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2" r:id="rId6"/>
    <p:sldMasterId id="2147483727" r:id="rId7"/>
    <p:sldMasterId id="2147483737" r:id="rId8"/>
    <p:sldMasterId id="2147483749" r:id="rId9"/>
    <p:sldMasterId id="2147483761" r:id="rId10"/>
    <p:sldMasterId id="2147483773" r:id="rId11"/>
    <p:sldMasterId id="2147483785" r:id="rId12"/>
    <p:sldMasterId id="2147483789" r:id="rId13"/>
    <p:sldMasterId id="2147483791" r:id="rId14"/>
    <p:sldMasterId id="2147483803" r:id="rId15"/>
    <p:sldMasterId id="2147483815" r:id="rId16"/>
    <p:sldMasterId id="2147483827" r:id="rId17"/>
    <p:sldMasterId id="2147483829" r:id="rId18"/>
    <p:sldMasterId id="2147483834" r:id="rId19"/>
    <p:sldMasterId id="2147483846" r:id="rId20"/>
  </p:sldMasterIdLst>
  <p:notesMasterIdLst>
    <p:notesMasterId r:id="rId44"/>
  </p:notesMasterIdLst>
  <p:sldIdLst>
    <p:sldId id="256" r:id="rId21"/>
    <p:sldId id="280" r:id="rId22"/>
    <p:sldId id="268" r:id="rId23"/>
    <p:sldId id="2145706663" r:id="rId24"/>
    <p:sldId id="2145706685" r:id="rId25"/>
    <p:sldId id="2145706678" r:id="rId26"/>
    <p:sldId id="2145706679" r:id="rId27"/>
    <p:sldId id="2145706680" r:id="rId28"/>
    <p:sldId id="2145706681" r:id="rId29"/>
    <p:sldId id="2145706677" r:id="rId30"/>
    <p:sldId id="2145706682" r:id="rId31"/>
    <p:sldId id="2145706688" r:id="rId32"/>
    <p:sldId id="257" r:id="rId33"/>
    <p:sldId id="2145706667" r:id="rId34"/>
    <p:sldId id="258" r:id="rId35"/>
    <p:sldId id="2145706683" r:id="rId36"/>
    <p:sldId id="2145706686" r:id="rId37"/>
    <p:sldId id="2145706687" r:id="rId38"/>
    <p:sldId id="2145706689" r:id="rId39"/>
    <p:sldId id="2145706684" r:id="rId40"/>
    <p:sldId id="2145706690" r:id="rId41"/>
    <p:sldId id="259" r:id="rId42"/>
    <p:sldId id="21457066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FA4D8-D1E2-4C36-B220-6861D6903094}" v="2" dt="2021-09-22T15:28:57.370"/>
    <p1510:client id="{C5BCD4EE-67D4-406A-9223-B6826F5D2C5D}" v="1" dt="2021-09-22T23:06:59.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Users\jentownshend\Desktop\BMJ%20awards\data\final%20total%20years%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entownshend\Desktop\BMJ%20awards\data\final%20total%20years%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entownshend\Desktop\BMJ%20awards\data\final%20total%20years%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entownshend\Desktop\BMJ%20awards\data\final%20total%20years%20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6B-CF4A-8FD6-843A182E6A7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B-CF4A-8FD6-843A182E6A7D}"/>
              </c:ext>
            </c:extLst>
          </c:dPt>
          <c:val>
            <c:numRef>
              <c:f>Sheet4!$D$105:$D$106</c:f>
              <c:numCache>
                <c:formatCode>General</c:formatCode>
                <c:ptCount val="2"/>
                <c:pt idx="0">
                  <c:v>5</c:v>
                </c:pt>
                <c:pt idx="1">
                  <c:v>95</c:v>
                </c:pt>
              </c:numCache>
            </c:numRef>
          </c:val>
          <c:extLst>
            <c:ext xmlns:c16="http://schemas.microsoft.com/office/drawing/2014/chart" uri="{C3380CC4-5D6E-409C-BE32-E72D297353CC}">
              <c16:uniqueId val="{00000004-376B-CF4A-8FD6-843A182E6A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02-8746-9441-1931ACF050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02-8746-9441-1931ACF05087}"/>
              </c:ext>
            </c:extLst>
          </c:dPt>
          <c:val>
            <c:numRef>
              <c:f>Sheet4!$E$105:$E$106</c:f>
              <c:numCache>
                <c:formatCode>General</c:formatCode>
                <c:ptCount val="2"/>
                <c:pt idx="0">
                  <c:v>53</c:v>
                </c:pt>
                <c:pt idx="1">
                  <c:v>47</c:v>
                </c:pt>
              </c:numCache>
            </c:numRef>
          </c:val>
          <c:extLst>
            <c:ext xmlns:c16="http://schemas.microsoft.com/office/drawing/2014/chart" uri="{C3380CC4-5D6E-409C-BE32-E72D297353CC}">
              <c16:uniqueId val="{00000004-9C02-8746-9441-1931ACF0508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056-5740-8660-D6D80A0B40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56-5740-8660-D6D80A0B40A7}"/>
              </c:ext>
            </c:extLst>
          </c:dPt>
          <c:val>
            <c:numRef>
              <c:f>Sheet4!$D$110:$D$111</c:f>
              <c:numCache>
                <c:formatCode>General</c:formatCode>
                <c:ptCount val="2"/>
                <c:pt idx="0">
                  <c:v>30</c:v>
                </c:pt>
                <c:pt idx="1">
                  <c:v>70</c:v>
                </c:pt>
              </c:numCache>
            </c:numRef>
          </c:val>
          <c:extLst>
            <c:ext xmlns:c16="http://schemas.microsoft.com/office/drawing/2014/chart" uri="{C3380CC4-5D6E-409C-BE32-E72D297353CC}">
              <c16:uniqueId val="{00000004-F056-5740-8660-D6D80A0B40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CF-CD47-8EE1-FB7B778C4D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CF-CD47-8EE1-FB7B778C4DD9}"/>
              </c:ext>
            </c:extLst>
          </c:dPt>
          <c:val>
            <c:numRef>
              <c:f>Sheet4!$E$110:$E$111</c:f>
              <c:numCache>
                <c:formatCode>General</c:formatCode>
                <c:ptCount val="2"/>
                <c:pt idx="0">
                  <c:v>80</c:v>
                </c:pt>
                <c:pt idx="1">
                  <c:v>20</c:v>
                </c:pt>
              </c:numCache>
            </c:numRef>
          </c:val>
          <c:extLst>
            <c:ext xmlns:c16="http://schemas.microsoft.com/office/drawing/2014/chart" uri="{C3380CC4-5D6E-409C-BE32-E72D297353CC}">
              <c16:uniqueId val="{00000004-48CF-CD47-8EE1-FB7B778C4DD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C3E84D-EA1B-4F2D-8107-48EF2F1D260A}" type="doc">
      <dgm:prSet loTypeId="urn:microsoft.com/office/officeart/2005/8/layout/vList3" loCatId="list" qsTypeId="urn:microsoft.com/office/officeart/2005/8/quickstyle/simple1" qsCatId="simple" csTypeId="urn:microsoft.com/office/officeart/2005/8/colors/accent1_2" csCatId="accent1" phldr="1"/>
      <dgm:spPr/>
    </dgm:pt>
    <dgm:pt modelId="{930362A6-320E-4F60-8450-61023CAA8CF1}">
      <dgm:prSet phldrT="[Text]" custT="1"/>
      <dgm:spPr>
        <a:solidFill>
          <a:schemeClr val="accent3">
            <a:lumMod val="40000"/>
            <a:lumOff val="60000"/>
            <a:alpha val="40000"/>
          </a:schemeClr>
        </a:solidFill>
      </dgm:spPr>
      <dgm:t>
        <a:bodyPr/>
        <a:lstStyle/>
        <a:p>
          <a:pPr algn="l"/>
          <a:r>
            <a:rPr lang="en-GB" sz="1500" b="1">
              <a:solidFill>
                <a:srgbClr val="FF0000"/>
              </a:solidFill>
            </a:rPr>
            <a:t>Priorities</a:t>
          </a:r>
          <a:r>
            <a:rPr lang="en-GB" sz="1500">
              <a:solidFill>
                <a:srgbClr val="FF0000"/>
              </a:solidFill>
            </a:rPr>
            <a:t>:</a:t>
          </a:r>
        </a:p>
        <a:p>
          <a:pPr algn="l"/>
          <a:r>
            <a:rPr lang="en-GB" sz="1500">
              <a:solidFill>
                <a:schemeClr val="tx1"/>
              </a:solidFill>
            </a:rPr>
            <a:t>Asthma is prioritised in the GM Children’s Plan and the GM Children’s Health and Wellbeing Framework as part of the Preventing Avoidable Admissions workstream.</a:t>
          </a:r>
        </a:p>
        <a:p>
          <a:pPr algn="l"/>
          <a:r>
            <a:rPr lang="en-GB" sz="1500">
              <a:solidFill>
                <a:schemeClr val="tx1"/>
              </a:solidFill>
            </a:rPr>
            <a:t>Refresh of the Greater Manchester Strategy to incorporate the Children’s Plan and the Children’s Health and Wellbeing Framework- asthma remains a priority.</a:t>
          </a:r>
        </a:p>
        <a:p>
          <a:pPr algn="l"/>
          <a:r>
            <a:rPr lang="en-GB" sz="1500">
              <a:solidFill>
                <a:schemeClr val="tx1"/>
              </a:solidFill>
            </a:rPr>
            <a:t>We aim to reduce preventable admissions and attendances at ED for CYP with asthma.</a:t>
          </a:r>
        </a:p>
      </dgm:t>
    </dgm:pt>
    <dgm:pt modelId="{EE0CA19C-13C1-4217-9D78-21750F28B320}" type="parTrans" cxnId="{468854EC-C15C-4476-88A5-1319FCBA3457}">
      <dgm:prSet/>
      <dgm:spPr/>
      <dgm:t>
        <a:bodyPr/>
        <a:lstStyle/>
        <a:p>
          <a:endParaRPr lang="en-GB"/>
        </a:p>
      </dgm:t>
    </dgm:pt>
    <dgm:pt modelId="{2022627D-7172-4BC0-AEB4-C88AE840FAF7}" type="sibTrans" cxnId="{468854EC-C15C-4476-88A5-1319FCBA3457}">
      <dgm:prSet/>
      <dgm:spPr/>
      <dgm:t>
        <a:bodyPr/>
        <a:lstStyle/>
        <a:p>
          <a:endParaRPr lang="en-GB"/>
        </a:p>
      </dgm:t>
    </dgm:pt>
    <dgm:pt modelId="{1295C6F6-CAA2-42C9-84A2-063E4C45B064}">
      <dgm:prSet phldrT="[Text]" custT="1"/>
      <dgm:spPr>
        <a:solidFill>
          <a:schemeClr val="accent3">
            <a:lumMod val="40000"/>
            <a:lumOff val="60000"/>
            <a:alpha val="40000"/>
          </a:schemeClr>
        </a:solidFill>
      </dgm:spPr>
      <dgm:t>
        <a:bodyPr/>
        <a:lstStyle/>
        <a:p>
          <a:pPr algn="l"/>
          <a:r>
            <a:rPr lang="en-GB" sz="1500" b="1">
              <a:solidFill>
                <a:srgbClr val="FF0000"/>
              </a:solidFill>
            </a:rPr>
            <a:t>Achievements</a:t>
          </a:r>
          <a:r>
            <a:rPr lang="en-GB" sz="1500">
              <a:solidFill>
                <a:srgbClr val="FF0000"/>
              </a:solidFill>
            </a:rPr>
            <a:t>:</a:t>
          </a:r>
        </a:p>
        <a:p>
          <a:pPr algn="l"/>
          <a:r>
            <a:rPr lang="en-GB" sz="1500">
              <a:solidFill>
                <a:schemeClr val="tx1"/>
              </a:solidFill>
            </a:rPr>
            <a:t>GM CYP Asthma Care Pathway and Standards developed.</a:t>
          </a:r>
        </a:p>
        <a:p>
          <a:pPr algn="l">
            <a:buFont typeface="Arial" panose="020B0604020202020204" pitchFamily="34" charset="0"/>
            <a:buChar char="•"/>
          </a:pPr>
          <a:r>
            <a:rPr lang="en-GB" sz="1500">
              <a:solidFill>
                <a:schemeClr val="tx1"/>
              </a:solidFill>
            </a:rPr>
            <a:t>GM Asthma App pilot- to support self management and access to Asthma Care Plan.</a:t>
          </a:r>
        </a:p>
        <a:p>
          <a:pPr algn="l">
            <a:buFont typeface="Arial" panose="020B0604020202020204" pitchFamily="34" charset="0"/>
            <a:buChar char="•"/>
          </a:pPr>
          <a:r>
            <a:rPr lang="en-GB" sz="1500">
              <a:solidFill>
                <a:schemeClr val="tx1"/>
              </a:solidFill>
            </a:rPr>
            <a:t>GM Children’s Asthma Clinical Lead appointed in April 2021</a:t>
          </a:r>
        </a:p>
        <a:p>
          <a:pPr algn="l">
            <a:buFont typeface="Arial" panose="020B0604020202020204" pitchFamily="34" charset="0"/>
            <a:buChar char="•"/>
          </a:pPr>
          <a:r>
            <a:rPr lang="en-GB" sz="1500">
              <a:solidFill>
                <a:schemeClr val="tx1"/>
              </a:solidFill>
            </a:rPr>
            <a:t>Data dashboard on GM Tableau</a:t>
          </a:r>
        </a:p>
        <a:p>
          <a:pPr algn="l">
            <a:buFont typeface="Arial" panose="020B0604020202020204" pitchFamily="34" charset="0"/>
            <a:buChar char="•"/>
          </a:pPr>
          <a:r>
            <a:rPr lang="en-GB" sz="1500">
              <a:solidFill>
                <a:schemeClr val="tx1"/>
              </a:solidFill>
            </a:rPr>
            <a:t>GM Children’s Asthma Working Group Re-convened April 2021 with refreshed membership to reflect the system-wide response required for Asthma improvement. CYP voice included.</a:t>
          </a:r>
        </a:p>
      </dgm:t>
    </dgm:pt>
    <dgm:pt modelId="{A14F9DAF-8C38-4AD9-BCAA-4700E74A3E77}" type="parTrans" cxnId="{7B674F14-66F2-440A-9A31-FAC254A70292}">
      <dgm:prSet/>
      <dgm:spPr/>
      <dgm:t>
        <a:bodyPr/>
        <a:lstStyle/>
        <a:p>
          <a:endParaRPr lang="en-GB"/>
        </a:p>
      </dgm:t>
    </dgm:pt>
    <dgm:pt modelId="{4FBE7394-F8F0-491C-AB7E-502E23C26F48}" type="sibTrans" cxnId="{7B674F14-66F2-440A-9A31-FAC254A70292}">
      <dgm:prSet/>
      <dgm:spPr/>
      <dgm:t>
        <a:bodyPr/>
        <a:lstStyle/>
        <a:p>
          <a:endParaRPr lang="en-GB"/>
        </a:p>
      </dgm:t>
    </dgm:pt>
    <dgm:pt modelId="{9BA47D23-8602-4CC1-96A3-50C09418605D}">
      <dgm:prSet phldrT="[Text]" custT="1"/>
      <dgm:spPr>
        <a:solidFill>
          <a:schemeClr val="accent3">
            <a:lumMod val="40000"/>
            <a:lumOff val="60000"/>
            <a:alpha val="40000"/>
          </a:schemeClr>
        </a:solidFill>
      </dgm:spPr>
      <dgm:t>
        <a:bodyPr/>
        <a:lstStyle/>
        <a:p>
          <a:pPr algn="l"/>
          <a:r>
            <a:rPr lang="en-GB" sz="1500" b="1">
              <a:solidFill>
                <a:srgbClr val="FF0000"/>
              </a:solidFill>
            </a:rPr>
            <a:t>Plans</a:t>
          </a:r>
          <a:r>
            <a:rPr lang="en-GB" sz="1500">
              <a:solidFill>
                <a:srgbClr val="FF0000"/>
              </a:solidFill>
            </a:rPr>
            <a:t>:</a:t>
          </a:r>
        </a:p>
        <a:p>
          <a:pPr algn="l"/>
          <a:r>
            <a:rPr lang="en-GB" sz="1500">
              <a:solidFill>
                <a:schemeClr val="tx1"/>
              </a:solidFill>
            </a:rPr>
            <a:t>Sub-groups of the working group to be established to align with national deliverables.</a:t>
          </a:r>
        </a:p>
        <a:p>
          <a:pPr algn="l"/>
          <a:r>
            <a:rPr lang="en-GB" sz="1500">
              <a:solidFill>
                <a:schemeClr val="tx1"/>
              </a:solidFill>
            </a:rPr>
            <a:t>Evaluation of asthma app pilot.</a:t>
          </a:r>
        </a:p>
        <a:p>
          <a:pPr algn="l"/>
          <a:r>
            <a:rPr lang="en-GB" sz="1500">
              <a:solidFill>
                <a:schemeClr val="tx1"/>
              </a:solidFill>
            </a:rPr>
            <a:t>Further development of the data dashboard.</a:t>
          </a:r>
        </a:p>
      </dgm:t>
    </dgm:pt>
    <dgm:pt modelId="{4218F460-9631-4413-AE59-43888D4AEF34}" type="parTrans" cxnId="{662ADF69-7CC7-4BFA-9E1D-E7C823F1B70F}">
      <dgm:prSet/>
      <dgm:spPr/>
      <dgm:t>
        <a:bodyPr/>
        <a:lstStyle/>
        <a:p>
          <a:endParaRPr lang="en-GB"/>
        </a:p>
      </dgm:t>
    </dgm:pt>
    <dgm:pt modelId="{83771BE1-F5DD-4573-B72C-6B761A411B59}" type="sibTrans" cxnId="{662ADF69-7CC7-4BFA-9E1D-E7C823F1B70F}">
      <dgm:prSet/>
      <dgm:spPr/>
      <dgm:t>
        <a:bodyPr/>
        <a:lstStyle/>
        <a:p>
          <a:endParaRPr lang="en-GB"/>
        </a:p>
      </dgm:t>
    </dgm:pt>
    <dgm:pt modelId="{2428EA30-E3ED-4958-8AFC-B2D35810919A}" type="pres">
      <dgm:prSet presAssocID="{A3C3E84D-EA1B-4F2D-8107-48EF2F1D260A}" presName="linearFlow" presStyleCnt="0">
        <dgm:presLayoutVars>
          <dgm:dir/>
          <dgm:resizeHandles val="exact"/>
        </dgm:presLayoutVars>
      </dgm:prSet>
      <dgm:spPr/>
    </dgm:pt>
    <dgm:pt modelId="{6275F802-04DB-4DB2-A4C6-62C65AB0AFED}" type="pres">
      <dgm:prSet presAssocID="{930362A6-320E-4F60-8450-61023CAA8CF1}" presName="composite" presStyleCnt="0"/>
      <dgm:spPr/>
    </dgm:pt>
    <dgm:pt modelId="{4DD492CE-1D84-462C-8E2E-7974B8862DF3}" type="pres">
      <dgm:prSet presAssocID="{930362A6-320E-4F60-8450-61023CAA8CF1}" presName="imgShp" presStyleLbl="fgImgPlace1" presStyleIdx="0" presStyleCnt="3" custScaleX="249379" custScaleY="228269" custLinFactX="-33121" custLinFactNeighborX="-100000" custLinFactNeighborY="-1273"/>
      <dgm:spPr>
        <a:blipFill>
          <a:blip xmlns:r="http://schemas.openxmlformats.org/officeDocument/2006/relationships" r:embed="rId1"/>
          <a:srcRect/>
          <a:stretch>
            <a:fillRect l="-20000" r="-20000"/>
          </a:stretch>
        </a:blipFill>
      </dgm:spPr>
    </dgm:pt>
    <dgm:pt modelId="{CCFD0618-A82F-46F6-A488-612B54741CC3}" type="pres">
      <dgm:prSet presAssocID="{930362A6-320E-4F60-8450-61023CAA8CF1}" presName="txShp" presStyleLbl="node1" presStyleIdx="0" presStyleCnt="3" custScaleX="126227" custScaleY="321321" custLinFactNeighborX="11685" custLinFactNeighborY="-202">
        <dgm:presLayoutVars>
          <dgm:bulletEnabled val="1"/>
        </dgm:presLayoutVars>
      </dgm:prSet>
      <dgm:spPr/>
    </dgm:pt>
    <dgm:pt modelId="{41EA0607-5200-4140-B36A-1A113AC57D47}" type="pres">
      <dgm:prSet presAssocID="{2022627D-7172-4BC0-AEB4-C88AE840FAF7}" presName="spacing" presStyleCnt="0"/>
      <dgm:spPr/>
    </dgm:pt>
    <dgm:pt modelId="{7C534160-50E3-4F5B-8294-B18D647637D4}" type="pres">
      <dgm:prSet presAssocID="{1295C6F6-CAA2-42C9-84A2-063E4C45B064}" presName="composite" presStyleCnt="0"/>
      <dgm:spPr/>
    </dgm:pt>
    <dgm:pt modelId="{0D2D70A0-BF44-4E4F-8C33-A77DE83806A3}" type="pres">
      <dgm:prSet presAssocID="{1295C6F6-CAA2-42C9-84A2-063E4C45B064}" presName="imgShp" presStyleLbl="fgImgPlace1" presStyleIdx="1" presStyleCnt="3" custScaleX="225374" custScaleY="250976" custLinFactX="-55079" custLinFactNeighborX="-100000" custLinFactNeighborY="-7971"/>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6472FB2-ADC6-4C51-96E2-329600794C54}" type="pres">
      <dgm:prSet presAssocID="{1295C6F6-CAA2-42C9-84A2-063E4C45B064}" presName="txShp" presStyleLbl="node1" presStyleIdx="1" presStyleCnt="3" custScaleX="127214" custScaleY="358578" custLinFactNeighborX="17608" custLinFactNeighborY="1498">
        <dgm:presLayoutVars>
          <dgm:bulletEnabled val="1"/>
        </dgm:presLayoutVars>
      </dgm:prSet>
      <dgm:spPr/>
    </dgm:pt>
    <dgm:pt modelId="{A65E1C53-438E-43F8-A6E8-8D7A5D157194}" type="pres">
      <dgm:prSet presAssocID="{4FBE7394-F8F0-491C-AB7E-502E23C26F48}" presName="spacing" presStyleCnt="0"/>
      <dgm:spPr/>
    </dgm:pt>
    <dgm:pt modelId="{789A88D6-C08A-4458-9F7A-386CB4083347}" type="pres">
      <dgm:prSet presAssocID="{9BA47D23-8602-4CC1-96A3-50C09418605D}" presName="composite" presStyleCnt="0"/>
      <dgm:spPr/>
    </dgm:pt>
    <dgm:pt modelId="{E454232E-BBB4-436A-9E7D-2C853D9704E8}" type="pres">
      <dgm:prSet presAssocID="{9BA47D23-8602-4CC1-96A3-50C09418605D}" presName="imgShp" presStyleLbl="fgImgPlace1" presStyleIdx="2" presStyleCnt="3" custScaleX="284146" custScaleY="253291" custLinFactX="-56114" custLinFactNeighborX="-100000" custLinFactNeighborY="-1684"/>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21BA9BC7-B2AA-406B-8DBC-A9AE24AC21F0}" type="pres">
      <dgm:prSet presAssocID="{9BA47D23-8602-4CC1-96A3-50C09418605D}" presName="txShp" presStyleLbl="node1" presStyleIdx="2" presStyleCnt="3" custScaleX="126932" custScaleY="305379" custLinFactNeighborX="12169" custLinFactNeighborY="211">
        <dgm:presLayoutVars>
          <dgm:bulletEnabled val="1"/>
        </dgm:presLayoutVars>
      </dgm:prSet>
      <dgm:spPr/>
    </dgm:pt>
  </dgm:ptLst>
  <dgm:cxnLst>
    <dgm:cxn modelId="{7B674F14-66F2-440A-9A31-FAC254A70292}" srcId="{A3C3E84D-EA1B-4F2D-8107-48EF2F1D260A}" destId="{1295C6F6-CAA2-42C9-84A2-063E4C45B064}" srcOrd="1" destOrd="0" parTransId="{A14F9DAF-8C38-4AD9-BCAA-4700E74A3E77}" sibTransId="{4FBE7394-F8F0-491C-AB7E-502E23C26F48}"/>
    <dgm:cxn modelId="{A5F43646-DACF-4FE3-BDD4-F6381B73214C}" type="presOf" srcId="{9BA47D23-8602-4CC1-96A3-50C09418605D}" destId="{21BA9BC7-B2AA-406B-8DBC-A9AE24AC21F0}" srcOrd="0" destOrd="0" presId="urn:microsoft.com/office/officeart/2005/8/layout/vList3"/>
    <dgm:cxn modelId="{662ADF69-7CC7-4BFA-9E1D-E7C823F1B70F}" srcId="{A3C3E84D-EA1B-4F2D-8107-48EF2F1D260A}" destId="{9BA47D23-8602-4CC1-96A3-50C09418605D}" srcOrd="2" destOrd="0" parTransId="{4218F460-9631-4413-AE59-43888D4AEF34}" sibTransId="{83771BE1-F5DD-4573-B72C-6B761A411B59}"/>
    <dgm:cxn modelId="{9EC5A7B3-B2B4-49A9-B5F1-F70AB93B063A}" type="presOf" srcId="{A3C3E84D-EA1B-4F2D-8107-48EF2F1D260A}" destId="{2428EA30-E3ED-4958-8AFC-B2D35810919A}" srcOrd="0" destOrd="0" presId="urn:microsoft.com/office/officeart/2005/8/layout/vList3"/>
    <dgm:cxn modelId="{E7A61ACB-6DBE-4D0A-8B4C-14E9A7B8338C}" type="presOf" srcId="{930362A6-320E-4F60-8450-61023CAA8CF1}" destId="{CCFD0618-A82F-46F6-A488-612B54741CC3}" srcOrd="0" destOrd="0" presId="urn:microsoft.com/office/officeart/2005/8/layout/vList3"/>
    <dgm:cxn modelId="{7AAE4CD7-7875-41E5-90F6-F9D59487E1B4}" type="presOf" srcId="{1295C6F6-CAA2-42C9-84A2-063E4C45B064}" destId="{46472FB2-ADC6-4C51-96E2-329600794C54}" srcOrd="0" destOrd="0" presId="urn:microsoft.com/office/officeart/2005/8/layout/vList3"/>
    <dgm:cxn modelId="{468854EC-C15C-4476-88A5-1319FCBA3457}" srcId="{A3C3E84D-EA1B-4F2D-8107-48EF2F1D260A}" destId="{930362A6-320E-4F60-8450-61023CAA8CF1}" srcOrd="0" destOrd="0" parTransId="{EE0CA19C-13C1-4217-9D78-21750F28B320}" sibTransId="{2022627D-7172-4BC0-AEB4-C88AE840FAF7}"/>
    <dgm:cxn modelId="{F49B24AA-7194-42F2-9191-22A4CD0CD1F1}" type="presParOf" srcId="{2428EA30-E3ED-4958-8AFC-B2D35810919A}" destId="{6275F802-04DB-4DB2-A4C6-62C65AB0AFED}" srcOrd="0" destOrd="0" presId="urn:microsoft.com/office/officeart/2005/8/layout/vList3"/>
    <dgm:cxn modelId="{5B44CF00-AC3D-4717-AAA1-9CBD07D7C57B}" type="presParOf" srcId="{6275F802-04DB-4DB2-A4C6-62C65AB0AFED}" destId="{4DD492CE-1D84-462C-8E2E-7974B8862DF3}" srcOrd="0" destOrd="0" presId="urn:microsoft.com/office/officeart/2005/8/layout/vList3"/>
    <dgm:cxn modelId="{89658A04-FDC0-4DDD-91F3-77E858973A65}" type="presParOf" srcId="{6275F802-04DB-4DB2-A4C6-62C65AB0AFED}" destId="{CCFD0618-A82F-46F6-A488-612B54741CC3}" srcOrd="1" destOrd="0" presId="urn:microsoft.com/office/officeart/2005/8/layout/vList3"/>
    <dgm:cxn modelId="{F93BD951-B947-44DC-894A-8C22591E7F3D}" type="presParOf" srcId="{2428EA30-E3ED-4958-8AFC-B2D35810919A}" destId="{41EA0607-5200-4140-B36A-1A113AC57D47}" srcOrd="1" destOrd="0" presId="urn:microsoft.com/office/officeart/2005/8/layout/vList3"/>
    <dgm:cxn modelId="{54A3600D-A9F1-47C2-9948-8283BBC77A49}" type="presParOf" srcId="{2428EA30-E3ED-4958-8AFC-B2D35810919A}" destId="{7C534160-50E3-4F5B-8294-B18D647637D4}" srcOrd="2" destOrd="0" presId="urn:microsoft.com/office/officeart/2005/8/layout/vList3"/>
    <dgm:cxn modelId="{9A7CEAF3-A892-4555-9BF3-E4CB2C9B8692}" type="presParOf" srcId="{7C534160-50E3-4F5B-8294-B18D647637D4}" destId="{0D2D70A0-BF44-4E4F-8C33-A77DE83806A3}" srcOrd="0" destOrd="0" presId="urn:microsoft.com/office/officeart/2005/8/layout/vList3"/>
    <dgm:cxn modelId="{E0C22717-08F8-4D04-A530-30481A660BD0}" type="presParOf" srcId="{7C534160-50E3-4F5B-8294-B18D647637D4}" destId="{46472FB2-ADC6-4C51-96E2-329600794C54}" srcOrd="1" destOrd="0" presId="urn:microsoft.com/office/officeart/2005/8/layout/vList3"/>
    <dgm:cxn modelId="{9AACF0DF-09AC-4B37-8861-12B04AF13799}" type="presParOf" srcId="{2428EA30-E3ED-4958-8AFC-B2D35810919A}" destId="{A65E1C53-438E-43F8-A6E8-8D7A5D157194}" srcOrd="3" destOrd="0" presId="urn:microsoft.com/office/officeart/2005/8/layout/vList3"/>
    <dgm:cxn modelId="{0E12F1AC-BC32-457E-AC08-E9880A842B44}" type="presParOf" srcId="{2428EA30-E3ED-4958-8AFC-B2D35810919A}" destId="{789A88D6-C08A-4458-9F7A-386CB4083347}" srcOrd="4" destOrd="0" presId="urn:microsoft.com/office/officeart/2005/8/layout/vList3"/>
    <dgm:cxn modelId="{8974C926-77B2-46BA-BC76-6814FEFC88F1}" type="presParOf" srcId="{789A88D6-C08A-4458-9F7A-386CB4083347}" destId="{E454232E-BBB4-436A-9E7D-2C853D9704E8}" srcOrd="0" destOrd="0" presId="urn:microsoft.com/office/officeart/2005/8/layout/vList3"/>
    <dgm:cxn modelId="{36E487B9-87FC-472B-84BA-1C974F255DCC}" type="presParOf" srcId="{789A88D6-C08A-4458-9F7A-386CB4083347}" destId="{21BA9BC7-B2AA-406B-8DBC-A9AE24AC21F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B21AB6-99E4-4678-A1EC-4B955060DEA6}"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DFD120-BC7F-4D61-9292-0E9E8215AD45}">
      <dgm:prSet phldrT="[Text]" custT="1"/>
      <dgm:spPr/>
      <dgm:t>
        <a:bodyPr/>
        <a:lstStyle/>
        <a:p>
          <a:r>
            <a:rPr lang="en-US" sz="2000"/>
            <a:t>Refreshed Paediatric Asthma Network &amp; revised strategic planning underway</a:t>
          </a:r>
        </a:p>
      </dgm:t>
    </dgm:pt>
    <dgm:pt modelId="{3C2A47D0-D6F8-4B0B-85B5-4D5966D2C0B5}" type="parTrans" cxnId="{2B22E420-B22D-404E-90AA-4905668971FD}">
      <dgm:prSet/>
      <dgm:spPr/>
      <dgm:t>
        <a:bodyPr/>
        <a:lstStyle/>
        <a:p>
          <a:endParaRPr lang="en-US" sz="1600"/>
        </a:p>
      </dgm:t>
    </dgm:pt>
    <dgm:pt modelId="{CBCBD748-D4C8-4990-A7CA-C4E915B2D3CE}" type="sibTrans" cxnId="{2B22E420-B22D-404E-90AA-4905668971FD}">
      <dgm:prSet/>
      <dgm:spPr/>
      <dgm:t>
        <a:bodyPr/>
        <a:lstStyle/>
        <a:p>
          <a:endParaRPr lang="en-US" sz="1600"/>
        </a:p>
      </dgm:t>
    </dgm:pt>
    <dgm:pt modelId="{5193CCE7-8BF2-4874-924F-98293A5C8CFC}">
      <dgm:prSet phldrT="[Text]" custT="1"/>
      <dgm:spPr/>
      <dgm:t>
        <a:bodyPr/>
        <a:lstStyle/>
        <a:p>
          <a:r>
            <a:rPr lang="en-GB" sz="2000"/>
            <a:t>Development and implementation of asthma registry</a:t>
          </a:r>
          <a:endParaRPr lang="en-US" sz="2000"/>
        </a:p>
      </dgm:t>
    </dgm:pt>
    <dgm:pt modelId="{64C7268F-1E46-436D-996A-7942B0AEDEBE}" type="parTrans" cxnId="{6B870A48-0644-4513-ABF2-0665EBF0C754}">
      <dgm:prSet/>
      <dgm:spPr/>
      <dgm:t>
        <a:bodyPr/>
        <a:lstStyle/>
        <a:p>
          <a:endParaRPr lang="en-US" sz="1600"/>
        </a:p>
      </dgm:t>
    </dgm:pt>
    <dgm:pt modelId="{7CC516FD-540A-42D8-BFC4-88BA82A9AC5E}" type="sibTrans" cxnId="{6B870A48-0644-4513-ABF2-0665EBF0C754}">
      <dgm:prSet/>
      <dgm:spPr/>
      <dgm:t>
        <a:bodyPr/>
        <a:lstStyle/>
        <a:p>
          <a:endParaRPr lang="en-US" sz="1600"/>
        </a:p>
      </dgm:t>
    </dgm:pt>
    <dgm:pt modelId="{3FA762E5-E1BA-470B-BF28-E4EE99EAABA0}">
      <dgm:prSet phldrT="[Text]" custT="1"/>
      <dgm:spPr/>
      <dgm:t>
        <a:bodyPr/>
        <a:lstStyle/>
        <a:p>
          <a:r>
            <a:rPr lang="en-US" sz="2000"/>
            <a:t>Recent focus on AAA campaign support</a:t>
          </a:r>
        </a:p>
      </dgm:t>
    </dgm:pt>
    <dgm:pt modelId="{D428008E-F749-494B-8128-7571A8FF8BF5}" type="parTrans" cxnId="{60236AC4-2D64-494D-A644-BE683AA664A2}">
      <dgm:prSet/>
      <dgm:spPr/>
      <dgm:t>
        <a:bodyPr/>
        <a:lstStyle/>
        <a:p>
          <a:endParaRPr lang="en-US" sz="1600"/>
        </a:p>
      </dgm:t>
    </dgm:pt>
    <dgm:pt modelId="{8CEFC422-2A92-455D-A97A-6869264DFEA3}" type="sibTrans" cxnId="{60236AC4-2D64-494D-A644-BE683AA664A2}">
      <dgm:prSet/>
      <dgm:spPr/>
      <dgm:t>
        <a:bodyPr/>
        <a:lstStyle/>
        <a:p>
          <a:endParaRPr lang="en-US" sz="1600"/>
        </a:p>
      </dgm:t>
    </dgm:pt>
    <dgm:pt modelId="{F56BFC5B-69A1-4585-BE05-6FD668216492}" type="pres">
      <dgm:prSet presAssocID="{B0B21AB6-99E4-4678-A1EC-4B955060DEA6}" presName="Name0" presStyleCnt="0">
        <dgm:presLayoutVars>
          <dgm:chMax val="7"/>
          <dgm:chPref val="7"/>
          <dgm:dir/>
        </dgm:presLayoutVars>
      </dgm:prSet>
      <dgm:spPr/>
    </dgm:pt>
    <dgm:pt modelId="{127E4359-68FF-40A7-901F-AFFFE84FD018}" type="pres">
      <dgm:prSet presAssocID="{B0B21AB6-99E4-4678-A1EC-4B955060DEA6}" presName="Name1" presStyleCnt="0"/>
      <dgm:spPr/>
    </dgm:pt>
    <dgm:pt modelId="{5F5C23C0-6728-431B-8399-0C42D64718C2}" type="pres">
      <dgm:prSet presAssocID="{B0B21AB6-99E4-4678-A1EC-4B955060DEA6}" presName="cycle" presStyleCnt="0"/>
      <dgm:spPr/>
    </dgm:pt>
    <dgm:pt modelId="{6ABBCEA3-6F6A-4DE0-8920-294CB043BFE3}" type="pres">
      <dgm:prSet presAssocID="{B0B21AB6-99E4-4678-A1EC-4B955060DEA6}" presName="srcNode" presStyleLbl="node1" presStyleIdx="0" presStyleCnt="3"/>
      <dgm:spPr/>
    </dgm:pt>
    <dgm:pt modelId="{F59D5FFE-715A-428D-9C4A-D89173528F3F}" type="pres">
      <dgm:prSet presAssocID="{B0B21AB6-99E4-4678-A1EC-4B955060DEA6}" presName="conn" presStyleLbl="parChTrans1D2" presStyleIdx="0" presStyleCnt="1"/>
      <dgm:spPr/>
    </dgm:pt>
    <dgm:pt modelId="{810111DE-D500-4B4C-B3D7-9780C4489E36}" type="pres">
      <dgm:prSet presAssocID="{B0B21AB6-99E4-4678-A1EC-4B955060DEA6}" presName="extraNode" presStyleLbl="node1" presStyleIdx="0" presStyleCnt="3"/>
      <dgm:spPr/>
    </dgm:pt>
    <dgm:pt modelId="{3B475E37-0837-4EDE-BD0A-E73627A99550}" type="pres">
      <dgm:prSet presAssocID="{B0B21AB6-99E4-4678-A1EC-4B955060DEA6}" presName="dstNode" presStyleLbl="node1" presStyleIdx="0" presStyleCnt="3"/>
      <dgm:spPr/>
    </dgm:pt>
    <dgm:pt modelId="{72CB081F-7A7D-4971-A619-417CE126EC68}" type="pres">
      <dgm:prSet presAssocID="{11DFD120-BC7F-4D61-9292-0E9E8215AD45}" presName="text_1" presStyleLbl="node1" presStyleIdx="0" presStyleCnt="3">
        <dgm:presLayoutVars>
          <dgm:bulletEnabled val="1"/>
        </dgm:presLayoutVars>
      </dgm:prSet>
      <dgm:spPr/>
    </dgm:pt>
    <dgm:pt modelId="{6C44626E-ED70-40C3-A145-45F0F9524740}" type="pres">
      <dgm:prSet presAssocID="{11DFD120-BC7F-4D61-9292-0E9E8215AD45}" presName="accent_1" presStyleCnt="0"/>
      <dgm:spPr/>
    </dgm:pt>
    <dgm:pt modelId="{675D0AA3-64A8-44B5-94EF-13AA772596DA}" type="pres">
      <dgm:prSet presAssocID="{11DFD120-BC7F-4D61-9292-0E9E8215AD45}" presName="accentRepeatNode" presStyleLbl="solidFgAcc1" presStyleIdx="0" presStyleCnt="3"/>
      <dgm:spPr/>
    </dgm:pt>
    <dgm:pt modelId="{D2407156-DDD8-4FF1-8720-57897780E35D}" type="pres">
      <dgm:prSet presAssocID="{5193CCE7-8BF2-4874-924F-98293A5C8CFC}" presName="text_2" presStyleLbl="node1" presStyleIdx="1" presStyleCnt="3">
        <dgm:presLayoutVars>
          <dgm:bulletEnabled val="1"/>
        </dgm:presLayoutVars>
      </dgm:prSet>
      <dgm:spPr/>
    </dgm:pt>
    <dgm:pt modelId="{0DB5829E-3E8B-4D5B-B3C9-A7F53B503A9D}" type="pres">
      <dgm:prSet presAssocID="{5193CCE7-8BF2-4874-924F-98293A5C8CFC}" presName="accent_2" presStyleCnt="0"/>
      <dgm:spPr/>
    </dgm:pt>
    <dgm:pt modelId="{29A31486-ED54-427B-A366-F002C50F8D05}" type="pres">
      <dgm:prSet presAssocID="{5193CCE7-8BF2-4874-924F-98293A5C8CFC}" presName="accentRepeatNode" presStyleLbl="solidFgAcc1" presStyleIdx="1" presStyleCnt="3"/>
      <dgm:spPr/>
    </dgm:pt>
    <dgm:pt modelId="{B6FFC00B-4641-41C7-9DBF-49DA4F24D3F8}" type="pres">
      <dgm:prSet presAssocID="{3FA762E5-E1BA-470B-BF28-E4EE99EAABA0}" presName="text_3" presStyleLbl="node1" presStyleIdx="2" presStyleCnt="3">
        <dgm:presLayoutVars>
          <dgm:bulletEnabled val="1"/>
        </dgm:presLayoutVars>
      </dgm:prSet>
      <dgm:spPr/>
    </dgm:pt>
    <dgm:pt modelId="{2B320E41-D49B-4A71-B253-4F4BED29CE94}" type="pres">
      <dgm:prSet presAssocID="{3FA762E5-E1BA-470B-BF28-E4EE99EAABA0}" presName="accent_3" presStyleCnt="0"/>
      <dgm:spPr/>
    </dgm:pt>
    <dgm:pt modelId="{8B51B97D-C4C7-4340-ADC0-D69B943DB412}" type="pres">
      <dgm:prSet presAssocID="{3FA762E5-E1BA-470B-BF28-E4EE99EAABA0}" presName="accentRepeatNode" presStyleLbl="solidFgAcc1" presStyleIdx="2" presStyleCnt="3"/>
      <dgm:spPr/>
    </dgm:pt>
  </dgm:ptLst>
  <dgm:cxnLst>
    <dgm:cxn modelId="{D9F6621A-74E3-4FEE-8CB6-C2ABCF92E7B7}" type="presOf" srcId="{B0B21AB6-99E4-4678-A1EC-4B955060DEA6}" destId="{F56BFC5B-69A1-4585-BE05-6FD668216492}" srcOrd="0" destOrd="0" presId="urn:microsoft.com/office/officeart/2008/layout/VerticalCurvedList"/>
    <dgm:cxn modelId="{2B22E420-B22D-404E-90AA-4905668971FD}" srcId="{B0B21AB6-99E4-4678-A1EC-4B955060DEA6}" destId="{11DFD120-BC7F-4D61-9292-0E9E8215AD45}" srcOrd="0" destOrd="0" parTransId="{3C2A47D0-D6F8-4B0B-85B5-4D5966D2C0B5}" sibTransId="{CBCBD748-D4C8-4990-A7CA-C4E915B2D3CE}"/>
    <dgm:cxn modelId="{8093023E-C085-4A0B-8149-75853B795811}" type="presOf" srcId="{11DFD120-BC7F-4D61-9292-0E9E8215AD45}" destId="{72CB081F-7A7D-4971-A619-417CE126EC68}" srcOrd="0" destOrd="0" presId="urn:microsoft.com/office/officeart/2008/layout/VerticalCurvedList"/>
    <dgm:cxn modelId="{9EB92061-1D77-48FD-AC09-63A7EBA95A7A}" type="presOf" srcId="{CBCBD748-D4C8-4990-A7CA-C4E915B2D3CE}" destId="{F59D5FFE-715A-428D-9C4A-D89173528F3F}" srcOrd="0" destOrd="0" presId="urn:microsoft.com/office/officeart/2008/layout/VerticalCurvedList"/>
    <dgm:cxn modelId="{6B870A48-0644-4513-ABF2-0665EBF0C754}" srcId="{B0B21AB6-99E4-4678-A1EC-4B955060DEA6}" destId="{5193CCE7-8BF2-4874-924F-98293A5C8CFC}" srcOrd="1" destOrd="0" parTransId="{64C7268F-1E46-436D-996A-7942B0AEDEBE}" sibTransId="{7CC516FD-540A-42D8-BFC4-88BA82A9AC5E}"/>
    <dgm:cxn modelId="{4A14DD77-1F0F-4372-BE5E-B01FA081C344}" type="presOf" srcId="{3FA762E5-E1BA-470B-BF28-E4EE99EAABA0}" destId="{B6FFC00B-4641-41C7-9DBF-49DA4F24D3F8}" srcOrd="0" destOrd="0" presId="urn:microsoft.com/office/officeart/2008/layout/VerticalCurvedList"/>
    <dgm:cxn modelId="{25A43B84-5417-4F84-BD59-37628A28DFDA}" type="presOf" srcId="{5193CCE7-8BF2-4874-924F-98293A5C8CFC}" destId="{D2407156-DDD8-4FF1-8720-57897780E35D}" srcOrd="0" destOrd="0" presId="urn:microsoft.com/office/officeart/2008/layout/VerticalCurvedList"/>
    <dgm:cxn modelId="{60236AC4-2D64-494D-A644-BE683AA664A2}" srcId="{B0B21AB6-99E4-4678-A1EC-4B955060DEA6}" destId="{3FA762E5-E1BA-470B-BF28-E4EE99EAABA0}" srcOrd="2" destOrd="0" parTransId="{D428008E-F749-494B-8128-7571A8FF8BF5}" sibTransId="{8CEFC422-2A92-455D-A97A-6869264DFEA3}"/>
    <dgm:cxn modelId="{2199ED54-DE63-46FB-B67A-651F680CE167}" type="presParOf" srcId="{F56BFC5B-69A1-4585-BE05-6FD668216492}" destId="{127E4359-68FF-40A7-901F-AFFFE84FD018}" srcOrd="0" destOrd="0" presId="urn:microsoft.com/office/officeart/2008/layout/VerticalCurvedList"/>
    <dgm:cxn modelId="{5484B40A-44C8-49D1-B6C3-21646017068A}" type="presParOf" srcId="{127E4359-68FF-40A7-901F-AFFFE84FD018}" destId="{5F5C23C0-6728-431B-8399-0C42D64718C2}" srcOrd="0" destOrd="0" presId="urn:microsoft.com/office/officeart/2008/layout/VerticalCurvedList"/>
    <dgm:cxn modelId="{0FFDC214-F82B-491D-95F6-E1B9B4B8E088}" type="presParOf" srcId="{5F5C23C0-6728-431B-8399-0C42D64718C2}" destId="{6ABBCEA3-6F6A-4DE0-8920-294CB043BFE3}" srcOrd="0" destOrd="0" presId="urn:microsoft.com/office/officeart/2008/layout/VerticalCurvedList"/>
    <dgm:cxn modelId="{6CFD20F8-5A75-436A-979F-DD8814D9C686}" type="presParOf" srcId="{5F5C23C0-6728-431B-8399-0C42D64718C2}" destId="{F59D5FFE-715A-428D-9C4A-D89173528F3F}" srcOrd="1" destOrd="0" presId="urn:microsoft.com/office/officeart/2008/layout/VerticalCurvedList"/>
    <dgm:cxn modelId="{73E2DB1C-1F8C-4B72-92A7-96037FC6F1D4}" type="presParOf" srcId="{5F5C23C0-6728-431B-8399-0C42D64718C2}" destId="{810111DE-D500-4B4C-B3D7-9780C4489E36}" srcOrd="2" destOrd="0" presId="urn:microsoft.com/office/officeart/2008/layout/VerticalCurvedList"/>
    <dgm:cxn modelId="{046BFF91-2924-4175-BB95-D836BEB7AC4A}" type="presParOf" srcId="{5F5C23C0-6728-431B-8399-0C42D64718C2}" destId="{3B475E37-0837-4EDE-BD0A-E73627A99550}" srcOrd="3" destOrd="0" presId="urn:microsoft.com/office/officeart/2008/layout/VerticalCurvedList"/>
    <dgm:cxn modelId="{FDEB1082-E73E-4088-80A1-427E2F6B613A}" type="presParOf" srcId="{127E4359-68FF-40A7-901F-AFFFE84FD018}" destId="{72CB081F-7A7D-4971-A619-417CE126EC68}" srcOrd="1" destOrd="0" presId="urn:microsoft.com/office/officeart/2008/layout/VerticalCurvedList"/>
    <dgm:cxn modelId="{10B9CF30-2A16-486C-BC24-C17538442962}" type="presParOf" srcId="{127E4359-68FF-40A7-901F-AFFFE84FD018}" destId="{6C44626E-ED70-40C3-A145-45F0F9524740}" srcOrd="2" destOrd="0" presId="urn:microsoft.com/office/officeart/2008/layout/VerticalCurvedList"/>
    <dgm:cxn modelId="{C002A695-4DA3-40C4-8447-B1F9C39C1F61}" type="presParOf" srcId="{6C44626E-ED70-40C3-A145-45F0F9524740}" destId="{675D0AA3-64A8-44B5-94EF-13AA772596DA}" srcOrd="0" destOrd="0" presId="urn:microsoft.com/office/officeart/2008/layout/VerticalCurvedList"/>
    <dgm:cxn modelId="{A77F00E9-3B52-4D16-9453-CD1E5579A4F8}" type="presParOf" srcId="{127E4359-68FF-40A7-901F-AFFFE84FD018}" destId="{D2407156-DDD8-4FF1-8720-57897780E35D}" srcOrd="3" destOrd="0" presId="urn:microsoft.com/office/officeart/2008/layout/VerticalCurvedList"/>
    <dgm:cxn modelId="{5AB52239-CCEF-4F3F-9A2A-D2BBA2E990F3}" type="presParOf" srcId="{127E4359-68FF-40A7-901F-AFFFE84FD018}" destId="{0DB5829E-3E8B-4D5B-B3C9-A7F53B503A9D}" srcOrd="4" destOrd="0" presId="urn:microsoft.com/office/officeart/2008/layout/VerticalCurvedList"/>
    <dgm:cxn modelId="{78C78BD2-77D7-4184-9A70-740132931C6D}" type="presParOf" srcId="{0DB5829E-3E8B-4D5B-B3C9-A7F53B503A9D}" destId="{29A31486-ED54-427B-A366-F002C50F8D05}" srcOrd="0" destOrd="0" presId="urn:microsoft.com/office/officeart/2008/layout/VerticalCurvedList"/>
    <dgm:cxn modelId="{A1701644-14F3-4687-864B-6D1195708377}" type="presParOf" srcId="{127E4359-68FF-40A7-901F-AFFFE84FD018}" destId="{B6FFC00B-4641-41C7-9DBF-49DA4F24D3F8}" srcOrd="5" destOrd="0" presId="urn:microsoft.com/office/officeart/2008/layout/VerticalCurvedList"/>
    <dgm:cxn modelId="{75910C98-792E-403F-A063-EF03317C88F8}" type="presParOf" srcId="{127E4359-68FF-40A7-901F-AFFFE84FD018}" destId="{2B320E41-D49B-4A71-B253-4F4BED29CE94}" srcOrd="6" destOrd="0" presId="urn:microsoft.com/office/officeart/2008/layout/VerticalCurvedList"/>
    <dgm:cxn modelId="{03D63FF4-50DB-4941-B3DB-0239140C3347}" type="presParOf" srcId="{2B320E41-D49B-4A71-B253-4F4BED29CE94}" destId="{8B51B97D-C4C7-4340-ADC0-D69B943DB41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D0618-A82F-46F6-A488-612B54741CC3}">
      <dsp:nvSpPr>
        <dsp:cNvPr id="0" name=""/>
        <dsp:cNvSpPr/>
      </dsp:nvSpPr>
      <dsp:spPr>
        <a:xfrm rot="10800000">
          <a:off x="1726260" y="0"/>
          <a:ext cx="9171106" cy="1679684"/>
        </a:xfrm>
        <a:prstGeom prst="homePlate">
          <a:avLst/>
        </a:prstGeom>
        <a:solidFill>
          <a:schemeClr val="accent3">
            <a:lumMod val="40000"/>
            <a:lumOff val="60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15" tIns="57150" rIns="106680" bIns="57150" numCol="1" spcCol="1270" anchor="ctr" anchorCtr="0">
          <a:noAutofit/>
        </a:bodyPr>
        <a:lstStyle/>
        <a:p>
          <a:pPr marL="0" lvl="0" indent="0" algn="l" defTabSz="666750">
            <a:lnSpc>
              <a:spcPct val="90000"/>
            </a:lnSpc>
            <a:spcBef>
              <a:spcPct val="0"/>
            </a:spcBef>
            <a:spcAft>
              <a:spcPct val="35000"/>
            </a:spcAft>
            <a:buNone/>
          </a:pPr>
          <a:r>
            <a:rPr lang="en-GB" sz="1500" b="1" kern="1200">
              <a:solidFill>
                <a:srgbClr val="FF0000"/>
              </a:solidFill>
            </a:rPr>
            <a:t>Priorities</a:t>
          </a:r>
          <a:r>
            <a:rPr lang="en-GB" sz="1500" kern="1200">
              <a:solidFill>
                <a:srgbClr val="FF0000"/>
              </a:solidFill>
            </a:rPr>
            <a:t>:</a:t>
          </a:r>
        </a:p>
        <a:p>
          <a:pPr marL="0" lvl="0" indent="0" algn="l" defTabSz="666750">
            <a:lnSpc>
              <a:spcPct val="90000"/>
            </a:lnSpc>
            <a:spcBef>
              <a:spcPct val="0"/>
            </a:spcBef>
            <a:spcAft>
              <a:spcPct val="35000"/>
            </a:spcAft>
            <a:buNone/>
          </a:pPr>
          <a:r>
            <a:rPr lang="en-GB" sz="1500" kern="1200">
              <a:solidFill>
                <a:schemeClr val="tx1"/>
              </a:solidFill>
            </a:rPr>
            <a:t>Asthma is prioritised in the GM Children’s Plan and the GM Children’s Health and Wellbeing Framework as part of the Preventing Avoidable Admissions workstream.</a:t>
          </a:r>
        </a:p>
        <a:p>
          <a:pPr marL="0" lvl="0" indent="0" algn="l" defTabSz="666750">
            <a:lnSpc>
              <a:spcPct val="90000"/>
            </a:lnSpc>
            <a:spcBef>
              <a:spcPct val="0"/>
            </a:spcBef>
            <a:spcAft>
              <a:spcPct val="35000"/>
            </a:spcAft>
            <a:buNone/>
          </a:pPr>
          <a:r>
            <a:rPr lang="en-GB" sz="1500" kern="1200">
              <a:solidFill>
                <a:schemeClr val="tx1"/>
              </a:solidFill>
            </a:rPr>
            <a:t>Refresh of the Greater Manchester Strategy to incorporate the Children’s Plan and the Children’s Health and Wellbeing Framework- asthma remains a priority.</a:t>
          </a:r>
        </a:p>
        <a:p>
          <a:pPr marL="0" lvl="0" indent="0" algn="l" defTabSz="666750">
            <a:lnSpc>
              <a:spcPct val="90000"/>
            </a:lnSpc>
            <a:spcBef>
              <a:spcPct val="0"/>
            </a:spcBef>
            <a:spcAft>
              <a:spcPct val="35000"/>
            </a:spcAft>
            <a:buNone/>
          </a:pPr>
          <a:r>
            <a:rPr lang="en-GB" sz="1500" kern="1200">
              <a:solidFill>
                <a:schemeClr val="tx1"/>
              </a:solidFill>
            </a:rPr>
            <a:t>We aim to reduce preventable admissions and attendances at ED for CYP with asthma.</a:t>
          </a:r>
        </a:p>
      </dsp:txBody>
      <dsp:txXfrm rot="10800000">
        <a:off x="2146181" y="0"/>
        <a:ext cx="8751185" cy="1679684"/>
      </dsp:txXfrm>
    </dsp:sp>
    <dsp:sp modelId="{4DD492CE-1D84-462C-8E2E-7974B8862DF3}">
      <dsp:nvSpPr>
        <dsp:cNvPr id="0" name=""/>
        <dsp:cNvSpPr/>
      </dsp:nvSpPr>
      <dsp:spPr>
        <a:xfrm>
          <a:off x="482361" y="237343"/>
          <a:ext cx="1303612" cy="1193261"/>
        </a:xfrm>
        <a:prstGeom prst="ellipse">
          <a:avLst/>
        </a:prstGeom>
        <a:blipFill>
          <a:blip xmlns:r="http://schemas.openxmlformats.org/officeDocument/2006/relationships" r:embed="rId1"/>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72FB2-ADC6-4C51-96E2-329600794C54}">
      <dsp:nvSpPr>
        <dsp:cNvPr id="0" name=""/>
        <dsp:cNvSpPr/>
      </dsp:nvSpPr>
      <dsp:spPr>
        <a:xfrm rot="10800000">
          <a:off x="1682846" y="1844344"/>
          <a:ext cx="9242817" cy="1874442"/>
        </a:xfrm>
        <a:prstGeom prst="homePlate">
          <a:avLst/>
        </a:prstGeom>
        <a:solidFill>
          <a:schemeClr val="accent3">
            <a:lumMod val="40000"/>
            <a:lumOff val="60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15" tIns="57150" rIns="106680" bIns="57150" numCol="1" spcCol="1270" anchor="ctr" anchorCtr="0">
          <a:noAutofit/>
        </a:bodyPr>
        <a:lstStyle/>
        <a:p>
          <a:pPr marL="0" lvl="0" indent="0" algn="l" defTabSz="666750">
            <a:lnSpc>
              <a:spcPct val="90000"/>
            </a:lnSpc>
            <a:spcBef>
              <a:spcPct val="0"/>
            </a:spcBef>
            <a:spcAft>
              <a:spcPct val="35000"/>
            </a:spcAft>
            <a:buNone/>
          </a:pPr>
          <a:r>
            <a:rPr lang="en-GB" sz="1500" b="1" kern="1200">
              <a:solidFill>
                <a:srgbClr val="FF0000"/>
              </a:solidFill>
            </a:rPr>
            <a:t>Achievements</a:t>
          </a:r>
          <a:r>
            <a:rPr lang="en-GB" sz="1500" kern="1200">
              <a:solidFill>
                <a:srgbClr val="FF0000"/>
              </a:solidFill>
            </a:rPr>
            <a:t>:</a:t>
          </a:r>
        </a:p>
        <a:p>
          <a:pPr marL="0" lvl="0" indent="0" algn="l" defTabSz="666750">
            <a:lnSpc>
              <a:spcPct val="90000"/>
            </a:lnSpc>
            <a:spcBef>
              <a:spcPct val="0"/>
            </a:spcBef>
            <a:spcAft>
              <a:spcPct val="35000"/>
            </a:spcAft>
            <a:buNone/>
          </a:pPr>
          <a:r>
            <a:rPr lang="en-GB" sz="1500" kern="1200">
              <a:solidFill>
                <a:schemeClr val="tx1"/>
              </a:solidFill>
            </a:rPr>
            <a:t>GM CYP Asthma Care Pathway and Standards developed.</a:t>
          </a:r>
        </a:p>
        <a:p>
          <a:pPr marL="0" lvl="0" indent="0" algn="l" defTabSz="666750">
            <a:lnSpc>
              <a:spcPct val="90000"/>
            </a:lnSpc>
            <a:spcBef>
              <a:spcPct val="0"/>
            </a:spcBef>
            <a:spcAft>
              <a:spcPct val="35000"/>
            </a:spcAft>
            <a:buFont typeface="Arial" panose="020B0604020202020204" pitchFamily="34" charset="0"/>
            <a:buNone/>
          </a:pPr>
          <a:r>
            <a:rPr lang="en-GB" sz="1500" kern="1200">
              <a:solidFill>
                <a:schemeClr val="tx1"/>
              </a:solidFill>
            </a:rPr>
            <a:t>GM Asthma App pilot- to support self management and access to Asthma Care Plan.</a:t>
          </a:r>
        </a:p>
        <a:p>
          <a:pPr marL="0" lvl="0" indent="0" algn="l" defTabSz="666750">
            <a:lnSpc>
              <a:spcPct val="90000"/>
            </a:lnSpc>
            <a:spcBef>
              <a:spcPct val="0"/>
            </a:spcBef>
            <a:spcAft>
              <a:spcPct val="35000"/>
            </a:spcAft>
            <a:buFont typeface="Arial" panose="020B0604020202020204" pitchFamily="34" charset="0"/>
            <a:buNone/>
          </a:pPr>
          <a:r>
            <a:rPr lang="en-GB" sz="1500" kern="1200">
              <a:solidFill>
                <a:schemeClr val="tx1"/>
              </a:solidFill>
            </a:rPr>
            <a:t>GM Children’s Asthma Clinical Lead appointed in April 2021</a:t>
          </a:r>
        </a:p>
        <a:p>
          <a:pPr marL="0" lvl="0" indent="0" algn="l" defTabSz="666750">
            <a:lnSpc>
              <a:spcPct val="90000"/>
            </a:lnSpc>
            <a:spcBef>
              <a:spcPct val="0"/>
            </a:spcBef>
            <a:spcAft>
              <a:spcPct val="35000"/>
            </a:spcAft>
            <a:buFont typeface="Arial" panose="020B0604020202020204" pitchFamily="34" charset="0"/>
            <a:buNone/>
          </a:pPr>
          <a:r>
            <a:rPr lang="en-GB" sz="1500" kern="1200">
              <a:solidFill>
                <a:schemeClr val="tx1"/>
              </a:solidFill>
            </a:rPr>
            <a:t>Data dashboard on GM Tableau</a:t>
          </a:r>
        </a:p>
        <a:p>
          <a:pPr marL="0" lvl="0" indent="0" algn="l" defTabSz="666750">
            <a:lnSpc>
              <a:spcPct val="90000"/>
            </a:lnSpc>
            <a:spcBef>
              <a:spcPct val="0"/>
            </a:spcBef>
            <a:spcAft>
              <a:spcPct val="35000"/>
            </a:spcAft>
            <a:buFont typeface="Arial" panose="020B0604020202020204" pitchFamily="34" charset="0"/>
            <a:buNone/>
          </a:pPr>
          <a:r>
            <a:rPr lang="en-GB" sz="1500" kern="1200">
              <a:solidFill>
                <a:schemeClr val="tx1"/>
              </a:solidFill>
            </a:rPr>
            <a:t>GM Children’s Asthma Working Group Re-convened April 2021 with refreshed membership to reflect the system-wide response required for Asthma improvement. CYP voice included.</a:t>
          </a:r>
        </a:p>
      </dsp:txBody>
      <dsp:txXfrm rot="10800000">
        <a:off x="2151456" y="1844344"/>
        <a:ext cx="8774207" cy="1874442"/>
      </dsp:txXfrm>
    </dsp:sp>
    <dsp:sp modelId="{0D2D70A0-BF44-4E4F-8C33-A77DE83806A3}">
      <dsp:nvSpPr>
        <dsp:cNvPr id="0" name=""/>
        <dsp:cNvSpPr/>
      </dsp:nvSpPr>
      <dsp:spPr>
        <a:xfrm>
          <a:off x="430319" y="2076087"/>
          <a:ext cx="1178127" cy="13119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A9BC7-B2AA-406B-8DBC-A9AE24AC21F0}">
      <dsp:nvSpPr>
        <dsp:cNvPr id="0" name=""/>
        <dsp:cNvSpPr/>
      </dsp:nvSpPr>
      <dsp:spPr>
        <a:xfrm rot="10800000">
          <a:off x="1703335" y="3867786"/>
          <a:ext cx="9222328" cy="1596348"/>
        </a:xfrm>
        <a:prstGeom prst="homePlate">
          <a:avLst/>
        </a:prstGeom>
        <a:solidFill>
          <a:schemeClr val="accent3">
            <a:lumMod val="40000"/>
            <a:lumOff val="60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15" tIns="57150" rIns="106680" bIns="57150" numCol="1" spcCol="1270" anchor="ctr" anchorCtr="0">
          <a:noAutofit/>
        </a:bodyPr>
        <a:lstStyle/>
        <a:p>
          <a:pPr marL="0" lvl="0" indent="0" algn="l" defTabSz="666750">
            <a:lnSpc>
              <a:spcPct val="90000"/>
            </a:lnSpc>
            <a:spcBef>
              <a:spcPct val="0"/>
            </a:spcBef>
            <a:spcAft>
              <a:spcPct val="35000"/>
            </a:spcAft>
            <a:buNone/>
          </a:pPr>
          <a:r>
            <a:rPr lang="en-GB" sz="1500" b="1" kern="1200">
              <a:solidFill>
                <a:srgbClr val="FF0000"/>
              </a:solidFill>
            </a:rPr>
            <a:t>Plans</a:t>
          </a:r>
          <a:r>
            <a:rPr lang="en-GB" sz="1500" kern="1200">
              <a:solidFill>
                <a:srgbClr val="FF0000"/>
              </a:solidFill>
            </a:rPr>
            <a:t>:</a:t>
          </a:r>
        </a:p>
        <a:p>
          <a:pPr marL="0" lvl="0" indent="0" algn="l" defTabSz="666750">
            <a:lnSpc>
              <a:spcPct val="90000"/>
            </a:lnSpc>
            <a:spcBef>
              <a:spcPct val="0"/>
            </a:spcBef>
            <a:spcAft>
              <a:spcPct val="35000"/>
            </a:spcAft>
            <a:buNone/>
          </a:pPr>
          <a:r>
            <a:rPr lang="en-GB" sz="1500" kern="1200">
              <a:solidFill>
                <a:schemeClr val="tx1"/>
              </a:solidFill>
            </a:rPr>
            <a:t>Sub-groups of the working group to be established to align with national deliverables.</a:t>
          </a:r>
        </a:p>
        <a:p>
          <a:pPr marL="0" lvl="0" indent="0" algn="l" defTabSz="666750">
            <a:lnSpc>
              <a:spcPct val="90000"/>
            </a:lnSpc>
            <a:spcBef>
              <a:spcPct val="0"/>
            </a:spcBef>
            <a:spcAft>
              <a:spcPct val="35000"/>
            </a:spcAft>
            <a:buNone/>
          </a:pPr>
          <a:r>
            <a:rPr lang="en-GB" sz="1500" kern="1200">
              <a:solidFill>
                <a:schemeClr val="tx1"/>
              </a:solidFill>
            </a:rPr>
            <a:t>Evaluation of asthma app pilot.</a:t>
          </a:r>
        </a:p>
        <a:p>
          <a:pPr marL="0" lvl="0" indent="0" algn="l" defTabSz="666750">
            <a:lnSpc>
              <a:spcPct val="90000"/>
            </a:lnSpc>
            <a:spcBef>
              <a:spcPct val="0"/>
            </a:spcBef>
            <a:spcAft>
              <a:spcPct val="35000"/>
            </a:spcAft>
            <a:buNone/>
          </a:pPr>
          <a:r>
            <a:rPr lang="en-GB" sz="1500" kern="1200">
              <a:solidFill>
                <a:schemeClr val="tx1"/>
              </a:solidFill>
            </a:rPr>
            <a:t>Further development of the data dashboard.</a:t>
          </a:r>
        </a:p>
      </dsp:txBody>
      <dsp:txXfrm rot="10800000">
        <a:off x="2102422" y="3867786"/>
        <a:ext cx="8823241" cy="1596348"/>
      </dsp:txXfrm>
    </dsp:sp>
    <dsp:sp modelId="{E454232E-BBB4-436A-9E7D-2C853D9704E8}">
      <dsp:nvSpPr>
        <dsp:cNvPr id="0" name=""/>
        <dsp:cNvSpPr/>
      </dsp:nvSpPr>
      <dsp:spPr>
        <a:xfrm>
          <a:off x="271295" y="3994339"/>
          <a:ext cx="1485354" cy="132406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D5FFE-715A-428D-9C4A-D89173528F3F}">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CB081F-7A7D-4971-A619-417CE126EC68}">
      <dsp:nvSpPr>
        <dsp:cNvPr id="0" name=""/>
        <dsp:cNvSpPr/>
      </dsp:nvSpPr>
      <dsp:spPr>
        <a:xfrm>
          <a:off x="564979" y="406400"/>
          <a:ext cx="5475833" cy="81280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Refreshed Paediatric Asthma Network &amp; revised strategic planning underway</a:t>
          </a:r>
        </a:p>
      </dsp:txBody>
      <dsp:txXfrm>
        <a:off x="564979" y="406400"/>
        <a:ext cx="5475833" cy="812800"/>
      </dsp:txXfrm>
    </dsp:sp>
    <dsp:sp modelId="{675D0AA3-64A8-44B5-94EF-13AA772596DA}">
      <dsp:nvSpPr>
        <dsp:cNvPr id="0" name=""/>
        <dsp:cNvSpPr/>
      </dsp:nvSpPr>
      <dsp:spPr>
        <a:xfrm>
          <a:off x="56979" y="304800"/>
          <a:ext cx="1016000" cy="101600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407156-DDD8-4FF1-8720-57897780E35D}">
      <dsp:nvSpPr>
        <dsp:cNvPr id="0" name=""/>
        <dsp:cNvSpPr/>
      </dsp:nvSpPr>
      <dsp:spPr>
        <a:xfrm>
          <a:off x="860432" y="1625599"/>
          <a:ext cx="5180380" cy="81280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Development and implementation of asthma registry</a:t>
          </a:r>
          <a:endParaRPr lang="en-US" sz="2000" kern="1200"/>
        </a:p>
      </dsp:txBody>
      <dsp:txXfrm>
        <a:off x="860432" y="1625599"/>
        <a:ext cx="5180380" cy="812800"/>
      </dsp:txXfrm>
    </dsp:sp>
    <dsp:sp modelId="{29A31486-ED54-427B-A366-F002C50F8D05}">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FFC00B-4641-41C7-9DBF-49DA4F24D3F8}">
      <dsp:nvSpPr>
        <dsp:cNvPr id="0" name=""/>
        <dsp:cNvSpPr/>
      </dsp:nvSpPr>
      <dsp:spPr>
        <a:xfrm>
          <a:off x="564979" y="2844800"/>
          <a:ext cx="5475833" cy="81280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Recent focus on AAA campaign support</a:t>
          </a:r>
        </a:p>
      </dsp:txBody>
      <dsp:txXfrm>
        <a:off x="564979" y="2844800"/>
        <a:ext cx="5475833" cy="812800"/>
      </dsp:txXfrm>
    </dsp:sp>
    <dsp:sp modelId="{8B51B97D-C4C7-4340-ADC0-D69B943DB412}">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6C60C-7E93-4F6C-BD23-A8C781C358E6}" type="datetimeFigureOut">
              <a:rPr lang="en-GB" smtClean="0"/>
              <a:t>19/11/2021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9988E-6E0F-4989-A5E5-2633E110CA23}" type="slidenum">
              <a:rPr lang="en-GB" smtClean="0"/>
              <a:t>‹#›</a:t>
            </a:fld>
            <a:endParaRPr lang="en-GB"/>
          </a:p>
        </p:txBody>
      </p:sp>
    </p:spTree>
    <p:extLst>
      <p:ext uri="{BB962C8B-B14F-4D97-AF65-F5344CB8AC3E}">
        <p14:creationId xmlns:p14="http://schemas.microsoft.com/office/powerpoint/2010/main" val="271709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2F0CE-0973-4F57-ADDB-C6784B6D3B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22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Unplanned admissions to hospital are the single biggest RF for further asthma attacks and a recognised RF for death from </a:t>
            </a:r>
            <a:r>
              <a:rPr lang="en-US" err="1"/>
              <a:t>asthms</a:t>
            </a:r>
            <a:endParaRPr lang="en-US"/>
          </a:p>
          <a:p>
            <a:pPr marL="628650" lvl="1" indent="-171450">
              <a:buFont typeface="Arial" panose="020B0604020202020204" pitchFamily="34" charset="0"/>
              <a:buChar char="•"/>
            </a:pPr>
            <a:r>
              <a:rPr lang="en-US"/>
              <a:t>We achieved a 29% decrease</a:t>
            </a:r>
          </a:p>
          <a:p>
            <a:pPr marL="628650" lvl="1" indent="-171450">
              <a:buFont typeface="Arial" panose="020B0604020202020204" pitchFamily="34" charset="0"/>
              <a:buChar char="•"/>
            </a:pPr>
            <a:r>
              <a:rPr lang="en-US"/>
              <a:t>On a background an increase of average of 10% over the same time period across the region, and an almost doubling of admission in the previous 3 years.</a:t>
            </a:r>
          </a:p>
          <a:p>
            <a:pPr marL="628650" lvl="1" indent="-171450">
              <a:buFont typeface="Arial" panose="020B0604020202020204" pitchFamily="34" charset="0"/>
              <a:buChar char="•"/>
            </a:pPr>
            <a:r>
              <a:rPr lang="en-US"/>
              <a:t>And this reduction has been sustained over the last 3 years of our intervention</a:t>
            </a:r>
          </a:p>
          <a:p>
            <a:pPr marL="628650" lvl="1" indent="-171450">
              <a:buFont typeface="Arial" panose="020B0604020202020204" pitchFamily="34" charset="0"/>
              <a:buChar char="•"/>
            </a:pPr>
            <a:r>
              <a:rPr lang="en-US"/>
              <a:t>This is the same as 34 children not having an asthma attack every year in Newcastle alone</a:t>
            </a:r>
          </a:p>
          <a:p>
            <a:pPr marL="628650" lvl="1" indent="-171450">
              <a:buFont typeface="Arial" panose="020B0604020202020204" pitchFamily="34" charset="0"/>
              <a:buChar char="•"/>
            </a:pPr>
            <a:r>
              <a:rPr lang="en-US"/>
              <a:t>Which translates into a cost saving of over £22000 every year in Newcastle alone. </a:t>
            </a:r>
          </a:p>
          <a:p>
            <a:pPr marL="628650" lvl="1" indent="-171450">
              <a:buFont typeface="Arial" panose="020B0604020202020204" pitchFamily="34" charset="0"/>
              <a:buChar char="•"/>
            </a:pPr>
            <a:r>
              <a:rPr lang="en-US"/>
              <a:t>And this doesn’t take into account the lost working days for parents looking after their children, lost school days or emotional impact </a:t>
            </a:r>
          </a:p>
          <a:p>
            <a:pPr marL="171450" lvl="0" indent="-171450">
              <a:buFont typeface="Arial" panose="020B0604020202020204" pitchFamily="34" charset="0"/>
              <a:buChar char="•"/>
            </a:pPr>
            <a:r>
              <a:rPr lang="en-US"/>
              <a:t>We know use of PAAPs are associated with improved asthma control. More than half the deaths in NRAD were primary care patients and the lack of a PAAP was a significant contributing factor in 77% of cases. </a:t>
            </a:r>
          </a:p>
          <a:p>
            <a:pPr marL="628650" lvl="1" indent="-171450">
              <a:buFont typeface="Arial" panose="020B0604020202020204" pitchFamily="34" charset="0"/>
              <a:buChar char="•"/>
            </a:pPr>
            <a:r>
              <a:rPr lang="en-US"/>
              <a:t>We have seen a nearly 50% increase in the use of PAAPs in primary care and similar improvements in secondary care.</a:t>
            </a:r>
          </a:p>
          <a:p>
            <a:pPr marL="171450" lvl="0" indent="-171450">
              <a:buFont typeface="Arial" panose="020B0604020202020204" pitchFamily="34" charset="0"/>
              <a:buChar char="•"/>
            </a:pPr>
            <a:r>
              <a:rPr lang="en-US"/>
              <a:t>But its more than just about asthma attacks -attacks are the final step in a much longer path of overall poor control. The ACT score is a validated score to look at overall asthma control in the last 4 weeks. A top score is between 25 and 31, depending on age, and a score of 19 or less equates to poor control. A change in score of 2 points or more correlates with the clinically significant difference.  We saw an average increase in score of 6 points from initial meeting to follow up in 3 </a:t>
            </a:r>
            <a:r>
              <a:rPr lang="en-US" err="1"/>
              <a:t>mnths</a:t>
            </a:r>
            <a:r>
              <a:rPr lang="en-US"/>
              <a:t> In our outpatient follow ups</a:t>
            </a:r>
          </a:p>
          <a:p>
            <a:pPr marL="171450" lvl="0" indent="-171450">
              <a:buFont typeface="Arial" panose="020B0604020202020204" pitchFamily="34" charset="0"/>
              <a:buChar char="•"/>
            </a:pPr>
            <a:r>
              <a:rPr lang="en-US"/>
              <a:t>Thee online resource has had over 20,000 page views since its launch 18 months ago, the majority in the UK but a sprinkling across the world. All trusts in the region have adopted the shared paperwork, and increasing numbers of primary care providers are also using it. This means patients are getting a </a:t>
            </a:r>
            <a:r>
              <a:rPr lang="en-US" err="1"/>
              <a:t>consistnet</a:t>
            </a:r>
            <a:r>
              <a:rPr lang="en-US"/>
              <a:t> message wherever they access care, and this care meets national recommendations. Feedback has been consistently excellent from all users from health professionals to </a:t>
            </a:r>
            <a:r>
              <a:rPr lang="en-US" err="1"/>
              <a:t>famiies</a:t>
            </a:r>
            <a:r>
              <a:rPr lang="en-US"/>
              <a:t> to even teenagers!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91D4ED-5AD0-5348-9841-4E432C3A22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69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0" name="Google Shape;8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2.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9.xml"/><Relationship Id="rId6" Type="http://schemas.openxmlformats.org/officeDocument/2006/relationships/image" Target="../media/image22.jpeg"/><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256C-802B-4FD3-B94A-BFC965240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2BBF6D-3680-4A6A-A450-AAB31CC98F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91ADCC8-701F-4474-BFD9-3253DBC2C2F4}"/>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5" name="Footer Placeholder 4">
            <a:extLst>
              <a:ext uri="{FF2B5EF4-FFF2-40B4-BE49-F238E27FC236}">
                <a16:creationId xmlns:a16="http://schemas.microsoft.com/office/drawing/2014/main" id="{E3688333-4546-4423-B19E-6D365F229B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1148F-FA82-48CB-879C-C15A46D08C7E}"/>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249461949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0C61-0FCB-4CA7-B582-AD1D6FE60C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627286-C62B-4ACF-BDCD-413295BBC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A91F2B-797C-409B-863F-9A6FE20417AF}"/>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5" name="Footer Placeholder 4">
            <a:extLst>
              <a:ext uri="{FF2B5EF4-FFF2-40B4-BE49-F238E27FC236}">
                <a16:creationId xmlns:a16="http://schemas.microsoft.com/office/drawing/2014/main" id="{A720DD46-901D-40F7-9B86-9AB7D81F58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5B592A-210B-45BA-8F4A-EF2EB106485F}"/>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39266626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D25C-6515-4BD8-BB1C-B634959F5F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056194-3DE7-4EDD-9F71-2A88EB414B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5B5A13-72E4-494A-989F-9778FFE576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780965-72A4-44BC-91B4-60A9448E04E1}"/>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6" name="Footer Placeholder 5">
            <a:extLst>
              <a:ext uri="{FF2B5EF4-FFF2-40B4-BE49-F238E27FC236}">
                <a16:creationId xmlns:a16="http://schemas.microsoft.com/office/drawing/2014/main" id="{12461CD0-887B-46E7-B93D-51D1708C1B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646CB-29D3-4666-B8E0-B1E4F3D9610D}"/>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263154930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5D2C-C903-4ED3-9DC8-4B7390C4AB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73D756-0CEC-4882-AE35-61527CCEAB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609FD6-E6F1-4B27-99E9-82388E1DEB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441539-FE01-4C97-9EF1-FF5286E4C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B56A4F-74F1-43C3-A729-D1AE0604A5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1AC09C-1307-4699-8F73-8F438EB5476E}"/>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8" name="Footer Placeholder 7">
            <a:extLst>
              <a:ext uri="{FF2B5EF4-FFF2-40B4-BE49-F238E27FC236}">
                <a16:creationId xmlns:a16="http://schemas.microsoft.com/office/drawing/2014/main" id="{D873E526-05DC-4A14-8F8D-20FB98AC53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C919D-14BE-4E2E-8C65-F751335A8A53}"/>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202309746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2BE3-69F0-43A3-9975-D78FFDD3AD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599CF9-1F96-4CFA-B533-82524EE838AD}"/>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4" name="Footer Placeholder 3">
            <a:extLst>
              <a:ext uri="{FF2B5EF4-FFF2-40B4-BE49-F238E27FC236}">
                <a16:creationId xmlns:a16="http://schemas.microsoft.com/office/drawing/2014/main" id="{137C4C10-43AA-49F8-B0EF-1B8B7C5F93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5E53EE7-B548-4711-B5CA-B31BB12204DA}"/>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84523956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4DC99-0A0F-4CD6-B187-164E70601858}"/>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3" name="Footer Placeholder 2">
            <a:extLst>
              <a:ext uri="{FF2B5EF4-FFF2-40B4-BE49-F238E27FC236}">
                <a16:creationId xmlns:a16="http://schemas.microsoft.com/office/drawing/2014/main" id="{8D423198-B8E9-4D11-931B-7BE9B7537D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07C6EB-BEFF-4923-85F3-F3F2829284E9}"/>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402330561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669B-73EB-4652-9A26-F6BA24825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D4A979-1546-4FFA-B6E4-63FB7A39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77C50E-8148-4FC0-A5C1-451E1662B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8E6EB6-7A28-480C-A3F7-768F1D405EE7}"/>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6" name="Footer Placeholder 5">
            <a:extLst>
              <a:ext uri="{FF2B5EF4-FFF2-40B4-BE49-F238E27FC236}">
                <a16:creationId xmlns:a16="http://schemas.microsoft.com/office/drawing/2014/main" id="{A25F9690-FAB3-425F-A339-8FBA76736E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F7EC24-FD39-49A1-AA56-D4DFAEA10F55}"/>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94039922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1E65-2220-4628-A608-0006727F8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1536E-D0E2-4114-B948-FA3F6C87C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AFA81DC-21E3-4550-868E-DFF08B1F0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BB8FA-7715-467F-AEE3-A8B6E52B3AE2}"/>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6" name="Footer Placeholder 5">
            <a:extLst>
              <a:ext uri="{FF2B5EF4-FFF2-40B4-BE49-F238E27FC236}">
                <a16:creationId xmlns:a16="http://schemas.microsoft.com/office/drawing/2014/main" id="{66539880-762F-420C-B8FC-C1719A7160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1E8583-3D22-4636-BE9D-AC7EA56E7ED3}"/>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213966591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1FDC-959F-432D-BBAE-5150335F28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BE59F2-0BEB-464E-99A0-F7B82B5DF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2AF3C6-09E8-4D27-B4F2-502AD3EED706}"/>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5" name="Footer Placeholder 4">
            <a:extLst>
              <a:ext uri="{FF2B5EF4-FFF2-40B4-BE49-F238E27FC236}">
                <a16:creationId xmlns:a16="http://schemas.microsoft.com/office/drawing/2014/main" id="{FBD1FE18-31D8-4B2F-9777-F9E7E326F3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AC12CC-D0AE-4464-82AD-976446C0ADA6}"/>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153410606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133863-C90F-4F66-B267-0AF4815A83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CC3332-BB49-4625-912B-9E280A0E40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4524E-2C5B-41E1-B672-29C65AF1544B}"/>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5" name="Footer Placeholder 4">
            <a:extLst>
              <a:ext uri="{FF2B5EF4-FFF2-40B4-BE49-F238E27FC236}">
                <a16:creationId xmlns:a16="http://schemas.microsoft.com/office/drawing/2014/main" id="{F8AAC545-016D-43D5-A3E0-5B6DBBEEB0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5BFA30-C0D5-428E-871F-7DC3433B768D}"/>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268307453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roydon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0075" y="354942"/>
            <a:ext cx="3126712" cy="69296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7635" y="5002222"/>
            <a:ext cx="5924764" cy="1591234"/>
          </a:xfrm>
          <a:prstGeom prst="rect">
            <a:avLst/>
          </a:prstGeom>
        </p:spPr>
      </p:pic>
      <p:pic>
        <p:nvPicPr>
          <p:cNvPr id="8" name="Picture 7"/>
          <p:cNvPicPr/>
          <p:nvPr userDrawn="1"/>
        </p:nvPicPr>
        <p:blipFill>
          <a:blip r:embed="rId4">
            <a:extLst>
              <a:ext uri="{28A0092B-C50C-407E-A947-70E740481C1C}">
                <a14:useLocalDpi xmlns:a14="http://schemas.microsoft.com/office/drawing/2010/main" val="0"/>
              </a:ext>
            </a:extLst>
          </a:blip>
          <a:stretch>
            <a:fillRect/>
          </a:stretch>
        </p:blipFill>
        <p:spPr>
          <a:xfrm>
            <a:off x="545327" y="394554"/>
            <a:ext cx="2022687" cy="683260"/>
          </a:xfrm>
          <a:prstGeom prst="rect">
            <a:avLst/>
          </a:prstGeom>
        </p:spPr>
      </p:pic>
      <p:sp>
        <p:nvSpPr>
          <p:cNvPr id="6" name="Subtitle 2"/>
          <p:cNvSpPr>
            <a:spLocks noGrp="1"/>
          </p:cNvSpPr>
          <p:nvPr>
            <p:ph type="subTitle" idx="1" hasCustomPrompt="1"/>
          </p:nvPr>
        </p:nvSpPr>
        <p:spPr>
          <a:xfrm>
            <a:off x="539015" y="3448127"/>
            <a:ext cx="9753600" cy="503968"/>
          </a:xfrm>
        </p:spPr>
        <p:txBody>
          <a:bodyPr lIns="0" tIns="0" rIns="0" bIns="0">
            <a:noAutofit/>
          </a:bodyPr>
          <a:lstStyle>
            <a:lvl1pPr marL="0" indent="0" algn="l">
              <a:spcBef>
                <a:spcPts val="0"/>
              </a:spcBef>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sub heading</a:t>
            </a:r>
            <a:endParaRPr lang="en-US"/>
          </a:p>
        </p:txBody>
      </p:sp>
      <p:sp>
        <p:nvSpPr>
          <p:cNvPr id="13" name="Text Placeholder 12"/>
          <p:cNvSpPr>
            <a:spLocks noGrp="1"/>
          </p:cNvSpPr>
          <p:nvPr>
            <p:ph type="body" sz="quarter" idx="11" hasCustomPrompt="1"/>
          </p:nvPr>
        </p:nvSpPr>
        <p:spPr>
          <a:xfrm>
            <a:off x="546101" y="5914488"/>
            <a:ext cx="3839633" cy="426935"/>
          </a:xfrm>
        </p:spPr>
        <p:txBody>
          <a:bodyPr>
            <a:noAutofit/>
          </a:bodyPr>
          <a:lstStyle>
            <a:lvl1pPr marL="0" indent="0">
              <a:spcBef>
                <a:spcPts val="0"/>
              </a:spcBef>
              <a:buNone/>
              <a:defRPr sz="2000" b="1" baseline="0">
                <a:solidFill>
                  <a:srgbClr val="0072CE"/>
                </a:solidFill>
              </a:defRPr>
            </a:lvl1pPr>
          </a:lstStyle>
          <a:p>
            <a:pPr lvl="0"/>
            <a:r>
              <a:rPr lang="en-GB"/>
              <a:t>Your name</a:t>
            </a:r>
          </a:p>
        </p:txBody>
      </p:sp>
      <p:sp>
        <p:nvSpPr>
          <p:cNvPr id="20" name="Text Placeholder 12"/>
          <p:cNvSpPr>
            <a:spLocks noGrp="1"/>
          </p:cNvSpPr>
          <p:nvPr>
            <p:ph type="body" sz="quarter" idx="12" hasCustomPrompt="1"/>
          </p:nvPr>
        </p:nvSpPr>
        <p:spPr>
          <a:xfrm>
            <a:off x="543468" y="6280638"/>
            <a:ext cx="3839633" cy="426935"/>
          </a:xfrm>
        </p:spPr>
        <p:txBody>
          <a:bodyPr>
            <a:noAutofit/>
          </a:bodyPr>
          <a:lstStyle>
            <a:lvl1pPr marL="0" indent="0">
              <a:spcBef>
                <a:spcPts val="0"/>
              </a:spcBef>
              <a:buNone/>
              <a:defRPr sz="2000" b="0" baseline="0">
                <a:solidFill>
                  <a:srgbClr val="0072CE"/>
                </a:solidFill>
              </a:defRPr>
            </a:lvl1pPr>
          </a:lstStyle>
          <a:p>
            <a:pPr lvl="0"/>
            <a:r>
              <a:rPr lang="en-GB"/>
              <a:t>Date</a:t>
            </a:r>
          </a:p>
        </p:txBody>
      </p:sp>
      <p:sp>
        <p:nvSpPr>
          <p:cNvPr id="2" name="Title 1"/>
          <p:cNvSpPr>
            <a:spLocks noGrp="1"/>
          </p:cNvSpPr>
          <p:nvPr>
            <p:ph type="ctrTitle" hasCustomPrompt="1"/>
          </p:nvPr>
        </p:nvSpPr>
        <p:spPr>
          <a:xfrm>
            <a:off x="539015" y="2375422"/>
            <a:ext cx="10972800" cy="651249"/>
          </a:xfrm>
        </p:spPr>
        <p:txBody>
          <a:bodyPr lIns="0" tIns="0" rIns="0" bIns="0" anchor="t" anchorCtr="0">
            <a:noAutofit/>
          </a:bodyPr>
          <a:lstStyle>
            <a:lvl1pPr algn="l">
              <a:defRPr sz="3600" b="1">
                <a:solidFill>
                  <a:schemeClr val="bg1"/>
                </a:solidFill>
              </a:defRPr>
            </a:lvl1pPr>
          </a:lstStyle>
          <a:p>
            <a:r>
              <a:rPr lang="en-GB"/>
              <a:t>Click to edit title </a:t>
            </a:r>
            <a:endParaRPr lang="en-US"/>
          </a:p>
        </p:txBody>
      </p:sp>
    </p:spTree>
    <p:extLst>
      <p:ext uri="{BB962C8B-B14F-4D97-AF65-F5344CB8AC3E}">
        <p14:creationId xmlns:p14="http://schemas.microsoft.com/office/powerpoint/2010/main" val="339153841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9919" y="1227948"/>
            <a:ext cx="8363164" cy="525790"/>
          </a:xfrm>
        </p:spPr>
        <p:txBody>
          <a:bodyPr lIns="0" tIns="0" rIns="0" bIns="0" anchor="t" anchorCtr="0">
            <a:noAutofit/>
          </a:bodyPr>
          <a:lstStyle>
            <a:lvl1pPr marL="0" indent="0" algn="l">
              <a:defRPr sz="2800" b="1">
                <a:solidFill>
                  <a:srgbClr val="00A9CE"/>
                </a:solidFill>
              </a:defRPr>
            </a:lvl1pPr>
          </a:lstStyle>
          <a:p>
            <a:r>
              <a:rPr lang="en-GB"/>
              <a:t>Click to edit Master title style</a:t>
            </a:r>
            <a:endParaRPr lang="en-US"/>
          </a:p>
        </p:txBody>
      </p:sp>
      <p:sp>
        <p:nvSpPr>
          <p:cNvPr id="3" name="Content Placeholder 2"/>
          <p:cNvSpPr>
            <a:spLocks noGrp="1"/>
          </p:cNvSpPr>
          <p:nvPr>
            <p:ph idx="1"/>
          </p:nvPr>
        </p:nvSpPr>
        <p:spPr>
          <a:xfrm>
            <a:off x="599919" y="2497541"/>
            <a:ext cx="10972800" cy="3468045"/>
          </a:xfrm>
        </p:spPr>
        <p:txBody>
          <a:bodyPr lIns="0" tIns="0" rIns="0" bIns="0">
            <a:noAutofit/>
          </a:bodyPr>
          <a:lstStyle>
            <a:lvl1pPr>
              <a:buClr>
                <a:srgbClr val="00A9CE"/>
              </a:buClr>
              <a:defRPr sz="1800" b="1"/>
            </a:lvl1pPr>
            <a:lvl2pPr>
              <a:buClr>
                <a:srgbClr val="00A9CE"/>
              </a:buClr>
              <a:defRPr sz="1800" b="1"/>
            </a:lvl2pPr>
            <a:lvl3pPr>
              <a:buClr>
                <a:srgbClr val="00A9CE"/>
              </a:buClr>
              <a:defRPr sz="1800" b="1"/>
            </a:lvl3pPr>
            <a:lvl4pPr>
              <a:buClr>
                <a:srgbClr val="00A9CE"/>
              </a:buClr>
              <a:defRPr sz="1800" b="1"/>
            </a:lvl4pPr>
            <a:lvl5pPr>
              <a:buClr>
                <a:srgbClr val="00A9CE"/>
              </a:buClr>
              <a:defRPr sz="18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p:cNvSpPr>
            <a:spLocks noGrp="1"/>
          </p:cNvSpPr>
          <p:nvPr>
            <p:ph type="sldNum" sz="quarter" idx="12"/>
          </p:nvPr>
        </p:nvSpPr>
        <p:spPr>
          <a:xfrm>
            <a:off x="609601" y="6267231"/>
            <a:ext cx="694513" cy="365125"/>
          </a:xfrm>
          <a:prstGeom prst="rect">
            <a:avLst/>
          </a:prstGeom>
        </p:spPr>
        <p:txBody>
          <a:bodyPr lIns="0" tIns="0" rIns="0" bIns="0" anchor="b" anchorCtr="0"/>
          <a:lstStyle>
            <a:lvl1pPr algn="l">
              <a:defRPr sz="1200">
                <a:solidFill>
                  <a:srgbClr val="768689"/>
                </a:solidFill>
              </a:defRPr>
            </a:lvl1pPr>
          </a:lstStyle>
          <a:p>
            <a:fld id="{BD93C3FE-3B25-B24B-A8BC-865722E1BD17}" type="slidenum">
              <a:rPr lang="en-US" smtClean="0"/>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4077" y="5980454"/>
            <a:ext cx="2668323" cy="631397"/>
          </a:xfrm>
          <a:prstGeom prst="rect">
            <a:avLst/>
          </a:prstGeom>
        </p:spPr>
      </p:pic>
      <p:pic>
        <p:nvPicPr>
          <p:cNvPr id="9" name="Picture 8"/>
          <p:cNvPicPr/>
          <p:nvPr userDrawn="1"/>
        </p:nvPicPr>
        <p:blipFill>
          <a:blip r:embed="rId3">
            <a:extLst>
              <a:ext uri="{28A0092B-C50C-407E-A947-70E740481C1C}">
                <a14:useLocalDpi xmlns:a14="http://schemas.microsoft.com/office/drawing/2010/main" val="0"/>
              </a:ext>
            </a:extLst>
          </a:blip>
          <a:stretch>
            <a:fillRect/>
          </a:stretch>
        </p:blipFill>
        <p:spPr>
          <a:xfrm>
            <a:off x="545327" y="394554"/>
            <a:ext cx="2022687" cy="683260"/>
          </a:xfrm>
          <a:prstGeom prst="rect">
            <a:avLst/>
          </a:prstGeom>
        </p:spPr>
      </p:pic>
      <p:sp>
        <p:nvSpPr>
          <p:cNvPr id="6" name="Content Placeholder 5"/>
          <p:cNvSpPr>
            <a:spLocks noGrp="1"/>
          </p:cNvSpPr>
          <p:nvPr>
            <p:ph sz="quarter" idx="13" hasCustomPrompt="1"/>
          </p:nvPr>
        </p:nvSpPr>
        <p:spPr>
          <a:xfrm>
            <a:off x="593767" y="1911351"/>
            <a:ext cx="8303684" cy="415925"/>
          </a:xfrm>
        </p:spPr>
        <p:txBody>
          <a:bodyPr>
            <a:noAutofit/>
          </a:bodyPr>
          <a:lstStyle>
            <a:lvl1pPr marL="0" indent="0">
              <a:buNone/>
              <a:defRPr sz="2000" b="1" baseline="0">
                <a:solidFill>
                  <a:srgbClr val="0072CE"/>
                </a:solidFill>
              </a:defRPr>
            </a:lvl1pPr>
          </a:lstStyle>
          <a:p>
            <a:pPr lvl="0"/>
            <a:r>
              <a:rPr lang="en-US"/>
              <a:t>Click here to edit sub heading</a:t>
            </a:r>
          </a:p>
        </p:txBody>
      </p:sp>
      <p:pic>
        <p:nvPicPr>
          <p:cNvPr id="10" name="Picture 9" descr="croydon 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0075" y="354942"/>
            <a:ext cx="3126712" cy="692962"/>
          </a:xfrm>
          <a:prstGeom prst="rect">
            <a:avLst/>
          </a:prstGeom>
        </p:spPr>
      </p:pic>
    </p:spTree>
    <p:extLst>
      <p:ext uri="{BB962C8B-B14F-4D97-AF65-F5344CB8AC3E}">
        <p14:creationId xmlns:p14="http://schemas.microsoft.com/office/powerpoint/2010/main" val="354267934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F53F8-EFBD-4B9C-9545-975E150DA2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90D191-1BD2-47B7-B1F7-491F632886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E99B1B-D5D6-4209-9BE2-A8A7D56A6286}"/>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5" name="Footer Placeholder 4">
            <a:extLst>
              <a:ext uri="{FF2B5EF4-FFF2-40B4-BE49-F238E27FC236}">
                <a16:creationId xmlns:a16="http://schemas.microsoft.com/office/drawing/2014/main" id="{94255F76-660F-47D5-8074-4E223F042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D500BD-2067-4E7D-8934-769955064549}"/>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386798645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croydon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0075" y="354942"/>
            <a:ext cx="3126712" cy="692962"/>
          </a:xfrm>
          <a:prstGeom prst="rect">
            <a:avLst/>
          </a:prstGeom>
        </p:spPr>
      </p:pic>
      <p:cxnSp>
        <p:nvCxnSpPr>
          <p:cNvPr id="7" name="Straight Connector 6"/>
          <p:cNvCxnSpPr/>
          <p:nvPr userDrawn="1"/>
        </p:nvCxnSpPr>
        <p:spPr>
          <a:xfrm>
            <a:off x="0" y="5486400"/>
            <a:ext cx="5201920" cy="1016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827" y="5658338"/>
            <a:ext cx="335891" cy="25191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0222" y="5983068"/>
            <a:ext cx="343877" cy="257908"/>
          </a:xfrm>
          <a:prstGeom prst="rect">
            <a:avLst/>
          </a:prstGeom>
        </p:spPr>
      </p:pic>
      <p:sp>
        <p:nvSpPr>
          <p:cNvPr id="10" name="TextBox 9"/>
          <p:cNvSpPr txBox="1"/>
          <p:nvPr userDrawn="1"/>
        </p:nvSpPr>
        <p:spPr>
          <a:xfrm>
            <a:off x="1002453" y="5608320"/>
            <a:ext cx="4362027" cy="338554"/>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b="0" i="0" u="none" strike="noStrike" kern="1200" baseline="0" err="1">
                <a:solidFill>
                  <a:srgbClr val="768689"/>
                </a:solidFill>
                <a:latin typeface="+mn-lt"/>
                <a:ea typeface="+mn-ea"/>
                <a:cs typeface="+mn-cs"/>
              </a:rPr>
              <a:t>CroydonHealthServices</a:t>
            </a:r>
            <a:endParaRPr lang="en-GB" sz="1600" b="0" i="0" u="none" strike="noStrike" kern="1200" baseline="0">
              <a:solidFill>
                <a:srgbClr val="768689"/>
              </a:solidFill>
              <a:latin typeface="+mn-lt"/>
              <a:ea typeface="+mn-ea"/>
              <a:cs typeface="+mn-cs"/>
            </a:endParaRPr>
          </a:p>
        </p:txBody>
      </p:sp>
      <p:sp>
        <p:nvSpPr>
          <p:cNvPr id="11" name="TextBox 10"/>
          <p:cNvSpPr txBox="1"/>
          <p:nvPr userDrawn="1"/>
        </p:nvSpPr>
        <p:spPr>
          <a:xfrm>
            <a:off x="1002453" y="5933440"/>
            <a:ext cx="4362027" cy="338554"/>
          </a:xfrm>
          <a:prstGeom prst="rect">
            <a:avLst/>
          </a:prstGeom>
          <a:noFill/>
        </p:spPr>
        <p:txBody>
          <a:bodyPr wrap="square" rtlCol="0">
            <a:spAutoFit/>
          </a:bodyPr>
          <a:lstStyle/>
          <a:p>
            <a:pPr rtl="0"/>
            <a:r>
              <a:rPr lang="en-GB" sz="1600" b="0" i="0" u="none" strike="noStrike" kern="1200" baseline="0">
                <a:solidFill>
                  <a:srgbClr val="768689"/>
                </a:solidFill>
                <a:latin typeface="+mn-lt"/>
                <a:ea typeface="+mn-ea"/>
                <a:cs typeface="+mn-cs"/>
              </a:rPr>
              <a:t>@</a:t>
            </a:r>
            <a:r>
              <a:rPr lang="en-GB" sz="1600" b="0" i="0" u="none" strike="noStrike" kern="1200" baseline="0" err="1">
                <a:solidFill>
                  <a:srgbClr val="768689"/>
                </a:solidFill>
                <a:latin typeface="+mn-lt"/>
                <a:ea typeface="+mn-ea"/>
                <a:cs typeface="+mn-cs"/>
              </a:rPr>
              <a:t>CroydonHealth</a:t>
            </a:r>
            <a:endParaRPr lang="en-GB" sz="1600" b="0" i="0" u="none" strike="noStrike" kern="1200" baseline="0">
              <a:solidFill>
                <a:srgbClr val="768689"/>
              </a:solidFill>
              <a:latin typeface="+mn-lt"/>
              <a:ea typeface="+mn-ea"/>
              <a:cs typeface="+mn-cs"/>
            </a:endParaRPr>
          </a:p>
        </p:txBody>
      </p:sp>
      <p:sp>
        <p:nvSpPr>
          <p:cNvPr id="12" name="TextBox 11"/>
          <p:cNvSpPr txBox="1"/>
          <p:nvPr userDrawn="1"/>
        </p:nvSpPr>
        <p:spPr>
          <a:xfrm>
            <a:off x="460587" y="6299200"/>
            <a:ext cx="4985173" cy="338554"/>
          </a:xfrm>
          <a:prstGeom prst="rect">
            <a:avLst/>
          </a:prstGeom>
          <a:noFill/>
        </p:spPr>
        <p:txBody>
          <a:bodyPr wrap="square" rtlCol="0">
            <a:spAutoFit/>
          </a:bodyPr>
          <a:lstStyle/>
          <a:p>
            <a:pPr rtl="0"/>
            <a:r>
              <a:rPr lang="en-GB" sz="1600" b="1" i="0" u="none" strike="noStrike" kern="1200" baseline="0" err="1">
                <a:solidFill>
                  <a:srgbClr val="768689"/>
                </a:solidFill>
                <a:latin typeface="+mn-lt"/>
                <a:ea typeface="+mn-ea"/>
                <a:cs typeface="+mn-cs"/>
              </a:rPr>
              <a:t>www.croydonhealthservices.nhs.uk</a:t>
            </a:r>
            <a:endParaRPr lang="en-GB" sz="1600" b="1" i="0" u="none" strike="noStrike" kern="1200" baseline="0">
              <a:solidFill>
                <a:srgbClr val="768689"/>
              </a:solidFill>
              <a:latin typeface="+mn-lt"/>
              <a:ea typeface="+mn-ea"/>
              <a:cs typeface="+mn-cs"/>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22999" y="5673971"/>
            <a:ext cx="5550916" cy="909074"/>
          </a:xfrm>
          <a:prstGeom prst="rect">
            <a:avLst/>
          </a:prstGeom>
        </p:spPr>
      </p:pic>
      <p:pic>
        <p:nvPicPr>
          <p:cNvPr id="14" name="Picture 13"/>
          <p:cNvPicPr/>
          <p:nvPr userDrawn="1"/>
        </p:nvPicPr>
        <p:blipFill>
          <a:blip r:embed="rId6">
            <a:extLst>
              <a:ext uri="{28A0092B-C50C-407E-A947-70E740481C1C}">
                <a14:useLocalDpi xmlns:a14="http://schemas.microsoft.com/office/drawing/2010/main" val="0"/>
              </a:ext>
            </a:extLst>
          </a:blip>
          <a:stretch>
            <a:fillRect/>
          </a:stretch>
        </p:blipFill>
        <p:spPr>
          <a:xfrm>
            <a:off x="545327" y="394554"/>
            <a:ext cx="2022687" cy="683260"/>
          </a:xfrm>
          <a:prstGeom prst="rect">
            <a:avLst/>
          </a:prstGeom>
        </p:spPr>
      </p:pic>
      <p:sp>
        <p:nvSpPr>
          <p:cNvPr id="5" name="Subtitle 2"/>
          <p:cNvSpPr>
            <a:spLocks noGrp="1"/>
          </p:cNvSpPr>
          <p:nvPr>
            <p:ph type="subTitle" idx="1"/>
          </p:nvPr>
        </p:nvSpPr>
        <p:spPr>
          <a:xfrm>
            <a:off x="555413" y="3291230"/>
            <a:ext cx="8426027" cy="1422250"/>
          </a:xfrm>
        </p:spPr>
        <p:txBody>
          <a:bodyPr lIns="0" tIns="0" rIns="0" bIns="0">
            <a:noAutofit/>
          </a:bodyPr>
          <a:lstStyle>
            <a:lvl1pPr marL="0" indent="0" algn="l">
              <a:spcBef>
                <a:spcPts val="0"/>
              </a:spcBef>
              <a:buNone/>
              <a:defRPr sz="2000" b="1">
                <a:solidFill>
                  <a:srgbClr val="0072C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a:t>
            </a:r>
            <a:endParaRPr lang="en-US"/>
          </a:p>
        </p:txBody>
      </p:sp>
      <p:sp>
        <p:nvSpPr>
          <p:cNvPr id="18" name="Text Placeholder 17"/>
          <p:cNvSpPr>
            <a:spLocks noGrp="1"/>
          </p:cNvSpPr>
          <p:nvPr>
            <p:ph type="body" sz="quarter" idx="10" hasCustomPrompt="1"/>
          </p:nvPr>
        </p:nvSpPr>
        <p:spPr>
          <a:xfrm>
            <a:off x="546101" y="1853251"/>
            <a:ext cx="5090721" cy="711819"/>
          </a:xfrm>
        </p:spPr>
        <p:txBody>
          <a:bodyPr/>
          <a:lstStyle>
            <a:lvl1pPr marL="0" indent="0">
              <a:buNone/>
              <a:defRPr b="1">
                <a:solidFill>
                  <a:schemeClr val="bg1"/>
                </a:solidFill>
              </a:defRPr>
            </a:lvl1pPr>
          </a:lstStyle>
          <a:p>
            <a:pPr lvl="0"/>
            <a:r>
              <a:rPr lang="en-US"/>
              <a:t>Thank you</a:t>
            </a:r>
            <a:endParaRPr lang="en-GB"/>
          </a:p>
        </p:txBody>
      </p:sp>
    </p:spTree>
    <p:extLst>
      <p:ext uri="{BB962C8B-B14F-4D97-AF65-F5344CB8AC3E}">
        <p14:creationId xmlns:p14="http://schemas.microsoft.com/office/powerpoint/2010/main" val="338464055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592" y="831411"/>
            <a:ext cx="4957968" cy="586227"/>
          </a:xfrm>
        </p:spPr>
        <p:txBody>
          <a:bodyPr>
            <a:noAutofit/>
          </a:bodyPr>
          <a:lstStyle>
            <a:lvl1pPr algn="l">
              <a:defRPr sz="2400" baseline="0">
                <a:solidFill>
                  <a:srgbClr val="CED647"/>
                </a:solidFill>
              </a:defRPr>
            </a:lvl1pPr>
          </a:lstStyle>
          <a:p>
            <a:r>
              <a:rPr lang="en-GB"/>
              <a:t>This is THE Headline</a:t>
            </a:r>
            <a:endParaRPr lang="en-US"/>
          </a:p>
        </p:txBody>
      </p:sp>
      <p:sp>
        <p:nvSpPr>
          <p:cNvPr id="3" name="Content Placeholder 2"/>
          <p:cNvSpPr>
            <a:spLocks noGrp="1"/>
          </p:cNvSpPr>
          <p:nvPr>
            <p:ph idx="1" hasCustomPrompt="1"/>
          </p:nvPr>
        </p:nvSpPr>
        <p:spPr>
          <a:xfrm>
            <a:off x="596901" y="3667643"/>
            <a:ext cx="5398943" cy="2729982"/>
          </a:xfrm>
        </p:spPr>
        <p:txBody>
          <a:bodyPr>
            <a:normAutofit/>
          </a:bodyPr>
          <a:lstStyle>
            <a:lvl1pPr>
              <a:defRPr sz="1800" baseline="0">
                <a:solidFill>
                  <a:srgbClr val="262626"/>
                </a:solidFill>
                <a:latin typeface="Alte Haas Grotesk"/>
                <a:cs typeface="Alte Haas Grotesk"/>
              </a:defRPr>
            </a:lvl1pPr>
            <a:lvl2pPr>
              <a:defRPr sz="1800">
                <a:solidFill>
                  <a:srgbClr val="262626"/>
                </a:solidFill>
                <a:latin typeface="Alte Haas Grotesk"/>
                <a:cs typeface="Alte Haas Grotesk"/>
              </a:defRPr>
            </a:lvl2pPr>
            <a:lvl3pPr>
              <a:defRPr sz="1800">
                <a:solidFill>
                  <a:srgbClr val="262626"/>
                </a:solidFill>
                <a:latin typeface="Alte Haas Grotesk"/>
                <a:cs typeface="Alte Haas Grotesk"/>
              </a:defRPr>
            </a:lvl3pPr>
            <a:lvl4pPr>
              <a:defRPr sz="1800">
                <a:solidFill>
                  <a:srgbClr val="262626"/>
                </a:solidFill>
                <a:latin typeface="Alte Haas Grotesk"/>
                <a:cs typeface="Alte Haas Grotesk"/>
              </a:defRPr>
            </a:lvl4pPr>
            <a:lvl5pPr>
              <a:defRPr sz="1800">
                <a:solidFill>
                  <a:srgbClr val="262626"/>
                </a:solidFill>
                <a:latin typeface="Alte Haas Grotesk"/>
                <a:cs typeface="Alte Haas Grotesk"/>
              </a:defRPr>
            </a:lvl5pPr>
          </a:lstStyle>
          <a:p>
            <a:pPr lvl="0"/>
            <a:r>
              <a:rPr lang="en-GB"/>
              <a:t>This is how </a:t>
            </a:r>
            <a:r>
              <a:rPr lang="en-GB" err="1"/>
              <a:t>bulletpoints</a:t>
            </a:r>
            <a:r>
              <a:rPr lang="en-GB"/>
              <a:t> look</a:t>
            </a:r>
          </a:p>
          <a:p>
            <a:pPr lvl="1"/>
            <a:r>
              <a:rPr lang="en-GB"/>
              <a:t>Second level</a:t>
            </a:r>
          </a:p>
          <a:p>
            <a:pPr lvl="2"/>
            <a:r>
              <a:rPr lang="en-GB"/>
              <a:t>Third level</a:t>
            </a:r>
          </a:p>
          <a:p>
            <a:pPr lvl="3"/>
            <a:r>
              <a:rPr lang="en-GB"/>
              <a:t>Fourth level</a:t>
            </a:r>
          </a:p>
          <a:p>
            <a:pPr lvl="4"/>
            <a:r>
              <a:rPr lang="en-GB"/>
              <a:t>Fifth level</a:t>
            </a:r>
            <a:endParaRPr lang="en-US"/>
          </a:p>
        </p:txBody>
      </p:sp>
      <p:cxnSp>
        <p:nvCxnSpPr>
          <p:cNvPr id="7" name="Straight Connector 6"/>
          <p:cNvCxnSpPr/>
          <p:nvPr userDrawn="1"/>
        </p:nvCxnSpPr>
        <p:spPr>
          <a:xfrm>
            <a:off x="596900" y="643807"/>
            <a:ext cx="10998200" cy="0"/>
          </a:xfrm>
          <a:prstGeom prst="line">
            <a:avLst/>
          </a:prstGeom>
          <a:ln w="12700" cmpd="sng">
            <a:solidFill>
              <a:srgbClr val="C7E146"/>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V="1">
            <a:off x="2068548" y="332969"/>
            <a:ext cx="0" cy="252000"/>
          </a:xfrm>
          <a:prstGeom prst="line">
            <a:avLst/>
          </a:prstGeom>
          <a:ln w="12700" cmpd="sng">
            <a:solidFill>
              <a:srgbClr val="C7E146"/>
            </a:solidFill>
          </a:ln>
          <a:effectLst/>
        </p:spPr>
        <p:style>
          <a:lnRef idx="2">
            <a:schemeClr val="accent1"/>
          </a:lnRef>
          <a:fillRef idx="0">
            <a:schemeClr val="accent1"/>
          </a:fillRef>
          <a:effectRef idx="1">
            <a:schemeClr val="accent1"/>
          </a:effectRef>
          <a:fontRef idx="minor">
            <a:schemeClr val="tx1"/>
          </a:fontRef>
        </p:style>
      </p:cxnSp>
      <p:sp>
        <p:nvSpPr>
          <p:cNvPr id="10" name="Date Placeholder 2"/>
          <p:cNvSpPr txBox="1">
            <a:spLocks/>
          </p:cNvSpPr>
          <p:nvPr userDrawn="1"/>
        </p:nvSpPr>
        <p:spPr>
          <a:xfrm>
            <a:off x="2134245" y="263074"/>
            <a:ext cx="3187479"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lte Haas Grotesk"/>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0" i="0" cap="none">
                <a:solidFill>
                  <a:srgbClr val="395764"/>
                </a:solidFill>
              </a:rPr>
              <a:t>Greater Manchester Health</a:t>
            </a:r>
          </a:p>
          <a:p>
            <a:r>
              <a:rPr lang="en-US" sz="900" b="0" i="0" cap="none">
                <a:solidFill>
                  <a:srgbClr val="395764"/>
                </a:solidFill>
              </a:rPr>
              <a:t>and Social Care Partnership</a:t>
            </a:r>
          </a:p>
        </p:txBody>
      </p:sp>
      <p:sp>
        <p:nvSpPr>
          <p:cNvPr id="28" name="Text Placeholder 27"/>
          <p:cNvSpPr>
            <a:spLocks noGrp="1"/>
          </p:cNvSpPr>
          <p:nvPr>
            <p:ph type="body" sz="quarter" idx="14" hasCustomPrompt="1"/>
          </p:nvPr>
        </p:nvSpPr>
        <p:spPr>
          <a:xfrm>
            <a:off x="477837" y="1944124"/>
            <a:ext cx="5518007" cy="1422965"/>
          </a:xfrm>
        </p:spPr>
        <p:txBody>
          <a:bodyPr>
            <a:noAutofit/>
          </a:bodyPr>
          <a:lstStyle>
            <a:lvl1pPr marL="0" indent="0">
              <a:buNone/>
              <a:defRPr sz="1600" b="0" kern="100" baseline="0">
                <a:solidFill>
                  <a:srgbClr val="262626"/>
                </a:solidFill>
                <a:latin typeface="Alte Haas Grotesk"/>
              </a:defRPr>
            </a:lvl1pPr>
            <a:lvl2pPr>
              <a:defRPr sz="1600" kern="100">
                <a:solidFill>
                  <a:srgbClr val="262626"/>
                </a:solidFill>
                <a:latin typeface="Alte Haas Grotesk"/>
              </a:defRPr>
            </a:lvl2pPr>
            <a:lvl3pPr>
              <a:defRPr sz="1600" kern="100">
                <a:solidFill>
                  <a:srgbClr val="262626"/>
                </a:solidFill>
                <a:latin typeface="Alte Haas Grotesk"/>
              </a:defRPr>
            </a:lvl3pPr>
            <a:lvl4pPr>
              <a:defRPr sz="1600" kern="100">
                <a:solidFill>
                  <a:srgbClr val="262626"/>
                </a:solidFill>
                <a:latin typeface="Alte Haas Grotesk"/>
              </a:defRPr>
            </a:lvl4pPr>
            <a:lvl5pPr>
              <a:defRPr sz="1600" kern="100">
                <a:solidFill>
                  <a:srgbClr val="262626"/>
                </a:solidFill>
                <a:latin typeface="Alte Haas Grotesk"/>
              </a:defRPr>
            </a:lvl5pPr>
          </a:lstStyle>
          <a:p>
            <a:pPr lvl="0"/>
            <a:r>
              <a:rPr lang="en-GB"/>
              <a:t>This is how a short text paragraph </a:t>
            </a:r>
            <a:r>
              <a:rPr lang="en-US"/>
              <a:t>looks. We can add further text and bullet-points (see example below). We can use a line to subtly divide different elements.</a:t>
            </a:r>
          </a:p>
          <a:p>
            <a:pPr lvl="0"/>
            <a:endParaRPr lang="en-GB"/>
          </a:p>
        </p:txBody>
      </p:sp>
      <p:sp>
        <p:nvSpPr>
          <p:cNvPr id="30" name="Picture Placeholder 29"/>
          <p:cNvSpPr>
            <a:spLocks noGrp="1"/>
          </p:cNvSpPr>
          <p:nvPr>
            <p:ph type="pic" sz="quarter" idx="15" hasCustomPrompt="1"/>
          </p:nvPr>
        </p:nvSpPr>
        <p:spPr>
          <a:xfrm>
            <a:off x="6344529" y="986731"/>
            <a:ext cx="5250571" cy="5143784"/>
          </a:xfrm>
          <a:solidFill>
            <a:srgbClr val="9FCDD5"/>
          </a:solidFill>
        </p:spPr>
        <p:txBody>
          <a:bodyPr/>
          <a:lstStyle>
            <a:lvl1pPr>
              <a:defRPr baseline="0"/>
            </a:lvl1pPr>
          </a:lstStyle>
          <a:p>
            <a:r>
              <a:rPr lang="en-US" err="1"/>
              <a:t>Imagebox</a:t>
            </a:r>
            <a:endParaRPr lang="en-US"/>
          </a:p>
        </p:txBody>
      </p:sp>
      <p:sp>
        <p:nvSpPr>
          <p:cNvPr id="34" name="Text Placeholder 13"/>
          <p:cNvSpPr>
            <a:spLocks noGrp="1"/>
          </p:cNvSpPr>
          <p:nvPr>
            <p:ph type="body" sz="quarter" idx="17" hasCustomPrompt="1"/>
          </p:nvPr>
        </p:nvSpPr>
        <p:spPr>
          <a:xfrm>
            <a:off x="7850110" y="372222"/>
            <a:ext cx="3813967" cy="160218"/>
          </a:xfrm>
        </p:spPr>
        <p:txBody>
          <a:bodyPr>
            <a:noAutofit/>
          </a:bodyPr>
          <a:lstStyle>
            <a:lvl1pPr marL="0" indent="0" algn="r">
              <a:lnSpc>
                <a:spcPts val="800"/>
              </a:lnSpc>
              <a:buNone/>
              <a:defRPr sz="1600" b="1" cap="all" baseline="0">
                <a:latin typeface="Alte Haas Grotesk"/>
                <a:cs typeface="Alte Haas Grotesk"/>
              </a:defRPr>
            </a:lvl1pPr>
          </a:lstStyle>
          <a:p>
            <a:r>
              <a:rPr lang="en-US" b="1" cap="all">
                <a:solidFill>
                  <a:srgbClr val="395764"/>
                </a:solidFill>
              </a:rPr>
              <a:t>This is the headline</a:t>
            </a:r>
          </a:p>
        </p:txBody>
      </p:sp>
      <p:sp>
        <p:nvSpPr>
          <p:cNvPr id="40" name="Text Placeholder 39"/>
          <p:cNvSpPr>
            <a:spLocks noGrp="1"/>
          </p:cNvSpPr>
          <p:nvPr>
            <p:ph type="body" sz="quarter" idx="18" hasCustomPrompt="1"/>
          </p:nvPr>
        </p:nvSpPr>
        <p:spPr>
          <a:xfrm>
            <a:off x="6343651" y="6167018"/>
            <a:ext cx="4792133" cy="411163"/>
          </a:xfrm>
        </p:spPr>
        <p:txBody>
          <a:bodyPr>
            <a:noAutofit/>
          </a:bodyPr>
          <a:lstStyle>
            <a:lvl1pPr marL="0" indent="0" algn="l">
              <a:buNone/>
              <a:defRPr sz="1400" b="1">
                <a:solidFill>
                  <a:srgbClr val="5A5A64"/>
                </a:solidFill>
                <a:latin typeface="Alte Haas Grotesk"/>
                <a:cs typeface="Alte Haas Grotesk"/>
              </a:defRPr>
            </a:lvl1pPr>
            <a:lvl2pPr marL="457200" indent="0" algn="l">
              <a:buNone/>
              <a:defRPr sz="1400" b="1">
                <a:solidFill>
                  <a:srgbClr val="5A5A64"/>
                </a:solidFill>
                <a:latin typeface="Alte Haas Grotesk"/>
                <a:cs typeface="Alte Haas Grotesk"/>
              </a:defRPr>
            </a:lvl2pPr>
            <a:lvl3pPr marL="914400" indent="0" algn="l">
              <a:buNone/>
              <a:defRPr sz="1400" b="1">
                <a:solidFill>
                  <a:srgbClr val="5A5A64"/>
                </a:solidFill>
                <a:latin typeface="Alte Haas Grotesk"/>
                <a:cs typeface="Alte Haas Grotesk"/>
              </a:defRPr>
            </a:lvl3pPr>
            <a:lvl4pPr marL="1371600" indent="0" algn="l">
              <a:buNone/>
              <a:defRPr sz="1400" b="1">
                <a:solidFill>
                  <a:srgbClr val="5A5A64"/>
                </a:solidFill>
                <a:latin typeface="Alte Haas Grotesk"/>
                <a:cs typeface="Alte Haas Grotesk"/>
              </a:defRPr>
            </a:lvl4pPr>
            <a:lvl5pPr marL="1828800" indent="0" algn="l">
              <a:buNone/>
              <a:defRPr sz="1400" b="1">
                <a:solidFill>
                  <a:srgbClr val="5A5A64"/>
                </a:solidFill>
                <a:latin typeface="Alte Haas Grotesk"/>
                <a:cs typeface="Alte Haas Grotesk"/>
              </a:defRPr>
            </a:lvl5pPr>
          </a:lstStyle>
          <a:p>
            <a:pPr lvl="0"/>
            <a:r>
              <a:rPr lang="en-GB"/>
              <a:t>This is how notes look.</a:t>
            </a:r>
            <a:endParaRPr lang="en-US"/>
          </a:p>
        </p:txBody>
      </p:sp>
      <p:sp>
        <p:nvSpPr>
          <p:cNvPr id="42" name="Text Placeholder 41"/>
          <p:cNvSpPr>
            <a:spLocks noGrp="1"/>
          </p:cNvSpPr>
          <p:nvPr>
            <p:ph type="body" sz="quarter" idx="19" hasCustomPrompt="1"/>
          </p:nvPr>
        </p:nvSpPr>
        <p:spPr>
          <a:xfrm>
            <a:off x="482241" y="255817"/>
            <a:ext cx="1843977" cy="349085"/>
          </a:xfrm>
        </p:spPr>
        <p:txBody>
          <a:bodyPr>
            <a:noAutofit/>
          </a:bodyPr>
          <a:lstStyle>
            <a:lvl1pPr marL="0" indent="0">
              <a:lnSpc>
                <a:spcPct val="90000"/>
              </a:lnSpc>
              <a:buNone/>
              <a:defRPr sz="1000" b="1">
                <a:solidFill>
                  <a:srgbClr val="395764"/>
                </a:solidFill>
                <a:latin typeface="Alte Haas Grotesk"/>
                <a:cs typeface="Alte Haas Grotesk"/>
              </a:defRPr>
            </a:lvl1pPr>
            <a:lvl2pPr>
              <a:defRPr sz="1000">
                <a:latin typeface="Alte Haas Grotesk"/>
                <a:cs typeface="Alte Haas Grotesk"/>
              </a:defRPr>
            </a:lvl2pPr>
            <a:lvl3pPr>
              <a:defRPr sz="1000">
                <a:latin typeface="Alte Haas Grotesk"/>
                <a:cs typeface="Alte Haas Grotesk"/>
              </a:defRPr>
            </a:lvl3pPr>
            <a:lvl4pPr>
              <a:defRPr sz="1000">
                <a:latin typeface="Alte Haas Grotesk"/>
                <a:cs typeface="Alte Haas Grotesk"/>
              </a:defRPr>
            </a:lvl4pPr>
            <a:lvl5pPr>
              <a:defRPr sz="1000">
                <a:latin typeface="Alte Haas Grotesk"/>
                <a:cs typeface="Alte Haas Grotesk"/>
              </a:defRPr>
            </a:lvl5pPr>
          </a:lstStyle>
          <a:p>
            <a:pPr lvl="0"/>
            <a:r>
              <a:rPr lang="en-GB"/>
              <a:t>THIS IS THE SECTION TITLE</a:t>
            </a:r>
            <a:endParaRPr lang="en-US"/>
          </a:p>
        </p:txBody>
      </p:sp>
      <p:sp>
        <p:nvSpPr>
          <p:cNvPr id="44" name="Text Placeholder 43"/>
          <p:cNvSpPr>
            <a:spLocks noGrp="1"/>
          </p:cNvSpPr>
          <p:nvPr>
            <p:ph type="body" sz="quarter" idx="20" hasCustomPrompt="1"/>
          </p:nvPr>
        </p:nvSpPr>
        <p:spPr>
          <a:xfrm>
            <a:off x="475592" y="1598870"/>
            <a:ext cx="5520251" cy="318411"/>
          </a:xfrm>
        </p:spPr>
        <p:txBody>
          <a:bodyPr>
            <a:normAutofit/>
          </a:bodyPr>
          <a:lstStyle>
            <a:lvl1pPr marL="0" indent="0">
              <a:buNone/>
              <a:defRPr sz="1600" b="1">
                <a:solidFill>
                  <a:schemeClr val="tx2"/>
                </a:solidFill>
              </a:defRPr>
            </a:lvl1pPr>
          </a:lstStyle>
          <a:p>
            <a:pPr lvl="0"/>
            <a:r>
              <a:rPr lang="en-GB"/>
              <a:t>This is a paragraph title</a:t>
            </a:r>
            <a:endParaRPr lang="en-US"/>
          </a:p>
        </p:txBody>
      </p:sp>
    </p:spTree>
    <p:extLst>
      <p:ext uri="{BB962C8B-B14F-4D97-AF65-F5344CB8AC3E}">
        <p14:creationId xmlns:p14="http://schemas.microsoft.com/office/powerpoint/2010/main" val="54892166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708C7-0B9F-EC47-A7B2-804AAB743514}"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357104012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708C7-0B9F-EC47-A7B2-804AAB743514}"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327336140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708C7-0B9F-EC47-A7B2-804AAB743514}"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356933925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708C7-0B9F-EC47-A7B2-804AAB743514}"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16991528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F708C7-0B9F-EC47-A7B2-804AAB743514}"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338952582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F708C7-0B9F-EC47-A7B2-804AAB743514}"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133599302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708C7-0B9F-EC47-A7B2-804AAB743514}"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140783707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708C7-0B9F-EC47-A7B2-804AAB743514}"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345693484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F9D8D86F-5D49-4E41-8B6E-67CD532235A6}"/>
              </a:ext>
            </a:extLst>
          </p:cNvPr>
          <p:cNvPicPr>
            <a:picLocks noChangeAspect="1"/>
          </p:cNvPicPr>
          <p:nvPr userDrawn="1"/>
        </p:nvPicPr>
        <p:blipFill rotWithShape="1">
          <a:blip r:embed="rId2"/>
          <a:srcRect t="29098" b="22512"/>
          <a:stretch/>
        </p:blipFill>
        <p:spPr>
          <a:xfrm>
            <a:off x="9112340" y="6018871"/>
            <a:ext cx="3082859" cy="839129"/>
          </a:xfrm>
          <a:prstGeom prst="rect">
            <a:avLst/>
          </a:prstGeom>
        </p:spPr>
      </p:pic>
      <p:sp>
        <p:nvSpPr>
          <p:cNvPr id="19" name="Title 1">
            <a:extLst>
              <a:ext uri="{FF2B5EF4-FFF2-40B4-BE49-F238E27FC236}">
                <a16:creationId xmlns:a16="http://schemas.microsoft.com/office/drawing/2014/main" id="{69C4483A-E05A-A84B-B531-FBE49D9665B8}"/>
              </a:ext>
            </a:extLst>
          </p:cNvPr>
          <p:cNvSpPr>
            <a:spLocks noGrp="1"/>
          </p:cNvSpPr>
          <p:nvPr>
            <p:ph type="title"/>
          </p:nvPr>
        </p:nvSpPr>
        <p:spPr>
          <a:xfrm>
            <a:off x="431999" y="1141121"/>
            <a:ext cx="11324572" cy="708461"/>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20987DA-20E4-6D48-AE56-E1B191556B69}"/>
              </a:ext>
            </a:extLst>
          </p:cNvPr>
          <p:cNvSpPr>
            <a:spLocks noGrp="1"/>
          </p:cNvSpPr>
          <p:nvPr>
            <p:ph idx="1"/>
          </p:nvPr>
        </p:nvSpPr>
        <p:spPr>
          <a:xfrm>
            <a:off x="431998" y="1982002"/>
            <a:ext cx="11324571" cy="3908659"/>
          </a:xfr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B7DC913-8B44-6F4D-BBD1-D0FAFE2AE07A}"/>
              </a:ext>
            </a:extLst>
          </p:cNvPr>
          <p:cNvSpPr/>
          <p:nvPr userDrawn="1"/>
        </p:nvSpPr>
        <p:spPr>
          <a:xfrm>
            <a:off x="0" y="6422571"/>
            <a:ext cx="12192000" cy="435429"/>
          </a:xfrm>
          <a:prstGeom prst="rect">
            <a:avLst/>
          </a:prstGeom>
          <a:solidFill>
            <a:srgbClr val="00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B8BB45B4-C6A7-4443-8117-C45CF84B79F5}"/>
              </a:ext>
            </a:extLst>
          </p:cNvPr>
          <p:cNvSpPr>
            <a:spLocks noGrp="1"/>
          </p:cNvSpPr>
          <p:nvPr>
            <p:ph type="ftr" sz="quarter" idx="3"/>
          </p:nvPr>
        </p:nvSpPr>
        <p:spPr>
          <a:xfrm>
            <a:off x="431999" y="6422571"/>
            <a:ext cx="10847982" cy="435429"/>
          </a:xfrm>
          <a:prstGeom prst="rect">
            <a:avLst/>
          </a:prstGeom>
        </p:spPr>
        <p:txBody>
          <a:bodyPr vert="horz" lIns="0" tIns="0" rIns="0" bIns="0" rtlCol="0" anchor="ctr"/>
          <a:lstStyle>
            <a:lvl1pPr algn="l">
              <a:defRPr sz="900" b="0" i="0">
                <a:solidFill>
                  <a:schemeClr val="bg1"/>
                </a:solidFill>
                <a:latin typeface="+mn-lt"/>
              </a:defRPr>
            </a:lvl1pPr>
          </a:lstStyle>
          <a:p>
            <a:r>
              <a:rPr lang="en-US"/>
              <a:t>Dudley | </a:t>
            </a:r>
            <a:r>
              <a:rPr lang="en-US" err="1"/>
              <a:t>Sandwell</a:t>
            </a:r>
            <a:r>
              <a:rPr lang="en-US"/>
              <a:t> | Walsall | West Birmingham | Wolverhampton</a:t>
            </a:r>
          </a:p>
        </p:txBody>
      </p:sp>
      <p:sp>
        <p:nvSpPr>
          <p:cNvPr id="16" name="Slide Number Placeholder 5">
            <a:extLst>
              <a:ext uri="{FF2B5EF4-FFF2-40B4-BE49-F238E27FC236}">
                <a16:creationId xmlns:a16="http://schemas.microsoft.com/office/drawing/2014/main" id="{5E5E9D86-743C-F74A-9A6F-FFB72189D0CA}"/>
              </a:ext>
            </a:extLst>
          </p:cNvPr>
          <p:cNvSpPr>
            <a:spLocks noGrp="1"/>
          </p:cNvSpPr>
          <p:nvPr>
            <p:ph type="sldNum" sz="quarter" idx="12"/>
          </p:nvPr>
        </p:nvSpPr>
        <p:spPr>
          <a:xfrm>
            <a:off x="11443992" y="6422569"/>
            <a:ext cx="312579" cy="429842"/>
          </a:xfrm>
        </p:spPr>
        <p:txBody>
          <a:bodyPr/>
          <a:lstStyle>
            <a:lvl1pPr>
              <a:defRPr>
                <a:solidFill>
                  <a:schemeClr val="bg1"/>
                </a:solidFill>
              </a:defRPr>
            </a:lvl1pPr>
          </a:lstStyle>
          <a:p>
            <a:fld id="{E37164D7-9B6A-1C43-ACF7-FB85B36CD2BA}" type="slidenum">
              <a:rPr lang="en-US" smtClean="0"/>
              <a:pPr/>
              <a:t>‹#›</a:t>
            </a:fld>
            <a:endParaRPr lang="en-US"/>
          </a:p>
        </p:txBody>
      </p:sp>
    </p:spTree>
    <p:extLst>
      <p:ext uri="{BB962C8B-B14F-4D97-AF65-F5344CB8AC3E}">
        <p14:creationId xmlns:p14="http://schemas.microsoft.com/office/powerpoint/2010/main" val="277042928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708C7-0B9F-EC47-A7B2-804AAB743514}"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153330497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708C7-0B9F-EC47-A7B2-804AAB743514}"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104061289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708C7-0B9F-EC47-A7B2-804AAB743514}"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B42AA-C782-0946-BC8A-59264D07AA92}" type="slidenum">
              <a:rPr lang="en-US" smtClean="0"/>
              <a:t>‹#›</a:t>
            </a:fld>
            <a:endParaRPr lang="en-US"/>
          </a:p>
        </p:txBody>
      </p:sp>
    </p:spTree>
    <p:extLst>
      <p:ext uri="{BB962C8B-B14F-4D97-AF65-F5344CB8AC3E}">
        <p14:creationId xmlns:p14="http://schemas.microsoft.com/office/powerpoint/2010/main" val="251188394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185C57-1C2E-499B-BAD1-843E7F7F817E}"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157190465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85C57-1C2E-499B-BAD1-843E7F7F817E}"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20450057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85C57-1C2E-499B-BAD1-843E7F7F817E}"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107463567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185C57-1C2E-499B-BAD1-843E7F7F817E}"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421709664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185C57-1C2E-499B-BAD1-843E7F7F817E}" type="datetimeFigureOut">
              <a:rPr lang="en-GB" smtClean="0"/>
              <a:t>19/11/2021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104392834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185C57-1C2E-499B-BAD1-843E7F7F817E}" type="datetimeFigureOut">
              <a:rPr lang="en-GB" smtClean="0"/>
              <a:t>19/11/2021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371841662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85C57-1C2E-499B-BAD1-843E7F7F817E}" type="datetimeFigureOut">
              <a:rPr lang="en-GB" smtClean="0"/>
              <a:t>19/11/2021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193642608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85291" y="1331582"/>
            <a:ext cx="11232285" cy="837487"/>
          </a:xfrm>
        </p:spPr>
        <p:txBody>
          <a:bodyPr/>
          <a:lstStyle>
            <a:lvl1pPr>
              <a:defRPr>
                <a:gradFill>
                  <a:gsLst>
                    <a:gs pos="0">
                      <a:srgbClr val="053772"/>
                    </a:gs>
                    <a:gs pos="50000">
                      <a:srgbClr val="007DB8"/>
                    </a:gs>
                  </a:gsLst>
                  <a:lin ang="16200000" scaled="0"/>
                </a:gradFill>
              </a:defRPr>
            </a:lvl1pPr>
          </a:lstStyle>
          <a:p>
            <a:r>
              <a:rPr lang="en-GB"/>
              <a:t>Click to edit Master title style</a:t>
            </a:r>
            <a:endParaRPr lang="en-US"/>
          </a:p>
        </p:txBody>
      </p:sp>
      <p:sp>
        <p:nvSpPr>
          <p:cNvPr id="4" name="Content Placeholder 3"/>
          <p:cNvSpPr>
            <a:spLocks noGrp="1"/>
          </p:cNvSpPr>
          <p:nvPr>
            <p:ph sz="quarter" idx="10"/>
          </p:nvPr>
        </p:nvSpPr>
        <p:spPr>
          <a:xfrm>
            <a:off x="485291" y="2291759"/>
            <a:ext cx="11232285" cy="3983701"/>
          </a:xfrm>
          <a:prstGeom prst="rect">
            <a:avLst/>
          </a:prstGeom>
        </p:spPr>
        <p:txBody>
          <a:bodyPr vert="horz"/>
          <a:lstStyle>
            <a:lvl1pPr>
              <a:buClr>
                <a:srgbClr val="007DB8"/>
              </a:buClr>
              <a:defRPr/>
            </a:lvl1pPr>
            <a:lvl2pPr>
              <a:buClr>
                <a:srgbClr val="007DB8"/>
              </a:buClr>
              <a:defRPr/>
            </a:lvl2pPr>
            <a:lvl3pPr>
              <a:buClr>
                <a:srgbClr val="007DB8"/>
              </a:buClr>
              <a:defRPr/>
            </a:lvl3pPr>
            <a:lvl4pPr>
              <a:buClr>
                <a:srgbClr val="007DB8"/>
              </a:buClr>
              <a:defRPr/>
            </a:lvl4pPr>
            <a:lvl5pPr>
              <a:buClr>
                <a:srgbClr val="007DB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8A01D55C-AE8F-2149-A46A-5A8CE0466417}"/>
              </a:ext>
            </a:extLst>
          </p:cNvPr>
          <p:cNvSpPr>
            <a:spLocks noGrp="1"/>
          </p:cNvSpPr>
          <p:nvPr>
            <p:ph type="sldNum" sz="quarter" idx="11"/>
          </p:nvPr>
        </p:nvSpPr>
        <p:spPr>
          <a:xfrm>
            <a:off x="9283883" y="6274984"/>
            <a:ext cx="2433692" cy="331096"/>
          </a:xfrm>
          <a:prstGeom prst="rect">
            <a:avLst/>
          </a:prstGeom>
        </p:spPr>
        <p:txBody>
          <a:bodyPr vert="horz" wrap="square" lIns="91440" tIns="45720" rIns="91440" bIns="45720" numCol="1" anchor="ctr" anchorCtr="0" compatLnSpc="1">
            <a:prstTxWarp prst="textNoShape">
              <a:avLst/>
            </a:prstTxWarp>
          </a:bodyPr>
          <a:lstStyle>
            <a:lvl1pPr algn="r">
              <a:defRPr sz="1027">
                <a:solidFill>
                  <a:srgbClr val="898989"/>
                </a:solidFill>
              </a:defRPr>
            </a:lvl1pPr>
          </a:lstStyle>
          <a:p>
            <a:fld id="{624B9CB5-6351-504C-ACEE-39411D84193F}" type="slidenum">
              <a:rPr lang="en-US" altLang="en-US"/>
              <a:pPr/>
              <a:t>‹#›</a:t>
            </a:fld>
            <a:endParaRPr lang="en-US" altLang="en-US"/>
          </a:p>
        </p:txBody>
      </p:sp>
      <p:pic>
        <p:nvPicPr>
          <p:cNvPr id="7" name="Picture 6">
            <a:extLst>
              <a:ext uri="{FF2B5EF4-FFF2-40B4-BE49-F238E27FC236}">
                <a16:creationId xmlns:a16="http://schemas.microsoft.com/office/drawing/2014/main" id="{00FEB826-E624-E44B-90F4-92C9A9046301}"/>
              </a:ext>
            </a:extLst>
          </p:cNvPr>
          <p:cNvPicPr>
            <a:picLocks noChangeAspect="1"/>
          </p:cNvPicPr>
          <p:nvPr userDrawn="1"/>
        </p:nvPicPr>
        <p:blipFill>
          <a:blip r:embed="rId2"/>
          <a:stretch>
            <a:fillRect/>
          </a:stretch>
        </p:blipFill>
        <p:spPr>
          <a:xfrm>
            <a:off x="10522962" y="393911"/>
            <a:ext cx="1187905" cy="382013"/>
          </a:xfrm>
          <a:prstGeom prst="rect">
            <a:avLst/>
          </a:prstGeom>
        </p:spPr>
      </p:pic>
      <p:pic>
        <p:nvPicPr>
          <p:cNvPr id="8" name="Picture 7">
            <a:extLst>
              <a:ext uri="{FF2B5EF4-FFF2-40B4-BE49-F238E27FC236}">
                <a16:creationId xmlns:a16="http://schemas.microsoft.com/office/drawing/2014/main" id="{594FC569-9EFF-2240-97AF-DBFBDA242DCB}"/>
              </a:ext>
            </a:extLst>
          </p:cNvPr>
          <p:cNvPicPr>
            <a:picLocks noChangeAspect="1"/>
          </p:cNvPicPr>
          <p:nvPr userDrawn="1"/>
        </p:nvPicPr>
        <p:blipFill>
          <a:blip r:embed="rId3"/>
          <a:stretch>
            <a:fillRect/>
          </a:stretch>
        </p:blipFill>
        <p:spPr>
          <a:xfrm>
            <a:off x="423917" y="346043"/>
            <a:ext cx="2554499" cy="630700"/>
          </a:xfrm>
          <a:prstGeom prst="rect">
            <a:avLst/>
          </a:prstGeom>
        </p:spPr>
      </p:pic>
    </p:spTree>
    <p:extLst>
      <p:ext uri="{BB962C8B-B14F-4D97-AF65-F5344CB8AC3E}">
        <p14:creationId xmlns:p14="http://schemas.microsoft.com/office/powerpoint/2010/main" val="218181521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185C57-1C2E-499B-BAD1-843E7F7F817E}"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144197118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185C57-1C2E-499B-BAD1-843E7F7F817E}"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254923709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85C57-1C2E-499B-BAD1-843E7F7F817E}"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293564807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85C57-1C2E-499B-BAD1-843E7F7F817E}"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E5CCB-AD05-4069-ABEC-EC000DDDECB7}" type="slidenum">
              <a:rPr lang="en-GB" smtClean="0"/>
              <a:t>‹#›</a:t>
            </a:fld>
            <a:endParaRPr lang="en-GB"/>
          </a:p>
        </p:txBody>
      </p:sp>
    </p:spTree>
    <p:extLst>
      <p:ext uri="{BB962C8B-B14F-4D97-AF65-F5344CB8AC3E}">
        <p14:creationId xmlns:p14="http://schemas.microsoft.com/office/powerpoint/2010/main" val="86484949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2F317-1521-4714-8D5E-7C9729DA975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346601468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2F317-1521-4714-8D5E-7C9729DA975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298091414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72F317-1521-4714-8D5E-7C9729DA975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2219506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2F317-1521-4714-8D5E-7C9729DA9757}"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56831787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2F317-1521-4714-8D5E-7C9729DA9757}" type="datetimeFigureOut">
              <a:rPr lang="en-GB" smtClean="0"/>
              <a:t>19/11/2021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196648181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2F317-1521-4714-8D5E-7C9729DA9757}" type="datetimeFigureOut">
              <a:rPr lang="en-GB" smtClean="0"/>
              <a:t>19/11/2021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324499391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1619-E052-5E4B-84EE-179C8FEB1E48}"/>
              </a:ext>
            </a:extLst>
          </p:cNvPr>
          <p:cNvSpPr>
            <a:spLocks noGrp="1"/>
          </p:cNvSpPr>
          <p:nvPr>
            <p:ph type="ctrTitle"/>
          </p:nvPr>
        </p:nvSpPr>
        <p:spPr>
          <a:xfrm>
            <a:off x="420756" y="1749287"/>
            <a:ext cx="11009244" cy="1760676"/>
          </a:xfrm>
        </p:spPr>
        <p:txBody>
          <a:bodyPr anchor="b">
            <a:normAutofit/>
          </a:bodyPr>
          <a:lstStyle>
            <a:lvl1pPr algn="l">
              <a:defRPr sz="4800" b="1">
                <a:solidFill>
                  <a:schemeClr val="accent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0A1C9FD-3F36-2D4F-9772-8C632EB957F4}"/>
              </a:ext>
            </a:extLst>
          </p:cNvPr>
          <p:cNvSpPr>
            <a:spLocks noGrp="1"/>
          </p:cNvSpPr>
          <p:nvPr>
            <p:ph type="subTitle" idx="1"/>
          </p:nvPr>
        </p:nvSpPr>
        <p:spPr>
          <a:xfrm>
            <a:off x="420756" y="3602038"/>
            <a:ext cx="7292009" cy="12780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3301942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2F317-1521-4714-8D5E-7C9729DA9757}" type="datetimeFigureOut">
              <a:rPr lang="en-GB" smtClean="0"/>
              <a:t>19/11/2021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162198209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72F317-1521-4714-8D5E-7C9729DA9757}"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137392778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72F317-1521-4714-8D5E-7C9729DA9757}"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283288175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2F317-1521-4714-8D5E-7C9729DA975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79226078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2F317-1521-4714-8D5E-7C9729DA975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9B16F-EE2C-49CB-A159-7F0B72C4C59D}" type="slidenum">
              <a:rPr lang="en-GB" smtClean="0"/>
              <a:t>‹#›</a:t>
            </a:fld>
            <a:endParaRPr lang="en-GB"/>
          </a:p>
        </p:txBody>
      </p:sp>
    </p:spTree>
    <p:extLst>
      <p:ext uri="{BB962C8B-B14F-4D97-AF65-F5344CB8AC3E}">
        <p14:creationId xmlns:p14="http://schemas.microsoft.com/office/powerpoint/2010/main" val="141401301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26169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609600" y="1774245"/>
            <a:ext cx="10972800" cy="1143000"/>
          </a:xfrm>
          <a:prstGeom prst="rect">
            <a:avLst/>
          </a:prstGeom>
        </p:spPr>
        <p:txBody>
          <a:bodyPr vert="horz"/>
          <a:lstStyle>
            <a:lvl1pPr algn="l">
              <a:defRPr sz="4800">
                <a:solidFill>
                  <a:schemeClr val="tx1">
                    <a:lumMod val="65000"/>
                    <a:lumOff val="35000"/>
                  </a:schemeClr>
                </a:solidFill>
              </a:defRPr>
            </a:lvl1pPr>
          </a:lstStyle>
          <a:p>
            <a:r>
              <a:rPr lang="en-GB"/>
              <a:t>Click to edit Master title style</a:t>
            </a:r>
            <a:endParaRPr lang="en-US"/>
          </a:p>
        </p:txBody>
      </p:sp>
      <p:sp>
        <p:nvSpPr>
          <p:cNvPr id="10" name="Content Placeholder 3"/>
          <p:cNvSpPr>
            <a:spLocks noGrp="1"/>
          </p:cNvSpPr>
          <p:nvPr>
            <p:ph sz="quarter" idx="10"/>
          </p:nvPr>
        </p:nvSpPr>
        <p:spPr>
          <a:xfrm>
            <a:off x="609601" y="2742525"/>
            <a:ext cx="6956217" cy="479605"/>
          </a:xfrm>
          <a:prstGeom prst="rect">
            <a:avLst/>
          </a:prstGeom>
          <a:solidFill>
            <a:srgbClr val="AF0066"/>
          </a:solidFill>
        </p:spPr>
        <p:txBody>
          <a:bodyPr vert="horz" bIns="126000" anchor="ctr" anchorCtr="0"/>
          <a:lstStyle>
            <a:lvl1pPr marL="0" indent="0">
              <a:lnSpc>
                <a:spcPct val="100000"/>
              </a:lnSpc>
              <a:spcBef>
                <a:spcPts val="600"/>
              </a:spcBef>
              <a:spcAft>
                <a:spcPts val="600"/>
              </a:spcAft>
              <a:buNone/>
              <a:defRPr>
                <a:solidFill>
                  <a:schemeClr val="bg1"/>
                </a:solidFill>
              </a:defRPr>
            </a:lvl1pPr>
          </a:lstStyle>
          <a:p>
            <a:pPr lvl="0"/>
            <a:r>
              <a:rPr lang="en-GB"/>
              <a:t>Click to edit Master text styles</a:t>
            </a: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7390" b="26088"/>
          <a:stretch/>
        </p:blipFill>
        <p:spPr>
          <a:xfrm>
            <a:off x="265821" y="296200"/>
            <a:ext cx="5124327" cy="1161912"/>
          </a:xfrm>
          <a:prstGeom prst="rect">
            <a:avLst/>
          </a:prstGeom>
        </p:spPr>
      </p:pic>
    </p:spTree>
    <p:extLst>
      <p:ext uri="{BB962C8B-B14F-4D97-AF65-F5344CB8AC3E}">
        <p14:creationId xmlns:p14="http://schemas.microsoft.com/office/powerpoint/2010/main" val="289687684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59318" y="1603426"/>
            <a:ext cx="10348993" cy="1330325"/>
          </a:xfrm>
          <a:prstGeom prst="rect">
            <a:avLst/>
          </a:prstGeom>
        </p:spPr>
        <p:txBody>
          <a:bodyPr vert="horz"/>
          <a:lstStyle>
            <a:lvl1pPr marL="0" indent="0">
              <a:buNone/>
              <a:defRPr sz="440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a:t>
            </a:r>
          </a:p>
        </p:txBody>
      </p:sp>
      <p:sp>
        <p:nvSpPr>
          <p:cNvPr id="13" name="Text Placeholder 12"/>
          <p:cNvSpPr>
            <a:spLocks noGrp="1"/>
          </p:cNvSpPr>
          <p:nvPr>
            <p:ph type="body" sz="quarter" idx="11" hasCustomPrompt="1"/>
          </p:nvPr>
        </p:nvSpPr>
        <p:spPr>
          <a:xfrm>
            <a:off x="603251" y="2695576"/>
            <a:ext cx="5403849" cy="3025775"/>
          </a:xfrm>
          <a:prstGeom prst="rect">
            <a:avLst/>
          </a:prstGeom>
        </p:spPr>
        <p:txBody>
          <a:bodyPr vert="horz"/>
          <a:lstStyle>
            <a:lvl1pPr>
              <a:buClr>
                <a:srgbClr val="AF0066"/>
              </a:buClr>
              <a:defRPr sz="2400">
                <a:solidFill>
                  <a:srgbClr val="595959"/>
                </a:solidFill>
              </a:defRPr>
            </a:lvl1pPr>
          </a:lstStyle>
          <a:p>
            <a:pPr lvl="0"/>
            <a:r>
              <a:rPr lang="en-GB"/>
              <a:t>Third level</a:t>
            </a:r>
          </a:p>
        </p:txBody>
      </p:sp>
      <p:sp>
        <p:nvSpPr>
          <p:cNvPr id="8" name="Slide Number Placeholder 7"/>
          <p:cNvSpPr>
            <a:spLocks noGrp="1"/>
          </p:cNvSpPr>
          <p:nvPr>
            <p:ph type="sldNum" sz="quarter" idx="12"/>
          </p:nvPr>
        </p:nvSpPr>
        <p:spPr/>
        <p:txBody>
          <a:bodyPr/>
          <a:lstStyle/>
          <a:p>
            <a:fld id="{046BE25D-0636-BF49-8F69-9955BA331F91}" type="slidenum">
              <a:rPr lang="en-US" smtClean="0"/>
              <a:pPr/>
              <a:t>‹#›</a:t>
            </a:fld>
            <a:endParaRPr lang="en-US"/>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t="17390" b="26088"/>
          <a:stretch/>
        </p:blipFill>
        <p:spPr>
          <a:xfrm>
            <a:off x="278655" y="228628"/>
            <a:ext cx="4368800" cy="990601"/>
          </a:xfrm>
          <a:prstGeom prst="rect">
            <a:avLst/>
          </a:prstGeom>
        </p:spPr>
      </p:pic>
    </p:spTree>
    <p:extLst>
      <p:ext uri="{BB962C8B-B14F-4D97-AF65-F5344CB8AC3E}">
        <p14:creationId xmlns:p14="http://schemas.microsoft.com/office/powerpoint/2010/main" val="257062098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09459" y="326927"/>
            <a:ext cx="6790723" cy="797818"/>
          </a:xfrm>
          <a:prstGeom prst="rect">
            <a:avLst/>
          </a:prstGeom>
        </p:spPr>
        <p:txBody>
          <a:bodyPr/>
          <a:lstStyle/>
          <a:p>
            <a:r>
              <a:rPr lang="en-US"/>
              <a:t>Click to edit Master title style</a:t>
            </a:r>
            <a:endParaRPr lang="en-GB"/>
          </a:p>
        </p:txBody>
      </p:sp>
      <p:sp>
        <p:nvSpPr>
          <p:cNvPr id="7" name="Footer Placeholder 3"/>
          <p:cNvSpPr>
            <a:spLocks noGrp="1"/>
          </p:cNvSpPr>
          <p:nvPr>
            <p:ph type="ftr" sz="quarter" idx="3"/>
          </p:nvPr>
        </p:nvSpPr>
        <p:spPr>
          <a:xfrm>
            <a:off x="3633019" y="6366579"/>
            <a:ext cx="4394227" cy="364281"/>
          </a:xfrm>
          <a:prstGeom prst="rect">
            <a:avLst/>
          </a:prstGeom>
        </p:spPr>
        <p:txBody>
          <a:bodyPr vert="horz" lIns="0" tIns="0" rIns="0" bIns="0" rtlCol="0" anchor="t"/>
          <a:lstStyle>
            <a:lvl1pPr algn="ctr">
              <a:defRPr sz="1088">
                <a:solidFill>
                  <a:schemeClr val="tx1">
                    <a:tint val="75000"/>
                  </a:schemeClr>
                </a:solidFill>
              </a:defRPr>
            </a:lvl1pPr>
          </a:lstStyle>
          <a:p>
            <a:endParaRPr lang="en-GB"/>
          </a:p>
        </p:txBody>
      </p:sp>
      <p:sp>
        <p:nvSpPr>
          <p:cNvPr id="8" name="Slide Number Placeholder 4"/>
          <p:cNvSpPr>
            <a:spLocks noGrp="1"/>
          </p:cNvSpPr>
          <p:nvPr>
            <p:ph type="sldNum" sz="quarter" idx="4"/>
          </p:nvPr>
        </p:nvSpPr>
        <p:spPr>
          <a:xfrm>
            <a:off x="8736756" y="6385867"/>
            <a:ext cx="2845283" cy="364281"/>
          </a:xfrm>
          <a:prstGeom prst="rect">
            <a:avLst/>
          </a:prstGeom>
        </p:spPr>
        <p:txBody>
          <a:bodyPr vert="horz" lIns="0" tIns="0" rIns="0" bIns="0" rtlCol="0" anchor="t"/>
          <a:lstStyle>
            <a:lvl1pPr algn="r">
              <a:defRPr sz="816">
                <a:solidFill>
                  <a:schemeClr val="tx1">
                    <a:tint val="75000"/>
                  </a:schemeClr>
                </a:solidFill>
                <a:latin typeface="Arial" pitchFamily="34" charset="0"/>
                <a:cs typeface="Arial" pitchFamily="34" charset="0"/>
              </a:defRPr>
            </a:lvl1pPr>
          </a:lstStyle>
          <a:p>
            <a:fld id="{D893B8D6-DFCE-421C-A59B-2B633CC3C2B4}" type="slidenum">
              <a:rPr lang="en-GB" smtClean="0"/>
              <a:pPr/>
              <a:t>‹#›</a:t>
            </a:fld>
            <a:endParaRPr lang="en-GB"/>
          </a:p>
        </p:txBody>
      </p:sp>
      <p:pic>
        <p:nvPicPr>
          <p:cNvPr id="10" name="Picture 9" descr="NEL_final_notext.png"/>
          <p:cNvPicPr>
            <a:picLocks noChangeAspect="1"/>
          </p:cNvPicPr>
          <p:nvPr userDrawn="1"/>
        </p:nvPicPr>
        <p:blipFill>
          <a:blip r:embed="rId2" cstate="print"/>
          <a:stretch>
            <a:fillRect/>
          </a:stretch>
        </p:blipFill>
        <p:spPr>
          <a:xfrm>
            <a:off x="381722" y="5629151"/>
            <a:ext cx="1200311" cy="865270"/>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17390" b="26088"/>
          <a:stretch/>
        </p:blipFill>
        <p:spPr>
          <a:xfrm>
            <a:off x="278655" y="230536"/>
            <a:ext cx="4368800" cy="990601"/>
          </a:xfrm>
          <a:prstGeom prst="rect">
            <a:avLst/>
          </a:prstGeom>
        </p:spPr>
      </p:pic>
    </p:spTree>
    <p:extLst>
      <p:ext uri="{BB962C8B-B14F-4D97-AF65-F5344CB8AC3E}">
        <p14:creationId xmlns:p14="http://schemas.microsoft.com/office/powerpoint/2010/main" val="134195936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50A1B-ACA8-48F6-B093-47A7C9350B7A}"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9CEE2-5BD9-4E19-8439-96565CAD7104}" type="slidenum">
              <a:rPr lang="en-GB" smtClean="0"/>
              <a:t>‹#›</a:t>
            </a:fld>
            <a:endParaRPr lang="en-GB"/>
          </a:p>
        </p:txBody>
      </p:sp>
    </p:spTree>
    <p:extLst>
      <p:ext uri="{BB962C8B-B14F-4D97-AF65-F5344CB8AC3E}">
        <p14:creationId xmlns:p14="http://schemas.microsoft.com/office/powerpoint/2010/main" val="393836185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B439-41A9-A94C-BF5B-0F0888FD8C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E6F1DC-376A-A640-A348-3911CF5B3B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5162279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17FF6E3-E2E9-4738-BD4C-D810C30F8C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6326"/>
            <a:ext cx="1219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85843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527381" y="1484785"/>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499820-130A-45C1-BBC7-ADEFD6158B4B}"/>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D2B40F3D-19D6-4D3A-815A-FDA5F04A02AC}" type="datetimeFigureOut">
              <a:rPr lang="en-GB"/>
              <a:pPr>
                <a:defRPr/>
              </a:pPr>
              <a:t>19/11/2021</a:t>
            </a:fld>
            <a:endParaRPr lang="en-GB"/>
          </a:p>
        </p:txBody>
      </p:sp>
      <p:sp>
        <p:nvSpPr>
          <p:cNvPr id="5" name="Footer Placeholder 4">
            <a:extLst>
              <a:ext uri="{FF2B5EF4-FFF2-40B4-BE49-F238E27FC236}">
                <a16:creationId xmlns:a16="http://schemas.microsoft.com/office/drawing/2014/main" id="{3B40DB92-2718-4A80-92E2-E4ED11B16CF7}"/>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A5F6114B-AD48-4A8C-8A29-9DC74D069C87}"/>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000B3ED-5F9E-421F-A850-5F4E2EF5AC2D}" type="slidenum">
              <a:rPr lang="en-GB" altLang="en-US"/>
              <a:pPr>
                <a:defRPr/>
              </a:pPr>
              <a:t>‹#›</a:t>
            </a:fld>
            <a:endParaRPr lang="en-GB" altLang="en-US"/>
          </a:p>
        </p:txBody>
      </p:sp>
    </p:spTree>
    <p:extLst>
      <p:ext uri="{BB962C8B-B14F-4D97-AF65-F5344CB8AC3E}">
        <p14:creationId xmlns:p14="http://schemas.microsoft.com/office/powerpoint/2010/main" val="199729310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20EBFB-C78F-4E40-8CC2-4A5A63098D83}"/>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1D5A6BA5-4C12-43C7-A5E7-924C2B0F41CE}" type="datetimeFigureOut">
              <a:rPr lang="en-GB"/>
              <a:pPr>
                <a:defRPr/>
              </a:pPr>
              <a:t>19/11/2021</a:t>
            </a:fld>
            <a:endParaRPr lang="en-GB"/>
          </a:p>
        </p:txBody>
      </p:sp>
      <p:sp>
        <p:nvSpPr>
          <p:cNvPr id="5" name="Footer Placeholder 4">
            <a:extLst>
              <a:ext uri="{FF2B5EF4-FFF2-40B4-BE49-F238E27FC236}">
                <a16:creationId xmlns:a16="http://schemas.microsoft.com/office/drawing/2014/main" id="{DB86803C-0545-4693-AA63-2D92792B9460}"/>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EA7CA1DC-3725-45DA-891E-39F5738D3E3B}"/>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6022EEF-508B-40CA-8831-38630533037D}" type="slidenum">
              <a:rPr lang="en-GB" altLang="en-US"/>
              <a:pPr>
                <a:defRPr/>
              </a:pPr>
              <a:t>‹#›</a:t>
            </a:fld>
            <a:endParaRPr lang="en-GB" altLang="en-US"/>
          </a:p>
        </p:txBody>
      </p:sp>
    </p:spTree>
    <p:extLst>
      <p:ext uri="{BB962C8B-B14F-4D97-AF65-F5344CB8AC3E}">
        <p14:creationId xmlns:p14="http://schemas.microsoft.com/office/powerpoint/2010/main" val="275816460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99A3D60D-9C70-4169-87E8-3B04CBFA2EC6}"/>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7A611913-61F9-4947-A95A-D73E622D73BF}" type="datetimeFigureOut">
              <a:rPr lang="en-GB"/>
              <a:pPr>
                <a:defRPr/>
              </a:pPr>
              <a:t>19/11/2021</a:t>
            </a:fld>
            <a:endParaRPr lang="en-GB"/>
          </a:p>
        </p:txBody>
      </p:sp>
      <p:sp>
        <p:nvSpPr>
          <p:cNvPr id="6" name="Footer Placeholder 4">
            <a:extLst>
              <a:ext uri="{FF2B5EF4-FFF2-40B4-BE49-F238E27FC236}">
                <a16:creationId xmlns:a16="http://schemas.microsoft.com/office/drawing/2014/main" id="{4A60D7B3-3979-45AE-9394-9D5D1F28A048}"/>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7" name="Slide Number Placeholder 5">
            <a:extLst>
              <a:ext uri="{FF2B5EF4-FFF2-40B4-BE49-F238E27FC236}">
                <a16:creationId xmlns:a16="http://schemas.microsoft.com/office/drawing/2014/main" id="{A7655DF9-5079-4683-8685-5DA1463C037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F5258A1-BED5-4481-9DA4-559F365541F1}" type="slidenum">
              <a:rPr lang="en-GB" altLang="en-US"/>
              <a:pPr>
                <a:defRPr/>
              </a:pPr>
              <a:t>‹#›</a:t>
            </a:fld>
            <a:endParaRPr lang="en-GB" altLang="en-US"/>
          </a:p>
        </p:txBody>
      </p:sp>
    </p:spTree>
    <p:extLst>
      <p:ext uri="{BB962C8B-B14F-4D97-AF65-F5344CB8AC3E}">
        <p14:creationId xmlns:p14="http://schemas.microsoft.com/office/powerpoint/2010/main" val="50240545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F748864C-15C5-41C3-847D-0819D06610C3}"/>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FA49963B-68AC-4F5D-9BA6-CF5C21B1848B}" type="datetimeFigureOut">
              <a:rPr lang="en-GB"/>
              <a:pPr>
                <a:defRPr/>
              </a:pPr>
              <a:t>19/11/2021</a:t>
            </a:fld>
            <a:endParaRPr lang="en-GB"/>
          </a:p>
        </p:txBody>
      </p:sp>
      <p:sp>
        <p:nvSpPr>
          <p:cNvPr id="8" name="Footer Placeholder 4">
            <a:extLst>
              <a:ext uri="{FF2B5EF4-FFF2-40B4-BE49-F238E27FC236}">
                <a16:creationId xmlns:a16="http://schemas.microsoft.com/office/drawing/2014/main" id="{5A1B9F7F-BC17-4C7B-A29C-A817DD6C01D0}"/>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9" name="Slide Number Placeholder 5">
            <a:extLst>
              <a:ext uri="{FF2B5EF4-FFF2-40B4-BE49-F238E27FC236}">
                <a16:creationId xmlns:a16="http://schemas.microsoft.com/office/drawing/2014/main" id="{0D1F0408-0C92-421C-B289-57F04105919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CF1CB68-D575-48D9-A7C7-A72220575772}" type="slidenum">
              <a:rPr lang="en-GB" altLang="en-US"/>
              <a:pPr>
                <a:defRPr/>
              </a:pPr>
              <a:t>‹#›</a:t>
            </a:fld>
            <a:endParaRPr lang="en-GB" altLang="en-US"/>
          </a:p>
        </p:txBody>
      </p:sp>
    </p:spTree>
    <p:extLst>
      <p:ext uri="{BB962C8B-B14F-4D97-AF65-F5344CB8AC3E}">
        <p14:creationId xmlns:p14="http://schemas.microsoft.com/office/powerpoint/2010/main" val="360321599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2A53989-1120-4129-B910-2F0ED1CCD036}"/>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BEBBE632-F4DD-4B8C-AF0B-34080AE7323B}" type="datetimeFigureOut">
              <a:rPr lang="en-GB"/>
              <a:pPr>
                <a:defRPr/>
              </a:pPr>
              <a:t>19/11/2021</a:t>
            </a:fld>
            <a:endParaRPr lang="en-GB"/>
          </a:p>
        </p:txBody>
      </p:sp>
      <p:sp>
        <p:nvSpPr>
          <p:cNvPr id="4" name="Footer Placeholder 4">
            <a:extLst>
              <a:ext uri="{FF2B5EF4-FFF2-40B4-BE49-F238E27FC236}">
                <a16:creationId xmlns:a16="http://schemas.microsoft.com/office/drawing/2014/main" id="{E3CFFAA1-CFD1-42F1-913D-F5F91B8E0CA7}"/>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ED342308-4978-413B-834E-57DD713A36C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E8D3D14-CE50-4F8F-A51A-F2B771C28B80}" type="slidenum">
              <a:rPr lang="en-GB" altLang="en-US"/>
              <a:pPr>
                <a:defRPr/>
              </a:pPr>
              <a:t>‹#›</a:t>
            </a:fld>
            <a:endParaRPr lang="en-GB" altLang="en-US"/>
          </a:p>
        </p:txBody>
      </p:sp>
    </p:spTree>
    <p:extLst>
      <p:ext uri="{BB962C8B-B14F-4D97-AF65-F5344CB8AC3E}">
        <p14:creationId xmlns:p14="http://schemas.microsoft.com/office/powerpoint/2010/main" val="25972664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5C64E5-0388-4E11-AA61-1A8FA2584C17}"/>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59CD3B47-663C-431A-8F2E-A258DCE2785A}" type="datetimeFigureOut">
              <a:rPr lang="en-GB"/>
              <a:pPr>
                <a:defRPr/>
              </a:pPr>
              <a:t>19/11/2021</a:t>
            </a:fld>
            <a:endParaRPr lang="en-GB"/>
          </a:p>
        </p:txBody>
      </p:sp>
      <p:sp>
        <p:nvSpPr>
          <p:cNvPr id="3" name="Footer Placeholder 4">
            <a:extLst>
              <a:ext uri="{FF2B5EF4-FFF2-40B4-BE49-F238E27FC236}">
                <a16:creationId xmlns:a16="http://schemas.microsoft.com/office/drawing/2014/main" id="{86BC14D3-12D1-4093-BC3B-ED546CDCE35E}"/>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4" name="Slide Number Placeholder 5">
            <a:extLst>
              <a:ext uri="{FF2B5EF4-FFF2-40B4-BE49-F238E27FC236}">
                <a16:creationId xmlns:a16="http://schemas.microsoft.com/office/drawing/2014/main" id="{B2D871C5-D265-49F3-B3C5-F74F3B4AEA50}"/>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95DD2A1-520A-4379-A9B6-7F903F5FFD42}" type="slidenum">
              <a:rPr lang="en-GB" altLang="en-US"/>
              <a:pPr>
                <a:defRPr/>
              </a:pPr>
              <a:t>‹#›</a:t>
            </a:fld>
            <a:endParaRPr lang="en-GB" altLang="en-US"/>
          </a:p>
        </p:txBody>
      </p:sp>
    </p:spTree>
    <p:extLst>
      <p:ext uri="{BB962C8B-B14F-4D97-AF65-F5344CB8AC3E}">
        <p14:creationId xmlns:p14="http://schemas.microsoft.com/office/powerpoint/2010/main" val="107441723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135739E-E90D-4EAD-9694-938C2DD5EA60}"/>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B440B13F-7A05-42D4-A88C-63DC97C4EC86}" type="datetimeFigureOut">
              <a:rPr lang="en-GB"/>
              <a:pPr>
                <a:defRPr/>
              </a:pPr>
              <a:t>19/11/2021</a:t>
            </a:fld>
            <a:endParaRPr lang="en-GB"/>
          </a:p>
        </p:txBody>
      </p:sp>
      <p:sp>
        <p:nvSpPr>
          <p:cNvPr id="6" name="Footer Placeholder 4">
            <a:extLst>
              <a:ext uri="{FF2B5EF4-FFF2-40B4-BE49-F238E27FC236}">
                <a16:creationId xmlns:a16="http://schemas.microsoft.com/office/drawing/2014/main" id="{443626F5-1AE8-469F-8202-CD2A9FE1747C}"/>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7" name="Slide Number Placeholder 5">
            <a:extLst>
              <a:ext uri="{FF2B5EF4-FFF2-40B4-BE49-F238E27FC236}">
                <a16:creationId xmlns:a16="http://schemas.microsoft.com/office/drawing/2014/main" id="{D81C7138-0698-47B2-A92C-A291044B78FB}"/>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1FBACBD-ED58-4096-B680-9D1EA6F91113}" type="slidenum">
              <a:rPr lang="en-GB" altLang="en-US"/>
              <a:pPr>
                <a:defRPr/>
              </a:pPr>
              <a:t>‹#›</a:t>
            </a:fld>
            <a:endParaRPr lang="en-GB" altLang="en-US"/>
          </a:p>
        </p:txBody>
      </p:sp>
    </p:spTree>
    <p:extLst>
      <p:ext uri="{BB962C8B-B14F-4D97-AF65-F5344CB8AC3E}">
        <p14:creationId xmlns:p14="http://schemas.microsoft.com/office/powerpoint/2010/main" val="197782764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35A456-3727-464E-AE85-DCC2399A266D}"/>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43CA7BDA-2D7D-4A12-B1BB-7E15B9F8C7DE}" type="datetimeFigureOut">
              <a:rPr lang="en-GB"/>
              <a:pPr>
                <a:defRPr/>
              </a:pPr>
              <a:t>19/11/2021</a:t>
            </a:fld>
            <a:endParaRPr lang="en-GB"/>
          </a:p>
        </p:txBody>
      </p:sp>
      <p:sp>
        <p:nvSpPr>
          <p:cNvPr id="6" name="Footer Placeholder 4">
            <a:extLst>
              <a:ext uri="{FF2B5EF4-FFF2-40B4-BE49-F238E27FC236}">
                <a16:creationId xmlns:a16="http://schemas.microsoft.com/office/drawing/2014/main" id="{B1676E4D-9159-4BD9-B4D2-CA0CD1B14EB8}"/>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7" name="Slide Number Placeholder 5">
            <a:extLst>
              <a:ext uri="{FF2B5EF4-FFF2-40B4-BE49-F238E27FC236}">
                <a16:creationId xmlns:a16="http://schemas.microsoft.com/office/drawing/2014/main" id="{3F0BF73B-DB42-4A17-A396-031648F4B940}"/>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A63235C-6ED9-460B-8140-EBD2A707D868}" type="slidenum">
              <a:rPr lang="en-GB" altLang="en-US"/>
              <a:pPr>
                <a:defRPr/>
              </a:pPr>
              <a:t>‹#›</a:t>
            </a:fld>
            <a:endParaRPr lang="en-GB" altLang="en-US"/>
          </a:p>
        </p:txBody>
      </p:sp>
    </p:spTree>
    <p:extLst>
      <p:ext uri="{BB962C8B-B14F-4D97-AF65-F5344CB8AC3E}">
        <p14:creationId xmlns:p14="http://schemas.microsoft.com/office/powerpoint/2010/main" val="3095862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BAD864-4F18-4C07-BFC6-161D2E162A93}"/>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FA87BB09-F291-4FC1-87ED-414219FC0D88}" type="datetimeFigureOut">
              <a:rPr lang="en-GB"/>
              <a:pPr>
                <a:defRPr/>
              </a:pPr>
              <a:t>19/11/2021</a:t>
            </a:fld>
            <a:endParaRPr lang="en-GB"/>
          </a:p>
        </p:txBody>
      </p:sp>
      <p:sp>
        <p:nvSpPr>
          <p:cNvPr id="5" name="Footer Placeholder 4">
            <a:extLst>
              <a:ext uri="{FF2B5EF4-FFF2-40B4-BE49-F238E27FC236}">
                <a16:creationId xmlns:a16="http://schemas.microsoft.com/office/drawing/2014/main" id="{0BCF33CF-2A11-4D92-BAC1-A5DEDA087310}"/>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CE691CD5-AA14-4EAF-A366-3CDF26C82FF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E2658CB-2BEB-4D99-893A-3BC271F7F4DD}" type="slidenum">
              <a:rPr lang="en-GB" altLang="en-US"/>
              <a:pPr>
                <a:defRPr/>
              </a:pPr>
              <a:t>‹#›</a:t>
            </a:fld>
            <a:endParaRPr lang="en-GB" altLang="en-US"/>
          </a:p>
        </p:txBody>
      </p:sp>
    </p:spTree>
    <p:extLst>
      <p:ext uri="{BB962C8B-B14F-4D97-AF65-F5344CB8AC3E}">
        <p14:creationId xmlns:p14="http://schemas.microsoft.com/office/powerpoint/2010/main" val="39736127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B439-41A9-A94C-BF5B-0F0888FD8C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E6F1DC-376A-A640-A348-3911CF5B3B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5224669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09D9A2-7738-4B26-A55D-B1AA78E0F12C}"/>
              </a:ext>
            </a:extLst>
          </p:cNvPr>
          <p:cNvSpPr>
            <a:spLocks noGrp="1"/>
          </p:cNvSpPr>
          <p:nvPr>
            <p:ph type="dt" sz="half" idx="10"/>
          </p:nvPr>
        </p:nvSpPr>
        <p:spPr>
          <a:xfrm>
            <a:off x="609600" y="6356351"/>
            <a:ext cx="2844800" cy="365125"/>
          </a:xfrm>
          <a:prstGeom prst="rect">
            <a:avLst/>
          </a:prstGeom>
        </p:spPr>
        <p:txBody>
          <a:bodyPr/>
          <a:lstStyle>
            <a:lvl1pPr eaLnBrk="1" hangingPunct="1">
              <a:defRPr>
                <a:cs typeface="Arial" charset="0"/>
              </a:defRPr>
            </a:lvl1pPr>
          </a:lstStyle>
          <a:p>
            <a:pPr>
              <a:defRPr/>
            </a:pPr>
            <a:fld id="{26E3A81B-B622-4695-B023-E4ACB7092317}" type="datetimeFigureOut">
              <a:rPr lang="en-GB"/>
              <a:pPr>
                <a:defRPr/>
              </a:pPr>
              <a:t>19/11/2021</a:t>
            </a:fld>
            <a:endParaRPr lang="en-GB"/>
          </a:p>
        </p:txBody>
      </p:sp>
      <p:sp>
        <p:nvSpPr>
          <p:cNvPr id="5" name="Footer Placeholder 4">
            <a:extLst>
              <a:ext uri="{FF2B5EF4-FFF2-40B4-BE49-F238E27FC236}">
                <a16:creationId xmlns:a16="http://schemas.microsoft.com/office/drawing/2014/main" id="{01C8B544-0E10-4C46-BA62-A9DDDDD5AA68}"/>
              </a:ext>
            </a:extLst>
          </p:cNvPr>
          <p:cNvSpPr>
            <a:spLocks noGrp="1"/>
          </p:cNvSpPr>
          <p:nvPr>
            <p:ph type="ftr" sz="quarter" idx="11"/>
          </p:nvPr>
        </p:nvSpPr>
        <p:spPr>
          <a:xfrm>
            <a:off x="4165600" y="6356351"/>
            <a:ext cx="3860800" cy="365125"/>
          </a:xfrm>
          <a:prstGeom prst="rect">
            <a:avLst/>
          </a:prstGeom>
        </p:spPr>
        <p:txBody>
          <a:bodyPr/>
          <a:lstStyle>
            <a:lvl1pPr eaLnBrk="1" hangingPunct="1">
              <a:defRPr>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345815F3-F305-4029-ACA5-E4B5415BD3DD}"/>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1BEF5A1-0038-4037-A771-F655B8FC7846}" type="slidenum">
              <a:rPr lang="en-GB" altLang="en-US"/>
              <a:pPr>
                <a:defRPr/>
              </a:pPr>
              <a:t>‹#›</a:t>
            </a:fld>
            <a:endParaRPr lang="en-GB" altLang="en-US"/>
          </a:p>
        </p:txBody>
      </p:sp>
    </p:spTree>
    <p:extLst>
      <p:ext uri="{BB962C8B-B14F-4D97-AF65-F5344CB8AC3E}">
        <p14:creationId xmlns:p14="http://schemas.microsoft.com/office/powerpoint/2010/main" val="247772478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10AF4-5794-364D-B2A2-7C79A149F87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p:nvPr>
        </p:nvSpPr>
        <p:spPr>
          <a:xfrm>
            <a:off x="737419" y="1553501"/>
            <a:ext cx="8257494" cy="2667937"/>
          </a:xfrm>
        </p:spPr>
        <p:txBody>
          <a:bodyPr lIns="0" tIns="0" rIns="0" bIns="0" anchor="b">
            <a:normAutofit/>
          </a:bodyPr>
          <a:lstStyle>
            <a:lvl1pPr algn="l">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p:nvPr>
        </p:nvSpPr>
        <p:spPr>
          <a:xfrm>
            <a:off x="737419" y="4672082"/>
            <a:ext cx="8257494" cy="1104897"/>
          </a:xfrm>
        </p:spPr>
        <p:txBody>
          <a:bodyPr lIns="0" tIns="0" rIns="0" b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C9EEA930-263A-CB4D-A212-A936C70EA948}"/>
              </a:ext>
            </a:extLst>
          </p:cNvPr>
          <p:cNvCxnSpPr>
            <a:cxnSpLocks/>
          </p:cNvCxnSpPr>
          <p:nvPr userDrawn="1"/>
        </p:nvCxnSpPr>
        <p:spPr>
          <a:xfrm>
            <a:off x="737419" y="4448969"/>
            <a:ext cx="8257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12374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83C0-2BE1-884D-B665-83AD712967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DCAEFB-E782-714F-B467-B8AF336281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8E87ECD-225B-8144-826E-A903AE9A1D32}"/>
              </a:ext>
            </a:extLst>
          </p:cNvPr>
          <p:cNvSpPr>
            <a:spLocks noGrp="1"/>
          </p:cNvSpPr>
          <p:nvPr>
            <p:ph type="sldNum" sz="quarter" idx="12"/>
          </p:nvPr>
        </p:nvSpPr>
        <p:spPr/>
        <p:txBody>
          <a:bodyPr/>
          <a:lstStyle/>
          <a:p>
            <a:fld id="{3ECFC03C-1AA6-4349-8A54-8712A94068CB}" type="slidenum">
              <a:rPr lang="en-US" smtClean="0"/>
              <a:t>‹#›</a:t>
            </a:fld>
            <a:endParaRPr lang="en-US"/>
          </a:p>
        </p:txBody>
      </p:sp>
    </p:spTree>
    <p:extLst>
      <p:ext uri="{BB962C8B-B14F-4D97-AF65-F5344CB8AC3E}">
        <p14:creationId xmlns:p14="http://schemas.microsoft.com/office/powerpoint/2010/main" val="355808023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A3F-D089-2D4A-878B-810B4FD8F6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91AF96-2456-4540-95E4-40C8C022D746}"/>
              </a:ext>
            </a:extLst>
          </p:cNvPr>
          <p:cNvSpPr>
            <a:spLocks noGrp="1"/>
          </p:cNvSpPr>
          <p:nvPr>
            <p:ph sz="half" idx="1"/>
          </p:nvPr>
        </p:nvSpPr>
        <p:spPr>
          <a:xfrm>
            <a:off x="838200" y="1825625"/>
            <a:ext cx="51054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D93F7B-A44B-744E-8C77-83E3D2CDD5D9}"/>
              </a:ext>
            </a:extLst>
          </p:cNvPr>
          <p:cNvSpPr>
            <a:spLocks noGrp="1"/>
          </p:cNvSpPr>
          <p:nvPr>
            <p:ph sz="half" idx="2"/>
          </p:nvPr>
        </p:nvSpPr>
        <p:spPr>
          <a:xfrm>
            <a:off x="6172200" y="1825625"/>
            <a:ext cx="4969565"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BA960AEF-8A3A-8944-B81E-54796E1656C1}"/>
              </a:ext>
            </a:extLst>
          </p:cNvPr>
          <p:cNvSpPr>
            <a:spLocks noGrp="1"/>
          </p:cNvSpPr>
          <p:nvPr>
            <p:ph type="sldNum" sz="quarter" idx="12"/>
          </p:nvPr>
        </p:nvSpPr>
        <p:spPr/>
        <p:txBody>
          <a:bodyPr/>
          <a:lstStyle/>
          <a:p>
            <a:fld id="{3ECFC03C-1AA6-4349-8A54-8712A94068CB}" type="slidenum">
              <a:rPr lang="en-US" smtClean="0"/>
              <a:t>‹#›</a:t>
            </a:fld>
            <a:endParaRPr lang="en-US"/>
          </a:p>
        </p:txBody>
      </p:sp>
    </p:spTree>
    <p:extLst>
      <p:ext uri="{BB962C8B-B14F-4D97-AF65-F5344CB8AC3E}">
        <p14:creationId xmlns:p14="http://schemas.microsoft.com/office/powerpoint/2010/main" val="12019799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_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7220BA-A5FC-6344-8A9A-0A1B48EFE6E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p:nvPr>
        </p:nvSpPr>
        <p:spPr>
          <a:xfrm>
            <a:off x="1669774" y="2723322"/>
            <a:ext cx="8736496" cy="1458360"/>
          </a:xfrm>
        </p:spPr>
        <p:txBody>
          <a:bodyPr lIns="0" tIns="0" rIns="0" bIns="0" anchor="b">
            <a:normAutofit/>
          </a:bodyPr>
          <a:lstStyle>
            <a:lvl1pPr algn="ctr">
              <a:defRPr sz="4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p:nvPr>
        </p:nvSpPr>
        <p:spPr>
          <a:xfrm>
            <a:off x="1669774" y="4395065"/>
            <a:ext cx="8736496" cy="1104897"/>
          </a:xfrm>
        </p:spPr>
        <p:txBody>
          <a:bodyPr lIns="0" tIns="0" rIns="0" bIns="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4497914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B439-41A9-A94C-BF5B-0F0888FD8C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E6F1DC-376A-A640-A348-3911CF5B3B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5B59527B-9BA0-9449-B122-AD70EE875BE2}"/>
              </a:ext>
            </a:extLst>
          </p:cNvPr>
          <p:cNvSpPr/>
          <p:nvPr userDrawn="1"/>
        </p:nvSpPr>
        <p:spPr>
          <a:xfrm>
            <a:off x="0" y="6400800"/>
            <a:ext cx="12192000" cy="457200"/>
          </a:xfrm>
          <a:prstGeom prst="rect">
            <a:avLst/>
          </a:prstGeom>
          <a:solidFill>
            <a:srgbClr val="44B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38565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2E0F-9BD2-4541-B949-80E702E2642A}"/>
              </a:ext>
            </a:extLst>
          </p:cNvPr>
          <p:cNvSpPr>
            <a:spLocks noGrp="1"/>
          </p:cNvSpPr>
          <p:nvPr>
            <p:ph type="title"/>
          </p:nvPr>
        </p:nvSpPr>
        <p:spPr>
          <a:xfrm>
            <a:off x="831850" y="944425"/>
            <a:ext cx="10515600" cy="2852737"/>
          </a:xfrm>
        </p:spPr>
        <p:txBody>
          <a:bodyPr anchor="b">
            <a:normAutofit/>
          </a:bodyPr>
          <a:lstStyle>
            <a:lvl1pPr>
              <a:defRPr sz="5400" b="1">
                <a:solidFill>
                  <a:schemeClr val="accent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D86885-1BF5-C64D-9B4D-FCDA0749F5CC}"/>
              </a:ext>
            </a:extLst>
          </p:cNvPr>
          <p:cNvSpPr>
            <a:spLocks noGrp="1"/>
          </p:cNvSpPr>
          <p:nvPr>
            <p:ph type="body" idx="1"/>
          </p:nvPr>
        </p:nvSpPr>
        <p:spPr>
          <a:xfrm>
            <a:off x="831850" y="382415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5515185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80D4-688D-7A44-9495-69550CA798C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E11C35-A034-4E44-B548-881A72B8A8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3A637CB-064F-4E4A-87B0-AAC86A580B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2527610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E231-46A1-4E63-896F-87230EA57F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5A321E-27F4-486E-9AE3-9D77A81473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5C35D6-AFC3-4FE6-B7DB-F93F59B5A9EF}"/>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5" name="Footer Placeholder 4">
            <a:extLst>
              <a:ext uri="{FF2B5EF4-FFF2-40B4-BE49-F238E27FC236}">
                <a16:creationId xmlns:a16="http://schemas.microsoft.com/office/drawing/2014/main" id="{BFDD1AEC-37A3-4A5B-BAAB-2E6E178AC2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8AD6FE-B578-4146-A5A4-501399271838}"/>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337934842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30C4-AF3D-6E48-A540-8FEDC21C183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806656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30C4-AF3D-6E48-A540-8FEDC21C1838}"/>
              </a:ext>
            </a:extLst>
          </p:cNvPr>
          <p:cNvSpPr>
            <a:spLocks noGrp="1"/>
          </p:cNvSpPr>
          <p:nvPr>
            <p:ph type="title"/>
          </p:nvPr>
        </p:nvSpPr>
        <p:spPr/>
        <p:txBody>
          <a:bodyPr/>
          <a:lstStyle/>
          <a:p>
            <a:r>
              <a:rPr lang="en-GB"/>
              <a:t>Click to edit Master title style</a:t>
            </a:r>
            <a:endParaRPr lang="en-US"/>
          </a:p>
        </p:txBody>
      </p:sp>
      <p:sp>
        <p:nvSpPr>
          <p:cNvPr id="3" name="Rectangle 2">
            <a:extLst>
              <a:ext uri="{FF2B5EF4-FFF2-40B4-BE49-F238E27FC236}">
                <a16:creationId xmlns:a16="http://schemas.microsoft.com/office/drawing/2014/main" id="{92BD863E-093C-B743-B856-AF7104DE170A}"/>
              </a:ext>
            </a:extLst>
          </p:cNvPr>
          <p:cNvSpPr/>
          <p:nvPr userDrawn="1"/>
        </p:nvSpPr>
        <p:spPr>
          <a:xfrm>
            <a:off x="0" y="6400800"/>
            <a:ext cx="12192000" cy="457200"/>
          </a:xfrm>
          <a:prstGeom prst="rect">
            <a:avLst/>
          </a:prstGeom>
          <a:solidFill>
            <a:srgbClr val="44B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36533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D34E7-D08E-2040-9E7D-2CB585B30D5E}"/>
              </a:ext>
            </a:extLst>
          </p:cNvPr>
          <p:cNvSpPr>
            <a:spLocks noGrp="1"/>
          </p:cNvSpPr>
          <p:nvPr>
            <p:ph type="dt" sz="half" idx="10"/>
          </p:nvPr>
        </p:nvSpPr>
        <p:spPr>
          <a:xfrm>
            <a:off x="838200" y="6356350"/>
            <a:ext cx="2743200" cy="365125"/>
          </a:xfrm>
          <a:prstGeom prst="rect">
            <a:avLst/>
          </a:prstGeom>
        </p:spPr>
        <p:txBody>
          <a:bodyPr/>
          <a:lstStyle/>
          <a:p>
            <a:fld id="{D2269C1A-E6E1-D946-A1CF-C6F0F8FF167B}" type="datetimeFigureOut">
              <a:rPr lang="en-US" smtClean="0"/>
              <a:t>11/19/2021</a:t>
            </a:fld>
            <a:endParaRPr lang="en-US"/>
          </a:p>
        </p:txBody>
      </p:sp>
      <p:sp>
        <p:nvSpPr>
          <p:cNvPr id="3" name="Footer Placeholder 2">
            <a:extLst>
              <a:ext uri="{FF2B5EF4-FFF2-40B4-BE49-F238E27FC236}">
                <a16:creationId xmlns:a16="http://schemas.microsoft.com/office/drawing/2014/main" id="{0EF89B8B-E478-1046-89AA-3239016DC7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37CD0-FD85-524E-907C-70702B7F9773}"/>
              </a:ext>
            </a:extLst>
          </p:cNvPr>
          <p:cNvSpPr>
            <a:spLocks noGrp="1"/>
          </p:cNvSpPr>
          <p:nvPr>
            <p:ph type="sldNum" sz="quarter" idx="12"/>
          </p:nvPr>
        </p:nvSpPr>
        <p:spPr>
          <a:xfrm>
            <a:off x="8610600" y="6356350"/>
            <a:ext cx="2743200" cy="365125"/>
          </a:xfrm>
          <a:prstGeom prst="rect">
            <a:avLst/>
          </a:prstGeom>
        </p:spPr>
        <p:txBody>
          <a:bodyPr/>
          <a:lstStyle/>
          <a:p>
            <a:fld id="{6B4B8D62-438F-1243-AC09-06F297AF7091}" type="slidenum">
              <a:rPr lang="en-US" smtClean="0"/>
              <a:t>‹#›</a:t>
            </a:fld>
            <a:endParaRPr lang="en-US"/>
          </a:p>
        </p:txBody>
      </p:sp>
    </p:spTree>
    <p:extLst>
      <p:ext uri="{BB962C8B-B14F-4D97-AF65-F5344CB8AC3E}">
        <p14:creationId xmlns:p14="http://schemas.microsoft.com/office/powerpoint/2010/main" val="85410842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6DFB-1860-D94F-A7F7-E5ED2D9C6A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BB64D3-3A5D-D048-B591-03DB8F0030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79462B0-C578-944A-92CD-FA20290D6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EF7499-F6C5-7A40-B4F4-7E8C88893A08}"/>
              </a:ext>
            </a:extLst>
          </p:cNvPr>
          <p:cNvSpPr>
            <a:spLocks noGrp="1"/>
          </p:cNvSpPr>
          <p:nvPr>
            <p:ph type="dt" sz="half" idx="10"/>
          </p:nvPr>
        </p:nvSpPr>
        <p:spPr>
          <a:xfrm>
            <a:off x="838200" y="6356350"/>
            <a:ext cx="2743200" cy="365125"/>
          </a:xfrm>
          <a:prstGeom prst="rect">
            <a:avLst/>
          </a:prstGeom>
        </p:spPr>
        <p:txBody>
          <a:bodyPr/>
          <a:lstStyle/>
          <a:p>
            <a:fld id="{D2269C1A-E6E1-D946-A1CF-C6F0F8FF167B}" type="datetimeFigureOut">
              <a:rPr lang="en-US" smtClean="0"/>
              <a:t>11/19/2021</a:t>
            </a:fld>
            <a:endParaRPr lang="en-US"/>
          </a:p>
        </p:txBody>
      </p:sp>
      <p:sp>
        <p:nvSpPr>
          <p:cNvPr id="6" name="Footer Placeholder 5">
            <a:extLst>
              <a:ext uri="{FF2B5EF4-FFF2-40B4-BE49-F238E27FC236}">
                <a16:creationId xmlns:a16="http://schemas.microsoft.com/office/drawing/2014/main" id="{89CC1DD1-BDC1-1C47-9877-9897BBB1A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216314-A91A-C142-B694-EA4129218F38}"/>
              </a:ext>
            </a:extLst>
          </p:cNvPr>
          <p:cNvSpPr>
            <a:spLocks noGrp="1"/>
          </p:cNvSpPr>
          <p:nvPr>
            <p:ph type="sldNum" sz="quarter" idx="12"/>
          </p:nvPr>
        </p:nvSpPr>
        <p:spPr>
          <a:xfrm>
            <a:off x="8610600" y="6356350"/>
            <a:ext cx="2743200" cy="365125"/>
          </a:xfrm>
          <a:prstGeom prst="rect">
            <a:avLst/>
          </a:prstGeom>
        </p:spPr>
        <p:txBody>
          <a:bodyPr/>
          <a:lstStyle/>
          <a:p>
            <a:fld id="{6B4B8D62-438F-1243-AC09-06F297AF7091}" type="slidenum">
              <a:rPr lang="en-US" smtClean="0"/>
              <a:t>‹#›</a:t>
            </a:fld>
            <a:endParaRPr lang="en-US"/>
          </a:p>
        </p:txBody>
      </p:sp>
    </p:spTree>
    <p:extLst>
      <p:ext uri="{BB962C8B-B14F-4D97-AF65-F5344CB8AC3E}">
        <p14:creationId xmlns:p14="http://schemas.microsoft.com/office/powerpoint/2010/main" val="8608553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231B-487D-614B-9E57-254CC9668D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F7ACA2-D435-CE45-B01A-E4FC3FC99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3DD8C7-398B-6942-9F11-CCD854823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1BB68C-58DE-D044-A041-A8164946AEDC}"/>
              </a:ext>
            </a:extLst>
          </p:cNvPr>
          <p:cNvSpPr>
            <a:spLocks noGrp="1"/>
          </p:cNvSpPr>
          <p:nvPr>
            <p:ph type="dt" sz="half" idx="10"/>
          </p:nvPr>
        </p:nvSpPr>
        <p:spPr>
          <a:xfrm>
            <a:off x="838200" y="6356350"/>
            <a:ext cx="2743200" cy="365125"/>
          </a:xfrm>
          <a:prstGeom prst="rect">
            <a:avLst/>
          </a:prstGeom>
        </p:spPr>
        <p:txBody>
          <a:bodyPr/>
          <a:lstStyle/>
          <a:p>
            <a:fld id="{D2269C1A-E6E1-D946-A1CF-C6F0F8FF167B}" type="datetimeFigureOut">
              <a:rPr lang="en-US" smtClean="0"/>
              <a:t>11/19/2021</a:t>
            </a:fld>
            <a:endParaRPr lang="en-US"/>
          </a:p>
        </p:txBody>
      </p:sp>
      <p:sp>
        <p:nvSpPr>
          <p:cNvPr id="6" name="Footer Placeholder 5">
            <a:extLst>
              <a:ext uri="{FF2B5EF4-FFF2-40B4-BE49-F238E27FC236}">
                <a16:creationId xmlns:a16="http://schemas.microsoft.com/office/drawing/2014/main" id="{8C971722-D4BE-C74F-A1BD-0F8F73B1E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F4910E-17D7-534D-8A59-602A7AFE9EE1}"/>
              </a:ext>
            </a:extLst>
          </p:cNvPr>
          <p:cNvSpPr>
            <a:spLocks noGrp="1"/>
          </p:cNvSpPr>
          <p:nvPr>
            <p:ph type="sldNum" sz="quarter" idx="12"/>
          </p:nvPr>
        </p:nvSpPr>
        <p:spPr>
          <a:xfrm>
            <a:off x="8610600" y="6356350"/>
            <a:ext cx="2743200" cy="365125"/>
          </a:xfrm>
          <a:prstGeom prst="rect">
            <a:avLst/>
          </a:prstGeom>
        </p:spPr>
        <p:txBody>
          <a:bodyPr/>
          <a:lstStyle/>
          <a:p>
            <a:fld id="{6B4B8D62-438F-1243-AC09-06F297AF7091}" type="slidenum">
              <a:rPr lang="en-US" smtClean="0"/>
              <a:t>‹#›</a:t>
            </a:fld>
            <a:endParaRPr lang="en-US"/>
          </a:p>
        </p:txBody>
      </p:sp>
    </p:spTree>
    <p:extLst>
      <p:ext uri="{BB962C8B-B14F-4D97-AF65-F5344CB8AC3E}">
        <p14:creationId xmlns:p14="http://schemas.microsoft.com/office/powerpoint/2010/main" val="332946603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99A4-882C-1D46-8148-27CE93491CE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AE3328-854A-9E48-8B57-2C9565EC71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303BC0-04B6-4D49-B300-9ACF6F5D3605}"/>
              </a:ext>
            </a:extLst>
          </p:cNvPr>
          <p:cNvSpPr>
            <a:spLocks noGrp="1"/>
          </p:cNvSpPr>
          <p:nvPr>
            <p:ph type="dt" sz="half" idx="10"/>
          </p:nvPr>
        </p:nvSpPr>
        <p:spPr>
          <a:xfrm>
            <a:off x="838200" y="6356350"/>
            <a:ext cx="2743200" cy="365125"/>
          </a:xfrm>
          <a:prstGeom prst="rect">
            <a:avLst/>
          </a:prstGeom>
        </p:spPr>
        <p:txBody>
          <a:bodyPr/>
          <a:lstStyle/>
          <a:p>
            <a:fld id="{D2269C1A-E6E1-D946-A1CF-C6F0F8FF167B}" type="datetimeFigureOut">
              <a:rPr lang="en-US" smtClean="0"/>
              <a:t>11/19/2021</a:t>
            </a:fld>
            <a:endParaRPr lang="en-US"/>
          </a:p>
        </p:txBody>
      </p:sp>
      <p:sp>
        <p:nvSpPr>
          <p:cNvPr id="5" name="Footer Placeholder 4">
            <a:extLst>
              <a:ext uri="{FF2B5EF4-FFF2-40B4-BE49-F238E27FC236}">
                <a16:creationId xmlns:a16="http://schemas.microsoft.com/office/drawing/2014/main" id="{69018597-5B4B-A24F-A8A3-D0DC3B1F3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D44C9-0E50-5B4D-90FB-DA9184492626}"/>
              </a:ext>
            </a:extLst>
          </p:cNvPr>
          <p:cNvSpPr>
            <a:spLocks noGrp="1"/>
          </p:cNvSpPr>
          <p:nvPr>
            <p:ph type="sldNum" sz="quarter" idx="12"/>
          </p:nvPr>
        </p:nvSpPr>
        <p:spPr>
          <a:xfrm>
            <a:off x="8610600" y="6356350"/>
            <a:ext cx="2743200" cy="365125"/>
          </a:xfrm>
          <a:prstGeom prst="rect">
            <a:avLst/>
          </a:prstGeom>
        </p:spPr>
        <p:txBody>
          <a:bodyPr/>
          <a:lstStyle/>
          <a:p>
            <a:fld id="{6B4B8D62-438F-1243-AC09-06F297AF7091}" type="slidenum">
              <a:rPr lang="en-US" smtClean="0"/>
              <a:t>‹#›</a:t>
            </a:fld>
            <a:endParaRPr lang="en-US"/>
          </a:p>
        </p:txBody>
      </p:sp>
    </p:spTree>
    <p:extLst>
      <p:ext uri="{BB962C8B-B14F-4D97-AF65-F5344CB8AC3E}">
        <p14:creationId xmlns:p14="http://schemas.microsoft.com/office/powerpoint/2010/main" val="224518635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4EB2F-A8A3-5444-B161-CF600DA7C64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C16D58-756A-3947-8FF0-A553D297DE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A8F226-81BC-FB47-BC2F-488DBCB255E6}"/>
              </a:ext>
            </a:extLst>
          </p:cNvPr>
          <p:cNvSpPr>
            <a:spLocks noGrp="1"/>
          </p:cNvSpPr>
          <p:nvPr>
            <p:ph type="dt" sz="half" idx="10"/>
          </p:nvPr>
        </p:nvSpPr>
        <p:spPr>
          <a:xfrm>
            <a:off x="838200" y="6356350"/>
            <a:ext cx="2743200" cy="365125"/>
          </a:xfrm>
          <a:prstGeom prst="rect">
            <a:avLst/>
          </a:prstGeom>
        </p:spPr>
        <p:txBody>
          <a:bodyPr/>
          <a:lstStyle/>
          <a:p>
            <a:fld id="{D2269C1A-E6E1-D946-A1CF-C6F0F8FF167B}" type="datetimeFigureOut">
              <a:rPr lang="en-US" smtClean="0"/>
              <a:t>11/19/2021</a:t>
            </a:fld>
            <a:endParaRPr lang="en-US"/>
          </a:p>
        </p:txBody>
      </p:sp>
      <p:sp>
        <p:nvSpPr>
          <p:cNvPr id="5" name="Footer Placeholder 4">
            <a:extLst>
              <a:ext uri="{FF2B5EF4-FFF2-40B4-BE49-F238E27FC236}">
                <a16:creationId xmlns:a16="http://schemas.microsoft.com/office/drawing/2014/main" id="{6583B1C0-20CA-ED4A-B507-247C8DEB76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80A2AB-8619-6E46-8CB3-63C30AA554EE}"/>
              </a:ext>
            </a:extLst>
          </p:cNvPr>
          <p:cNvSpPr>
            <a:spLocks noGrp="1"/>
          </p:cNvSpPr>
          <p:nvPr>
            <p:ph type="sldNum" sz="quarter" idx="12"/>
          </p:nvPr>
        </p:nvSpPr>
        <p:spPr>
          <a:xfrm>
            <a:off x="8610600" y="6356350"/>
            <a:ext cx="2743200" cy="365125"/>
          </a:xfrm>
          <a:prstGeom prst="rect">
            <a:avLst/>
          </a:prstGeom>
        </p:spPr>
        <p:txBody>
          <a:bodyPr/>
          <a:lstStyle/>
          <a:p>
            <a:fld id="{6B4B8D62-438F-1243-AC09-06F297AF7091}" type="slidenum">
              <a:rPr lang="en-US" smtClean="0"/>
              <a:t>‹#›</a:t>
            </a:fld>
            <a:endParaRPr lang="en-US"/>
          </a:p>
        </p:txBody>
      </p:sp>
    </p:spTree>
    <p:extLst>
      <p:ext uri="{BB962C8B-B14F-4D97-AF65-F5344CB8AC3E}">
        <p14:creationId xmlns:p14="http://schemas.microsoft.com/office/powerpoint/2010/main" val="422399663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405895328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45"/>
        <p:cNvGrpSpPr/>
        <p:nvPr/>
      </p:nvGrpSpPr>
      <p:grpSpPr>
        <a:xfrm>
          <a:off x="0" y="0"/>
          <a:ext cx="0" cy="0"/>
          <a:chOff x="0" y="0"/>
          <a:chExt cx="0" cy="0"/>
        </a:xfrm>
      </p:grpSpPr>
      <p:pic>
        <p:nvPicPr>
          <p:cNvPr id="446" name="Google Shape;446;p45"/>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447" name="Google Shape;447;p45"/>
          <p:cNvSpPr txBox="1">
            <a:spLocks noGrp="1"/>
          </p:cNvSpPr>
          <p:nvPr>
            <p:ph type="title"/>
          </p:nvPr>
        </p:nvSpPr>
        <p:spPr>
          <a:xfrm>
            <a:off x="500065" y="1317627"/>
            <a:ext cx="1085373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45"/>
          <p:cNvSpPr txBox="1">
            <a:spLocks noGrp="1"/>
          </p:cNvSpPr>
          <p:nvPr>
            <p:ph type="body" idx="1"/>
          </p:nvPr>
        </p:nvSpPr>
        <p:spPr>
          <a:xfrm>
            <a:off x="500065" y="2643188"/>
            <a:ext cx="10853737" cy="29146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9" name="Google Shape;449;p45"/>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450" name="Google Shape;450;p45"/>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954694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2AB4AB"/>
        </a:solidFill>
        <a:effectLst/>
      </p:bgPr>
    </p:bg>
    <p:spTree>
      <p:nvGrpSpPr>
        <p:cNvPr id="1" name="Shape 451"/>
        <p:cNvGrpSpPr/>
        <p:nvPr/>
      </p:nvGrpSpPr>
      <p:grpSpPr>
        <a:xfrm>
          <a:off x="0" y="0"/>
          <a:ext cx="0" cy="0"/>
          <a:chOff x="0" y="0"/>
          <a:chExt cx="0" cy="0"/>
        </a:xfrm>
      </p:grpSpPr>
      <p:pic>
        <p:nvPicPr>
          <p:cNvPr id="452" name="Google Shape;452;p5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53" name="Google Shape;453;p51"/>
          <p:cNvSpPr txBox="1">
            <a:spLocks noGrp="1"/>
          </p:cNvSpPr>
          <p:nvPr>
            <p:ph type="ctrTitle"/>
          </p:nvPr>
        </p:nvSpPr>
        <p:spPr>
          <a:xfrm>
            <a:off x="1185865" y="1122363"/>
            <a:ext cx="9482137"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50"/>
              <a:buFont typeface="Century Gothic"/>
              <a:buNone/>
              <a:defRPr sz="405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4" name="Google Shape;454;p51"/>
          <p:cNvSpPr txBox="1">
            <a:spLocks noGrp="1"/>
          </p:cNvSpPr>
          <p:nvPr>
            <p:ph type="subTitle" idx="1"/>
          </p:nvPr>
        </p:nvSpPr>
        <p:spPr>
          <a:xfrm>
            <a:off x="1185865" y="3602038"/>
            <a:ext cx="9482137"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F3D03A"/>
              </a:buClr>
              <a:buSzPts val="4050"/>
              <a:buNone/>
              <a:defRPr sz="4050" b="1">
                <a:solidFill>
                  <a:srgbClr val="F3D03A"/>
                </a:solidFill>
                <a:latin typeface="Century Gothic"/>
                <a:ea typeface="Century Gothic"/>
                <a:cs typeface="Century Gothic"/>
                <a:sym typeface="Century Gothic"/>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5440952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2BC4-820A-48A0-9B6A-39AFF06467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E0CD2D-BE5D-4461-BE86-6F2DE2A7D7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EA25-2BD4-4A2E-A434-72E4F385BCD2}"/>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5" name="Footer Placeholder 4">
            <a:extLst>
              <a:ext uri="{FF2B5EF4-FFF2-40B4-BE49-F238E27FC236}">
                <a16:creationId xmlns:a16="http://schemas.microsoft.com/office/drawing/2014/main" id="{4D54409B-E6D4-498A-80B7-DA1EE771A2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FC7496-05DC-49C6-9127-1916201D1E07}"/>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73723591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674696"/>
        </a:solidFill>
        <a:effectLst/>
      </p:bgPr>
    </p:bg>
    <p:spTree>
      <p:nvGrpSpPr>
        <p:cNvPr id="1" name="Shape 455"/>
        <p:cNvGrpSpPr/>
        <p:nvPr/>
      </p:nvGrpSpPr>
      <p:grpSpPr>
        <a:xfrm>
          <a:off x="0" y="0"/>
          <a:ext cx="0" cy="0"/>
          <a:chOff x="0" y="0"/>
          <a:chExt cx="0" cy="0"/>
        </a:xfrm>
      </p:grpSpPr>
      <p:pic>
        <p:nvPicPr>
          <p:cNvPr id="456" name="Google Shape;456;p5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57" name="Google Shape;457;p52"/>
          <p:cNvSpPr txBox="1">
            <a:spLocks noGrp="1"/>
          </p:cNvSpPr>
          <p:nvPr>
            <p:ph type="ctrTitle"/>
          </p:nvPr>
        </p:nvSpPr>
        <p:spPr>
          <a:xfrm>
            <a:off x="1171577" y="1122363"/>
            <a:ext cx="949642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50"/>
              <a:buFont typeface="Century Gothic"/>
              <a:buNone/>
              <a:defRPr sz="405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52"/>
          <p:cNvSpPr txBox="1">
            <a:spLocks noGrp="1"/>
          </p:cNvSpPr>
          <p:nvPr>
            <p:ph type="subTitle" idx="1"/>
          </p:nvPr>
        </p:nvSpPr>
        <p:spPr>
          <a:xfrm>
            <a:off x="1171577" y="3602038"/>
            <a:ext cx="949642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F08034"/>
              </a:buClr>
              <a:buSzPts val="4050"/>
              <a:buNone/>
              <a:defRPr sz="4050" b="1">
                <a:solidFill>
                  <a:srgbClr val="F08034"/>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22877640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EA6293"/>
        </a:solidFill>
        <a:effectLst/>
      </p:bgPr>
    </p:bg>
    <p:spTree>
      <p:nvGrpSpPr>
        <p:cNvPr id="1" name="Shape 459"/>
        <p:cNvGrpSpPr/>
        <p:nvPr/>
      </p:nvGrpSpPr>
      <p:grpSpPr>
        <a:xfrm>
          <a:off x="0" y="0"/>
          <a:ext cx="0" cy="0"/>
          <a:chOff x="0" y="0"/>
          <a:chExt cx="0" cy="0"/>
        </a:xfrm>
      </p:grpSpPr>
      <p:pic>
        <p:nvPicPr>
          <p:cNvPr id="460" name="Google Shape;460;p53"/>
          <p:cNvPicPr preferRelativeResize="0"/>
          <p:nvPr/>
        </p:nvPicPr>
        <p:blipFill rotWithShape="1">
          <a:blip r:embed="rId2">
            <a:alphaModFix/>
          </a:blip>
          <a:srcRect/>
          <a:stretch/>
        </p:blipFill>
        <p:spPr>
          <a:xfrm>
            <a:off x="12702" y="2"/>
            <a:ext cx="12166599" cy="6857999"/>
          </a:xfrm>
          <a:prstGeom prst="rect">
            <a:avLst/>
          </a:prstGeom>
          <a:noFill/>
          <a:ln>
            <a:noFill/>
          </a:ln>
        </p:spPr>
      </p:pic>
      <p:sp>
        <p:nvSpPr>
          <p:cNvPr id="461" name="Google Shape;461;p53"/>
          <p:cNvSpPr txBox="1">
            <a:spLocks noGrp="1"/>
          </p:cNvSpPr>
          <p:nvPr>
            <p:ph type="ctrTitle"/>
          </p:nvPr>
        </p:nvSpPr>
        <p:spPr>
          <a:xfrm>
            <a:off x="1157288" y="1122363"/>
            <a:ext cx="9510712"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50"/>
              <a:buFont typeface="Century Gothic"/>
              <a:buNone/>
              <a:defRPr sz="405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53"/>
          <p:cNvSpPr txBox="1">
            <a:spLocks noGrp="1"/>
          </p:cNvSpPr>
          <p:nvPr>
            <p:ph type="subTitle" idx="1"/>
          </p:nvPr>
        </p:nvSpPr>
        <p:spPr>
          <a:xfrm>
            <a:off x="1157288" y="3602038"/>
            <a:ext cx="951071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F3D03A"/>
              </a:buClr>
              <a:buSzPts val="4050"/>
              <a:buNone/>
              <a:defRPr sz="4050" b="1">
                <a:solidFill>
                  <a:srgbClr val="F3D03A"/>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8958886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3"/>
        <p:cNvGrpSpPr/>
        <p:nvPr/>
      </p:nvGrpSpPr>
      <p:grpSpPr>
        <a:xfrm>
          <a:off x="0" y="0"/>
          <a:ext cx="0" cy="0"/>
          <a:chOff x="0" y="0"/>
          <a:chExt cx="0" cy="0"/>
        </a:xfrm>
      </p:grpSpPr>
      <p:pic>
        <p:nvPicPr>
          <p:cNvPr id="464" name="Google Shape;464;p54"/>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465" name="Google Shape;465;p5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p54"/>
          <p:cNvSpPr txBox="1">
            <a:spLocks noGrp="1"/>
          </p:cNvSpPr>
          <p:nvPr>
            <p:ph type="body" idx="1"/>
          </p:nvPr>
        </p:nvSpPr>
        <p:spPr>
          <a:xfrm>
            <a:off x="831851" y="4589465"/>
            <a:ext cx="10515600" cy="1025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67" name="Google Shape;467;p54"/>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468" name="Google Shape;468;p54"/>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7075738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69"/>
        <p:cNvGrpSpPr/>
        <p:nvPr/>
      </p:nvGrpSpPr>
      <p:grpSpPr>
        <a:xfrm>
          <a:off x="0" y="0"/>
          <a:ext cx="0" cy="0"/>
          <a:chOff x="0" y="0"/>
          <a:chExt cx="0" cy="0"/>
        </a:xfrm>
      </p:grpSpPr>
      <p:pic>
        <p:nvPicPr>
          <p:cNvPr id="470" name="Google Shape;470;p55"/>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471" name="Google Shape;471;p5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B4AB"/>
              </a:buClr>
              <a:buSzPts val="4500"/>
              <a:buFont typeface="Century Gothic"/>
              <a:buNone/>
              <a:defRPr sz="4500">
                <a:solidFill>
                  <a:srgbClr val="2AB4A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2" name="Google Shape;472;p55"/>
          <p:cNvSpPr txBox="1">
            <a:spLocks noGrp="1"/>
          </p:cNvSpPr>
          <p:nvPr>
            <p:ph type="body" idx="1"/>
          </p:nvPr>
        </p:nvSpPr>
        <p:spPr>
          <a:xfrm>
            <a:off x="831851" y="4589465"/>
            <a:ext cx="10515600" cy="1025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73" name="Google Shape;473;p55"/>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474" name="Google Shape;474;p55"/>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
        <p:nvSpPr>
          <p:cNvPr id="475" name="Google Shape;475;p55"/>
          <p:cNvSpPr txBox="1"/>
          <p:nvPr/>
        </p:nvSpPr>
        <p:spPr>
          <a:xfrm>
            <a:off x="4493419" y="372737"/>
            <a:ext cx="854374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chemeClr val="dk1"/>
                </a:solidFill>
                <a:latin typeface="Calibri"/>
                <a:ea typeface="Calibri"/>
                <a:cs typeface="Calibri"/>
                <a:sym typeface="Calibri"/>
              </a:rPr>
              <a:t>DRAFT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7179993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76"/>
        <p:cNvGrpSpPr/>
        <p:nvPr/>
      </p:nvGrpSpPr>
      <p:grpSpPr>
        <a:xfrm>
          <a:off x="0" y="0"/>
          <a:ext cx="0" cy="0"/>
          <a:chOff x="0" y="0"/>
          <a:chExt cx="0" cy="0"/>
        </a:xfrm>
      </p:grpSpPr>
      <p:pic>
        <p:nvPicPr>
          <p:cNvPr id="477" name="Google Shape;477;p56"/>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478" name="Google Shape;478;p5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74696"/>
              </a:buClr>
              <a:buSzPts val="4500"/>
              <a:buFont typeface="Century Gothic"/>
              <a:buNone/>
              <a:defRPr sz="4500">
                <a:solidFill>
                  <a:srgbClr val="674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56"/>
          <p:cNvSpPr txBox="1">
            <a:spLocks noGrp="1"/>
          </p:cNvSpPr>
          <p:nvPr>
            <p:ph type="body" idx="1"/>
          </p:nvPr>
        </p:nvSpPr>
        <p:spPr>
          <a:xfrm>
            <a:off x="831851" y="4589465"/>
            <a:ext cx="10515600" cy="1025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80" name="Google Shape;480;p56"/>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481" name="Google Shape;481;p56"/>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0399464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482"/>
        <p:cNvGrpSpPr/>
        <p:nvPr/>
      </p:nvGrpSpPr>
      <p:grpSpPr>
        <a:xfrm>
          <a:off x="0" y="0"/>
          <a:ext cx="0" cy="0"/>
          <a:chOff x="0" y="0"/>
          <a:chExt cx="0" cy="0"/>
        </a:xfrm>
      </p:grpSpPr>
      <p:pic>
        <p:nvPicPr>
          <p:cNvPr id="483" name="Google Shape;483;p57"/>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484" name="Google Shape;484;p5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488C5"/>
              </a:buClr>
              <a:buSzPts val="4500"/>
              <a:buFont typeface="Century Gothic"/>
              <a:buNone/>
              <a:defRPr sz="4500">
                <a:solidFill>
                  <a:srgbClr val="6488C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57"/>
          <p:cNvSpPr txBox="1">
            <a:spLocks noGrp="1"/>
          </p:cNvSpPr>
          <p:nvPr>
            <p:ph type="body" idx="1"/>
          </p:nvPr>
        </p:nvSpPr>
        <p:spPr>
          <a:xfrm>
            <a:off x="831851" y="4589465"/>
            <a:ext cx="10515600" cy="1025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86" name="Google Shape;486;p57"/>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487" name="Google Shape;487;p57"/>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839048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8"/>
        <p:cNvGrpSpPr/>
        <p:nvPr/>
      </p:nvGrpSpPr>
      <p:grpSpPr>
        <a:xfrm>
          <a:off x="0" y="0"/>
          <a:ext cx="0" cy="0"/>
          <a:chOff x="0" y="0"/>
          <a:chExt cx="0" cy="0"/>
        </a:xfrm>
      </p:grpSpPr>
      <p:pic>
        <p:nvPicPr>
          <p:cNvPr id="489" name="Google Shape;489;p58"/>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490" name="Google Shape;490;p58"/>
          <p:cNvSpPr txBox="1">
            <a:spLocks noGrp="1"/>
          </p:cNvSpPr>
          <p:nvPr>
            <p:ph type="title"/>
          </p:nvPr>
        </p:nvSpPr>
        <p:spPr>
          <a:xfrm>
            <a:off x="500063" y="146526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58"/>
          <p:cNvSpPr txBox="1">
            <a:spLocks noGrp="1"/>
          </p:cNvSpPr>
          <p:nvPr>
            <p:ph type="body" idx="1"/>
          </p:nvPr>
        </p:nvSpPr>
        <p:spPr>
          <a:xfrm>
            <a:off x="500065" y="2970215"/>
            <a:ext cx="5519737" cy="2759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2" name="Google Shape;492;p58"/>
          <p:cNvSpPr txBox="1">
            <a:spLocks noGrp="1"/>
          </p:cNvSpPr>
          <p:nvPr>
            <p:ph type="body" idx="2"/>
          </p:nvPr>
        </p:nvSpPr>
        <p:spPr>
          <a:xfrm>
            <a:off x="6172200" y="2970215"/>
            <a:ext cx="5181600" cy="2759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3" name="Google Shape;493;p58"/>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494" name="Google Shape;494;p58"/>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690133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04"/>
        <p:cNvGrpSpPr/>
        <p:nvPr/>
      </p:nvGrpSpPr>
      <p:grpSpPr>
        <a:xfrm>
          <a:off x="0" y="0"/>
          <a:ext cx="0" cy="0"/>
          <a:chOff x="0" y="0"/>
          <a:chExt cx="0" cy="0"/>
        </a:xfrm>
      </p:grpSpPr>
      <p:pic>
        <p:nvPicPr>
          <p:cNvPr id="505" name="Google Shape;505;p60"/>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506" name="Google Shape;506;p60"/>
          <p:cNvSpPr txBox="1">
            <a:spLocks noGrp="1"/>
          </p:cNvSpPr>
          <p:nvPr>
            <p:ph type="title"/>
          </p:nvPr>
        </p:nvSpPr>
        <p:spPr>
          <a:xfrm>
            <a:off x="500064" y="1304239"/>
            <a:ext cx="4271963" cy="10699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60"/>
          <p:cNvSpPr txBox="1">
            <a:spLocks noGrp="1"/>
          </p:cNvSpPr>
          <p:nvPr>
            <p:ph type="body" idx="1"/>
          </p:nvPr>
        </p:nvSpPr>
        <p:spPr>
          <a:xfrm>
            <a:off x="5183188" y="1304239"/>
            <a:ext cx="6172200" cy="420890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08" name="Google Shape;508;p60"/>
          <p:cNvSpPr txBox="1">
            <a:spLocks noGrp="1"/>
          </p:cNvSpPr>
          <p:nvPr>
            <p:ph type="body" idx="2"/>
          </p:nvPr>
        </p:nvSpPr>
        <p:spPr>
          <a:xfrm>
            <a:off x="500064" y="2552701"/>
            <a:ext cx="4271963" cy="29604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09" name="Google Shape;509;p60"/>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510" name="Google Shape;510;p60"/>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921822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1"/>
        <p:cNvGrpSpPr/>
        <p:nvPr/>
      </p:nvGrpSpPr>
      <p:grpSpPr>
        <a:xfrm>
          <a:off x="0" y="0"/>
          <a:ext cx="0" cy="0"/>
          <a:chOff x="0" y="0"/>
          <a:chExt cx="0" cy="0"/>
        </a:xfrm>
      </p:grpSpPr>
      <p:pic>
        <p:nvPicPr>
          <p:cNvPr id="512" name="Google Shape;512;p61"/>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513" name="Google Shape;513;p61"/>
          <p:cNvSpPr txBox="1">
            <a:spLocks noGrp="1"/>
          </p:cNvSpPr>
          <p:nvPr>
            <p:ph type="title"/>
          </p:nvPr>
        </p:nvSpPr>
        <p:spPr>
          <a:xfrm>
            <a:off x="839788" y="1371600"/>
            <a:ext cx="3932237" cy="13931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61"/>
          <p:cNvSpPr>
            <a:spLocks noGrp="1"/>
          </p:cNvSpPr>
          <p:nvPr>
            <p:ph type="pic" idx="2"/>
          </p:nvPr>
        </p:nvSpPr>
        <p:spPr>
          <a:xfrm>
            <a:off x="5183188" y="1828802"/>
            <a:ext cx="6172200" cy="38719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15" name="Google Shape;515;p61"/>
          <p:cNvSpPr txBox="1">
            <a:spLocks noGrp="1"/>
          </p:cNvSpPr>
          <p:nvPr>
            <p:ph type="body" idx="1"/>
          </p:nvPr>
        </p:nvSpPr>
        <p:spPr>
          <a:xfrm>
            <a:off x="839788" y="2943226"/>
            <a:ext cx="3932237" cy="27574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16" name="Google Shape;516;p61"/>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517" name="Google Shape;517;p61"/>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732169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utro">
  <p:cSld name="Outro">
    <p:spTree>
      <p:nvGrpSpPr>
        <p:cNvPr id="1" name="Shape 518"/>
        <p:cNvGrpSpPr/>
        <p:nvPr/>
      </p:nvGrpSpPr>
      <p:grpSpPr>
        <a:xfrm>
          <a:off x="0" y="0"/>
          <a:ext cx="0" cy="0"/>
          <a:chOff x="0" y="0"/>
          <a:chExt cx="0" cy="0"/>
        </a:xfrm>
      </p:grpSpPr>
      <p:pic>
        <p:nvPicPr>
          <p:cNvPr id="519" name="Google Shape;519;p62"/>
          <p:cNvPicPr preferRelativeResize="0"/>
          <p:nvPr/>
        </p:nvPicPr>
        <p:blipFill rotWithShape="1">
          <a:blip r:embed="rId2">
            <a:alphaModFix/>
          </a:blip>
          <a:srcRect/>
          <a:stretch/>
        </p:blipFill>
        <p:spPr>
          <a:xfrm>
            <a:off x="12700" y="7144"/>
            <a:ext cx="12166600" cy="6843712"/>
          </a:xfrm>
          <a:prstGeom prst="rect">
            <a:avLst/>
          </a:prstGeom>
          <a:noFill/>
          <a:ln>
            <a:noFill/>
          </a:ln>
        </p:spPr>
      </p:pic>
      <p:sp>
        <p:nvSpPr>
          <p:cNvPr id="520" name="Google Shape;520;p62"/>
          <p:cNvSpPr txBox="1">
            <a:spLocks noGrp="1"/>
          </p:cNvSpPr>
          <p:nvPr>
            <p:ph type="title"/>
          </p:nvPr>
        </p:nvSpPr>
        <p:spPr>
          <a:xfrm>
            <a:off x="2657477" y="1317627"/>
            <a:ext cx="607218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62"/>
          <p:cNvSpPr txBox="1">
            <a:spLocks noGrp="1"/>
          </p:cNvSpPr>
          <p:nvPr>
            <p:ph type="body" idx="1"/>
          </p:nvPr>
        </p:nvSpPr>
        <p:spPr>
          <a:xfrm>
            <a:off x="2771777" y="2643188"/>
            <a:ext cx="5843588" cy="291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100"/>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2" name="Google Shape;522;p62"/>
          <p:cNvSpPr txBox="1"/>
          <p:nvPr/>
        </p:nvSpPr>
        <p:spPr>
          <a:xfrm>
            <a:off x="500063" y="6356350"/>
            <a:ext cx="79867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674696"/>
                </a:solidFill>
                <a:latin typeface="Century Gothic"/>
                <a:ea typeface="Century Gothic"/>
                <a:cs typeface="Century Gothic"/>
                <a:sym typeface="Century Gothic"/>
              </a:rPr>
              <a:t>We believe </a:t>
            </a:r>
            <a:r>
              <a:rPr lang="en-GB" sz="1050" b="0" i="0" u="none" strike="noStrike" cap="none">
                <a:solidFill>
                  <a:srgbClr val="000000"/>
                </a:solidFill>
                <a:latin typeface="Century Gothic"/>
                <a:ea typeface="Century Gothic"/>
                <a:cs typeface="Century Gothic"/>
                <a:sym typeface="Century Gothic"/>
              </a:rPr>
              <a:t>in an inclusive and innovative approach to care.</a:t>
            </a:r>
            <a:endParaRPr sz="1400" b="0" i="0" u="none" strike="noStrike" cap="none">
              <a:solidFill>
                <a:srgbClr val="000000"/>
              </a:solidFill>
              <a:latin typeface="Arial"/>
              <a:ea typeface="Arial"/>
              <a:cs typeface="Arial"/>
              <a:sym typeface="Arial"/>
            </a:endParaRPr>
          </a:p>
        </p:txBody>
      </p:sp>
      <p:sp>
        <p:nvSpPr>
          <p:cNvPr id="523" name="Google Shape;523;p62"/>
          <p:cNvSpPr txBox="1"/>
          <p:nvPr/>
        </p:nvSpPr>
        <p:spPr>
          <a:xfrm>
            <a:off x="8858250" y="6356350"/>
            <a:ext cx="2495551"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entury Gothic"/>
                <a:ea typeface="Century Gothic"/>
                <a:cs typeface="Century Gothic"/>
                <a:sym typeface="Century Gothic"/>
              </a:rPr>
              <a:t>www.swlondon.nhs.uk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468590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BD0B-A57F-4316-A5C7-5528A72B9D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0ABABF-7A37-4F52-95A5-CAD62E5BE8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8B4B5A-2A22-43FF-A4E7-22541BFAC6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E6517A-4776-485A-B612-CF1C1265660D}"/>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6" name="Footer Placeholder 5">
            <a:extLst>
              <a:ext uri="{FF2B5EF4-FFF2-40B4-BE49-F238E27FC236}">
                <a16:creationId xmlns:a16="http://schemas.microsoft.com/office/drawing/2014/main" id="{935E2BEC-E72E-4D87-B3DF-5EAEE94A7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54A414-E7FA-4F9C-98A3-41EEACF2C2BC}"/>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85138224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24"/>
        <p:cNvGrpSpPr/>
        <p:nvPr/>
      </p:nvGrpSpPr>
      <p:grpSpPr>
        <a:xfrm>
          <a:off x="0" y="0"/>
          <a:ext cx="0" cy="0"/>
          <a:chOff x="0" y="0"/>
          <a:chExt cx="0" cy="0"/>
        </a:xfrm>
      </p:grpSpPr>
      <p:pic>
        <p:nvPicPr>
          <p:cNvPr id="525" name="Google Shape;525;p63"/>
          <p:cNvPicPr preferRelativeResize="0"/>
          <p:nvPr/>
        </p:nvPicPr>
        <p:blipFill rotWithShape="1">
          <a:blip r:embed="rId2">
            <a:alphaModFix/>
          </a:blip>
          <a:srcRect/>
          <a:stretch/>
        </p:blipFill>
        <p:spPr>
          <a:xfrm>
            <a:off x="112862" y="6615186"/>
            <a:ext cx="12055933" cy="242814"/>
          </a:xfrm>
          <a:prstGeom prst="rect">
            <a:avLst/>
          </a:prstGeom>
          <a:noFill/>
          <a:ln>
            <a:noFill/>
          </a:ln>
        </p:spPr>
      </p:pic>
      <p:sp>
        <p:nvSpPr>
          <p:cNvPr id="526" name="Google Shape;526;p63"/>
          <p:cNvSpPr/>
          <p:nvPr/>
        </p:nvSpPr>
        <p:spPr>
          <a:xfrm>
            <a:off x="0" y="-1874"/>
            <a:ext cx="12192000" cy="855700"/>
          </a:xfrm>
          <a:prstGeom prst="rect">
            <a:avLst/>
          </a:prstGeom>
          <a:solidFill>
            <a:srgbClr val="25ABA1"/>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7" name="Google Shape;527;p63"/>
          <p:cNvSpPr txBox="1"/>
          <p:nvPr/>
        </p:nvSpPr>
        <p:spPr>
          <a:xfrm>
            <a:off x="11507139" y="6477590"/>
            <a:ext cx="572000" cy="3804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chemeClr val="dk1"/>
                </a:solidFill>
                <a:latin typeface="Calibri"/>
                <a:ea typeface="Calibri"/>
                <a:cs typeface="Calibri"/>
                <a:sym typeface="Calibri"/>
              </a:rPr>
              <a:t>‹#›</a:t>
            </a:fld>
            <a:endParaRPr sz="1000" b="1" i="0" u="none" strike="noStrike" cap="none">
              <a:solidFill>
                <a:schemeClr val="dk1"/>
              </a:solidFill>
              <a:latin typeface="Calibri"/>
              <a:ea typeface="Calibri"/>
              <a:cs typeface="Calibri"/>
              <a:sym typeface="Calibri"/>
            </a:endParaRPr>
          </a:p>
        </p:txBody>
      </p:sp>
      <p:pic>
        <p:nvPicPr>
          <p:cNvPr id="528" name="Google Shape;528;p63"/>
          <p:cNvPicPr preferRelativeResize="0"/>
          <p:nvPr/>
        </p:nvPicPr>
        <p:blipFill rotWithShape="1">
          <a:blip r:embed="rId3">
            <a:alphaModFix/>
          </a:blip>
          <a:srcRect/>
          <a:stretch/>
        </p:blipFill>
        <p:spPr>
          <a:xfrm>
            <a:off x="9858103" y="86903"/>
            <a:ext cx="2221036" cy="657736"/>
          </a:xfrm>
          <a:prstGeom prst="rect">
            <a:avLst/>
          </a:prstGeom>
          <a:noFill/>
          <a:ln>
            <a:noFill/>
          </a:ln>
        </p:spPr>
      </p:pic>
    </p:spTree>
    <p:extLst>
      <p:ext uri="{BB962C8B-B14F-4D97-AF65-F5344CB8AC3E}">
        <p14:creationId xmlns:p14="http://schemas.microsoft.com/office/powerpoint/2010/main" val="203988825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29"/>
        <p:cNvGrpSpPr/>
        <p:nvPr/>
      </p:nvGrpSpPr>
      <p:grpSpPr>
        <a:xfrm>
          <a:off x="0" y="0"/>
          <a:ext cx="0" cy="0"/>
          <a:chOff x="0" y="0"/>
          <a:chExt cx="0" cy="0"/>
        </a:xfrm>
      </p:grpSpPr>
      <p:sp>
        <p:nvSpPr>
          <p:cNvPr id="530" name="Google Shape;530;p64"/>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1" name="Google Shape;531;p64"/>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2" name="Google Shape;532;p64"/>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33" name="Google Shape;533;p64"/>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34" name="Google Shape;534;p64"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103820424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35"/>
        <p:cNvGrpSpPr/>
        <p:nvPr/>
      </p:nvGrpSpPr>
      <p:grpSpPr>
        <a:xfrm>
          <a:off x="0" y="0"/>
          <a:ext cx="0" cy="0"/>
          <a:chOff x="0" y="0"/>
          <a:chExt cx="0" cy="0"/>
        </a:xfrm>
      </p:grpSpPr>
      <p:sp>
        <p:nvSpPr>
          <p:cNvPr id="536" name="Google Shape;536;p65"/>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7" name="Google Shape;537;p65"/>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8" name="Google Shape;538;p65"/>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39" name="Google Shape;539;p65"/>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40" name="Google Shape;540;p65"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200465906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41"/>
        <p:cNvGrpSpPr/>
        <p:nvPr/>
      </p:nvGrpSpPr>
      <p:grpSpPr>
        <a:xfrm>
          <a:off x="0" y="0"/>
          <a:ext cx="0" cy="0"/>
          <a:chOff x="0" y="0"/>
          <a:chExt cx="0" cy="0"/>
        </a:xfrm>
      </p:grpSpPr>
      <p:sp>
        <p:nvSpPr>
          <p:cNvPr id="542" name="Google Shape;542;p66"/>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3" name="Google Shape;543;p66"/>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4" name="Google Shape;544;p66"/>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45" name="Google Shape;545;p66"/>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46" name="Google Shape;546;p66"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186557644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7"/>
        <p:cNvGrpSpPr/>
        <p:nvPr/>
      </p:nvGrpSpPr>
      <p:grpSpPr>
        <a:xfrm>
          <a:off x="0" y="0"/>
          <a:ext cx="0" cy="0"/>
          <a:chOff x="0" y="0"/>
          <a:chExt cx="0" cy="0"/>
        </a:xfrm>
      </p:grpSpPr>
      <p:sp>
        <p:nvSpPr>
          <p:cNvPr id="548" name="Google Shape;548;p67"/>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9" name="Google Shape;549;p67"/>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67"/>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51" name="Google Shape;551;p67"/>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52" name="Google Shape;552;p67"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292274237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553"/>
        <p:cNvGrpSpPr/>
        <p:nvPr/>
      </p:nvGrpSpPr>
      <p:grpSpPr>
        <a:xfrm>
          <a:off x="0" y="0"/>
          <a:ext cx="0" cy="0"/>
          <a:chOff x="0" y="0"/>
          <a:chExt cx="0" cy="0"/>
        </a:xfrm>
      </p:grpSpPr>
      <p:sp>
        <p:nvSpPr>
          <p:cNvPr id="554" name="Google Shape;554;p68"/>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5" name="Google Shape;555;p68"/>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p68"/>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57" name="Google Shape;557;p68"/>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58" name="Google Shape;558;p68"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128983525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559"/>
        <p:cNvGrpSpPr/>
        <p:nvPr/>
      </p:nvGrpSpPr>
      <p:grpSpPr>
        <a:xfrm>
          <a:off x="0" y="0"/>
          <a:ext cx="0" cy="0"/>
          <a:chOff x="0" y="0"/>
          <a:chExt cx="0" cy="0"/>
        </a:xfrm>
      </p:grpSpPr>
      <p:sp>
        <p:nvSpPr>
          <p:cNvPr id="560" name="Google Shape;560;p69"/>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1" name="Google Shape;561;p69"/>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2" name="Google Shape;562;p69"/>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63" name="Google Shape;563;p69"/>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64" name="Google Shape;564;p69"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146326423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565"/>
        <p:cNvGrpSpPr/>
        <p:nvPr/>
      </p:nvGrpSpPr>
      <p:grpSpPr>
        <a:xfrm>
          <a:off x="0" y="0"/>
          <a:ext cx="0" cy="0"/>
          <a:chOff x="0" y="0"/>
          <a:chExt cx="0" cy="0"/>
        </a:xfrm>
      </p:grpSpPr>
      <p:sp>
        <p:nvSpPr>
          <p:cNvPr id="566" name="Google Shape;566;p70"/>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7" name="Google Shape;567;p70"/>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p70"/>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69" name="Google Shape;569;p70"/>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70" name="Google Shape;570;p70"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100446160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571"/>
        <p:cNvGrpSpPr/>
        <p:nvPr/>
      </p:nvGrpSpPr>
      <p:grpSpPr>
        <a:xfrm>
          <a:off x="0" y="0"/>
          <a:ext cx="0" cy="0"/>
          <a:chOff x="0" y="0"/>
          <a:chExt cx="0" cy="0"/>
        </a:xfrm>
      </p:grpSpPr>
      <p:sp>
        <p:nvSpPr>
          <p:cNvPr id="572" name="Google Shape;572;p71"/>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3" name="Google Shape;573;p71"/>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4" name="Google Shape;574;p71"/>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75" name="Google Shape;575;p71"/>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76" name="Google Shape;576;p71"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243721923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577"/>
        <p:cNvGrpSpPr/>
        <p:nvPr/>
      </p:nvGrpSpPr>
      <p:grpSpPr>
        <a:xfrm>
          <a:off x="0" y="0"/>
          <a:ext cx="0" cy="0"/>
          <a:chOff x="0" y="0"/>
          <a:chExt cx="0" cy="0"/>
        </a:xfrm>
      </p:grpSpPr>
      <p:sp>
        <p:nvSpPr>
          <p:cNvPr id="578" name="Google Shape;578;p72"/>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9" name="Google Shape;579;p72"/>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0" name="Google Shape;580;p72"/>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81" name="Google Shape;581;p72"/>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82" name="Google Shape;582;p72"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421727204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BD8F-8176-4127-BB10-4DCA123881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86C85B-190D-4C1D-BB5A-E5F119FF7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ADF4D-9DAB-4EF6-B754-760F958F4F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B555A4-CF09-4A6F-AAE5-281DFC50A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34803-CAB8-4BEE-8020-8C5A3F8B80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E5C12D-51FE-4A50-AA89-659366A0C62E}"/>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8" name="Footer Placeholder 7">
            <a:extLst>
              <a:ext uri="{FF2B5EF4-FFF2-40B4-BE49-F238E27FC236}">
                <a16:creationId xmlns:a16="http://schemas.microsoft.com/office/drawing/2014/main" id="{E94E2BAD-EFF1-4CDB-87E9-0CE383D10C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7108F2-EB79-414C-B739-8E387BD5C276}"/>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79907398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583"/>
        <p:cNvGrpSpPr/>
        <p:nvPr/>
      </p:nvGrpSpPr>
      <p:grpSpPr>
        <a:xfrm>
          <a:off x="0" y="0"/>
          <a:ext cx="0" cy="0"/>
          <a:chOff x="0" y="0"/>
          <a:chExt cx="0" cy="0"/>
        </a:xfrm>
      </p:grpSpPr>
      <p:sp>
        <p:nvSpPr>
          <p:cNvPr id="584" name="Google Shape;584;p73"/>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5" name="Google Shape;585;p73"/>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73"/>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87" name="Google Shape;587;p73"/>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88" name="Google Shape;588;p73"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403864937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589"/>
        <p:cNvGrpSpPr/>
        <p:nvPr/>
      </p:nvGrpSpPr>
      <p:grpSpPr>
        <a:xfrm>
          <a:off x="0" y="0"/>
          <a:ext cx="0" cy="0"/>
          <a:chOff x="0" y="0"/>
          <a:chExt cx="0" cy="0"/>
        </a:xfrm>
      </p:grpSpPr>
      <p:sp>
        <p:nvSpPr>
          <p:cNvPr id="590" name="Google Shape;590;p74"/>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1" name="Google Shape;591;p74"/>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2" name="Google Shape;592;p74"/>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93" name="Google Shape;593;p74"/>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94" name="Google Shape;594;p74"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263569753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595"/>
        <p:cNvGrpSpPr/>
        <p:nvPr/>
      </p:nvGrpSpPr>
      <p:grpSpPr>
        <a:xfrm>
          <a:off x="0" y="0"/>
          <a:ext cx="0" cy="0"/>
          <a:chOff x="0" y="0"/>
          <a:chExt cx="0" cy="0"/>
        </a:xfrm>
      </p:grpSpPr>
      <p:sp>
        <p:nvSpPr>
          <p:cNvPr id="596" name="Google Shape;596;p75"/>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7" name="Google Shape;597;p75"/>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8" name="Google Shape;598;p75"/>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599" name="Google Shape;599;p75"/>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600" name="Google Shape;600;p75"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80622879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601"/>
        <p:cNvGrpSpPr/>
        <p:nvPr/>
      </p:nvGrpSpPr>
      <p:grpSpPr>
        <a:xfrm>
          <a:off x="0" y="0"/>
          <a:ext cx="0" cy="0"/>
          <a:chOff x="0" y="0"/>
          <a:chExt cx="0" cy="0"/>
        </a:xfrm>
      </p:grpSpPr>
      <p:sp>
        <p:nvSpPr>
          <p:cNvPr id="602" name="Google Shape;602;p76"/>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3" name="Google Shape;603;p76"/>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4" name="Google Shape;604;p76"/>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605" name="Google Shape;605;p76"/>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606" name="Google Shape;606;p76"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47299408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607"/>
        <p:cNvGrpSpPr/>
        <p:nvPr/>
      </p:nvGrpSpPr>
      <p:grpSpPr>
        <a:xfrm>
          <a:off x="0" y="0"/>
          <a:ext cx="0" cy="0"/>
          <a:chOff x="0" y="0"/>
          <a:chExt cx="0" cy="0"/>
        </a:xfrm>
      </p:grpSpPr>
      <p:sp>
        <p:nvSpPr>
          <p:cNvPr id="608" name="Google Shape;608;p77"/>
          <p:cNvSpPr txBox="1">
            <a:spLocks noGrp="1"/>
          </p:cNvSpPr>
          <p:nvPr>
            <p:ph type="body" idx="1"/>
          </p:nvPr>
        </p:nvSpPr>
        <p:spPr>
          <a:xfrm>
            <a:off x="614920" y="1343804"/>
            <a:ext cx="10316899" cy="224412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Char char="•"/>
              <a:defRPr sz="1400">
                <a:latin typeface="Arial"/>
                <a:ea typeface="Arial"/>
                <a:cs typeface="Arial"/>
                <a:sym typeface="Arial"/>
              </a:defRPr>
            </a:lvl1pPr>
            <a:lvl2pPr marL="914400" lvl="1" indent="-317500" algn="l">
              <a:lnSpc>
                <a:spcPct val="90000"/>
              </a:lnSpc>
              <a:spcBef>
                <a:spcPts val="375"/>
              </a:spcBef>
              <a:spcAft>
                <a:spcPts val="0"/>
              </a:spcAft>
              <a:buClr>
                <a:schemeClr val="dk1"/>
              </a:buClr>
              <a:buSzPts val="1400"/>
              <a:buChar char="•"/>
              <a:defRPr sz="1400">
                <a:latin typeface="Arial"/>
                <a:ea typeface="Arial"/>
                <a:cs typeface="Arial"/>
                <a:sym typeface="Arial"/>
              </a:defRPr>
            </a:lvl2pPr>
            <a:lvl3pPr marL="1371600" lvl="2" indent="-317500" algn="l">
              <a:lnSpc>
                <a:spcPct val="90000"/>
              </a:lnSpc>
              <a:spcBef>
                <a:spcPts val="375"/>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375"/>
              </a:spcBef>
              <a:spcAft>
                <a:spcPts val="0"/>
              </a:spcAft>
              <a:buClr>
                <a:schemeClr val="dk1"/>
              </a:buClr>
              <a:buSzPts val="1400"/>
              <a:buChar char="•"/>
              <a:defRPr sz="1400">
                <a:latin typeface="Arial"/>
                <a:ea typeface="Arial"/>
                <a:cs typeface="Arial"/>
                <a:sym typeface="Arial"/>
              </a:defRPr>
            </a:lvl4pPr>
            <a:lvl5pPr marL="2286000" lvl="4" indent="-317500" algn="l">
              <a:lnSpc>
                <a:spcPct val="90000"/>
              </a:lnSpc>
              <a:spcBef>
                <a:spcPts val="375"/>
              </a:spcBef>
              <a:spcAft>
                <a:spcPts val="0"/>
              </a:spcAft>
              <a:buClr>
                <a:schemeClr val="dk1"/>
              </a:buClr>
              <a:buSzPts val="1400"/>
              <a:buChar char="•"/>
              <a:defRPr sz="14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9" name="Google Shape;609;p77"/>
          <p:cNvSpPr txBox="1">
            <a:spLocks noGrp="1"/>
          </p:cNvSpPr>
          <p:nvPr>
            <p:ph type="title"/>
          </p:nvPr>
        </p:nvSpPr>
        <p:spPr>
          <a:xfrm>
            <a:off x="609601" y="548641"/>
            <a:ext cx="8756073" cy="611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EB8"/>
              </a:buClr>
              <a:buSzPts val="3600"/>
              <a:buFont typeface="Arial"/>
              <a:buNone/>
              <a:defRPr sz="3600" b="0">
                <a:solidFill>
                  <a:srgbClr val="005EB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0" name="Google Shape;610;p77"/>
          <p:cNvSpPr txBox="1"/>
          <p:nvPr/>
        </p:nvSpPr>
        <p:spPr>
          <a:xfrm>
            <a:off x="388419" y="6372537"/>
            <a:ext cx="8631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C9C9C9"/>
                </a:solidFill>
                <a:latin typeface="Arial"/>
                <a:ea typeface="Arial"/>
                <a:cs typeface="Arial"/>
                <a:sym typeface="Arial"/>
              </a:rPr>
              <a:t>‹#›</a:t>
            </a:fld>
            <a:r>
              <a:rPr lang="en-GB" sz="1200" b="0" i="0" u="none" strike="noStrike" cap="none">
                <a:solidFill>
                  <a:srgbClr val="C9C9C9"/>
                </a:solidFill>
                <a:latin typeface="Arial"/>
                <a:ea typeface="Arial"/>
                <a:cs typeface="Arial"/>
                <a:sym typeface="Arial"/>
              </a:rPr>
              <a:t> </a:t>
            </a:r>
            <a:r>
              <a:rPr lang="en-GB" sz="1200" b="0" i="0" u="none" strike="noStrike" cap="none">
                <a:solidFill>
                  <a:schemeClr val="accent3"/>
                </a:solidFill>
                <a:latin typeface="Arial"/>
                <a:ea typeface="Arial"/>
                <a:cs typeface="Arial"/>
                <a:sym typeface="Arial"/>
              </a:rPr>
              <a:t>  </a:t>
            </a:r>
            <a:r>
              <a:rPr lang="en-GB" sz="1200" b="0" i="0" u="none" strike="noStrike" cap="none">
                <a:solidFill>
                  <a:srgbClr val="005EB8"/>
                </a:solidFill>
                <a:latin typeface="Arial"/>
                <a:ea typeface="Arial"/>
                <a:cs typeface="Arial"/>
                <a:sym typeface="Arial"/>
              </a:rPr>
              <a:t>|</a:t>
            </a:r>
            <a:endParaRPr sz="1200" b="0" i="0" u="none" strike="noStrike" cap="none">
              <a:solidFill>
                <a:schemeClr val="accent3"/>
              </a:solidFill>
              <a:latin typeface="Arial"/>
              <a:ea typeface="Arial"/>
              <a:cs typeface="Arial"/>
              <a:sym typeface="Arial"/>
            </a:endParaRPr>
          </a:p>
        </p:txBody>
      </p:sp>
      <p:sp>
        <p:nvSpPr>
          <p:cNvPr id="611" name="Google Shape;611;p77"/>
          <p:cNvSpPr txBox="1">
            <a:spLocks noGrp="1"/>
          </p:cNvSpPr>
          <p:nvPr>
            <p:ph type="ftr" idx="11"/>
          </p:nvPr>
        </p:nvSpPr>
        <p:spPr>
          <a:xfrm>
            <a:off x="920902" y="6333440"/>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9C9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612" name="Google Shape;612;p77" descr="A picture containing clipart&#10;&#10;Description generated with very high confidence"/>
          <p:cNvPicPr preferRelativeResize="0"/>
          <p:nvPr/>
        </p:nvPicPr>
        <p:blipFill rotWithShape="1">
          <a:blip r:embed="rId2">
            <a:alphaModFix/>
          </a:blip>
          <a:srcRect/>
          <a:stretch/>
        </p:blipFill>
        <p:spPr>
          <a:xfrm>
            <a:off x="10261546" y="293024"/>
            <a:ext cx="1440873" cy="436418"/>
          </a:xfrm>
          <a:prstGeom prst="rect">
            <a:avLst/>
          </a:prstGeom>
          <a:noFill/>
          <a:ln>
            <a:noFill/>
          </a:ln>
        </p:spPr>
      </p:pic>
    </p:spTree>
    <p:extLst>
      <p:ext uri="{BB962C8B-B14F-4D97-AF65-F5344CB8AC3E}">
        <p14:creationId xmlns:p14="http://schemas.microsoft.com/office/powerpoint/2010/main" val="79110341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6116-187A-EE4A-8FA4-20611D4F6A7A}"/>
              </a:ext>
            </a:extLst>
          </p:cNvPr>
          <p:cNvSpPr>
            <a:spLocks noGrp="1"/>
          </p:cNvSpPr>
          <p:nvPr>
            <p:ph type="ctrTitle"/>
          </p:nvPr>
        </p:nvSpPr>
        <p:spPr>
          <a:xfrm>
            <a:off x="1524000" y="1435099"/>
            <a:ext cx="9144000" cy="2074863"/>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378461-6961-FB42-9493-6CE0B8B84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B412F9-AAE3-A640-A860-8DC9A0351CB2}"/>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5" name="Footer Placeholder 4">
            <a:extLst>
              <a:ext uri="{FF2B5EF4-FFF2-40B4-BE49-F238E27FC236}">
                <a16:creationId xmlns:a16="http://schemas.microsoft.com/office/drawing/2014/main" id="{37E7A97E-55E2-3345-9E46-3D4075CDF7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2DD30B-F743-E240-920D-AA6A1CA5B3F3}"/>
              </a:ext>
            </a:extLst>
          </p:cNvPr>
          <p:cNvSpPr>
            <a:spLocks noGrp="1"/>
          </p:cNvSpPr>
          <p:nvPr>
            <p:ph type="sldNum" sz="quarter" idx="12"/>
          </p:nvPr>
        </p:nvSpPr>
        <p:spPr/>
        <p:txBody>
          <a:bodyPr/>
          <a:lstStyle/>
          <a:p>
            <a:fld id="{92A68933-88F8-BD43-AC85-31C7CD6FDE60}" type="slidenum">
              <a:rPr lang="en-GB" smtClean="0"/>
              <a:t>‹#›</a:t>
            </a:fld>
            <a:endParaRPr lang="en-GB"/>
          </a:p>
        </p:txBody>
      </p:sp>
      <p:pic>
        <p:nvPicPr>
          <p:cNvPr id="7" name="Picture 2" descr="X:\Communications\Branding and logos\2021 NHS brand guidance and logo\Templates_FINAL\Values footer\York-NHS-email-footer-values-blu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921" y="6029523"/>
            <a:ext cx="5457687" cy="76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939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4FB3-7A62-0C49-A138-2D9678001A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D94EA0-EC84-D446-9EBD-D9E5D9FC7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34215F-BC9C-564B-9D53-2B28A7E68B30}"/>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5" name="Footer Placeholder 4">
            <a:extLst>
              <a:ext uri="{FF2B5EF4-FFF2-40B4-BE49-F238E27FC236}">
                <a16:creationId xmlns:a16="http://schemas.microsoft.com/office/drawing/2014/main" id="{32E097B9-ECD5-B944-B03F-ACEB3531F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7BC8A3-33E3-B449-B362-C84C2EE47328}"/>
              </a:ext>
            </a:extLst>
          </p:cNvPr>
          <p:cNvSpPr>
            <a:spLocks noGrp="1"/>
          </p:cNvSpPr>
          <p:nvPr>
            <p:ph type="sldNum" sz="quarter" idx="12"/>
          </p:nvPr>
        </p:nvSpPr>
        <p:spPr/>
        <p:txBody>
          <a:bodyPr/>
          <a:lstStyle/>
          <a:p>
            <a:fld id="{92A68933-88F8-BD43-AC85-31C7CD6FDE60}" type="slidenum">
              <a:rPr lang="en-GB" smtClean="0"/>
              <a:t>‹#›</a:t>
            </a:fld>
            <a:endParaRPr lang="en-GB"/>
          </a:p>
        </p:txBody>
      </p:sp>
    </p:spTree>
    <p:extLst>
      <p:ext uri="{BB962C8B-B14F-4D97-AF65-F5344CB8AC3E}">
        <p14:creationId xmlns:p14="http://schemas.microsoft.com/office/powerpoint/2010/main" val="145590745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685C-9A9E-B349-A702-6C8C5FEDE605}"/>
              </a:ext>
            </a:extLst>
          </p:cNvPr>
          <p:cNvSpPr>
            <a:spLocks noGrp="1"/>
          </p:cNvSpPr>
          <p:nvPr>
            <p:ph type="title"/>
          </p:nvPr>
        </p:nvSpPr>
        <p:spPr>
          <a:xfrm>
            <a:off x="831850" y="1709738"/>
            <a:ext cx="10515600" cy="2852737"/>
          </a:xfrm>
        </p:spPr>
        <p:txBody>
          <a:bodyPr anchor="ctr" anchorCtr="0">
            <a:normAutofit/>
          </a:bodyPr>
          <a:lstStyle>
            <a:lvl1pPr algn="ctr">
              <a:defRPr sz="48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932940-1449-8841-ABEC-C5EA65F34541}"/>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CD388B-7D90-C546-9BBB-C6032EC913C7}"/>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5" name="Footer Placeholder 4">
            <a:extLst>
              <a:ext uri="{FF2B5EF4-FFF2-40B4-BE49-F238E27FC236}">
                <a16:creationId xmlns:a16="http://schemas.microsoft.com/office/drawing/2014/main" id="{2F2391F5-F254-7946-8016-80B6366FA2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8FF66E-621F-9A40-9A61-A6A59B539B64}"/>
              </a:ext>
            </a:extLst>
          </p:cNvPr>
          <p:cNvSpPr>
            <a:spLocks noGrp="1"/>
          </p:cNvSpPr>
          <p:nvPr>
            <p:ph type="sldNum" sz="quarter" idx="12"/>
          </p:nvPr>
        </p:nvSpPr>
        <p:spPr/>
        <p:txBody>
          <a:bodyPr/>
          <a:lstStyle/>
          <a:p>
            <a:fld id="{92A68933-88F8-BD43-AC85-31C7CD6FDE60}" type="slidenum">
              <a:rPr lang="en-GB" smtClean="0"/>
              <a:t>‹#›</a:t>
            </a:fld>
            <a:endParaRPr lang="en-GB"/>
          </a:p>
        </p:txBody>
      </p:sp>
      <p:pic>
        <p:nvPicPr>
          <p:cNvPr id="7" name="Picture 2" descr="X:\Communications\Branding and logos\2021 NHS brand guidance and logo\Templates_FINAL\Values footer\York-NHS-email-footer-values-blu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921" y="6029523"/>
            <a:ext cx="5457687" cy="76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35172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74F9B-F4D3-8043-8858-D5B209E58A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7A48D5-0420-4440-B608-EBD640E0D50D}"/>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0DC31A-1FFA-5F49-B323-D46405B114DF}"/>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5789A0-313C-1B4D-B4FF-7020DBF6293A}"/>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6" name="Footer Placeholder 5">
            <a:extLst>
              <a:ext uri="{FF2B5EF4-FFF2-40B4-BE49-F238E27FC236}">
                <a16:creationId xmlns:a16="http://schemas.microsoft.com/office/drawing/2014/main" id="{717D3D6C-AAB4-6146-AF45-C506B7ACCF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024997-9E54-B84A-9F02-0C200CB72ABD}"/>
              </a:ext>
            </a:extLst>
          </p:cNvPr>
          <p:cNvSpPr>
            <a:spLocks noGrp="1"/>
          </p:cNvSpPr>
          <p:nvPr>
            <p:ph type="sldNum" sz="quarter" idx="12"/>
          </p:nvPr>
        </p:nvSpPr>
        <p:spPr/>
        <p:txBody>
          <a:bodyPr/>
          <a:lstStyle/>
          <a:p>
            <a:fld id="{92A68933-88F8-BD43-AC85-31C7CD6FDE60}" type="slidenum">
              <a:rPr lang="en-GB" smtClean="0"/>
              <a:t>‹#›</a:t>
            </a:fld>
            <a:endParaRPr lang="en-GB"/>
          </a:p>
        </p:txBody>
      </p:sp>
    </p:spTree>
    <p:extLst>
      <p:ext uri="{BB962C8B-B14F-4D97-AF65-F5344CB8AC3E}">
        <p14:creationId xmlns:p14="http://schemas.microsoft.com/office/powerpoint/2010/main" val="352122246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EBE4-906A-4347-991B-66651CA953BE}"/>
              </a:ext>
            </a:extLst>
          </p:cNvPr>
          <p:cNvSpPr>
            <a:spLocks noGrp="1"/>
          </p:cNvSpPr>
          <p:nvPr>
            <p:ph type="title"/>
          </p:nvPr>
        </p:nvSpPr>
        <p:spPr>
          <a:xfrm>
            <a:off x="2794000" y="365125"/>
            <a:ext cx="6661085"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7B4A35-E6C3-3141-9EA7-604826680DE1}"/>
              </a:ext>
            </a:extLst>
          </p:cNvPr>
          <p:cNvSpPr>
            <a:spLocks noGrp="1"/>
          </p:cNvSpPr>
          <p:nvPr>
            <p:ph type="body" idx="1"/>
          </p:nvPr>
        </p:nvSpPr>
        <p:spPr>
          <a:xfrm>
            <a:off x="839788" y="1681163"/>
            <a:ext cx="5157787"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6B7706-7BA0-7244-8FFA-7C7B136A0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EB677F-0C26-FD45-AE15-C9C8906CC2E8}"/>
              </a:ext>
            </a:extLst>
          </p:cNvPr>
          <p:cNvSpPr>
            <a:spLocks noGrp="1"/>
          </p:cNvSpPr>
          <p:nvPr>
            <p:ph type="body" sz="quarter" idx="3"/>
          </p:nvPr>
        </p:nvSpPr>
        <p:spPr>
          <a:xfrm>
            <a:off x="6172200" y="1681163"/>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CE373-9CE4-9F48-8085-D538F117A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ACC446-F0BB-444A-A993-55972541CBEF}"/>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8" name="Footer Placeholder 7">
            <a:extLst>
              <a:ext uri="{FF2B5EF4-FFF2-40B4-BE49-F238E27FC236}">
                <a16:creationId xmlns:a16="http://schemas.microsoft.com/office/drawing/2014/main" id="{438B9B83-98EF-794E-A521-9B94DB6F91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A8139AC-5033-A84A-85BA-F43E3F849BAF}"/>
              </a:ext>
            </a:extLst>
          </p:cNvPr>
          <p:cNvSpPr>
            <a:spLocks noGrp="1"/>
          </p:cNvSpPr>
          <p:nvPr>
            <p:ph type="sldNum" sz="quarter" idx="12"/>
          </p:nvPr>
        </p:nvSpPr>
        <p:spPr/>
        <p:txBody>
          <a:bodyPr/>
          <a:lstStyle/>
          <a:p>
            <a:fld id="{92A68933-88F8-BD43-AC85-31C7CD6FDE60}" type="slidenum">
              <a:rPr lang="en-GB" smtClean="0"/>
              <a:t>‹#›</a:t>
            </a:fld>
            <a:endParaRPr lang="en-GB"/>
          </a:p>
        </p:txBody>
      </p:sp>
    </p:spTree>
    <p:extLst>
      <p:ext uri="{BB962C8B-B14F-4D97-AF65-F5344CB8AC3E}">
        <p14:creationId xmlns:p14="http://schemas.microsoft.com/office/powerpoint/2010/main" val="306737553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C11B-9E6C-4221-96CC-A318A0DF9E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20331F-7AAD-4CFE-93C3-43B65435DF5C}"/>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4" name="Footer Placeholder 3">
            <a:extLst>
              <a:ext uri="{FF2B5EF4-FFF2-40B4-BE49-F238E27FC236}">
                <a16:creationId xmlns:a16="http://schemas.microsoft.com/office/drawing/2014/main" id="{E5710AD8-EA14-4981-B117-7B464A5221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476859-221C-4AB0-A5C6-9665342D97E9}"/>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237435090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4E74-6558-6B44-BF44-5737F946D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35D630-F7CF-6E4D-B699-DFBEDE1D50D4}"/>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4" name="Footer Placeholder 3">
            <a:extLst>
              <a:ext uri="{FF2B5EF4-FFF2-40B4-BE49-F238E27FC236}">
                <a16:creationId xmlns:a16="http://schemas.microsoft.com/office/drawing/2014/main" id="{390D365B-9F2F-F442-8234-56546A5566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5F3A44-6048-3544-A049-0DC82369FC10}"/>
              </a:ext>
            </a:extLst>
          </p:cNvPr>
          <p:cNvSpPr>
            <a:spLocks noGrp="1"/>
          </p:cNvSpPr>
          <p:nvPr>
            <p:ph type="sldNum" sz="quarter" idx="12"/>
          </p:nvPr>
        </p:nvSpPr>
        <p:spPr/>
        <p:txBody>
          <a:bodyPr/>
          <a:lstStyle/>
          <a:p>
            <a:fld id="{92A68933-88F8-BD43-AC85-31C7CD6FDE60}" type="slidenum">
              <a:rPr lang="en-GB" smtClean="0"/>
              <a:t>‹#›</a:t>
            </a:fld>
            <a:endParaRPr lang="en-GB"/>
          </a:p>
        </p:txBody>
      </p:sp>
    </p:spTree>
    <p:extLst>
      <p:ext uri="{BB962C8B-B14F-4D97-AF65-F5344CB8AC3E}">
        <p14:creationId xmlns:p14="http://schemas.microsoft.com/office/powerpoint/2010/main" val="310418642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97543C-1537-B14A-8FD2-B02FE3F025BE}"/>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3" name="Footer Placeholder 2">
            <a:extLst>
              <a:ext uri="{FF2B5EF4-FFF2-40B4-BE49-F238E27FC236}">
                <a16:creationId xmlns:a16="http://schemas.microsoft.com/office/drawing/2014/main" id="{32BC02DA-7753-0447-BA82-3C55A0A96F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1C03C9-1300-0547-86DE-DED80BB30D26}"/>
              </a:ext>
            </a:extLst>
          </p:cNvPr>
          <p:cNvSpPr>
            <a:spLocks noGrp="1"/>
          </p:cNvSpPr>
          <p:nvPr>
            <p:ph type="sldNum" sz="quarter" idx="12"/>
          </p:nvPr>
        </p:nvSpPr>
        <p:spPr/>
        <p:txBody>
          <a:bodyPr/>
          <a:lstStyle/>
          <a:p>
            <a:fld id="{92A68933-88F8-BD43-AC85-31C7CD6FDE60}" type="slidenum">
              <a:rPr lang="en-GB" smtClean="0"/>
              <a:t>‹#›</a:t>
            </a:fld>
            <a:endParaRPr lang="en-GB"/>
          </a:p>
        </p:txBody>
      </p:sp>
    </p:spTree>
    <p:extLst>
      <p:ext uri="{BB962C8B-B14F-4D97-AF65-F5344CB8AC3E}">
        <p14:creationId xmlns:p14="http://schemas.microsoft.com/office/powerpoint/2010/main" val="346101890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0D2A-8CC4-D04A-B6D4-7FE213A28D16}"/>
              </a:ext>
            </a:extLst>
          </p:cNvPr>
          <p:cNvSpPr>
            <a:spLocks noGrp="1"/>
          </p:cNvSpPr>
          <p:nvPr>
            <p:ph type="title"/>
          </p:nvPr>
        </p:nvSpPr>
        <p:spPr>
          <a:xfrm>
            <a:off x="839788" y="2019300"/>
            <a:ext cx="3932237" cy="1041400"/>
          </a:xfrm>
        </p:spPr>
        <p:txBody>
          <a:bodyPr anchor="ctr" anchorCtr="0"/>
          <a:lstStyle>
            <a:lvl1pPr algn="ct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7DA88A-AFEE-5744-B1F5-334B25CA5852}"/>
              </a:ext>
            </a:extLst>
          </p:cNvPr>
          <p:cNvSpPr>
            <a:spLocks noGrp="1"/>
          </p:cNvSpPr>
          <p:nvPr>
            <p:ph idx="1"/>
          </p:nvPr>
        </p:nvSpPr>
        <p:spPr>
          <a:xfrm>
            <a:off x="5183188" y="1544320"/>
            <a:ext cx="6172200" cy="43627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9410171-F821-484F-BF70-0AC45ED82C29}"/>
              </a:ext>
            </a:extLst>
          </p:cNvPr>
          <p:cNvSpPr>
            <a:spLocks noGrp="1"/>
          </p:cNvSpPr>
          <p:nvPr>
            <p:ph type="body" sz="half" idx="2"/>
          </p:nvPr>
        </p:nvSpPr>
        <p:spPr>
          <a:xfrm>
            <a:off x="839788" y="3060700"/>
            <a:ext cx="3932237" cy="2846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4FE2C-2E1E-0C4B-B3E1-480283ECAB7D}"/>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6" name="Footer Placeholder 5">
            <a:extLst>
              <a:ext uri="{FF2B5EF4-FFF2-40B4-BE49-F238E27FC236}">
                <a16:creationId xmlns:a16="http://schemas.microsoft.com/office/drawing/2014/main" id="{E4888444-B6E6-164C-8834-DD7C3ACC9F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C287E5-C077-DB4F-9A41-653BC53CAAB3}"/>
              </a:ext>
            </a:extLst>
          </p:cNvPr>
          <p:cNvSpPr>
            <a:spLocks noGrp="1"/>
          </p:cNvSpPr>
          <p:nvPr>
            <p:ph type="sldNum" sz="quarter" idx="12"/>
          </p:nvPr>
        </p:nvSpPr>
        <p:spPr/>
        <p:txBody>
          <a:bodyPr/>
          <a:lstStyle/>
          <a:p>
            <a:fld id="{92A68933-88F8-BD43-AC85-31C7CD6FDE60}" type="slidenum">
              <a:rPr lang="en-GB" smtClean="0"/>
              <a:t>‹#›</a:t>
            </a:fld>
            <a:endParaRPr lang="en-GB"/>
          </a:p>
        </p:txBody>
      </p:sp>
    </p:spTree>
    <p:extLst>
      <p:ext uri="{BB962C8B-B14F-4D97-AF65-F5344CB8AC3E}">
        <p14:creationId xmlns:p14="http://schemas.microsoft.com/office/powerpoint/2010/main" val="107734796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95D33-B58F-7446-AF2E-EEAB8EE4A475}"/>
              </a:ext>
            </a:extLst>
          </p:cNvPr>
          <p:cNvSpPr>
            <a:spLocks noGrp="1"/>
          </p:cNvSpPr>
          <p:nvPr>
            <p:ph type="pic" idx="1"/>
          </p:nvPr>
        </p:nvSpPr>
        <p:spPr>
          <a:xfrm>
            <a:off x="5183188" y="1513840"/>
            <a:ext cx="6172200" cy="43932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1A3BA57-9360-3844-8EE1-C75E8F0C9A22}"/>
              </a:ext>
            </a:extLst>
          </p:cNvPr>
          <p:cNvSpPr>
            <a:spLocks noGrp="1"/>
          </p:cNvSpPr>
          <p:nvPr>
            <p:ph type="dt" sz="half" idx="10"/>
          </p:nvPr>
        </p:nvSpPr>
        <p:spPr/>
        <p:txBody>
          <a:bodyPr/>
          <a:lstStyle/>
          <a:p>
            <a:fld id="{E91376EE-FFEC-BC48-B60F-FC0F36A39E84}" type="datetimeFigureOut">
              <a:rPr lang="en-GB" smtClean="0"/>
              <a:t>19/11/2021</a:t>
            </a:fld>
            <a:endParaRPr lang="en-GB"/>
          </a:p>
        </p:txBody>
      </p:sp>
      <p:sp>
        <p:nvSpPr>
          <p:cNvPr id="6" name="Footer Placeholder 5">
            <a:extLst>
              <a:ext uri="{FF2B5EF4-FFF2-40B4-BE49-F238E27FC236}">
                <a16:creationId xmlns:a16="http://schemas.microsoft.com/office/drawing/2014/main" id="{E9BEF200-E357-B84E-828D-A7B85E6E7A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DDC6F3-C1F5-3C44-A3B9-282C52E0121F}"/>
              </a:ext>
            </a:extLst>
          </p:cNvPr>
          <p:cNvSpPr>
            <a:spLocks noGrp="1"/>
          </p:cNvSpPr>
          <p:nvPr>
            <p:ph type="sldNum" sz="quarter" idx="12"/>
          </p:nvPr>
        </p:nvSpPr>
        <p:spPr/>
        <p:txBody>
          <a:bodyPr/>
          <a:lstStyle/>
          <a:p>
            <a:fld id="{92A68933-88F8-BD43-AC85-31C7CD6FDE60}" type="slidenum">
              <a:rPr lang="en-GB" smtClean="0"/>
              <a:t>‹#›</a:t>
            </a:fld>
            <a:endParaRPr lang="en-GB"/>
          </a:p>
        </p:txBody>
      </p:sp>
      <p:sp>
        <p:nvSpPr>
          <p:cNvPr id="8" name="Title 1">
            <a:extLst>
              <a:ext uri="{FF2B5EF4-FFF2-40B4-BE49-F238E27FC236}">
                <a16:creationId xmlns:a16="http://schemas.microsoft.com/office/drawing/2014/main" id="{32F5974A-2B5D-9D42-928B-FDD6A481C57B}"/>
              </a:ext>
            </a:extLst>
          </p:cNvPr>
          <p:cNvSpPr>
            <a:spLocks noGrp="1"/>
          </p:cNvSpPr>
          <p:nvPr>
            <p:ph type="title"/>
          </p:nvPr>
        </p:nvSpPr>
        <p:spPr>
          <a:xfrm>
            <a:off x="839788" y="2019300"/>
            <a:ext cx="3932237" cy="1041400"/>
          </a:xfrm>
        </p:spPr>
        <p:txBody>
          <a:bodyPr anchor="ctr" anchorCtr="0"/>
          <a:lstStyle>
            <a:lvl1pPr algn="ctr">
              <a:defRPr sz="3200"/>
            </a:lvl1pPr>
          </a:lstStyle>
          <a:p>
            <a:r>
              <a:rPr lang="en-US"/>
              <a:t>Click to edit Master title style</a:t>
            </a:r>
            <a:endParaRPr lang="en-GB"/>
          </a:p>
        </p:txBody>
      </p:sp>
      <p:sp>
        <p:nvSpPr>
          <p:cNvPr id="9" name="Text Placeholder 3">
            <a:extLst>
              <a:ext uri="{FF2B5EF4-FFF2-40B4-BE49-F238E27FC236}">
                <a16:creationId xmlns:a16="http://schemas.microsoft.com/office/drawing/2014/main" id="{68B55C75-08C3-E84E-88F9-0ED301667104}"/>
              </a:ext>
            </a:extLst>
          </p:cNvPr>
          <p:cNvSpPr>
            <a:spLocks noGrp="1"/>
          </p:cNvSpPr>
          <p:nvPr>
            <p:ph type="body" sz="half" idx="2"/>
          </p:nvPr>
        </p:nvSpPr>
        <p:spPr>
          <a:xfrm>
            <a:off x="839788" y="3060700"/>
            <a:ext cx="3932237" cy="2846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7753940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938"/>
            <a:ext cx="10363200" cy="1470513"/>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1"/>
            <a:ext cx="8534400" cy="175296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44FA22F-D1E1-4D39-8A42-BCEEB17BD29A}" type="slidenum">
              <a:rPr lang="en-GB"/>
              <a:pPr>
                <a:defRPr/>
              </a:pPr>
              <a:t>‹#›</a:t>
            </a:fld>
            <a:endParaRPr lang="en-GB"/>
          </a:p>
        </p:txBody>
      </p:sp>
    </p:spTree>
    <p:extLst>
      <p:ext uri="{BB962C8B-B14F-4D97-AF65-F5344CB8AC3E}">
        <p14:creationId xmlns:p14="http://schemas.microsoft.com/office/powerpoint/2010/main" val="15148084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3A39C7D-8906-46FD-B359-153A1D9497E3}" type="slidenum">
              <a:rPr lang="en-GB"/>
              <a:pPr>
                <a:defRPr/>
              </a:pPr>
              <a:t>‹#›</a:t>
            </a:fld>
            <a:endParaRPr lang="en-GB"/>
          </a:p>
        </p:txBody>
      </p:sp>
    </p:spTree>
    <p:extLst>
      <p:ext uri="{BB962C8B-B14F-4D97-AF65-F5344CB8AC3E}">
        <p14:creationId xmlns:p14="http://schemas.microsoft.com/office/powerpoint/2010/main" val="89461933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379" y="4407146"/>
            <a:ext cx="10363200" cy="1361709"/>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2379" y="2906958"/>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3057B-371B-40CA-A764-E4A01FCC075D}" type="slidenum">
              <a:rPr lang="en-GB"/>
              <a:pPr>
                <a:defRPr/>
              </a:pPr>
              <a:t>‹#›</a:t>
            </a:fld>
            <a:endParaRPr lang="en-GB"/>
          </a:p>
        </p:txBody>
      </p:sp>
    </p:spTree>
    <p:extLst>
      <p:ext uri="{BB962C8B-B14F-4D97-AF65-F5344CB8AC3E}">
        <p14:creationId xmlns:p14="http://schemas.microsoft.com/office/powerpoint/2010/main" val="137551183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1" y="1600201"/>
            <a:ext cx="5350933" cy="4525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31468" y="1600201"/>
            <a:ext cx="5350933" cy="4525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83285D5-05BE-4BB1-9C80-1DAC7A3E3BFD}" type="slidenum">
              <a:rPr lang="en-GB"/>
              <a:pPr>
                <a:defRPr/>
              </a:pPr>
              <a:t>‹#›</a:t>
            </a:fld>
            <a:endParaRPr lang="en-GB"/>
          </a:p>
        </p:txBody>
      </p:sp>
    </p:spTree>
    <p:extLst>
      <p:ext uri="{BB962C8B-B14F-4D97-AF65-F5344CB8AC3E}">
        <p14:creationId xmlns:p14="http://schemas.microsoft.com/office/powerpoint/2010/main" val="210269584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358"/>
            <a:ext cx="5387623" cy="6396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997"/>
            <a:ext cx="5387623" cy="39510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4780" y="1535358"/>
            <a:ext cx="5387621" cy="6396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4780" y="2174997"/>
            <a:ext cx="5387621" cy="39510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8CA7669-2E27-4C40-93F4-B63FC19B08C4}" type="slidenum">
              <a:rPr lang="en-GB"/>
              <a:pPr>
                <a:defRPr/>
              </a:pPr>
              <a:t>‹#›</a:t>
            </a:fld>
            <a:endParaRPr lang="en-GB"/>
          </a:p>
        </p:txBody>
      </p:sp>
    </p:spTree>
    <p:extLst>
      <p:ext uri="{BB962C8B-B14F-4D97-AF65-F5344CB8AC3E}">
        <p14:creationId xmlns:p14="http://schemas.microsoft.com/office/powerpoint/2010/main" val="83271920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1B3532C-486A-46F1-9090-A051FB180529}" type="slidenum">
              <a:rPr lang="en-GB"/>
              <a:pPr>
                <a:defRPr/>
              </a:pPr>
              <a:t>‹#›</a:t>
            </a:fld>
            <a:endParaRPr lang="en-GB"/>
          </a:p>
        </p:txBody>
      </p:sp>
    </p:spTree>
    <p:extLst>
      <p:ext uri="{BB962C8B-B14F-4D97-AF65-F5344CB8AC3E}">
        <p14:creationId xmlns:p14="http://schemas.microsoft.com/office/powerpoint/2010/main" val="370311681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B2D26F-3DF7-4769-9DA9-413F9266412A}"/>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3" name="Footer Placeholder 2">
            <a:extLst>
              <a:ext uri="{FF2B5EF4-FFF2-40B4-BE49-F238E27FC236}">
                <a16:creationId xmlns:a16="http://schemas.microsoft.com/office/drawing/2014/main" id="{C00139FB-AB75-4A4E-AA65-32F557CE2B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5BA5A2-E781-44F7-8F38-7D6AB9E00FBA}"/>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36952649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728181B-F32F-4E8F-8393-654A67FB8918}" type="slidenum">
              <a:rPr lang="en-GB"/>
              <a:pPr>
                <a:defRPr/>
              </a:pPr>
              <a:t>‹#›</a:t>
            </a:fld>
            <a:endParaRPr lang="en-GB"/>
          </a:p>
        </p:txBody>
      </p:sp>
    </p:spTree>
    <p:extLst>
      <p:ext uri="{BB962C8B-B14F-4D97-AF65-F5344CB8AC3E}">
        <p14:creationId xmlns:p14="http://schemas.microsoft.com/office/powerpoint/2010/main" val="35473615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2563"/>
            <a:ext cx="4010379" cy="116278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2563"/>
            <a:ext cx="6815665" cy="5853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344"/>
            <a:ext cx="4010379" cy="46906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A9F58B6-3BDD-4987-9C73-E11DCEBB0520}" type="slidenum">
              <a:rPr lang="en-GB"/>
              <a:pPr>
                <a:defRPr/>
              </a:pPr>
              <a:t>‹#›</a:t>
            </a:fld>
            <a:endParaRPr lang="en-GB"/>
          </a:p>
        </p:txBody>
      </p:sp>
    </p:spTree>
    <p:extLst>
      <p:ext uri="{BB962C8B-B14F-4D97-AF65-F5344CB8AC3E}">
        <p14:creationId xmlns:p14="http://schemas.microsoft.com/office/powerpoint/2010/main" val="1973606210"/>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23" y="4800600"/>
            <a:ext cx="7315200" cy="56710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90423" y="613263"/>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90423" y="5367704"/>
            <a:ext cx="7315200" cy="804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40A2A2A-2465-44AC-B313-12937DD9BA98}" type="slidenum">
              <a:rPr lang="en-GB"/>
              <a:pPr>
                <a:defRPr/>
              </a:pPr>
              <a:t>‹#›</a:t>
            </a:fld>
            <a:endParaRPr lang="en-GB"/>
          </a:p>
        </p:txBody>
      </p:sp>
    </p:spTree>
    <p:extLst>
      <p:ext uri="{BB962C8B-B14F-4D97-AF65-F5344CB8AC3E}">
        <p14:creationId xmlns:p14="http://schemas.microsoft.com/office/powerpoint/2010/main" val="216127489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AED5425-B187-4A13-A9C5-B01E7298552E}" type="slidenum">
              <a:rPr lang="en-GB"/>
              <a:pPr>
                <a:defRPr/>
              </a:pPr>
              <a:t>‹#›</a:t>
            </a:fld>
            <a:endParaRPr lang="en-GB"/>
          </a:p>
        </p:txBody>
      </p:sp>
    </p:spTree>
    <p:extLst>
      <p:ext uri="{BB962C8B-B14F-4D97-AF65-F5344CB8AC3E}">
        <p14:creationId xmlns:p14="http://schemas.microsoft.com/office/powerpoint/2010/main" val="58950146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1"/>
            <a:ext cx="2743200" cy="585128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761"/>
            <a:ext cx="7958667" cy="585128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418DF92-B5A4-48BD-97E3-C222CBDD59A0}" type="slidenum">
              <a:rPr lang="en-GB"/>
              <a:pPr>
                <a:defRPr/>
              </a:pPr>
              <a:t>‹#›</a:t>
            </a:fld>
            <a:endParaRPr lang="en-GB"/>
          </a:p>
        </p:txBody>
      </p:sp>
    </p:spTree>
    <p:extLst>
      <p:ext uri="{BB962C8B-B14F-4D97-AF65-F5344CB8AC3E}">
        <p14:creationId xmlns:p14="http://schemas.microsoft.com/office/powerpoint/2010/main" val="1061505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10972800" cy="792088"/>
          </a:xfrm>
          <a:prstGeom prst="rect">
            <a:avLst/>
          </a:prstGeom>
        </p:spPr>
        <p:txBody>
          <a:bodyPr/>
          <a:lstStyle>
            <a:lvl1pPr>
              <a:defRPr sz="4000" b="1">
                <a:solidFill>
                  <a:srgbClr val="0070C0"/>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23392" y="1772816"/>
            <a:ext cx="10959008" cy="4353347"/>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434731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
        <p:nvSpPr>
          <p:cNvPr id="7" name="Content Placeholder 2"/>
          <p:cNvSpPr>
            <a:spLocks noGrp="1"/>
          </p:cNvSpPr>
          <p:nvPr>
            <p:ph idx="1"/>
          </p:nvPr>
        </p:nvSpPr>
        <p:spPr>
          <a:xfrm>
            <a:off x="623392" y="1052737"/>
            <a:ext cx="10959008" cy="5073427"/>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461901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239840835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322821299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168717908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13CB-58D6-45A8-A0FB-D742807406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9CBE9A-5BE3-4F74-8D22-1D1E908FA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C834CD-8984-481B-8454-055EBC10B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ADC31-608C-424C-A6B9-F56821CC793A}"/>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6" name="Footer Placeholder 5">
            <a:extLst>
              <a:ext uri="{FF2B5EF4-FFF2-40B4-BE49-F238E27FC236}">
                <a16:creationId xmlns:a16="http://schemas.microsoft.com/office/drawing/2014/main" id="{CC4C9967-0EB6-408E-9A9B-1377250745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6383B1-EF33-41D3-8859-EE422806A4FA}"/>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244835785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78028395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29772712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300518867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306360902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1164940377"/>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5E0AFFB-E632-498A-A732-73BC5C2865F9}" type="datetimeFigureOut">
              <a:rPr lang="en-GB" smtClean="0"/>
              <a:t>19/11/2021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BC8ED2-898E-4AE1-A6AE-F8CAB05C0E88}" type="slidenum">
              <a:rPr lang="en-GB" smtClean="0"/>
              <a:t>‹#›</a:t>
            </a:fld>
            <a:endParaRPr lang="en-GB"/>
          </a:p>
        </p:txBody>
      </p:sp>
    </p:spTree>
    <p:extLst>
      <p:ext uri="{BB962C8B-B14F-4D97-AF65-F5344CB8AC3E}">
        <p14:creationId xmlns:p14="http://schemas.microsoft.com/office/powerpoint/2010/main" val="375470394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A4B6D7-290B-43D3-9058-16E12BB43EC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DAEE80-065F-4175-853B-3ADD9669EDA3}" type="slidenum">
              <a:rPr lang="en-GB" smtClean="0"/>
              <a:t>‹#›</a:t>
            </a:fld>
            <a:endParaRPr lang="en-GB"/>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p>
        </p:txBody>
      </p:sp>
    </p:spTree>
    <p:extLst>
      <p:ext uri="{BB962C8B-B14F-4D97-AF65-F5344CB8AC3E}">
        <p14:creationId xmlns:p14="http://schemas.microsoft.com/office/powerpoint/2010/main" val="251141946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AA4B6D7-290B-43D3-9058-16E12BB43EC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DAEE80-065F-4175-853B-3ADD9669EDA3}"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73251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4B6D7-290B-43D3-9058-16E12BB43EC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DAEE80-065F-4175-853B-3ADD9669EDA3}" type="slidenum">
              <a:rPr lang="en-GB" smtClean="0"/>
              <a:t>‹#›</a:t>
            </a:fld>
            <a:endParaRPr lang="en-GB"/>
          </a:p>
        </p:txBody>
      </p:sp>
    </p:spTree>
    <p:extLst>
      <p:ext uri="{BB962C8B-B14F-4D97-AF65-F5344CB8AC3E}">
        <p14:creationId xmlns:p14="http://schemas.microsoft.com/office/powerpoint/2010/main" val="46140048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A4B6D7-290B-43D3-9058-16E12BB43EC7}"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DAEE80-065F-4175-853B-3ADD9669EDA3}"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81554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8B5C-386B-4851-A63D-6EB895BB0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5DEC39-1C34-420E-A4C7-BB99406BD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798695-F019-47EE-8066-2EF2BE8BC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3930A2-A3DB-423E-8507-52BDAF2B4343}"/>
              </a:ext>
            </a:extLst>
          </p:cNvPr>
          <p:cNvSpPr>
            <a:spLocks noGrp="1"/>
          </p:cNvSpPr>
          <p:nvPr>
            <p:ph type="dt" sz="half" idx="10"/>
          </p:nvPr>
        </p:nvSpPr>
        <p:spPr/>
        <p:txBody>
          <a:bodyPr/>
          <a:lstStyle/>
          <a:p>
            <a:fld id="{ED3CE7E5-4879-4071-9999-D367FCEF4F3E}" type="datetimeFigureOut">
              <a:rPr lang="en-GB" smtClean="0"/>
              <a:t>19/11/2021</a:t>
            </a:fld>
            <a:endParaRPr lang="en-GB"/>
          </a:p>
        </p:txBody>
      </p:sp>
      <p:sp>
        <p:nvSpPr>
          <p:cNvPr id="6" name="Footer Placeholder 5">
            <a:extLst>
              <a:ext uri="{FF2B5EF4-FFF2-40B4-BE49-F238E27FC236}">
                <a16:creationId xmlns:a16="http://schemas.microsoft.com/office/drawing/2014/main" id="{F6351BEA-0A44-4CC9-8467-C1EBB3D3AD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DFD1A9-758D-4B15-8B7C-D4509EE6802F}"/>
              </a:ext>
            </a:extLst>
          </p:cNvPr>
          <p:cNvSpPr>
            <a:spLocks noGrp="1"/>
          </p:cNvSpPr>
          <p:nvPr>
            <p:ph type="sldNum" sz="quarter" idx="12"/>
          </p:nvPr>
        </p:nvSpPr>
        <p:spPr/>
        <p:txBody>
          <a:bodyPr/>
          <a:lstStyle/>
          <a:p>
            <a:fld id="{8242F146-08ED-4648-AD6A-55929986F8D8}" type="slidenum">
              <a:rPr lang="en-GB" smtClean="0"/>
              <a:t>‹#›</a:t>
            </a:fld>
            <a:endParaRPr lang="en-GB"/>
          </a:p>
        </p:txBody>
      </p:sp>
    </p:spTree>
    <p:extLst>
      <p:ext uri="{BB962C8B-B14F-4D97-AF65-F5344CB8AC3E}">
        <p14:creationId xmlns:p14="http://schemas.microsoft.com/office/powerpoint/2010/main" val="294769414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4B6D7-290B-43D3-9058-16E12BB43EC7}" type="datetimeFigureOut">
              <a:rPr lang="en-GB" smtClean="0"/>
              <a:t>19/11/2021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DAEE80-065F-4175-853B-3ADD9669EDA3}"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519116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4B6D7-290B-43D3-9058-16E12BB43EC7}" type="datetimeFigureOut">
              <a:rPr lang="en-GB" smtClean="0"/>
              <a:t>19/11/2021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DAEE80-065F-4175-853B-3ADD9669EDA3}" type="slidenum">
              <a:rPr lang="en-GB" smtClean="0"/>
              <a:t>‹#›</a:t>
            </a:fld>
            <a:endParaRPr lang="en-GB"/>
          </a:p>
        </p:txBody>
      </p:sp>
    </p:spTree>
    <p:extLst>
      <p:ext uri="{BB962C8B-B14F-4D97-AF65-F5344CB8AC3E}">
        <p14:creationId xmlns:p14="http://schemas.microsoft.com/office/powerpoint/2010/main" val="147063328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4B6D7-290B-43D3-9058-16E12BB43EC7}" type="datetimeFigureOut">
              <a:rPr lang="en-GB" smtClean="0"/>
              <a:t>19/11/2021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DAEE80-065F-4175-853B-3ADD9669EDA3}" type="slidenum">
              <a:rPr lang="en-GB" smtClean="0"/>
              <a:t>‹#›</a:t>
            </a:fld>
            <a:endParaRPr lang="en-GB"/>
          </a:p>
        </p:txBody>
      </p:sp>
    </p:spTree>
    <p:extLst>
      <p:ext uri="{BB962C8B-B14F-4D97-AF65-F5344CB8AC3E}">
        <p14:creationId xmlns:p14="http://schemas.microsoft.com/office/powerpoint/2010/main" val="125311316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4B6D7-290B-43D3-9058-16E12BB43EC7}"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DAEE80-065F-4175-853B-3ADD9669EDA3}" type="slidenum">
              <a:rPr lang="en-GB" smtClean="0"/>
              <a:t>‹#›</a:t>
            </a:fld>
            <a:endParaRPr lang="en-GB"/>
          </a:p>
        </p:txBody>
      </p:sp>
    </p:spTree>
    <p:extLst>
      <p:ext uri="{BB962C8B-B14F-4D97-AF65-F5344CB8AC3E}">
        <p14:creationId xmlns:p14="http://schemas.microsoft.com/office/powerpoint/2010/main" val="310045524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4B6D7-290B-43D3-9058-16E12BB43EC7}" type="datetimeFigureOut">
              <a:rPr lang="en-GB" smtClean="0"/>
              <a:t>19/11/2021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DAEE80-065F-4175-853B-3ADD9669EDA3}" type="slidenum">
              <a:rPr lang="en-GB" smtClean="0"/>
              <a:t>‹#›</a:t>
            </a:fld>
            <a:endParaRPr lang="en-GB"/>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p>
        </p:txBody>
      </p:sp>
    </p:spTree>
    <p:extLst>
      <p:ext uri="{BB962C8B-B14F-4D97-AF65-F5344CB8AC3E}">
        <p14:creationId xmlns:p14="http://schemas.microsoft.com/office/powerpoint/2010/main" val="312777246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4B6D7-290B-43D3-9058-16E12BB43EC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DAEE80-065F-4175-853B-3ADD9669EDA3}" type="slidenum">
              <a:rPr lang="en-GB" smtClean="0"/>
              <a:t>‹#›</a:t>
            </a:fld>
            <a:endParaRPr lang="en-GB"/>
          </a:p>
        </p:txBody>
      </p:sp>
    </p:spTree>
    <p:extLst>
      <p:ext uri="{BB962C8B-B14F-4D97-AF65-F5344CB8AC3E}">
        <p14:creationId xmlns:p14="http://schemas.microsoft.com/office/powerpoint/2010/main" val="305789154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4B6D7-290B-43D3-9058-16E12BB43EC7}" type="datetimeFigureOut">
              <a:rPr lang="en-GB" smtClean="0"/>
              <a:t>19/11/2021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DAEE80-065F-4175-853B-3ADD9669EDA3}" type="slidenum">
              <a:rPr lang="en-GB" smtClean="0"/>
              <a:t>‹#›</a:t>
            </a:fld>
            <a:endParaRPr lang="en-GB"/>
          </a:p>
        </p:txBody>
      </p:sp>
    </p:spTree>
    <p:extLst>
      <p:ext uri="{BB962C8B-B14F-4D97-AF65-F5344CB8AC3E}">
        <p14:creationId xmlns:p14="http://schemas.microsoft.com/office/powerpoint/2010/main" val="53611592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ED36-3FEE-4592-A473-246B8C8D5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5E7B58-9B2D-47A6-906C-CA794497B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533F2D-37B6-4E98-B38C-D298F740DE04}"/>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5" name="Footer Placeholder 4">
            <a:extLst>
              <a:ext uri="{FF2B5EF4-FFF2-40B4-BE49-F238E27FC236}">
                <a16:creationId xmlns:a16="http://schemas.microsoft.com/office/drawing/2014/main" id="{B52CE9D9-43C5-4C50-8596-5A713D9483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CE1AB-9423-4642-8C61-AB0A244E2119}"/>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172154876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AA38-76F3-4E4C-ABE4-E337DBBCFC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8F818E-3E56-4C7D-BB13-5FFF434C84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C572B2-C209-4D94-8D37-037E98C8F4F4}"/>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5" name="Footer Placeholder 4">
            <a:extLst>
              <a:ext uri="{FF2B5EF4-FFF2-40B4-BE49-F238E27FC236}">
                <a16:creationId xmlns:a16="http://schemas.microsoft.com/office/drawing/2014/main" id="{A8BAA4D0-6B53-4AFA-9BF9-D35AE7279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876F1C-2CB5-43EF-8DBF-3CF8D7113E87}"/>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271571350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70C0-0C5B-43D7-9E13-649D2DA6B5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4AB96B-22F9-4438-9B15-F60AD4AA8E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590A2B-3CFF-4A58-8599-930DBB24D90B}"/>
              </a:ext>
            </a:extLst>
          </p:cNvPr>
          <p:cNvSpPr>
            <a:spLocks noGrp="1"/>
          </p:cNvSpPr>
          <p:nvPr>
            <p:ph type="dt" sz="half" idx="10"/>
          </p:nvPr>
        </p:nvSpPr>
        <p:spPr/>
        <p:txBody>
          <a:bodyPr/>
          <a:lstStyle/>
          <a:p>
            <a:fld id="{A27B862B-A501-400F-A239-EAFF118964D2}" type="datetimeFigureOut">
              <a:rPr lang="en-GB" smtClean="0"/>
              <a:t>19/11/2021</a:t>
            </a:fld>
            <a:endParaRPr lang="en-GB"/>
          </a:p>
        </p:txBody>
      </p:sp>
      <p:sp>
        <p:nvSpPr>
          <p:cNvPr id="5" name="Footer Placeholder 4">
            <a:extLst>
              <a:ext uri="{FF2B5EF4-FFF2-40B4-BE49-F238E27FC236}">
                <a16:creationId xmlns:a16="http://schemas.microsoft.com/office/drawing/2014/main" id="{BC210718-38EB-4853-8267-DD2917DC83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99315-DA4F-4CFD-9806-CF8F2B8BC98D}"/>
              </a:ext>
            </a:extLst>
          </p:cNvPr>
          <p:cNvSpPr>
            <a:spLocks noGrp="1"/>
          </p:cNvSpPr>
          <p:nvPr>
            <p:ph type="sldNum" sz="quarter" idx="12"/>
          </p:nvPr>
        </p:nvSpPr>
        <p:spPr/>
        <p:txBody>
          <a:bodyPr/>
          <a:lstStyle/>
          <a:p>
            <a:fld id="{C56300E0-5CC3-4539-9F2B-6CD3DB7997DC}" type="slidenum">
              <a:rPr lang="en-GB" smtClean="0"/>
              <a:t>‹#›</a:t>
            </a:fld>
            <a:endParaRPr lang="en-GB"/>
          </a:p>
        </p:txBody>
      </p:sp>
    </p:spTree>
    <p:extLst>
      <p:ext uri="{BB962C8B-B14F-4D97-AF65-F5344CB8AC3E}">
        <p14:creationId xmlns:p14="http://schemas.microsoft.com/office/powerpoint/2010/main" val="128498218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10.xml"/><Relationship Id="rId1"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theme" Target="../theme/theme14.xml"/><Relationship Id="rId1"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image" Target="../media/image29.jpeg"/><Relationship Id="rId5" Type="http://schemas.openxmlformats.org/officeDocument/2006/relationships/theme" Target="../theme/theme15.xml"/><Relationship Id="rId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33.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34.jpe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image" Target="../media/image36.png"/><Relationship Id="rId5" Type="http://schemas.openxmlformats.org/officeDocument/2006/relationships/theme" Target="../theme/theme17.xml"/><Relationship Id="rId4"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7.emf"/><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6.emf"/><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5.png"/><Relationship Id="rId5" Type="http://schemas.openxmlformats.org/officeDocument/2006/relationships/slideLayout" Target="../slideLayouts/slideLayout59.xml"/><Relationship Id="rId10"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9.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A1FA1-04C8-40DB-B952-5D8D43ECC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E2A6D4-DF38-4A7B-9A7B-611F275B8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D80E8-3EF2-44C9-88B3-329B9253F0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CE7E5-4879-4071-9999-D367FCEF4F3E}" type="datetimeFigureOut">
              <a:rPr lang="en-GB" smtClean="0"/>
              <a:t>19/11/2021</a:t>
            </a:fld>
            <a:endParaRPr lang="en-GB"/>
          </a:p>
        </p:txBody>
      </p:sp>
      <p:sp>
        <p:nvSpPr>
          <p:cNvPr id="5" name="Footer Placeholder 4">
            <a:extLst>
              <a:ext uri="{FF2B5EF4-FFF2-40B4-BE49-F238E27FC236}">
                <a16:creationId xmlns:a16="http://schemas.microsoft.com/office/drawing/2014/main" id="{DEBE6B18-6707-4C3D-BBE8-319276241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4978B12-8225-4DA8-A2AC-42F438FFA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2F146-08ED-4648-AD6A-55929986F8D8}" type="slidenum">
              <a:rPr lang="en-GB" smtClean="0"/>
              <a:t>‹#›</a:t>
            </a:fld>
            <a:endParaRPr lang="en-GB"/>
          </a:p>
        </p:txBody>
      </p:sp>
    </p:spTree>
    <p:extLst>
      <p:ext uri="{BB962C8B-B14F-4D97-AF65-F5344CB8AC3E}">
        <p14:creationId xmlns:p14="http://schemas.microsoft.com/office/powerpoint/2010/main" val="2493443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5854270"/>
            <a:ext cx="12191999" cy="776536"/>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34493" y="279018"/>
            <a:ext cx="10923015" cy="269240"/>
          </a:xfrm>
          <a:prstGeom prst="rect">
            <a:avLst/>
          </a:prstGeom>
        </p:spPr>
        <p:txBody>
          <a:bodyPr wrap="square" lIns="0" tIns="0" rIns="0" bIns="0">
            <a:spAutoFit/>
          </a:bodyPr>
          <a:lstStyle>
            <a:lvl1pPr>
              <a:defRPr sz="1600" b="1" i="0">
                <a:solidFill>
                  <a:schemeClr val="tx1"/>
                </a:solidFill>
                <a:latin typeface="Calibri"/>
                <a:cs typeface="Calibri"/>
              </a:defRPr>
            </a:lvl1pPr>
          </a:lstStyle>
          <a:p>
            <a:endParaRPr/>
          </a:p>
        </p:txBody>
      </p:sp>
      <p:sp>
        <p:nvSpPr>
          <p:cNvPr id="3" name="Holder 3"/>
          <p:cNvSpPr>
            <a:spLocks noGrp="1"/>
          </p:cNvSpPr>
          <p:nvPr>
            <p:ph type="body" idx="1"/>
          </p:nvPr>
        </p:nvSpPr>
        <p:spPr>
          <a:xfrm>
            <a:off x="614916" y="1910460"/>
            <a:ext cx="10962165" cy="25120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11/19/2021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276195046"/>
      </p:ext>
    </p:extLst>
  </p:cSld>
  <p:clrMap bg1="lt1" tx1="dk1" bg2="lt2" tx2="dk2" accent1="accent1" accent2="accent2" accent3="accent3" accent4="accent4" accent5="accent5" accent6="accent6" hlink="hlink" folHlink="folHlink"/>
  <p:sldLayoutIdLst>
    <p:sldLayoutId id="2147483790" r:id="rId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708C7-0B9F-EC47-A7B2-804AAB743514}" type="datetimeFigureOut">
              <a:rPr lang="en-US" smtClean="0"/>
              <a:t>11/19/2021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B42AA-C782-0946-BC8A-59264D07AA92}" type="slidenum">
              <a:rPr lang="en-US" smtClean="0"/>
              <a:t>‹#›</a:t>
            </a:fld>
            <a:endParaRPr lang="en-US"/>
          </a:p>
        </p:txBody>
      </p:sp>
    </p:spTree>
    <p:extLst>
      <p:ext uri="{BB962C8B-B14F-4D97-AF65-F5344CB8AC3E}">
        <p14:creationId xmlns:p14="http://schemas.microsoft.com/office/powerpoint/2010/main" val="128441312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85C57-1C2E-499B-BAD1-843E7F7F817E}" type="datetimeFigureOut">
              <a:rPr lang="en-GB" smtClean="0"/>
              <a:t>19/11/2021</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E5CCB-AD05-4069-ABEC-EC000DDDECB7}" type="slidenum">
              <a:rPr lang="en-GB" smtClean="0"/>
              <a:t>‹#›</a:t>
            </a:fld>
            <a:endParaRPr lang="en-GB"/>
          </a:p>
        </p:txBody>
      </p:sp>
    </p:spTree>
    <p:extLst>
      <p:ext uri="{BB962C8B-B14F-4D97-AF65-F5344CB8AC3E}">
        <p14:creationId xmlns:p14="http://schemas.microsoft.com/office/powerpoint/2010/main" val="326372496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2F317-1521-4714-8D5E-7C9729DA9757}" type="datetimeFigureOut">
              <a:rPr lang="en-GB" smtClean="0"/>
              <a:t>19/11/2021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9B16F-EE2C-49CB-A159-7F0B72C4C59D}" type="slidenum">
              <a:rPr lang="en-GB" smtClean="0"/>
              <a:t>‹#›</a:t>
            </a:fld>
            <a:endParaRPr lang="en-GB"/>
          </a:p>
        </p:txBody>
      </p:sp>
    </p:spTree>
    <p:extLst>
      <p:ext uri="{BB962C8B-B14F-4D97-AF65-F5344CB8AC3E}">
        <p14:creationId xmlns:p14="http://schemas.microsoft.com/office/powerpoint/2010/main" val="408206276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object 6"/>
          <p:cNvSpPr/>
          <p:nvPr userDrawn="1"/>
        </p:nvSpPr>
        <p:spPr>
          <a:xfrm>
            <a:off x="0" y="6696871"/>
            <a:ext cx="12192000" cy="203200"/>
          </a:xfrm>
          <a:custGeom>
            <a:avLst/>
            <a:gdLst/>
            <a:ahLst/>
            <a:cxnLst/>
            <a:rect l="l" t="t" r="r" b="b"/>
            <a:pathLst>
              <a:path w="9144000" h="203200">
                <a:moveTo>
                  <a:pt x="0" y="202692"/>
                </a:moveTo>
                <a:lnTo>
                  <a:pt x="9144000" y="202692"/>
                </a:lnTo>
                <a:lnTo>
                  <a:pt x="9144000" y="0"/>
                </a:lnTo>
                <a:lnTo>
                  <a:pt x="0" y="0"/>
                </a:lnTo>
                <a:lnTo>
                  <a:pt x="0" y="202692"/>
                </a:lnTo>
                <a:close/>
              </a:path>
            </a:pathLst>
          </a:custGeom>
          <a:solidFill>
            <a:srgbClr val="005EB8"/>
          </a:solidFill>
        </p:spPr>
        <p:txBody>
          <a:bodyPr wrap="square" lIns="0" tIns="0" rIns="0" bIns="0" rtlCol="0"/>
          <a:lstStyle/>
          <a:p>
            <a:endParaRPr sz="1800"/>
          </a:p>
        </p:txBody>
      </p:sp>
      <p:pic>
        <p:nvPicPr>
          <p:cNvPr id="6" name="Picture 5"/>
          <p:cNvPicPr/>
          <p:nvPr userDrawn="1"/>
        </p:nvPicPr>
        <p:blipFill>
          <a:blip r:embed="rId3" cstate="print">
            <a:extLst>
              <a:ext uri="{28A0092B-C50C-407E-A947-70E740481C1C}">
                <a14:useLocalDpi xmlns:a14="http://schemas.microsoft.com/office/drawing/2010/main" val="0"/>
              </a:ext>
            </a:extLst>
          </a:blip>
          <a:stretch>
            <a:fillRect/>
          </a:stretch>
        </p:blipFill>
        <p:spPr>
          <a:xfrm>
            <a:off x="8850624" y="12730"/>
            <a:ext cx="3321473" cy="1256030"/>
          </a:xfrm>
          <a:prstGeom prst="rect">
            <a:avLst/>
          </a:prstGeom>
        </p:spPr>
      </p:pic>
    </p:spTree>
    <p:extLst>
      <p:ext uri="{BB962C8B-B14F-4D97-AF65-F5344CB8AC3E}">
        <p14:creationId xmlns:p14="http://schemas.microsoft.com/office/powerpoint/2010/main" val="1399843820"/>
      </p:ext>
    </p:extLst>
  </p:cSld>
  <p:clrMap bg1="lt1" tx1="dk1" bg2="lt2" tx2="dk2" accent1="accent1" accent2="accent2" accent3="accent3" accent4="accent4" accent5="accent5" accent6="accent6" hlink="hlink" folHlink="folHlink"/>
  <p:sldLayoutIdLst>
    <p:sldLayoutId id="2147483828" r:id="rId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800">
                <a:solidFill>
                  <a:srgbClr val="FFFFFF"/>
                </a:solidFill>
              </a:defRPr>
            </a:lvl1pPr>
          </a:lstStyle>
          <a:p>
            <a:fld id="{046BE25D-0636-BF49-8F69-9955BA331F91}" type="slidenum">
              <a:rPr lang="en-US" smtClean="0"/>
              <a:pPr/>
              <a:t>‹#›</a:t>
            </a:fld>
            <a:endParaRPr lang="en-US"/>
          </a:p>
        </p:txBody>
      </p:sp>
    </p:spTree>
    <p:extLst>
      <p:ext uri="{BB962C8B-B14F-4D97-AF65-F5344CB8AC3E}">
        <p14:creationId xmlns:p14="http://schemas.microsoft.com/office/powerpoint/2010/main" val="301147027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36AC7230-9BAE-41A2-8CEF-4D73903FB7F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52933" y="220663"/>
            <a:ext cx="333798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https://neti.uhdb.nhs.uk/media/images/versions/img94joktmu714034.jpg?bev=7791">
            <a:extLst>
              <a:ext uri="{FF2B5EF4-FFF2-40B4-BE49-F238E27FC236}">
                <a16:creationId xmlns:a16="http://schemas.microsoft.com/office/drawing/2014/main" id="{86EE68A6-58A5-450B-B6FC-14794565A75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976784" y="4692650"/>
            <a:ext cx="2825749"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01644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4EB08-0A20-2048-B986-D240D4E13430}"/>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DF59C6C-7E42-0748-9A62-A4D4E733A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0B1692-D5F2-FC4D-A2CB-C67BFCCBB1F9}"/>
              </a:ext>
            </a:extLst>
          </p:cNvPr>
          <p:cNvSpPr>
            <a:spLocks noGrp="1"/>
          </p:cNvSpPr>
          <p:nvPr>
            <p:ph type="body" idx="1"/>
          </p:nvPr>
        </p:nvSpPr>
        <p:spPr>
          <a:xfrm>
            <a:off x="838200" y="1825625"/>
            <a:ext cx="1034466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423C810-055E-8846-BAD4-F5E946A135EB}"/>
              </a:ext>
            </a:extLst>
          </p:cNvPr>
          <p:cNvSpPr>
            <a:spLocks noGrp="1"/>
          </p:cNvSpPr>
          <p:nvPr>
            <p:ph type="sldNum" sz="quarter" idx="4"/>
          </p:nvPr>
        </p:nvSpPr>
        <p:spPr>
          <a:xfrm>
            <a:off x="838200" y="6455206"/>
            <a:ext cx="2743200" cy="365125"/>
          </a:xfrm>
          <a:prstGeom prst="rect">
            <a:avLst/>
          </a:prstGeom>
        </p:spPr>
        <p:txBody>
          <a:bodyPr vert="horz" lIns="91440" tIns="45720" rIns="91440" bIns="45720" rtlCol="0" anchor="ctr"/>
          <a:lstStyle>
            <a:lvl1pPr algn="l">
              <a:defRPr sz="1200">
                <a:solidFill>
                  <a:schemeClr val="bg1"/>
                </a:solidFill>
              </a:defRPr>
            </a:lvl1pPr>
          </a:lstStyle>
          <a:p>
            <a:fld id="{3ECFC03C-1AA6-4349-8A54-8712A94068CB}" type="slidenum">
              <a:rPr lang="en-US" smtClean="0"/>
              <a:pPr/>
              <a:t>‹#›</a:t>
            </a:fld>
            <a:endParaRPr lang="en-US"/>
          </a:p>
        </p:txBody>
      </p:sp>
    </p:spTree>
    <p:extLst>
      <p:ext uri="{BB962C8B-B14F-4D97-AF65-F5344CB8AC3E}">
        <p14:creationId xmlns:p14="http://schemas.microsoft.com/office/powerpoint/2010/main" val="22917560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b="1" kern="1200" spc="-1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tx1"/>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A5424-BD17-D541-A2DF-6F26B3F92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065D48-8FFA-FE4C-ADC1-568EDB78E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28033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7"/>
        <p:cNvGrpSpPr/>
        <p:nvPr/>
      </p:nvGrpSpPr>
      <p:grpSpPr>
        <a:xfrm>
          <a:off x="0" y="0"/>
          <a:ext cx="0" cy="0"/>
          <a:chOff x="0" y="0"/>
          <a:chExt cx="0" cy="0"/>
        </a:xfrm>
      </p:grpSpPr>
      <p:sp>
        <p:nvSpPr>
          <p:cNvPr id="438" name="Google Shape;438;p4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000"/>
              <a:buFont typeface="Century Gothic"/>
              <a:buNone/>
              <a:defRPr sz="30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9" name="Google Shape;439;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entury Gothic"/>
                <a:ea typeface="Century Gothic"/>
                <a:cs typeface="Century Gothic"/>
                <a:sym typeface="Century Gothic"/>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entury Gothic"/>
                <a:ea typeface="Century Gothic"/>
                <a:cs typeface="Century Gothic"/>
                <a:sym typeface="Century Gothic"/>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0" name="Google Shape;440;p44" descr="{&quot;HashCode&quot;:1987674191,&quot;Placement&quot;:&quot;Header&quot;}"/>
          <p:cNvSpPr txBox="1"/>
          <p:nvPr/>
        </p:nvSpPr>
        <p:spPr>
          <a:xfrm>
            <a:off x="0" y="0"/>
            <a:ext cx="635262"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alibri"/>
                <a:ea typeface="Calibri"/>
                <a:cs typeface="Calibri"/>
                <a:sym typeface="Calibri"/>
              </a:rPr>
              <a:t>Official</a:t>
            </a:r>
            <a:endParaRPr sz="1400" b="0" i="0" u="none" strike="noStrike" cap="none">
              <a:solidFill>
                <a:srgbClr val="000000"/>
              </a:solidFill>
              <a:latin typeface="Arial"/>
              <a:ea typeface="Arial"/>
              <a:cs typeface="Arial"/>
              <a:sym typeface="Arial"/>
            </a:endParaRPr>
          </a:p>
        </p:txBody>
      </p:sp>
      <p:sp>
        <p:nvSpPr>
          <p:cNvPr id="441" name="Google Shape;441;p44" descr="{&quot;HashCode&quot;:1987674191,&quot;Placement&quot;:&quot;Header&quot;,&quot;Top&quot;:0.0,&quot;Left&quot;:0.0,&quot;SlideWidth&quot;:960,&quot;SlideHeight&quot;:540}"/>
          <p:cNvSpPr txBox="1"/>
          <p:nvPr/>
        </p:nvSpPr>
        <p:spPr>
          <a:xfrm>
            <a:off x="0" y="0"/>
            <a:ext cx="635262"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alibri"/>
                <a:ea typeface="Calibri"/>
                <a:cs typeface="Calibri"/>
                <a:sym typeface="Calibri"/>
              </a:rPr>
              <a:t>Official</a:t>
            </a:r>
            <a:endParaRPr sz="1400" b="0" i="0" u="none" strike="noStrike" cap="none">
              <a:solidFill>
                <a:srgbClr val="000000"/>
              </a:solidFill>
              <a:latin typeface="Arial"/>
              <a:ea typeface="Arial"/>
              <a:cs typeface="Arial"/>
              <a:sym typeface="Arial"/>
            </a:endParaRPr>
          </a:p>
        </p:txBody>
      </p:sp>
      <p:sp>
        <p:nvSpPr>
          <p:cNvPr id="442" name="Google Shape;442;p44" descr="{&quot;HashCode&quot;:1987674191,&quot;Placement&quot;:&quot;Header&quot;,&quot;Top&quot;:0.0,&quot;Left&quot;:0.0,&quot;SlideWidth&quot;:960,&quot;SlideHeight&quot;:540}"/>
          <p:cNvSpPr txBox="1"/>
          <p:nvPr/>
        </p:nvSpPr>
        <p:spPr>
          <a:xfrm>
            <a:off x="0" y="0"/>
            <a:ext cx="635262"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alibri"/>
                <a:ea typeface="Calibri"/>
                <a:cs typeface="Calibri"/>
                <a:sym typeface="Calibri"/>
              </a:rPr>
              <a:t>Official</a:t>
            </a:r>
            <a:endParaRPr sz="1400" b="0" i="0" u="none" strike="noStrike" cap="none">
              <a:solidFill>
                <a:srgbClr val="000000"/>
              </a:solidFill>
              <a:latin typeface="Arial"/>
              <a:ea typeface="Arial"/>
              <a:cs typeface="Arial"/>
              <a:sym typeface="Arial"/>
            </a:endParaRPr>
          </a:p>
        </p:txBody>
      </p:sp>
      <p:sp>
        <p:nvSpPr>
          <p:cNvPr id="443" name="Google Shape;443;p44" descr="{&quot;HashCode&quot;:1987674191,&quot;Placement&quot;:&quot;Header&quot;,&quot;Top&quot;:0.0,&quot;Left&quot;:0.0,&quot;SlideWidth&quot;:960,&quot;SlideHeight&quot;:540}"/>
          <p:cNvSpPr txBox="1"/>
          <p:nvPr/>
        </p:nvSpPr>
        <p:spPr>
          <a:xfrm>
            <a:off x="0" y="0"/>
            <a:ext cx="635262"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alibri"/>
                <a:ea typeface="Calibri"/>
                <a:cs typeface="Calibri"/>
                <a:sym typeface="Calibri"/>
              </a:rPr>
              <a:t>Official</a:t>
            </a:r>
            <a:endParaRPr sz="1400" b="0" i="0" u="none" strike="noStrike" cap="none">
              <a:solidFill>
                <a:srgbClr val="000000"/>
              </a:solidFill>
              <a:latin typeface="Arial"/>
              <a:ea typeface="Arial"/>
              <a:cs typeface="Arial"/>
              <a:sym typeface="Arial"/>
            </a:endParaRPr>
          </a:p>
        </p:txBody>
      </p:sp>
      <p:sp>
        <p:nvSpPr>
          <p:cNvPr id="444" name="Google Shape;444;p44" descr="{&quot;HashCode&quot;:1987674191,&quot;Placement&quot;:&quot;Header&quot;,&quot;Top&quot;:0.0,&quot;Left&quot;:0.0,&quot;SlideWidth&quot;:960,&quot;SlideHeight&quot;:540}"/>
          <p:cNvSpPr txBox="1"/>
          <p:nvPr/>
        </p:nvSpPr>
        <p:spPr>
          <a:xfrm>
            <a:off x="0" y="0"/>
            <a:ext cx="635262"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None/>
            </a:pPr>
            <a:r>
              <a:rPr lang="en-GB" sz="1000" b="0" i="0" u="none" strike="noStrike" cap="none">
                <a:solidFill>
                  <a:srgbClr val="000000"/>
                </a:solidFill>
                <a:latin typeface="Calibri"/>
                <a:ea typeface="Calibri"/>
                <a:cs typeface="Calibri"/>
                <a:sym typeface="Calibri"/>
              </a:rPr>
              <a:t>Official</a:t>
            </a:r>
            <a:endParaRPr/>
          </a:p>
        </p:txBody>
      </p:sp>
      <p:sp>
        <p:nvSpPr>
          <p:cNvPr id="2" name="MSIPCMContentMarking" descr="{&quot;HashCode&quot;:1987674191,&quot;Placement&quot;:&quot;Header&quot;,&quot;Top&quot;:0.0,&quot;Left&quot;:0.0,&quot;SlideWidth&quot;:960,&quot;SlideHeight&quot;:540}">
            <a:extLst>
              <a:ext uri="{FF2B5EF4-FFF2-40B4-BE49-F238E27FC236}">
                <a16:creationId xmlns:a16="http://schemas.microsoft.com/office/drawing/2014/main" id="{50FECC7D-95EA-4BD2-935C-AD51AE4907C5}"/>
              </a:ext>
            </a:extLst>
          </p:cNvPr>
          <p:cNvSpPr txBox="1"/>
          <p:nvPr userDrawn="1"/>
        </p:nvSpPr>
        <p:spPr>
          <a:xfrm>
            <a:off x="0" y="0"/>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890712279"/>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FD50E2DD-137A-E740-A5A2-362E8A47726F}"/>
              </a:ext>
            </a:extLst>
          </p:cNvPr>
          <p:cNvPicPr>
            <a:picLocks noChangeAspect="1"/>
          </p:cNvPicPr>
          <p:nvPr/>
        </p:nvPicPr>
        <p:blipFill>
          <a:blip r:embed="rId11"/>
          <a:stretch>
            <a:fillRect/>
          </a:stretch>
        </p:blipFill>
        <p:spPr>
          <a:xfrm>
            <a:off x="9201738" y="4240624"/>
            <a:ext cx="3403774" cy="2730500"/>
          </a:xfrm>
          <a:prstGeom prst="rect">
            <a:avLst/>
          </a:prstGeom>
        </p:spPr>
      </p:pic>
      <p:sp>
        <p:nvSpPr>
          <p:cNvPr id="2" name="Title Placeholder 1">
            <a:extLst>
              <a:ext uri="{FF2B5EF4-FFF2-40B4-BE49-F238E27FC236}">
                <a16:creationId xmlns:a16="http://schemas.microsoft.com/office/drawing/2014/main" id="{20508926-315D-8A40-9E69-0B3B38AA3495}"/>
              </a:ext>
            </a:extLst>
          </p:cNvPr>
          <p:cNvSpPr>
            <a:spLocks noGrp="1"/>
          </p:cNvSpPr>
          <p:nvPr>
            <p:ph type="title"/>
          </p:nvPr>
        </p:nvSpPr>
        <p:spPr>
          <a:xfrm>
            <a:off x="2743200" y="365125"/>
            <a:ext cx="674094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E85AE5-7A8D-D34A-AC52-BF5C44428E78}"/>
              </a:ext>
            </a:extLst>
          </p:cNvPr>
          <p:cNvSpPr>
            <a:spLocks noGrp="1"/>
          </p:cNvSpPr>
          <p:nvPr>
            <p:ph type="body" idx="1"/>
          </p:nvPr>
        </p:nvSpPr>
        <p:spPr>
          <a:xfrm>
            <a:off x="838200" y="2019299"/>
            <a:ext cx="10515600" cy="41576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07867F-89C2-104E-A46A-28E9447DD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E91376EE-FFEC-BC48-B60F-FC0F36A39E84}" type="datetimeFigureOut">
              <a:rPr lang="en-GB" smtClean="0"/>
              <a:pPr/>
              <a:t>19/11/2021</a:t>
            </a:fld>
            <a:endParaRPr lang="en-GB"/>
          </a:p>
        </p:txBody>
      </p:sp>
      <p:sp>
        <p:nvSpPr>
          <p:cNvPr id="5" name="Footer Placeholder 4">
            <a:extLst>
              <a:ext uri="{FF2B5EF4-FFF2-40B4-BE49-F238E27FC236}">
                <a16:creationId xmlns:a16="http://schemas.microsoft.com/office/drawing/2014/main" id="{1586DD32-10E7-DE4B-AF13-4D1221769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1B027544-784E-3A44-ABED-56D155AAC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92A68933-88F8-BD43-AC85-31C7CD6FDE60}" type="slidenum">
              <a:rPr lang="en-GB" smtClean="0"/>
              <a:pPr/>
              <a:t>‹#›</a:t>
            </a:fld>
            <a:endParaRPr lang="en-GB"/>
          </a:p>
        </p:txBody>
      </p:sp>
      <p:pic>
        <p:nvPicPr>
          <p:cNvPr id="10" name="Picture 9">
            <a:extLst>
              <a:ext uri="{FF2B5EF4-FFF2-40B4-BE49-F238E27FC236}">
                <a16:creationId xmlns:a16="http://schemas.microsoft.com/office/drawing/2014/main" id="{56D6D48E-FB86-A14C-AF5B-69DCFC9AC53F}"/>
              </a:ext>
            </a:extLst>
          </p:cNvPr>
          <p:cNvPicPr>
            <a:picLocks noChangeAspect="1"/>
          </p:cNvPicPr>
          <p:nvPr/>
        </p:nvPicPr>
        <p:blipFill>
          <a:blip r:embed="rId12"/>
          <a:stretch>
            <a:fillRect/>
          </a:stretch>
        </p:blipFill>
        <p:spPr>
          <a:xfrm>
            <a:off x="9527892" y="299085"/>
            <a:ext cx="2343847" cy="1011555"/>
          </a:xfrm>
          <a:prstGeom prst="rect">
            <a:avLst/>
          </a:prstGeom>
        </p:spPr>
      </p:pic>
      <p:pic>
        <p:nvPicPr>
          <p:cNvPr id="12" name="Picture 11">
            <a:extLst>
              <a:ext uri="{FF2B5EF4-FFF2-40B4-BE49-F238E27FC236}">
                <a16:creationId xmlns:a16="http://schemas.microsoft.com/office/drawing/2014/main" id="{55754E54-C23D-7942-988A-2322705E76EE}"/>
              </a:ext>
            </a:extLst>
          </p:cNvPr>
          <p:cNvPicPr>
            <a:picLocks noChangeAspect="1"/>
          </p:cNvPicPr>
          <p:nvPr/>
        </p:nvPicPr>
        <p:blipFill>
          <a:blip r:embed="rId13"/>
          <a:stretch>
            <a:fillRect/>
          </a:stretch>
        </p:blipFill>
        <p:spPr>
          <a:xfrm>
            <a:off x="-419100" y="-50802"/>
            <a:ext cx="3581400" cy="2070100"/>
          </a:xfrm>
          <a:prstGeom prst="rect">
            <a:avLst/>
          </a:prstGeom>
        </p:spPr>
      </p:pic>
    </p:spTree>
    <p:extLst>
      <p:ext uri="{BB962C8B-B14F-4D97-AF65-F5344CB8AC3E}">
        <p14:creationId xmlns:p14="http://schemas.microsoft.com/office/powerpoint/2010/main" val="201316532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3600" b="1" kern="1200">
          <a:solidFill>
            <a:srgbClr val="0072C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76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09600" y="1600201"/>
            <a:ext cx="10972800" cy="452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609600" y="6244738"/>
            <a:ext cx="2844800" cy="4769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4165600" y="6244738"/>
            <a:ext cx="3860800" cy="4769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8737600" y="6244738"/>
            <a:ext cx="2844800" cy="4769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9E5867-8A39-4FF0-AF70-DF4F95399CFB}" type="slidenum">
              <a:rPr lang="en-GB"/>
              <a:pPr>
                <a:defRPr/>
              </a:pPr>
              <a:t>‹#›</a:t>
            </a:fld>
            <a:endParaRPr lang="en-GB"/>
          </a:p>
        </p:txBody>
      </p:sp>
    </p:spTree>
    <p:extLst>
      <p:ext uri="{BB962C8B-B14F-4D97-AF65-F5344CB8AC3E}">
        <p14:creationId xmlns:p14="http://schemas.microsoft.com/office/powerpoint/2010/main" val="283857144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9293" cy="6858000"/>
          </a:xfrm>
          <a:prstGeom prst="rect">
            <a:avLst/>
          </a:prstGeom>
        </p:spPr>
      </p:pic>
    </p:spTree>
    <p:extLst>
      <p:ext uri="{BB962C8B-B14F-4D97-AF65-F5344CB8AC3E}">
        <p14:creationId xmlns:p14="http://schemas.microsoft.com/office/powerpoint/2010/main" val="32405115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AA4B6D7-290B-43D3-9058-16E12BB43EC7}" type="datetimeFigureOut">
              <a:rPr lang="en-GB" smtClean="0"/>
              <a:t>19/11/2021</a:t>
            </a:fld>
            <a:endParaRPr lang="en-GB"/>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7DAEE80-065F-4175-853B-3ADD9669EDA3}" type="slidenum">
              <a:rPr lang="en-GB" smtClean="0"/>
              <a:t>‹#›</a:t>
            </a:fld>
            <a:endParaRPr lang="en-GB"/>
          </a:p>
        </p:txBody>
      </p:sp>
    </p:spTree>
    <p:extLst>
      <p:ext uri="{BB962C8B-B14F-4D97-AF65-F5344CB8AC3E}">
        <p14:creationId xmlns:p14="http://schemas.microsoft.com/office/powerpoint/2010/main" val="227134131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85F6C-B156-4B96-97EE-11CC077DD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6B637E-CDAE-4964-ACD1-5DB576B11E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7100B6-5394-4CA4-8932-678337362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B862B-A501-400F-A239-EAFF118964D2}" type="datetimeFigureOut">
              <a:rPr lang="en-GB" smtClean="0"/>
              <a:t>19/11/2021</a:t>
            </a:fld>
            <a:endParaRPr lang="en-GB"/>
          </a:p>
        </p:txBody>
      </p:sp>
      <p:sp>
        <p:nvSpPr>
          <p:cNvPr id="5" name="Footer Placeholder 4">
            <a:extLst>
              <a:ext uri="{FF2B5EF4-FFF2-40B4-BE49-F238E27FC236}">
                <a16:creationId xmlns:a16="http://schemas.microsoft.com/office/drawing/2014/main" id="{BF990019-7A9B-4627-920F-08DECC1C5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44DA0B-065C-4281-9749-EA85B1751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300E0-5CC3-4539-9F2B-6CD3DB7997DC}" type="slidenum">
              <a:rPr lang="en-GB" smtClean="0"/>
              <a:t>‹#›</a:t>
            </a:fld>
            <a:endParaRPr lang="en-GB"/>
          </a:p>
        </p:txBody>
      </p:sp>
    </p:spTree>
    <p:extLst>
      <p:ext uri="{BB962C8B-B14F-4D97-AF65-F5344CB8AC3E}">
        <p14:creationId xmlns:p14="http://schemas.microsoft.com/office/powerpoint/2010/main" val="23864815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3186558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Lst>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2" Type="http://schemas.openxmlformats.org/officeDocument/2006/relationships/hyperlink" Target="mailto:jennifer.brownbridge@york.nhs.uk" TargetMode="Externa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0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45.xml"/><Relationship Id="rId5" Type="http://schemas.openxmlformats.org/officeDocument/2006/relationships/image" Target="../media/image85.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6.png"/><Relationship Id="rId1" Type="http://schemas.openxmlformats.org/officeDocument/2006/relationships/slideLayout" Target="../slideLayouts/slideLayout1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jpe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5.svg"/><Relationship Id="rId2" Type="http://schemas.openxmlformats.org/officeDocument/2006/relationships/image" Target="../media/image92.png"/><Relationship Id="rId16" Type="http://schemas.openxmlformats.org/officeDocument/2006/relationships/image" Target="../media/image106.svg"/><Relationship Id="rId20" Type="http://schemas.openxmlformats.org/officeDocument/2006/relationships/image" Target="../media/image110.svg"/><Relationship Id="rId1" Type="http://schemas.openxmlformats.org/officeDocument/2006/relationships/slideLayout" Target="../slideLayouts/slideLayout1.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114.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2.svg"/></Relationships>
</file>

<file path=ppt/slides/_rels/slide1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6.png"/><Relationship Id="rId1" Type="http://schemas.openxmlformats.org/officeDocument/2006/relationships/slideLayout" Target="../slideLayouts/slideLayout14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9.jpeg"/><Relationship Id="rId4" Type="http://schemas.openxmlformats.org/officeDocument/2006/relationships/diagramLayout" Target="../diagrams/layout2.xml"/><Relationship Id="rId9" Type="http://schemas.openxmlformats.org/officeDocument/2006/relationships/image" Target="../media/image1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svg"/><Relationship Id="rId3" Type="http://schemas.openxmlformats.org/officeDocument/2006/relationships/image" Target="../media/image120.tiff"/><Relationship Id="rId7" Type="http://schemas.openxmlformats.org/officeDocument/2006/relationships/chart" Target="../charts/chart4.xml"/><Relationship Id="rId12" Type="http://schemas.openxmlformats.org/officeDocument/2006/relationships/image" Target="../media/image125.png"/><Relationship Id="rId2" Type="http://schemas.openxmlformats.org/officeDocument/2006/relationships/notesSlide" Target="../notesSlides/notesSlide2.xml"/><Relationship Id="rId1" Type="http://schemas.openxmlformats.org/officeDocument/2006/relationships/slideLayout" Target="../slideLayouts/slideLayout129.xml"/><Relationship Id="rId6" Type="http://schemas.openxmlformats.org/officeDocument/2006/relationships/chart" Target="../charts/chart3.xml"/><Relationship Id="rId11" Type="http://schemas.openxmlformats.org/officeDocument/2006/relationships/image" Target="../media/image124.svg"/><Relationship Id="rId5" Type="http://schemas.openxmlformats.org/officeDocument/2006/relationships/chart" Target="../charts/chart2.xml"/><Relationship Id="rId10" Type="http://schemas.openxmlformats.org/officeDocument/2006/relationships/image" Target="../media/image123.png"/><Relationship Id="rId4" Type="http://schemas.openxmlformats.org/officeDocument/2006/relationships/chart" Target="../charts/chart1.xml"/><Relationship Id="rId9" Type="http://schemas.openxmlformats.org/officeDocument/2006/relationships/image" Target="../media/image122.png"/><Relationship Id="rId14" Type="http://schemas.openxmlformats.org/officeDocument/2006/relationships/image" Target="../media/image127.png"/></Relationships>
</file>

<file path=ppt/slides/_rels/slide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9.xml"/><Relationship Id="rId4" Type="http://schemas.openxmlformats.org/officeDocument/2006/relationships/image" Target="../media/image131.emf"/></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35.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6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6.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0.xml"/><Relationship Id="rId5" Type="http://schemas.openxmlformats.org/officeDocument/2006/relationships/image" Target="../media/image68.jpe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2583-98D5-4A29-A95F-329423B6ACF9}"/>
              </a:ext>
            </a:extLst>
          </p:cNvPr>
          <p:cNvSpPr>
            <a:spLocks noGrp="1"/>
          </p:cNvSpPr>
          <p:nvPr>
            <p:ph type="ctrTitle"/>
          </p:nvPr>
        </p:nvSpPr>
        <p:spPr>
          <a:xfrm>
            <a:off x="292095" y="60887"/>
            <a:ext cx="11607800" cy="538147"/>
          </a:xfrm>
        </p:spPr>
        <p:txBody>
          <a:bodyPr>
            <a:noAutofit/>
          </a:bodyPr>
          <a:lstStyle/>
          <a:p>
            <a:r>
              <a:rPr lang="en-GB" sz="3200">
                <a:solidFill>
                  <a:schemeClr val="accent5">
                    <a:lumMod val="50000"/>
                  </a:schemeClr>
                </a:solidFill>
              </a:rPr>
              <a:t>Birmingham &amp; Solihull - Children and Young People’s Asthma Network</a:t>
            </a:r>
          </a:p>
        </p:txBody>
      </p:sp>
      <p:sp>
        <p:nvSpPr>
          <p:cNvPr id="3" name="Subtitle 2">
            <a:extLst>
              <a:ext uri="{FF2B5EF4-FFF2-40B4-BE49-F238E27FC236}">
                <a16:creationId xmlns:a16="http://schemas.microsoft.com/office/drawing/2014/main" id="{EF839641-E30C-4CD6-8AB9-652DF3319E73}"/>
              </a:ext>
            </a:extLst>
          </p:cNvPr>
          <p:cNvSpPr>
            <a:spLocks noGrp="1"/>
          </p:cNvSpPr>
          <p:nvPr>
            <p:ph type="subTitle" idx="1"/>
          </p:nvPr>
        </p:nvSpPr>
        <p:spPr>
          <a:xfrm>
            <a:off x="2028175" y="560578"/>
            <a:ext cx="8135639" cy="419947"/>
          </a:xfrm>
        </p:spPr>
        <p:txBody>
          <a:bodyPr>
            <a:normAutofit fontScale="92500" lnSpcReduction="10000"/>
          </a:bodyPr>
          <a:lstStyle/>
          <a:p>
            <a:r>
              <a:rPr lang="en-GB" sz="2800">
                <a:solidFill>
                  <a:schemeClr val="accent5">
                    <a:lumMod val="50000"/>
                  </a:schemeClr>
                </a:solidFill>
                <a:latin typeface="+mj-lt"/>
              </a:rPr>
              <a:t>Plans, Priorities &amp; Achievements </a:t>
            </a:r>
          </a:p>
        </p:txBody>
      </p:sp>
      <p:pic>
        <p:nvPicPr>
          <p:cNvPr id="5" name="Picture 4">
            <a:extLst>
              <a:ext uri="{FF2B5EF4-FFF2-40B4-BE49-F238E27FC236}">
                <a16:creationId xmlns:a16="http://schemas.microsoft.com/office/drawing/2014/main" id="{B55FCD01-6B15-4863-AC36-4C8D1384B1EE}"/>
              </a:ext>
            </a:extLst>
          </p:cNvPr>
          <p:cNvPicPr>
            <a:picLocks noChangeAspect="1"/>
          </p:cNvPicPr>
          <p:nvPr/>
        </p:nvPicPr>
        <p:blipFill rotWithShape="1">
          <a:blip r:embed="rId4">
            <a:extLst>
              <a:ext uri="{28A0092B-C50C-407E-A947-70E740481C1C}">
                <a14:useLocalDpi xmlns:a14="http://schemas.microsoft.com/office/drawing/2010/main" val="0"/>
              </a:ext>
            </a:extLst>
          </a:blip>
          <a:srcRect l="18690" t="14680" r="4361" b="26453"/>
          <a:stretch/>
        </p:blipFill>
        <p:spPr>
          <a:xfrm>
            <a:off x="10484662" y="6208089"/>
            <a:ext cx="1707338" cy="588737"/>
          </a:xfrm>
          <a:prstGeom prst="rect">
            <a:avLst/>
          </a:prstGeom>
        </p:spPr>
      </p:pic>
      <p:sp>
        <p:nvSpPr>
          <p:cNvPr id="7" name="TextBox 6">
            <a:extLst>
              <a:ext uri="{FF2B5EF4-FFF2-40B4-BE49-F238E27FC236}">
                <a16:creationId xmlns:a16="http://schemas.microsoft.com/office/drawing/2014/main" id="{5D1365C8-78E3-428D-8F3B-9EE7345AC6C3}"/>
              </a:ext>
            </a:extLst>
          </p:cNvPr>
          <p:cNvSpPr txBox="1"/>
          <p:nvPr/>
        </p:nvSpPr>
        <p:spPr>
          <a:xfrm>
            <a:off x="292095" y="1279903"/>
            <a:ext cx="11515938" cy="424731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j-lt"/>
              </a:rPr>
              <a:t>Establishment of a Regional Asthma Network (Sept 2021)</a:t>
            </a:r>
          </a:p>
          <a:p>
            <a:pPr marL="285750" indent="-285750">
              <a:buFont typeface="Arial" panose="020B0604020202020204" pitchFamily="34" charset="0"/>
              <a:buChar char="•"/>
            </a:pPr>
            <a:r>
              <a:rPr lang="en-GB" dirty="0">
                <a:latin typeface="+mj-lt"/>
              </a:rPr>
              <a:t>Establishment of a BSOL Asthma Network (Oct 2021)</a:t>
            </a:r>
          </a:p>
          <a:p>
            <a:pPr marL="285750" indent="-285750">
              <a:buFont typeface="Arial" panose="020B0604020202020204" pitchFamily="34" charset="0"/>
              <a:buChar char="•"/>
            </a:pPr>
            <a:r>
              <a:rPr lang="en-GB" dirty="0">
                <a:latin typeface="+mj-lt"/>
              </a:rPr>
              <a:t>Plans to benchmark against the recommendations from the National Asthma Bundle of Care &amp; secure implementation of any gaps. </a:t>
            </a:r>
          </a:p>
          <a:p>
            <a:pPr marL="285750" indent="-285750">
              <a:buFont typeface="Arial" panose="020B0604020202020204" pitchFamily="34" charset="0"/>
              <a:buChar char="•"/>
            </a:pPr>
            <a:r>
              <a:rPr lang="en-GB" dirty="0">
                <a:latin typeface="+mj-lt"/>
              </a:rPr>
              <a:t>Commenced Primary Care Asthma Pilot:</a:t>
            </a:r>
          </a:p>
          <a:p>
            <a:pPr marL="742950" lvl="1" indent="-285750">
              <a:buFont typeface="Arial" panose="020B0604020202020204" pitchFamily="34" charset="0"/>
              <a:buChar char="•"/>
            </a:pPr>
            <a:r>
              <a:rPr lang="en-GB" dirty="0">
                <a:latin typeface="+mj-lt"/>
              </a:rPr>
              <a:t>Integrated Approach - collaborative working between </a:t>
            </a:r>
            <a:r>
              <a:rPr lang="en-GB" dirty="0" err="1">
                <a:latin typeface="+mj-lt"/>
              </a:rPr>
              <a:t>B’ham</a:t>
            </a:r>
            <a:r>
              <a:rPr lang="en-GB" dirty="0">
                <a:latin typeface="+mj-lt"/>
              </a:rPr>
              <a:t> Women's &amp; Children’s Hospital &amp; Primary Care </a:t>
            </a:r>
          </a:p>
          <a:p>
            <a:pPr marL="742950" lvl="1" indent="-285750">
              <a:buFont typeface="Arial" panose="020B0604020202020204" pitchFamily="34" charset="0"/>
              <a:buChar char="•"/>
            </a:pPr>
            <a:r>
              <a:rPr lang="en-GB" dirty="0">
                <a:latin typeface="+mj-lt"/>
              </a:rPr>
              <a:t>Will extend to involve UHB with Primary Care </a:t>
            </a:r>
          </a:p>
          <a:p>
            <a:pPr marL="742950" lvl="1" indent="-285750">
              <a:buFont typeface="Arial" panose="020B0604020202020204" pitchFamily="34" charset="0"/>
              <a:buChar char="•"/>
            </a:pPr>
            <a:r>
              <a:rPr lang="en-GB" dirty="0">
                <a:latin typeface="+mj-lt"/>
              </a:rPr>
              <a:t>Asthma clinics in Primary Care</a:t>
            </a:r>
          </a:p>
          <a:p>
            <a:pPr marL="742950" lvl="1" indent="-285750">
              <a:buFont typeface="Arial" panose="020B0604020202020204" pitchFamily="34" charset="0"/>
              <a:buChar char="•"/>
            </a:pPr>
            <a:r>
              <a:rPr lang="en-GB" dirty="0">
                <a:latin typeface="+mj-lt"/>
              </a:rPr>
              <a:t>MDT meetings - Doctors, practice nurses, school nurses, HV, family support workers to build capacity and improve outcomes. </a:t>
            </a:r>
          </a:p>
          <a:p>
            <a:pPr marL="285750" indent="-285750">
              <a:buFont typeface="Arial" panose="020B0604020202020204" pitchFamily="34" charset="0"/>
              <a:buChar char="•"/>
            </a:pPr>
            <a:r>
              <a:rPr lang="en-GB" dirty="0">
                <a:latin typeface="+mj-lt"/>
              </a:rPr>
              <a:t>Intelligence driven – looked at micro &amp; macro factors, inequalities, air pollution, deprivation etc</a:t>
            </a:r>
          </a:p>
          <a:p>
            <a:pPr marL="285750" indent="-285750">
              <a:buFont typeface="Arial" panose="020B0604020202020204" pitchFamily="34" charset="0"/>
              <a:buChar char="•"/>
            </a:pPr>
            <a:r>
              <a:rPr lang="en-GB" dirty="0">
                <a:latin typeface="+mj-lt"/>
              </a:rPr>
              <a:t>Plan to assist in joining up pathways of care to achieve better outcomes for CYP</a:t>
            </a:r>
          </a:p>
          <a:p>
            <a:pPr marL="285750" indent="-285750">
              <a:buFont typeface="Arial" panose="020B0604020202020204" pitchFamily="34" charset="0"/>
              <a:buChar char="•"/>
            </a:pPr>
            <a:r>
              <a:rPr lang="en-GB" dirty="0">
                <a:latin typeface="+mj-lt"/>
              </a:rPr>
              <a:t>Training and Education</a:t>
            </a:r>
            <a:endParaRPr lang="en-GB" dirty="0"/>
          </a:p>
          <a:p>
            <a:endParaRPr lang="en-GB" dirty="0"/>
          </a:p>
          <a:p>
            <a:endParaRPr lang="en-GB" dirty="0"/>
          </a:p>
        </p:txBody>
      </p:sp>
      <p:pic>
        <p:nvPicPr>
          <p:cNvPr id="27" name="Picture 26" descr="A picture containing logo&#10;&#10;Description automatically generated">
            <a:extLst>
              <a:ext uri="{FF2B5EF4-FFF2-40B4-BE49-F238E27FC236}">
                <a16:creationId xmlns:a16="http://schemas.microsoft.com/office/drawing/2014/main" id="{22B7AB5F-08A9-4857-94B4-37B667F58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83" y="6275064"/>
            <a:ext cx="2405878" cy="473156"/>
          </a:xfrm>
          <a:prstGeom prst="rect">
            <a:avLst/>
          </a:prstGeom>
        </p:spPr>
      </p:pic>
      <p:pic>
        <p:nvPicPr>
          <p:cNvPr id="29" name="Picture 28">
            <a:extLst>
              <a:ext uri="{FF2B5EF4-FFF2-40B4-BE49-F238E27FC236}">
                <a16:creationId xmlns:a16="http://schemas.microsoft.com/office/drawing/2014/main" id="{6A167B15-81DF-47EE-970D-3D46E055C974}"/>
              </a:ext>
            </a:extLst>
          </p:cNvPr>
          <p:cNvPicPr>
            <a:picLocks noChangeAspect="1"/>
          </p:cNvPicPr>
          <p:nvPr/>
        </p:nvPicPr>
        <p:blipFill rotWithShape="1">
          <a:blip r:embed="rId6">
            <a:extLst>
              <a:ext uri="{28A0092B-C50C-407E-A947-70E740481C1C}">
                <a14:useLocalDpi xmlns:a14="http://schemas.microsoft.com/office/drawing/2010/main" val="0"/>
              </a:ext>
            </a:extLst>
          </a:blip>
          <a:srcRect l="13287" t="38522" r="18461" b="42848"/>
          <a:stretch/>
        </p:blipFill>
        <p:spPr>
          <a:xfrm>
            <a:off x="2827867" y="6302785"/>
            <a:ext cx="1530351" cy="417713"/>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CC715E6D-BF46-4B0A-8277-24E7D6E86B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7374" y="6208089"/>
            <a:ext cx="1348621" cy="566421"/>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0A7E6E06-78A5-458C-8964-70667C29D8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5151" y="6274588"/>
            <a:ext cx="2108516" cy="466830"/>
          </a:xfrm>
          <a:prstGeom prst="rect">
            <a:avLst/>
          </a:prstGeom>
        </p:spPr>
      </p:pic>
      <p:pic>
        <p:nvPicPr>
          <p:cNvPr id="35" name="Picture 34">
            <a:extLst>
              <a:ext uri="{FF2B5EF4-FFF2-40B4-BE49-F238E27FC236}">
                <a16:creationId xmlns:a16="http://schemas.microsoft.com/office/drawing/2014/main" id="{9181647B-9E8D-437D-8FB6-8C79035112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6353" y="6286154"/>
            <a:ext cx="1202047" cy="474916"/>
          </a:xfrm>
          <a:prstGeom prst="rect">
            <a:avLst/>
          </a:prstGeom>
        </p:spPr>
      </p:pic>
      <p:sp>
        <p:nvSpPr>
          <p:cNvPr id="36" name="Rectangle: Rounded Corners 35">
            <a:extLst>
              <a:ext uri="{FF2B5EF4-FFF2-40B4-BE49-F238E27FC236}">
                <a16:creationId xmlns:a16="http://schemas.microsoft.com/office/drawing/2014/main" id="{6F9E6170-BD88-4C70-A6F5-E1B3C62B7208}"/>
              </a:ext>
            </a:extLst>
          </p:cNvPr>
          <p:cNvSpPr/>
          <p:nvPr/>
        </p:nvSpPr>
        <p:spPr>
          <a:xfrm>
            <a:off x="973660" y="6041089"/>
            <a:ext cx="10244666" cy="45719"/>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AsthmaRapChallenge (Key Changes Artists Version) (1)">
            <a:hlinkClick r:id="" action="ppaction://media"/>
            <a:extLst>
              <a:ext uri="{FF2B5EF4-FFF2-40B4-BE49-F238E27FC236}">
                <a16:creationId xmlns:a16="http://schemas.microsoft.com/office/drawing/2014/main" id="{8A07A9DE-3749-4B02-9946-60F57E0FEF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5735" y="599034"/>
            <a:ext cx="609600" cy="609600"/>
          </a:xfrm>
          <a:prstGeom prst="rect">
            <a:avLst/>
          </a:prstGeom>
        </p:spPr>
      </p:pic>
    </p:spTree>
    <p:extLst>
      <p:ext uri="{BB962C8B-B14F-4D97-AF65-F5344CB8AC3E}">
        <p14:creationId xmlns:p14="http://schemas.microsoft.com/office/powerpoint/2010/main" val="230044477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 objId="12"/>
        <p14:pauseEvt time="2137" objId="12"/>
        <p14:seekEvt time="2137" objId="12" seek="2093"/>
        <p14:resumeEvt time="2137"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7130" y="180399"/>
            <a:ext cx="6740940" cy="1149637"/>
          </a:xfrm>
        </p:spPr>
        <p:txBody>
          <a:bodyPr/>
          <a:lstStyle/>
          <a:p>
            <a:pPr algn="ctr"/>
            <a:r>
              <a:rPr lang="en-GB" sz="3400"/>
              <a:t>Paediatric Asthma Service </a:t>
            </a:r>
            <a:br>
              <a:rPr lang="en-GB"/>
            </a:br>
            <a:r>
              <a:rPr lang="en-GB" sz="1800"/>
              <a:t>Snapshot of service developments over 2021 and future plans </a:t>
            </a:r>
          </a:p>
        </p:txBody>
      </p:sp>
      <p:sp>
        <p:nvSpPr>
          <p:cNvPr id="5" name="Content Placeholder 4"/>
          <p:cNvSpPr>
            <a:spLocks noGrp="1"/>
          </p:cNvSpPr>
          <p:nvPr>
            <p:ph sz="half" idx="1"/>
          </p:nvPr>
        </p:nvSpPr>
        <p:spPr>
          <a:xfrm>
            <a:off x="131616" y="2105891"/>
            <a:ext cx="6065984" cy="4701305"/>
          </a:xfrm>
          <a:ln w="38100">
            <a:solidFill>
              <a:schemeClr val="accent1"/>
            </a:solidFill>
          </a:ln>
        </p:spPr>
        <p:txBody>
          <a:bodyPr>
            <a:noAutofit/>
          </a:bodyPr>
          <a:lstStyle/>
          <a:p>
            <a:pPr>
              <a:lnSpc>
                <a:spcPct val="100000"/>
              </a:lnSpc>
              <a:spcBef>
                <a:spcPts val="500"/>
              </a:spcBef>
            </a:pPr>
            <a:r>
              <a:rPr lang="en-GB" sz="1600"/>
              <a:t>Paediatric Respiratory Nurse allocated to lead on asthma and develop Nurse Led asthma service in the Trust.</a:t>
            </a:r>
          </a:p>
          <a:p>
            <a:pPr>
              <a:spcBef>
                <a:spcPts val="500"/>
              </a:spcBef>
            </a:pPr>
            <a:r>
              <a:rPr lang="en-GB" sz="1600"/>
              <a:t>Professional development time for respiratory nursing team to attend training and conferences relating to asthma to improve knowledge and skills.</a:t>
            </a:r>
          </a:p>
          <a:p>
            <a:pPr>
              <a:spcBef>
                <a:spcPts val="500"/>
              </a:spcBef>
            </a:pPr>
            <a:r>
              <a:rPr lang="en-GB" sz="1600"/>
              <a:t>Nurse Led Asthma Clinics developed covering York, Scarborough and Selby in addition to consultant Asthma clinics. </a:t>
            </a:r>
          </a:p>
          <a:p>
            <a:pPr>
              <a:spcBef>
                <a:spcPts val="500"/>
              </a:spcBef>
            </a:pPr>
            <a:r>
              <a:rPr lang="en-GB" sz="1600"/>
              <a:t>Nurse Led review within 4-6weeks of discharge.</a:t>
            </a:r>
          </a:p>
          <a:p>
            <a:pPr>
              <a:spcBef>
                <a:spcPts val="500"/>
              </a:spcBef>
            </a:pPr>
            <a:r>
              <a:rPr lang="en-GB" sz="1600"/>
              <a:t>Direct referrals from ED to nurse led clinics for frequent attenders.</a:t>
            </a:r>
          </a:p>
          <a:p>
            <a:pPr>
              <a:spcBef>
                <a:spcPts val="500"/>
              </a:spcBef>
            </a:pPr>
            <a:r>
              <a:rPr lang="en-GB" sz="1600"/>
              <a:t>New equipment purchased for clinic – </a:t>
            </a:r>
            <a:r>
              <a:rPr lang="en-GB" sz="1600" err="1"/>
              <a:t>FeNO</a:t>
            </a:r>
            <a:r>
              <a:rPr lang="en-GB" sz="1600"/>
              <a:t>, Spirometer and </a:t>
            </a:r>
            <a:r>
              <a:rPr lang="en-GB" sz="1600" err="1"/>
              <a:t>Vitalograph</a:t>
            </a:r>
            <a:r>
              <a:rPr lang="en-GB" sz="1600"/>
              <a:t> AIM.</a:t>
            </a:r>
          </a:p>
          <a:p>
            <a:pPr>
              <a:spcBef>
                <a:spcPts val="500"/>
              </a:spcBef>
            </a:pPr>
            <a:r>
              <a:rPr lang="en-GB" sz="1600"/>
              <a:t>Nurse Led clinics with ‘One Stop’ style clinics providing full asthma review, education, personalised asthma action plans, </a:t>
            </a:r>
            <a:r>
              <a:rPr lang="en-GB" sz="1600" err="1"/>
              <a:t>FeNO</a:t>
            </a:r>
            <a:r>
              <a:rPr lang="en-GB" sz="1600"/>
              <a:t> &amp; Spirometry and Skin prick testing to common aeroallergens (as needed).</a:t>
            </a:r>
          </a:p>
          <a:p>
            <a:pPr>
              <a:spcBef>
                <a:spcPts val="500"/>
              </a:spcBef>
            </a:pPr>
            <a:r>
              <a:rPr lang="en-GB" sz="1600"/>
              <a:t>Discharge advice and safety netting updated to include smoking, signposting and mental health.</a:t>
            </a:r>
          </a:p>
        </p:txBody>
      </p:sp>
      <p:sp>
        <p:nvSpPr>
          <p:cNvPr id="6" name="Content Placeholder 5"/>
          <p:cNvSpPr>
            <a:spLocks noGrp="1"/>
          </p:cNvSpPr>
          <p:nvPr>
            <p:ph sz="half" idx="2"/>
          </p:nvPr>
        </p:nvSpPr>
        <p:spPr>
          <a:xfrm>
            <a:off x="6982691" y="2105892"/>
            <a:ext cx="5061527" cy="3223490"/>
          </a:xfrm>
          <a:ln w="38100">
            <a:solidFill>
              <a:schemeClr val="accent1"/>
            </a:solidFill>
          </a:ln>
        </p:spPr>
        <p:txBody>
          <a:bodyPr>
            <a:normAutofit fontScale="47500" lnSpcReduction="20000"/>
          </a:bodyPr>
          <a:lstStyle/>
          <a:p>
            <a:pPr>
              <a:spcBef>
                <a:spcPts val="0"/>
              </a:spcBef>
              <a:spcAft>
                <a:spcPts val="1000"/>
              </a:spcAft>
            </a:pPr>
            <a:r>
              <a:rPr lang="en-GB"/>
              <a:t>To lead the work stream with the ICS on the implementation of the</a:t>
            </a:r>
            <a:r>
              <a:rPr lang="en-GB" sz="2900"/>
              <a:t> National Bundle of Care for CYP with Asthma</a:t>
            </a:r>
          </a:p>
          <a:p>
            <a:pPr>
              <a:spcBef>
                <a:spcPts val="0"/>
              </a:spcBef>
              <a:spcAft>
                <a:spcPts val="1000"/>
              </a:spcAft>
            </a:pPr>
            <a:r>
              <a:rPr lang="en-GB" sz="2900"/>
              <a:t>Continuation of professional development and learning of Paediatric Asthma team. </a:t>
            </a:r>
          </a:p>
          <a:p>
            <a:pPr>
              <a:lnSpc>
                <a:spcPct val="120000"/>
              </a:lnSpc>
              <a:spcBef>
                <a:spcPts val="0"/>
              </a:spcBef>
              <a:spcAft>
                <a:spcPts val="1000"/>
              </a:spcAft>
            </a:pPr>
            <a:r>
              <a:rPr lang="en-GB" sz="2900"/>
              <a:t>Non-Medical prescribing as part of the Asthma Nurse role.</a:t>
            </a:r>
          </a:p>
          <a:p>
            <a:pPr>
              <a:spcBef>
                <a:spcPts val="0"/>
              </a:spcBef>
              <a:spcAft>
                <a:spcPts val="1000"/>
              </a:spcAft>
            </a:pPr>
            <a:r>
              <a:rPr lang="en-GB" sz="2900"/>
              <a:t>Focus on transition and closer working with Adult respiratory team.</a:t>
            </a:r>
          </a:p>
          <a:p>
            <a:pPr>
              <a:spcBef>
                <a:spcPts val="0"/>
              </a:spcBef>
              <a:spcAft>
                <a:spcPts val="1000"/>
              </a:spcAft>
            </a:pPr>
            <a:r>
              <a:rPr lang="en-GB" sz="2900"/>
              <a:t>Plans to trial an adolescent clinic in partnership with adult nursing team and with transition nurse input.</a:t>
            </a:r>
          </a:p>
          <a:p>
            <a:pPr>
              <a:spcBef>
                <a:spcPts val="0"/>
              </a:spcBef>
              <a:spcAft>
                <a:spcPts val="1000"/>
              </a:spcAft>
            </a:pPr>
            <a:r>
              <a:rPr lang="en-GB" sz="2900"/>
              <a:t>Feedback from service users to aid service improvements. </a:t>
            </a:r>
          </a:p>
          <a:p>
            <a:pPr>
              <a:spcBef>
                <a:spcPts val="0"/>
              </a:spcBef>
              <a:spcAft>
                <a:spcPts val="1000"/>
              </a:spcAft>
            </a:pPr>
            <a:r>
              <a:rPr lang="en-GB" sz="2900"/>
              <a:t>To facilitate regular training and updates for ward staff.</a:t>
            </a:r>
          </a:p>
          <a:p>
            <a:pPr>
              <a:spcBef>
                <a:spcPts val="0"/>
              </a:spcBef>
              <a:spcAft>
                <a:spcPts val="1000"/>
              </a:spcAft>
            </a:pPr>
            <a:r>
              <a:rPr lang="en-GB" sz="2900"/>
              <a:t>To coproduce asthma care packages</a:t>
            </a:r>
          </a:p>
          <a:p>
            <a:pPr>
              <a:spcBef>
                <a:spcPts val="0"/>
              </a:spcBef>
              <a:spcAft>
                <a:spcPts val="1000"/>
              </a:spcAft>
            </a:pPr>
            <a:r>
              <a:rPr lang="en-GB"/>
              <a:t>To move towards a digital approach for CYP</a:t>
            </a:r>
          </a:p>
        </p:txBody>
      </p:sp>
      <p:sp>
        <p:nvSpPr>
          <p:cNvPr id="7" name="Right Arrow 6"/>
          <p:cNvSpPr/>
          <p:nvPr/>
        </p:nvSpPr>
        <p:spPr>
          <a:xfrm>
            <a:off x="6322286" y="3713019"/>
            <a:ext cx="618839" cy="803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6982691" y="5483757"/>
            <a:ext cx="5061527" cy="1323439"/>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Contacts: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Gemma Barnes, Paediatric Consultant (lead for Asthma at York Hospital)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Jen Brownbridge, Paediatric Respiratory Specialist Nurse –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hlinkClick r:id="rId2"/>
              </a:rPr>
              <a:t>jennifer.brownbridge@york.nhs.uk</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2087415" y="1459856"/>
            <a:ext cx="2152074" cy="646035"/>
            <a:chOff x="2087415" y="1459856"/>
            <a:chExt cx="2152074" cy="646035"/>
          </a:xfrm>
        </p:grpSpPr>
        <p:sp>
          <p:nvSpPr>
            <p:cNvPr id="9" name="Down Arrow Callout 8"/>
            <p:cNvSpPr/>
            <p:nvPr/>
          </p:nvSpPr>
          <p:spPr>
            <a:xfrm>
              <a:off x="2087416" y="1514763"/>
              <a:ext cx="2152073" cy="59112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087415" y="1459856"/>
              <a:ext cx="21520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Developments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grpSp>
      <p:sp>
        <p:nvSpPr>
          <p:cNvPr id="13" name="Down Arrow Callout 12"/>
          <p:cNvSpPr/>
          <p:nvPr/>
        </p:nvSpPr>
        <p:spPr>
          <a:xfrm>
            <a:off x="8437418" y="1514763"/>
            <a:ext cx="2152073" cy="59112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8437417" y="1459856"/>
            <a:ext cx="21520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Future Plans</a:t>
            </a:r>
            <a:r>
              <a:rPr kumimoji="0"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413772718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114516"/>
            <a:ext cx="9075174" cy="5743484"/>
          </a:xfrm>
          <a:prstGeom prst="rect">
            <a:avLst/>
          </a:prstGeom>
          <a:solidFill>
            <a:srgbClr val="7030A0"/>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ln>
                <a:solidFill>
                  <a:srgbClr val="FF3399"/>
                </a:solidFill>
              </a:ln>
              <a:solidFill>
                <a:prstClr val="white"/>
              </a:solidFill>
              <a:effectLst>
                <a:innerShdw blurRad="63500" dist="50800" dir="18900000">
                  <a:prstClr val="black">
                    <a:alpha val="50000"/>
                  </a:prstClr>
                </a:innerShdw>
              </a:effectLst>
              <a:latin typeface="Aria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444" b="33481"/>
          <a:stretch/>
        </p:blipFill>
        <p:spPr>
          <a:xfrm>
            <a:off x="121672" y="1913701"/>
            <a:ext cx="1264398" cy="1034043"/>
          </a:xfrm>
          <a:prstGeom prst="rect">
            <a:avLst/>
          </a:prstGeom>
          <a:ln>
            <a:solidFill>
              <a:schemeClr val="tx2"/>
            </a:solidFill>
          </a:ln>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2853168" y="190488"/>
            <a:ext cx="746039" cy="884903"/>
          </a:xfrm>
          <a:prstGeom prst="rect">
            <a:avLst/>
          </a:prstGeom>
        </p:spPr>
      </p:pic>
      <p:pic>
        <p:nvPicPr>
          <p:cNvPr id="9" name="Picture 8"/>
          <p:cNvPicPr/>
          <p:nvPr/>
        </p:nvPicPr>
        <p:blipFill rotWithShape="1">
          <a:blip r:embed="rId4"/>
          <a:srcRect l="9221" t="19336" r="29442" b="1902"/>
          <a:stretch/>
        </p:blipFill>
        <p:spPr>
          <a:xfrm>
            <a:off x="4258966" y="2448232"/>
            <a:ext cx="1566792" cy="1184819"/>
          </a:xfrm>
          <a:prstGeom prst="rect">
            <a:avLst/>
          </a:prstGeom>
          <a:ln>
            <a:solidFill>
              <a:srgbClr val="FFC000"/>
            </a:solidFill>
          </a:ln>
        </p:spPr>
      </p:pic>
      <p:sp>
        <p:nvSpPr>
          <p:cNvPr id="10" name="Explosion 1 9"/>
          <p:cNvSpPr/>
          <p:nvPr/>
        </p:nvSpPr>
        <p:spPr>
          <a:xfrm>
            <a:off x="7578927" y="1798626"/>
            <a:ext cx="2606727" cy="2739403"/>
          </a:xfrm>
          <a:prstGeom prst="irregularSeal1">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b="1">
                <a:solidFill>
                  <a:prstClr val="black"/>
                </a:solidFill>
                <a:latin typeface="Segoe UI Emoji" panose="020B0502040204020203" pitchFamily="34" charset="0"/>
                <a:ea typeface="Segoe UI Emoji" panose="020B0502040204020203" pitchFamily="34" charset="0"/>
              </a:rPr>
              <a:t>30 Croydon Asthma</a:t>
            </a:r>
          </a:p>
          <a:p>
            <a:pPr algn="ctr" defTabSz="457200"/>
            <a:r>
              <a:rPr lang="en-GB" sz="1400" b="1">
                <a:solidFill>
                  <a:prstClr val="black"/>
                </a:solidFill>
                <a:latin typeface="Segoe UI Emoji" panose="020B0502040204020203" pitchFamily="34" charset="0"/>
                <a:ea typeface="Segoe UI Emoji" panose="020B0502040204020203" pitchFamily="34" charset="0"/>
              </a:rPr>
              <a:t>Champions trained</a:t>
            </a:r>
          </a:p>
        </p:txBody>
      </p:sp>
      <p:pic>
        <p:nvPicPr>
          <p:cNvPr id="11" name="Picture 10" descr="File:Gold Cup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122" y="2062278"/>
            <a:ext cx="930644" cy="814049"/>
          </a:xfrm>
          <a:prstGeom prst="rect">
            <a:avLst/>
          </a:prstGeom>
        </p:spPr>
      </p:pic>
      <p:sp>
        <p:nvSpPr>
          <p:cNvPr id="12" name="Rectangle 11"/>
          <p:cNvSpPr/>
          <p:nvPr/>
        </p:nvSpPr>
        <p:spPr>
          <a:xfrm>
            <a:off x="1524000" y="1166915"/>
            <a:ext cx="9075174" cy="769441"/>
          </a:xfrm>
          <a:prstGeom prst="rect">
            <a:avLst/>
          </a:prstGeom>
          <a:solidFill>
            <a:srgbClr val="FFFF00"/>
          </a:solidFill>
        </p:spPr>
        <p:txBody>
          <a:bodyPr wrap="square" lIns="91440" tIns="45720" rIns="91440" bIns="45720">
            <a:spAutoFit/>
          </a:bodyPr>
          <a:lstStyle/>
          <a:p>
            <a:pPr algn="ctr" defTabSz="457200"/>
            <a:r>
              <a:rPr lang="en-US" sz="4400" b="1">
                <a:ln w="6600">
                  <a:solidFill>
                    <a:srgbClr val="C0504D"/>
                  </a:solidFill>
                  <a:prstDash val="solid"/>
                </a:ln>
                <a:solidFill>
                  <a:srgbClr val="FFFFFF"/>
                </a:solidFill>
                <a:effectLst>
                  <a:outerShdw dist="38100" dir="2700000" algn="tl" rotWithShape="0">
                    <a:srgbClr val="C0504D"/>
                  </a:outerShdw>
                </a:effectLst>
                <a:latin typeface="Arial"/>
              </a:rPr>
              <a:t>Achievements in Croydon 2021</a:t>
            </a:r>
          </a:p>
        </p:txBody>
      </p:sp>
      <p:sp>
        <p:nvSpPr>
          <p:cNvPr id="13" name="Explosion 2 12"/>
          <p:cNvSpPr/>
          <p:nvPr/>
        </p:nvSpPr>
        <p:spPr>
          <a:xfrm>
            <a:off x="1469529" y="1913701"/>
            <a:ext cx="3455074" cy="2748557"/>
          </a:xfrm>
          <a:prstGeom prst="irregularSeal2">
            <a:avLst/>
          </a:prstGeom>
          <a:solidFill>
            <a:srgbClr val="16E6FC"/>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200">
              <a:ln w="0"/>
              <a:solidFill>
                <a:prstClr val="black"/>
              </a:solidFill>
              <a:effectLst>
                <a:outerShdw blurRad="38100" dist="19050" dir="2700000" algn="tl" rotWithShape="0">
                  <a:prstClr val="black">
                    <a:alpha val="40000"/>
                  </a:prstClr>
                </a:outerShdw>
              </a:effectLst>
              <a:latin typeface="Segoe UI Emoji" panose="020B0502040204020203" pitchFamily="34" charset="0"/>
              <a:ea typeface="Segoe UI Emoji" panose="020B0502040204020203" pitchFamily="34" charset="0"/>
            </a:endParaRPr>
          </a:p>
          <a:p>
            <a:pPr algn="ctr" defTabSz="457200"/>
            <a:r>
              <a:rPr lang="en-GB" sz="1400">
                <a:ln w="0"/>
                <a:solidFill>
                  <a:prstClr val="black"/>
                </a:solidFill>
                <a:effectLst>
                  <a:outerShdw blurRad="38100" dist="19050" dir="2700000" algn="tl" rotWithShape="0">
                    <a:prstClr val="black">
                      <a:alpha val="40000"/>
                    </a:prstClr>
                  </a:outerShdw>
                </a:effectLst>
                <a:latin typeface="Segoe UI Emoji" panose="020B0502040204020203" pitchFamily="34" charset="0"/>
                <a:ea typeface="Segoe UI Emoji" panose="020B0502040204020203" pitchFamily="34" charset="0"/>
              </a:rPr>
              <a:t>Phased out Salbutamol weaning regime &amp; implemented ward discharge bundle </a:t>
            </a:r>
          </a:p>
        </p:txBody>
      </p:sp>
      <p:sp>
        <p:nvSpPr>
          <p:cNvPr id="2" name="Explosion 1 1"/>
          <p:cNvSpPr/>
          <p:nvPr/>
        </p:nvSpPr>
        <p:spPr>
          <a:xfrm>
            <a:off x="7412008" y="4398835"/>
            <a:ext cx="2620232" cy="2297485"/>
          </a:xfrm>
          <a:prstGeom prst="irregularSeal1">
            <a:avLst/>
          </a:prstGeom>
          <a:solidFill>
            <a:srgbClr val="FF379B"/>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b="1">
                <a:solidFill>
                  <a:prstClr val="black"/>
                </a:solidFill>
                <a:latin typeface="Segoe UI Emoji" panose="020B0502040204020203" pitchFamily="34" charset="0"/>
                <a:ea typeface="Segoe UI Emoji" panose="020B0502040204020203" pitchFamily="34" charset="0"/>
              </a:rPr>
              <a:t>Participation in NACAP Asthma Audit</a:t>
            </a:r>
          </a:p>
        </p:txBody>
      </p:sp>
      <p:pic>
        <p:nvPicPr>
          <p:cNvPr id="4" name="Picture 3" descr="Projet:Correction syntaxique — Wikiversité"/>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2865" y="5525007"/>
            <a:ext cx="1003858" cy="1003858"/>
          </a:xfrm>
          <a:prstGeom prst="rect">
            <a:avLst/>
          </a:prstGeom>
        </p:spPr>
      </p:pic>
      <p:sp>
        <p:nvSpPr>
          <p:cNvPr id="16" name="Explosion 1 15"/>
          <p:cNvSpPr/>
          <p:nvPr/>
        </p:nvSpPr>
        <p:spPr>
          <a:xfrm>
            <a:off x="1739918" y="4237154"/>
            <a:ext cx="2822250" cy="2620846"/>
          </a:xfrm>
          <a:prstGeom prst="irregularSeal1">
            <a:avLst/>
          </a:prstGeom>
          <a:solidFill>
            <a:srgbClr val="92D05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b="1">
                <a:solidFill>
                  <a:prstClr val="black"/>
                </a:solidFill>
                <a:latin typeface="Segoe UI Emoji" panose="020B0502040204020203" pitchFamily="34" charset="0"/>
                <a:ea typeface="Segoe UI Emoji" panose="020B0502040204020203" pitchFamily="34" charset="0"/>
              </a:rPr>
              <a:t>Development of asthma service High Risk Register </a:t>
            </a:r>
          </a:p>
        </p:txBody>
      </p:sp>
      <p:cxnSp>
        <p:nvCxnSpPr>
          <p:cNvPr id="18" name="Straight Arrow Connector 17"/>
          <p:cNvCxnSpPr/>
          <p:nvPr/>
        </p:nvCxnSpPr>
        <p:spPr>
          <a:xfrm>
            <a:off x="3878576" y="5476569"/>
            <a:ext cx="963115" cy="319989"/>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3151044" y="2120607"/>
            <a:ext cx="1090909" cy="651479"/>
          </a:xfrm>
          <a:prstGeom prst="rect">
            <a:avLst/>
          </a:prstGeom>
        </p:spPr>
      </p:pic>
      <p:sp>
        <p:nvSpPr>
          <p:cNvPr id="14" name="Explosion 1 13"/>
          <p:cNvSpPr/>
          <p:nvPr/>
        </p:nvSpPr>
        <p:spPr>
          <a:xfrm>
            <a:off x="5032383" y="4170947"/>
            <a:ext cx="2239688" cy="2429899"/>
          </a:xfrm>
          <a:prstGeom prst="irregularSeal1">
            <a:avLst/>
          </a:prstGeom>
          <a:solidFill>
            <a:srgbClr val="D11DF5"/>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b="1">
                <a:solidFill>
                  <a:prstClr val="black"/>
                </a:solidFill>
                <a:latin typeface="Segoe UI Emoji" panose="020B0502040204020203" pitchFamily="34" charset="0"/>
                <a:ea typeface="Segoe UI Emoji" panose="020B0502040204020203" pitchFamily="34" charset="0"/>
              </a:rPr>
              <a:t>Submitted business case for MDT asthma clinic</a:t>
            </a:r>
          </a:p>
        </p:txBody>
      </p:sp>
      <p:pic>
        <p:nvPicPr>
          <p:cNvPr id="21" name="Picture 20" descr="File:Twemoji 1f3e5.svg - Wikimedia Common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8408" y="5796558"/>
            <a:ext cx="959189" cy="959189"/>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7084" t="11602" b="10625"/>
          <a:stretch/>
        </p:blipFill>
        <p:spPr>
          <a:xfrm>
            <a:off x="7165405" y="3168326"/>
            <a:ext cx="1151874" cy="952092"/>
          </a:xfrm>
          <a:prstGeom prst="rect">
            <a:avLst/>
          </a:prstGeom>
          <a:ln>
            <a:solidFill>
              <a:srgbClr val="FFC000"/>
            </a:solidFill>
          </a:ln>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1414" y="4298961"/>
            <a:ext cx="891448" cy="1076702"/>
          </a:xfrm>
          <a:prstGeom prst="rect">
            <a:avLst/>
          </a:prstGeom>
          <a:ln>
            <a:solidFill>
              <a:srgbClr val="FFC000"/>
            </a:solidFill>
          </a:ln>
        </p:spPr>
      </p:pic>
    </p:spTree>
    <p:extLst>
      <p:ext uri="{BB962C8B-B14F-4D97-AF65-F5344CB8AC3E}">
        <p14:creationId xmlns:p14="http://schemas.microsoft.com/office/powerpoint/2010/main" val="30369628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703" t="23310" r="18664" b="26234"/>
          <a:stretch/>
        </p:blipFill>
        <p:spPr bwMode="auto">
          <a:xfrm>
            <a:off x="3254101" y="201856"/>
            <a:ext cx="5683797"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AD194497-3C76-421D-BF57-74BCC6458B99}"/>
              </a:ext>
            </a:extLst>
          </p:cNvPr>
          <p:cNvSpPr txBox="1"/>
          <p:nvPr/>
        </p:nvSpPr>
        <p:spPr>
          <a:xfrm>
            <a:off x="753464" y="1516313"/>
            <a:ext cx="9555547"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FF0000"/>
                </a:solidFill>
                <a:effectLst/>
                <a:uLnTx/>
                <a:uFillTx/>
                <a:latin typeface="Calibri" panose="020F0502020204030204"/>
                <a:ea typeface="+mn-ea"/>
                <a:cs typeface="+mn-cs"/>
              </a:rPr>
              <a:t>The respiratory team has a wealth of knowledge and experience in asthma care, all nurses are V300 prescribers with the asthma diploma qualification</a:t>
            </a:r>
            <a:r>
              <a:rPr kumimoji="0" lang="en-GB" sz="1600" b="0" i="0"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B9BD5">
                    <a:lumMod val="75000"/>
                  </a:srgbClr>
                </a:solidFill>
                <a:uLnTx/>
                <a:uFillTx/>
                <a:latin typeface="Calibri" panose="020F0502020204030204"/>
                <a:ea typeface="+mn-ea"/>
                <a:cs typeface="+mn-cs"/>
              </a:rPr>
              <a:t>What we offer:</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Calibri" panose="020F0502020204030204"/>
                <a:ea typeface="+mn-ea"/>
                <a:cs typeface="+mn-cs"/>
              </a:rPr>
              <a:t>Clinics - </a:t>
            </a:r>
            <a:r>
              <a:rPr kumimoji="0" lang="en-US" sz="1600" i="0" u="none" strike="noStrike" kern="1200" cap="none" spc="0" normalizeH="0" baseline="0" noProof="0">
                <a:ln>
                  <a:noFill/>
                </a:ln>
                <a:effectLst/>
                <a:uLnTx/>
                <a:uFillTx/>
                <a:latin typeface="Calibri" panose="020F0502020204030204"/>
                <a:ea typeface="+mn-ea"/>
                <a:cs typeface="+mn-cs"/>
              </a:rPr>
              <a:t>Consultant Paediatrician, APNP and Respiratory Nurse Led (face to face and telephone review)</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Calibri" panose="020F0502020204030204"/>
                <a:ea typeface="+mn-ea"/>
                <a:cs typeface="+mn-cs"/>
              </a:rPr>
              <a:t>Diagnostic clinic - </a:t>
            </a:r>
            <a:r>
              <a:rPr kumimoji="0" lang="en-US" sz="1600" i="0" u="none" strike="noStrike" kern="1200" cap="none" spc="0" normalizeH="0" baseline="0" noProof="0">
                <a:ln>
                  <a:noFill/>
                </a:ln>
                <a:effectLst/>
                <a:uLnTx/>
                <a:uFillTx/>
                <a:latin typeface="Calibri" panose="020F0502020204030204"/>
                <a:ea typeface="+mn-ea"/>
                <a:cs typeface="+mn-cs"/>
              </a:rPr>
              <a:t>Consultant Paediatrician, One-Stop shop (APNP led)</a:t>
            </a:r>
            <a:r>
              <a:rPr kumimoji="0" lang="en-GB" sz="1600" i="0" u="none" strike="noStrike" kern="1200" cap="none" spc="0" normalizeH="0" baseline="0" noProof="0">
                <a:ln>
                  <a:noFill/>
                </a:ln>
                <a:effectLst/>
                <a:uLnTx/>
                <a:uFillTx/>
                <a:latin typeface="Calibri" panose="020F0502020204030204"/>
                <a:ea typeface="+mn-ea"/>
                <a:cs typeface="+mn-cs"/>
              </a:rPr>
              <a:t> with FENO / SPIROMETRY.</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Calibri" panose="020F0502020204030204"/>
                <a:ea typeface="+mn-ea"/>
                <a:cs typeface="+mn-cs"/>
              </a:rPr>
              <a:t>Home Visiting -</a:t>
            </a:r>
            <a:r>
              <a:rPr kumimoji="0" lang="en-US" sz="1600" i="0" u="none" strike="noStrike" kern="1200" cap="none" spc="0" normalizeH="0" baseline="0" noProof="0">
                <a:ln>
                  <a:noFill/>
                </a:ln>
                <a:effectLst/>
                <a:uLnTx/>
                <a:uFillTx/>
                <a:latin typeface="Calibri" panose="020F0502020204030204"/>
                <a:ea typeface="+mn-ea"/>
                <a:cs typeface="+mn-cs"/>
              </a:rPr>
              <a:t>The respiratory nursing team also carry out respiratory assessments in the home and consider environmental triggers.</a:t>
            </a:r>
            <a:endParaRPr kumimoji="0" lang="en-GB" sz="1600"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1F9C3A0-4481-498F-B515-038019EC7E42}"/>
              </a:ext>
            </a:extLst>
          </p:cNvPr>
          <p:cNvSpPr txBox="1"/>
          <p:nvPr/>
        </p:nvSpPr>
        <p:spPr>
          <a:xfrm>
            <a:off x="1347485" y="787519"/>
            <a:ext cx="90112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At Bolton we are a team of; Paediatrician's, APNP, Respiratory Nurses and an Assistant Practitioner. </a:t>
            </a:r>
            <a:endParaRPr kumimoji="0" lang="en-GB" sz="24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B90573F-DFC9-4C6C-9F60-E94498A4E5D4}"/>
              </a:ext>
            </a:extLst>
          </p:cNvPr>
          <p:cNvSpPr txBox="1"/>
          <p:nvPr/>
        </p:nvSpPr>
        <p:spPr>
          <a:xfrm>
            <a:off x="641647" y="4142283"/>
            <a:ext cx="11102678" cy="257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uLnTx/>
                <a:uFillTx/>
                <a:latin typeface="Calibri" panose="020F0502020204030204"/>
                <a:ea typeface="+mn-ea"/>
                <a:cs typeface="+mn-cs"/>
              </a:rPr>
              <a:t>In line with the #AskAboutAsthma Campaign the 3 main focus points we provide:</a:t>
            </a:r>
          </a:p>
          <a:p>
            <a:pPr marL="36000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uLnTx/>
                <a:uFillTx/>
                <a:latin typeface="Calibri" panose="020F0502020204030204"/>
                <a:ea typeface="+mn-ea"/>
                <a:cs typeface="+mn-cs"/>
              </a:rPr>
              <a:t>Technique checks – </a:t>
            </a:r>
            <a:r>
              <a:rPr kumimoji="0" lang="en-GB" sz="1600" b="0" i="0" u="none" strike="noStrike" kern="1200" cap="none" spc="0" normalizeH="0" baseline="0" noProof="0">
                <a:ln>
                  <a:noFill/>
                </a:ln>
                <a:uLnTx/>
                <a:uFillTx/>
                <a:latin typeface="Calibri" panose="020F0502020204030204"/>
                <a:ea typeface="+mn-ea"/>
                <a:cs typeface="+mn-cs"/>
              </a:rPr>
              <a:t>at every contact. </a:t>
            </a:r>
          </a:p>
          <a:p>
            <a:pPr marL="36000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uLnTx/>
                <a:uFillTx/>
                <a:latin typeface="Calibri" panose="020F0502020204030204"/>
                <a:ea typeface="+mn-ea"/>
                <a:cs typeface="+mn-cs"/>
              </a:rPr>
              <a:t>Asthma review –  </a:t>
            </a:r>
            <a:r>
              <a:rPr kumimoji="0" lang="en-GB" sz="1600" b="0" i="0" u="none" strike="noStrike" kern="1200" cap="none" spc="0" normalizeH="0" baseline="0" noProof="0">
                <a:ln>
                  <a:noFill/>
                </a:ln>
                <a:uLnTx/>
                <a:uFillTx/>
                <a:latin typeface="Calibri" panose="020F0502020204030204"/>
                <a:ea typeface="+mn-ea"/>
                <a:cs typeface="+mn-cs"/>
              </a:rPr>
              <a:t>after every exacerbation, review triggers, medications and concordance to treatment and promote annual asthma review in general practice.</a:t>
            </a:r>
          </a:p>
          <a:p>
            <a:pPr marL="36000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uLnTx/>
                <a:uFillTx/>
                <a:latin typeface="Calibri" panose="020F0502020204030204"/>
                <a:ea typeface="+mn-ea"/>
                <a:cs typeface="+mn-cs"/>
              </a:rPr>
              <a:t>Personalised Asthma Action Plan  </a:t>
            </a:r>
            <a:r>
              <a:rPr kumimoji="0" lang="en-GB" sz="1600" b="0" i="0" u="none" strike="noStrike" kern="1200" cap="none" spc="0" normalizeH="0" baseline="0" noProof="0">
                <a:ln>
                  <a:noFill/>
                </a:ln>
                <a:uLnTx/>
                <a:uFillTx/>
                <a:latin typeface="Calibri" panose="020F0502020204030204"/>
                <a:ea typeface="+mn-ea"/>
                <a:cs typeface="+mn-cs"/>
              </a:rPr>
              <a:t>- Ensure all CYP have an up to date asthma action plan at each contact. </a:t>
            </a:r>
          </a:p>
          <a:p>
            <a:pPr marL="36000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uLnTx/>
                <a:uFillTx/>
                <a:latin typeface="Calibri" panose="020F0502020204030204"/>
                <a:ea typeface="+mn-ea"/>
                <a:cs typeface="+mn-cs"/>
              </a:rPr>
              <a:t>Ongoing care – </a:t>
            </a:r>
            <a:r>
              <a:rPr kumimoji="0" lang="en-GB" sz="1600" b="0" i="0" u="none" strike="noStrike" kern="1200" cap="none" spc="0" normalizeH="0" baseline="0" noProof="0">
                <a:ln>
                  <a:noFill/>
                </a:ln>
                <a:uLnTx/>
                <a:uFillTx/>
                <a:latin typeface="Calibri" panose="020F0502020204030204"/>
                <a:ea typeface="+mn-ea"/>
                <a:cs typeface="+mn-cs"/>
              </a:rPr>
              <a:t>multi-agency working providing training for GP’s and practice nurses, 0-19 public health service, paediatric ward, assessment unit, A&amp;E and outpatient staff.</a:t>
            </a:r>
            <a:endParaRPr kumimoji="0" lang="en-GB" sz="1600" b="1" i="0" u="none" strike="noStrike" kern="1200" cap="none" spc="0" normalizeH="0" baseline="0" noProof="0">
              <a:ln>
                <a:noFill/>
              </a:ln>
              <a:uLnTx/>
              <a:uFillTx/>
              <a:latin typeface="Calibri" panose="020F0502020204030204"/>
              <a:ea typeface="+mn-ea"/>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3022" y="2987809"/>
            <a:ext cx="486347" cy="486347"/>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r="-30606" b="-30606"/>
          <a:stretch/>
        </p:blipFill>
        <p:spPr>
          <a:xfrm>
            <a:off x="267117" y="2632395"/>
            <a:ext cx="500814" cy="421362"/>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0742" y="3501131"/>
            <a:ext cx="370905" cy="363067"/>
          </a:xfrm>
          <a:prstGeom prst="rect">
            <a:avLst/>
          </a:prstGeom>
        </p:spPr>
      </p:pic>
      <p:pic>
        <p:nvPicPr>
          <p:cNvPr id="5" name="Picture 2" descr="NHS BOLTON CLINICAL COMMISSIONING GROUP Public Board Meeting AGENDA ITEM  NO: ………9……………… Date of Meeting: …">
            <a:extLst>
              <a:ext uri="{FF2B5EF4-FFF2-40B4-BE49-F238E27FC236}">
                <a16:creationId xmlns:a16="http://schemas.microsoft.com/office/drawing/2014/main" id="{899B28C1-C82B-4608-9B1D-BD75F1A21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3231" y="225405"/>
            <a:ext cx="1533020" cy="77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9558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382" y="1533238"/>
            <a:ext cx="8748464" cy="5663089"/>
          </a:xfrm>
          <a:prstGeom prst="rect">
            <a:avLst/>
          </a:prstGeom>
          <a:noFill/>
        </p:spPr>
        <p:txBody>
          <a:bodyPr wrap="square" rtlCol="0">
            <a:spAutoFit/>
          </a:bodyPr>
          <a:lstStyle/>
          <a:p>
            <a:endParaRPr lang="en-GB" sz="2400" b="1">
              <a:solidFill>
                <a:srgbClr val="0070C0"/>
              </a:solidFill>
              <a:latin typeface="Calibri"/>
              <a:cs typeface="Arial" panose="020B0604020202020204" pitchFamily="34" charset="0"/>
            </a:endParaRPr>
          </a:p>
          <a:p>
            <a:r>
              <a:rPr lang="en-GB" sz="2400" b="1">
                <a:solidFill>
                  <a:srgbClr val="0070C0"/>
                </a:solidFill>
                <a:latin typeface="Calibri"/>
                <a:cs typeface="Arial" panose="020B0604020202020204" pitchFamily="34" charset="0"/>
              </a:rPr>
              <a:t>Priorities include: </a:t>
            </a:r>
          </a:p>
          <a:p>
            <a:pPr marL="342900" indent="-342900">
              <a:buFont typeface="Arial" panose="020B0604020202020204" pitchFamily="34" charset="0"/>
              <a:buChar char="•"/>
            </a:pPr>
            <a:r>
              <a:rPr lang="en-GB" sz="2400">
                <a:solidFill>
                  <a:srgbClr val="0070C0"/>
                </a:solidFill>
                <a:latin typeface="Calibri"/>
                <a:cs typeface="Arial" panose="020B0604020202020204" pitchFamily="34" charset="0"/>
              </a:rPr>
              <a:t>Reducing admissions for wheeze</a:t>
            </a:r>
          </a:p>
          <a:p>
            <a:pPr marL="342900" indent="-342900">
              <a:buFont typeface="Arial" panose="020B0604020202020204" pitchFamily="34" charset="0"/>
              <a:buChar char="•"/>
            </a:pPr>
            <a:r>
              <a:rPr lang="en-GB" sz="2400">
                <a:solidFill>
                  <a:srgbClr val="0070C0"/>
                </a:solidFill>
                <a:latin typeface="Calibri"/>
                <a:cs typeface="Arial" panose="020B0604020202020204" pitchFamily="34" charset="0"/>
              </a:rPr>
              <a:t>Improving management of asthma in children</a:t>
            </a:r>
          </a:p>
          <a:p>
            <a:pPr marL="342900" indent="-342900">
              <a:buFont typeface="Arial" panose="020B0604020202020204" pitchFamily="34" charset="0"/>
              <a:buChar char="•"/>
            </a:pPr>
            <a:r>
              <a:rPr lang="en-GB" sz="2400">
                <a:solidFill>
                  <a:srgbClr val="0070C0"/>
                </a:solidFill>
                <a:latin typeface="Calibri"/>
                <a:cs typeface="Arial" panose="020B0604020202020204" pitchFamily="34" charset="0"/>
              </a:rPr>
              <a:t>Providing consistent care and messaging               </a:t>
            </a:r>
            <a:r>
              <a:rPr lang="en-GB" sz="2000" b="1">
                <a:solidFill>
                  <a:srgbClr val="0070C0"/>
                </a:solidFill>
                <a:latin typeface="Calibri"/>
                <a:cs typeface="Arial" panose="020B0604020202020204" pitchFamily="34" charset="0"/>
              </a:rPr>
              <a:t>                         </a:t>
            </a:r>
            <a:r>
              <a:rPr lang="en-GB" sz="1400" b="1">
                <a:solidFill>
                  <a:srgbClr val="7030A0"/>
                </a:solidFill>
                <a:latin typeface="Calibri"/>
                <a:cs typeface="Arial" panose="020B0604020202020204" pitchFamily="34" charset="0"/>
              </a:rPr>
              <a:t>School kit</a:t>
            </a:r>
            <a:endParaRPr lang="en-GB" sz="2400" b="1">
              <a:solidFill>
                <a:srgbClr val="0070C0"/>
              </a:solidFill>
              <a:latin typeface="Calibri"/>
              <a:cs typeface="Arial" panose="020B0604020202020204" pitchFamily="34" charset="0"/>
            </a:endParaRPr>
          </a:p>
          <a:p>
            <a:endParaRPr lang="en-GB" sz="2400" b="1">
              <a:solidFill>
                <a:srgbClr val="0070C0"/>
              </a:solidFill>
              <a:latin typeface="Calibri"/>
              <a:cs typeface="Arial" panose="020B0604020202020204" pitchFamily="34" charset="0"/>
            </a:endParaRPr>
          </a:p>
          <a:p>
            <a:r>
              <a:rPr lang="en-GB" sz="2400" b="1">
                <a:solidFill>
                  <a:srgbClr val="0070C0"/>
                </a:solidFill>
                <a:latin typeface="Calibri"/>
                <a:cs typeface="Arial" panose="020B0604020202020204" pitchFamily="34" charset="0"/>
              </a:rPr>
              <a:t>Work to date                                                                    </a:t>
            </a:r>
            <a:endParaRPr lang="en-GB" sz="1600">
              <a:solidFill>
                <a:srgbClr val="7030A0"/>
              </a:solidFill>
              <a:latin typeface="Calibri"/>
              <a:cs typeface="Arial" panose="020B0604020202020204" pitchFamily="34" charset="0"/>
            </a:endParaRP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Surrey wide Learning event -2020     </a:t>
            </a: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Asthma review clinic pilot                                              </a:t>
            </a: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Surrey Asthma Toolkit hosted on Healthy Surrey website</a:t>
            </a: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Primary Care Asthma webinar facilitated by Secondary care</a:t>
            </a: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Creating Asthma Friendly schools including provision of kit and logo</a:t>
            </a: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Acute Paediatric Clinic Forums for long term conditions</a:t>
            </a:r>
          </a:p>
          <a:p>
            <a:pPr marL="285750" indent="-285750">
              <a:buFont typeface="Arial" panose="020B0604020202020204" pitchFamily="34" charset="0"/>
              <a:buChar char="•"/>
            </a:pPr>
            <a:r>
              <a:rPr lang="en-GB" sz="2000">
                <a:solidFill>
                  <a:srgbClr val="0070C0"/>
                </a:solidFill>
                <a:latin typeface="Calibri"/>
                <a:cs typeface="Arial" panose="020B0604020202020204" pitchFamily="34" charset="0"/>
              </a:rPr>
              <a:t>Links with Public Health and Primary Care regarding air quality and smoking cessation</a:t>
            </a:r>
          </a:p>
          <a:p>
            <a:pPr marL="285750" indent="-285750">
              <a:buFont typeface="Arial" panose="020B0604020202020204" pitchFamily="34" charset="0"/>
              <a:buChar char="•"/>
            </a:pPr>
            <a:endParaRPr lang="en-GB" sz="2000">
              <a:solidFill>
                <a:srgbClr val="0070C0"/>
              </a:solidFill>
              <a:latin typeface="Calibri"/>
              <a:cs typeface="Arial" panose="020B0604020202020204" pitchFamily="34" charset="0"/>
            </a:endParaRPr>
          </a:p>
        </p:txBody>
      </p:sp>
      <p:pic>
        <p:nvPicPr>
          <p:cNvPr id="5" name="Picture 4">
            <a:extLst>
              <a:ext uri="{FF2B5EF4-FFF2-40B4-BE49-F238E27FC236}">
                <a16:creationId xmlns:a16="http://schemas.microsoft.com/office/drawing/2014/main" id="{CB888289-9ADE-4FAC-A9B3-929413E14CE1}"/>
              </a:ext>
            </a:extLst>
          </p:cNvPr>
          <p:cNvPicPr>
            <a:picLocks noChangeAspect="1"/>
          </p:cNvPicPr>
          <p:nvPr/>
        </p:nvPicPr>
        <p:blipFill>
          <a:blip r:embed="rId3"/>
          <a:stretch>
            <a:fillRect/>
          </a:stretch>
        </p:blipFill>
        <p:spPr>
          <a:xfrm>
            <a:off x="8076840" y="1415611"/>
            <a:ext cx="2338012" cy="1753509"/>
          </a:xfrm>
          <a:prstGeom prst="rect">
            <a:avLst/>
          </a:prstGeom>
        </p:spPr>
      </p:pic>
      <p:sp>
        <p:nvSpPr>
          <p:cNvPr id="3" name="TextBox 2">
            <a:extLst>
              <a:ext uri="{FF2B5EF4-FFF2-40B4-BE49-F238E27FC236}">
                <a16:creationId xmlns:a16="http://schemas.microsoft.com/office/drawing/2014/main" id="{F335DE2D-3ACA-47BD-B05B-F52CF305A29F}"/>
              </a:ext>
            </a:extLst>
          </p:cNvPr>
          <p:cNvSpPr txBox="1"/>
          <p:nvPr/>
        </p:nvSpPr>
        <p:spPr>
          <a:xfrm>
            <a:off x="2063552" y="815771"/>
            <a:ext cx="6114962" cy="1077218"/>
          </a:xfrm>
          <a:prstGeom prst="rect">
            <a:avLst/>
          </a:prstGeom>
          <a:noFill/>
        </p:spPr>
        <p:txBody>
          <a:bodyPr wrap="square" rtlCol="0">
            <a:spAutoFit/>
          </a:bodyPr>
          <a:lstStyle/>
          <a:p>
            <a:r>
              <a:rPr lang="en-GB" sz="3200" b="1">
                <a:solidFill>
                  <a:srgbClr val="7030A0"/>
                </a:solidFill>
                <a:latin typeface="Calibri" panose="020F0502020204030204" pitchFamily="34" charset="0"/>
                <a:cs typeface="Calibri" panose="020F0502020204030204" pitchFamily="34" charset="0"/>
              </a:rPr>
              <a:t>Improving asthma care for children in Surrey</a:t>
            </a:r>
          </a:p>
        </p:txBody>
      </p:sp>
      <p:pic>
        <p:nvPicPr>
          <p:cNvPr id="4" name="Picture 3">
            <a:extLst>
              <a:ext uri="{FF2B5EF4-FFF2-40B4-BE49-F238E27FC236}">
                <a16:creationId xmlns:a16="http://schemas.microsoft.com/office/drawing/2014/main" id="{D8195E3E-07D2-4E7B-80BC-4C1D0417328E}"/>
              </a:ext>
            </a:extLst>
          </p:cNvPr>
          <p:cNvPicPr>
            <a:picLocks noChangeAspect="1"/>
          </p:cNvPicPr>
          <p:nvPr/>
        </p:nvPicPr>
        <p:blipFill>
          <a:blip r:embed="rId4"/>
          <a:stretch>
            <a:fillRect/>
          </a:stretch>
        </p:blipFill>
        <p:spPr>
          <a:xfrm>
            <a:off x="8438428" y="3651351"/>
            <a:ext cx="1940960" cy="1466504"/>
          </a:xfrm>
          <a:prstGeom prst="rect">
            <a:avLst/>
          </a:prstGeom>
        </p:spPr>
      </p:pic>
      <p:pic>
        <p:nvPicPr>
          <p:cNvPr id="6" name="Picture 5">
            <a:extLst>
              <a:ext uri="{FF2B5EF4-FFF2-40B4-BE49-F238E27FC236}">
                <a16:creationId xmlns:a16="http://schemas.microsoft.com/office/drawing/2014/main" id="{1932455C-942F-43D5-B0D0-864FC8501D2A}"/>
              </a:ext>
            </a:extLst>
          </p:cNvPr>
          <p:cNvPicPr>
            <a:picLocks noChangeAspect="1"/>
          </p:cNvPicPr>
          <p:nvPr/>
        </p:nvPicPr>
        <p:blipFill>
          <a:blip r:embed="rId5"/>
          <a:stretch>
            <a:fillRect/>
          </a:stretch>
        </p:blipFill>
        <p:spPr>
          <a:xfrm>
            <a:off x="1919536" y="239522"/>
            <a:ext cx="2093952" cy="623986"/>
          </a:xfrm>
          <a:prstGeom prst="rect">
            <a:avLst/>
          </a:prstGeom>
        </p:spPr>
      </p:pic>
    </p:spTree>
    <p:extLst>
      <p:ext uri="{BB962C8B-B14F-4D97-AF65-F5344CB8AC3E}">
        <p14:creationId xmlns:p14="http://schemas.microsoft.com/office/powerpoint/2010/main" val="3255953895"/>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AEC5E-C22E-41AD-89F1-85B0844F08AC}"/>
              </a:ext>
            </a:extLst>
          </p:cNvPr>
          <p:cNvSpPr>
            <a:spLocks noGrp="1"/>
          </p:cNvSpPr>
          <p:nvPr>
            <p:ph type="title"/>
          </p:nvPr>
        </p:nvSpPr>
        <p:spPr/>
        <p:txBody>
          <a:bodyPr>
            <a:normAutofit/>
          </a:bodyPr>
          <a:lstStyle/>
          <a:p>
            <a:pPr algn="ctr"/>
            <a:r>
              <a:rPr lang="en-GB" sz="3600" b="1" dirty="0">
                <a:solidFill>
                  <a:srgbClr val="0070C0"/>
                </a:solidFill>
              </a:rPr>
              <a:t>East of England Children &amp; Young People Clinical Network and Transformation Team</a:t>
            </a:r>
            <a:endParaRPr lang="en-GB" sz="3600" dirty="0"/>
          </a:p>
        </p:txBody>
      </p:sp>
      <p:sp>
        <p:nvSpPr>
          <p:cNvPr id="5" name="Content Placeholder 4">
            <a:extLst>
              <a:ext uri="{FF2B5EF4-FFF2-40B4-BE49-F238E27FC236}">
                <a16:creationId xmlns:a16="http://schemas.microsoft.com/office/drawing/2014/main" id="{4DE2AF5F-98AA-4570-8101-C934EF20C22C}"/>
              </a:ext>
            </a:extLst>
          </p:cNvPr>
          <p:cNvSpPr>
            <a:spLocks noGrp="1"/>
          </p:cNvSpPr>
          <p:nvPr>
            <p:ph sz="half" idx="1"/>
          </p:nvPr>
        </p:nvSpPr>
        <p:spPr>
          <a:xfrm>
            <a:off x="838200" y="1825625"/>
            <a:ext cx="5257800" cy="4351338"/>
          </a:xfrm>
        </p:spPr>
        <p:txBody>
          <a:bodyPr>
            <a:normAutofit/>
          </a:bodyPr>
          <a:lstStyle/>
          <a:p>
            <a:r>
              <a:rPr lang="en-GB" sz="2400" dirty="0"/>
              <a:t>Bringing together the experts across our 6 ICS’s in a </a:t>
            </a:r>
            <a:r>
              <a:rPr lang="en-GB" sz="2400" dirty="0">
                <a:solidFill>
                  <a:srgbClr val="0070C0"/>
                </a:solidFill>
              </a:rPr>
              <a:t>CYP Asthma Clinical Network Group – 1</a:t>
            </a:r>
            <a:r>
              <a:rPr lang="en-GB" sz="2400" baseline="30000" dirty="0">
                <a:solidFill>
                  <a:srgbClr val="0070C0"/>
                </a:solidFill>
              </a:rPr>
              <a:t>st</a:t>
            </a:r>
            <a:r>
              <a:rPr lang="en-GB" sz="2400" dirty="0">
                <a:solidFill>
                  <a:srgbClr val="0070C0"/>
                </a:solidFill>
              </a:rPr>
              <a:t> meeting 29</a:t>
            </a:r>
            <a:r>
              <a:rPr lang="en-GB" sz="2400" baseline="30000" dirty="0">
                <a:solidFill>
                  <a:srgbClr val="0070C0"/>
                </a:solidFill>
              </a:rPr>
              <a:t>th</a:t>
            </a:r>
            <a:r>
              <a:rPr lang="en-GB" sz="2400" dirty="0">
                <a:solidFill>
                  <a:srgbClr val="0070C0"/>
                </a:solidFill>
              </a:rPr>
              <a:t> September 2021</a:t>
            </a:r>
          </a:p>
          <a:p>
            <a:pPr marL="0" indent="0">
              <a:buNone/>
            </a:pPr>
            <a:r>
              <a:rPr lang="en-GB" sz="2400" dirty="0">
                <a:solidFill>
                  <a:srgbClr val="0070C0"/>
                </a:solidFill>
              </a:rPr>
              <a:t>                        And</a:t>
            </a:r>
          </a:p>
          <a:p>
            <a:pPr lvl="0"/>
            <a:r>
              <a:rPr lang="en-GB" sz="2400" dirty="0">
                <a:solidFill>
                  <a:prstClr val="black"/>
                </a:solidFill>
              </a:rPr>
              <a:t>Prioritising CYP with asthma, by raising awareness about asthma, networking, sharing information, knowledge, learning, innovations and resources such as: </a:t>
            </a:r>
            <a:r>
              <a:rPr lang="en-GB" sz="2400" dirty="0">
                <a:solidFill>
                  <a:srgbClr val="0070C0"/>
                </a:solidFill>
              </a:rPr>
              <a:t>#AskAboutAsthma campaign </a:t>
            </a:r>
          </a:p>
          <a:p>
            <a:endParaRPr lang="en-GB" dirty="0">
              <a:solidFill>
                <a:srgbClr val="0070C0"/>
              </a:solidFill>
            </a:endParaRPr>
          </a:p>
          <a:p>
            <a:pPr marL="0" indent="0">
              <a:buNone/>
            </a:pPr>
            <a:endParaRPr lang="en-GB" dirty="0">
              <a:solidFill>
                <a:srgbClr val="0070C0"/>
              </a:solidFill>
            </a:endParaRPr>
          </a:p>
        </p:txBody>
      </p:sp>
      <p:sp>
        <p:nvSpPr>
          <p:cNvPr id="6" name="Content Placeholder 5">
            <a:extLst>
              <a:ext uri="{FF2B5EF4-FFF2-40B4-BE49-F238E27FC236}">
                <a16:creationId xmlns:a16="http://schemas.microsoft.com/office/drawing/2014/main" id="{75A7347A-62B0-42DF-AD40-3848A45ED5E1}"/>
              </a:ext>
            </a:extLst>
          </p:cNvPr>
          <p:cNvSpPr>
            <a:spLocks noGrp="1"/>
          </p:cNvSpPr>
          <p:nvPr>
            <p:ph sz="half" idx="2"/>
          </p:nvPr>
        </p:nvSpPr>
        <p:spPr>
          <a:xfrm>
            <a:off x="6172199" y="1825625"/>
            <a:ext cx="5181601" cy="4351338"/>
          </a:xfrm>
        </p:spPr>
        <p:txBody>
          <a:bodyPr>
            <a:normAutofit/>
          </a:bodyPr>
          <a:lstStyle/>
          <a:p>
            <a:r>
              <a:rPr lang="en-GB" sz="2400" dirty="0"/>
              <a:t>Supporting Mid &amp; South Essex ICS who have been chosen for a 4 year Integrated care pilot with their innovative model:                    </a:t>
            </a:r>
            <a:r>
              <a:rPr lang="en-GB" sz="2400" dirty="0">
                <a:solidFill>
                  <a:srgbClr val="0070C0"/>
                </a:solidFill>
              </a:rPr>
              <a:t>Integrated Care for CYP with Asthma</a:t>
            </a:r>
          </a:p>
          <a:p>
            <a:r>
              <a:rPr lang="en-GB" sz="2400" dirty="0"/>
              <a:t>Linking with </a:t>
            </a:r>
            <a:r>
              <a:rPr lang="en-GB" sz="2400" dirty="0">
                <a:solidFill>
                  <a:srgbClr val="0070C0"/>
                </a:solidFill>
              </a:rPr>
              <a:t>CYP Whole System Urgent  &amp; Emergency Care Working Group </a:t>
            </a:r>
            <a:r>
              <a:rPr lang="en-GB" sz="2400" dirty="0"/>
              <a:t>around respiratory conditions affecting CYP seasonally</a:t>
            </a:r>
          </a:p>
        </p:txBody>
      </p:sp>
    </p:spTree>
    <p:extLst>
      <p:ext uri="{BB962C8B-B14F-4D97-AF65-F5344CB8AC3E}">
        <p14:creationId xmlns:p14="http://schemas.microsoft.com/office/powerpoint/2010/main" val="146026883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Greater Manchester Health &amp;amp; Social Care Partnership | Devolution">
            <a:extLst>
              <a:ext uri="{FF2B5EF4-FFF2-40B4-BE49-F238E27FC236}">
                <a16:creationId xmlns:a16="http://schemas.microsoft.com/office/drawing/2014/main" id="{4684C3AD-F440-4847-8A7E-F4B4EDB45C21}"/>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rot="20620457">
            <a:off x="3101642" y="779083"/>
            <a:ext cx="8912722" cy="58319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804069" y="145438"/>
            <a:ext cx="4009485" cy="586227"/>
          </a:xfrm>
        </p:spPr>
        <p:txBody>
          <a:bodyPr/>
          <a:lstStyle/>
          <a:p>
            <a:r>
              <a:rPr lang="en-US" sz="2800" b="1"/>
              <a:t>GM Asthma Programme</a:t>
            </a:r>
          </a:p>
        </p:txBody>
      </p:sp>
      <p:sp>
        <p:nvSpPr>
          <p:cNvPr id="9" name="Text Placeholder 2">
            <a:extLst>
              <a:ext uri="{FF2B5EF4-FFF2-40B4-BE49-F238E27FC236}">
                <a16:creationId xmlns:a16="http://schemas.microsoft.com/office/drawing/2014/main" id="{7358B225-87B1-4398-93FC-7BFA702196C8}"/>
              </a:ext>
            </a:extLst>
          </p:cNvPr>
          <p:cNvSpPr txBox="1">
            <a:spLocks/>
          </p:cNvSpPr>
          <p:nvPr/>
        </p:nvSpPr>
        <p:spPr>
          <a:xfrm>
            <a:off x="1885681" y="274088"/>
            <a:ext cx="4546650" cy="379908"/>
          </a:xfrm>
          <a:prstGeom prst="rect">
            <a:avLst/>
          </a:prstGeom>
        </p:spPr>
        <p:txBody>
          <a:bodyPr vert="horz" lIns="91440" tIns="45720" rIns="91440" bIns="45720" rtlCol="0">
            <a:noAutofit/>
          </a:bodyPr>
          <a:lstStyle>
            <a:lvl1pPr marL="0" indent="0" algn="l" defTabSz="457200" rtl="0" eaLnBrk="1" latinLnBrk="0" hangingPunct="1">
              <a:lnSpc>
                <a:spcPct val="90000"/>
              </a:lnSpc>
              <a:spcBef>
                <a:spcPct val="20000"/>
              </a:spcBef>
              <a:buFont typeface="Arial"/>
              <a:buNone/>
              <a:defRPr sz="1000" b="1" kern="1200">
                <a:solidFill>
                  <a:srgbClr val="395764"/>
                </a:solidFill>
                <a:latin typeface="Alte Haas Grotesk"/>
                <a:ea typeface="+mn-ea"/>
                <a:cs typeface="Alte Haas Grotesk"/>
              </a:defRPr>
            </a:lvl1pPr>
            <a:lvl2pPr marL="742950" indent="-285750" algn="l" defTabSz="457200" rtl="0" eaLnBrk="1" latinLnBrk="0" hangingPunct="1">
              <a:spcBef>
                <a:spcPct val="20000"/>
              </a:spcBef>
              <a:buFont typeface="Arial"/>
              <a:buChar char="–"/>
              <a:defRPr sz="1000" kern="1200">
                <a:solidFill>
                  <a:schemeClr val="tx1"/>
                </a:solidFill>
                <a:latin typeface="Alte Haas Grotesk"/>
                <a:ea typeface="+mn-ea"/>
                <a:cs typeface="Alte Haas Grotesk"/>
              </a:defRPr>
            </a:lvl2pPr>
            <a:lvl3pPr marL="1143000" indent="-228600" algn="l" defTabSz="457200" rtl="0" eaLnBrk="1" latinLnBrk="0" hangingPunct="1">
              <a:spcBef>
                <a:spcPct val="20000"/>
              </a:spcBef>
              <a:buFont typeface="Arial"/>
              <a:buChar char="•"/>
              <a:defRPr sz="1000" kern="1200">
                <a:solidFill>
                  <a:schemeClr val="tx1"/>
                </a:solidFill>
                <a:latin typeface="Alte Haas Grotesk"/>
                <a:ea typeface="+mn-ea"/>
                <a:cs typeface="Alte Haas Grotesk"/>
              </a:defRPr>
            </a:lvl3pPr>
            <a:lvl4pPr marL="1600200" indent="-228600" algn="l" defTabSz="457200" rtl="0" eaLnBrk="1" latinLnBrk="0" hangingPunct="1">
              <a:spcBef>
                <a:spcPct val="20000"/>
              </a:spcBef>
              <a:buFont typeface="Arial"/>
              <a:buChar char="–"/>
              <a:defRPr sz="1000" kern="1200">
                <a:solidFill>
                  <a:schemeClr val="tx1"/>
                </a:solidFill>
                <a:latin typeface="Alte Haas Grotesk"/>
                <a:ea typeface="+mn-ea"/>
                <a:cs typeface="Alte Haas Grotesk"/>
              </a:defRPr>
            </a:lvl4pPr>
            <a:lvl5pPr marL="2057400" indent="-228600" algn="l" defTabSz="457200" rtl="0" eaLnBrk="1" latinLnBrk="0" hangingPunct="1">
              <a:spcBef>
                <a:spcPct val="20000"/>
              </a:spcBef>
              <a:buFont typeface="Arial"/>
              <a:buChar char="»"/>
              <a:defRPr sz="1000" kern="1200">
                <a:solidFill>
                  <a:schemeClr val="tx1"/>
                </a:solidFill>
                <a:latin typeface="Alte Haas Grotesk"/>
                <a:ea typeface="+mn-ea"/>
                <a:cs typeface="Alte Haas Grotes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70000"/>
              </a:lnSpc>
              <a:spcBef>
                <a:spcPct val="20000"/>
              </a:spcBef>
              <a:spcAft>
                <a:spcPts val="0"/>
              </a:spcAft>
              <a:buClrTx/>
              <a:buSzTx/>
              <a:buFont typeface="Arial"/>
              <a:buNone/>
              <a:tabLst/>
              <a:defRPr/>
            </a:pPr>
            <a:endParaRPr kumimoji="0" lang="en-US" sz="1000" b="0" i="0" u="none" strike="noStrike" kern="1200" cap="none" spc="0" normalizeH="0" baseline="0" noProof="0">
              <a:ln>
                <a:noFill/>
              </a:ln>
              <a:solidFill>
                <a:srgbClr val="395764"/>
              </a:solidFill>
              <a:effectLst/>
              <a:uLnTx/>
              <a:uFillTx/>
              <a:latin typeface="Alte Haas Grotesk"/>
              <a:ea typeface="+mn-ea"/>
            </a:endParaRPr>
          </a:p>
        </p:txBody>
      </p:sp>
      <p:sp>
        <p:nvSpPr>
          <p:cNvPr id="2" name="Rectangle 1">
            <a:extLst>
              <a:ext uri="{FF2B5EF4-FFF2-40B4-BE49-F238E27FC236}">
                <a16:creationId xmlns:a16="http://schemas.microsoft.com/office/drawing/2014/main" id="{D08E55A4-C581-4793-993C-25DF4A83C1BA}"/>
              </a:ext>
            </a:extLst>
          </p:cNvPr>
          <p:cNvSpPr/>
          <p:nvPr/>
        </p:nvSpPr>
        <p:spPr>
          <a:xfrm>
            <a:off x="504458" y="253886"/>
            <a:ext cx="15765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lumMod val="65000"/>
                    <a:lumOff val="35000"/>
                  </a:prstClr>
                </a:solidFill>
                <a:effectLst/>
                <a:uLnTx/>
                <a:uFillTx/>
                <a:latin typeface="Alte Haas Grotesk"/>
                <a:ea typeface="+mn-ea"/>
                <a:cs typeface="+mn-cs"/>
              </a:rPr>
              <a:t>GM&amp;EC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lumMod val="65000"/>
                    <a:lumOff val="35000"/>
                  </a:prstClr>
                </a:solidFill>
                <a:effectLst/>
                <a:uLnTx/>
                <a:uFillTx/>
                <a:latin typeface="Alte Haas Grotesk"/>
                <a:ea typeface="+mn-ea"/>
                <a:cs typeface="+mn-cs"/>
              </a:rPr>
              <a:t>Strategic Clinical Networks</a:t>
            </a:r>
          </a:p>
        </p:txBody>
      </p:sp>
      <p:graphicFrame>
        <p:nvGraphicFramePr>
          <p:cNvPr id="6" name="Diagram 5">
            <a:extLst>
              <a:ext uri="{FF2B5EF4-FFF2-40B4-BE49-F238E27FC236}">
                <a16:creationId xmlns:a16="http://schemas.microsoft.com/office/drawing/2014/main" id="{AA922606-4D64-48F0-BDBD-187FD5143EC7}"/>
              </a:ext>
            </a:extLst>
          </p:cNvPr>
          <p:cNvGraphicFramePr/>
          <p:nvPr/>
        </p:nvGraphicFramePr>
        <p:xfrm>
          <a:off x="633168" y="696932"/>
          <a:ext cx="10925664" cy="5464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997502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17874" y="219076"/>
            <a:ext cx="2180402" cy="676274"/>
          </a:xfrm>
          <a:prstGeom prst="rect">
            <a:avLst/>
          </a:prstGeom>
        </p:spPr>
      </p:pic>
      <p:pic>
        <p:nvPicPr>
          <p:cNvPr id="8" name="Picture 7">
            <a:extLst>
              <a:ext uri="{FF2B5EF4-FFF2-40B4-BE49-F238E27FC236}">
                <a16:creationId xmlns:a16="http://schemas.microsoft.com/office/drawing/2014/main" id="{8B23AE69-E241-464E-9D37-98DA768E64AA}"/>
              </a:ext>
            </a:extLst>
          </p:cNvPr>
          <p:cNvPicPr/>
          <p:nvPr/>
        </p:nvPicPr>
        <p:blipFill rotWithShape="1">
          <a:blip r:embed="rId3"/>
          <a:srcRect l="67701" t="19613" r="3477" b="13990"/>
          <a:stretch/>
        </p:blipFill>
        <p:spPr bwMode="auto">
          <a:xfrm>
            <a:off x="4063892" y="895350"/>
            <a:ext cx="7680433" cy="520065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6360997-B00E-45AB-AF4F-27A5FBF28C38}"/>
              </a:ext>
            </a:extLst>
          </p:cNvPr>
          <p:cNvSpPr txBox="1"/>
          <p:nvPr/>
        </p:nvSpPr>
        <p:spPr>
          <a:xfrm>
            <a:off x="7022350" y="5962650"/>
            <a:ext cx="4591049" cy="923330"/>
          </a:xfrm>
          <a:prstGeom prst="rect">
            <a:avLst/>
          </a:prstGeom>
          <a:noFill/>
        </p:spPr>
        <p:txBody>
          <a:bodyPr wrap="square" rtlCol="0">
            <a:spAutoFit/>
          </a:bodyPr>
          <a:lstStyle/>
          <a:p>
            <a:pPr algn="r" defTabSz="685800"/>
            <a:r>
              <a:rPr lang="en-GB" sz="1350" b="1">
                <a:solidFill>
                  <a:prstClr val="black"/>
                </a:solidFill>
                <a:latin typeface="Calibri" panose="020F0502020204030204"/>
              </a:rPr>
              <a:t>Claire Holliday </a:t>
            </a:r>
          </a:p>
          <a:p>
            <a:pPr algn="r" defTabSz="685800"/>
            <a:r>
              <a:rPr lang="en-GB" sz="1350" b="1">
                <a:solidFill>
                  <a:prstClr val="black"/>
                </a:solidFill>
                <a:latin typeface="Calibri" panose="020F0502020204030204"/>
              </a:rPr>
              <a:t>Paediatric Respiratory Nurse </a:t>
            </a:r>
          </a:p>
          <a:p>
            <a:pPr algn="r" defTabSz="685800"/>
            <a:r>
              <a:rPr lang="en-GB" sz="1350" b="1">
                <a:solidFill>
                  <a:prstClr val="black"/>
                </a:solidFill>
                <a:latin typeface="Calibri" panose="020F0502020204030204"/>
              </a:rPr>
              <a:t>Kate Barker </a:t>
            </a:r>
          </a:p>
          <a:p>
            <a:pPr algn="r" defTabSz="685800"/>
            <a:r>
              <a:rPr lang="en-GB" sz="1350" b="1">
                <a:solidFill>
                  <a:prstClr val="black"/>
                </a:solidFill>
                <a:latin typeface="Calibri" panose="020F0502020204030204"/>
              </a:rPr>
              <a:t>Paediatric Respiratory Physiotherapist </a:t>
            </a:r>
          </a:p>
        </p:txBody>
      </p:sp>
      <p:sp>
        <p:nvSpPr>
          <p:cNvPr id="10" name="Cloud 9">
            <a:extLst>
              <a:ext uri="{FF2B5EF4-FFF2-40B4-BE49-F238E27FC236}">
                <a16:creationId xmlns:a16="http://schemas.microsoft.com/office/drawing/2014/main" id="{D7C8D172-59E3-4C17-8E30-67A8E249DD4A}"/>
              </a:ext>
            </a:extLst>
          </p:cNvPr>
          <p:cNvSpPr/>
          <p:nvPr/>
        </p:nvSpPr>
        <p:spPr>
          <a:xfrm>
            <a:off x="956522" y="2578290"/>
            <a:ext cx="3373515" cy="231927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1350">
                <a:solidFill>
                  <a:prstClr val="white"/>
                </a:solidFill>
                <a:latin typeface="Calibri" panose="020F0502020204030204"/>
              </a:rPr>
              <a:t>To ensure good practice and easy  consistent advice, we created an information leaflet to share with colleagues, patients and their families.</a:t>
            </a:r>
          </a:p>
        </p:txBody>
      </p:sp>
      <p:sp>
        <p:nvSpPr>
          <p:cNvPr id="11" name="Cloud 10">
            <a:extLst>
              <a:ext uri="{FF2B5EF4-FFF2-40B4-BE49-F238E27FC236}">
                <a16:creationId xmlns:a16="http://schemas.microsoft.com/office/drawing/2014/main" id="{738D2E68-A649-42B2-9D95-4CEE9E465785}"/>
              </a:ext>
            </a:extLst>
          </p:cNvPr>
          <p:cNvSpPr/>
          <p:nvPr/>
        </p:nvSpPr>
        <p:spPr>
          <a:xfrm>
            <a:off x="78604" y="260179"/>
            <a:ext cx="3604334" cy="19477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a:solidFill>
                  <a:prstClr val="white"/>
                </a:solidFill>
                <a:latin typeface="Calibri" panose="020F0502020204030204"/>
              </a:rPr>
              <a:t>Following an audit of the use of the integrated care pathway on the Starlight Unit at Wythenshawe, it was evident that inhaler technique was not routinely being assessed prior to patient discharge</a:t>
            </a:r>
          </a:p>
        </p:txBody>
      </p:sp>
      <p:sp>
        <p:nvSpPr>
          <p:cNvPr id="12" name="Cloud 11">
            <a:extLst>
              <a:ext uri="{FF2B5EF4-FFF2-40B4-BE49-F238E27FC236}">
                <a16:creationId xmlns:a16="http://schemas.microsoft.com/office/drawing/2014/main" id="{13213CA4-F3DD-495E-ADE0-F9691E23ED49}"/>
              </a:ext>
            </a:extLst>
          </p:cNvPr>
          <p:cNvSpPr/>
          <p:nvPr/>
        </p:nvSpPr>
        <p:spPr>
          <a:xfrm>
            <a:off x="1801078" y="5026749"/>
            <a:ext cx="3052834" cy="157107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a:solidFill>
                  <a:prstClr val="white"/>
                </a:solidFill>
                <a:latin typeface="Calibri" panose="020F0502020204030204"/>
              </a:rPr>
              <a:t>This example is a shortened version of our leaflet.</a:t>
            </a:r>
          </a:p>
        </p:txBody>
      </p:sp>
    </p:spTree>
    <p:extLst>
      <p:ext uri="{BB962C8B-B14F-4D97-AF65-F5344CB8AC3E}">
        <p14:creationId xmlns:p14="http://schemas.microsoft.com/office/powerpoint/2010/main" val="2225282202"/>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21B68-3915-4BC8-9C9E-A94B23330F5C}"/>
              </a:ext>
            </a:extLst>
          </p:cNvPr>
          <p:cNvPicPr>
            <a:picLocks noChangeAspect="1"/>
          </p:cNvPicPr>
          <p:nvPr/>
        </p:nvPicPr>
        <p:blipFill rotWithShape="1">
          <a:blip r:embed="rId2">
            <a:extLst>
              <a:ext uri="{28A0092B-C50C-407E-A947-70E740481C1C}">
                <a14:useLocalDpi xmlns:a14="http://schemas.microsoft.com/office/drawing/2010/main" val="0"/>
              </a:ext>
            </a:extLst>
          </a:blip>
          <a:srcRect l="27286" t="14445" r="28720" b="11989"/>
          <a:stretch/>
        </p:blipFill>
        <p:spPr>
          <a:xfrm>
            <a:off x="5038611" y="3011907"/>
            <a:ext cx="2077996" cy="3474843"/>
          </a:xfrm>
          <a:prstGeom prst="rect">
            <a:avLst/>
          </a:prstGeom>
        </p:spPr>
      </p:pic>
      <p:pic>
        <p:nvPicPr>
          <p:cNvPr id="48" name="Graphic 47" descr="Flowers in pot">
            <a:extLst>
              <a:ext uri="{FF2B5EF4-FFF2-40B4-BE49-F238E27FC236}">
                <a16:creationId xmlns:a16="http://schemas.microsoft.com/office/drawing/2014/main" id="{213B6E77-9CF6-4235-A918-30EE39709A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5054" y="6112780"/>
            <a:ext cx="745220" cy="745220"/>
          </a:xfrm>
          <a:prstGeom prst="rect">
            <a:avLst/>
          </a:prstGeom>
        </p:spPr>
      </p:pic>
      <p:pic>
        <p:nvPicPr>
          <p:cNvPr id="25" name="Graphic 24" descr="Deciduous tree">
            <a:extLst>
              <a:ext uri="{FF2B5EF4-FFF2-40B4-BE49-F238E27FC236}">
                <a16:creationId xmlns:a16="http://schemas.microsoft.com/office/drawing/2014/main" id="{4FAE5B2F-7567-4026-8CAA-189160105C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805" y="5656062"/>
            <a:ext cx="1156783" cy="1156783"/>
          </a:xfrm>
          <a:prstGeom prst="rect">
            <a:avLst/>
          </a:prstGeom>
        </p:spPr>
      </p:pic>
      <p:pic>
        <p:nvPicPr>
          <p:cNvPr id="5" name="Picture 4" descr="Text&#10;&#10;Description automatically generated">
            <a:extLst>
              <a:ext uri="{FF2B5EF4-FFF2-40B4-BE49-F238E27FC236}">
                <a16:creationId xmlns:a16="http://schemas.microsoft.com/office/drawing/2014/main" id="{A09EA291-975B-4F0B-8455-B41A9A1EE4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874" y="73701"/>
            <a:ext cx="2029198" cy="534650"/>
          </a:xfrm>
          <a:prstGeom prst="rect">
            <a:avLst/>
          </a:prstGeom>
        </p:spPr>
      </p:pic>
      <p:pic>
        <p:nvPicPr>
          <p:cNvPr id="7" name="Picture 6" descr="Logo, company name&#10;&#10;Description automatically generated">
            <a:extLst>
              <a:ext uri="{FF2B5EF4-FFF2-40B4-BE49-F238E27FC236}">
                <a16:creationId xmlns:a16="http://schemas.microsoft.com/office/drawing/2014/main" id="{CD50ADA2-A7A8-4F3E-BA74-C88F40641E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477" t="26663" r="17837" b="28472"/>
          <a:stretch/>
        </p:blipFill>
        <p:spPr>
          <a:xfrm>
            <a:off x="10613118" y="68296"/>
            <a:ext cx="1436007" cy="996005"/>
          </a:xfrm>
          <a:prstGeom prst="rect">
            <a:avLst/>
          </a:prstGeom>
        </p:spPr>
      </p:pic>
      <p:sp>
        <p:nvSpPr>
          <p:cNvPr id="8" name="TextBox 7">
            <a:extLst>
              <a:ext uri="{FF2B5EF4-FFF2-40B4-BE49-F238E27FC236}">
                <a16:creationId xmlns:a16="http://schemas.microsoft.com/office/drawing/2014/main" id="{4F250C06-C961-4EC0-AAC1-CD7E33411723}"/>
              </a:ext>
            </a:extLst>
          </p:cNvPr>
          <p:cNvSpPr txBox="1"/>
          <p:nvPr/>
        </p:nvSpPr>
        <p:spPr>
          <a:xfrm>
            <a:off x="1422318" y="159113"/>
            <a:ext cx="9319987"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30859D"/>
                </a:solidFill>
                <a:effectLst/>
                <a:uLnTx/>
                <a:uFillTx/>
                <a:latin typeface="Helvectia"/>
                <a:ea typeface="+mn-ea"/>
                <a:cs typeface="+mn-cs"/>
              </a:rPr>
              <a:t>South Yorkshire and Bassetlaw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1AAB8A"/>
                </a:solidFill>
                <a:effectLst/>
                <a:uLnTx/>
                <a:uFillTx/>
                <a:latin typeface="Helvectia"/>
                <a:ea typeface="+mn-ea"/>
                <a:cs typeface="+mn-cs"/>
              </a:rPr>
              <a:t>Children and Young Person Alliance </a:t>
            </a:r>
          </a:p>
        </p:txBody>
      </p:sp>
      <p:pic>
        <p:nvPicPr>
          <p:cNvPr id="10" name="Graphic 9" descr="Hospital">
            <a:extLst>
              <a:ext uri="{FF2B5EF4-FFF2-40B4-BE49-F238E27FC236}">
                <a16:creationId xmlns:a16="http://schemas.microsoft.com/office/drawing/2014/main" id="{86D3FE30-DB52-4593-8B27-4BA896ABBA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77331" y="5142027"/>
            <a:ext cx="1476293" cy="1476293"/>
          </a:xfrm>
          <a:prstGeom prst="rect">
            <a:avLst/>
          </a:prstGeom>
        </p:spPr>
      </p:pic>
      <p:pic>
        <p:nvPicPr>
          <p:cNvPr id="12" name="Graphic 11" descr="Classroom">
            <a:extLst>
              <a:ext uri="{FF2B5EF4-FFF2-40B4-BE49-F238E27FC236}">
                <a16:creationId xmlns:a16="http://schemas.microsoft.com/office/drawing/2014/main" id="{01ACE8DA-8658-4BFA-9EAC-C48356F32B1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19291" y="3956298"/>
            <a:ext cx="1486970" cy="1486970"/>
          </a:xfrm>
          <a:prstGeom prst="rect">
            <a:avLst/>
          </a:prstGeom>
        </p:spPr>
      </p:pic>
      <p:pic>
        <p:nvPicPr>
          <p:cNvPr id="14" name="Graphic 13" descr="Doctor">
            <a:extLst>
              <a:ext uri="{FF2B5EF4-FFF2-40B4-BE49-F238E27FC236}">
                <a16:creationId xmlns:a16="http://schemas.microsoft.com/office/drawing/2014/main" id="{A5E1C27E-BAE3-473E-909C-760454BAC33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88924" y="2357928"/>
            <a:ext cx="1517436" cy="1216056"/>
          </a:xfrm>
          <a:prstGeom prst="rect">
            <a:avLst/>
          </a:prstGeom>
        </p:spPr>
      </p:pic>
      <p:pic>
        <p:nvPicPr>
          <p:cNvPr id="16" name="Graphic 15" descr="Stethoscope">
            <a:extLst>
              <a:ext uri="{FF2B5EF4-FFF2-40B4-BE49-F238E27FC236}">
                <a16:creationId xmlns:a16="http://schemas.microsoft.com/office/drawing/2014/main" id="{7D09B983-208F-4F9E-8876-D1EAB479D6C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31132" y="2566559"/>
            <a:ext cx="1495887" cy="1112561"/>
          </a:xfrm>
          <a:prstGeom prst="rect">
            <a:avLst/>
          </a:prstGeom>
        </p:spPr>
      </p:pic>
      <p:pic>
        <p:nvPicPr>
          <p:cNvPr id="18" name="Graphic 17" descr="Suburban scene">
            <a:extLst>
              <a:ext uri="{FF2B5EF4-FFF2-40B4-BE49-F238E27FC236}">
                <a16:creationId xmlns:a16="http://schemas.microsoft.com/office/drawing/2014/main" id="{EF200B19-6123-4BAC-96F4-DE6F7CB9F7C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06261" y="4869690"/>
            <a:ext cx="1617884" cy="1617884"/>
          </a:xfrm>
          <a:prstGeom prst="rect">
            <a:avLst/>
          </a:prstGeom>
        </p:spPr>
      </p:pic>
      <p:pic>
        <p:nvPicPr>
          <p:cNvPr id="24" name="Graphic 23" descr="Group">
            <a:extLst>
              <a:ext uri="{FF2B5EF4-FFF2-40B4-BE49-F238E27FC236}">
                <a16:creationId xmlns:a16="http://schemas.microsoft.com/office/drawing/2014/main" id="{A664FC59-5FAE-483B-9125-C6185EA4CE0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95553" y="2703766"/>
            <a:ext cx="1553571" cy="1275526"/>
          </a:xfrm>
          <a:prstGeom prst="rect">
            <a:avLst/>
          </a:prstGeom>
        </p:spPr>
      </p:pic>
      <p:pic>
        <p:nvPicPr>
          <p:cNvPr id="26" name="Graphic 25" descr="Medical">
            <a:extLst>
              <a:ext uri="{FF2B5EF4-FFF2-40B4-BE49-F238E27FC236}">
                <a16:creationId xmlns:a16="http://schemas.microsoft.com/office/drawing/2014/main" id="{FB3BE3B3-4D4D-4CD8-8904-F3218AE9383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74333" y="3747131"/>
            <a:ext cx="1433255" cy="1433255"/>
          </a:xfrm>
          <a:prstGeom prst="rect">
            <a:avLst/>
          </a:prstGeom>
        </p:spPr>
      </p:pic>
      <p:sp>
        <p:nvSpPr>
          <p:cNvPr id="27" name="TextBox 26">
            <a:extLst>
              <a:ext uri="{FF2B5EF4-FFF2-40B4-BE49-F238E27FC236}">
                <a16:creationId xmlns:a16="http://schemas.microsoft.com/office/drawing/2014/main" id="{4EB89660-E5A2-48E6-8A55-514DAA28652B}"/>
              </a:ext>
            </a:extLst>
          </p:cNvPr>
          <p:cNvSpPr txBox="1"/>
          <p:nvPr/>
        </p:nvSpPr>
        <p:spPr>
          <a:xfrm>
            <a:off x="1528788" y="1535699"/>
            <a:ext cx="9134418" cy="1015663"/>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Helvectia"/>
                <a:ea typeface="+mn-ea"/>
                <a:cs typeface="+mn-cs"/>
              </a:rPr>
              <a:t>We have connected with  all our partner organisations, working together to achieve our goal to support all SYB children and young people to live healthy life's and are able to meet their full potential.</a:t>
            </a:r>
          </a:p>
        </p:txBody>
      </p:sp>
      <p:sp>
        <p:nvSpPr>
          <p:cNvPr id="28" name="TextBox 27">
            <a:extLst>
              <a:ext uri="{FF2B5EF4-FFF2-40B4-BE49-F238E27FC236}">
                <a16:creationId xmlns:a16="http://schemas.microsoft.com/office/drawing/2014/main" id="{48FD3C1F-D76C-4D5F-B5CF-BE1C43F7C239}"/>
              </a:ext>
            </a:extLst>
          </p:cNvPr>
          <p:cNvSpPr txBox="1"/>
          <p:nvPr/>
        </p:nvSpPr>
        <p:spPr>
          <a:xfrm>
            <a:off x="2431253" y="6351429"/>
            <a:ext cx="1168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Hospitals</a:t>
            </a:r>
          </a:p>
        </p:txBody>
      </p:sp>
      <p:sp>
        <p:nvSpPr>
          <p:cNvPr id="30" name="TextBox 29">
            <a:extLst>
              <a:ext uri="{FF2B5EF4-FFF2-40B4-BE49-F238E27FC236}">
                <a16:creationId xmlns:a16="http://schemas.microsoft.com/office/drawing/2014/main" id="{2F4FAEB7-7BD6-446F-B019-933D62CA2F0C}"/>
              </a:ext>
            </a:extLst>
          </p:cNvPr>
          <p:cNvSpPr txBox="1"/>
          <p:nvPr/>
        </p:nvSpPr>
        <p:spPr>
          <a:xfrm>
            <a:off x="216166" y="5039585"/>
            <a:ext cx="1168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Health</a:t>
            </a:r>
          </a:p>
        </p:txBody>
      </p:sp>
      <p:sp>
        <p:nvSpPr>
          <p:cNvPr id="31" name="TextBox 30">
            <a:extLst>
              <a:ext uri="{FF2B5EF4-FFF2-40B4-BE49-F238E27FC236}">
                <a16:creationId xmlns:a16="http://schemas.microsoft.com/office/drawing/2014/main" id="{ADA0A4D4-1D80-4242-B9DF-B9B8DD6D6674}"/>
              </a:ext>
            </a:extLst>
          </p:cNvPr>
          <p:cNvSpPr txBox="1"/>
          <p:nvPr/>
        </p:nvSpPr>
        <p:spPr>
          <a:xfrm>
            <a:off x="2931132" y="3576098"/>
            <a:ext cx="1168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Nurses</a:t>
            </a:r>
          </a:p>
        </p:txBody>
      </p:sp>
      <p:sp>
        <p:nvSpPr>
          <p:cNvPr id="32" name="TextBox 31">
            <a:extLst>
              <a:ext uri="{FF2B5EF4-FFF2-40B4-BE49-F238E27FC236}">
                <a16:creationId xmlns:a16="http://schemas.microsoft.com/office/drawing/2014/main" id="{C3D1BFF4-9CE1-43B7-8F6D-B039FF1B5BCB}"/>
              </a:ext>
            </a:extLst>
          </p:cNvPr>
          <p:cNvSpPr txBox="1"/>
          <p:nvPr/>
        </p:nvSpPr>
        <p:spPr>
          <a:xfrm>
            <a:off x="8065194" y="3380550"/>
            <a:ext cx="1168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Doctors &amp; GPs</a:t>
            </a:r>
          </a:p>
        </p:txBody>
      </p:sp>
      <p:sp>
        <p:nvSpPr>
          <p:cNvPr id="33" name="TextBox 32">
            <a:extLst>
              <a:ext uri="{FF2B5EF4-FFF2-40B4-BE49-F238E27FC236}">
                <a16:creationId xmlns:a16="http://schemas.microsoft.com/office/drawing/2014/main" id="{FD4ED467-D615-4572-9371-1AEC90D0E98A}"/>
              </a:ext>
            </a:extLst>
          </p:cNvPr>
          <p:cNvSpPr txBox="1"/>
          <p:nvPr/>
        </p:nvSpPr>
        <p:spPr>
          <a:xfrm>
            <a:off x="9137253" y="5254750"/>
            <a:ext cx="1168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Schools</a:t>
            </a:r>
          </a:p>
        </p:txBody>
      </p:sp>
      <p:sp>
        <p:nvSpPr>
          <p:cNvPr id="34" name="TextBox 33">
            <a:extLst>
              <a:ext uri="{FF2B5EF4-FFF2-40B4-BE49-F238E27FC236}">
                <a16:creationId xmlns:a16="http://schemas.microsoft.com/office/drawing/2014/main" id="{4F517B89-2815-4F5F-BC4F-26ED4DD6355E}"/>
              </a:ext>
            </a:extLst>
          </p:cNvPr>
          <p:cNvSpPr txBox="1"/>
          <p:nvPr/>
        </p:nvSpPr>
        <p:spPr>
          <a:xfrm>
            <a:off x="10579379" y="3712696"/>
            <a:ext cx="1385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Community</a:t>
            </a:r>
            <a:br>
              <a:rPr kumimoji="0" lang="en-GB" sz="1800" b="0" i="0" u="none" strike="noStrike" kern="1200" cap="none" spc="0" normalizeH="0" baseline="0" noProof="0">
                <a:ln>
                  <a:noFill/>
                </a:ln>
                <a:solidFill>
                  <a:prstClr val="black"/>
                </a:solidFill>
                <a:effectLst/>
                <a:uLnTx/>
                <a:uFillTx/>
                <a:latin typeface="Helvectia"/>
                <a:ea typeface="+mn-ea"/>
                <a:cs typeface="+mn-cs"/>
              </a:rPr>
            </a:br>
            <a:r>
              <a:rPr kumimoji="0" lang="en-GB" sz="1800" b="0" i="0" u="none" strike="noStrike" kern="1200" cap="none" spc="0" normalizeH="0" baseline="0" noProof="0">
                <a:ln>
                  <a:noFill/>
                </a:ln>
                <a:solidFill>
                  <a:prstClr val="black"/>
                </a:solidFill>
                <a:effectLst/>
                <a:uLnTx/>
                <a:uFillTx/>
                <a:latin typeface="Helvectia"/>
                <a:ea typeface="+mn-ea"/>
                <a:cs typeface="+mn-cs"/>
              </a:rPr>
              <a:t>Care</a:t>
            </a:r>
          </a:p>
        </p:txBody>
      </p:sp>
      <p:sp>
        <p:nvSpPr>
          <p:cNvPr id="35" name="TextBox 34">
            <a:extLst>
              <a:ext uri="{FF2B5EF4-FFF2-40B4-BE49-F238E27FC236}">
                <a16:creationId xmlns:a16="http://schemas.microsoft.com/office/drawing/2014/main" id="{6374C4A3-A720-4C21-950B-C0E66150F2C7}"/>
              </a:ext>
            </a:extLst>
          </p:cNvPr>
          <p:cNvSpPr txBox="1"/>
          <p:nvPr/>
        </p:nvSpPr>
        <p:spPr>
          <a:xfrm>
            <a:off x="10530979" y="6278494"/>
            <a:ext cx="1168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Housing</a:t>
            </a:r>
          </a:p>
        </p:txBody>
      </p:sp>
      <p:cxnSp>
        <p:nvCxnSpPr>
          <p:cNvPr id="36" name="Straight Arrow Connector 35">
            <a:extLst>
              <a:ext uri="{FF2B5EF4-FFF2-40B4-BE49-F238E27FC236}">
                <a16:creationId xmlns:a16="http://schemas.microsoft.com/office/drawing/2014/main" id="{94991A36-1EF2-43B5-B68B-5527E740DD38}"/>
              </a:ext>
            </a:extLst>
          </p:cNvPr>
          <p:cNvCxnSpPr/>
          <p:nvPr/>
        </p:nvCxnSpPr>
        <p:spPr>
          <a:xfrm>
            <a:off x="-725557" y="889809"/>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F49C21F-E6E8-4635-BE6D-EC02118EBFC9}"/>
              </a:ext>
            </a:extLst>
          </p:cNvPr>
          <p:cNvCxnSpPr>
            <a:cxnSpLocks/>
          </p:cNvCxnSpPr>
          <p:nvPr/>
        </p:nvCxnSpPr>
        <p:spPr>
          <a:xfrm flipH="1" flipV="1">
            <a:off x="4148215" y="3599116"/>
            <a:ext cx="635781" cy="450051"/>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A37A0D5-1AE1-499F-A01B-1B83A4BE560B}"/>
              </a:ext>
            </a:extLst>
          </p:cNvPr>
          <p:cNvCxnSpPr>
            <a:cxnSpLocks/>
          </p:cNvCxnSpPr>
          <p:nvPr/>
        </p:nvCxnSpPr>
        <p:spPr>
          <a:xfrm>
            <a:off x="8161487" y="5879413"/>
            <a:ext cx="1858442" cy="273737"/>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0C06E8-338A-47ED-A98B-DB41ACC7C747}"/>
              </a:ext>
            </a:extLst>
          </p:cNvPr>
          <p:cNvCxnSpPr>
            <a:cxnSpLocks/>
          </p:cNvCxnSpPr>
          <p:nvPr/>
        </p:nvCxnSpPr>
        <p:spPr>
          <a:xfrm flipV="1">
            <a:off x="7981368" y="3703716"/>
            <a:ext cx="2477082" cy="596495"/>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930A649-D0AA-4A94-B99B-B7D47C647F57}"/>
              </a:ext>
            </a:extLst>
          </p:cNvPr>
          <p:cNvCxnSpPr>
            <a:cxnSpLocks/>
          </p:cNvCxnSpPr>
          <p:nvPr/>
        </p:nvCxnSpPr>
        <p:spPr>
          <a:xfrm flipV="1">
            <a:off x="7976827" y="5039585"/>
            <a:ext cx="992636" cy="239561"/>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CDC1989-008C-4574-A5EB-7AAEDF74579F}"/>
              </a:ext>
            </a:extLst>
          </p:cNvPr>
          <p:cNvCxnSpPr>
            <a:cxnSpLocks/>
          </p:cNvCxnSpPr>
          <p:nvPr/>
        </p:nvCxnSpPr>
        <p:spPr>
          <a:xfrm flipV="1">
            <a:off x="6892311" y="3517308"/>
            <a:ext cx="1089057" cy="580113"/>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E2E96CB-311A-482D-AC16-22EFF129DB54}"/>
              </a:ext>
            </a:extLst>
          </p:cNvPr>
          <p:cNvCxnSpPr>
            <a:cxnSpLocks/>
          </p:cNvCxnSpPr>
          <p:nvPr/>
        </p:nvCxnSpPr>
        <p:spPr>
          <a:xfrm flipH="1" flipV="1">
            <a:off x="1927664" y="4554280"/>
            <a:ext cx="2303960" cy="485307"/>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AF66774-C23D-474F-A0A8-9A351105571B}"/>
              </a:ext>
            </a:extLst>
          </p:cNvPr>
          <p:cNvCxnSpPr>
            <a:cxnSpLocks/>
          </p:cNvCxnSpPr>
          <p:nvPr/>
        </p:nvCxnSpPr>
        <p:spPr>
          <a:xfrm flipH="1">
            <a:off x="3898898" y="5680256"/>
            <a:ext cx="1163866" cy="279830"/>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31EE08EC-9AB9-4C92-AE73-8F0AA4BEAEF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2508" t="24875" r="22036" b="25751"/>
          <a:stretch/>
        </p:blipFill>
        <p:spPr>
          <a:xfrm>
            <a:off x="1386601" y="2486555"/>
            <a:ext cx="1413420" cy="1258426"/>
          </a:xfrm>
          <a:prstGeom prst="rect">
            <a:avLst/>
          </a:prstGeom>
        </p:spPr>
      </p:pic>
      <p:cxnSp>
        <p:nvCxnSpPr>
          <p:cNvPr id="37" name="Straight Arrow Connector 36">
            <a:extLst>
              <a:ext uri="{FF2B5EF4-FFF2-40B4-BE49-F238E27FC236}">
                <a16:creationId xmlns:a16="http://schemas.microsoft.com/office/drawing/2014/main" id="{2E4C9DAD-4150-4AF4-AC22-7BFDBB58898C}"/>
              </a:ext>
            </a:extLst>
          </p:cNvPr>
          <p:cNvCxnSpPr>
            <a:cxnSpLocks/>
          </p:cNvCxnSpPr>
          <p:nvPr/>
        </p:nvCxnSpPr>
        <p:spPr>
          <a:xfrm flipH="1" flipV="1">
            <a:off x="2450148" y="3815205"/>
            <a:ext cx="1251666" cy="607574"/>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EE6D960-49B5-444D-A89A-872C108E1884}"/>
              </a:ext>
            </a:extLst>
          </p:cNvPr>
          <p:cNvSpPr txBox="1"/>
          <p:nvPr/>
        </p:nvSpPr>
        <p:spPr>
          <a:xfrm>
            <a:off x="858207" y="3461032"/>
            <a:ext cx="1168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ctia"/>
                <a:ea typeface="+mn-ea"/>
                <a:cs typeface="+mn-cs"/>
              </a:rPr>
              <a:t>Scouts</a:t>
            </a:r>
          </a:p>
        </p:txBody>
      </p:sp>
      <p:pic>
        <p:nvPicPr>
          <p:cNvPr id="47" name="Graphic 47" descr="Flowers in pot">
            <a:extLst>
              <a:ext uri="{FF2B5EF4-FFF2-40B4-BE49-F238E27FC236}">
                <a16:creationId xmlns:a16="http://schemas.microsoft.com/office/drawing/2014/main" id="{213B6E77-9CF6-4235-A918-30EE39709A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50637" y="5587236"/>
            <a:ext cx="745220" cy="745220"/>
          </a:xfrm>
          <a:prstGeom prst="rect">
            <a:avLst/>
          </a:prstGeom>
        </p:spPr>
      </p:pic>
      <p:pic>
        <p:nvPicPr>
          <p:cNvPr id="49" name="Graphic 38" descr="Hill scene">
            <a:extLst>
              <a:ext uri="{FF2B5EF4-FFF2-40B4-BE49-F238E27FC236}">
                <a16:creationId xmlns:a16="http://schemas.microsoft.com/office/drawing/2014/main" id="{21057033-1302-41C2-A200-D8244EC9C37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785248" y="1722072"/>
            <a:ext cx="974180" cy="642915"/>
          </a:xfrm>
          <a:prstGeom prst="rect">
            <a:avLst/>
          </a:prstGeom>
        </p:spPr>
      </p:pic>
    </p:spTree>
    <p:extLst>
      <p:ext uri="{BB962C8B-B14F-4D97-AF65-F5344CB8AC3E}">
        <p14:creationId xmlns:p14="http://schemas.microsoft.com/office/powerpoint/2010/main" val="375173245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547451" y="1303128"/>
            <a:ext cx="8563428" cy="1139128"/>
          </a:xfrm>
          <a:prstGeom prst="rightArrow">
            <a:avLst/>
          </a:prstGeom>
          <a:solidFill>
            <a:schemeClr val="bg1">
              <a:lumMod val="65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7" name="Group 6"/>
          <p:cNvGrpSpPr/>
          <p:nvPr/>
        </p:nvGrpSpPr>
        <p:grpSpPr>
          <a:xfrm>
            <a:off x="1995847" y="1651866"/>
            <a:ext cx="1442999" cy="447380"/>
            <a:chOff x="2524" y="718338"/>
            <a:chExt cx="1103952" cy="957785"/>
          </a:xfrm>
          <a:solidFill>
            <a:srgbClr val="005FB8"/>
          </a:solidFill>
        </p:grpSpPr>
        <p:sp>
          <p:nvSpPr>
            <p:cNvPr id="8" name="Rounded Rectangle 7"/>
            <p:cNvSpPr/>
            <p:nvPr/>
          </p:nvSpPr>
          <p:spPr>
            <a:xfrm>
              <a:off x="2524" y="718338"/>
              <a:ext cx="1103952" cy="957785"/>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5"/>
            <p:cNvSpPr txBox="1"/>
            <p:nvPr/>
          </p:nvSpPr>
          <p:spPr>
            <a:xfrm>
              <a:off x="49279" y="765093"/>
              <a:ext cx="1010442" cy="8642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GB" sz="700" b="1">
                  <a:solidFill>
                    <a:prstClr val="white"/>
                  </a:solidFill>
                  <a:latin typeface="Calibri"/>
                </a:rPr>
                <a:t>1. Young People &amp; Families informed and empowered to manage the condition more effectively into adulthood</a:t>
              </a:r>
              <a:endParaRPr lang="en-US" sz="700">
                <a:solidFill>
                  <a:prstClr val="white"/>
                </a:solidFill>
                <a:latin typeface="Calibri"/>
              </a:endParaRPr>
            </a:p>
          </p:txBody>
        </p:sp>
      </p:grpSp>
      <p:grpSp>
        <p:nvGrpSpPr>
          <p:cNvPr id="10" name="Group 9"/>
          <p:cNvGrpSpPr/>
          <p:nvPr/>
        </p:nvGrpSpPr>
        <p:grpSpPr>
          <a:xfrm>
            <a:off x="3546011" y="1662517"/>
            <a:ext cx="1442999" cy="447380"/>
            <a:chOff x="1161675" y="718338"/>
            <a:chExt cx="1103952" cy="957785"/>
          </a:xfrm>
          <a:solidFill>
            <a:srgbClr val="AF0066"/>
          </a:solidFill>
        </p:grpSpPr>
        <p:sp>
          <p:nvSpPr>
            <p:cNvPr id="11" name="Rounded Rectangle 10"/>
            <p:cNvSpPr/>
            <p:nvPr/>
          </p:nvSpPr>
          <p:spPr>
            <a:xfrm>
              <a:off x="1161675" y="718338"/>
              <a:ext cx="1103952" cy="957785"/>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ounded Rectangle 7"/>
            <p:cNvSpPr txBox="1"/>
            <p:nvPr/>
          </p:nvSpPr>
          <p:spPr>
            <a:xfrm>
              <a:off x="1209534" y="793106"/>
              <a:ext cx="1010442" cy="8642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GB" sz="700" b="1">
                  <a:solidFill>
                    <a:prstClr val="white"/>
                  </a:solidFill>
                  <a:latin typeface="Calibri"/>
                </a:rPr>
                <a:t>2. Enable healthy environments, which support children and young people with asthma to remain as well as possible</a:t>
              </a:r>
              <a:endParaRPr lang="en-US" sz="700">
                <a:solidFill>
                  <a:prstClr val="white"/>
                </a:solidFill>
                <a:latin typeface="Calibri"/>
              </a:endParaRPr>
            </a:p>
          </p:txBody>
        </p:sp>
      </p:grpSp>
      <p:grpSp>
        <p:nvGrpSpPr>
          <p:cNvPr id="13" name="Group 12"/>
          <p:cNvGrpSpPr/>
          <p:nvPr/>
        </p:nvGrpSpPr>
        <p:grpSpPr>
          <a:xfrm>
            <a:off x="5096175" y="1651866"/>
            <a:ext cx="1442999" cy="447380"/>
            <a:chOff x="2178085" y="718338"/>
            <a:chExt cx="1103952" cy="957785"/>
          </a:xfrm>
          <a:solidFill>
            <a:srgbClr val="425563"/>
          </a:solidFill>
        </p:grpSpPr>
        <p:sp>
          <p:nvSpPr>
            <p:cNvPr id="14" name="Rounded Rectangle 13"/>
            <p:cNvSpPr/>
            <p:nvPr/>
          </p:nvSpPr>
          <p:spPr>
            <a:xfrm>
              <a:off x="2178085" y="718338"/>
              <a:ext cx="1103952" cy="957785"/>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9"/>
            <p:cNvSpPr txBox="1"/>
            <p:nvPr/>
          </p:nvSpPr>
          <p:spPr>
            <a:xfrm>
              <a:off x="2233631" y="811847"/>
              <a:ext cx="1010442" cy="8642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GB" sz="800" b="1">
                  <a:solidFill>
                    <a:prstClr val="white"/>
                  </a:solidFill>
                  <a:latin typeface="Calibri"/>
                </a:rPr>
                <a:t>3. Enable all children to have access to a full education and activities, unhindered by asthma</a:t>
              </a:r>
              <a:endParaRPr lang="en-US" sz="800">
                <a:solidFill>
                  <a:prstClr val="white"/>
                </a:solidFill>
                <a:latin typeface="Calibri"/>
              </a:endParaRPr>
            </a:p>
          </p:txBody>
        </p:sp>
      </p:grpSp>
      <p:grpSp>
        <p:nvGrpSpPr>
          <p:cNvPr id="16" name="Group 15"/>
          <p:cNvGrpSpPr/>
          <p:nvPr/>
        </p:nvGrpSpPr>
        <p:grpSpPr>
          <a:xfrm>
            <a:off x="6627093" y="1649002"/>
            <a:ext cx="1442999" cy="447380"/>
            <a:chOff x="3479975" y="718338"/>
            <a:chExt cx="1103952" cy="957785"/>
          </a:xfrm>
          <a:solidFill>
            <a:srgbClr val="DEDC00"/>
          </a:solidFill>
        </p:grpSpPr>
        <p:sp>
          <p:nvSpPr>
            <p:cNvPr id="17" name="Rounded Rectangle 16"/>
            <p:cNvSpPr/>
            <p:nvPr/>
          </p:nvSpPr>
          <p:spPr>
            <a:xfrm>
              <a:off x="3479975" y="718338"/>
              <a:ext cx="1103952" cy="957785"/>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11"/>
            <p:cNvSpPr txBox="1"/>
            <p:nvPr/>
          </p:nvSpPr>
          <p:spPr>
            <a:xfrm>
              <a:off x="3526730" y="765093"/>
              <a:ext cx="1010442" cy="8642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GB" sz="900" b="1">
                  <a:solidFill>
                    <a:prstClr val="white"/>
                  </a:solidFill>
                  <a:latin typeface="Calibri"/>
                </a:rPr>
                <a:t>4. All children have access to high quality asthma care</a:t>
              </a:r>
              <a:endParaRPr lang="en-US" sz="900">
                <a:solidFill>
                  <a:prstClr val="white"/>
                </a:solidFill>
                <a:latin typeface="Calibri"/>
              </a:endParaRPr>
            </a:p>
          </p:txBody>
        </p:sp>
      </p:grpSp>
      <p:grpSp>
        <p:nvGrpSpPr>
          <p:cNvPr id="19" name="Group 18"/>
          <p:cNvGrpSpPr/>
          <p:nvPr/>
        </p:nvGrpSpPr>
        <p:grpSpPr>
          <a:xfrm>
            <a:off x="8158011" y="1651866"/>
            <a:ext cx="1442999" cy="447380"/>
            <a:chOff x="4639126" y="718338"/>
            <a:chExt cx="1103952" cy="957785"/>
          </a:xfrm>
          <a:solidFill>
            <a:srgbClr val="00B050"/>
          </a:solidFill>
        </p:grpSpPr>
        <p:sp>
          <p:nvSpPr>
            <p:cNvPr id="20" name="Rounded Rectangle 19"/>
            <p:cNvSpPr/>
            <p:nvPr/>
          </p:nvSpPr>
          <p:spPr>
            <a:xfrm>
              <a:off x="4639126" y="718338"/>
              <a:ext cx="1103952" cy="957785"/>
            </a:xfrm>
            <a:prstGeom prst="roundRect">
              <a:avLst/>
            </a:prstGeom>
            <a:grp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13"/>
            <p:cNvSpPr txBox="1"/>
            <p:nvPr/>
          </p:nvSpPr>
          <p:spPr>
            <a:xfrm>
              <a:off x="4685881" y="765093"/>
              <a:ext cx="1010442" cy="8642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GB" sz="700" b="1">
                  <a:solidFill>
                    <a:prstClr val="white"/>
                  </a:solidFill>
                  <a:latin typeface="Calibri"/>
                </a:rPr>
                <a:t>5. Earlier identification of children at risk of life threatening asthma </a:t>
              </a:r>
              <a:r>
                <a:rPr lang="en-GB" sz="500" b="1">
                  <a:solidFill>
                    <a:prstClr val="white"/>
                  </a:solidFill>
                  <a:latin typeface="Calibri"/>
                </a:rPr>
                <a:t>attack</a:t>
              </a:r>
              <a:r>
                <a:rPr lang="en-GB" sz="700" b="1">
                  <a:solidFill>
                    <a:prstClr val="white"/>
                  </a:solidFill>
                  <a:latin typeface="Calibri"/>
                </a:rPr>
                <a:t> or those with poor control. </a:t>
              </a:r>
              <a:endParaRPr lang="en-US" sz="700">
                <a:solidFill>
                  <a:prstClr val="white"/>
                </a:solidFill>
                <a:latin typeface="Calibri"/>
              </a:endParaRPr>
            </a:p>
          </p:txBody>
        </p:sp>
      </p:grpSp>
      <p:pic>
        <p:nvPicPr>
          <p:cNvPr id="22" name="Picture 10" descr="image006"/>
          <p:cNvPicPr>
            <a:picLocks noChangeAspect="1" noChangeArrowheads="1"/>
          </p:cNvPicPr>
          <p:nvPr/>
        </p:nvPicPr>
        <p:blipFill rotWithShape="1">
          <a:blip r:embed="rId2">
            <a:extLst>
              <a:ext uri="{28A0092B-C50C-407E-A947-70E740481C1C}">
                <a14:useLocalDpi xmlns:a14="http://schemas.microsoft.com/office/drawing/2010/main" val="0"/>
              </a:ext>
            </a:extLst>
          </a:blip>
          <a:srcRect l="4000" t="29578" r="38953"/>
          <a:stretch/>
        </p:blipFill>
        <p:spPr bwMode="auto">
          <a:xfrm>
            <a:off x="1570902" y="3233580"/>
            <a:ext cx="2850910" cy="263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1790836" y="2771915"/>
            <a:ext cx="2562446" cy="369332"/>
          </a:xfrm>
          <a:prstGeom prst="rect">
            <a:avLst/>
          </a:prstGeom>
          <a:noFill/>
        </p:spPr>
        <p:txBody>
          <a:bodyPr wrap="square" rtlCol="0">
            <a:spAutoFit/>
          </a:bodyPr>
          <a:lstStyle/>
          <a:p>
            <a:pPr defTabSz="457200"/>
            <a:r>
              <a:rPr lang="en-GB" b="1">
                <a:solidFill>
                  <a:prstClr val="black"/>
                </a:solidFill>
                <a:latin typeface="Calibri"/>
              </a:rPr>
              <a:t>Whole System approach</a:t>
            </a:r>
          </a:p>
        </p:txBody>
      </p:sp>
      <p:graphicFrame>
        <p:nvGraphicFramePr>
          <p:cNvPr id="24" name="Diagram 23"/>
          <p:cNvGraphicFramePr/>
          <p:nvPr/>
        </p:nvGraphicFramePr>
        <p:xfrm>
          <a:off x="4572000" y="221704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 descr="Image result for computer icon nav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5328" y="3930552"/>
            <a:ext cx="588704" cy="6227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media campaign icon nav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9182" y="5162547"/>
            <a:ext cx="630870" cy="6602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planning icon nav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7718" y="2718901"/>
            <a:ext cx="580207" cy="60241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70902" y="1095153"/>
            <a:ext cx="6088084" cy="369332"/>
          </a:xfrm>
          <a:prstGeom prst="rect">
            <a:avLst/>
          </a:prstGeom>
          <a:noFill/>
        </p:spPr>
        <p:txBody>
          <a:bodyPr wrap="square" rtlCol="0">
            <a:spAutoFit/>
          </a:bodyPr>
          <a:lstStyle/>
          <a:p>
            <a:pPr defTabSz="457200"/>
            <a:r>
              <a:rPr lang="en-GB" b="1">
                <a:solidFill>
                  <a:prstClr val="black"/>
                </a:solidFill>
                <a:latin typeface="Calibri"/>
              </a:rPr>
              <a:t>North Central London ICS</a:t>
            </a:r>
          </a:p>
        </p:txBody>
      </p:sp>
    </p:spTree>
    <p:extLst>
      <p:ext uri="{BB962C8B-B14F-4D97-AF65-F5344CB8AC3E}">
        <p14:creationId xmlns:p14="http://schemas.microsoft.com/office/powerpoint/2010/main" val="83968895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7C1EE51-B630-4CB3-A49F-A94916F28FA7}"/>
              </a:ext>
            </a:extLst>
          </p:cNvPr>
          <p:cNvSpPr>
            <a:spLocks noGrp="1"/>
          </p:cNvSpPr>
          <p:nvPr>
            <p:ph type="title"/>
          </p:nvPr>
        </p:nvSpPr>
        <p:spPr bwMode="auto"/>
        <p:txBody>
          <a:bodyPr vert="horz" wrap="square" lIns="91440" tIns="45720" rIns="91440" bIns="45720" numCol="1" anchor="t" anchorCtr="0" compatLnSpc="1">
            <a:prstTxWarp prst="textNoShape">
              <a:avLst/>
            </a:prstTxWarp>
          </a:bodyPr>
          <a:lstStyle/>
          <a:p>
            <a:pPr eaLnBrk="1" hangingPunct="1">
              <a:defRPr/>
            </a:pPr>
            <a:r>
              <a:rPr lang="en-GB" altLang="en-US" sz="2400" b="1">
                <a:solidFill>
                  <a:schemeClr val="tx2">
                    <a:lumMod val="60000"/>
                    <a:lumOff val="40000"/>
                  </a:schemeClr>
                </a:solidFill>
              </a:rPr>
              <a:t>Derbyshire Children’s Hospital:</a:t>
            </a:r>
            <a:br>
              <a:rPr lang="en-GB" altLang="en-US" sz="2400" b="1">
                <a:solidFill>
                  <a:schemeClr val="tx2">
                    <a:lumMod val="60000"/>
                    <a:lumOff val="40000"/>
                  </a:schemeClr>
                </a:solidFill>
              </a:rPr>
            </a:br>
            <a:r>
              <a:rPr lang="en-GB" altLang="en-US" sz="2400" b="1">
                <a:solidFill>
                  <a:schemeClr val="tx2">
                    <a:lumMod val="60000"/>
                    <a:lumOff val="40000"/>
                  </a:schemeClr>
                </a:solidFill>
              </a:rPr>
              <a:t>Paediatric Asthma Service</a:t>
            </a:r>
          </a:p>
        </p:txBody>
      </p:sp>
      <p:sp>
        <p:nvSpPr>
          <p:cNvPr id="13315" name="Subtitle 2">
            <a:extLst>
              <a:ext uri="{FF2B5EF4-FFF2-40B4-BE49-F238E27FC236}">
                <a16:creationId xmlns:a16="http://schemas.microsoft.com/office/drawing/2014/main" id="{AA113FF5-9A85-4CA6-A63E-7F2FB530B089}"/>
              </a:ext>
            </a:extLst>
          </p:cNvPr>
          <p:cNvSpPr>
            <a:spLocks noGrp="1"/>
          </p:cNvSpPr>
          <p:nvPr>
            <p:ph idx="1"/>
          </p:nvPr>
        </p:nvSpPr>
        <p:spPr bwMode="auto">
          <a:xfrm>
            <a:off x="447675" y="981076"/>
            <a:ext cx="9701213" cy="5876925"/>
          </a:xfrm>
        </p:spPr>
        <p:txBody>
          <a:bodyPr vert="horz" wrap="square" lIns="91440" tIns="45720" rIns="91440" bIns="45720" numCol="1" anchor="t" anchorCtr="0" compatLnSpc="1">
            <a:prstTxWarp prst="textNoShape">
              <a:avLst/>
            </a:prstTxWarp>
          </a:bodyPr>
          <a:lstStyle/>
          <a:p>
            <a:pPr marL="0" indent="0" eaLnBrk="1" hangingPunct="1">
              <a:buNone/>
              <a:defRPr/>
            </a:pPr>
            <a:r>
              <a:rPr lang="en-GB" altLang="en-US" sz="2400" b="1" u="sng">
                <a:solidFill>
                  <a:schemeClr val="tx2">
                    <a:lumMod val="60000"/>
                    <a:lumOff val="40000"/>
                  </a:schemeClr>
                </a:solidFill>
              </a:rPr>
              <a:t>Achievements:</a:t>
            </a:r>
          </a:p>
          <a:p>
            <a:pPr marL="0" indent="0" eaLnBrk="1" hangingPunct="1">
              <a:buNone/>
              <a:defRPr/>
            </a:pPr>
            <a:r>
              <a:rPr lang="en-GB" altLang="en-US" sz="2000"/>
              <a:t>-Working with Primary care to increase education on prehospital management of wheeze, increase use of PAAPs and increase access to lung function testing. </a:t>
            </a:r>
          </a:p>
          <a:p>
            <a:pPr marL="0" indent="0" eaLnBrk="1" hangingPunct="1">
              <a:buNone/>
              <a:defRPr/>
            </a:pPr>
            <a:r>
              <a:rPr lang="en-GB" altLang="en-US" sz="2000"/>
              <a:t>-“Wheezy Child” Guideline for primary care implemented.</a:t>
            </a:r>
          </a:p>
          <a:p>
            <a:pPr marL="0" indent="0" eaLnBrk="1" hangingPunct="1">
              <a:buNone/>
              <a:defRPr/>
            </a:pPr>
            <a:r>
              <a:rPr lang="en-GB" altLang="en-US" sz="2400" b="1" u="sng">
                <a:solidFill>
                  <a:schemeClr val="tx2">
                    <a:lumMod val="60000"/>
                    <a:lumOff val="40000"/>
                  </a:schemeClr>
                </a:solidFill>
              </a:rPr>
              <a:t>Priorities:</a:t>
            </a:r>
          </a:p>
          <a:p>
            <a:pPr marL="0" indent="0" eaLnBrk="1" hangingPunct="1">
              <a:buNone/>
              <a:defRPr/>
            </a:pPr>
            <a:r>
              <a:rPr lang="en-GB" altLang="en-US" sz="2000"/>
              <a:t>-Ensuring all acute admissions have documentation of inhaler technique, written PAAP on discharge and discussion about triggers and smoking cessation if needed.</a:t>
            </a:r>
          </a:p>
          <a:p>
            <a:pPr marL="0" indent="0" eaLnBrk="1" hangingPunct="1">
              <a:buNone/>
              <a:defRPr/>
            </a:pPr>
            <a:endParaRPr lang="en-GB" altLang="en-US" sz="2000"/>
          </a:p>
          <a:p>
            <a:pPr marL="0" indent="0" eaLnBrk="1" hangingPunct="1">
              <a:buNone/>
              <a:defRPr/>
            </a:pPr>
            <a:r>
              <a:rPr lang="en-GB" altLang="en-US" sz="2400" b="1" u="sng">
                <a:solidFill>
                  <a:schemeClr val="tx2">
                    <a:lumMod val="60000"/>
                    <a:lumOff val="40000"/>
                  </a:schemeClr>
                </a:solidFill>
              </a:rPr>
              <a:t>Future plans:</a:t>
            </a:r>
            <a:endParaRPr lang="en-GB" altLang="en-US" sz="2400" b="1" u="sng">
              <a:solidFill>
                <a:schemeClr val="tx2">
                  <a:lumMod val="60000"/>
                  <a:lumOff val="40000"/>
                </a:schemeClr>
              </a:solidFill>
              <a:cs typeface="Calibri"/>
            </a:endParaRPr>
          </a:p>
          <a:p>
            <a:pPr marL="0" indent="0">
              <a:buNone/>
              <a:defRPr/>
            </a:pPr>
            <a:r>
              <a:rPr lang="en-GB" sz="2000"/>
              <a:t>-Supporting Severe Asthma Service with tertiary centre to </a:t>
            </a:r>
          </a:p>
          <a:p>
            <a:pPr marL="0" indent="0">
              <a:buNone/>
              <a:defRPr/>
            </a:pPr>
            <a:r>
              <a:rPr lang="en-GB" sz="2000"/>
              <a:t>deliver treatment locally</a:t>
            </a:r>
          </a:p>
          <a:p>
            <a:pPr marL="0" indent="0">
              <a:buNone/>
              <a:defRPr/>
            </a:pPr>
            <a:r>
              <a:rPr lang="en-GB" sz="2000"/>
              <a:t>-Development of MDT Dysfunctional Breathing assessment clinic </a:t>
            </a:r>
            <a:endParaRPr lang="en-GB"/>
          </a:p>
          <a:p>
            <a:pPr marL="0" indent="0" eaLnBrk="1" hangingPunct="1">
              <a:buNone/>
              <a:defRPr/>
            </a:pPr>
            <a:r>
              <a:rPr lang="en-GB" altLang="en-US"/>
              <a:t>-</a:t>
            </a:r>
            <a:r>
              <a:rPr lang="en-GB" altLang="en-US" sz="2000"/>
              <a:t>Re-launch of asthma discharge bundle. </a:t>
            </a:r>
          </a:p>
        </p:txBody>
      </p:sp>
    </p:spTree>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18934A-7864-E847-ADA8-21D7E44C150F}"/>
              </a:ext>
            </a:extLst>
          </p:cNvPr>
          <p:cNvSpPr>
            <a:spLocks noGrp="1"/>
          </p:cNvSpPr>
          <p:nvPr>
            <p:ph type="title"/>
          </p:nvPr>
        </p:nvSpPr>
        <p:spPr>
          <a:xfrm>
            <a:off x="431999" y="201554"/>
            <a:ext cx="11324572" cy="708461"/>
          </a:xfrm>
        </p:spPr>
        <p:txBody>
          <a:bodyPr/>
          <a:lstStyle/>
          <a:p>
            <a:r>
              <a:rPr lang="en-GB"/>
              <a:t>Black Country &amp; West Birmingham CCG plans</a:t>
            </a:r>
          </a:p>
        </p:txBody>
      </p:sp>
      <p:sp>
        <p:nvSpPr>
          <p:cNvPr id="7" name="Content Placeholder 6">
            <a:extLst>
              <a:ext uri="{FF2B5EF4-FFF2-40B4-BE49-F238E27FC236}">
                <a16:creationId xmlns:a16="http://schemas.microsoft.com/office/drawing/2014/main" id="{B9EF258F-8249-314D-94C8-122E207C75AD}"/>
              </a:ext>
            </a:extLst>
          </p:cNvPr>
          <p:cNvSpPr>
            <a:spLocks noGrp="1"/>
          </p:cNvSpPr>
          <p:nvPr>
            <p:ph idx="1"/>
          </p:nvPr>
        </p:nvSpPr>
        <p:spPr>
          <a:xfrm>
            <a:off x="432000" y="1094573"/>
            <a:ext cx="11324571" cy="3908659"/>
          </a:xfrm>
        </p:spPr>
        <p:txBody>
          <a:bodyPr>
            <a:normAutofit lnSpcReduction="10000"/>
          </a:bodyPr>
          <a:lstStyle/>
          <a:p>
            <a:r>
              <a:rPr lang="en-GB" sz="1800"/>
              <a:t>Merge of CCG from 4 pre-existing CCG’s from April 21</a:t>
            </a:r>
          </a:p>
          <a:p>
            <a:r>
              <a:rPr lang="en-GB" sz="1800"/>
              <a:t>Exciting activity to unify Asthma Care across the footprint</a:t>
            </a:r>
          </a:p>
          <a:p>
            <a:r>
              <a:rPr lang="en-GB" sz="1800"/>
              <a:t>Planning to increase education and awareness of asthma diagnosis, management particularly CY&amp;P</a:t>
            </a:r>
          </a:p>
          <a:p>
            <a:r>
              <a:rPr lang="en-GB" sz="1800"/>
              <a:t>Review and develop Spirometry for Children alongside the restoration programme for adults</a:t>
            </a:r>
          </a:p>
          <a:p>
            <a:r>
              <a:rPr lang="en-GB" sz="1800"/>
              <a:t>Re-launch of the Wheeze plan for Children developed historically</a:t>
            </a:r>
          </a:p>
          <a:p>
            <a:r>
              <a:rPr lang="en-GB" sz="1800"/>
              <a:t>Unify the use of Asthma Management Plans, with better education for primary care staff how to complete one</a:t>
            </a:r>
          </a:p>
          <a:p>
            <a:r>
              <a:rPr lang="en-GB" sz="1800"/>
              <a:t>Review of environmental issues from inhaler recommendations to public health issues.</a:t>
            </a:r>
          </a:p>
          <a:p>
            <a:r>
              <a:rPr lang="en-GB" sz="1800"/>
              <a:t>Review of the local Incentive schemes to ensure equality across the diverse ICS population</a:t>
            </a:r>
          </a:p>
          <a:p>
            <a:r>
              <a:rPr lang="en-GB" sz="1800"/>
              <a:t>Building on the referrals to adult difficult asthma clinic</a:t>
            </a:r>
          </a:p>
          <a:p>
            <a:r>
              <a:rPr lang="en-GB" sz="1800"/>
              <a:t>Pathway for referral of C&amp;YP to Difficult asthma clinic</a:t>
            </a:r>
          </a:p>
          <a:p>
            <a:r>
              <a:rPr lang="en-GB" sz="1800"/>
              <a:t>Black Country Wide C &amp; YP sub-group development from main Respiratory Group</a:t>
            </a:r>
          </a:p>
          <a:p>
            <a:endParaRPr lang="en-GB"/>
          </a:p>
          <a:p>
            <a:endParaRPr lang="en-GB"/>
          </a:p>
        </p:txBody>
      </p:sp>
      <p:sp>
        <p:nvSpPr>
          <p:cNvPr id="2" name="Footer Placeholder 1">
            <a:extLst>
              <a:ext uri="{FF2B5EF4-FFF2-40B4-BE49-F238E27FC236}">
                <a16:creationId xmlns:a16="http://schemas.microsoft.com/office/drawing/2014/main" id="{65B37D3E-90A1-D649-B0E7-3BF4AD3B69E0}"/>
              </a:ext>
            </a:extLst>
          </p:cNvPr>
          <p:cNvSpPr>
            <a:spLocks noGrp="1"/>
          </p:cNvSpPr>
          <p:nvPr>
            <p:ph type="ftr" sz="quarter" idx="3"/>
          </p:nvPr>
        </p:nvSpPr>
        <p:spPr/>
        <p:txBody>
          <a:bodyPr/>
          <a:lstStyle/>
          <a:p>
            <a:pPr algn="l">
              <a:buFont typeface="Arial" panose="020B0604020202020204" pitchFamily="34" charset="0"/>
              <a:buChar char="•"/>
            </a:pPr>
            <a:r>
              <a:rPr lang="en-US"/>
              <a:t>Dudley | </a:t>
            </a:r>
            <a:r>
              <a:rPr lang="en-US" err="1"/>
              <a:t>Sandwell</a:t>
            </a:r>
            <a:r>
              <a:rPr lang="en-US"/>
              <a:t> | Walsall | West Birmingham | Wolverhampton</a:t>
            </a:r>
          </a:p>
        </p:txBody>
      </p:sp>
    </p:spTree>
    <p:extLst>
      <p:ext uri="{BB962C8B-B14F-4D97-AF65-F5344CB8AC3E}">
        <p14:creationId xmlns:p14="http://schemas.microsoft.com/office/powerpoint/2010/main" val="137227323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8" name="Group 407">
            <a:extLst>
              <a:ext uri="{FF2B5EF4-FFF2-40B4-BE49-F238E27FC236}">
                <a16:creationId xmlns:a16="http://schemas.microsoft.com/office/drawing/2014/main" id="{60D93445-8D46-7D48-9319-8D9F00445449}"/>
              </a:ext>
            </a:extLst>
          </p:cNvPr>
          <p:cNvGrpSpPr/>
          <p:nvPr/>
        </p:nvGrpSpPr>
        <p:grpSpPr>
          <a:xfrm>
            <a:off x="1609767" y="1398375"/>
            <a:ext cx="5294096" cy="1723549"/>
            <a:chOff x="85766" y="126809"/>
            <a:chExt cx="5294096" cy="1723549"/>
          </a:xfrm>
        </p:grpSpPr>
        <p:grpSp>
          <p:nvGrpSpPr>
            <p:cNvPr id="40" name="Group 39">
              <a:extLst>
                <a:ext uri="{FF2B5EF4-FFF2-40B4-BE49-F238E27FC236}">
                  <a16:creationId xmlns:a16="http://schemas.microsoft.com/office/drawing/2014/main" id="{A484B5DF-3B05-ED4A-994D-7239E20AB4FE}"/>
                </a:ext>
              </a:extLst>
            </p:cNvPr>
            <p:cNvGrpSpPr/>
            <p:nvPr/>
          </p:nvGrpSpPr>
          <p:grpSpPr>
            <a:xfrm>
              <a:off x="85766" y="126809"/>
              <a:ext cx="4803285" cy="1723549"/>
              <a:chOff x="4572000" y="2854712"/>
              <a:chExt cx="4803285" cy="1651566"/>
            </a:xfrm>
          </p:grpSpPr>
          <p:sp>
            <p:nvSpPr>
              <p:cNvPr id="42" name="TextBox 41">
                <a:extLst>
                  <a:ext uri="{FF2B5EF4-FFF2-40B4-BE49-F238E27FC236}">
                    <a16:creationId xmlns:a16="http://schemas.microsoft.com/office/drawing/2014/main" id="{EAEFE796-D020-EA46-8DFB-3DB9DB55062B}"/>
                  </a:ext>
                </a:extLst>
              </p:cNvPr>
              <p:cNvSpPr txBox="1"/>
              <p:nvPr/>
            </p:nvSpPr>
            <p:spPr>
              <a:xfrm>
                <a:off x="4572000" y="2854712"/>
                <a:ext cx="4192048" cy="1651566"/>
              </a:xfrm>
              <a:prstGeom prst="rect">
                <a:avLst/>
              </a:prstGeom>
              <a:noFill/>
            </p:spPr>
            <p:txBody>
              <a:bodyPr wrap="square" rtlCol="0">
                <a:spAutoFit/>
              </a:bodyPr>
              <a:lstStyle/>
              <a:p>
                <a:pPr defTabSz="457200"/>
                <a:r>
                  <a:rPr lang="en-US" sz="7000" b="1">
                    <a:solidFill>
                      <a:srgbClr val="5A9CA6"/>
                    </a:solidFill>
                    <a:latin typeface="Calibri" panose="020F0502020204030204"/>
                  </a:rPr>
                  <a:t> 29%</a:t>
                </a:r>
              </a:p>
              <a:p>
                <a:pPr defTabSz="457200"/>
                <a:endParaRPr lang="en-US">
                  <a:solidFill>
                    <a:prstClr val="black"/>
                  </a:solidFill>
                  <a:latin typeface="Calibri" panose="020F0502020204030204"/>
                </a:endParaRPr>
              </a:p>
              <a:p>
                <a:pPr defTabSz="457200"/>
                <a:endParaRPr lang="en-US">
                  <a:solidFill>
                    <a:prstClr val="black"/>
                  </a:solidFill>
                  <a:latin typeface="Calibri" panose="020F0502020204030204"/>
                </a:endParaRPr>
              </a:p>
            </p:txBody>
          </p:sp>
          <p:sp>
            <p:nvSpPr>
              <p:cNvPr id="43" name="TextBox 42">
                <a:extLst>
                  <a:ext uri="{FF2B5EF4-FFF2-40B4-BE49-F238E27FC236}">
                    <a16:creationId xmlns:a16="http://schemas.microsoft.com/office/drawing/2014/main" id="{E2386B95-5CE1-A24B-BA55-FAD95403F2A1}"/>
                  </a:ext>
                </a:extLst>
              </p:cNvPr>
              <p:cNvSpPr txBox="1"/>
              <p:nvPr/>
            </p:nvSpPr>
            <p:spPr>
              <a:xfrm>
                <a:off x="6589223" y="3052478"/>
                <a:ext cx="2786062" cy="619337"/>
              </a:xfrm>
              <a:prstGeom prst="rect">
                <a:avLst/>
              </a:prstGeom>
              <a:noFill/>
            </p:spPr>
            <p:txBody>
              <a:bodyPr wrap="square" rtlCol="0">
                <a:spAutoFit/>
              </a:bodyPr>
              <a:lstStyle/>
              <a:p>
                <a:pPr defTabSz="457200"/>
                <a:r>
                  <a:rPr lang="en-US" b="1">
                    <a:solidFill>
                      <a:srgbClr val="002060"/>
                    </a:solidFill>
                    <a:latin typeface="Lato Light" panose="020F0302020204030203" pitchFamily="34" charset="77"/>
                  </a:rPr>
                  <a:t>Reduction in unplanned hospital admissions</a:t>
                </a:r>
              </a:p>
            </p:txBody>
          </p:sp>
        </p:grpSp>
        <p:sp>
          <p:nvSpPr>
            <p:cNvPr id="41" name="TextBox 40">
              <a:extLst>
                <a:ext uri="{FF2B5EF4-FFF2-40B4-BE49-F238E27FC236}">
                  <a16:creationId xmlns:a16="http://schemas.microsoft.com/office/drawing/2014/main" id="{30AEE775-F105-E142-8E5F-8E775A521AEB}"/>
                </a:ext>
              </a:extLst>
            </p:cNvPr>
            <p:cNvSpPr txBox="1"/>
            <p:nvPr/>
          </p:nvSpPr>
          <p:spPr>
            <a:xfrm>
              <a:off x="1403174" y="923428"/>
              <a:ext cx="3976688" cy="369332"/>
            </a:xfrm>
            <a:prstGeom prst="rect">
              <a:avLst/>
            </a:prstGeom>
            <a:noFill/>
          </p:spPr>
          <p:txBody>
            <a:bodyPr wrap="square" rtlCol="0">
              <a:spAutoFit/>
            </a:bodyPr>
            <a:lstStyle/>
            <a:p>
              <a:pPr algn="ctr" defTabSz="457200"/>
              <a:r>
                <a:rPr lang="en-US">
                  <a:solidFill>
                    <a:srgbClr val="002060"/>
                  </a:solidFill>
                  <a:latin typeface="Lato Light" panose="020F0302020204030203" pitchFamily="34" charset="77"/>
                </a:rPr>
                <a:t>(</a:t>
              </a:r>
              <a:r>
                <a:rPr lang="en-US" sz="1600">
                  <a:solidFill>
                    <a:srgbClr val="002060"/>
                  </a:solidFill>
                  <a:latin typeface="Lato Light" panose="020F0302020204030203" pitchFamily="34" charset="77"/>
                </a:rPr>
                <a:t>10 % increase region-wide</a:t>
              </a:r>
              <a:r>
                <a:rPr lang="en-US">
                  <a:solidFill>
                    <a:srgbClr val="002060"/>
                  </a:solidFill>
                  <a:latin typeface="Lato Light" panose="020F0302020204030203" pitchFamily="34" charset="77"/>
                </a:rPr>
                <a:t>)</a:t>
              </a:r>
            </a:p>
          </p:txBody>
        </p:sp>
      </p:grpSp>
      <p:pic>
        <p:nvPicPr>
          <p:cNvPr id="10" name="Picture 9">
            <a:extLst>
              <a:ext uri="{FF2B5EF4-FFF2-40B4-BE49-F238E27FC236}">
                <a16:creationId xmlns:a16="http://schemas.microsoft.com/office/drawing/2014/main" id="{D4DEBA7E-AEE9-EB41-AAFB-31AE9800F0A1}"/>
              </a:ext>
            </a:extLst>
          </p:cNvPr>
          <p:cNvPicPr>
            <a:picLocks noChangeAspect="1"/>
          </p:cNvPicPr>
          <p:nvPr/>
        </p:nvPicPr>
        <p:blipFill>
          <a:blip r:embed="rId3"/>
          <a:stretch>
            <a:fillRect/>
          </a:stretch>
        </p:blipFill>
        <p:spPr>
          <a:xfrm>
            <a:off x="2573416" y="120259"/>
            <a:ext cx="1051533" cy="1051533"/>
          </a:xfrm>
          <a:prstGeom prst="rect">
            <a:avLst/>
          </a:prstGeom>
        </p:spPr>
      </p:pic>
      <p:sp>
        <p:nvSpPr>
          <p:cNvPr id="11" name="TextBox 10">
            <a:extLst>
              <a:ext uri="{FF2B5EF4-FFF2-40B4-BE49-F238E27FC236}">
                <a16:creationId xmlns:a16="http://schemas.microsoft.com/office/drawing/2014/main" id="{4710502E-82B4-4C41-ADFE-3FDB1D3C4607}"/>
              </a:ext>
            </a:extLst>
          </p:cNvPr>
          <p:cNvSpPr txBox="1"/>
          <p:nvPr/>
        </p:nvSpPr>
        <p:spPr>
          <a:xfrm>
            <a:off x="6664623" y="2006159"/>
            <a:ext cx="3531300" cy="646331"/>
          </a:xfrm>
          <a:prstGeom prst="rect">
            <a:avLst/>
          </a:prstGeom>
          <a:noFill/>
        </p:spPr>
        <p:txBody>
          <a:bodyPr wrap="square" rtlCol="0">
            <a:spAutoFit/>
          </a:bodyPr>
          <a:lstStyle/>
          <a:p>
            <a:pPr algn="ctr" defTabSz="457200"/>
            <a:r>
              <a:rPr lang="en-US" b="1" i="1">
                <a:solidFill>
                  <a:srgbClr val="002060"/>
                </a:solidFill>
                <a:latin typeface="Lato Light" panose="020F0302020204030203" pitchFamily="34" charset="77"/>
              </a:rPr>
              <a:t>SUSTAINED CHANGE </a:t>
            </a:r>
            <a:r>
              <a:rPr lang="en-US">
                <a:solidFill>
                  <a:srgbClr val="002060"/>
                </a:solidFill>
                <a:latin typeface="Lato Light" panose="020F0302020204030203" pitchFamily="34" charset="77"/>
              </a:rPr>
              <a:t>over 3 years</a:t>
            </a:r>
          </a:p>
        </p:txBody>
      </p:sp>
      <p:grpSp>
        <p:nvGrpSpPr>
          <p:cNvPr id="406" name="Group 405">
            <a:extLst>
              <a:ext uri="{FF2B5EF4-FFF2-40B4-BE49-F238E27FC236}">
                <a16:creationId xmlns:a16="http://schemas.microsoft.com/office/drawing/2014/main" id="{4F485311-3EC6-874B-AF27-782C224F37CE}"/>
              </a:ext>
            </a:extLst>
          </p:cNvPr>
          <p:cNvGrpSpPr/>
          <p:nvPr/>
        </p:nvGrpSpPr>
        <p:grpSpPr>
          <a:xfrm>
            <a:off x="1712389" y="3597347"/>
            <a:ext cx="3840656" cy="902525"/>
            <a:chOff x="188389" y="2255101"/>
            <a:chExt cx="3840656" cy="902524"/>
          </a:xfrm>
        </p:grpSpPr>
        <p:graphicFrame>
          <p:nvGraphicFramePr>
            <p:cNvPr id="32" name="Chart 31">
              <a:extLst>
                <a:ext uri="{FF2B5EF4-FFF2-40B4-BE49-F238E27FC236}">
                  <a16:creationId xmlns:a16="http://schemas.microsoft.com/office/drawing/2014/main" id="{6B48D9EF-6E71-854E-B82A-0CABA4E6F5A4}"/>
                </a:ext>
              </a:extLst>
            </p:cNvPr>
            <p:cNvGraphicFramePr>
              <a:graphicFrameLocks/>
            </p:cNvGraphicFramePr>
            <p:nvPr/>
          </p:nvGraphicFramePr>
          <p:xfrm>
            <a:off x="188389" y="2255101"/>
            <a:ext cx="920155" cy="8397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a:extLst>
                <a:ext uri="{FF2B5EF4-FFF2-40B4-BE49-F238E27FC236}">
                  <a16:creationId xmlns:a16="http://schemas.microsoft.com/office/drawing/2014/main" id="{B6722838-B635-D441-9966-9921668DB16B}"/>
                </a:ext>
              </a:extLst>
            </p:cNvPr>
            <p:cNvGraphicFramePr>
              <a:graphicFrameLocks/>
            </p:cNvGraphicFramePr>
            <p:nvPr/>
          </p:nvGraphicFramePr>
          <p:xfrm>
            <a:off x="1514163" y="2255619"/>
            <a:ext cx="885164" cy="851771"/>
          </p:xfrm>
          <a:graphic>
            <a:graphicData uri="http://schemas.openxmlformats.org/drawingml/2006/chart">
              <c:chart xmlns:c="http://schemas.openxmlformats.org/drawingml/2006/chart" xmlns:r="http://schemas.openxmlformats.org/officeDocument/2006/relationships" r:id="rId5"/>
            </a:graphicData>
          </a:graphic>
        </p:graphicFrame>
        <p:sp>
          <p:nvSpPr>
            <p:cNvPr id="34" name="Right Arrow 33">
              <a:extLst>
                <a:ext uri="{FF2B5EF4-FFF2-40B4-BE49-F238E27FC236}">
                  <a16:creationId xmlns:a16="http://schemas.microsoft.com/office/drawing/2014/main" id="{0E4903C2-AC3D-FA41-A075-E55E306035FC}"/>
                </a:ext>
              </a:extLst>
            </p:cNvPr>
            <p:cNvSpPr/>
            <p:nvPr/>
          </p:nvSpPr>
          <p:spPr>
            <a:xfrm>
              <a:off x="1108544" y="2597787"/>
              <a:ext cx="413912" cy="167437"/>
            </a:xfrm>
            <a:prstGeom prst="rightArrow">
              <a:avLst/>
            </a:prstGeom>
            <a:solidFill>
              <a:srgbClr val="5A9CA6"/>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id="{427B054F-45BD-8E4C-8949-FA5F4DC49A02}"/>
                </a:ext>
              </a:extLst>
            </p:cNvPr>
            <p:cNvSpPr txBox="1"/>
            <p:nvPr/>
          </p:nvSpPr>
          <p:spPr>
            <a:xfrm>
              <a:off x="2477592" y="2418962"/>
              <a:ext cx="1551453" cy="738663"/>
            </a:xfrm>
            <a:prstGeom prst="rect">
              <a:avLst/>
            </a:prstGeom>
            <a:noFill/>
          </p:spPr>
          <p:txBody>
            <a:bodyPr wrap="square" rtlCol="0">
              <a:spAutoFit/>
            </a:bodyPr>
            <a:lstStyle/>
            <a:p>
              <a:pPr defTabSz="457200"/>
              <a:r>
                <a:rPr lang="en-US" sz="1400">
                  <a:solidFill>
                    <a:srgbClr val="002060"/>
                  </a:solidFill>
                  <a:latin typeface="Lato Light" panose="020F0302020204030203" pitchFamily="34" charset="77"/>
                </a:rPr>
                <a:t>48% increase use of PAAP in primary care</a:t>
              </a:r>
            </a:p>
          </p:txBody>
        </p:sp>
      </p:grpSp>
      <p:grpSp>
        <p:nvGrpSpPr>
          <p:cNvPr id="411" name="Group 410">
            <a:extLst>
              <a:ext uri="{FF2B5EF4-FFF2-40B4-BE49-F238E27FC236}">
                <a16:creationId xmlns:a16="http://schemas.microsoft.com/office/drawing/2014/main" id="{24D9EEF1-200A-FC48-9A99-FB1CBA0D8220}"/>
              </a:ext>
            </a:extLst>
          </p:cNvPr>
          <p:cNvGrpSpPr/>
          <p:nvPr/>
        </p:nvGrpSpPr>
        <p:grpSpPr>
          <a:xfrm>
            <a:off x="1462915" y="4367317"/>
            <a:ext cx="5237124" cy="1055239"/>
            <a:chOff x="-61086" y="3025075"/>
            <a:chExt cx="5237124" cy="1055238"/>
          </a:xfrm>
        </p:grpSpPr>
        <p:cxnSp>
          <p:nvCxnSpPr>
            <p:cNvPr id="14" name="Straight Connector 13">
              <a:extLst>
                <a:ext uri="{FF2B5EF4-FFF2-40B4-BE49-F238E27FC236}">
                  <a16:creationId xmlns:a16="http://schemas.microsoft.com/office/drawing/2014/main" id="{081390B3-9540-054F-B7E8-95009DA7AB1E}"/>
                </a:ext>
              </a:extLst>
            </p:cNvPr>
            <p:cNvCxnSpPr>
              <a:cxnSpLocks/>
            </p:cNvCxnSpPr>
            <p:nvPr/>
          </p:nvCxnSpPr>
          <p:spPr>
            <a:xfrm flipV="1">
              <a:off x="-61086" y="4076920"/>
              <a:ext cx="5237124" cy="3393"/>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grpSp>
          <p:nvGrpSpPr>
            <p:cNvPr id="407" name="Group 406">
              <a:extLst>
                <a:ext uri="{FF2B5EF4-FFF2-40B4-BE49-F238E27FC236}">
                  <a16:creationId xmlns:a16="http://schemas.microsoft.com/office/drawing/2014/main" id="{8AA5AD02-FC7B-2F4C-A27F-EEAA4C89A55E}"/>
                </a:ext>
              </a:extLst>
            </p:cNvPr>
            <p:cNvGrpSpPr/>
            <p:nvPr/>
          </p:nvGrpSpPr>
          <p:grpSpPr>
            <a:xfrm>
              <a:off x="182435" y="3025075"/>
              <a:ext cx="4095379" cy="985698"/>
              <a:chOff x="182435" y="3025075"/>
              <a:chExt cx="4095379" cy="985698"/>
            </a:xfrm>
          </p:grpSpPr>
          <p:graphicFrame>
            <p:nvGraphicFramePr>
              <p:cNvPr id="36" name="Chart 35">
                <a:extLst>
                  <a:ext uri="{FF2B5EF4-FFF2-40B4-BE49-F238E27FC236}">
                    <a16:creationId xmlns:a16="http://schemas.microsoft.com/office/drawing/2014/main" id="{9A8F3455-714D-9E43-AFCA-6614FB94FAFD}"/>
                  </a:ext>
                </a:extLst>
              </p:cNvPr>
              <p:cNvGraphicFramePr>
                <a:graphicFrameLocks/>
              </p:cNvGraphicFramePr>
              <p:nvPr/>
            </p:nvGraphicFramePr>
            <p:xfrm>
              <a:off x="182435" y="3025075"/>
              <a:ext cx="902083" cy="97635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7" name="Chart 36">
                <a:extLst>
                  <a:ext uri="{FF2B5EF4-FFF2-40B4-BE49-F238E27FC236}">
                    <a16:creationId xmlns:a16="http://schemas.microsoft.com/office/drawing/2014/main" id="{A82C39BA-6031-004A-8FA9-CAD4C8595C1B}"/>
                  </a:ext>
                </a:extLst>
              </p:cNvPr>
              <p:cNvGraphicFramePr>
                <a:graphicFrameLocks/>
              </p:cNvGraphicFramePr>
              <p:nvPr/>
            </p:nvGraphicFramePr>
            <p:xfrm>
              <a:off x="977483" y="3070133"/>
              <a:ext cx="1960793" cy="845089"/>
            </p:xfrm>
            <a:graphic>
              <a:graphicData uri="http://schemas.openxmlformats.org/drawingml/2006/chart">
                <c:chart xmlns:c="http://schemas.openxmlformats.org/drawingml/2006/chart" xmlns:r="http://schemas.openxmlformats.org/officeDocument/2006/relationships" r:id="rId7"/>
              </a:graphicData>
            </a:graphic>
          </p:graphicFrame>
          <p:sp>
            <p:nvSpPr>
              <p:cNvPr id="38" name="Right Arrow 37">
                <a:extLst>
                  <a:ext uri="{FF2B5EF4-FFF2-40B4-BE49-F238E27FC236}">
                    <a16:creationId xmlns:a16="http://schemas.microsoft.com/office/drawing/2014/main" id="{E0E42AF2-CA57-0D40-9932-39B7CA28C2BC}"/>
                  </a:ext>
                </a:extLst>
              </p:cNvPr>
              <p:cNvSpPr/>
              <p:nvPr/>
            </p:nvSpPr>
            <p:spPr>
              <a:xfrm>
                <a:off x="1169326" y="3360650"/>
                <a:ext cx="413912" cy="167437"/>
              </a:xfrm>
              <a:prstGeom prst="rightArrow">
                <a:avLst/>
              </a:prstGeom>
              <a:solidFill>
                <a:srgbClr val="5A9CA6"/>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a:solidFill>
                    <a:prstClr val="white"/>
                  </a:solidFill>
                  <a:latin typeface="Calibri" panose="020F0502020204030204"/>
                </a:endParaRPr>
              </a:p>
            </p:txBody>
          </p:sp>
          <p:sp>
            <p:nvSpPr>
              <p:cNvPr id="39" name="TextBox 38">
                <a:extLst>
                  <a:ext uri="{FF2B5EF4-FFF2-40B4-BE49-F238E27FC236}">
                    <a16:creationId xmlns:a16="http://schemas.microsoft.com/office/drawing/2014/main" id="{474AEC94-7E50-4B47-861B-A2A1D9F6EFF3}"/>
                  </a:ext>
                </a:extLst>
              </p:cNvPr>
              <p:cNvSpPr txBox="1"/>
              <p:nvPr/>
            </p:nvSpPr>
            <p:spPr>
              <a:xfrm>
                <a:off x="2399327" y="3272109"/>
                <a:ext cx="1878487" cy="738664"/>
              </a:xfrm>
              <a:prstGeom prst="rect">
                <a:avLst/>
              </a:prstGeom>
              <a:noFill/>
            </p:spPr>
            <p:txBody>
              <a:bodyPr wrap="square" rtlCol="0">
                <a:spAutoFit/>
              </a:bodyPr>
              <a:lstStyle/>
              <a:p>
                <a:pPr defTabSz="457200"/>
                <a:r>
                  <a:rPr lang="en-US" sz="1400">
                    <a:solidFill>
                      <a:srgbClr val="002060"/>
                    </a:solidFill>
                    <a:latin typeface="Lato Light" panose="020F0302020204030203" pitchFamily="34" charset="77"/>
                  </a:rPr>
                  <a:t>40% increase use of discharge bundle  in secondary care</a:t>
                </a:r>
              </a:p>
            </p:txBody>
          </p:sp>
        </p:grpSp>
      </p:grpSp>
      <p:grpSp>
        <p:nvGrpSpPr>
          <p:cNvPr id="221" name="Group 220">
            <a:extLst>
              <a:ext uri="{FF2B5EF4-FFF2-40B4-BE49-F238E27FC236}">
                <a16:creationId xmlns:a16="http://schemas.microsoft.com/office/drawing/2014/main" id="{C9560983-830F-BE4F-BD8B-EA55B11C0968}"/>
              </a:ext>
            </a:extLst>
          </p:cNvPr>
          <p:cNvGrpSpPr/>
          <p:nvPr/>
        </p:nvGrpSpPr>
        <p:grpSpPr>
          <a:xfrm>
            <a:off x="1592473" y="2724404"/>
            <a:ext cx="8920976" cy="514536"/>
            <a:chOff x="653625" y="4379368"/>
            <a:chExt cx="9826980" cy="396639"/>
          </a:xfrm>
        </p:grpSpPr>
        <p:grpSp>
          <p:nvGrpSpPr>
            <p:cNvPr id="222" name="Group 129">
              <a:extLst>
                <a:ext uri="{FF2B5EF4-FFF2-40B4-BE49-F238E27FC236}">
                  <a16:creationId xmlns:a16="http://schemas.microsoft.com/office/drawing/2014/main" id="{40A66BFD-6949-E240-88FF-346A67FCC525}"/>
                </a:ext>
              </a:extLst>
            </p:cNvPr>
            <p:cNvGrpSpPr>
              <a:grpSpLocks/>
            </p:cNvGrpSpPr>
            <p:nvPr/>
          </p:nvGrpSpPr>
          <p:grpSpPr bwMode="auto">
            <a:xfrm>
              <a:off x="941388" y="4414057"/>
              <a:ext cx="246063" cy="361950"/>
              <a:chOff x="5756042" y="7353301"/>
              <a:chExt cx="246824" cy="360960"/>
            </a:xfrm>
          </p:grpSpPr>
          <p:sp>
            <p:nvSpPr>
              <p:cNvPr id="395" name="Rounded Rectangle 394">
                <a:extLst>
                  <a:ext uri="{FF2B5EF4-FFF2-40B4-BE49-F238E27FC236}">
                    <a16:creationId xmlns:a16="http://schemas.microsoft.com/office/drawing/2014/main" id="{4F1670AA-4B1A-6E4D-86BE-EEEF01E6A4DF}"/>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6" name="Oval 395">
                <a:extLst>
                  <a:ext uri="{FF2B5EF4-FFF2-40B4-BE49-F238E27FC236}">
                    <a16:creationId xmlns:a16="http://schemas.microsoft.com/office/drawing/2014/main" id="{3B3AEB64-8DE7-F245-B753-E3D0909538D5}"/>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7" name="Rounded Rectangle 396">
                <a:extLst>
                  <a:ext uri="{FF2B5EF4-FFF2-40B4-BE49-F238E27FC236}">
                    <a16:creationId xmlns:a16="http://schemas.microsoft.com/office/drawing/2014/main" id="{BDC66E51-5471-E840-805F-14D92B5260D9}"/>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8" name="Rounded Rectangle 397">
                <a:extLst>
                  <a:ext uri="{FF2B5EF4-FFF2-40B4-BE49-F238E27FC236}">
                    <a16:creationId xmlns:a16="http://schemas.microsoft.com/office/drawing/2014/main" id="{A42B7B1F-59FD-A44E-8BF3-B733E57D5657}"/>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23" name="Group 129">
              <a:extLst>
                <a:ext uri="{FF2B5EF4-FFF2-40B4-BE49-F238E27FC236}">
                  <a16:creationId xmlns:a16="http://schemas.microsoft.com/office/drawing/2014/main" id="{704F0F50-9364-AE42-A612-F9787EC113F6}"/>
                </a:ext>
              </a:extLst>
            </p:cNvPr>
            <p:cNvGrpSpPr>
              <a:grpSpLocks/>
            </p:cNvGrpSpPr>
            <p:nvPr/>
          </p:nvGrpSpPr>
          <p:grpSpPr bwMode="auto">
            <a:xfrm>
              <a:off x="1551781" y="4411676"/>
              <a:ext cx="246063" cy="361950"/>
              <a:chOff x="5756042" y="7353301"/>
              <a:chExt cx="246824" cy="360960"/>
            </a:xfrm>
          </p:grpSpPr>
          <p:sp>
            <p:nvSpPr>
              <p:cNvPr id="391" name="Rounded Rectangle 390">
                <a:extLst>
                  <a:ext uri="{FF2B5EF4-FFF2-40B4-BE49-F238E27FC236}">
                    <a16:creationId xmlns:a16="http://schemas.microsoft.com/office/drawing/2014/main" id="{149B2ECA-01D0-3B45-8BC6-75650C136E53}"/>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2" name="Oval 391">
                <a:extLst>
                  <a:ext uri="{FF2B5EF4-FFF2-40B4-BE49-F238E27FC236}">
                    <a16:creationId xmlns:a16="http://schemas.microsoft.com/office/drawing/2014/main" id="{0EB8E416-FF83-E046-A56D-D3F6223A80B6}"/>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3" name="Rounded Rectangle 392">
                <a:extLst>
                  <a:ext uri="{FF2B5EF4-FFF2-40B4-BE49-F238E27FC236}">
                    <a16:creationId xmlns:a16="http://schemas.microsoft.com/office/drawing/2014/main" id="{07AE2947-4875-8C42-9F11-2B3643D8FAA2}"/>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4" name="Rounded Rectangle 393">
                <a:extLst>
                  <a:ext uri="{FF2B5EF4-FFF2-40B4-BE49-F238E27FC236}">
                    <a16:creationId xmlns:a16="http://schemas.microsoft.com/office/drawing/2014/main" id="{392BF445-DAC3-014B-A07E-C5CC77C90DEF}"/>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24" name="Group 129">
              <a:extLst>
                <a:ext uri="{FF2B5EF4-FFF2-40B4-BE49-F238E27FC236}">
                  <a16:creationId xmlns:a16="http://schemas.microsoft.com/office/drawing/2014/main" id="{DD903A81-B252-5E4E-B4F0-A6BF6654C8D4}"/>
                </a:ext>
              </a:extLst>
            </p:cNvPr>
            <p:cNvGrpSpPr>
              <a:grpSpLocks/>
            </p:cNvGrpSpPr>
            <p:nvPr/>
          </p:nvGrpSpPr>
          <p:grpSpPr bwMode="auto">
            <a:xfrm>
              <a:off x="1257279" y="4414057"/>
              <a:ext cx="246063" cy="361950"/>
              <a:chOff x="5756042" y="7353301"/>
              <a:chExt cx="246824" cy="360960"/>
            </a:xfrm>
          </p:grpSpPr>
          <p:sp>
            <p:nvSpPr>
              <p:cNvPr id="387" name="Rounded Rectangle 386">
                <a:extLst>
                  <a:ext uri="{FF2B5EF4-FFF2-40B4-BE49-F238E27FC236}">
                    <a16:creationId xmlns:a16="http://schemas.microsoft.com/office/drawing/2014/main" id="{01F5F539-6A94-A34F-8D25-D8DFC7E93D85}"/>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8" name="Oval 387">
                <a:extLst>
                  <a:ext uri="{FF2B5EF4-FFF2-40B4-BE49-F238E27FC236}">
                    <a16:creationId xmlns:a16="http://schemas.microsoft.com/office/drawing/2014/main" id="{C0A4FAB5-D959-8F4F-BCBB-65182361134D}"/>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9" name="Rounded Rectangle 388">
                <a:extLst>
                  <a:ext uri="{FF2B5EF4-FFF2-40B4-BE49-F238E27FC236}">
                    <a16:creationId xmlns:a16="http://schemas.microsoft.com/office/drawing/2014/main" id="{43C70FDD-2B60-BE42-AE7D-3BBF3069BE02}"/>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90" name="Rounded Rectangle 389">
                <a:extLst>
                  <a:ext uri="{FF2B5EF4-FFF2-40B4-BE49-F238E27FC236}">
                    <a16:creationId xmlns:a16="http://schemas.microsoft.com/office/drawing/2014/main" id="{58E7D112-6A1B-9F4D-8086-CFA3078FD1E2}"/>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25" name="Group 129">
              <a:extLst>
                <a:ext uri="{FF2B5EF4-FFF2-40B4-BE49-F238E27FC236}">
                  <a16:creationId xmlns:a16="http://schemas.microsoft.com/office/drawing/2014/main" id="{F62F8763-8BDB-084F-BF67-77E4297BB3EC}"/>
                </a:ext>
              </a:extLst>
            </p:cNvPr>
            <p:cNvGrpSpPr>
              <a:grpSpLocks/>
            </p:cNvGrpSpPr>
            <p:nvPr/>
          </p:nvGrpSpPr>
          <p:grpSpPr bwMode="auto">
            <a:xfrm>
              <a:off x="653625" y="4407823"/>
              <a:ext cx="246063" cy="361950"/>
              <a:chOff x="5756042" y="7353301"/>
              <a:chExt cx="246824" cy="360960"/>
            </a:xfrm>
          </p:grpSpPr>
          <p:sp>
            <p:nvSpPr>
              <p:cNvPr id="383" name="Rounded Rectangle 382">
                <a:extLst>
                  <a:ext uri="{FF2B5EF4-FFF2-40B4-BE49-F238E27FC236}">
                    <a16:creationId xmlns:a16="http://schemas.microsoft.com/office/drawing/2014/main" id="{65D8E140-1DD5-8445-9DC9-5A0574F444A6}"/>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4" name="Oval 383">
                <a:extLst>
                  <a:ext uri="{FF2B5EF4-FFF2-40B4-BE49-F238E27FC236}">
                    <a16:creationId xmlns:a16="http://schemas.microsoft.com/office/drawing/2014/main" id="{6A02E758-6B91-F24F-82CE-B1664409BE0E}"/>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5" name="Rounded Rectangle 384">
                <a:extLst>
                  <a:ext uri="{FF2B5EF4-FFF2-40B4-BE49-F238E27FC236}">
                    <a16:creationId xmlns:a16="http://schemas.microsoft.com/office/drawing/2014/main" id="{C6D77A89-52A7-C74B-9F8B-AC93F2B96E51}"/>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6" name="Rounded Rectangle 385">
                <a:extLst>
                  <a:ext uri="{FF2B5EF4-FFF2-40B4-BE49-F238E27FC236}">
                    <a16:creationId xmlns:a16="http://schemas.microsoft.com/office/drawing/2014/main" id="{A6E9DAF2-9AAA-2F4C-B43B-46A41817C04A}"/>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26" name="Group 225">
              <a:extLst>
                <a:ext uri="{FF2B5EF4-FFF2-40B4-BE49-F238E27FC236}">
                  <a16:creationId xmlns:a16="http://schemas.microsoft.com/office/drawing/2014/main" id="{BA08A5B1-A271-A74A-9BDB-CF0CDF09D587}"/>
                </a:ext>
              </a:extLst>
            </p:cNvPr>
            <p:cNvGrpSpPr/>
            <p:nvPr/>
          </p:nvGrpSpPr>
          <p:grpSpPr>
            <a:xfrm>
              <a:off x="1824106" y="4379368"/>
              <a:ext cx="8656499" cy="385076"/>
              <a:chOff x="99155" y="4281227"/>
              <a:chExt cx="8656499" cy="385076"/>
            </a:xfrm>
          </p:grpSpPr>
          <p:grpSp>
            <p:nvGrpSpPr>
              <p:cNvPr id="227" name="Group 226">
                <a:extLst>
                  <a:ext uri="{FF2B5EF4-FFF2-40B4-BE49-F238E27FC236}">
                    <a16:creationId xmlns:a16="http://schemas.microsoft.com/office/drawing/2014/main" id="{E15B3424-46B6-244B-94E5-AC04EA845757}"/>
                  </a:ext>
                </a:extLst>
              </p:cNvPr>
              <p:cNvGrpSpPr/>
              <p:nvPr/>
            </p:nvGrpSpPr>
            <p:grpSpPr>
              <a:xfrm>
                <a:off x="99155" y="4291653"/>
                <a:ext cx="1399973" cy="374650"/>
                <a:chOff x="966334" y="4368020"/>
                <a:chExt cx="1399973" cy="374650"/>
              </a:xfrm>
            </p:grpSpPr>
            <p:grpSp>
              <p:nvGrpSpPr>
                <p:cNvPr id="358" name="Group 129">
                  <a:extLst>
                    <a:ext uri="{FF2B5EF4-FFF2-40B4-BE49-F238E27FC236}">
                      <a16:creationId xmlns:a16="http://schemas.microsoft.com/office/drawing/2014/main" id="{2828B503-AE67-B84D-BD3B-A7B7FCF3489E}"/>
                    </a:ext>
                  </a:extLst>
                </p:cNvPr>
                <p:cNvGrpSpPr>
                  <a:grpSpLocks/>
                </p:cNvGrpSpPr>
                <p:nvPr/>
              </p:nvGrpSpPr>
              <p:grpSpPr bwMode="auto">
                <a:xfrm>
                  <a:off x="966334" y="4380720"/>
                  <a:ext cx="246063" cy="361950"/>
                  <a:chOff x="5756042" y="7353301"/>
                  <a:chExt cx="246824" cy="360960"/>
                </a:xfrm>
              </p:grpSpPr>
              <p:sp>
                <p:nvSpPr>
                  <p:cNvPr id="379" name="Rounded Rectangle 378">
                    <a:extLst>
                      <a:ext uri="{FF2B5EF4-FFF2-40B4-BE49-F238E27FC236}">
                        <a16:creationId xmlns:a16="http://schemas.microsoft.com/office/drawing/2014/main" id="{1A750326-378B-404B-A290-FF7B9C5B64F5}"/>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0" name="Oval 379">
                    <a:extLst>
                      <a:ext uri="{FF2B5EF4-FFF2-40B4-BE49-F238E27FC236}">
                        <a16:creationId xmlns:a16="http://schemas.microsoft.com/office/drawing/2014/main" id="{8F8B9D45-1825-E34B-BAF5-41C4BCA2FA49}"/>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1" name="Rounded Rectangle 380">
                    <a:extLst>
                      <a:ext uri="{FF2B5EF4-FFF2-40B4-BE49-F238E27FC236}">
                        <a16:creationId xmlns:a16="http://schemas.microsoft.com/office/drawing/2014/main" id="{5C69C335-3C69-F548-B1C4-697CA8AB453D}"/>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82" name="Rounded Rectangle 381">
                    <a:extLst>
                      <a:ext uri="{FF2B5EF4-FFF2-40B4-BE49-F238E27FC236}">
                        <a16:creationId xmlns:a16="http://schemas.microsoft.com/office/drawing/2014/main" id="{43CED7CA-B095-B246-B788-9EE430A8C2BF}"/>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59" name="Group 129">
                  <a:extLst>
                    <a:ext uri="{FF2B5EF4-FFF2-40B4-BE49-F238E27FC236}">
                      <a16:creationId xmlns:a16="http://schemas.microsoft.com/office/drawing/2014/main" id="{44B1A84C-5B09-9041-A30E-FB4E18778A25}"/>
                    </a:ext>
                  </a:extLst>
                </p:cNvPr>
                <p:cNvGrpSpPr>
                  <a:grpSpLocks/>
                </p:cNvGrpSpPr>
                <p:nvPr/>
              </p:nvGrpSpPr>
              <p:grpSpPr bwMode="auto">
                <a:xfrm>
                  <a:off x="1258013" y="4380720"/>
                  <a:ext cx="246063" cy="361950"/>
                  <a:chOff x="5756042" y="7353301"/>
                  <a:chExt cx="246824" cy="360960"/>
                </a:xfrm>
              </p:grpSpPr>
              <p:sp>
                <p:nvSpPr>
                  <p:cNvPr id="375" name="Rounded Rectangle 374">
                    <a:extLst>
                      <a:ext uri="{FF2B5EF4-FFF2-40B4-BE49-F238E27FC236}">
                        <a16:creationId xmlns:a16="http://schemas.microsoft.com/office/drawing/2014/main" id="{AA526B0D-8E68-794C-A196-C2908068A32A}"/>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6" name="Oval 375">
                    <a:extLst>
                      <a:ext uri="{FF2B5EF4-FFF2-40B4-BE49-F238E27FC236}">
                        <a16:creationId xmlns:a16="http://schemas.microsoft.com/office/drawing/2014/main" id="{BB0DBB3C-B22C-C449-BC9F-589A58B1A988}"/>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7" name="Rounded Rectangle 376">
                    <a:extLst>
                      <a:ext uri="{FF2B5EF4-FFF2-40B4-BE49-F238E27FC236}">
                        <a16:creationId xmlns:a16="http://schemas.microsoft.com/office/drawing/2014/main" id="{2FECF977-D67F-5347-9CA6-25E926CB4739}"/>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8" name="Rounded Rectangle 377">
                    <a:extLst>
                      <a:ext uri="{FF2B5EF4-FFF2-40B4-BE49-F238E27FC236}">
                        <a16:creationId xmlns:a16="http://schemas.microsoft.com/office/drawing/2014/main" id="{F664BAF2-96EC-2646-A08C-B98D39253F6C}"/>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60" name="Group 129">
                  <a:extLst>
                    <a:ext uri="{FF2B5EF4-FFF2-40B4-BE49-F238E27FC236}">
                      <a16:creationId xmlns:a16="http://schemas.microsoft.com/office/drawing/2014/main" id="{502269DA-7CB4-BF4E-8BE9-799EF38403FD}"/>
                    </a:ext>
                  </a:extLst>
                </p:cNvPr>
                <p:cNvGrpSpPr>
                  <a:grpSpLocks/>
                </p:cNvGrpSpPr>
                <p:nvPr/>
              </p:nvGrpSpPr>
              <p:grpSpPr bwMode="auto">
                <a:xfrm>
                  <a:off x="1549692" y="4380720"/>
                  <a:ext cx="246063" cy="361950"/>
                  <a:chOff x="5756042" y="7353301"/>
                  <a:chExt cx="246824" cy="360960"/>
                </a:xfrm>
              </p:grpSpPr>
              <p:sp>
                <p:nvSpPr>
                  <p:cNvPr id="371" name="Rounded Rectangle 370">
                    <a:extLst>
                      <a:ext uri="{FF2B5EF4-FFF2-40B4-BE49-F238E27FC236}">
                        <a16:creationId xmlns:a16="http://schemas.microsoft.com/office/drawing/2014/main" id="{AD5FDDA7-233A-274A-B24B-E11F55B0DFE8}"/>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2" name="Oval 371">
                    <a:extLst>
                      <a:ext uri="{FF2B5EF4-FFF2-40B4-BE49-F238E27FC236}">
                        <a16:creationId xmlns:a16="http://schemas.microsoft.com/office/drawing/2014/main" id="{15B6D464-A7B1-1C46-AFE4-71559CD51F38}"/>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3" name="Rounded Rectangle 372">
                    <a:extLst>
                      <a:ext uri="{FF2B5EF4-FFF2-40B4-BE49-F238E27FC236}">
                        <a16:creationId xmlns:a16="http://schemas.microsoft.com/office/drawing/2014/main" id="{F465AEFA-5DB1-F141-8E49-CCA3E14E804C}"/>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4" name="Rounded Rectangle 373">
                    <a:extLst>
                      <a:ext uri="{FF2B5EF4-FFF2-40B4-BE49-F238E27FC236}">
                        <a16:creationId xmlns:a16="http://schemas.microsoft.com/office/drawing/2014/main" id="{AE5ADDEC-FB30-CE45-A410-2B0BB09BA728}"/>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61" name="Group 129">
                  <a:extLst>
                    <a:ext uri="{FF2B5EF4-FFF2-40B4-BE49-F238E27FC236}">
                      <a16:creationId xmlns:a16="http://schemas.microsoft.com/office/drawing/2014/main" id="{1A6A27D3-2B10-7044-A8FB-EE2704028BEC}"/>
                    </a:ext>
                  </a:extLst>
                </p:cNvPr>
                <p:cNvGrpSpPr>
                  <a:grpSpLocks/>
                </p:cNvGrpSpPr>
                <p:nvPr/>
              </p:nvGrpSpPr>
              <p:grpSpPr bwMode="auto">
                <a:xfrm>
                  <a:off x="1843699" y="4368020"/>
                  <a:ext cx="246063" cy="361950"/>
                  <a:chOff x="5756042" y="7353301"/>
                  <a:chExt cx="246824" cy="360960"/>
                </a:xfrm>
              </p:grpSpPr>
              <p:sp>
                <p:nvSpPr>
                  <p:cNvPr id="367" name="Rounded Rectangle 366">
                    <a:extLst>
                      <a:ext uri="{FF2B5EF4-FFF2-40B4-BE49-F238E27FC236}">
                        <a16:creationId xmlns:a16="http://schemas.microsoft.com/office/drawing/2014/main" id="{4A4FF1E5-A24F-EF46-A2B3-51B0D9AB2F33}"/>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68" name="Oval 367">
                    <a:extLst>
                      <a:ext uri="{FF2B5EF4-FFF2-40B4-BE49-F238E27FC236}">
                        <a16:creationId xmlns:a16="http://schemas.microsoft.com/office/drawing/2014/main" id="{4A6EECD9-38C2-D64A-81A2-B27BDB6A18DE}"/>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69" name="Rounded Rectangle 368">
                    <a:extLst>
                      <a:ext uri="{FF2B5EF4-FFF2-40B4-BE49-F238E27FC236}">
                        <a16:creationId xmlns:a16="http://schemas.microsoft.com/office/drawing/2014/main" id="{3FA6C9BC-D5BE-EE4F-A97D-2BFCADE856FD}"/>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70" name="Rounded Rectangle 369">
                    <a:extLst>
                      <a:ext uri="{FF2B5EF4-FFF2-40B4-BE49-F238E27FC236}">
                        <a16:creationId xmlns:a16="http://schemas.microsoft.com/office/drawing/2014/main" id="{93B9B964-3DAD-1B47-B122-5191FAACA838}"/>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62" name="Group 129">
                  <a:extLst>
                    <a:ext uri="{FF2B5EF4-FFF2-40B4-BE49-F238E27FC236}">
                      <a16:creationId xmlns:a16="http://schemas.microsoft.com/office/drawing/2014/main" id="{F81AE725-ABC5-2A46-9224-6E61D1D297ED}"/>
                    </a:ext>
                  </a:extLst>
                </p:cNvPr>
                <p:cNvGrpSpPr>
                  <a:grpSpLocks/>
                </p:cNvGrpSpPr>
                <p:nvPr/>
              </p:nvGrpSpPr>
              <p:grpSpPr bwMode="auto">
                <a:xfrm>
                  <a:off x="2120244" y="4379107"/>
                  <a:ext cx="246063" cy="361950"/>
                  <a:chOff x="5756042" y="7353301"/>
                  <a:chExt cx="246824" cy="360960"/>
                </a:xfrm>
              </p:grpSpPr>
              <p:sp>
                <p:nvSpPr>
                  <p:cNvPr id="363" name="Rounded Rectangle 362">
                    <a:extLst>
                      <a:ext uri="{FF2B5EF4-FFF2-40B4-BE49-F238E27FC236}">
                        <a16:creationId xmlns:a16="http://schemas.microsoft.com/office/drawing/2014/main" id="{7D6DB4D7-A710-494E-A6AD-C80F86DCFE8E}"/>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64" name="Oval 363">
                    <a:extLst>
                      <a:ext uri="{FF2B5EF4-FFF2-40B4-BE49-F238E27FC236}">
                        <a16:creationId xmlns:a16="http://schemas.microsoft.com/office/drawing/2014/main" id="{1F7994DB-4406-BC47-A372-E956AC1F6EE4}"/>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65" name="Rounded Rectangle 364">
                    <a:extLst>
                      <a:ext uri="{FF2B5EF4-FFF2-40B4-BE49-F238E27FC236}">
                        <a16:creationId xmlns:a16="http://schemas.microsoft.com/office/drawing/2014/main" id="{6F2F520B-9B81-BD4C-B2D8-2E57A1B46556}"/>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66" name="Rounded Rectangle 365">
                    <a:extLst>
                      <a:ext uri="{FF2B5EF4-FFF2-40B4-BE49-F238E27FC236}">
                        <a16:creationId xmlns:a16="http://schemas.microsoft.com/office/drawing/2014/main" id="{7AA01007-0DAD-9F4E-BD44-9683C88DFB14}"/>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grpSp>
            <p:nvGrpSpPr>
              <p:cNvPr id="228" name="Group 227">
                <a:extLst>
                  <a:ext uri="{FF2B5EF4-FFF2-40B4-BE49-F238E27FC236}">
                    <a16:creationId xmlns:a16="http://schemas.microsoft.com/office/drawing/2014/main" id="{7C9917CD-CFF3-7C40-A685-C96FFE94B37C}"/>
                  </a:ext>
                </a:extLst>
              </p:cNvPr>
              <p:cNvGrpSpPr/>
              <p:nvPr/>
            </p:nvGrpSpPr>
            <p:grpSpPr>
              <a:xfrm>
                <a:off x="1551042" y="4289664"/>
                <a:ext cx="1399973" cy="374650"/>
                <a:chOff x="966334" y="4368020"/>
                <a:chExt cx="1399973" cy="374650"/>
              </a:xfrm>
            </p:grpSpPr>
            <p:grpSp>
              <p:nvGrpSpPr>
                <p:cNvPr id="333" name="Group 129">
                  <a:extLst>
                    <a:ext uri="{FF2B5EF4-FFF2-40B4-BE49-F238E27FC236}">
                      <a16:creationId xmlns:a16="http://schemas.microsoft.com/office/drawing/2014/main" id="{F9C027FA-2359-C643-81B6-116A56A0D930}"/>
                    </a:ext>
                  </a:extLst>
                </p:cNvPr>
                <p:cNvGrpSpPr>
                  <a:grpSpLocks/>
                </p:cNvGrpSpPr>
                <p:nvPr/>
              </p:nvGrpSpPr>
              <p:grpSpPr bwMode="auto">
                <a:xfrm>
                  <a:off x="966334" y="4380720"/>
                  <a:ext cx="246063" cy="361950"/>
                  <a:chOff x="5756042" y="7353301"/>
                  <a:chExt cx="246824" cy="360960"/>
                </a:xfrm>
              </p:grpSpPr>
              <p:sp>
                <p:nvSpPr>
                  <p:cNvPr id="354" name="Rounded Rectangle 353">
                    <a:extLst>
                      <a:ext uri="{FF2B5EF4-FFF2-40B4-BE49-F238E27FC236}">
                        <a16:creationId xmlns:a16="http://schemas.microsoft.com/office/drawing/2014/main" id="{87AA0015-450F-6A42-9EA0-D37D20B39D39}"/>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55" name="Oval 354">
                    <a:extLst>
                      <a:ext uri="{FF2B5EF4-FFF2-40B4-BE49-F238E27FC236}">
                        <a16:creationId xmlns:a16="http://schemas.microsoft.com/office/drawing/2014/main" id="{739F87E1-4110-014D-858A-FE09950A76A0}"/>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56" name="Rounded Rectangle 355">
                    <a:extLst>
                      <a:ext uri="{FF2B5EF4-FFF2-40B4-BE49-F238E27FC236}">
                        <a16:creationId xmlns:a16="http://schemas.microsoft.com/office/drawing/2014/main" id="{1334C3D4-3729-D74C-A137-7AD806415456}"/>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57" name="Rounded Rectangle 356">
                    <a:extLst>
                      <a:ext uri="{FF2B5EF4-FFF2-40B4-BE49-F238E27FC236}">
                        <a16:creationId xmlns:a16="http://schemas.microsoft.com/office/drawing/2014/main" id="{6F7C8E95-3CCF-1C42-9733-F5B9ADF9557E}"/>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34" name="Group 129">
                  <a:extLst>
                    <a:ext uri="{FF2B5EF4-FFF2-40B4-BE49-F238E27FC236}">
                      <a16:creationId xmlns:a16="http://schemas.microsoft.com/office/drawing/2014/main" id="{38799C39-7937-FC49-BCBB-E725739B6209}"/>
                    </a:ext>
                  </a:extLst>
                </p:cNvPr>
                <p:cNvGrpSpPr>
                  <a:grpSpLocks/>
                </p:cNvGrpSpPr>
                <p:nvPr/>
              </p:nvGrpSpPr>
              <p:grpSpPr bwMode="auto">
                <a:xfrm>
                  <a:off x="1258013" y="4380720"/>
                  <a:ext cx="246063" cy="361950"/>
                  <a:chOff x="5756042" y="7353301"/>
                  <a:chExt cx="246824" cy="360960"/>
                </a:xfrm>
              </p:grpSpPr>
              <p:sp>
                <p:nvSpPr>
                  <p:cNvPr id="350" name="Rounded Rectangle 349">
                    <a:extLst>
                      <a:ext uri="{FF2B5EF4-FFF2-40B4-BE49-F238E27FC236}">
                        <a16:creationId xmlns:a16="http://schemas.microsoft.com/office/drawing/2014/main" id="{07A3AB3F-40D1-3D4C-88DC-48799BC162AF}"/>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51" name="Oval 350">
                    <a:extLst>
                      <a:ext uri="{FF2B5EF4-FFF2-40B4-BE49-F238E27FC236}">
                        <a16:creationId xmlns:a16="http://schemas.microsoft.com/office/drawing/2014/main" id="{44237728-365D-8145-9EE7-7E03A276EC4F}"/>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52" name="Rounded Rectangle 351">
                    <a:extLst>
                      <a:ext uri="{FF2B5EF4-FFF2-40B4-BE49-F238E27FC236}">
                        <a16:creationId xmlns:a16="http://schemas.microsoft.com/office/drawing/2014/main" id="{F9F68DFC-3441-EC47-A60B-6ADF85DF0E1E}"/>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53" name="Rounded Rectangle 352">
                    <a:extLst>
                      <a:ext uri="{FF2B5EF4-FFF2-40B4-BE49-F238E27FC236}">
                        <a16:creationId xmlns:a16="http://schemas.microsoft.com/office/drawing/2014/main" id="{D0498DF2-B721-5D45-A784-7B24FD4B23D0}"/>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35" name="Group 129">
                  <a:extLst>
                    <a:ext uri="{FF2B5EF4-FFF2-40B4-BE49-F238E27FC236}">
                      <a16:creationId xmlns:a16="http://schemas.microsoft.com/office/drawing/2014/main" id="{6FF315CB-C285-174F-8C9B-85F1A29DA097}"/>
                    </a:ext>
                  </a:extLst>
                </p:cNvPr>
                <p:cNvGrpSpPr>
                  <a:grpSpLocks/>
                </p:cNvGrpSpPr>
                <p:nvPr/>
              </p:nvGrpSpPr>
              <p:grpSpPr bwMode="auto">
                <a:xfrm>
                  <a:off x="1549692" y="4380720"/>
                  <a:ext cx="246063" cy="361950"/>
                  <a:chOff x="5756042" y="7353301"/>
                  <a:chExt cx="246824" cy="360960"/>
                </a:xfrm>
              </p:grpSpPr>
              <p:sp>
                <p:nvSpPr>
                  <p:cNvPr id="346" name="Rounded Rectangle 345">
                    <a:extLst>
                      <a:ext uri="{FF2B5EF4-FFF2-40B4-BE49-F238E27FC236}">
                        <a16:creationId xmlns:a16="http://schemas.microsoft.com/office/drawing/2014/main" id="{820F3081-07D1-7842-A705-677A2D2BAE87}"/>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7" name="Oval 346">
                    <a:extLst>
                      <a:ext uri="{FF2B5EF4-FFF2-40B4-BE49-F238E27FC236}">
                        <a16:creationId xmlns:a16="http://schemas.microsoft.com/office/drawing/2014/main" id="{54C06FAF-F72A-4442-BDFD-3883D494F8A3}"/>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8" name="Rounded Rectangle 347">
                    <a:extLst>
                      <a:ext uri="{FF2B5EF4-FFF2-40B4-BE49-F238E27FC236}">
                        <a16:creationId xmlns:a16="http://schemas.microsoft.com/office/drawing/2014/main" id="{5717D4EB-81E4-0949-A5DA-5A59AB6EC309}"/>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9" name="Rounded Rectangle 348">
                    <a:extLst>
                      <a:ext uri="{FF2B5EF4-FFF2-40B4-BE49-F238E27FC236}">
                        <a16:creationId xmlns:a16="http://schemas.microsoft.com/office/drawing/2014/main" id="{F6970D00-6859-684C-AB2E-843194C83534}"/>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36" name="Group 129">
                  <a:extLst>
                    <a:ext uri="{FF2B5EF4-FFF2-40B4-BE49-F238E27FC236}">
                      <a16:creationId xmlns:a16="http://schemas.microsoft.com/office/drawing/2014/main" id="{BE0A26C9-436B-3C47-A245-995933EC3153}"/>
                    </a:ext>
                  </a:extLst>
                </p:cNvPr>
                <p:cNvGrpSpPr>
                  <a:grpSpLocks/>
                </p:cNvGrpSpPr>
                <p:nvPr/>
              </p:nvGrpSpPr>
              <p:grpSpPr bwMode="auto">
                <a:xfrm>
                  <a:off x="1843699" y="4368020"/>
                  <a:ext cx="246063" cy="361950"/>
                  <a:chOff x="5756042" y="7353301"/>
                  <a:chExt cx="246824" cy="360960"/>
                </a:xfrm>
              </p:grpSpPr>
              <p:sp>
                <p:nvSpPr>
                  <p:cNvPr id="342" name="Rounded Rectangle 341">
                    <a:extLst>
                      <a:ext uri="{FF2B5EF4-FFF2-40B4-BE49-F238E27FC236}">
                        <a16:creationId xmlns:a16="http://schemas.microsoft.com/office/drawing/2014/main" id="{7303F9BE-F266-A849-BA0E-9F2812A8C766}"/>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3" name="Oval 342">
                    <a:extLst>
                      <a:ext uri="{FF2B5EF4-FFF2-40B4-BE49-F238E27FC236}">
                        <a16:creationId xmlns:a16="http://schemas.microsoft.com/office/drawing/2014/main" id="{D04F098B-11C1-AF4D-A2D1-D820C272D421}"/>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4" name="Rounded Rectangle 343">
                    <a:extLst>
                      <a:ext uri="{FF2B5EF4-FFF2-40B4-BE49-F238E27FC236}">
                        <a16:creationId xmlns:a16="http://schemas.microsoft.com/office/drawing/2014/main" id="{C32594E5-EBFD-B345-90F7-91FDF49AC700}"/>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5" name="Rounded Rectangle 344">
                    <a:extLst>
                      <a:ext uri="{FF2B5EF4-FFF2-40B4-BE49-F238E27FC236}">
                        <a16:creationId xmlns:a16="http://schemas.microsoft.com/office/drawing/2014/main" id="{4525C132-421C-A446-935A-DB6EF24C124C}"/>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37" name="Group 129">
                  <a:extLst>
                    <a:ext uri="{FF2B5EF4-FFF2-40B4-BE49-F238E27FC236}">
                      <a16:creationId xmlns:a16="http://schemas.microsoft.com/office/drawing/2014/main" id="{B4869878-7D70-FB46-9E7B-E1E22A198A57}"/>
                    </a:ext>
                  </a:extLst>
                </p:cNvPr>
                <p:cNvGrpSpPr>
                  <a:grpSpLocks/>
                </p:cNvGrpSpPr>
                <p:nvPr/>
              </p:nvGrpSpPr>
              <p:grpSpPr bwMode="auto">
                <a:xfrm>
                  <a:off x="2120244" y="4379107"/>
                  <a:ext cx="246063" cy="361950"/>
                  <a:chOff x="5756042" y="7353301"/>
                  <a:chExt cx="246824" cy="360960"/>
                </a:xfrm>
              </p:grpSpPr>
              <p:sp>
                <p:nvSpPr>
                  <p:cNvPr id="338" name="Rounded Rectangle 337">
                    <a:extLst>
                      <a:ext uri="{FF2B5EF4-FFF2-40B4-BE49-F238E27FC236}">
                        <a16:creationId xmlns:a16="http://schemas.microsoft.com/office/drawing/2014/main" id="{00F47E5A-CB34-BC49-B964-4765FE29010F}"/>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39" name="Oval 338">
                    <a:extLst>
                      <a:ext uri="{FF2B5EF4-FFF2-40B4-BE49-F238E27FC236}">
                        <a16:creationId xmlns:a16="http://schemas.microsoft.com/office/drawing/2014/main" id="{F2C2628C-F4F1-F04B-B306-C944DA7981D9}"/>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0" name="Rounded Rectangle 339">
                    <a:extLst>
                      <a:ext uri="{FF2B5EF4-FFF2-40B4-BE49-F238E27FC236}">
                        <a16:creationId xmlns:a16="http://schemas.microsoft.com/office/drawing/2014/main" id="{12F1D210-11CB-DF4D-B872-A4F8F9458FD2}"/>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41" name="Rounded Rectangle 340">
                    <a:extLst>
                      <a:ext uri="{FF2B5EF4-FFF2-40B4-BE49-F238E27FC236}">
                        <a16:creationId xmlns:a16="http://schemas.microsoft.com/office/drawing/2014/main" id="{E1620703-6B27-B44B-A87B-986B846B2E6A}"/>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grpSp>
            <p:nvGrpSpPr>
              <p:cNvPr id="229" name="Group 228">
                <a:extLst>
                  <a:ext uri="{FF2B5EF4-FFF2-40B4-BE49-F238E27FC236}">
                    <a16:creationId xmlns:a16="http://schemas.microsoft.com/office/drawing/2014/main" id="{56ACA0BC-C786-FB4B-9C57-747C212196C0}"/>
                  </a:ext>
                </a:extLst>
              </p:cNvPr>
              <p:cNvGrpSpPr/>
              <p:nvPr/>
            </p:nvGrpSpPr>
            <p:grpSpPr>
              <a:xfrm>
                <a:off x="5911258" y="4290897"/>
                <a:ext cx="1399973" cy="374650"/>
                <a:chOff x="966334" y="4368020"/>
                <a:chExt cx="1399973" cy="374650"/>
              </a:xfrm>
            </p:grpSpPr>
            <p:grpSp>
              <p:nvGrpSpPr>
                <p:cNvPr id="308" name="Group 129">
                  <a:extLst>
                    <a:ext uri="{FF2B5EF4-FFF2-40B4-BE49-F238E27FC236}">
                      <a16:creationId xmlns:a16="http://schemas.microsoft.com/office/drawing/2014/main" id="{E45C63B0-BCC2-DD49-86FF-364AE79788C1}"/>
                    </a:ext>
                  </a:extLst>
                </p:cNvPr>
                <p:cNvGrpSpPr>
                  <a:grpSpLocks/>
                </p:cNvGrpSpPr>
                <p:nvPr/>
              </p:nvGrpSpPr>
              <p:grpSpPr bwMode="auto">
                <a:xfrm>
                  <a:off x="966334" y="4380720"/>
                  <a:ext cx="246063" cy="361950"/>
                  <a:chOff x="5756042" y="7353301"/>
                  <a:chExt cx="246824" cy="360960"/>
                </a:xfrm>
              </p:grpSpPr>
              <p:sp>
                <p:nvSpPr>
                  <p:cNvPr id="329" name="Rounded Rectangle 328">
                    <a:extLst>
                      <a:ext uri="{FF2B5EF4-FFF2-40B4-BE49-F238E27FC236}">
                        <a16:creationId xmlns:a16="http://schemas.microsoft.com/office/drawing/2014/main" id="{0298D491-79F2-4140-81B8-44750267CC25}"/>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30" name="Oval 329">
                    <a:extLst>
                      <a:ext uri="{FF2B5EF4-FFF2-40B4-BE49-F238E27FC236}">
                        <a16:creationId xmlns:a16="http://schemas.microsoft.com/office/drawing/2014/main" id="{7698A5DA-C2C8-484F-8731-79B085A91FFD}"/>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31" name="Rounded Rectangle 330">
                    <a:extLst>
                      <a:ext uri="{FF2B5EF4-FFF2-40B4-BE49-F238E27FC236}">
                        <a16:creationId xmlns:a16="http://schemas.microsoft.com/office/drawing/2014/main" id="{6831F6CA-AC23-634E-B676-0133A4F2C2D9}"/>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32" name="Rounded Rectangle 331">
                    <a:extLst>
                      <a:ext uri="{FF2B5EF4-FFF2-40B4-BE49-F238E27FC236}">
                        <a16:creationId xmlns:a16="http://schemas.microsoft.com/office/drawing/2014/main" id="{AB1485A2-B8A9-094E-995A-BD2C8ECFDFB2}"/>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09" name="Group 129">
                  <a:extLst>
                    <a:ext uri="{FF2B5EF4-FFF2-40B4-BE49-F238E27FC236}">
                      <a16:creationId xmlns:a16="http://schemas.microsoft.com/office/drawing/2014/main" id="{46977C68-0F22-6C45-AA1E-068E5849B403}"/>
                    </a:ext>
                  </a:extLst>
                </p:cNvPr>
                <p:cNvGrpSpPr>
                  <a:grpSpLocks/>
                </p:cNvGrpSpPr>
                <p:nvPr/>
              </p:nvGrpSpPr>
              <p:grpSpPr bwMode="auto">
                <a:xfrm>
                  <a:off x="1258013" y="4380720"/>
                  <a:ext cx="246063" cy="361950"/>
                  <a:chOff x="5756042" y="7353301"/>
                  <a:chExt cx="246824" cy="360960"/>
                </a:xfrm>
              </p:grpSpPr>
              <p:sp>
                <p:nvSpPr>
                  <p:cNvPr id="325" name="Rounded Rectangle 324">
                    <a:extLst>
                      <a:ext uri="{FF2B5EF4-FFF2-40B4-BE49-F238E27FC236}">
                        <a16:creationId xmlns:a16="http://schemas.microsoft.com/office/drawing/2014/main" id="{0B84C91D-FDCC-ED4D-8F64-A571B49F64CE}"/>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6" name="Oval 325">
                    <a:extLst>
                      <a:ext uri="{FF2B5EF4-FFF2-40B4-BE49-F238E27FC236}">
                        <a16:creationId xmlns:a16="http://schemas.microsoft.com/office/drawing/2014/main" id="{8A06F1AC-6972-E048-90FA-481CF25EF2A5}"/>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7" name="Rounded Rectangle 326">
                    <a:extLst>
                      <a:ext uri="{FF2B5EF4-FFF2-40B4-BE49-F238E27FC236}">
                        <a16:creationId xmlns:a16="http://schemas.microsoft.com/office/drawing/2014/main" id="{394D9C37-E74C-A341-8968-F5EFFCD3CC11}"/>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8" name="Rounded Rectangle 327">
                    <a:extLst>
                      <a:ext uri="{FF2B5EF4-FFF2-40B4-BE49-F238E27FC236}">
                        <a16:creationId xmlns:a16="http://schemas.microsoft.com/office/drawing/2014/main" id="{236F129F-25AB-E44D-AA0E-EB44AA3EAD72}"/>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10" name="Group 129">
                  <a:extLst>
                    <a:ext uri="{FF2B5EF4-FFF2-40B4-BE49-F238E27FC236}">
                      <a16:creationId xmlns:a16="http://schemas.microsoft.com/office/drawing/2014/main" id="{33AE6A45-ACCB-3E49-90E1-BF7D82D81640}"/>
                    </a:ext>
                  </a:extLst>
                </p:cNvPr>
                <p:cNvGrpSpPr>
                  <a:grpSpLocks/>
                </p:cNvGrpSpPr>
                <p:nvPr/>
              </p:nvGrpSpPr>
              <p:grpSpPr bwMode="auto">
                <a:xfrm>
                  <a:off x="1549692" y="4380720"/>
                  <a:ext cx="246063" cy="361950"/>
                  <a:chOff x="5756042" y="7353301"/>
                  <a:chExt cx="246824" cy="360960"/>
                </a:xfrm>
              </p:grpSpPr>
              <p:sp>
                <p:nvSpPr>
                  <p:cNvPr id="321" name="Rounded Rectangle 320">
                    <a:extLst>
                      <a:ext uri="{FF2B5EF4-FFF2-40B4-BE49-F238E27FC236}">
                        <a16:creationId xmlns:a16="http://schemas.microsoft.com/office/drawing/2014/main" id="{17FDFA29-B0D4-A64A-B1AB-FF0F8FB5D687}"/>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2" name="Oval 321">
                    <a:extLst>
                      <a:ext uri="{FF2B5EF4-FFF2-40B4-BE49-F238E27FC236}">
                        <a16:creationId xmlns:a16="http://schemas.microsoft.com/office/drawing/2014/main" id="{E63B7696-4288-954F-A37B-568373DD9E6B}"/>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3" name="Rounded Rectangle 322">
                    <a:extLst>
                      <a:ext uri="{FF2B5EF4-FFF2-40B4-BE49-F238E27FC236}">
                        <a16:creationId xmlns:a16="http://schemas.microsoft.com/office/drawing/2014/main" id="{41DDB81A-05F9-9A40-B6EC-3FB21FECFB1E}"/>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4" name="Rounded Rectangle 323">
                    <a:extLst>
                      <a:ext uri="{FF2B5EF4-FFF2-40B4-BE49-F238E27FC236}">
                        <a16:creationId xmlns:a16="http://schemas.microsoft.com/office/drawing/2014/main" id="{60D387C3-F10D-A343-8A08-4C5F6518D48F}"/>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11" name="Group 129">
                  <a:extLst>
                    <a:ext uri="{FF2B5EF4-FFF2-40B4-BE49-F238E27FC236}">
                      <a16:creationId xmlns:a16="http://schemas.microsoft.com/office/drawing/2014/main" id="{29C69B66-38EE-634C-9CC5-D9AD4823B3E9}"/>
                    </a:ext>
                  </a:extLst>
                </p:cNvPr>
                <p:cNvGrpSpPr>
                  <a:grpSpLocks/>
                </p:cNvGrpSpPr>
                <p:nvPr/>
              </p:nvGrpSpPr>
              <p:grpSpPr bwMode="auto">
                <a:xfrm>
                  <a:off x="1843699" y="4368020"/>
                  <a:ext cx="246063" cy="361950"/>
                  <a:chOff x="5756042" y="7353301"/>
                  <a:chExt cx="246824" cy="360960"/>
                </a:xfrm>
              </p:grpSpPr>
              <p:sp>
                <p:nvSpPr>
                  <p:cNvPr id="317" name="Rounded Rectangle 316">
                    <a:extLst>
                      <a:ext uri="{FF2B5EF4-FFF2-40B4-BE49-F238E27FC236}">
                        <a16:creationId xmlns:a16="http://schemas.microsoft.com/office/drawing/2014/main" id="{E0876C18-2FC5-694A-BC92-F4DBB01D5BB5}"/>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18" name="Oval 317">
                    <a:extLst>
                      <a:ext uri="{FF2B5EF4-FFF2-40B4-BE49-F238E27FC236}">
                        <a16:creationId xmlns:a16="http://schemas.microsoft.com/office/drawing/2014/main" id="{7D601954-79DD-5E45-8F69-D8DCB0B77D11}"/>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19" name="Rounded Rectangle 318">
                    <a:extLst>
                      <a:ext uri="{FF2B5EF4-FFF2-40B4-BE49-F238E27FC236}">
                        <a16:creationId xmlns:a16="http://schemas.microsoft.com/office/drawing/2014/main" id="{2B30B55A-2D8B-E343-A02B-F3D8C4516A07}"/>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20" name="Rounded Rectangle 319">
                    <a:extLst>
                      <a:ext uri="{FF2B5EF4-FFF2-40B4-BE49-F238E27FC236}">
                        <a16:creationId xmlns:a16="http://schemas.microsoft.com/office/drawing/2014/main" id="{EB1598BA-E9F4-2A46-A132-7B4276E55DF8}"/>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312" name="Group 129">
                  <a:extLst>
                    <a:ext uri="{FF2B5EF4-FFF2-40B4-BE49-F238E27FC236}">
                      <a16:creationId xmlns:a16="http://schemas.microsoft.com/office/drawing/2014/main" id="{FE810B46-13B9-DB48-91F6-472964CEDAF9}"/>
                    </a:ext>
                  </a:extLst>
                </p:cNvPr>
                <p:cNvGrpSpPr>
                  <a:grpSpLocks/>
                </p:cNvGrpSpPr>
                <p:nvPr/>
              </p:nvGrpSpPr>
              <p:grpSpPr bwMode="auto">
                <a:xfrm>
                  <a:off x="2120244" y="4379107"/>
                  <a:ext cx="246063" cy="361950"/>
                  <a:chOff x="5756042" y="7353301"/>
                  <a:chExt cx="246824" cy="360960"/>
                </a:xfrm>
              </p:grpSpPr>
              <p:sp>
                <p:nvSpPr>
                  <p:cNvPr id="313" name="Rounded Rectangle 312">
                    <a:extLst>
                      <a:ext uri="{FF2B5EF4-FFF2-40B4-BE49-F238E27FC236}">
                        <a16:creationId xmlns:a16="http://schemas.microsoft.com/office/drawing/2014/main" id="{72192B90-8BE8-5643-B8C7-DF22ED964F2D}"/>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14" name="Oval 313">
                    <a:extLst>
                      <a:ext uri="{FF2B5EF4-FFF2-40B4-BE49-F238E27FC236}">
                        <a16:creationId xmlns:a16="http://schemas.microsoft.com/office/drawing/2014/main" id="{E5FA1A97-E0CA-5048-A115-49F21D401CB0}"/>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15" name="Rounded Rectangle 314">
                    <a:extLst>
                      <a:ext uri="{FF2B5EF4-FFF2-40B4-BE49-F238E27FC236}">
                        <a16:creationId xmlns:a16="http://schemas.microsoft.com/office/drawing/2014/main" id="{3C47BF72-B9D5-7549-BE17-40A3DAC80F04}"/>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16" name="Rounded Rectangle 315">
                    <a:extLst>
                      <a:ext uri="{FF2B5EF4-FFF2-40B4-BE49-F238E27FC236}">
                        <a16:creationId xmlns:a16="http://schemas.microsoft.com/office/drawing/2014/main" id="{E427D1E3-25A3-F445-97E1-C1E461E1D02B}"/>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grpSp>
            <p:nvGrpSpPr>
              <p:cNvPr id="230" name="Group 229">
                <a:extLst>
                  <a:ext uri="{FF2B5EF4-FFF2-40B4-BE49-F238E27FC236}">
                    <a16:creationId xmlns:a16="http://schemas.microsoft.com/office/drawing/2014/main" id="{5904FCE6-8BE3-FC4F-A6E9-3EB5AFB9CD43}"/>
                  </a:ext>
                </a:extLst>
              </p:cNvPr>
              <p:cNvGrpSpPr/>
              <p:nvPr/>
            </p:nvGrpSpPr>
            <p:grpSpPr>
              <a:xfrm>
                <a:off x="7355681" y="4285614"/>
                <a:ext cx="1399973" cy="374650"/>
                <a:chOff x="966334" y="4368020"/>
                <a:chExt cx="1399973" cy="374650"/>
              </a:xfrm>
            </p:grpSpPr>
            <p:grpSp>
              <p:nvGrpSpPr>
                <p:cNvPr id="283" name="Group 129">
                  <a:extLst>
                    <a:ext uri="{FF2B5EF4-FFF2-40B4-BE49-F238E27FC236}">
                      <a16:creationId xmlns:a16="http://schemas.microsoft.com/office/drawing/2014/main" id="{F1EDDDF9-DA2E-3043-A15C-2BDF0DE05FF3}"/>
                    </a:ext>
                  </a:extLst>
                </p:cNvPr>
                <p:cNvGrpSpPr>
                  <a:grpSpLocks/>
                </p:cNvGrpSpPr>
                <p:nvPr/>
              </p:nvGrpSpPr>
              <p:grpSpPr bwMode="auto">
                <a:xfrm>
                  <a:off x="966334" y="4380720"/>
                  <a:ext cx="246063" cy="361950"/>
                  <a:chOff x="5756042" y="7353301"/>
                  <a:chExt cx="246824" cy="360960"/>
                </a:xfrm>
              </p:grpSpPr>
              <p:sp>
                <p:nvSpPr>
                  <p:cNvPr id="304" name="Rounded Rectangle 303">
                    <a:extLst>
                      <a:ext uri="{FF2B5EF4-FFF2-40B4-BE49-F238E27FC236}">
                        <a16:creationId xmlns:a16="http://schemas.microsoft.com/office/drawing/2014/main" id="{FEAC5678-971E-0E42-B9AD-09B30D263B64}"/>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05" name="Oval 304">
                    <a:extLst>
                      <a:ext uri="{FF2B5EF4-FFF2-40B4-BE49-F238E27FC236}">
                        <a16:creationId xmlns:a16="http://schemas.microsoft.com/office/drawing/2014/main" id="{0A9B47F2-FE7A-D246-9FAB-8C99FA3C2B8D}"/>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06" name="Rounded Rectangle 305">
                    <a:extLst>
                      <a:ext uri="{FF2B5EF4-FFF2-40B4-BE49-F238E27FC236}">
                        <a16:creationId xmlns:a16="http://schemas.microsoft.com/office/drawing/2014/main" id="{589146F5-A18E-0F47-A5C1-927AE5B198AB}"/>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07" name="Rounded Rectangle 306">
                    <a:extLst>
                      <a:ext uri="{FF2B5EF4-FFF2-40B4-BE49-F238E27FC236}">
                        <a16:creationId xmlns:a16="http://schemas.microsoft.com/office/drawing/2014/main" id="{27824B5A-7FCB-3942-9123-F0DA2AC3DE95}"/>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84" name="Group 129">
                  <a:extLst>
                    <a:ext uri="{FF2B5EF4-FFF2-40B4-BE49-F238E27FC236}">
                      <a16:creationId xmlns:a16="http://schemas.microsoft.com/office/drawing/2014/main" id="{9DE2C6D9-E611-4C47-BEC8-E9E0F88B8D7B}"/>
                    </a:ext>
                  </a:extLst>
                </p:cNvPr>
                <p:cNvGrpSpPr>
                  <a:grpSpLocks/>
                </p:cNvGrpSpPr>
                <p:nvPr/>
              </p:nvGrpSpPr>
              <p:grpSpPr bwMode="auto">
                <a:xfrm>
                  <a:off x="1258013" y="4380720"/>
                  <a:ext cx="246063" cy="361950"/>
                  <a:chOff x="5756042" y="7353301"/>
                  <a:chExt cx="246824" cy="360960"/>
                </a:xfrm>
              </p:grpSpPr>
              <p:sp>
                <p:nvSpPr>
                  <p:cNvPr id="300" name="Rounded Rectangle 299">
                    <a:extLst>
                      <a:ext uri="{FF2B5EF4-FFF2-40B4-BE49-F238E27FC236}">
                        <a16:creationId xmlns:a16="http://schemas.microsoft.com/office/drawing/2014/main" id="{9BD73E83-EC0A-9D48-933E-C5032B9615E0}"/>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01" name="Oval 300">
                    <a:extLst>
                      <a:ext uri="{FF2B5EF4-FFF2-40B4-BE49-F238E27FC236}">
                        <a16:creationId xmlns:a16="http://schemas.microsoft.com/office/drawing/2014/main" id="{E328A811-36FD-AF4B-A40D-FBA498657148}"/>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02" name="Rounded Rectangle 301">
                    <a:extLst>
                      <a:ext uri="{FF2B5EF4-FFF2-40B4-BE49-F238E27FC236}">
                        <a16:creationId xmlns:a16="http://schemas.microsoft.com/office/drawing/2014/main" id="{20B4C629-56FC-7B4C-9D59-D978AE2174B2}"/>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303" name="Rounded Rectangle 302">
                    <a:extLst>
                      <a:ext uri="{FF2B5EF4-FFF2-40B4-BE49-F238E27FC236}">
                        <a16:creationId xmlns:a16="http://schemas.microsoft.com/office/drawing/2014/main" id="{CFBC92F2-9AA9-9F41-9E56-24E29741FF7B}"/>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85" name="Group 129">
                  <a:extLst>
                    <a:ext uri="{FF2B5EF4-FFF2-40B4-BE49-F238E27FC236}">
                      <a16:creationId xmlns:a16="http://schemas.microsoft.com/office/drawing/2014/main" id="{9F335105-54C1-574C-9DEA-C9F18DBD2E7A}"/>
                    </a:ext>
                  </a:extLst>
                </p:cNvPr>
                <p:cNvGrpSpPr>
                  <a:grpSpLocks/>
                </p:cNvGrpSpPr>
                <p:nvPr/>
              </p:nvGrpSpPr>
              <p:grpSpPr bwMode="auto">
                <a:xfrm>
                  <a:off x="1549692" y="4380720"/>
                  <a:ext cx="246063" cy="361950"/>
                  <a:chOff x="5756042" y="7353301"/>
                  <a:chExt cx="246824" cy="360960"/>
                </a:xfrm>
              </p:grpSpPr>
              <p:sp>
                <p:nvSpPr>
                  <p:cNvPr id="296" name="Rounded Rectangle 295">
                    <a:extLst>
                      <a:ext uri="{FF2B5EF4-FFF2-40B4-BE49-F238E27FC236}">
                        <a16:creationId xmlns:a16="http://schemas.microsoft.com/office/drawing/2014/main" id="{F9192F72-E3B8-E54E-9F82-FE875C8B6BBD}"/>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7" name="Oval 296">
                    <a:extLst>
                      <a:ext uri="{FF2B5EF4-FFF2-40B4-BE49-F238E27FC236}">
                        <a16:creationId xmlns:a16="http://schemas.microsoft.com/office/drawing/2014/main" id="{D6EF49D4-1473-A241-B3CB-E9AF0F635E78}"/>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8" name="Rounded Rectangle 297">
                    <a:extLst>
                      <a:ext uri="{FF2B5EF4-FFF2-40B4-BE49-F238E27FC236}">
                        <a16:creationId xmlns:a16="http://schemas.microsoft.com/office/drawing/2014/main" id="{F65A9206-39FF-864C-9B26-FE92CFF2E3AE}"/>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9" name="Rounded Rectangle 298">
                    <a:extLst>
                      <a:ext uri="{FF2B5EF4-FFF2-40B4-BE49-F238E27FC236}">
                        <a16:creationId xmlns:a16="http://schemas.microsoft.com/office/drawing/2014/main" id="{8B068FA6-4F67-6645-A483-E6C1B2510BAD}"/>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86" name="Group 129">
                  <a:extLst>
                    <a:ext uri="{FF2B5EF4-FFF2-40B4-BE49-F238E27FC236}">
                      <a16:creationId xmlns:a16="http://schemas.microsoft.com/office/drawing/2014/main" id="{ED288EC3-0094-A54D-968A-500B47A7013D}"/>
                    </a:ext>
                  </a:extLst>
                </p:cNvPr>
                <p:cNvGrpSpPr>
                  <a:grpSpLocks/>
                </p:cNvGrpSpPr>
                <p:nvPr/>
              </p:nvGrpSpPr>
              <p:grpSpPr bwMode="auto">
                <a:xfrm>
                  <a:off x="1843699" y="4368020"/>
                  <a:ext cx="246063" cy="361950"/>
                  <a:chOff x="5756042" y="7353301"/>
                  <a:chExt cx="246824" cy="360960"/>
                </a:xfrm>
              </p:grpSpPr>
              <p:sp>
                <p:nvSpPr>
                  <p:cNvPr id="292" name="Rounded Rectangle 291">
                    <a:extLst>
                      <a:ext uri="{FF2B5EF4-FFF2-40B4-BE49-F238E27FC236}">
                        <a16:creationId xmlns:a16="http://schemas.microsoft.com/office/drawing/2014/main" id="{61A4EAF1-6541-3248-810E-1C36656ADBAF}"/>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3" name="Oval 292">
                    <a:extLst>
                      <a:ext uri="{FF2B5EF4-FFF2-40B4-BE49-F238E27FC236}">
                        <a16:creationId xmlns:a16="http://schemas.microsoft.com/office/drawing/2014/main" id="{394FB1EE-21B4-0D48-A619-8D60AF9A7D90}"/>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4" name="Rounded Rectangle 293">
                    <a:extLst>
                      <a:ext uri="{FF2B5EF4-FFF2-40B4-BE49-F238E27FC236}">
                        <a16:creationId xmlns:a16="http://schemas.microsoft.com/office/drawing/2014/main" id="{D508F314-97BA-8247-968D-39D841FD4D12}"/>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5" name="Rounded Rectangle 294">
                    <a:extLst>
                      <a:ext uri="{FF2B5EF4-FFF2-40B4-BE49-F238E27FC236}">
                        <a16:creationId xmlns:a16="http://schemas.microsoft.com/office/drawing/2014/main" id="{CD9C3CE5-9ACD-CE47-950E-04FCE9BC30AB}"/>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87" name="Group 129">
                  <a:extLst>
                    <a:ext uri="{FF2B5EF4-FFF2-40B4-BE49-F238E27FC236}">
                      <a16:creationId xmlns:a16="http://schemas.microsoft.com/office/drawing/2014/main" id="{107030A8-9C26-5943-B331-3DBED853492E}"/>
                    </a:ext>
                  </a:extLst>
                </p:cNvPr>
                <p:cNvGrpSpPr>
                  <a:grpSpLocks/>
                </p:cNvGrpSpPr>
                <p:nvPr/>
              </p:nvGrpSpPr>
              <p:grpSpPr bwMode="auto">
                <a:xfrm>
                  <a:off x="2120244" y="4379107"/>
                  <a:ext cx="246063" cy="361950"/>
                  <a:chOff x="5756042" y="7353301"/>
                  <a:chExt cx="246824" cy="360960"/>
                </a:xfrm>
              </p:grpSpPr>
              <p:sp>
                <p:nvSpPr>
                  <p:cNvPr id="288" name="Rounded Rectangle 287">
                    <a:extLst>
                      <a:ext uri="{FF2B5EF4-FFF2-40B4-BE49-F238E27FC236}">
                        <a16:creationId xmlns:a16="http://schemas.microsoft.com/office/drawing/2014/main" id="{9594DE18-AB84-DA4E-9C8E-69B27A6E9232}"/>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89" name="Oval 288">
                    <a:extLst>
                      <a:ext uri="{FF2B5EF4-FFF2-40B4-BE49-F238E27FC236}">
                        <a16:creationId xmlns:a16="http://schemas.microsoft.com/office/drawing/2014/main" id="{3C2C4FD7-4AD8-B645-87C7-98F4EB4ADF71}"/>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0" name="Rounded Rectangle 289">
                    <a:extLst>
                      <a:ext uri="{FF2B5EF4-FFF2-40B4-BE49-F238E27FC236}">
                        <a16:creationId xmlns:a16="http://schemas.microsoft.com/office/drawing/2014/main" id="{B48C1797-A878-EC49-A1A6-3A77169DCCF6}"/>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91" name="Rounded Rectangle 290">
                    <a:extLst>
                      <a:ext uri="{FF2B5EF4-FFF2-40B4-BE49-F238E27FC236}">
                        <a16:creationId xmlns:a16="http://schemas.microsoft.com/office/drawing/2014/main" id="{FA1B75AC-F8FD-644B-B6F5-918A73D98A47}"/>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grpSp>
            <p:nvGrpSpPr>
              <p:cNvPr id="231" name="Group 230">
                <a:extLst>
                  <a:ext uri="{FF2B5EF4-FFF2-40B4-BE49-F238E27FC236}">
                    <a16:creationId xmlns:a16="http://schemas.microsoft.com/office/drawing/2014/main" id="{F15C099B-C240-A44E-B8D5-BE6CC309E77A}"/>
                  </a:ext>
                </a:extLst>
              </p:cNvPr>
              <p:cNvGrpSpPr/>
              <p:nvPr/>
            </p:nvGrpSpPr>
            <p:grpSpPr>
              <a:xfrm>
                <a:off x="4449965" y="4288870"/>
                <a:ext cx="1399973" cy="374650"/>
                <a:chOff x="966334" y="4368020"/>
                <a:chExt cx="1399973" cy="374650"/>
              </a:xfrm>
            </p:grpSpPr>
            <p:grpSp>
              <p:nvGrpSpPr>
                <p:cNvPr id="258" name="Group 129">
                  <a:extLst>
                    <a:ext uri="{FF2B5EF4-FFF2-40B4-BE49-F238E27FC236}">
                      <a16:creationId xmlns:a16="http://schemas.microsoft.com/office/drawing/2014/main" id="{CF91CC70-A43F-DC40-82B9-322CE80F1381}"/>
                    </a:ext>
                  </a:extLst>
                </p:cNvPr>
                <p:cNvGrpSpPr>
                  <a:grpSpLocks/>
                </p:cNvGrpSpPr>
                <p:nvPr/>
              </p:nvGrpSpPr>
              <p:grpSpPr bwMode="auto">
                <a:xfrm>
                  <a:off x="966334" y="4380720"/>
                  <a:ext cx="246063" cy="361950"/>
                  <a:chOff x="5756042" y="7353301"/>
                  <a:chExt cx="246824" cy="360960"/>
                </a:xfrm>
              </p:grpSpPr>
              <p:sp>
                <p:nvSpPr>
                  <p:cNvPr id="279" name="Rounded Rectangle 278">
                    <a:extLst>
                      <a:ext uri="{FF2B5EF4-FFF2-40B4-BE49-F238E27FC236}">
                        <a16:creationId xmlns:a16="http://schemas.microsoft.com/office/drawing/2014/main" id="{0D43BC82-2834-3349-A5BD-804B632DB734}"/>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80" name="Oval 279">
                    <a:extLst>
                      <a:ext uri="{FF2B5EF4-FFF2-40B4-BE49-F238E27FC236}">
                        <a16:creationId xmlns:a16="http://schemas.microsoft.com/office/drawing/2014/main" id="{5A8A3CC4-92C8-484F-8163-51A083E40F02}"/>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81" name="Rounded Rectangle 280">
                    <a:extLst>
                      <a:ext uri="{FF2B5EF4-FFF2-40B4-BE49-F238E27FC236}">
                        <a16:creationId xmlns:a16="http://schemas.microsoft.com/office/drawing/2014/main" id="{A1047386-2C0B-824F-9F39-A370997889B7}"/>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82" name="Rounded Rectangle 281">
                    <a:extLst>
                      <a:ext uri="{FF2B5EF4-FFF2-40B4-BE49-F238E27FC236}">
                        <a16:creationId xmlns:a16="http://schemas.microsoft.com/office/drawing/2014/main" id="{388FB934-C1BF-C14D-899D-EB46E410E605}"/>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59" name="Group 129">
                  <a:extLst>
                    <a:ext uri="{FF2B5EF4-FFF2-40B4-BE49-F238E27FC236}">
                      <a16:creationId xmlns:a16="http://schemas.microsoft.com/office/drawing/2014/main" id="{BE2B708F-7664-0940-83AD-B37D89ED672F}"/>
                    </a:ext>
                  </a:extLst>
                </p:cNvPr>
                <p:cNvGrpSpPr>
                  <a:grpSpLocks/>
                </p:cNvGrpSpPr>
                <p:nvPr/>
              </p:nvGrpSpPr>
              <p:grpSpPr bwMode="auto">
                <a:xfrm>
                  <a:off x="1258013" y="4380720"/>
                  <a:ext cx="246063" cy="361950"/>
                  <a:chOff x="5756042" y="7353301"/>
                  <a:chExt cx="246824" cy="360960"/>
                </a:xfrm>
              </p:grpSpPr>
              <p:sp>
                <p:nvSpPr>
                  <p:cNvPr id="275" name="Rounded Rectangle 274">
                    <a:extLst>
                      <a:ext uri="{FF2B5EF4-FFF2-40B4-BE49-F238E27FC236}">
                        <a16:creationId xmlns:a16="http://schemas.microsoft.com/office/drawing/2014/main" id="{4C002110-6850-F648-A4DF-CE2CC438EFE4}"/>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6" name="Oval 275">
                    <a:extLst>
                      <a:ext uri="{FF2B5EF4-FFF2-40B4-BE49-F238E27FC236}">
                        <a16:creationId xmlns:a16="http://schemas.microsoft.com/office/drawing/2014/main" id="{85991EC5-BE01-D840-98CC-E7FD19F75FB7}"/>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7" name="Rounded Rectangle 276">
                    <a:extLst>
                      <a:ext uri="{FF2B5EF4-FFF2-40B4-BE49-F238E27FC236}">
                        <a16:creationId xmlns:a16="http://schemas.microsoft.com/office/drawing/2014/main" id="{0BE3AB5B-8841-0742-B4D9-31DDFEC6074E}"/>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8" name="Rounded Rectangle 277">
                    <a:extLst>
                      <a:ext uri="{FF2B5EF4-FFF2-40B4-BE49-F238E27FC236}">
                        <a16:creationId xmlns:a16="http://schemas.microsoft.com/office/drawing/2014/main" id="{B864F7A2-055E-7F4A-B4F7-F5128C603CD7}"/>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60" name="Group 129">
                  <a:extLst>
                    <a:ext uri="{FF2B5EF4-FFF2-40B4-BE49-F238E27FC236}">
                      <a16:creationId xmlns:a16="http://schemas.microsoft.com/office/drawing/2014/main" id="{46B0883C-16AF-5E4B-91A9-FE2200277D5B}"/>
                    </a:ext>
                  </a:extLst>
                </p:cNvPr>
                <p:cNvGrpSpPr>
                  <a:grpSpLocks/>
                </p:cNvGrpSpPr>
                <p:nvPr/>
              </p:nvGrpSpPr>
              <p:grpSpPr bwMode="auto">
                <a:xfrm>
                  <a:off x="1549692" y="4380720"/>
                  <a:ext cx="246063" cy="361950"/>
                  <a:chOff x="5756042" y="7353301"/>
                  <a:chExt cx="246824" cy="360960"/>
                </a:xfrm>
              </p:grpSpPr>
              <p:sp>
                <p:nvSpPr>
                  <p:cNvPr id="271" name="Rounded Rectangle 270">
                    <a:extLst>
                      <a:ext uri="{FF2B5EF4-FFF2-40B4-BE49-F238E27FC236}">
                        <a16:creationId xmlns:a16="http://schemas.microsoft.com/office/drawing/2014/main" id="{BDA58995-6E13-BE4B-897F-CC3701C9E8A6}"/>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2" name="Oval 271">
                    <a:extLst>
                      <a:ext uri="{FF2B5EF4-FFF2-40B4-BE49-F238E27FC236}">
                        <a16:creationId xmlns:a16="http://schemas.microsoft.com/office/drawing/2014/main" id="{309217E4-CA6B-D34D-B874-B0098EB50811}"/>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3" name="Rounded Rectangle 272">
                    <a:extLst>
                      <a:ext uri="{FF2B5EF4-FFF2-40B4-BE49-F238E27FC236}">
                        <a16:creationId xmlns:a16="http://schemas.microsoft.com/office/drawing/2014/main" id="{46E3CF99-9EBE-D44A-A01A-8B2FF3A88DFD}"/>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4" name="Rounded Rectangle 273">
                    <a:extLst>
                      <a:ext uri="{FF2B5EF4-FFF2-40B4-BE49-F238E27FC236}">
                        <a16:creationId xmlns:a16="http://schemas.microsoft.com/office/drawing/2014/main" id="{D15FD2F2-498F-8445-9EE2-0EF920E684C4}"/>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61" name="Group 129">
                  <a:extLst>
                    <a:ext uri="{FF2B5EF4-FFF2-40B4-BE49-F238E27FC236}">
                      <a16:creationId xmlns:a16="http://schemas.microsoft.com/office/drawing/2014/main" id="{83B82274-5E11-CD46-BAB7-F69281C06BDC}"/>
                    </a:ext>
                  </a:extLst>
                </p:cNvPr>
                <p:cNvGrpSpPr>
                  <a:grpSpLocks/>
                </p:cNvGrpSpPr>
                <p:nvPr/>
              </p:nvGrpSpPr>
              <p:grpSpPr bwMode="auto">
                <a:xfrm>
                  <a:off x="1843699" y="4368020"/>
                  <a:ext cx="246063" cy="361950"/>
                  <a:chOff x="5756042" y="7353301"/>
                  <a:chExt cx="246824" cy="360960"/>
                </a:xfrm>
              </p:grpSpPr>
              <p:sp>
                <p:nvSpPr>
                  <p:cNvPr id="267" name="Rounded Rectangle 266">
                    <a:extLst>
                      <a:ext uri="{FF2B5EF4-FFF2-40B4-BE49-F238E27FC236}">
                        <a16:creationId xmlns:a16="http://schemas.microsoft.com/office/drawing/2014/main" id="{ED9B40E0-7445-4A44-9672-5E2D7FBE1537}"/>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68" name="Oval 267">
                    <a:extLst>
                      <a:ext uri="{FF2B5EF4-FFF2-40B4-BE49-F238E27FC236}">
                        <a16:creationId xmlns:a16="http://schemas.microsoft.com/office/drawing/2014/main" id="{BFB50D6E-D05A-414C-B9EA-ACFA7F2443D1}"/>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69" name="Rounded Rectangle 268">
                    <a:extLst>
                      <a:ext uri="{FF2B5EF4-FFF2-40B4-BE49-F238E27FC236}">
                        <a16:creationId xmlns:a16="http://schemas.microsoft.com/office/drawing/2014/main" id="{416450EB-94C6-DB47-8023-F819910A4844}"/>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70" name="Rounded Rectangle 269">
                    <a:extLst>
                      <a:ext uri="{FF2B5EF4-FFF2-40B4-BE49-F238E27FC236}">
                        <a16:creationId xmlns:a16="http://schemas.microsoft.com/office/drawing/2014/main" id="{08BCDCE0-3F61-1D48-B5E5-D294261F655F}"/>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62" name="Group 129">
                  <a:extLst>
                    <a:ext uri="{FF2B5EF4-FFF2-40B4-BE49-F238E27FC236}">
                      <a16:creationId xmlns:a16="http://schemas.microsoft.com/office/drawing/2014/main" id="{3A429C31-56A6-4A42-91DC-A3E35243092B}"/>
                    </a:ext>
                  </a:extLst>
                </p:cNvPr>
                <p:cNvGrpSpPr>
                  <a:grpSpLocks/>
                </p:cNvGrpSpPr>
                <p:nvPr/>
              </p:nvGrpSpPr>
              <p:grpSpPr bwMode="auto">
                <a:xfrm>
                  <a:off x="2120244" y="4379107"/>
                  <a:ext cx="246063" cy="361950"/>
                  <a:chOff x="5756042" y="7353301"/>
                  <a:chExt cx="246824" cy="360960"/>
                </a:xfrm>
              </p:grpSpPr>
              <p:sp>
                <p:nvSpPr>
                  <p:cNvPr id="263" name="Rounded Rectangle 262">
                    <a:extLst>
                      <a:ext uri="{FF2B5EF4-FFF2-40B4-BE49-F238E27FC236}">
                        <a16:creationId xmlns:a16="http://schemas.microsoft.com/office/drawing/2014/main" id="{3D62400B-1F6B-974E-84CA-172ACD944691}"/>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64" name="Oval 263">
                    <a:extLst>
                      <a:ext uri="{FF2B5EF4-FFF2-40B4-BE49-F238E27FC236}">
                        <a16:creationId xmlns:a16="http://schemas.microsoft.com/office/drawing/2014/main" id="{D7E6BC85-86C5-7C43-A9DC-707402E7CE96}"/>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65" name="Rounded Rectangle 264">
                    <a:extLst>
                      <a:ext uri="{FF2B5EF4-FFF2-40B4-BE49-F238E27FC236}">
                        <a16:creationId xmlns:a16="http://schemas.microsoft.com/office/drawing/2014/main" id="{657D052C-4ED0-8E48-A4BE-25CAEBE3D630}"/>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66" name="Rounded Rectangle 265">
                    <a:extLst>
                      <a:ext uri="{FF2B5EF4-FFF2-40B4-BE49-F238E27FC236}">
                        <a16:creationId xmlns:a16="http://schemas.microsoft.com/office/drawing/2014/main" id="{F95BE72A-56D0-6E48-A572-410872D6914E}"/>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grpSp>
            <p:nvGrpSpPr>
              <p:cNvPr id="232" name="Group 231">
                <a:extLst>
                  <a:ext uri="{FF2B5EF4-FFF2-40B4-BE49-F238E27FC236}">
                    <a16:creationId xmlns:a16="http://schemas.microsoft.com/office/drawing/2014/main" id="{05C23A42-DA31-6141-8D5A-473D87BBDDDB}"/>
                  </a:ext>
                </a:extLst>
              </p:cNvPr>
              <p:cNvGrpSpPr/>
              <p:nvPr/>
            </p:nvGrpSpPr>
            <p:grpSpPr>
              <a:xfrm>
                <a:off x="3011913" y="4281227"/>
                <a:ext cx="1399973" cy="374650"/>
                <a:chOff x="966334" y="4368020"/>
                <a:chExt cx="1399973" cy="374650"/>
              </a:xfrm>
            </p:grpSpPr>
            <p:grpSp>
              <p:nvGrpSpPr>
                <p:cNvPr id="233" name="Group 129">
                  <a:extLst>
                    <a:ext uri="{FF2B5EF4-FFF2-40B4-BE49-F238E27FC236}">
                      <a16:creationId xmlns:a16="http://schemas.microsoft.com/office/drawing/2014/main" id="{479A8AA3-DDB1-6443-A37C-8109DA637590}"/>
                    </a:ext>
                  </a:extLst>
                </p:cNvPr>
                <p:cNvGrpSpPr>
                  <a:grpSpLocks/>
                </p:cNvGrpSpPr>
                <p:nvPr/>
              </p:nvGrpSpPr>
              <p:grpSpPr bwMode="auto">
                <a:xfrm>
                  <a:off x="966334" y="4380720"/>
                  <a:ext cx="246063" cy="361950"/>
                  <a:chOff x="5756042" y="7353301"/>
                  <a:chExt cx="246824" cy="360960"/>
                </a:xfrm>
              </p:grpSpPr>
              <p:sp>
                <p:nvSpPr>
                  <p:cNvPr id="254" name="Rounded Rectangle 253">
                    <a:extLst>
                      <a:ext uri="{FF2B5EF4-FFF2-40B4-BE49-F238E27FC236}">
                        <a16:creationId xmlns:a16="http://schemas.microsoft.com/office/drawing/2014/main" id="{153F5213-61C9-8044-BAC4-2E3D1E626D0F}"/>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55" name="Oval 254">
                    <a:extLst>
                      <a:ext uri="{FF2B5EF4-FFF2-40B4-BE49-F238E27FC236}">
                        <a16:creationId xmlns:a16="http://schemas.microsoft.com/office/drawing/2014/main" id="{3B7CDB2A-7D15-794F-8E39-CAECD6D23871}"/>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56" name="Rounded Rectangle 255">
                    <a:extLst>
                      <a:ext uri="{FF2B5EF4-FFF2-40B4-BE49-F238E27FC236}">
                        <a16:creationId xmlns:a16="http://schemas.microsoft.com/office/drawing/2014/main" id="{7215A057-140C-2E4E-8BFB-735FD0128FAF}"/>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57" name="Rounded Rectangle 256">
                    <a:extLst>
                      <a:ext uri="{FF2B5EF4-FFF2-40B4-BE49-F238E27FC236}">
                        <a16:creationId xmlns:a16="http://schemas.microsoft.com/office/drawing/2014/main" id="{C0B19B8E-4497-564B-BD37-4BAB049C7570}"/>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34" name="Group 129">
                  <a:extLst>
                    <a:ext uri="{FF2B5EF4-FFF2-40B4-BE49-F238E27FC236}">
                      <a16:creationId xmlns:a16="http://schemas.microsoft.com/office/drawing/2014/main" id="{F60836A7-4001-FE4F-ACA7-C597505E9D4D}"/>
                    </a:ext>
                  </a:extLst>
                </p:cNvPr>
                <p:cNvGrpSpPr>
                  <a:grpSpLocks/>
                </p:cNvGrpSpPr>
                <p:nvPr/>
              </p:nvGrpSpPr>
              <p:grpSpPr bwMode="auto">
                <a:xfrm>
                  <a:off x="1258013" y="4380720"/>
                  <a:ext cx="246063" cy="361950"/>
                  <a:chOff x="5756042" y="7353301"/>
                  <a:chExt cx="246824" cy="360960"/>
                </a:xfrm>
              </p:grpSpPr>
              <p:sp>
                <p:nvSpPr>
                  <p:cNvPr id="250" name="Rounded Rectangle 249">
                    <a:extLst>
                      <a:ext uri="{FF2B5EF4-FFF2-40B4-BE49-F238E27FC236}">
                        <a16:creationId xmlns:a16="http://schemas.microsoft.com/office/drawing/2014/main" id="{08AFD0AF-73F2-4344-967D-7EEE58F6248A}"/>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51" name="Oval 250">
                    <a:extLst>
                      <a:ext uri="{FF2B5EF4-FFF2-40B4-BE49-F238E27FC236}">
                        <a16:creationId xmlns:a16="http://schemas.microsoft.com/office/drawing/2014/main" id="{BCDB4DCB-1AF3-EB46-B850-E86710264570}"/>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52" name="Rounded Rectangle 251">
                    <a:extLst>
                      <a:ext uri="{FF2B5EF4-FFF2-40B4-BE49-F238E27FC236}">
                        <a16:creationId xmlns:a16="http://schemas.microsoft.com/office/drawing/2014/main" id="{6C3CEA02-1AA6-D54B-87A5-56297C2DA058}"/>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53" name="Rounded Rectangle 252">
                    <a:extLst>
                      <a:ext uri="{FF2B5EF4-FFF2-40B4-BE49-F238E27FC236}">
                        <a16:creationId xmlns:a16="http://schemas.microsoft.com/office/drawing/2014/main" id="{B40EFE30-870A-0549-9A5D-DD810FFE26C6}"/>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35" name="Group 129">
                  <a:extLst>
                    <a:ext uri="{FF2B5EF4-FFF2-40B4-BE49-F238E27FC236}">
                      <a16:creationId xmlns:a16="http://schemas.microsoft.com/office/drawing/2014/main" id="{93160FB9-F1DC-5A4F-8E96-854B0BC54922}"/>
                    </a:ext>
                  </a:extLst>
                </p:cNvPr>
                <p:cNvGrpSpPr>
                  <a:grpSpLocks/>
                </p:cNvGrpSpPr>
                <p:nvPr/>
              </p:nvGrpSpPr>
              <p:grpSpPr bwMode="auto">
                <a:xfrm>
                  <a:off x="1549692" y="4380720"/>
                  <a:ext cx="246063" cy="361950"/>
                  <a:chOff x="5756042" y="7353301"/>
                  <a:chExt cx="246824" cy="360960"/>
                </a:xfrm>
              </p:grpSpPr>
              <p:sp>
                <p:nvSpPr>
                  <p:cNvPr id="246" name="Rounded Rectangle 245">
                    <a:extLst>
                      <a:ext uri="{FF2B5EF4-FFF2-40B4-BE49-F238E27FC236}">
                        <a16:creationId xmlns:a16="http://schemas.microsoft.com/office/drawing/2014/main" id="{6858CF26-28D8-AA43-9491-A1E9D2365C7F}"/>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7" name="Oval 246">
                    <a:extLst>
                      <a:ext uri="{FF2B5EF4-FFF2-40B4-BE49-F238E27FC236}">
                        <a16:creationId xmlns:a16="http://schemas.microsoft.com/office/drawing/2014/main" id="{00397239-3925-314F-B4E5-F40E2B938334}"/>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8" name="Rounded Rectangle 247">
                    <a:extLst>
                      <a:ext uri="{FF2B5EF4-FFF2-40B4-BE49-F238E27FC236}">
                        <a16:creationId xmlns:a16="http://schemas.microsoft.com/office/drawing/2014/main" id="{96CCF0EF-2FB4-2446-ACDB-8EDCE59E7041}"/>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9" name="Rounded Rectangle 248">
                    <a:extLst>
                      <a:ext uri="{FF2B5EF4-FFF2-40B4-BE49-F238E27FC236}">
                        <a16:creationId xmlns:a16="http://schemas.microsoft.com/office/drawing/2014/main" id="{644DE02C-8855-454D-83BA-EB62E8A0BB4F}"/>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36" name="Group 129">
                  <a:extLst>
                    <a:ext uri="{FF2B5EF4-FFF2-40B4-BE49-F238E27FC236}">
                      <a16:creationId xmlns:a16="http://schemas.microsoft.com/office/drawing/2014/main" id="{ACFA0441-DEF6-0D4A-BDDF-012104F48BEA}"/>
                    </a:ext>
                  </a:extLst>
                </p:cNvPr>
                <p:cNvGrpSpPr>
                  <a:grpSpLocks/>
                </p:cNvGrpSpPr>
                <p:nvPr/>
              </p:nvGrpSpPr>
              <p:grpSpPr bwMode="auto">
                <a:xfrm>
                  <a:off x="1843699" y="4368020"/>
                  <a:ext cx="246063" cy="361950"/>
                  <a:chOff x="5756042" y="7353301"/>
                  <a:chExt cx="246824" cy="360960"/>
                </a:xfrm>
              </p:grpSpPr>
              <p:sp>
                <p:nvSpPr>
                  <p:cNvPr id="242" name="Rounded Rectangle 241">
                    <a:extLst>
                      <a:ext uri="{FF2B5EF4-FFF2-40B4-BE49-F238E27FC236}">
                        <a16:creationId xmlns:a16="http://schemas.microsoft.com/office/drawing/2014/main" id="{B614DDE7-4614-214A-B782-B9EB10F08E34}"/>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3" name="Oval 242">
                    <a:extLst>
                      <a:ext uri="{FF2B5EF4-FFF2-40B4-BE49-F238E27FC236}">
                        <a16:creationId xmlns:a16="http://schemas.microsoft.com/office/drawing/2014/main" id="{B8810C5C-6895-C645-BAC9-2480BABF333F}"/>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4" name="Rounded Rectangle 243">
                    <a:extLst>
                      <a:ext uri="{FF2B5EF4-FFF2-40B4-BE49-F238E27FC236}">
                        <a16:creationId xmlns:a16="http://schemas.microsoft.com/office/drawing/2014/main" id="{8FC1CEC2-3CC8-B34B-9FF9-BE7F72938D35}"/>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5" name="Rounded Rectangle 244">
                    <a:extLst>
                      <a:ext uri="{FF2B5EF4-FFF2-40B4-BE49-F238E27FC236}">
                        <a16:creationId xmlns:a16="http://schemas.microsoft.com/office/drawing/2014/main" id="{E77E7FC3-DBE3-3C49-9965-4155E59FD60E}"/>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nvGrpSpPr>
                <p:cNvPr id="237" name="Group 129">
                  <a:extLst>
                    <a:ext uri="{FF2B5EF4-FFF2-40B4-BE49-F238E27FC236}">
                      <a16:creationId xmlns:a16="http://schemas.microsoft.com/office/drawing/2014/main" id="{22A1529E-195E-A247-8BC7-93D095D49121}"/>
                    </a:ext>
                  </a:extLst>
                </p:cNvPr>
                <p:cNvGrpSpPr>
                  <a:grpSpLocks/>
                </p:cNvGrpSpPr>
                <p:nvPr/>
              </p:nvGrpSpPr>
              <p:grpSpPr bwMode="auto">
                <a:xfrm>
                  <a:off x="2120244" y="4379107"/>
                  <a:ext cx="246063" cy="361950"/>
                  <a:chOff x="5756042" y="7353301"/>
                  <a:chExt cx="246824" cy="360960"/>
                </a:xfrm>
              </p:grpSpPr>
              <p:sp>
                <p:nvSpPr>
                  <p:cNvPr id="238" name="Rounded Rectangle 237">
                    <a:extLst>
                      <a:ext uri="{FF2B5EF4-FFF2-40B4-BE49-F238E27FC236}">
                        <a16:creationId xmlns:a16="http://schemas.microsoft.com/office/drawing/2014/main" id="{261495CA-0ADF-C347-8D1D-A2655145B70D}"/>
                      </a:ext>
                    </a:extLst>
                  </p:cNvPr>
                  <p:cNvSpPr/>
                  <p:nvPr/>
                </p:nvSpPr>
                <p:spPr>
                  <a:xfrm>
                    <a:off x="5787890" y="7505284"/>
                    <a:ext cx="124208" cy="208977"/>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39" name="Oval 238">
                    <a:extLst>
                      <a:ext uri="{FF2B5EF4-FFF2-40B4-BE49-F238E27FC236}">
                        <a16:creationId xmlns:a16="http://schemas.microsoft.com/office/drawing/2014/main" id="{8EAC6551-E89C-E546-98D2-A744CCB31F58}"/>
                      </a:ext>
                    </a:extLst>
                  </p:cNvPr>
                  <p:cNvSpPr/>
                  <p:nvPr/>
                </p:nvSpPr>
                <p:spPr>
                  <a:xfrm>
                    <a:off x="5764005" y="7353301"/>
                    <a:ext cx="173572" cy="159898"/>
                  </a:xfrm>
                  <a:prstGeom prst="ellipse">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0" name="Rounded Rectangle 239">
                    <a:extLst>
                      <a:ext uri="{FF2B5EF4-FFF2-40B4-BE49-F238E27FC236}">
                        <a16:creationId xmlns:a16="http://schemas.microsoft.com/office/drawing/2014/main" id="{2F756DFC-A8D9-4143-8FB2-E1ECF71400EC}"/>
                      </a:ext>
                    </a:extLst>
                  </p:cNvPr>
                  <p:cNvSpPr/>
                  <p:nvPr/>
                </p:nvSpPr>
                <p:spPr>
                  <a:xfrm rot="2070375">
                    <a:off x="5756042" y="7505284"/>
                    <a:ext cx="38218" cy="125069"/>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
                <p:nvSpPr>
                  <p:cNvPr id="241" name="Rounded Rectangle 240">
                    <a:extLst>
                      <a:ext uri="{FF2B5EF4-FFF2-40B4-BE49-F238E27FC236}">
                        <a16:creationId xmlns:a16="http://schemas.microsoft.com/office/drawing/2014/main" id="{28A6CDEF-A1E1-A447-A6A9-A079B08D4CB7}"/>
                      </a:ext>
                    </a:extLst>
                  </p:cNvPr>
                  <p:cNvSpPr/>
                  <p:nvPr/>
                </p:nvSpPr>
                <p:spPr>
                  <a:xfrm rot="18494049">
                    <a:off x="5920162" y="7492240"/>
                    <a:ext cx="34829" cy="130578"/>
                  </a:xfrm>
                  <a:prstGeom prst="roundRect">
                    <a:avLst/>
                  </a:prstGeom>
                  <a:solidFill>
                    <a:srgbClr val="5A9C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grpSp>
        </p:grpSp>
      </p:grpSp>
      <p:grpSp>
        <p:nvGrpSpPr>
          <p:cNvPr id="410" name="Group 409">
            <a:extLst>
              <a:ext uri="{FF2B5EF4-FFF2-40B4-BE49-F238E27FC236}">
                <a16:creationId xmlns:a16="http://schemas.microsoft.com/office/drawing/2014/main" id="{E00A5DA1-13D8-7840-801E-5B920107B59C}"/>
              </a:ext>
            </a:extLst>
          </p:cNvPr>
          <p:cNvGrpSpPr/>
          <p:nvPr/>
        </p:nvGrpSpPr>
        <p:grpSpPr>
          <a:xfrm>
            <a:off x="1499530" y="3448021"/>
            <a:ext cx="8797811" cy="4270262"/>
            <a:chOff x="-57288" y="2160865"/>
            <a:chExt cx="8839058" cy="4270264"/>
          </a:xfrm>
        </p:grpSpPr>
        <p:cxnSp>
          <p:nvCxnSpPr>
            <p:cNvPr id="12" name="Straight Connector 11">
              <a:extLst>
                <a:ext uri="{FF2B5EF4-FFF2-40B4-BE49-F238E27FC236}">
                  <a16:creationId xmlns:a16="http://schemas.microsoft.com/office/drawing/2014/main" id="{CE198C99-3A63-6B41-8C07-DE9DE2B78B16}"/>
                </a:ext>
              </a:extLst>
            </p:cNvPr>
            <p:cNvCxnSpPr>
              <a:cxnSpLocks/>
            </p:cNvCxnSpPr>
            <p:nvPr/>
          </p:nvCxnSpPr>
          <p:spPr>
            <a:xfrm>
              <a:off x="-57288" y="2160865"/>
              <a:ext cx="8839058"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399" name="TextBox 398">
              <a:extLst>
                <a:ext uri="{FF2B5EF4-FFF2-40B4-BE49-F238E27FC236}">
                  <a16:creationId xmlns:a16="http://schemas.microsoft.com/office/drawing/2014/main" id="{F77E4A13-7522-B14F-BC38-E6BB512192EB}"/>
                </a:ext>
              </a:extLst>
            </p:cNvPr>
            <p:cNvSpPr txBox="1"/>
            <p:nvPr/>
          </p:nvSpPr>
          <p:spPr>
            <a:xfrm>
              <a:off x="2485140" y="4276693"/>
              <a:ext cx="4420809" cy="2154436"/>
            </a:xfrm>
            <a:prstGeom prst="rect">
              <a:avLst/>
            </a:prstGeom>
            <a:noFill/>
          </p:spPr>
          <p:txBody>
            <a:bodyPr wrap="square" rtlCol="0">
              <a:spAutoFit/>
            </a:bodyPr>
            <a:lstStyle/>
            <a:p>
              <a:pPr algn="ctr" defTabSz="457200"/>
              <a:r>
                <a:rPr lang="en-US" sz="6000">
                  <a:solidFill>
                    <a:srgbClr val="5A9CA6"/>
                  </a:solidFill>
                  <a:latin typeface="Baloo" panose="03080902040302020200" pitchFamily="66" charset="77"/>
                  <a:cs typeface="Baloo" panose="03080902040302020200" pitchFamily="66" charset="77"/>
                </a:rPr>
                <a:t>£67139.55</a:t>
              </a:r>
            </a:p>
            <a:p>
              <a:pPr algn="ctr" defTabSz="457200"/>
              <a:r>
                <a:rPr lang="en-US" sz="1400">
                  <a:solidFill>
                    <a:srgbClr val="002060"/>
                  </a:solidFill>
                  <a:latin typeface="Lato Light" panose="020F0302020204030203" pitchFamily="34" charset="77"/>
                </a:rPr>
                <a:t>cost saving over 3 years</a:t>
              </a:r>
            </a:p>
            <a:p>
              <a:pPr algn="ctr" defTabSz="457200"/>
              <a:r>
                <a:rPr lang="en-US" sz="6000">
                  <a:solidFill>
                    <a:srgbClr val="5A9CA6"/>
                  </a:solidFill>
                  <a:latin typeface="Baloo" panose="03080902040302020200" pitchFamily="66" charset="77"/>
                  <a:cs typeface="Baloo" panose="03080902040302020200" pitchFamily="66" charset="77"/>
                </a:rPr>
                <a:t> </a:t>
              </a:r>
            </a:p>
          </p:txBody>
        </p:sp>
      </p:grpSp>
      <p:grpSp>
        <p:nvGrpSpPr>
          <p:cNvPr id="412" name="Group 411">
            <a:extLst>
              <a:ext uri="{FF2B5EF4-FFF2-40B4-BE49-F238E27FC236}">
                <a16:creationId xmlns:a16="http://schemas.microsoft.com/office/drawing/2014/main" id="{6B28C4B1-D9E8-9142-8F13-DF6D5D9BD196}"/>
              </a:ext>
            </a:extLst>
          </p:cNvPr>
          <p:cNvGrpSpPr/>
          <p:nvPr/>
        </p:nvGrpSpPr>
        <p:grpSpPr>
          <a:xfrm>
            <a:off x="2056467" y="-55095"/>
            <a:ext cx="6287165" cy="6913095"/>
            <a:chOff x="526648" y="-1189300"/>
            <a:chExt cx="6287165" cy="6913094"/>
          </a:xfrm>
        </p:grpSpPr>
        <p:sp>
          <p:nvSpPr>
            <p:cNvPr id="30" name="TextBox 29">
              <a:extLst>
                <a:ext uri="{FF2B5EF4-FFF2-40B4-BE49-F238E27FC236}">
                  <a16:creationId xmlns:a16="http://schemas.microsoft.com/office/drawing/2014/main" id="{8354AC4E-F2CA-754C-9961-7DD335381368}"/>
                </a:ext>
              </a:extLst>
            </p:cNvPr>
            <p:cNvSpPr txBox="1"/>
            <p:nvPr/>
          </p:nvSpPr>
          <p:spPr>
            <a:xfrm>
              <a:off x="2128083" y="-1189300"/>
              <a:ext cx="4685730" cy="1292662"/>
            </a:xfrm>
            <a:prstGeom prst="rect">
              <a:avLst/>
            </a:prstGeom>
            <a:noFill/>
          </p:spPr>
          <p:txBody>
            <a:bodyPr wrap="square" rtlCol="0">
              <a:spAutoFit/>
            </a:bodyPr>
            <a:lstStyle/>
            <a:p>
              <a:pPr defTabSz="457200"/>
              <a:r>
                <a:rPr lang="en-US" sz="6000" b="1">
                  <a:solidFill>
                    <a:srgbClr val="5A9CA6"/>
                  </a:solidFill>
                  <a:latin typeface="Calibri" panose="020F0502020204030204"/>
                </a:rPr>
                <a:t>40,000</a:t>
              </a:r>
            </a:p>
            <a:p>
              <a:pPr defTabSz="457200"/>
              <a:r>
                <a:rPr lang="en-US" b="1">
                  <a:solidFill>
                    <a:srgbClr val="5A9CA6"/>
                  </a:solidFill>
                  <a:latin typeface="Calibri" panose="020F0502020204030204"/>
                </a:rPr>
                <a:t> </a:t>
              </a:r>
              <a:r>
                <a:rPr lang="en-US">
                  <a:solidFill>
                    <a:srgbClr val="002060"/>
                  </a:solidFill>
                  <a:latin typeface="Lato Light" panose="020F0302020204030203" pitchFamily="34" charset="77"/>
                </a:rPr>
                <a:t>page views </a:t>
              </a:r>
              <a:r>
                <a:rPr lang="en-US" b="1">
                  <a:solidFill>
                    <a:srgbClr val="002060"/>
                  </a:solidFill>
                  <a:latin typeface="Lato Light" panose="020F0302020204030203" pitchFamily="34" charset="77"/>
                </a:rPr>
                <a:t>worldwide </a:t>
              </a:r>
              <a:endParaRPr lang="en-US" b="1">
                <a:solidFill>
                  <a:srgbClr val="002060"/>
                </a:solidFill>
                <a:highlight>
                  <a:srgbClr val="FFFF00"/>
                </a:highlight>
                <a:latin typeface="Lato Light" panose="020F0302020204030203" pitchFamily="34" charset="77"/>
              </a:endParaRPr>
            </a:p>
          </p:txBody>
        </p:sp>
        <p:cxnSp>
          <p:nvCxnSpPr>
            <p:cNvPr id="405" name="Straight Connector 404">
              <a:extLst>
                <a:ext uri="{FF2B5EF4-FFF2-40B4-BE49-F238E27FC236}">
                  <a16:creationId xmlns:a16="http://schemas.microsoft.com/office/drawing/2014/main" id="{0019C153-BC63-654A-96D8-78F6829904C0}"/>
                </a:ext>
              </a:extLst>
            </p:cNvPr>
            <p:cNvCxnSpPr>
              <a:cxnSpLocks/>
            </p:cNvCxnSpPr>
            <p:nvPr/>
          </p:nvCxnSpPr>
          <p:spPr>
            <a:xfrm>
              <a:off x="526648" y="5720259"/>
              <a:ext cx="3208681" cy="3535"/>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grpSp>
      <p:grpSp>
        <p:nvGrpSpPr>
          <p:cNvPr id="409" name="Group 408">
            <a:extLst>
              <a:ext uri="{FF2B5EF4-FFF2-40B4-BE49-F238E27FC236}">
                <a16:creationId xmlns:a16="http://schemas.microsoft.com/office/drawing/2014/main" id="{6E1E5E10-D2E1-974C-8896-A31F727220AA}"/>
              </a:ext>
            </a:extLst>
          </p:cNvPr>
          <p:cNvGrpSpPr/>
          <p:nvPr/>
        </p:nvGrpSpPr>
        <p:grpSpPr>
          <a:xfrm>
            <a:off x="792277" y="5078225"/>
            <a:ext cx="3717575" cy="2058386"/>
            <a:chOff x="85766" y="5231064"/>
            <a:chExt cx="3717574" cy="2058387"/>
          </a:xfrm>
        </p:grpSpPr>
        <p:sp>
          <p:nvSpPr>
            <p:cNvPr id="6" name="Rectangle 5">
              <a:extLst>
                <a:ext uri="{FF2B5EF4-FFF2-40B4-BE49-F238E27FC236}">
                  <a16:creationId xmlns:a16="http://schemas.microsoft.com/office/drawing/2014/main" id="{A1788AF3-5590-DF4B-BB86-2693C7B0F0E2}"/>
                </a:ext>
              </a:extLst>
            </p:cNvPr>
            <p:cNvSpPr/>
            <p:nvPr/>
          </p:nvSpPr>
          <p:spPr>
            <a:xfrm>
              <a:off x="85766" y="5231064"/>
              <a:ext cx="1983983" cy="2058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r>
                <a:rPr lang="en-US" sz="6000" b="1">
                  <a:solidFill>
                    <a:srgbClr val="5A9CA6"/>
                  </a:solidFill>
                  <a:latin typeface="Calibri" panose="020F0502020204030204"/>
                </a:rPr>
                <a:t>100% </a:t>
              </a:r>
            </a:p>
          </p:txBody>
        </p:sp>
        <p:sp>
          <p:nvSpPr>
            <p:cNvPr id="402" name="TextBox 401">
              <a:extLst>
                <a:ext uri="{FF2B5EF4-FFF2-40B4-BE49-F238E27FC236}">
                  <a16:creationId xmlns:a16="http://schemas.microsoft.com/office/drawing/2014/main" id="{83B4409B-F88F-BD49-B591-D458090A5223}"/>
                </a:ext>
              </a:extLst>
            </p:cNvPr>
            <p:cNvSpPr txBox="1"/>
            <p:nvPr/>
          </p:nvSpPr>
          <p:spPr>
            <a:xfrm>
              <a:off x="1872499" y="5939171"/>
              <a:ext cx="1930841" cy="800219"/>
            </a:xfrm>
            <a:prstGeom prst="rect">
              <a:avLst/>
            </a:prstGeom>
            <a:noFill/>
          </p:spPr>
          <p:txBody>
            <a:bodyPr wrap="square" rtlCol="0">
              <a:spAutoFit/>
            </a:bodyPr>
            <a:lstStyle/>
            <a:p>
              <a:pPr defTabSz="457200"/>
              <a:r>
                <a:rPr lang="en-US" sz="1400" b="1">
                  <a:solidFill>
                    <a:srgbClr val="002060"/>
                  </a:solidFill>
                  <a:latin typeface="Lato Light" panose="020F0302020204030203" pitchFamily="34" charset="77"/>
                </a:rPr>
                <a:t>positive feedback from all user groups</a:t>
              </a:r>
            </a:p>
            <a:p>
              <a:pPr defTabSz="457200"/>
              <a:endParaRPr lang="en-US">
                <a:solidFill>
                  <a:prstClr val="black"/>
                </a:solidFill>
                <a:latin typeface="Calibri" panose="020F0502020204030204"/>
              </a:endParaRPr>
            </a:p>
          </p:txBody>
        </p:sp>
      </p:grpSp>
      <p:pic>
        <p:nvPicPr>
          <p:cNvPr id="218" name="Picture 217">
            <a:extLst>
              <a:ext uri="{FF2B5EF4-FFF2-40B4-BE49-F238E27FC236}">
                <a16:creationId xmlns:a16="http://schemas.microsoft.com/office/drawing/2014/main" id="{D65FE79B-F7AF-4889-A025-26812E1B548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807282" y="-1808"/>
            <a:ext cx="2161382" cy="1637061"/>
          </a:xfrm>
          <a:prstGeom prst="rect">
            <a:avLst/>
          </a:prstGeom>
          <a:noFill/>
          <a:ln>
            <a:noFill/>
          </a:ln>
        </p:spPr>
      </p:pic>
      <p:pic>
        <p:nvPicPr>
          <p:cNvPr id="1026" name="25D5979B-323E-44F8-95A9-E52B833D8870">
            <a:extLst>
              <a:ext uri="{FF2B5EF4-FFF2-40B4-BE49-F238E27FC236}">
                <a16:creationId xmlns:a16="http://schemas.microsoft.com/office/drawing/2014/main" id="{FB3DDC6A-34DA-4708-B1D3-CF46CAD1E7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100" y="541659"/>
            <a:ext cx="27622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952E719-CE20-44EA-85BB-1891C68EF41E}"/>
              </a:ext>
            </a:extLst>
          </p:cNvPr>
          <p:cNvSpPr/>
          <p:nvPr/>
        </p:nvSpPr>
        <p:spPr>
          <a:xfrm>
            <a:off x="8180929" y="1717181"/>
            <a:ext cx="3574911" cy="338554"/>
          </a:xfrm>
          <a:prstGeom prst="rect">
            <a:avLst/>
          </a:prstGeom>
        </p:spPr>
        <p:txBody>
          <a:bodyPr wrap="square">
            <a:spAutoFit/>
          </a:bodyPr>
          <a:lstStyle/>
          <a:p>
            <a:pPr algn="r" defTabSz="457200"/>
            <a:r>
              <a:rPr lang="en-GB" sz="1600" b="1">
                <a:solidFill>
                  <a:srgbClr val="5B9BD5"/>
                </a:solidFill>
                <a:latin typeface="Calibri" panose="020F0502020204030204"/>
              </a:rPr>
              <a:t>@NorthNetChild</a:t>
            </a:r>
          </a:p>
        </p:txBody>
      </p:sp>
      <p:sp>
        <p:nvSpPr>
          <p:cNvPr id="3" name="TextBox 2">
            <a:extLst>
              <a:ext uri="{FF2B5EF4-FFF2-40B4-BE49-F238E27FC236}">
                <a16:creationId xmlns:a16="http://schemas.microsoft.com/office/drawing/2014/main" id="{3BA7FC26-BBE5-4130-AB19-A14A59B1FF1F}"/>
              </a:ext>
            </a:extLst>
          </p:cNvPr>
          <p:cNvSpPr txBox="1"/>
          <p:nvPr/>
        </p:nvSpPr>
        <p:spPr>
          <a:xfrm>
            <a:off x="6790005" y="3606647"/>
            <a:ext cx="3789452" cy="1754326"/>
          </a:xfrm>
          <a:prstGeom prst="rect">
            <a:avLst/>
          </a:prstGeom>
          <a:noFill/>
        </p:spPr>
        <p:txBody>
          <a:bodyPr wrap="square" rtlCol="0">
            <a:spAutoFit/>
          </a:bodyPr>
          <a:lstStyle/>
          <a:p>
            <a:pPr defTabSz="457200"/>
            <a:r>
              <a:rPr lang="en-GB" b="1">
                <a:solidFill>
                  <a:srgbClr val="92D050"/>
                </a:solidFill>
                <a:latin typeface="Calibri" panose="020F0502020204030204"/>
              </a:rPr>
              <a:t>Centre for Integrated Care Launching 2021</a:t>
            </a:r>
          </a:p>
          <a:p>
            <a:pPr marL="285750" indent="-285750" defTabSz="457200">
              <a:buFont typeface="Arial" panose="020B0604020202020204" pitchFamily="34" charset="0"/>
              <a:buChar char="•"/>
            </a:pPr>
            <a:r>
              <a:rPr lang="en-GB" b="1">
                <a:solidFill>
                  <a:srgbClr val="92D050"/>
                </a:solidFill>
                <a:latin typeface="Calibri" panose="020F0502020204030204"/>
              </a:rPr>
              <a:t>Asthma Fellow and Educators</a:t>
            </a:r>
          </a:p>
          <a:p>
            <a:pPr marL="285750" indent="-285750" defTabSz="457200">
              <a:buFont typeface="Arial" panose="020B0604020202020204" pitchFamily="34" charset="0"/>
              <a:buChar char="•"/>
            </a:pPr>
            <a:r>
              <a:rPr lang="en-GB" b="1">
                <a:solidFill>
                  <a:srgbClr val="92D050"/>
                </a:solidFill>
                <a:latin typeface="Calibri" panose="020F0502020204030204"/>
              </a:rPr>
              <a:t>Healthier Together Implementation</a:t>
            </a:r>
          </a:p>
          <a:p>
            <a:pPr marL="285750" indent="-285750" defTabSz="457200">
              <a:buFont typeface="Arial" panose="020B0604020202020204" pitchFamily="34" charset="0"/>
              <a:buChar char="•"/>
            </a:pPr>
            <a:r>
              <a:rPr lang="en-GB" b="1">
                <a:solidFill>
                  <a:srgbClr val="92D050"/>
                </a:solidFill>
                <a:latin typeface="Calibri" panose="020F0502020204030204"/>
              </a:rPr>
              <a:t>Social prescribing</a:t>
            </a:r>
          </a:p>
        </p:txBody>
      </p:sp>
      <p:pic>
        <p:nvPicPr>
          <p:cNvPr id="400" name="Graphic 399" descr="Open hand">
            <a:extLst>
              <a:ext uri="{FF2B5EF4-FFF2-40B4-BE49-F238E27FC236}">
                <a16:creationId xmlns:a16="http://schemas.microsoft.com/office/drawing/2014/main" id="{535803A1-E70D-41DE-8512-8111604ACF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55751" y="4569781"/>
            <a:ext cx="1013990" cy="1013990"/>
          </a:xfrm>
          <a:prstGeom prst="rect">
            <a:avLst/>
          </a:prstGeom>
        </p:spPr>
      </p:pic>
      <p:pic>
        <p:nvPicPr>
          <p:cNvPr id="401" name="Graphic 400" descr="Users with solid fill">
            <a:extLst>
              <a:ext uri="{FF2B5EF4-FFF2-40B4-BE49-F238E27FC236}">
                <a16:creationId xmlns:a16="http://schemas.microsoft.com/office/drawing/2014/main" id="{A9E4A4BD-4C11-47F6-975F-B4956453BEF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24422" y="4341987"/>
            <a:ext cx="721808" cy="721808"/>
          </a:xfrm>
          <a:prstGeom prst="rect">
            <a:avLst/>
          </a:prstGeom>
        </p:spPr>
      </p:pic>
      <p:pic>
        <p:nvPicPr>
          <p:cNvPr id="5" name="Picture 6">
            <a:extLst>
              <a:ext uri="{FF2B5EF4-FFF2-40B4-BE49-F238E27FC236}">
                <a16:creationId xmlns:a16="http://schemas.microsoft.com/office/drawing/2014/main" id="{41E7EA0F-46AE-4DDC-B55D-E1B8B181689F}"/>
              </a:ext>
            </a:extLst>
          </p:cNvPr>
          <p:cNvPicPr>
            <a:picLocks noChangeAspect="1"/>
          </p:cNvPicPr>
          <p:nvPr/>
        </p:nvPicPr>
        <p:blipFill>
          <a:blip r:embed="rId14"/>
          <a:stretch>
            <a:fillRect/>
          </a:stretch>
        </p:blipFill>
        <p:spPr>
          <a:xfrm>
            <a:off x="10458450" y="5155462"/>
            <a:ext cx="1609725" cy="1604851"/>
          </a:xfrm>
          <a:prstGeom prst="rect">
            <a:avLst/>
          </a:prstGeom>
        </p:spPr>
      </p:pic>
      <p:sp>
        <p:nvSpPr>
          <p:cNvPr id="7" name="Rectangle 6">
            <a:extLst>
              <a:ext uri="{FF2B5EF4-FFF2-40B4-BE49-F238E27FC236}">
                <a16:creationId xmlns:a16="http://schemas.microsoft.com/office/drawing/2014/main" id="{79696A0F-7221-4AB7-954A-465EF5F0701C}"/>
              </a:ext>
            </a:extLst>
          </p:cNvPr>
          <p:cNvSpPr/>
          <p:nvPr/>
        </p:nvSpPr>
        <p:spPr>
          <a:xfrm>
            <a:off x="142875" y="123825"/>
            <a:ext cx="2247900" cy="1095375"/>
          </a:xfrm>
          <a:prstGeom prst="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North East &amp; North Cumbria</a:t>
            </a:r>
            <a:endParaRPr lang="en-US" sz="2400"/>
          </a:p>
        </p:txBody>
      </p:sp>
    </p:spTree>
    <p:extLst>
      <p:ext uri="{BB962C8B-B14F-4D97-AF65-F5344CB8AC3E}">
        <p14:creationId xmlns:p14="http://schemas.microsoft.com/office/powerpoint/2010/main" val="2365635946"/>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2B2F-0942-0A41-B1C4-82C49D34FB0F}"/>
              </a:ext>
            </a:extLst>
          </p:cNvPr>
          <p:cNvSpPr>
            <a:spLocks noGrp="1"/>
          </p:cNvSpPr>
          <p:nvPr>
            <p:ph type="title"/>
          </p:nvPr>
        </p:nvSpPr>
        <p:spPr>
          <a:xfrm>
            <a:off x="838200" y="365125"/>
            <a:ext cx="7588045" cy="1325563"/>
          </a:xfrm>
        </p:spPr>
        <p:txBody>
          <a:bodyPr/>
          <a:lstStyle/>
          <a:p>
            <a:r>
              <a:rPr lang="en-US"/>
              <a:t>North East London </a:t>
            </a:r>
            <a:br>
              <a:rPr lang="en-US"/>
            </a:br>
            <a:r>
              <a:rPr lang="en-US"/>
              <a:t>Asthma Network Priorities</a:t>
            </a:r>
          </a:p>
        </p:txBody>
      </p:sp>
      <p:sp>
        <p:nvSpPr>
          <p:cNvPr id="3" name="Content Placeholder 2">
            <a:extLst>
              <a:ext uri="{FF2B5EF4-FFF2-40B4-BE49-F238E27FC236}">
                <a16:creationId xmlns:a16="http://schemas.microsoft.com/office/drawing/2014/main" id="{34B33FC3-733C-FE48-A477-8B5607C57D54}"/>
              </a:ext>
            </a:extLst>
          </p:cNvPr>
          <p:cNvSpPr>
            <a:spLocks noGrp="1"/>
          </p:cNvSpPr>
          <p:nvPr>
            <p:ph idx="1"/>
          </p:nvPr>
        </p:nvSpPr>
        <p:spPr/>
        <p:txBody>
          <a:bodyPr>
            <a:normAutofit fontScale="92500" lnSpcReduction="10000"/>
          </a:bodyPr>
          <a:lstStyle/>
          <a:p>
            <a:pPr marL="0" indent="0">
              <a:buNone/>
            </a:pPr>
            <a:r>
              <a:rPr lang="en-US" sz="2000"/>
              <a:t>The NEL Asthma Network undertook a whiteboard exercise in April 2021 to discuss the range of areas we are working on- and could potentially work on. </a:t>
            </a:r>
          </a:p>
          <a:p>
            <a:pPr marL="0" indent="0">
              <a:buNone/>
            </a:pPr>
            <a:r>
              <a:rPr lang="en-US" sz="2000"/>
              <a:t>This covered a wide range of initiatives across the seven boroughs, but it was agreed that we would focus on the following: </a:t>
            </a:r>
          </a:p>
          <a:p>
            <a:r>
              <a:rPr lang="en-US" sz="2000"/>
              <a:t>Uptake of Annual Reviews and </a:t>
            </a:r>
            <a:r>
              <a:rPr lang="en-US" sz="2000" err="1"/>
              <a:t>Personalised</a:t>
            </a:r>
            <a:r>
              <a:rPr lang="en-US" sz="2000"/>
              <a:t> Action Plans</a:t>
            </a:r>
          </a:p>
          <a:p>
            <a:r>
              <a:rPr lang="en-US" sz="2000"/>
              <a:t>Robust follow-up after emergency attendance/admission for asthma</a:t>
            </a:r>
          </a:p>
          <a:p>
            <a:r>
              <a:rPr lang="en-US" sz="2000"/>
              <a:t>Support local schools to be Asthma Friendly</a:t>
            </a:r>
          </a:p>
          <a:p>
            <a:r>
              <a:rPr lang="en-US" sz="2000"/>
              <a:t>Learn from past recommendations of Child Death Overview Panels and show improvements based on these. </a:t>
            </a:r>
          </a:p>
          <a:p>
            <a:r>
              <a:rPr lang="en-US" sz="2000"/>
              <a:t>Development of asthma pathways across the health and care system- ensuring there is sufficient staffing to support the provision of care. </a:t>
            </a:r>
          </a:p>
          <a:p>
            <a:endParaRPr lang="en-US" sz="2000"/>
          </a:p>
        </p:txBody>
      </p:sp>
      <p:pic>
        <p:nvPicPr>
          <p:cNvPr id="1026" name="Picture 2" descr="East London Health &amp; Care Partner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705" y="548148"/>
            <a:ext cx="3814368" cy="95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5358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3" name="Google Shape;843;p3"/>
          <p:cNvSpPr txBox="1">
            <a:spLocks noGrp="1"/>
          </p:cNvSpPr>
          <p:nvPr>
            <p:ph type="body" idx="1"/>
          </p:nvPr>
        </p:nvSpPr>
        <p:spPr>
          <a:xfrm>
            <a:off x="561473" y="1075714"/>
            <a:ext cx="11289513" cy="47065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endParaRPr lang="en-GB" sz="1600">
              <a:latin typeface="Calibri" panose="020F0502020204030204" pitchFamily="34" charset="0"/>
              <a:cs typeface="Calibri" panose="020F0502020204030204" pitchFamily="34" charset="0"/>
              <a:sym typeface="Calibri"/>
            </a:endParaRPr>
          </a:p>
          <a:p>
            <a:pPr marL="0" lvl="0" indent="0" algn="l" rtl="0">
              <a:lnSpc>
                <a:spcPct val="90000"/>
              </a:lnSpc>
              <a:spcBef>
                <a:spcPts val="0"/>
              </a:spcBef>
              <a:spcAft>
                <a:spcPts val="0"/>
              </a:spcAft>
              <a:buClr>
                <a:schemeClr val="dk1"/>
              </a:buClr>
              <a:buSzPts val="1400"/>
              <a:buNone/>
            </a:pPr>
            <a:endParaRPr lang="en-GB" sz="1600">
              <a:latin typeface="Calibri" panose="020F0502020204030204" pitchFamily="34" charset="0"/>
              <a:cs typeface="Calibri" panose="020F0502020204030204" pitchFamily="34" charset="0"/>
              <a:sym typeface="Calibri"/>
            </a:endParaRPr>
          </a:p>
          <a:p>
            <a:pPr indent="-457200">
              <a:buFont typeface="Arial" panose="020B0604020202020204" pitchFamily="34" charset="0"/>
              <a:buChar char="•"/>
            </a:pPr>
            <a:r>
              <a:rPr lang="en-GB" sz="1600">
                <a:solidFill>
                  <a:srgbClr val="000000"/>
                </a:solidFill>
                <a:effectLst/>
                <a:latin typeface="Calibri" panose="020F0502020204030204" pitchFamily="34" charset="0"/>
                <a:ea typeface="Times New Roman" panose="02020603050405020304" pitchFamily="18" charset="0"/>
              </a:rPr>
              <a:t>SW London ICS has developed a  Children, Young People and Maternity System Board.  The System board is Chaired by the Chief Nurse</a:t>
            </a:r>
            <a:r>
              <a:rPr lang="en-GB" sz="1600">
                <a:solidFill>
                  <a:srgbClr val="000000"/>
                </a:solidFill>
                <a:latin typeface="Calibri" panose="020F0502020204030204" pitchFamily="34" charset="0"/>
                <a:ea typeface="Times New Roman" panose="02020603050405020304" pitchFamily="18" charset="0"/>
              </a:rPr>
              <a:t> </a:t>
            </a:r>
            <a:r>
              <a:rPr lang="en-GB" sz="1600">
                <a:solidFill>
                  <a:srgbClr val="000000"/>
                </a:solidFill>
                <a:effectLst/>
                <a:latin typeface="Calibri" panose="020F0502020204030204" pitchFamily="34" charset="0"/>
                <a:ea typeface="Times New Roman" panose="02020603050405020304" pitchFamily="18" charset="0"/>
              </a:rPr>
              <a:t>and Co-Chaired by a </a:t>
            </a:r>
            <a:r>
              <a:rPr lang="en-GB" sz="1600">
                <a:effectLst/>
                <a:latin typeface="Calibri" panose="020F0502020204030204" pitchFamily="34" charset="0"/>
                <a:ea typeface="Calibri" panose="020F0502020204030204" pitchFamily="34" charset="0"/>
              </a:rPr>
              <a:t>Director of Children’s Services  </a:t>
            </a:r>
          </a:p>
          <a:p>
            <a:pPr indent="-457200">
              <a:buFont typeface="Arial" panose="020B0604020202020204" pitchFamily="34" charset="0"/>
              <a:buChar char="•"/>
            </a:pPr>
            <a:r>
              <a:rPr lang="en-GB" sz="1600">
                <a:effectLst/>
                <a:latin typeface="Calibri" panose="020F0502020204030204" pitchFamily="34" charset="0"/>
                <a:ea typeface="Calibri" panose="020F0502020204030204" pitchFamily="34" charset="0"/>
              </a:rPr>
              <a:t>The Children, Young People (CYP) and Maternity System Board is in the process of recruiting the </a:t>
            </a:r>
            <a:r>
              <a:rPr lang="en-GB" sz="1600">
                <a:solidFill>
                  <a:srgbClr val="000000"/>
                </a:solidFill>
                <a:effectLst/>
                <a:latin typeface="Calibri" panose="020F0502020204030204" pitchFamily="34" charset="0"/>
                <a:ea typeface="Times New Roman" panose="02020603050405020304" pitchFamily="18" charset="0"/>
              </a:rPr>
              <a:t>CYP acute and CYP asthma leads. This will then allow set up of SWL CYP asthma network.</a:t>
            </a:r>
            <a:endParaRPr lang="en-GB" sz="1600">
              <a:effectLst/>
              <a:latin typeface="Calibri" panose="020F0502020204030204" pitchFamily="34" charset="0"/>
              <a:ea typeface="Calibri" panose="020F0502020204030204" pitchFamily="34" charset="0"/>
            </a:endParaRPr>
          </a:p>
          <a:p>
            <a:pPr indent="-457200">
              <a:buFont typeface="Arial" panose="020B0604020202020204" pitchFamily="34" charset="0"/>
              <a:buChar char="•"/>
            </a:pPr>
            <a:r>
              <a:rPr lang="en-GB" sz="1600">
                <a:solidFill>
                  <a:srgbClr val="000000"/>
                </a:solidFill>
                <a:effectLst/>
                <a:latin typeface="Calibri" panose="020F0502020204030204" pitchFamily="34" charset="0"/>
                <a:ea typeface="Times New Roman" panose="02020603050405020304" pitchFamily="18" charset="0"/>
              </a:rPr>
              <a:t>SWL are developing a project plan for asthma which aims to include:  </a:t>
            </a:r>
            <a:endParaRPr lang="en-GB" sz="1600">
              <a:effectLst/>
              <a:latin typeface="Calibri" panose="020F0502020204030204" pitchFamily="34" charset="0"/>
              <a:ea typeface="Calibri" panose="020F0502020204030204" pitchFamily="34" charset="0"/>
            </a:endParaRPr>
          </a:p>
          <a:p>
            <a:pPr marL="717550" lvl="0" indent="-268288">
              <a:lnSpc>
                <a:spcPct val="107000"/>
              </a:lnSpc>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Reducing asthma Emergency attendances and admissions by improving asthma diagnosis and control</a:t>
            </a:r>
          </a:p>
          <a:p>
            <a:pPr marL="717550" lvl="0" indent="-268288">
              <a:lnSpc>
                <a:spcPct val="107000"/>
              </a:lnSpc>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Improving identification of children at risk for acute attacks</a:t>
            </a:r>
          </a:p>
          <a:p>
            <a:pPr marL="717550" lvl="0" indent="-268288">
              <a:lnSpc>
                <a:spcPct val="107000"/>
              </a:lnSpc>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Improving asthma prescribing and appropriate use of inhaler devices</a:t>
            </a:r>
          </a:p>
          <a:p>
            <a:pPr marL="717550" lvl="0" indent="-268288">
              <a:lnSpc>
                <a:spcPct val="107000"/>
              </a:lnSpc>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Ensuring all children have a written Personalised Asthma Action Plan</a:t>
            </a:r>
          </a:p>
          <a:p>
            <a:pPr marL="717550" lvl="0" indent="-268288">
              <a:lnSpc>
                <a:spcPct val="107000"/>
              </a:lnSpc>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Ensuring all children have a timely (48hr) review following an acute asthma attack</a:t>
            </a:r>
          </a:p>
          <a:p>
            <a:pPr marL="717550" lvl="0" indent="-268288">
              <a:lnSpc>
                <a:spcPct val="107000"/>
              </a:lnSpc>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Targeting CYP who would benefit from new high cost drugs.</a:t>
            </a:r>
          </a:p>
          <a:p>
            <a:pPr marL="717550" lvl="0" indent="-268288">
              <a:lnSpc>
                <a:spcPct val="107000"/>
              </a:lnSpc>
              <a:spcAft>
                <a:spcPts val="800"/>
              </a:spcAft>
              <a:buFont typeface="Wingdings" panose="05000000000000000000" pitchFamily="2" charset="2"/>
              <a:buChar char="Ø"/>
            </a:pPr>
            <a:r>
              <a:rPr lang="en-GB" sz="1600">
                <a:effectLst/>
                <a:latin typeface="Calibri" panose="020F0502020204030204" pitchFamily="34" charset="0"/>
                <a:ea typeface="Calibri" panose="020F0502020204030204" pitchFamily="34" charset="0"/>
                <a:cs typeface="Times New Roman" panose="02020603050405020304" pitchFamily="18" charset="0"/>
              </a:rPr>
              <a:t>Ensuring adequate resources to provide AHP support for children with asthma across the sector: physiotherapy, psychology, speech and language therapy and dietetics</a:t>
            </a:r>
          </a:p>
          <a:p>
            <a:pPr marL="0" lvl="0" indent="0" algn="l" rtl="0">
              <a:lnSpc>
                <a:spcPct val="90000"/>
              </a:lnSpc>
              <a:spcBef>
                <a:spcPts val="0"/>
              </a:spcBef>
              <a:spcAft>
                <a:spcPts val="0"/>
              </a:spcAft>
              <a:buClr>
                <a:schemeClr val="dk1"/>
              </a:buClr>
              <a:buSzPts val="1400"/>
              <a:buNone/>
            </a:pPr>
            <a:endParaRPr lang="en-GB" sz="1600">
              <a:latin typeface="Calibri" panose="020F0502020204030204" pitchFamily="34" charset="0"/>
              <a:cs typeface="Calibri" panose="020F0502020204030204" pitchFamily="34" charset="0"/>
              <a:sym typeface="Calibri"/>
            </a:endParaRPr>
          </a:p>
          <a:p>
            <a:pPr marL="0" lvl="0" indent="0" algn="l" rtl="0">
              <a:lnSpc>
                <a:spcPct val="90000"/>
              </a:lnSpc>
              <a:spcBef>
                <a:spcPts val="0"/>
              </a:spcBef>
              <a:spcAft>
                <a:spcPts val="0"/>
              </a:spcAft>
              <a:buClr>
                <a:schemeClr val="dk1"/>
              </a:buClr>
              <a:buSzPts val="1400"/>
              <a:buNone/>
            </a:pPr>
            <a:endParaRPr lang="en-GB" sz="1600">
              <a:latin typeface="Calibri" panose="020F0502020204030204" pitchFamily="34" charset="0"/>
              <a:cs typeface="Calibri" panose="020F0502020204030204" pitchFamily="34" charset="0"/>
              <a:sym typeface="Calibri"/>
            </a:endParaRPr>
          </a:p>
          <a:p>
            <a:pPr marL="0" lvl="0" indent="0" algn="l" rtl="0">
              <a:lnSpc>
                <a:spcPct val="90000"/>
              </a:lnSpc>
              <a:spcBef>
                <a:spcPts val="0"/>
              </a:spcBef>
              <a:spcAft>
                <a:spcPts val="0"/>
              </a:spcAft>
              <a:buClr>
                <a:schemeClr val="dk1"/>
              </a:buClr>
              <a:buSzPts val="1400"/>
              <a:buNone/>
            </a:pPr>
            <a:endParaRPr lang="en-GB" sz="1700" b="1">
              <a:latin typeface="Calibri"/>
              <a:cs typeface="Calibri"/>
              <a:sym typeface="Calibri"/>
            </a:endParaRPr>
          </a:p>
          <a:p>
            <a:pPr marL="0" lvl="0" indent="0" algn="l" rtl="0">
              <a:lnSpc>
                <a:spcPct val="90000"/>
              </a:lnSpc>
              <a:spcBef>
                <a:spcPts val="0"/>
              </a:spcBef>
              <a:spcAft>
                <a:spcPts val="0"/>
              </a:spcAft>
              <a:buClr>
                <a:schemeClr val="dk1"/>
              </a:buClr>
              <a:buSzPts val="1400"/>
              <a:buNone/>
            </a:pPr>
            <a:endParaRPr lang="en-GB" sz="1600" b="1">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835DDE8-46F9-43DA-A18A-0DEEC6BA4304}"/>
              </a:ext>
            </a:extLst>
          </p:cNvPr>
          <p:cNvSpPr txBox="1"/>
          <p:nvPr/>
        </p:nvSpPr>
        <p:spPr>
          <a:xfrm>
            <a:off x="561473" y="891048"/>
            <a:ext cx="2771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Asthma Plans</a:t>
            </a:r>
          </a:p>
        </p:txBody>
      </p:sp>
      <p:sp>
        <p:nvSpPr>
          <p:cNvPr id="5" name="Subtitle 2">
            <a:extLst>
              <a:ext uri="{FF2B5EF4-FFF2-40B4-BE49-F238E27FC236}">
                <a16:creationId xmlns:a16="http://schemas.microsoft.com/office/drawing/2014/main" id="{2175A20A-B8AA-4514-92ED-5D4BFE977BBF}"/>
              </a:ext>
            </a:extLst>
          </p:cNvPr>
          <p:cNvSpPr txBox="1">
            <a:spLocks/>
          </p:cNvSpPr>
          <p:nvPr/>
        </p:nvSpPr>
        <p:spPr>
          <a:xfrm>
            <a:off x="3438965" y="226307"/>
            <a:ext cx="5534527" cy="504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14300" marR="0" lvl="0" indent="0" algn="ctr" defTabSz="914400" rtl="0" eaLnBrk="1" fontAlgn="auto" latinLnBrk="0" hangingPunct="1">
              <a:lnSpc>
                <a:spcPct val="90000"/>
              </a:lnSpc>
              <a:spcBef>
                <a:spcPts val="750"/>
              </a:spcBef>
              <a:spcAft>
                <a:spcPts val="0"/>
              </a:spcAft>
              <a:buClr>
                <a:srgbClr val="000000"/>
              </a:buClr>
              <a:buSzPts val="1800"/>
              <a:buFont typeface="Arial"/>
              <a:buNone/>
              <a:tabLst/>
              <a:defRPr/>
            </a:pPr>
            <a:r>
              <a:rPr kumimoji="0" lang="en-GB" sz="3200" b="1" i="0" u="none" strike="noStrike" kern="0" cap="none" spc="0" normalizeH="0" baseline="0" noProof="0">
                <a:ln>
                  <a:noFill/>
                </a:ln>
                <a:solidFill>
                  <a:srgbClr val="FFC000">
                    <a:lumMod val="60000"/>
                    <a:lumOff val="40000"/>
                  </a:srgbClr>
                </a:solidFill>
                <a:effectLst/>
                <a:uLnTx/>
                <a:uFillTx/>
                <a:latin typeface="Century Gothic"/>
                <a:sym typeface="Century Gothic"/>
              </a:rPr>
              <a:t>SW London ICS Asthma Plans</a:t>
            </a:r>
          </a:p>
          <a:p>
            <a:pPr marL="457200" marR="0" lvl="0" indent="-342900" algn="ctr" defTabSz="914400" rtl="0" eaLnBrk="1" fontAlgn="auto" latinLnBrk="0" hangingPunct="1">
              <a:lnSpc>
                <a:spcPct val="90000"/>
              </a:lnSpc>
              <a:spcBef>
                <a:spcPts val="750"/>
              </a:spcBef>
              <a:spcAft>
                <a:spcPts val="0"/>
              </a:spcAft>
              <a:buClr>
                <a:srgbClr val="000000"/>
              </a:buClr>
              <a:buSzPts val="1800"/>
              <a:buFont typeface="Arial"/>
              <a:buChar char="•"/>
              <a:tabLst/>
              <a:defRPr/>
            </a:pPr>
            <a:endParaRPr kumimoji="0" lang="en-GB" sz="3200" b="1" i="0" u="none" strike="noStrike" kern="0" cap="none" spc="0" normalizeH="0" baseline="0" noProof="0">
              <a:ln>
                <a:noFill/>
              </a:ln>
              <a:solidFill>
                <a:srgbClr val="FFC000">
                  <a:lumMod val="60000"/>
                  <a:lumOff val="40000"/>
                </a:srgbClr>
              </a:solidFill>
              <a:effectLst/>
              <a:uLnTx/>
              <a:uFillTx/>
              <a:latin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015259" y="5815540"/>
            <a:ext cx="3819294" cy="723379"/>
          </a:xfrm>
          <a:prstGeom prst="rect">
            <a:avLst/>
          </a:prstGeom>
        </p:spPr>
      </p:pic>
      <p:sp>
        <p:nvSpPr>
          <p:cNvPr id="13" name="Title 12"/>
          <p:cNvSpPr>
            <a:spLocks noGrp="1"/>
          </p:cNvSpPr>
          <p:nvPr>
            <p:ph type="title"/>
          </p:nvPr>
        </p:nvSpPr>
        <p:spPr>
          <a:xfrm>
            <a:off x="0" y="-50731"/>
            <a:ext cx="12192000" cy="832128"/>
          </a:xfrm>
          <a:solidFill>
            <a:schemeClr val="accent1"/>
          </a:solidFill>
        </p:spPr>
        <p:txBody>
          <a:bodyPr>
            <a:noAutofit/>
          </a:bodyPr>
          <a:lstStyle/>
          <a:p>
            <a:r>
              <a:rPr lang="en-GB" sz="2800" b="1" dirty="0">
                <a:solidFill>
                  <a:schemeClr val="bg1"/>
                </a:solidFill>
                <a:latin typeface="+mn-lt"/>
              </a:rPr>
              <a:t>North West London CYP Asthma network</a:t>
            </a:r>
            <a:br>
              <a:rPr lang="en-GB" sz="2800" dirty="0">
                <a:solidFill>
                  <a:schemeClr val="bg1"/>
                </a:solidFill>
              </a:rPr>
            </a:br>
            <a:endParaRPr lang="en-GB" sz="2400" dirty="0">
              <a:solidFill>
                <a:schemeClr val="bg1"/>
              </a:solidFill>
              <a:latin typeface="+mn-lt"/>
            </a:endParaRPr>
          </a:p>
        </p:txBody>
      </p:sp>
      <p:sp>
        <p:nvSpPr>
          <p:cNvPr id="14" name="Title 12"/>
          <p:cNvSpPr txBox="1">
            <a:spLocks/>
          </p:cNvSpPr>
          <p:nvPr/>
        </p:nvSpPr>
        <p:spPr>
          <a:xfrm>
            <a:off x="5518251" y="2171757"/>
            <a:ext cx="3448395" cy="32813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nvGrpSpPr>
          <p:cNvPr id="7" name="Group 6">
            <a:extLst>
              <a:ext uri="{FF2B5EF4-FFF2-40B4-BE49-F238E27FC236}">
                <a16:creationId xmlns:a16="http://schemas.microsoft.com/office/drawing/2014/main" id="{22C1533A-104B-4F2B-A238-BA9E76FFA0DE}"/>
              </a:ext>
            </a:extLst>
          </p:cNvPr>
          <p:cNvGrpSpPr/>
          <p:nvPr/>
        </p:nvGrpSpPr>
        <p:grpSpPr>
          <a:xfrm>
            <a:off x="5763798" y="933236"/>
            <a:ext cx="6284217" cy="2868574"/>
            <a:chOff x="88870" y="1069070"/>
            <a:chExt cx="4858323" cy="3355311"/>
          </a:xfrm>
        </p:grpSpPr>
        <p:sp>
          <p:nvSpPr>
            <p:cNvPr id="15" name="Title 12"/>
            <p:cNvSpPr txBox="1">
              <a:spLocks/>
            </p:cNvSpPr>
            <p:nvPr/>
          </p:nvSpPr>
          <p:spPr>
            <a:xfrm>
              <a:off x="88870" y="1897069"/>
              <a:ext cx="4858323" cy="2527312"/>
            </a:xfrm>
            <a:prstGeom prst="rect">
              <a:avLst/>
            </a:prstGeom>
            <a:solidFill>
              <a:schemeClr val="bg1"/>
            </a:solidFill>
            <a:ln>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mj-cs"/>
                </a:rPr>
                <a:t>Based on nurse led 48 hour reviews in operation pre and post introduction</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mj-cs"/>
                </a:rPr>
                <a:t>Positive feedback from CYP/ families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mj-cs"/>
                </a:rPr>
                <a:t>No increase in re-attendance rate</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mj-cs"/>
                </a:rPr>
                <a:t>Staff training key to success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mj-cs"/>
                </a:rPr>
                <a:t>Salbutamol post-discharge reduced</a:t>
              </a:r>
            </a:p>
          </p:txBody>
        </p:sp>
        <p:sp>
          <p:nvSpPr>
            <p:cNvPr id="3" name="TextBox 2">
              <a:extLst>
                <a:ext uri="{FF2B5EF4-FFF2-40B4-BE49-F238E27FC236}">
                  <a16:creationId xmlns:a16="http://schemas.microsoft.com/office/drawing/2014/main" id="{FAC58065-47AF-40EF-9CF2-0B1E2DDB2CDB}"/>
                </a:ext>
              </a:extLst>
            </p:cNvPr>
            <p:cNvSpPr txBox="1"/>
            <p:nvPr/>
          </p:nvSpPr>
          <p:spPr>
            <a:xfrm>
              <a:off x="88872" y="1069070"/>
              <a:ext cx="4858321" cy="827999"/>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Goodbye to ‘weaning plans’ – network agreed asthma guideline ‘Going Home Plan’ - June 2021   </a:t>
              </a:r>
            </a:p>
          </p:txBody>
        </p:sp>
      </p:grpSp>
      <p:pic>
        <p:nvPicPr>
          <p:cNvPr id="6" name="Picture 5">
            <a:extLst>
              <a:ext uri="{FF2B5EF4-FFF2-40B4-BE49-F238E27FC236}">
                <a16:creationId xmlns:a16="http://schemas.microsoft.com/office/drawing/2014/main" id="{C7B6E46D-89D4-4D5F-AA69-2117E2D2A5CA}"/>
              </a:ext>
            </a:extLst>
          </p:cNvPr>
          <p:cNvPicPr>
            <a:picLocks noChangeAspect="1"/>
          </p:cNvPicPr>
          <p:nvPr/>
        </p:nvPicPr>
        <p:blipFill>
          <a:blip r:embed="rId3"/>
          <a:stretch>
            <a:fillRect/>
          </a:stretch>
        </p:blipFill>
        <p:spPr>
          <a:xfrm>
            <a:off x="3274590" y="3565875"/>
            <a:ext cx="8305800" cy="2343150"/>
          </a:xfrm>
          <a:prstGeom prst="rect">
            <a:avLst/>
          </a:prstGeom>
        </p:spPr>
      </p:pic>
      <p:sp>
        <p:nvSpPr>
          <p:cNvPr id="12" name="Title 12">
            <a:extLst>
              <a:ext uri="{FF2B5EF4-FFF2-40B4-BE49-F238E27FC236}">
                <a16:creationId xmlns:a16="http://schemas.microsoft.com/office/drawing/2014/main" id="{CB17AAF0-8C49-4BF7-B24A-AFF03E32A13D}"/>
              </a:ext>
            </a:extLst>
          </p:cNvPr>
          <p:cNvSpPr txBox="1">
            <a:spLocks/>
          </p:cNvSpPr>
          <p:nvPr/>
        </p:nvSpPr>
        <p:spPr>
          <a:xfrm>
            <a:off x="3668245" y="5438658"/>
            <a:ext cx="3466539" cy="1404851"/>
          </a:xfrm>
          <a:prstGeom prst="rect">
            <a:avLst/>
          </a:prstGeom>
          <a:solidFill>
            <a:schemeClr val="bg1"/>
          </a:solidFill>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rPr>
              <a:t>160-180 attendees each week</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rPr>
              <a:t>Excellent feedback</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rPr>
              <a:t>Sparked our weekly open-access asthma MDT for primary care – still running</a:t>
            </a:r>
          </a:p>
        </p:txBody>
      </p:sp>
      <p:sp>
        <p:nvSpPr>
          <p:cNvPr id="16" name="Title 12">
            <a:extLst>
              <a:ext uri="{FF2B5EF4-FFF2-40B4-BE49-F238E27FC236}">
                <a16:creationId xmlns:a16="http://schemas.microsoft.com/office/drawing/2014/main" id="{D9AE33D4-8F61-45E8-86AC-E399523014F8}"/>
              </a:ext>
            </a:extLst>
          </p:cNvPr>
          <p:cNvSpPr txBox="1">
            <a:spLocks/>
          </p:cNvSpPr>
          <p:nvPr/>
        </p:nvSpPr>
        <p:spPr>
          <a:xfrm>
            <a:off x="143984" y="472132"/>
            <a:ext cx="5299363" cy="3329679"/>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j-ea"/>
                <a:cs typeface="+mj-cs"/>
              </a:rPr>
              <a:t>Virtual MDTs for Primary Care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rPr>
              <a:t>A weekly open access session for pharmacists, practice nurses and GPs – facilitated by our MDT from across the network. 5-30 attendees each week, with incredibly rich and useful discussions on anonymised patients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j-ea"/>
                <a:cs typeface="+mj-cs"/>
              </a:rPr>
              <a:t>PCN based virtual MDTs discuss high risk patients, and develop our network relationships</a:t>
            </a:r>
          </a:p>
        </p:txBody>
      </p:sp>
      <p:pic>
        <p:nvPicPr>
          <p:cNvPr id="11" name="Picture 10">
            <a:extLst>
              <a:ext uri="{FF2B5EF4-FFF2-40B4-BE49-F238E27FC236}">
                <a16:creationId xmlns:a16="http://schemas.microsoft.com/office/drawing/2014/main" id="{7AFE1433-9988-4520-A9D5-B58BF9156626}"/>
              </a:ext>
            </a:extLst>
          </p:cNvPr>
          <p:cNvPicPr>
            <a:picLocks noChangeAspect="1"/>
          </p:cNvPicPr>
          <p:nvPr/>
        </p:nvPicPr>
        <p:blipFill>
          <a:blip r:embed="rId4"/>
          <a:stretch>
            <a:fillRect/>
          </a:stretch>
        </p:blipFill>
        <p:spPr>
          <a:xfrm>
            <a:off x="195354" y="3632233"/>
            <a:ext cx="2845798" cy="1920776"/>
          </a:xfrm>
          <a:prstGeom prst="rect">
            <a:avLst/>
          </a:prstGeom>
        </p:spPr>
      </p:pic>
    </p:spTree>
    <p:extLst>
      <p:ext uri="{BB962C8B-B14F-4D97-AF65-F5344CB8AC3E}">
        <p14:creationId xmlns:p14="http://schemas.microsoft.com/office/powerpoint/2010/main" val="169202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CE03FF2-C11B-4F7C-B097-AE8382502B07}"/>
              </a:ext>
            </a:extLst>
          </p:cNvPr>
          <p:cNvSpPr txBox="1"/>
          <p:nvPr/>
        </p:nvSpPr>
        <p:spPr>
          <a:xfrm>
            <a:off x="3652224" y="1471479"/>
            <a:ext cx="6887192" cy="369332"/>
          </a:xfrm>
          <a:prstGeom prst="rect">
            <a:avLst/>
          </a:prstGeom>
          <a:noFill/>
          <a:ln w="25400">
            <a:solidFill>
              <a:srgbClr val="0072C6"/>
            </a:solidFill>
          </a:ln>
        </p:spPr>
        <p:txBody>
          <a:bodyPr wrap="square" rtlCol="0">
            <a:spAutoFit/>
          </a:bodyPr>
          <a:lstStyle/>
          <a:p>
            <a:endParaRPr lang="en-GB"/>
          </a:p>
        </p:txBody>
      </p:sp>
      <p:sp>
        <p:nvSpPr>
          <p:cNvPr id="2" name="Title 1"/>
          <p:cNvSpPr>
            <a:spLocks noGrp="1"/>
          </p:cNvSpPr>
          <p:nvPr>
            <p:ph type="title"/>
          </p:nvPr>
        </p:nvSpPr>
        <p:spPr>
          <a:xfrm>
            <a:off x="4077892" y="332657"/>
            <a:ext cx="7776864" cy="837487"/>
          </a:xfrm>
        </p:spPr>
        <p:txBody>
          <a:bodyPr>
            <a:noAutofit/>
          </a:bodyPr>
          <a:lstStyle/>
          <a:p>
            <a:r>
              <a:rPr lang="en-GB" sz="2800"/>
              <a:t>SEL 2021 Asthma update </a:t>
            </a:r>
          </a:p>
        </p:txBody>
      </p:sp>
      <p:pic>
        <p:nvPicPr>
          <p:cNvPr id="11" name="Picture 10" descr="Shape, rectangle&#10;&#10;Description automatically generated">
            <a:extLst>
              <a:ext uri="{FF2B5EF4-FFF2-40B4-BE49-F238E27FC236}">
                <a16:creationId xmlns:a16="http://schemas.microsoft.com/office/drawing/2014/main" id="{EBD3B178-44F2-4D90-980E-B9C595C31A15}"/>
              </a:ext>
            </a:extLst>
          </p:cNvPr>
          <p:cNvPicPr>
            <a:picLocks noChangeAspect="1"/>
          </p:cNvPicPr>
          <p:nvPr/>
        </p:nvPicPr>
        <p:blipFill>
          <a:blip r:embed="rId2"/>
          <a:stretch>
            <a:fillRect/>
          </a:stretch>
        </p:blipFill>
        <p:spPr>
          <a:xfrm>
            <a:off x="1504073" y="1471480"/>
            <a:ext cx="1999640" cy="5386521"/>
          </a:xfrm>
          <a:prstGeom prst="rect">
            <a:avLst/>
          </a:prstGeom>
        </p:spPr>
      </p:pic>
      <p:pic>
        <p:nvPicPr>
          <p:cNvPr id="12" name="Content Placeholder 7" descr="Icon&#10;&#10;Description automatically generated">
            <a:extLst>
              <a:ext uri="{FF2B5EF4-FFF2-40B4-BE49-F238E27FC236}">
                <a16:creationId xmlns:a16="http://schemas.microsoft.com/office/drawing/2014/main" id="{AFD5F6D8-CF7E-4C1D-8DCA-97132FF2239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631504" y="1660894"/>
            <a:ext cx="1224136" cy="1224136"/>
          </a:xfrm>
        </p:spPr>
      </p:pic>
      <p:pic>
        <p:nvPicPr>
          <p:cNvPr id="13" name="Picture 12" descr="Icon&#10;&#10;Description automatically generated">
            <a:extLst>
              <a:ext uri="{FF2B5EF4-FFF2-40B4-BE49-F238E27FC236}">
                <a16:creationId xmlns:a16="http://schemas.microsoft.com/office/drawing/2014/main" id="{791D36E7-BB4C-4107-A289-CF1A03637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072" y="2849808"/>
            <a:ext cx="1573999" cy="1573999"/>
          </a:xfrm>
          <a:prstGeom prst="rect">
            <a:avLst/>
          </a:prstGeom>
        </p:spPr>
      </p:pic>
      <p:pic>
        <p:nvPicPr>
          <p:cNvPr id="14" name="Picture 4" descr="Networking free icon">
            <a:extLst>
              <a:ext uri="{FF2B5EF4-FFF2-40B4-BE49-F238E27FC236}">
                <a16:creationId xmlns:a16="http://schemas.microsoft.com/office/drawing/2014/main" id="{1C2F297D-AB42-4492-B348-E198F0A793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2584" y="4549034"/>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text, clipart&#10;&#10;Description automatically generated">
            <a:extLst>
              <a:ext uri="{FF2B5EF4-FFF2-40B4-BE49-F238E27FC236}">
                <a16:creationId xmlns:a16="http://schemas.microsoft.com/office/drawing/2014/main" id="{E32F8719-9F52-4DA5-B3B3-0C25334CE2AE}"/>
              </a:ext>
            </a:extLst>
          </p:cNvPr>
          <p:cNvPicPr>
            <a:picLocks noChangeAspect="1"/>
          </p:cNvPicPr>
          <p:nvPr/>
        </p:nvPicPr>
        <p:blipFill>
          <a:blip r:embed="rId6"/>
          <a:stretch>
            <a:fillRect/>
          </a:stretch>
        </p:blipFill>
        <p:spPr>
          <a:xfrm>
            <a:off x="2781748" y="5802134"/>
            <a:ext cx="1296144" cy="1021960"/>
          </a:xfrm>
          <a:prstGeom prst="rect">
            <a:avLst/>
          </a:prstGeom>
        </p:spPr>
      </p:pic>
      <p:sp>
        <p:nvSpPr>
          <p:cNvPr id="22" name="TextBox 21">
            <a:extLst>
              <a:ext uri="{FF2B5EF4-FFF2-40B4-BE49-F238E27FC236}">
                <a16:creationId xmlns:a16="http://schemas.microsoft.com/office/drawing/2014/main" id="{B346FE63-112F-45A5-A05B-A90A6DF7B3A8}"/>
              </a:ext>
            </a:extLst>
          </p:cNvPr>
          <p:cNvSpPr txBox="1"/>
          <p:nvPr/>
        </p:nvSpPr>
        <p:spPr>
          <a:xfrm>
            <a:off x="3719736" y="1471479"/>
            <a:ext cx="6819680" cy="5386090"/>
          </a:xfrm>
          <a:prstGeom prst="rect">
            <a:avLst/>
          </a:prstGeom>
          <a:noFill/>
        </p:spPr>
        <p:txBody>
          <a:bodyPr wrap="square" rtlCol="0">
            <a:spAutoFit/>
          </a:bodyPr>
          <a:lstStyle/>
          <a:p>
            <a:r>
              <a:rPr lang="en-GB" b="1"/>
              <a:t>Achievements</a:t>
            </a:r>
          </a:p>
          <a:p>
            <a:endParaRPr lang="en-GB" b="1"/>
          </a:p>
          <a:p>
            <a:pPr marL="285750" indent="-285750">
              <a:buFont typeface="Arial" panose="020B0604020202020204" pitchFamily="34" charset="0"/>
              <a:buChar char="•"/>
            </a:pPr>
            <a:r>
              <a:rPr lang="en-GB" sz="1600"/>
              <a:t>Guidance developed for remote asthma consultations </a:t>
            </a:r>
          </a:p>
          <a:p>
            <a:pPr marL="285750" indent="-285750">
              <a:buFont typeface="Arial" panose="020B0604020202020204" pitchFamily="34" charset="0"/>
              <a:buChar char="•"/>
            </a:pPr>
            <a:r>
              <a:rPr lang="en-GB" sz="1600"/>
              <a:t>Hosted on-line multi-disciplinary training events </a:t>
            </a:r>
          </a:p>
          <a:p>
            <a:pPr marL="285750" indent="-285750">
              <a:buFont typeface="Arial" panose="020B0604020202020204" pitchFamily="34" charset="0"/>
              <a:buChar char="•"/>
            </a:pPr>
            <a:r>
              <a:rPr lang="en-GB" sz="1600"/>
              <a:t>Successful post COVID relaunch of the asthma network and identification of local priorities</a:t>
            </a:r>
          </a:p>
          <a:p>
            <a:pPr marL="285750" indent="-285750">
              <a:buFont typeface="Arial" panose="020B0604020202020204" pitchFamily="34" charset="0"/>
              <a:buChar char="•"/>
            </a:pPr>
            <a:endParaRPr lang="en-GB" sz="1600"/>
          </a:p>
          <a:p>
            <a:r>
              <a:rPr lang="en-GB" b="1"/>
              <a:t>Deliverables </a:t>
            </a:r>
          </a:p>
          <a:p>
            <a:endParaRPr lang="en-GB" b="1"/>
          </a:p>
          <a:p>
            <a:pPr marL="285750" indent="-285750">
              <a:buFont typeface="Arial" panose="020B0604020202020204" pitchFamily="34" charset="0"/>
              <a:buChar char="•"/>
            </a:pPr>
            <a:r>
              <a:rPr lang="en-GB" sz="1600"/>
              <a:t>Recruitment of CYP leadership team to prioritise asthma action plan</a:t>
            </a:r>
          </a:p>
          <a:p>
            <a:pPr marL="285750" indent="-285750">
              <a:buFont typeface="Arial" panose="020B0604020202020204" pitchFamily="34" charset="0"/>
              <a:buChar char="•"/>
            </a:pPr>
            <a:r>
              <a:rPr lang="en-GB" sz="1600"/>
              <a:t>Implementation of the asthma action plan in-line with the release of the national care bundle and local priorities identified by the asthma network (inclusive of digital strategy)</a:t>
            </a:r>
          </a:p>
          <a:p>
            <a:pPr marL="285750" indent="-285750">
              <a:buFont typeface="Arial" panose="020B0604020202020204" pitchFamily="34" charset="0"/>
              <a:buChar char="•"/>
            </a:pPr>
            <a:r>
              <a:rPr lang="en-GB" sz="1600"/>
              <a:t>Delivery of intensive online 6 week training programme for multi-disciplinary access</a:t>
            </a:r>
          </a:p>
          <a:p>
            <a:pPr marL="285750" indent="-285750">
              <a:buFont typeface="Arial" panose="020B0604020202020204" pitchFamily="34" charset="0"/>
              <a:buChar char="•"/>
            </a:pPr>
            <a:r>
              <a:rPr lang="en-GB" sz="1600"/>
              <a:t>Asthma incorporated into the SEL operational toolkit for population health management and delivery and audit plan for targeted health management to be implemented</a:t>
            </a:r>
          </a:p>
          <a:p>
            <a:endParaRPr lang="en-GB" sz="1600"/>
          </a:p>
          <a:p>
            <a:r>
              <a:rPr lang="en-GB" sz="1600"/>
              <a:t> </a:t>
            </a:r>
          </a:p>
          <a:p>
            <a:pPr marL="285750" indent="-285750">
              <a:buFont typeface="Arial" panose="020B0604020202020204" pitchFamily="34" charset="0"/>
              <a:buChar char="•"/>
            </a:pPr>
            <a:endParaRPr lang="en-GB" sz="1600"/>
          </a:p>
        </p:txBody>
      </p:sp>
    </p:spTree>
    <p:extLst>
      <p:ext uri="{BB962C8B-B14F-4D97-AF65-F5344CB8AC3E}">
        <p14:creationId xmlns:p14="http://schemas.microsoft.com/office/powerpoint/2010/main" val="403743123"/>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0779" y="242290"/>
            <a:ext cx="8304756" cy="710694"/>
          </a:xfrm>
        </p:spPr>
        <p:txBody>
          <a:bodyPr>
            <a:noAutofit/>
          </a:bodyPr>
          <a:lstStyle/>
          <a:p>
            <a:pPr algn="ctr"/>
            <a:r>
              <a:rPr lang="en-GB" sz="3200"/>
              <a:t>Tackling Asthma in Staffordshire &amp;</a:t>
            </a:r>
            <a:br>
              <a:rPr lang="en-GB" sz="3200"/>
            </a:br>
            <a:r>
              <a:rPr lang="en-GB" sz="3200"/>
              <a:t>Stoke-on-Trent</a:t>
            </a:r>
          </a:p>
        </p:txBody>
      </p:sp>
      <p:grpSp>
        <p:nvGrpSpPr>
          <p:cNvPr id="4" name="Group 3"/>
          <p:cNvGrpSpPr/>
          <p:nvPr/>
        </p:nvGrpSpPr>
        <p:grpSpPr>
          <a:xfrm>
            <a:off x="187889" y="1093720"/>
            <a:ext cx="11849623" cy="4771182"/>
            <a:chOff x="355701" y="880414"/>
            <a:chExt cx="10804671" cy="5222626"/>
          </a:xfrm>
        </p:grpSpPr>
        <p:grpSp>
          <p:nvGrpSpPr>
            <p:cNvPr id="5" name="Group 4"/>
            <p:cNvGrpSpPr/>
            <p:nvPr/>
          </p:nvGrpSpPr>
          <p:grpSpPr>
            <a:xfrm>
              <a:off x="355701" y="880414"/>
              <a:ext cx="10804671" cy="3093804"/>
              <a:chOff x="355701" y="880414"/>
              <a:chExt cx="10804671" cy="3093804"/>
            </a:xfrm>
          </p:grpSpPr>
          <p:sp>
            <p:nvSpPr>
              <p:cNvPr id="13" name="Rectangle 12"/>
              <p:cNvSpPr/>
              <p:nvPr/>
            </p:nvSpPr>
            <p:spPr>
              <a:xfrm>
                <a:off x="1900583" y="880414"/>
                <a:ext cx="925978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Conducting and leading NIHR supported research into children's severe asthma and asthma adherence. Examples include the NIHR funded TREAT study, the NIHR-supported OUTER-SPACERS study where our local acute Trust, University Hospital of North Midlands (UHNM) Foundation Trust, is a sponsor and lead.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404140"/>
                  </a:solidFill>
                  <a:effectLst/>
                  <a:uLnTx/>
                  <a:uFillTx/>
                  <a:latin typeface="Arial" panose="020B0604020202020204"/>
                  <a:ea typeface="+mn-ea"/>
                  <a:cs typeface="+mn-cs"/>
                </a:endParaRPr>
              </a:p>
            </p:txBody>
          </p:sp>
          <p:sp>
            <p:nvSpPr>
              <p:cNvPr id="14" name="Wave 13"/>
              <p:cNvSpPr/>
              <p:nvPr/>
            </p:nvSpPr>
            <p:spPr>
              <a:xfrm>
                <a:off x="388300" y="892019"/>
                <a:ext cx="1512277"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Research</a:t>
                </a:r>
              </a:p>
            </p:txBody>
          </p:sp>
          <p:sp>
            <p:nvSpPr>
              <p:cNvPr id="15" name="Wave 14"/>
              <p:cNvSpPr/>
              <p:nvPr/>
            </p:nvSpPr>
            <p:spPr>
              <a:xfrm>
                <a:off x="388306" y="1625234"/>
                <a:ext cx="1512277"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Education</a:t>
                </a:r>
              </a:p>
            </p:txBody>
          </p:sp>
          <p:sp>
            <p:nvSpPr>
              <p:cNvPr id="16" name="Wave 15"/>
              <p:cNvSpPr/>
              <p:nvPr/>
            </p:nvSpPr>
            <p:spPr>
              <a:xfrm>
                <a:off x="388303" y="2307527"/>
                <a:ext cx="1512274"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Governance</a:t>
                </a:r>
              </a:p>
            </p:txBody>
          </p:sp>
          <p:sp>
            <p:nvSpPr>
              <p:cNvPr id="17" name="Wave 16"/>
              <p:cNvSpPr/>
              <p:nvPr/>
            </p:nvSpPr>
            <p:spPr>
              <a:xfrm>
                <a:off x="355701" y="3388064"/>
                <a:ext cx="1512277"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Caring</a:t>
                </a:r>
              </a:p>
            </p:txBody>
          </p:sp>
          <p:sp>
            <p:nvSpPr>
              <p:cNvPr id="18" name="TextBox 17"/>
              <p:cNvSpPr txBox="1"/>
              <p:nvPr/>
            </p:nvSpPr>
            <p:spPr>
              <a:xfrm>
                <a:off x="1900579" y="1648304"/>
                <a:ext cx="9259789" cy="572727"/>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Continual cycle of education with respiratory teams, colleagues and our patients. Internal research highlights that this can make a difference. Additionally</a:t>
                </a:r>
                <a:r>
                  <a:rPr lang="en-GB" sz="1400">
                    <a:solidFill>
                      <a:srgbClr val="404140"/>
                    </a:solidFill>
                    <a:latin typeface="Arial" panose="020B0604020202020204"/>
                  </a:rPr>
                  <a:t>,</a:t>
                </a: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 there is pro-active teaching at every level including local, regional and national meetings.</a:t>
                </a:r>
              </a:p>
            </p:txBody>
          </p:sp>
          <p:sp>
            <p:nvSpPr>
              <p:cNvPr id="19" name="TextBox 18"/>
              <p:cNvSpPr txBox="1"/>
              <p:nvPr/>
            </p:nvSpPr>
            <p:spPr>
              <a:xfrm>
                <a:off x="1900583" y="2336624"/>
                <a:ext cx="9259789" cy="1044384"/>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Continual monitoring and review of our services, seeking marginal improvements. The Children's Asthma service is consistently in the top decile for performance in the National Asthma Audit. Additionally</a:t>
                </a:r>
                <a:r>
                  <a:rPr lang="en-GB" sz="1400">
                    <a:solidFill>
                      <a:srgbClr val="404140"/>
                    </a:solidFill>
                    <a:latin typeface="Arial" panose="020B0604020202020204"/>
                  </a:rPr>
                  <a:t>,</a:t>
                </a: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 Dr John Alexander, Paediatric Consultant at UHNM has led the development of the NICE guideline for Asthma and our Clinical Lead Dr Will Carroll has led the development of the CYP National Asthma Bundle.</a:t>
                </a:r>
              </a:p>
            </p:txBody>
          </p:sp>
          <p:sp>
            <p:nvSpPr>
              <p:cNvPr id="20" name="TextBox 19"/>
              <p:cNvSpPr txBox="1"/>
              <p:nvPr/>
            </p:nvSpPr>
            <p:spPr>
              <a:xfrm>
                <a:off x="1900577" y="3365934"/>
                <a:ext cx="925979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Our clinicians believe that the best care requires a compassionate response to our families. They listen, seek to understand and then adapt our asthma care to the needs of children and families.</a:t>
                </a:r>
              </a:p>
            </p:txBody>
          </p:sp>
        </p:grpSp>
        <p:grpSp>
          <p:nvGrpSpPr>
            <p:cNvPr id="6" name="Group 5"/>
            <p:cNvGrpSpPr/>
            <p:nvPr/>
          </p:nvGrpSpPr>
          <p:grpSpPr>
            <a:xfrm>
              <a:off x="388303" y="4038443"/>
              <a:ext cx="10772065" cy="2064597"/>
              <a:chOff x="388303" y="4038443"/>
              <a:chExt cx="10772065" cy="2064597"/>
            </a:xfrm>
          </p:grpSpPr>
          <p:sp>
            <p:nvSpPr>
              <p:cNvPr id="7" name="Wave 6"/>
              <p:cNvSpPr/>
              <p:nvPr/>
            </p:nvSpPr>
            <p:spPr>
              <a:xfrm>
                <a:off x="388303" y="4059285"/>
                <a:ext cx="1512277"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Big 6</a:t>
                </a:r>
              </a:p>
            </p:txBody>
          </p:sp>
          <p:sp>
            <p:nvSpPr>
              <p:cNvPr id="8" name="Wave 7"/>
              <p:cNvSpPr/>
              <p:nvPr/>
            </p:nvSpPr>
            <p:spPr>
              <a:xfrm>
                <a:off x="388303" y="4794728"/>
                <a:ext cx="1512274"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Spirometry</a:t>
                </a:r>
              </a:p>
            </p:txBody>
          </p:sp>
          <p:sp>
            <p:nvSpPr>
              <p:cNvPr id="9" name="Wave 8"/>
              <p:cNvSpPr/>
              <p:nvPr/>
            </p:nvSpPr>
            <p:spPr>
              <a:xfrm>
                <a:off x="388304" y="5516886"/>
                <a:ext cx="1512277" cy="586154"/>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Asthma</a:t>
                </a: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 </a:t>
                </a:r>
                <a:r>
                  <a:rPr kumimoji="0" lang="en-GB" sz="1400" b="1" i="0" u="none" strike="noStrike" kern="1200" cap="none" spc="0" normalizeH="0" baseline="0" noProof="0">
                    <a:ln>
                      <a:noFill/>
                    </a:ln>
                    <a:solidFill>
                      <a:srgbClr val="404140"/>
                    </a:solidFill>
                    <a:effectLst/>
                    <a:uLnTx/>
                    <a:uFillTx/>
                    <a:latin typeface="Arial" panose="020B0604020202020204"/>
                    <a:ea typeface="+mn-ea"/>
                    <a:cs typeface="+mn-cs"/>
                  </a:rPr>
                  <a:t>Nurse</a:t>
                </a:r>
              </a:p>
            </p:txBody>
          </p:sp>
          <p:sp>
            <p:nvSpPr>
              <p:cNvPr id="10" name="TextBox 9"/>
              <p:cNvSpPr txBox="1"/>
              <p:nvPr/>
            </p:nvSpPr>
            <p:spPr>
              <a:xfrm>
                <a:off x="1933176" y="4038443"/>
                <a:ext cx="9194592"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Extensive engagement across the region took place to support the development of the Big 6 documentation and development of pathways of which asthma was identified as a priority area.  We plan to revisit this work to review the aims and objectives and ensure these meet the needs of our local population</a:t>
                </a:r>
              </a:p>
            </p:txBody>
          </p:sp>
          <p:sp>
            <p:nvSpPr>
              <p:cNvPr id="11" name="TextBox 10"/>
              <p:cNvSpPr txBox="1"/>
              <p:nvPr/>
            </p:nvSpPr>
            <p:spPr>
              <a:xfrm>
                <a:off x="1933176" y="4802697"/>
                <a:ext cx="91945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Planned implementation during 2021 of a primary care spirometry led service to ensure universal access to quality assured spirometry services to address the inequitable service offer currently in place.</a:t>
                </a:r>
              </a:p>
            </p:txBody>
          </p:sp>
          <p:sp>
            <p:nvSpPr>
              <p:cNvPr id="12" name="TextBox 11"/>
              <p:cNvSpPr txBox="1"/>
              <p:nvPr/>
            </p:nvSpPr>
            <p:spPr>
              <a:xfrm>
                <a:off x="1965776" y="5453552"/>
                <a:ext cx="9194592" cy="5727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140"/>
                    </a:solidFill>
                    <a:effectLst/>
                    <a:uLnTx/>
                    <a:uFillTx/>
                    <a:latin typeface="Arial" panose="020B0604020202020204"/>
                    <a:ea typeface="+mn-ea"/>
                    <a:cs typeface="+mn-cs"/>
                  </a:rPr>
                  <a:t>Review of the community asthma nurse post to ensure that support is aligned to patients needs and outcomes.  Presently commissioned for Stoke-on-Trent CCG only however consideration for wider roll out dependant on the review outcomes.</a:t>
                </a:r>
              </a:p>
            </p:txBody>
          </p:sp>
        </p:grpSp>
      </p:grpSp>
      <p:pic>
        <p:nvPicPr>
          <p:cNvPr id="21" name="Picture 20"/>
          <p:cNvPicPr>
            <a:picLocks noChangeAspect="1"/>
          </p:cNvPicPr>
          <p:nvPr/>
        </p:nvPicPr>
        <p:blipFill>
          <a:blip r:embed="rId2"/>
          <a:stretch>
            <a:fillRect/>
          </a:stretch>
        </p:blipFill>
        <p:spPr>
          <a:xfrm>
            <a:off x="325676" y="79401"/>
            <a:ext cx="2780780" cy="1019620"/>
          </a:xfrm>
          <a:prstGeom prst="rect">
            <a:avLst/>
          </a:prstGeom>
        </p:spPr>
      </p:pic>
    </p:spTree>
    <p:extLst>
      <p:ext uri="{BB962C8B-B14F-4D97-AF65-F5344CB8AC3E}">
        <p14:creationId xmlns:p14="http://schemas.microsoft.com/office/powerpoint/2010/main" val="1069472969"/>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403"/>
            <a:ext cx="10515600" cy="989215"/>
          </a:xfrm>
        </p:spPr>
        <p:txBody>
          <a:bodyPr>
            <a:normAutofit/>
          </a:bodyPr>
          <a:lstStyle/>
          <a:p>
            <a:r>
              <a:rPr lang="en-GB" sz="3200">
                <a:latin typeface="Berlin Sans FB" panose="020E0602020502020306" pitchFamily="34" charset="0"/>
              </a:rPr>
              <a:t>Children’s Asthma in Leicestershire – Our Priorities for 2022:</a:t>
            </a:r>
          </a:p>
        </p:txBody>
      </p:sp>
      <p:sp>
        <p:nvSpPr>
          <p:cNvPr id="3" name="Content Placeholder 2"/>
          <p:cNvSpPr>
            <a:spLocks noGrp="1"/>
          </p:cNvSpPr>
          <p:nvPr>
            <p:ph idx="1"/>
          </p:nvPr>
        </p:nvSpPr>
        <p:spPr>
          <a:xfrm>
            <a:off x="444987" y="2211185"/>
            <a:ext cx="9298577" cy="4411145"/>
          </a:xfrm>
        </p:spPr>
        <p:txBody>
          <a:bodyPr>
            <a:normAutofit fontScale="85000" lnSpcReduction="20000"/>
          </a:bodyPr>
          <a:lstStyle/>
          <a:p>
            <a:r>
              <a:rPr lang="en-GB"/>
              <a:t>Improve</a:t>
            </a:r>
            <a:r>
              <a:rPr lang="en-GB">
                <a:solidFill>
                  <a:srgbClr val="0070C0"/>
                </a:solidFill>
              </a:rPr>
              <a:t> </a:t>
            </a:r>
            <a:r>
              <a:rPr lang="en-GB" b="1">
                <a:solidFill>
                  <a:srgbClr val="0070C0"/>
                </a:solidFill>
              </a:rPr>
              <a:t>asthma diagnosis </a:t>
            </a:r>
            <a:r>
              <a:rPr lang="en-GB"/>
              <a:t>in the community</a:t>
            </a:r>
            <a:endParaRPr lang="en-GB" b="1">
              <a:solidFill>
                <a:srgbClr val="0070C0"/>
              </a:solidFill>
            </a:endParaRPr>
          </a:p>
          <a:p>
            <a:pPr lvl="1"/>
            <a:r>
              <a:rPr lang="en-GB"/>
              <a:t>Work collaboratively with ICS to develop primary care diagnostic hubs to: </a:t>
            </a:r>
          </a:p>
          <a:p>
            <a:pPr lvl="2"/>
            <a:r>
              <a:rPr lang="en-GB"/>
              <a:t>Improve access to objective testing for children</a:t>
            </a:r>
          </a:p>
          <a:p>
            <a:pPr lvl="2"/>
            <a:r>
              <a:rPr lang="en-GB"/>
              <a:t>Improve asthma diagnostic accuracy</a:t>
            </a:r>
          </a:p>
          <a:p>
            <a:r>
              <a:rPr lang="en-GB"/>
              <a:t>Improve</a:t>
            </a:r>
            <a:r>
              <a:rPr lang="en-GB">
                <a:solidFill>
                  <a:srgbClr val="0070C0"/>
                </a:solidFill>
              </a:rPr>
              <a:t> </a:t>
            </a:r>
            <a:r>
              <a:rPr lang="en-GB" b="1">
                <a:solidFill>
                  <a:srgbClr val="0070C0"/>
                </a:solidFill>
              </a:rPr>
              <a:t>access to specialist expertise</a:t>
            </a:r>
          </a:p>
          <a:p>
            <a:pPr lvl="1"/>
            <a:r>
              <a:rPr lang="en-GB"/>
              <a:t>Develop rapid access hub based within secondary care to:</a:t>
            </a:r>
          </a:p>
          <a:p>
            <a:pPr lvl="2"/>
            <a:r>
              <a:rPr lang="en-GB"/>
              <a:t>Support primary care diagnostic hub with complex cases</a:t>
            </a:r>
          </a:p>
          <a:p>
            <a:pPr lvl="2"/>
            <a:r>
              <a:rPr lang="en-GB"/>
              <a:t>Provide timely reviews of children with poor asthma control and prevent attacks</a:t>
            </a:r>
          </a:p>
          <a:p>
            <a:r>
              <a:rPr lang="en-GB"/>
              <a:t>Expand</a:t>
            </a:r>
            <a:r>
              <a:rPr lang="en-GB">
                <a:solidFill>
                  <a:srgbClr val="0070C0"/>
                </a:solidFill>
              </a:rPr>
              <a:t> </a:t>
            </a:r>
            <a:r>
              <a:rPr lang="en-GB" b="1">
                <a:solidFill>
                  <a:srgbClr val="0070C0"/>
                </a:solidFill>
              </a:rPr>
              <a:t>severe asthma service</a:t>
            </a:r>
          </a:p>
          <a:p>
            <a:pPr lvl="1"/>
            <a:r>
              <a:rPr lang="en-GB"/>
              <a:t>Build on existing severe asthma service and improve patient experience by:</a:t>
            </a:r>
          </a:p>
          <a:p>
            <a:pPr lvl="2"/>
            <a:r>
              <a:rPr lang="en-GB"/>
              <a:t>Appointing psychologist and pharmacist within the team</a:t>
            </a:r>
          </a:p>
          <a:p>
            <a:pPr lvl="2"/>
            <a:r>
              <a:rPr lang="en-GB"/>
              <a:t>Integrate latest technology into routine care to support self-management and remote monitoring</a:t>
            </a:r>
          </a:p>
          <a:p>
            <a:r>
              <a:rPr lang="en-GB"/>
              <a:t>Strengthen</a:t>
            </a:r>
            <a:r>
              <a:rPr lang="en-GB">
                <a:solidFill>
                  <a:srgbClr val="0070C0"/>
                </a:solidFill>
              </a:rPr>
              <a:t> </a:t>
            </a:r>
            <a:r>
              <a:rPr lang="en-GB" b="1">
                <a:solidFill>
                  <a:srgbClr val="0070C0"/>
                </a:solidFill>
              </a:rPr>
              <a:t>paediatric asthma research</a:t>
            </a:r>
          </a:p>
          <a:p>
            <a:pPr lvl="2"/>
            <a:r>
              <a:rPr lang="en-GB"/>
              <a:t>Continue to deliver high quality research focussed on improving asthma care at the interface between primary and secondary care</a:t>
            </a:r>
          </a:p>
          <a:p>
            <a:pPr lvl="1"/>
            <a:endParaRPr lang="en-GB"/>
          </a:p>
        </p:txBody>
      </p:sp>
      <p:pic>
        <p:nvPicPr>
          <p:cNvPr id="1026" name="Picture 2" descr="Leicester Children&amp;#39;s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84"/>
            <a:ext cx="2327564" cy="1163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Hospitals of Leicester NHS Trust – Non-executive Director –  NED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076" y="12484"/>
            <a:ext cx="2515924" cy="14173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Leicester (L34) - The Uni Gu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160" y="84522"/>
            <a:ext cx="2327564" cy="1163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640871" y="0"/>
            <a:ext cx="1049786" cy="1176266"/>
          </a:xfrm>
          <a:prstGeom prst="rect">
            <a:avLst/>
          </a:prstGeom>
        </p:spPr>
      </p:pic>
      <p:pic>
        <p:nvPicPr>
          <p:cNvPr id="9" name="Picture 8"/>
          <p:cNvPicPr>
            <a:picLocks noChangeAspect="1"/>
          </p:cNvPicPr>
          <p:nvPr/>
        </p:nvPicPr>
        <p:blipFill>
          <a:blip r:embed="rId6"/>
          <a:stretch>
            <a:fillRect/>
          </a:stretch>
        </p:blipFill>
        <p:spPr>
          <a:xfrm>
            <a:off x="4030815" y="208350"/>
            <a:ext cx="2720187" cy="916125"/>
          </a:xfrm>
          <a:prstGeom prst="rect">
            <a:avLst/>
          </a:prstGeom>
        </p:spPr>
      </p:pic>
      <p:pic>
        <p:nvPicPr>
          <p:cNvPr id="4" name="Picture 3"/>
          <p:cNvPicPr>
            <a:picLocks noChangeAspect="1"/>
          </p:cNvPicPr>
          <p:nvPr/>
        </p:nvPicPr>
        <p:blipFill>
          <a:blip r:embed="rId7"/>
          <a:stretch>
            <a:fillRect/>
          </a:stretch>
        </p:blipFill>
        <p:spPr>
          <a:xfrm>
            <a:off x="9418724" y="2266080"/>
            <a:ext cx="2591177" cy="4301354"/>
          </a:xfrm>
          <a:prstGeom prst="rect">
            <a:avLst/>
          </a:prstGeom>
        </p:spPr>
      </p:pic>
    </p:spTree>
    <p:extLst>
      <p:ext uri="{BB962C8B-B14F-4D97-AF65-F5344CB8AC3E}">
        <p14:creationId xmlns:p14="http://schemas.microsoft.com/office/powerpoint/2010/main" val="352127412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1701" y="506253"/>
            <a:ext cx="1664185" cy="25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Arial"/>
            </a:endParaRPr>
          </a:p>
        </p:txBody>
      </p:sp>
      <p:sp>
        <p:nvSpPr>
          <p:cNvPr id="2050" name="Rectangle 7"/>
          <p:cNvSpPr>
            <a:spLocks noChangeArrowheads="1"/>
          </p:cNvSpPr>
          <p:nvPr/>
        </p:nvSpPr>
        <p:spPr bwMode="auto">
          <a:xfrm>
            <a:off x="0" y="7938"/>
            <a:ext cx="12192001" cy="6842124"/>
          </a:xfrm>
          <a:prstGeom prst="rect">
            <a:avLst/>
          </a:prstGeom>
          <a:solidFill>
            <a:srgbClr val="0070C0"/>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n-US" altLang="en-US" sz="1800">
              <a:solidFill>
                <a:srgbClr val="000000"/>
              </a:solidFill>
            </a:endParaRPr>
          </a:p>
        </p:txBody>
      </p:sp>
      <p:sp>
        <p:nvSpPr>
          <p:cNvPr id="2051" name="Rectangle 4"/>
          <p:cNvSpPr>
            <a:spLocks noChangeArrowheads="1"/>
          </p:cNvSpPr>
          <p:nvPr/>
        </p:nvSpPr>
        <p:spPr bwMode="auto">
          <a:xfrm>
            <a:off x="-1" y="7938"/>
            <a:ext cx="12192001" cy="6842124"/>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n-US" altLang="en-US" sz="1800">
              <a:solidFill>
                <a:srgbClr val="000000"/>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8271"/>
          <a:stretch/>
        </p:blipFill>
        <p:spPr>
          <a:xfrm>
            <a:off x="8791575" y="353849"/>
            <a:ext cx="2564217" cy="960601"/>
          </a:xfrm>
          <a:prstGeom prst="rect">
            <a:avLst/>
          </a:prstGeom>
          <a:solidFill>
            <a:schemeClr val="bg1"/>
          </a:solidFill>
        </p:spPr>
      </p:pic>
      <p:sp>
        <p:nvSpPr>
          <p:cNvPr id="11" name="AutoShape 10" descr="data:image/jpg;base64,%20/9j/4AAQSkZJRgABAQEAYABgAAD/2wBDAAUDBAQEAwUEBAQFBQUGBwwIBwcHBw8LCwkMEQ8SEhEPERETFhwXExQaFRERGCEYGh0dHx8fExciJCIeJBweHx7/2wBDAQUFBQcGBw4ICA4eFBEUHh4eHh4eHh4eHh4eHh4eHh4eHh4eHh4eHh4eHh4eHh4eHh4eHh4eHh4eHh4eHh4eHh7/wAARCAExA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Q/AADt2ooooAKO9FFADhilH1plOBzQAvb370elFHsO9AAe+aBzx0+lIzIiljhVHUsaxta8W+GtHjLanrNpbKOpeTGKANr9TTg3TNeQeI/wBor4Z6OGC6k2pbe1oQxNeb+Jf2urSPP/COeHWkHb7Zx/6CaAPqkdP8Kgu4bSeEw3i28kZ+8spGP1r4W8Q/tQfEbUs/Ynt9KJ6fZsn+dcHrPxI+Iuvbv7Q17ULkN17fyoA/RG68QeGdHVbaXU7G2VeiBxgflUtl4k0C9YLa6vaylun7wCvzGlbXpiWka+c+5amfatYtMP8AaLyHB4JYigD9UFZWAKspHYqcil7jHXua+Pv2Rfi3rTeIV8I65eyXVrMMQNIeUPpX2Cenp/WgBwP5+tO9xUdKDigB/bvR+vp7Ug6UtAB0oPTrz2oooAAccCnbs02igB4o70zNOBoAU8jHaj+VFFAB/Kj+XeiigClRRRQAUUVHc3EFtC01xKkUa8szHAFAElHRS3RRyWPQV4z8R/2ifBXhUy21nIdWvkyPKiOAD/vdK+aPiL8ffHvjKZ7a1un02zJ+SG1yr49Cw60AfZPjP4q+CfCkTHUtZt5JV/5ZQOHbPvjpXhPjf9q/Bkh8M6ZyOFkckZ968K8L/DPx14zuvMgsLmQuctNOcfjz1r2vwT+y7ZxlJ/FmrNOD1t7cFCv/AAKgDyXxJ8aPiJ4muGjXU5o1k/5YwLz+lZml+CfiN4qmLLZanL5h63LOqn86+1fC/wAM/A/hyFI9P0O2Yr0knQO/511sMUUKBIYlRR0CjpTsK58eeHP2Z/FF6qtqd1DZ+oBDV6JoP7MXh2FVOp38szjqAOD+tfQEsioN0sir7scVzviDxz4W0OFpNR1i2QL1AYE/kKQzmdI+CXgDTwN2ki4I7sxrpbPwL4RsELQ6LaoiDJLKCB9a8m8XftMaBalrfw3ps+qT9FkGVUH6Ec15jq3ir4xfEmURxtJYWhbpB+5+X3OeaBHvnjnx78MfCEDrPFp1zcgcRQxI/PocdK+X/iP4p1D4mausOheH1t7ONjt8mLr9SBxXc+F/gnZpKLzxNfS385O4orEYPv616lo+j6XpMKw6dYwWygY+RAM/WnYZ8n+BL+bwj8RdNvLsGJrO6Xzl9q/S3SLyPUNMtL2Fg8U0KspHToK/PL9oLRV03xi11EhWK5G78c13vwF/aNu/Bukx+HfE1q+o6dHxbzBsPEPfuaQH21RXhrftQfDcQh1nuDJ/c8pv8K6LwH8dfAPi/UF06y1Aw3bfdjlUqD+JoA9RpQ1NHI45GM0UASUUwGnAg0ALRRRQAUUUdqAF3Uu6m0YoAfRTQaUNQBTooooAK+U/20fiFqVnew+FNMuHgjZczshwW9v1r6sr4n/be0ma18fwahtPkzR8N78UAebfCv4a694/v9tknl2at+9uXPAr6t+HnwR8I+Foo5bq3iv7oAZeYgjNfJXw4n8cbpYvCN1dR+XhpBCM4z613p0v4zar8t1rlynrvO3+QoEfYbzadp1qqtPa20CjgB1AArmdZ+J3gTSQ32vxJZh1/gBOa+X4vhD4wvn8zVPEB564nJP5Vs6f8CtNyH1DWruZh1XAINUB6Vr37SXgyx3JYxXF246FcbTXBav+0h4m1Vzb+H9D2k8IQhzW7pXwt8F6ftY6SlxKvR3Y/wAs11ljpun2UYjtbOCJR0wgpWA8Zmu/jT4wb/SLi40+Juh3EcVa0z4KzXcouvEWry3EvVhuJr2gYx/hS84yadgOV8P+AfDGiov2fT4pHA+8655rqUVI0EcShVHQAYxS0MQF3MQF9aBB2xQenOB6Vha34s0PSVJuL2NpB/yzVssfwrkrrxV4q8RObbw3prWNs3DXlwCpA/2exrSnSnUdoq5lWxFKhHmqSsjC+PFi/iTX9P0bS1826TBkI5CD3rAj+CV6VDNfoCRyOa9a8L+H4NFt3kaQ3N7Kd09xJ95jUms+JNF0eLdfahFHj+EsK9+hlVKEL19/U+KxnEeJrVuXCLReV2zyP/hSF3nnUFFeaata3XhjxTLbxT/vrKfCyIeuD1r1bxt8UrvVFbSfCcEpeT5WnA5x7V5V4n0TVNJaKTVFbzJxuyep+tedjaVBR/cRdlu+h7mU18Y5f7ZNJy2j19T9CvgL4qbxb8NtO1KSTfMEEcjHqTXe180fsJ679q8M6jo7PzbyfKp+lfS9eWfQBRnmiigBQ1OptAOKAH0U0GloAWigUGgAooooAq0UUfnQAf5+leFftneG7bU/hp/bLYWaylVVPqCf/rV6x418WaJ4P0mTUdavIoIhyB3Y/SvjD9oL45Xfj9ToulRNbaQj5xnmQjoaAOb/AGd9a/s3xqLSSTZDdrtfn0HFfTZLdyTXxdoLX9jqUF/bW8pMLhuEPTNfTfh34j6DqGnxS3NwYJ9o8xGUjBq0mTdX3O1/Wiud/wCE08O9V1BPwU1HJ430NRmOV3+iGmlcTkluzpRS1xsvjdpTjTdJuLg/l/OqU9/4/wBRP+i2ttpkbfxTKHOPwNbwwtafwxZyVcywtH46i+87yeaK3j33EyQJ/ekbaP1rldf+JPhTR28qTUFuJ+ywfPn8q52T4f32pOZPEXia9uUbloopSifkavWnhvwL4cTLWtkSOd8wVm/OuunlNZ6zaR5NbiXCxdqSc35GZJ8RfE+tSGHw34cmiH8Ms+VB/MVJB4e8Z6ywk1zWjbxn70MQ/qKNZ+KnhjSYzDbMZ2XpHH0rh9X+K3ifVmMOh6f5CNxlky34GtlQwVH4pcz8jlljM2xa/dwVOPd/8E9Ot/DnhnQE+0380RcclrmTJP4NWF4i+Lfh3SlaDTE+1OvQKNqivNYvCXjTxPL5uq3c5jJzmZyQPwrrdA+FukWe2TUJGupV7A4X8q9ClHF1VahT5F3Z5FZZdQfNjK7qS7L/ADOc1D4geMvFE/kaXDJHGxwNi8D8ataN8NtU1KQXXiK+kOeTHu3V6jYWNlYRCOytYbdQP4ExmrI6HpXbSyaLfNiJOT/A82vxLKMfZ4Omqa+9mRofh3SdHhCWlqgYfxEZNcf8eLH7RodtdqOYZDuPtivR6574h2P9oeEr2ADLbMiu3G4aLwk6cFbQ83K8dUjmNOtUld31v56GT+xRrn9n/EyTTZH2xXUB79WyAK+5z1r8zfg3qzaH8T9DvvM2RpeIsp9VzzX6WQSiaCKZT8siBx9CM1+cn7SS0UUUAFFFFABS0lFADg1OBFR0UASUUwMaeGFAFWkkfy4nk7IpY/gM0tR3a77O4j/vQuP/AB00Afnn+0J4+1Hxv4+vS1w/9n28pjtoc/KoFdB8JvhnbXNnHrGtKH38xxHoBXlvjOzm0vxfqVpKCssVy2c+uc11OieNfH0NvGlvcSSwKuEBjAA/Su7AOlGpzVItnlZvTxNSjyUJKN97u33H0HDoukwxCOLT4FAHTbzVa78K6Bctuk06HJ/CvGZvFvxKuk2xSNAD1IQf4VmXdv461PP2vUpTnr823+Ve88SpK0aLfyPkaeUVou88Ql6Ns9tm0XwfpfzXENrDj++aoXHi/wAAaZ/q9QsC4/hQ814t/wAITrkygy35bP8AelJp/g/wPFqur3Vhf3LRPDg/KM5rP22K5lGFFK+1zoll2DjTlUrYlyUd7f0z03UPjN4atwVtLW4mYDqFGK5u++NGp3LmHS9LT5uFJU7q3NN+HPhqz2mW2+0sP4mJFdLY6Zp1imy2soI1HT5ATXbHAY6p/EqKK8jyZ5llFH+FRc35uyPMW1P4oa8cLDcW0LfxEYFPtvhvrmoNu1rWGYHkhWNerDjjoPalP1yK3hktHerJy9Wc0+JcQtKEIwXktfvOK0n4ceH7HDSR/aHHd+a6my0ywslAtrWOPHoKt5PsaK9GjhaNFe5FI8fEY/E4nWrNv5i5zS02gV0HEO7Vi69rZs5lsbC3N1fyDiMDIUepraB5qGG1ghleWONfMk++x5JrKrGUlaLt5m1CVOEuaor+X+Zh2Vp4mlYTXV5FH38uMnH61tXELzWEkMnLshB9OlWD1yaOvfrShSUU1d/MqpiHUkpWSt2Vj5d1qKTTtduI4yUeGXKkdjX6UfCnWo/EPw70XVISCrWyRk+rKoB/Wvz2+LNiLPxbMQvEnzV9b/sR64NR+FDaSz7n02duM9nYkV+b4ql7KtKHZn7Zga6r4anVXVI95pQ1JSVgdY+img0oagBaKKKACiiigApaSigCGj+VFH86APg/9sfwuPD/AMWJL6NNsWrR/alwOBzjH6Vn/Dy7W60JFIXMZweOa9//AG3fDI1T4f2uuQRbriwl+dsdIsHP618t/Cu+8u+ltGPDjIFepk9b2eJS76Hk51R9phW101PS8+mcUmTRRX2p8QHQ7aybc/2f45s7r7sVyrK/1A4rWrD8ZIy2EF5GTut50c/TPNcuKVqfOvs6/cb0I87dN7STX3npp69KBzwORVfT7lb3T7e7X7s8YcfQ1V1w38kQtdPwkknBlPSMetek5pR5krnxkKTc+R6foW7i9srd9k15bxN/daQZFSQyRTJugljmX1VgawbHwnpSfvb6L7fOfvPP83PtWzaWdraJstbeOBfRBiopyrP4kl8zWtHDxVqcm36WX53J6KKK3OUKKKKAClzSVFe3EVrayXEzBY4xlifSk2krsai5NJE46ZIwPWomurRT891bofRpADXn9tN4u8fXd3H4dV7TS7VWaW66DAHPP4V5Dq11ctfzRtfS3ARyBIzE596+dxHEVKnJxpxufZYLgyvVgp1pqN+lrs9E+OlvBJPa3lvNFJkYbYwNei/sH659m8VanoTPhbuPzME/3RXzxpNrqWtXiafamSeZv9XHn7x9BXe/s86lceGfi/p6XCtDI0vkSK3BGTg18xjcSsTWdVK1z7vLMFLBYaNBy5rdT9ETSUbgx3Kcqeh9aK5D0AooooAKUGkooAfmgUylzQA6ikDUtAENAoooA5z4maJH4i8CatpMigie3Zfxr849MMmieLjCylTFcGIg+m7Ffp8yqyMrcqQQa/PP9pTw8/hz4qX6quyOdvNjwKunNwmpLoTUgpwcX1OxVgyBgcgjNLWV4TvBfaBbTA5IUI31ArVr9CpzU4KS6n5vVg6c3B9Aqrq0AudMubcjJeJgPrirVA689KqUeZOL6ijJxakuhZ+GF41z4UhhkOXtG+zkd/lrqO3sOlcF8PZPsfiTVdNY4SQ+dGPcmu6lkSONnkdVUDJJOABTwMr0En00+48DN6Xs8ZPlWj1Xz1HH6UVw3iD4i2NrPJDpsEl66D5ii5A/KuVf4taj5mPsSBc/3uawq5xhKUuVy+7U6cPw3mNeHPGnZeeh7HRXAaD8SbO5MaalbyWofhXIO0/jXdwTRXESzQurxsMgg5rrw+Lo4lXpyuefjMuxGCly1oNElFFFdJxAK4f4r3VxONM8PWrETalKFGOu3OCK7iuB8cSLZfEzwlfzf8e0cwLE9B8wry85nKGDm4+X5nvcNUoVcypqfm/uR9S+Fvh7Z6N8IH8OafGsdzc2JLMB8zOV6fnX5+eKdF1Lw/rl3peqWskFxDKysGXHev1A06ZJ9PtZ4iCkkSupHoRmsLxV4F8JeKJhNrejQXLj+IDaT9SOtfnx+wHw9+zF4T1PxB8UdLvLe3k+y6fMs80hX5cKemfxr1P9rfwfa+GvGujeOtJhECy3CC6C8DdkAGvp7w54d0Tw7afZdF0+G0i/2FGT9TXhH7dGpW8PgOy05mUXFxOsiDPOFbmgD3jwZfpqfhTTL1G3eZbISffFa1eVfsu65/bHwosAW3Pbjy2P0Ar1QGgBaKKKACiiigAooooAKKKKAGUUUUAFfKv7dPhvKad4iijJJysh9OcV9VfWvOP2jvDv/CRfCnU4VjDTW6eeDjkBQSaAPjD4TX2+2uLFjjyzuX8a7vGOK8g8CXn2DxHErnCsSrCvX6+yyat7TDKL3Wh8VndH2eJcuj1Cj29aKO3FeseOZDSf2f400+8zhJf3b/gKteJG1nxp4xtPAvhtiskzATyr0Uep9qz/ABorLpYuoh+8hO4V6d+w/p0epajr3ii4UNchvIDH0wDXz2a4qdCMqMftO/8Ame9leW08TXhiZq/IrfO+j+4o/HzwTpHwp+FNpp+j2yyX9yyrc3jjLEnrg9q+XRuJ65NfpN8YvAln8QPCU2j3BCSj5oX/ALrdq+Rrj9mnx9HqrWkSQvDuwJecEV8wfXm7+zB4X0r4jeG9Y8N65aq4hjL21wFw8bcAc1j2tvq/w48fz+CteZntpHxayN39MH0r6f8AgJ8Mbf4b+HDbs4lv7jmeQfyrzP8Abk0eJNG0TxVEAlzb3K24YdTnJ/pXThMTPDVVUi9jizDA08bh5Uai328mZNFVdHm+0aVaTHktCufrirVfpUXzJM/EJxcZOL6AOtc38RNDbXNBZYRtuoGDxEdciukFGe4qK1KNanKnLZmuGxE8NVjWp7o6T9mz4y2V1psfg/xTOLTU7X93G8pwHA4HJ+lfQiTwyRiSK4jkTHBVhg18XeK/Bem64/2hc290ORInBzVSxsfiPpifZrHxhe/ZxwoMh4FfEYnI8TTnaCuu5+o4LirA16adSXLLqn+h9h+LvFvh/wAK6ZNqOtalBBDEpJG4Fj9B1r4F+PXxGvPiR4vfU2ieDToSUtIj2Xu344zXbSeDb/V7hbjxTrl3qbKchZHyBWN8XfD1jZeF4pLC1SLyWAJUckE96UslxEKMqs9LdC4cT4OriYYeld8ztfoesfsJa55mk6noZbcYm80DPQE19Qn9c18I/saa5/ZfxahsC21NQTyz/wABBNfd3bNeOfRi5pc02igB9FNzRuoAdRSA0tABRRRQAyiiigAqG+tI76wnsZcGO5jMTZ9DxU1HfNAH5m/ETS5vDPxI1WwaPy/IvX8sf7G44P5V6bpNwLrTYJwc7kGfrWj+3H4Z/s3x9aeIoV2Q6hCI8AfxIOT+tcd8Nbz7RonklsmM4r3circtV0+54Gf0ealGp2Oqooor6s+RKurwfaNNmhIzlTiuw/Yc12Cx1nWfC07hZZnM0YJ+9gAYFcweQR6iuCs49b0HxpLrnh6RheWMnmhV/iUfzrwM8w7qKMoo+hyLFRpOcZuyP0Z+owaK8f8AhL8dvDHiyyitNWuo9M1VQFkSZtqk+uTXqY1jRinmDV7Ap6/aFx+ea+WPrC7+GfQV8yftw69FcxaJ4NtWElzPOtwwB5UjIwfzr0n4p/Gzwn4PsJY7a/i1DUSD5UUDBhn6ivmvQLXWPF/i2fxr4k3ea77oI2/hHbjtXXgsJPFVlCK9fQ8/M8wp4HDyqzfp5s7HS4fs2mWsPdIlDexxVnND9frSV+kRXKkj8UlJybk+o6im0uelO5NhaKpavqllpdsZryZUHZc8sfYVV0S9vNSzdPCbe3P+rVup9zWbqxU+TqbRw83T9o1aPf8AyNfvx+NYXjyzF74YvIyuSEJH1Ard71FeRiazkiYZ3IRinWgqlOUe6FhqrpVY1F0aPnb4datN4d8d6VqUeQ8Nyqn2BOD/ADr9N4JI5oI5YW3I6Ag+vFflz4hhfT/ENynRo5iy/nX6B/s6+LbTxZ8LdJkS4El5aQCG6TPzBx3+lfmE48snHsfutOaqQUl1PRaKPT3o7n2qSwooooAKXNJRQA7NLmmUUAFFFFABRRRQB4j+2T4cGtfC5r+OPfPpzh045AJAP6V8ifC698nVJLVj8si8fWv0P8c6WmseEtS050DiWBhj3wa/Npo5PDnjKS3kyDaXJRhXTg63sa8Z+ZzYyj7ahKHdHslFNQ7o0Yc5UHNOr78/PHuFZMMq6f48sJv+WV2nkP6Ek5rWrB8bK8Wmx6jEMSWUomB+lc2L0p86+zr9xth4+0k6b+0mvv8A+CdJ4j8B6HrEjXAjNrc/34PlB+tYo+HmqBfJTxTdpb/3PMbpXe6fMtzYW86nIeJWz745qetamWYSu+dwV/I8CjnuY4VezhUdl31/M5DQPh9omlzC4mD3lx/elO5c/SuvQKiBEUKB0oorroYelQjy04pI8/FY2vi5c9aTk/MQ9eOc96SlNJ0BboB1J7CtDnQds+lc14r8XWmjg29uPtd/JwkK84NUvEXiG8vbttH8ORmWb7ssw+6lWvCnhG30pjeXh+137cySPzg+1cFSvUrS9nQ+b7endnsUcJRw0FVxfyj1fr2X5lDw54dvdSuxrfiZzJITuitv4Y/Tiu36AZxxwMelFFdFDDxoxtHfq+5xYvGTxMuaWy2S2S7IXIp2fm9qZRnBroucljwP4vWH2TxXJJjAlAal+FvxC174e68moaRcN5JI863Y5Rx6EV0/x5svltL8L1O0n0wK4HwlpMesXj2zttwuQa+AzDCy+vSpxW70+Z+wZJjIyyynVm9lZ/I+/fhH8WPDnxB0xJLW4WC+A/e2ztgq3qK9C+vJ9a/M5rXxB4L1WPU9OnlhaJsrNGePoa+pfgB+0Jb+IXg0DxUyw35+WOcnhz7151SlOlLlmrM9mlVhVjzQd0fRlFCspAYEMp6EdKOe/WszQKKKKACiiigAooooAKKKKADAYFfUEH6V+fv7U/h3+wfineSRx7YbomVTjGcmv0C+lfL/AO3V4b83S9N8RRx/cbyXIHsTQB5V4Jvvt/h22kZsyKNr/wBK2q8/+E19/wAfNiT1+cfhXoFfd5fW9th4yPgMxoexxM4/P7wqvqVut7Yz2rdJEK1YoHvx2FdkkpKzOJScXdFn4Z3ZuPC8UMh/eW7sjfnxXT1wvgKT7J4j1HTuiS4kQfQc13XUfSqwMm6KT3Wn3aHgZxSUMXNrZ6/fqFFFFdh5ghrP1i1uL6P7LFMYI3GHkXkkelaJpo79yaznFSVmaU6jhLmW5T0nTbPS7YW9nCsaDqepP41c75/OiinGKilFLQJzlOTlJ3bCiiimQFHfNFFAHI/Fux+2eDbiQLl4MMo+pryT4eXAh8QRq3G44zXv+r2y3ml3NuwyHibj8K+arNpNN1ld2VaKTDV8tnS9ji6db+tD9B4Un7fA1sM+n6/8Me2zRxzxtDMivG/3lI6ivL/GOjt4f1OK/wBPZo0370IP3SDmvTbOZZ7SKZejAVxvxVnjWxhtz95mytdGbUqdTDOb3Wxtk9WpTxKpx2e6Psz9nLxbJ4u+GdheXEm+4hUQzN/tAV6OOleAfsQW1xD8LrppVYCW9Zo/cYFe/Fua+NPth1FNDUu6gBaKKKACiiigAooooAK4L4/+Hl8SfCrWLIJunihMkP8Avf8A6q73vjjNcF8cfHOk+CfA97cX0ym6niKW8OeXY+3pQB+e+gak2i6v55UkISrhe/Nda/xFj3cWD4+orjbGxutZ1Ro7aMkyyFzx0BPWu9tvAWni2CzOxlxyfevZy7664NUHZHi5l9RjUTxCvIu6F4w0/UpBE2YJD0Vq6XqMg/SvIPFegzeHbuKaJ2aJj8jHrmvRvCF+dR0OGZz84GGr2cBjKs6jo117yPEzDBUoU416D91kkkn2LxZY3g4V/wB2x+pFeik8cdDXnPieP/Q47hfvQyK34Cu70i4F1pdtMP4owf0r1MK+WrOHzPls5p80KdX5fqW6KKK7z58Q9KSnHpTTSY0FFFFIAooooAKKMUUAHB4PQ8GvnX4k2JsfGN+oGEeQun0r6KPAzXjnx3sfL1a2vVGFZNh9z1rw+IKXPhebsz6zg/Eezxzh/Mn/AJml4O1SF/DKzzSBVhU781x8dvfeO/G0Gn2SOwlkCIB2XPJrm4725js3tUkIic5YZ619dfscfDM6dpX/AAmWr22J7ji1Rxyo9fxFfM4rMJV6MKXRb+Z9/hMuhQrTq99vI9x+Gfhm38IeDNP0W3G1oIwHI6lscmuk/AD6UZ/Olrzj0hBS5oooAOaMmijFADqKKKACiisHx34r0rwb4cudb1aZUihUlEJ5kbsBQBS+J/jjSfAfhyXVNSmRX2nyoyfmc9sV8E+PfFniD4n+L3u7l3ZC5EMWfljWpvif46174o+L3uJnkFvv221uD8qL/jiul8K6DBo1mvyhp2HzP716OX4CWKn/AHVuebmOYRwkP7z2JPDOh22jWYSMBpmH7yTuTWv/ADo7egrI8Ua3b6LYNIzAzMMRpnkn1r7H93hqXaKPi/3uKq95M5b4rX0LJDZqwaUHLD+7Wz8OIXi8PIzDG85FcJpFne+JddMkmW3NukbsBXrdnbR2lolvEMKi4ryMv58TiZYprTZHs5lyYXDRwt7vdhqEInsZ4TzuQgfWtL4c3X2jw/5LH5oXMf5cVUHWq3gOT7J4l1HTG4DgSp7k5Jr2L8leEu91/kfN4yn7TBzX8tn+j/M7miiivSPkgphp9NpMaAUUUUgCij86CVxksPx4oHYKKzdU17R9MjL3t/DGo67Wyf0rlNR+KGjwsY9PtZ75uxQEf0rlrY3D0f4k0juw2V4vE/wqba720+872uD+Ndg1x4ZW42nMDbs1kN428YaoTHpOhyIp/vx8/nVPUtB+J+uQFJrCRoX/AIPMUD+deVjcypYijKnTi5X8j6HLMkr4PEwrVqkY2fcwfg1oem+IPiNpOm6tcJDZtMrSbzgMAR8v41+kNha29nYQWtkirawoI4dnTaBgV+cQ+HPjqwkW4TSpInQ5V0lXIP4Gux8O/Fb4r+CpUhnNzcxp/BOhkGK+QnQqQ+KLXyP0Wni6FT4Jp/NH3lQBXzb4L/aq0e5aO18V6RPYSdGuF+7/AN8gZr3Lwn418LeKrRbrQtatrlG6AsEY/wDATzWR0HQ4oxSZ46Y9PelzQAYoxRmkzQA+iiigAH518Wftq+K7y/8AGMWgRyMtnbLnZngnivtP8/wr5S/bL+GepXV4njHSbd54guLhEGSvv+lAHlfgXQYNN0+K8ZQ9xMgbJ/hB9K6STIRtoyccCvOvCXjM2caWOpKxjT5VcdR9a9As7q3vIhLbTCRT3U5r7fLq9CdFRpdOh8JmVDEQrOVZXv1Od1XxFqlkH3aVISOAwHFecazqF1qV8ZbxmBJ6H+EV7JrN5b2GnzXM4XCjPPQn0rN+FPwd1v4nXc+tXMyaRoqEl7l+Dt/2c8GvIzrmhaLnfyPayPlneSp28zP8EX2hWlittbzKszD94zdSfSutUhlBXBB9K4D4oeG/C+jeIV0LwPqN/rk8B2zzmMAM3ou3rVDTdY8QeG5kj1SzuFgPVZVIOPaqwOcwhFU6kbJdiMdkk5ydSnK77M9PrJuZv7N8YaVqJOI3LRyflgVb0rULfUrNbq2bKMOncfWqXi+3a40VmXiSKRZFPsDk/wAq92u+ajzwd7ar5anz1KH7x056Xun89D0gjnFHaqeiXn9oaLaXv/PWINVyvUjJSSkup8RODhJxlutApOnWlqK4mht4zLNIiRgZLOcAUSdlcUU27Ieaq6jqNlp8Hm3lwkS+561wnib4hs1w2m+G7eS7uidvmKM4PtTNC+GviHxFMNQ8VX8kEb/MIkOWP1HavIrZoubkw8eZ/gvmfQ4fInGCq4yXs49vtP5EmtfEy3WU22j28l1LnAKjIzWfBY/EbxS25jJYQN1xkcV6x4e8G6BocQSzsUDD+NhkmugAVF4AUe3FcsqWIr/xqmnZbHbHGYPC6YWim/5pav7jynRPg5Yq4n1q9kuZDydp6/nXc6R4Q8OaYoFrpVvuXo5X5qr+JvHPhzQI2N5fCSVf+WURBb8q861H4oeJtdma28LaPKqk4EiqS2PcdKwcsHhnZK7+9m8YZpmC5pNqPm7I9mmngtIQ0kkUKAd8DArnNX8e+GdN3eZqEb89ENed2nw/8c+IXFxr2rfZo36qr/P+VdNpPwh8N2YDXsk1646mXj+VX7fE1P4dOy8zN4PL6H8atzPtFfqVNR+MmjwsRa2s0/pgVh3/AMXNVuo2S00Nyjdnj4NehJpfgnQ12utjbAd5WH9ao33jP4f2BK+fay4/54BWrOar/brJHRRlg2/3OFlLzdzxDxPqeq66P3ugwQNnO+KIhqytMbxBo10t9p5u7OZeQ8eQRXui/E7wA0mz7PMv+0YRit3SPEngrWCI7a6s97dEfaGP4VwfUKdaX8ZNnsLOcRhoW+rNJFD4JftH6nZX0GjeNGNxbOQi3J+8p/2s19c6dfWuo2MN7ZTLNBMoZHU5BFfE/wAYPh9Yz6TNrmjxCK5hG6RUHDr3P4V2P7HHxNlMx8Gavc7kPNqzt09hXm4rCzw8+WR72XZhSx9L2lP5rsfV+aOtJQK5juH0UUUAFMuIYriF4biNZonGGR1yCPcU+j6Zz2oA+d/jN+zfpOutNq3hXFleHLNB/Cx9vSvlvWtH8XeANWe1vrW4t9pxkqSjD2PSvvf4jfFDwh4Dti2tajH9pI+S3jOXY+nHSvjX47fGm++I8/2aHTobLTo2/dgqDKfqwqoTlBpxdmTKEZq0ldHF6x4kk12aztbn91b7x5uO/vXs2qeOtT8UWWlfCz4dxtBbvGq3E8fBPA3Ent3r5yJ59q+1P2N/h9FovhdvE99Apvrz/Vsw5Vfb8DV1a060uebuyKNGFGHJTVkehfCT4TeG/AmixxGzhvNRZQbi4mQOS3fGa6Lxf4J8NeKdHn0zU9KtSkikeYkYV147Ec10XP40ck44z61kan572Onz+EPiFq3hWdjshkOwE9jyP0NdTcxiW2li/vIV/Sqf7QYW3/aQ1CSPgyNHkD/dFXxz83c9a+uySo54dwfR/mfHZ7TUMSprqTfDOfdoktgxJa0lMYHsK6wdCfauD8HSmy8X3dq3C3Cb19zmuj8WeILHw7pj3d0+W/5ZIOrtXsYWrGnh7zdlG6+4+LzLCznjnGmrudmvmS+JNcsdDsjcXkiqcfKueTXnUEHib4j3xEXmWelK3XpuH9am8G+G9V8f6wda1xnj05GykfYj0r22wsrWwtUs7OIRRIMKoFeXOpVx/wDdp/iz14U6GTqytKt1fSPp5mD4P8F6N4btlW2gSSf+KVhk10vOc5+lI7KiF2YKoHJJxXlfxG+JnkzHRfDCfab5jsklUZVT6D3rSpUpYWn2XRHLRoYnMq3d9W9kdl4u8ZaN4bgLXU6vLjiJTk5ry688T+NPHNy1tolvJaWZOPMxjI+taPgv4ZXmpzrrXjCeR2c7lgY5J+td7rGv+GfBuniNzDAEGEgixkn8K4pe2rrmqvkh26nqQ+q4OXs8PH2tXv0XojlPC/wjsoWF3r9w97P1YEnj8a6u+1rwn4TtfLV7WEqMARAFvxxXjnjP4s6zqzPb6Xmxtc8bfvn8RXnd1dXF1KZLiZ5XPUsc1xSzChh1y4ePzZ61PJMXjWp42pZdl/Vj2jxF8aVVmj0m03dt7GvPta+IXifUywkv2jQ9AnGPxrkiaXdXn1sdXq/FI9vDZPg8P8EFfu9Ts9B8Lan4jsBeyalI6MejuT/M1s2/wzjwPOvD+Ap/wavd9rc2jNyjAoPavRO/euXfc9JJJaHCxfDXTFHz3Lt+FZviPwGLCza+0u4cSRDdgcGvTDTJY1lieJuVYEGgDF+DPiqbXbC78MarIZJ/KZY2bqy45rzJLi68HfEVbiAmJ7W7yvb5N3+FXPCd1JofxQtyuV3XHl/gxrX/AGgtKFp4pW+QfLcLjivRqSdfCKT3i7fI8KjCOEzJ046RqK/zR96+DNXi17wtp2rwMGW5hWQH1rY714n+xlrrax8JBayOS+nXH2dQTztC5z+te2CvMPeHUUUUAFcv8V/Ev/CJ+AdT1ocSRxlYz6OQcV1H6V59+0Vot1r/AMJNVsLFS0qgTYHOQoOaAPh3w3onib4teO5I45HuLu5cvJI5JCL1r2ib9kvUVsRImuIZ9uSnbP5V5b+zt43j+HvxIhu9RQi1YmK4B6r2/ma+/tB1rTNcsY77SryK5ikAIKNnigD8+PGHwp8TeC/Etja61ZFrWedUWZAShyelff3gmwj0zwjpdnEoVEtkIA91FO8UaBp/iHT/ALHqEKyKGDKcZKkVpWkawWsNunyrFGEXPXAGKAJKVOp+lJ24JJ+leT/tG/FKx8B+ELq2tLlW1u6Qx2yqcmMn+IigD5b+K+oR+Iv2gtUvbZg8Kyqox/sgA/qDXQ+1cZ8PdMnzLrV8Mz3DFgT1JJ5Ndn65719nk9B0sPeXXU+KzrERq4i0emhz/iG+Gi6ra6vglUOGA+lZ3hfT9Q+JPjA3l4XGnW5y3pj+7Vz4iw+Z4dk9Qc1geDPEvjTRNMVNGt3ksSc8Qj5vxxXFj52xPs5X5N7I1wlHmwrrUrKp8KbdrL/M+krG1gsrSO1toxHDGMKFFPmdY4i8jBUXkn0FeLRfGTX7WIJeeGI3cfxGRh/SuU8XfEjxF4m/0EMLOCRseTGeue2eta1M0oQj7t79rHkUeHMZVn79ku90/wAjs/HnjDUfEmqHw14X3OpbbLKnSul8EeB9H8I2P9oam0cl0o3yTSdFNN8A6Jp3gvwcdWv1AnePzJXPJ+gryP4i+P8AU/FF68SO1vYocJEp+8PU1zVKsaCVavrN7Lsd9DDzxjeFwnu0o/FLq2dp8Qfi1tMlj4fxnkGb/CvHdRvbq+uWubud5pXOSzGqp60leNiMVUxErzZ9VgcuoYKHLSXz6jqbRRXMdwUUopfqaAOq+Ft99j8TxoxwsylMe5r2phgkelfOuk3H2PVLa5B2+XKrZ+hr3CHxPokkMbtqVsGZQWBcZzTQGzQP/wBdZP8Awkmh4/5CVt/32KX/AISTRO2pW5/4GKYHnHxEiOneOYb1RhS6Ov4Yr0H4zWy6r4A07VoxvcRqzH6gVxPxYutN1H7FNY3cUsqZVgrZPJr028tv+LMBbzAb7OpUnsMV6eAjz06sPI+ezqXsq+Hqrfmt95r/ALBGrM2pa7oe7CiD7Tj3yBX1kOtfE37DrSr8Ur5YgShsiH+m4V9tHqcGvKPoR1FFFABSOquhR1DKwwykcEe9LRQB88/Gz9nLTPEck+s+GCtlfPl2ix8rn6dq+ebbVPiZ8INZ+zyG8t40b7r5aJh7HoK/QzvjnJ71meIPD+h+IbRrPW9Ltr6E9VmTdigD558D/tVaVcW6Q+JdPaGfADSoePyFdtL+0d8OFt/MW+d3x93YayfEn7LXgHUriS5sLjULCRzny43URj6DFYC/skaF5gLa9clM9ARn+VAGX8Q/2qY3tntfCunlJCCvnOc/jXzhfaxqfi7xXFda1dyXEs8oBLEkAegr7J0v9mP4e6bp84P229uWjOGuGVgDjtxXxx4t0ybwp45urFkKm0uDsB9Kum0ppvYmd3BqO563BGsMKRKoAVQABT6hsZluLOGdW3B0Bz+FTV+iRtZWPzaSabuY/jGPzPD9yPQZq98GHEvhLy2wwR8YNN1uPztIuY/7ycVnfAi6AttRsHPzLLuUe2K4X7mYQb6po0xkXPKalvsyTPRJbGxlXEtlA31QV458SdJt9L8e2TWsYjgmMbYA43Z5r2ztXmvxvt/LGj34XlJ/mPsMVpnVGMsK5W1VmeZwzipwx6g3pJNfgdL8eLp4fBUccJ2o5AOPTFfOueK+hfitH/afwttryL5jtD59sV89dq+WzZt1k+lj7nhpJYRx6qTGUUU5QTwASfavLPoRMc0YrQsNG1K9cLbWsjk+1dbo/wAN9RnIe+mW3Hde9AHBorMwVVLMegAya6vw94H1TUlWWZTbwn+8OTXpGheD9F0kBkgE8o/5aSDJB9q6Bc4wDx+tOwrnFaf8O9LhUGZmlPetSPwZ4eQDNmCfWuh46dBVa+vrWxiMl1OkagdzTAyx4R8P44sVzWP4kg8JaDCTJaxPNj5UGM5qrq3jW91CY6f4btWmkc7fNK5/Ktbwv8OY7Yf2/wCNrsZHzmGQ8/jXRQw1Su/dWnfocWMzCjhI3qPXot2znfh34JuPEmuDVri1+yaXE287hjcBW18Z/G1rJbDw5o7hooxtdl6YHaqXxD+JL3cX9geF4xbWY+RpIxhn9hjtXZfs7/Ae+8RXsHiLxRC0GmoweOJxzKfeuirXhQpujRd77v8AyPPw+Eq4yssVilZL4Y9vN+Z6J+xN4DuNE0S78XX8JiuNQTyoVYc+Vwc4+tfRoqKztoLO1jtbWFYoY0CIqjhR7VL+teae8PooooAKKKKACiiigAooooAO/PNfCf7ZGiHTPinLeCPYl6nmLx74r7srwL9s3wNN4i8Fx+IbCEy3mm/6wKOTEOv60AfPXw2vDc+HxExyYTj866f19q8p+H2trpl81vcNtilODnsa9UikSaPfGwZD3FfbZXiI1qEVfVbnw2bYaVHEydtHsK6ho2VuhBriPhvcf2R8Rp7OZtqzAoAf7xxiu49u1cF49tZdN1u08QWqn5HDOR/eBozFOChXj9h3+XUjAxVaNTDS+2mvn0PbTwce9cp8VtPOoeD7ny13Sw4ZR+NbPhrV7fWtJhvIJAxZRuA6g96u3cK3FtJE4yHUqR+FetVjHEUJJbSR8Vh5zwWKjKSs4P8AI574fyJ4o+F0mmswMixGIDuK8Jj0a6m1uTS4wqTByuH4716d8MdQPhbx1d6BdN5dvO58rPrSfGjQJtE8SQeLNPQ+TK4Mu0cKe1fG4uk6uHUusNGfpGW144bHSpfZqe9Ew9L+Gkpw1/chT3VK6zS/BuiWOCLYSt3LVPpnifSbqxjuGu40cqNwLDrTbrxdoVuOb2N/XBrx9D6k2YYYbdNsUSIO2BUg55wSPWuMufiFpS5FtDNMw9EJFUG8X+I9RJXS9DlB7Pg/yxTSb2REpxjrJ2PQsd88DtWPqvibRtNVvPvI2cf8s0OWFc1B4S+IfiQg3kxgjPUZ2ECug034T6BpoFx4j1b7Sw5aNm2/rmuyngK9TXlsvPQ8yvneDo6c3M+y1OZuvG+o6rP9j8PafLM56ELk1paJ8Ndf1yUXniW8aKI/MYweR9a6S+8b+CfCNqbbSLaKSRRhdihif+BV574h+IfizxdP9h0yGWGJjgRQAsx/Ec1v7HC4fWpLmfZHF9azHHaUIezj3e/yR31/r/gv4f2ht9Ljiub5Rj5MHB9683vdV8XfEjXE07T4J5y7YWGIEhR6mu/+F/7OXifxTKl94glfTLFiCzv80jfgea+tPh58PfC/gXTVs9E06NHx+8mcbnY+uTyK5q+NnVXKvdj2R34PKaOHl7ST5p92eQfAz9nWw0PytZ8Vqt5fDDLB1VDX0PFFHDEkMMaxxqMKqjAA9KeckYY5FHbHQelcR6gUd6KUUAOooooAKKKKACiiigAooooAKjuYIrm2kt7iNJYpFKujDIYVJRQB8V/tE/AXUdAv5/EXha2e50yRi8kSDLRHvgV4lp3iHVtLfyhK4CHBjcHj8K/UBlVlZWUMrDDAjqK8l+JfwB8D+Mna8jtf7KvjkmS1AUOfVs1pTqzpu8XYipShUVpq6Pj6w+IZGBeWu4+q8VrSeKPDur2T2l3L5QkHRlJ5rvdX/ZP8RwTt9i1a2njz8uM5rAvf2ZPH8JPkRxzf7oNejDOMQlaXvLzPMqZNhpPminF+R5paazfeFtVddLvBNBnIXtiu30r4t2+wLqFixb1RsCobz9nv4l22S2juw9RWLefB/wAf2ufM0K4OPQVlQzPEYd/u3ZdtxYvI8HjLOtG8u+z/AAIviLr+latfW2q6TI0d2mN3XIr1HwJ4q0fxp4a/sXWGjS7VMOshGG9xmvJv+FYeOf8AoA3X/fNOj+GfjyNw8eiXisDkEDpThmU1VlUkl726M62R0Z4eNGMmnH4X1X/APSm+EXhlLhpn1PZETkL54FObwt8NdIz9suoWx1+YP/KuCX4c/EzUmEMmm38nYbjxW/ov7OnxE1AhpbA28Z7vVvHUY/BSRksoxU1+9xL+WhsP4m+Fulj/AEKGK4YdvKx/Sqd58YtGtl2aVoaxsOjcV1uifsm61MVfUdctYV7qM5/lXd6D+yr4LtSr6pqF/cuP4UZdp/MVDzOt9lJeiNI8P4X/AJeOUvVnzlq3xa8TalmK1URZ6CNef0qvovhf4mePLnbZ2Oo3GTyZMxr/AOPV9u+GvhH8O/D4VrLwxZNOvSZ48tXcxKkUaxxoiIowAqgYrlqYmrU+KTZ6NDAYah/DgkfI/gP9lXUJ2juPFeoiJDgtBHkMPxr6C8D/AAt8HeEYUGnaXC0qj/WyKGY++a7c0VgdYdFAAAQdKKOM0tACUUppKAFopKKAH0UUUAFFFFABRRRQAUUUUAFFFFAAKO4oooAcKkXqaKKAI5elZlz0aiigCp3paKKAJbf/AFlasH+poooATvRRRQAlFFFABQOtFFAC0UUUABpKKKACiiigD//Z"/>
          <p:cNvSpPr>
            <a:spLocks noChangeAspect="1" noChangeArrowheads="1"/>
          </p:cNvSpPr>
          <p:nvPr/>
        </p:nvSpPr>
        <p:spPr bwMode="auto">
          <a:xfrm>
            <a:off x="1362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12" name="AutoShape 12" descr="data:image/jpg;base64,%20/9j/4AAQSkZJRgABAQEAYABgAAD/2wBDAAUDBAQEAwUEBAQFBQUGBwwIBwcHBw8LCwkMEQ8SEhEPERETFhwXExQaFRERGCEYGh0dHx8fExciJCIeJBweHx7/2wBDAQUFBQcGBw4ICA4eFBEUHh4eHh4eHh4eHh4eHh4eHh4eHh4eHh4eHh4eHh4eHh4eHh4eHh4eHh4eHh4eHh4eHh7/wAARCAExA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Q/AADt2ooooAKO9FFADhilH1plOBzQAvb370elFHsO9AAe+aBzx0+lIzIiljhVHUsaxta8W+GtHjLanrNpbKOpeTGKANr9TTg3TNeQeI/wBor4Z6OGC6k2pbe1oQxNeb+Jf2urSPP/COeHWkHb7Zx/6CaAPqkdP8Kgu4bSeEw3i28kZ+8spGP1r4W8Q/tQfEbUs/Ynt9KJ6fZsn+dcHrPxI+Iuvbv7Q17ULkN17fyoA/RG68QeGdHVbaXU7G2VeiBxgflUtl4k0C9YLa6vaylun7wCvzGlbXpiWka+c+5amfatYtMP8AaLyHB4JYigD9UFZWAKspHYqcil7jHXua+Pv2Rfi3rTeIV8I65eyXVrMMQNIeUPpX2Cenp/WgBwP5+tO9xUdKDigB/bvR+vp7Ug6UtAB0oPTrz2oooAAccCnbs02igB4o70zNOBoAU8jHaj+VFFAB/Kj+XeiigClRRRQAUUVHc3EFtC01xKkUa8szHAFAElHRS3RRyWPQV4z8R/2ifBXhUy21nIdWvkyPKiOAD/vdK+aPiL8ffHvjKZ7a1un02zJ+SG1yr49Cw60AfZPjP4q+CfCkTHUtZt5JV/5ZQOHbPvjpXhPjf9q/Bkh8M6ZyOFkckZ968K8L/DPx14zuvMgsLmQuctNOcfjz1r2vwT+y7ZxlJ/FmrNOD1t7cFCv/AAKgDyXxJ8aPiJ4muGjXU5o1k/5YwLz+lZml+CfiN4qmLLZanL5h63LOqn86+1fC/wAM/A/hyFI9P0O2Yr0knQO/511sMUUKBIYlRR0CjpTsK58eeHP2Z/FF6qtqd1DZ+oBDV6JoP7MXh2FVOp38szjqAOD+tfQEsioN0sir7scVzviDxz4W0OFpNR1i2QL1AYE/kKQzmdI+CXgDTwN2ki4I7sxrpbPwL4RsELQ6LaoiDJLKCB9a8m8XftMaBalrfw3ps+qT9FkGVUH6Ec15jq3ir4xfEmURxtJYWhbpB+5+X3OeaBHvnjnx78MfCEDrPFp1zcgcRQxI/PocdK+X/iP4p1D4mausOheH1t7ONjt8mLr9SBxXc+F/gnZpKLzxNfS385O4orEYPv616lo+j6XpMKw6dYwWygY+RAM/WnYZ8n+BL+bwj8RdNvLsGJrO6Xzl9q/S3SLyPUNMtL2Fg8U0KspHToK/PL9oLRV03xi11EhWK5G78c13vwF/aNu/Bukx+HfE1q+o6dHxbzBsPEPfuaQH21RXhrftQfDcQh1nuDJ/c8pv8K6LwH8dfAPi/UF06y1Aw3bfdjlUqD+JoA9RpQ1NHI45GM0UASUUwGnAg0ALRRRQAUUUdqAF3Uu6m0YoAfRTQaUNQBTooooAK+U/20fiFqVnew+FNMuHgjZczshwW9v1r6sr4n/be0ma18fwahtPkzR8N78UAebfCv4a694/v9tknl2at+9uXPAr6t+HnwR8I+Foo5bq3iv7oAZeYgjNfJXw4n8cbpYvCN1dR+XhpBCM4z613p0v4zar8t1rlynrvO3+QoEfYbzadp1qqtPa20CjgB1AArmdZ+J3gTSQ32vxJZh1/gBOa+X4vhD4wvn8zVPEB564nJP5Vs6f8CtNyH1DWruZh1XAINUB6Vr37SXgyx3JYxXF246FcbTXBav+0h4m1Vzb+H9D2k8IQhzW7pXwt8F6ftY6SlxKvR3Y/wAs11ljpun2UYjtbOCJR0wgpWA8Zmu/jT4wb/SLi40+Juh3EcVa0z4KzXcouvEWry3EvVhuJr2gYx/hS84yadgOV8P+AfDGiov2fT4pHA+8655rqUVI0EcShVHQAYxS0MQF3MQF9aBB2xQenOB6Vha34s0PSVJuL2NpB/yzVssfwrkrrxV4q8RObbw3prWNs3DXlwCpA/2exrSnSnUdoq5lWxFKhHmqSsjC+PFi/iTX9P0bS1826TBkI5CD3rAj+CV6VDNfoCRyOa9a8L+H4NFt3kaQ3N7Kd09xJ95jUms+JNF0eLdfahFHj+EsK9+hlVKEL19/U+KxnEeJrVuXCLReV2zyP/hSF3nnUFFeaata3XhjxTLbxT/vrKfCyIeuD1r1bxt8UrvVFbSfCcEpeT5WnA5x7V5V4n0TVNJaKTVFbzJxuyep+tedjaVBR/cRdlu+h7mU18Y5f7ZNJy2j19T9CvgL4qbxb8NtO1KSTfMEEcjHqTXe180fsJ679q8M6jo7PzbyfKp+lfS9eWfQBRnmiigBQ1OptAOKAH0U0GloAWigUGgAooooAq0UUfnQAf5+leFftneG7bU/hp/bLYWaylVVPqCf/rV6x418WaJ4P0mTUdavIoIhyB3Y/SvjD9oL45Xfj9ToulRNbaQj5xnmQjoaAOb/AGd9a/s3xqLSSTZDdrtfn0HFfTZLdyTXxdoLX9jqUF/bW8pMLhuEPTNfTfh34j6DqGnxS3NwYJ9o8xGUjBq0mTdX3O1/Wiud/wCE08O9V1BPwU1HJ430NRmOV3+iGmlcTkluzpRS1xsvjdpTjTdJuLg/l/OqU9/4/wBRP+i2ttpkbfxTKHOPwNbwwtafwxZyVcywtH46i+87yeaK3j33EyQJ/ekbaP1rldf+JPhTR28qTUFuJ+ywfPn8q52T4f32pOZPEXia9uUbloopSifkavWnhvwL4cTLWtkSOd8wVm/OuunlNZ6zaR5NbiXCxdqSc35GZJ8RfE+tSGHw34cmiH8Ms+VB/MVJB4e8Z6ywk1zWjbxn70MQ/qKNZ+KnhjSYzDbMZ2XpHH0rh9X+K3ifVmMOh6f5CNxlky34GtlQwVH4pcz8jlljM2xa/dwVOPd/8E9Ot/DnhnQE+0380RcclrmTJP4NWF4i+Lfh3SlaDTE+1OvQKNqivNYvCXjTxPL5uq3c5jJzmZyQPwrrdA+FukWe2TUJGupV7A4X8q9ClHF1VahT5F3Z5FZZdQfNjK7qS7L/ADOc1D4geMvFE/kaXDJHGxwNi8D8ataN8NtU1KQXXiK+kOeTHu3V6jYWNlYRCOytYbdQP4ExmrI6HpXbSyaLfNiJOT/A82vxLKMfZ4Omqa+9mRofh3SdHhCWlqgYfxEZNcf8eLH7RodtdqOYZDuPtivR6574h2P9oeEr2ADLbMiu3G4aLwk6cFbQ83K8dUjmNOtUld31v56GT+xRrn9n/EyTTZH2xXUB79WyAK+5z1r8zfg3qzaH8T9DvvM2RpeIsp9VzzX6WQSiaCKZT8siBx9CM1+cn7SS0UUUAFFFFABS0lFADg1OBFR0UASUUwMaeGFAFWkkfy4nk7IpY/gM0tR3a77O4j/vQuP/AB00Afnn+0J4+1Hxv4+vS1w/9n28pjtoc/KoFdB8JvhnbXNnHrGtKH38xxHoBXlvjOzm0vxfqVpKCssVy2c+uc11OieNfH0NvGlvcSSwKuEBjAA/Su7AOlGpzVItnlZvTxNSjyUJKN97u33H0HDoukwxCOLT4FAHTbzVa78K6Bctuk06HJ/CvGZvFvxKuk2xSNAD1IQf4VmXdv461PP2vUpTnr823+Ve88SpK0aLfyPkaeUVou88Ql6Ns9tm0XwfpfzXENrDj++aoXHi/wAAaZ/q9QsC4/hQ814t/wAITrkygy35bP8AelJp/g/wPFqur3Vhf3LRPDg/KM5rP22K5lGFFK+1zoll2DjTlUrYlyUd7f0z03UPjN4atwVtLW4mYDqFGK5u++NGp3LmHS9LT5uFJU7q3NN+HPhqz2mW2+0sP4mJFdLY6Zp1imy2soI1HT5ATXbHAY6p/EqKK8jyZ5llFH+FRc35uyPMW1P4oa8cLDcW0LfxEYFPtvhvrmoNu1rWGYHkhWNerDjjoPalP1yK3hktHerJy9Wc0+JcQtKEIwXktfvOK0n4ceH7HDSR/aHHd+a6my0ywslAtrWOPHoKt5PsaK9GjhaNFe5FI8fEY/E4nWrNv5i5zS02gV0HEO7Vi69rZs5lsbC3N1fyDiMDIUepraB5qGG1ghleWONfMk++x5JrKrGUlaLt5m1CVOEuaor+X+Zh2Vp4mlYTXV5FH38uMnH61tXELzWEkMnLshB9OlWD1yaOvfrShSUU1d/MqpiHUkpWSt2Vj5d1qKTTtduI4yUeGXKkdjX6UfCnWo/EPw70XVISCrWyRk+rKoB/Wvz2+LNiLPxbMQvEnzV9b/sR64NR+FDaSz7n02duM9nYkV+b4ql7KtKHZn7Zga6r4anVXVI95pQ1JSVgdY+img0oagBaKKKACiiigApaSigCGj+VFH86APg/9sfwuPD/AMWJL6NNsWrR/alwOBzjH6Vn/Dy7W60JFIXMZweOa9//AG3fDI1T4f2uuQRbriwl+dsdIsHP618t/Cu+8u+ltGPDjIFepk9b2eJS76Hk51R9phW101PS8+mcUmTRRX2p8QHQ7aybc/2f45s7r7sVyrK/1A4rWrD8ZIy2EF5GTut50c/TPNcuKVqfOvs6/cb0I87dN7STX3npp69KBzwORVfT7lb3T7e7X7s8YcfQ1V1w38kQtdPwkknBlPSMetek5pR5krnxkKTc+R6foW7i9srd9k15bxN/daQZFSQyRTJugljmX1VgawbHwnpSfvb6L7fOfvPP83PtWzaWdraJstbeOBfRBiopyrP4kl8zWtHDxVqcm36WX53J6KKK3OUKKKKAClzSVFe3EVrayXEzBY4xlifSk2krsai5NJE46ZIwPWomurRT891bofRpADXn9tN4u8fXd3H4dV7TS7VWaW66DAHPP4V5Dq11ctfzRtfS3ARyBIzE596+dxHEVKnJxpxufZYLgyvVgp1pqN+lrs9E+OlvBJPa3lvNFJkYbYwNei/sH659m8VanoTPhbuPzME/3RXzxpNrqWtXiafamSeZv9XHn7x9BXe/s86lceGfi/p6XCtDI0vkSK3BGTg18xjcSsTWdVK1z7vLMFLBYaNBy5rdT9ETSUbgx3Kcqeh9aK5D0AooooAKUGkooAfmgUylzQA6ikDUtAENAoooA5z4maJH4i8CatpMigie3Zfxr849MMmieLjCylTFcGIg+m7Ffp8yqyMrcqQQa/PP9pTw8/hz4qX6quyOdvNjwKunNwmpLoTUgpwcX1OxVgyBgcgjNLWV4TvBfaBbTA5IUI31ArVr9CpzU4KS6n5vVg6c3B9Aqrq0AudMubcjJeJgPrirVA689KqUeZOL6ijJxakuhZ+GF41z4UhhkOXtG+zkd/lrqO3sOlcF8PZPsfiTVdNY4SQ+dGPcmu6lkSONnkdVUDJJOABTwMr0En00+48DN6Xs8ZPlWj1Xz1HH6UVw3iD4i2NrPJDpsEl66D5ii5A/KuVf4taj5mPsSBc/3uawq5xhKUuVy+7U6cPw3mNeHPGnZeeh7HRXAaD8SbO5MaalbyWofhXIO0/jXdwTRXESzQurxsMgg5rrw+Lo4lXpyuefjMuxGCly1oNElFFFdJxAK4f4r3VxONM8PWrETalKFGOu3OCK7iuB8cSLZfEzwlfzf8e0cwLE9B8wry85nKGDm4+X5nvcNUoVcypqfm/uR9S+Fvh7Z6N8IH8OafGsdzc2JLMB8zOV6fnX5+eKdF1Lw/rl3peqWskFxDKysGXHev1A06ZJ9PtZ4iCkkSupHoRmsLxV4F8JeKJhNrejQXLj+IDaT9SOtfnx+wHw9+zF4T1PxB8UdLvLe3k+y6fMs80hX5cKemfxr1P9rfwfa+GvGujeOtJhECy3CC6C8DdkAGvp7w54d0Tw7afZdF0+G0i/2FGT9TXhH7dGpW8PgOy05mUXFxOsiDPOFbmgD3jwZfpqfhTTL1G3eZbISffFa1eVfsu65/bHwosAW3Pbjy2P0Ar1QGgBaKKKACiiigAooooAKKKKAGUUUUAFfKv7dPhvKad4iijJJysh9OcV9VfWvOP2jvDv/CRfCnU4VjDTW6eeDjkBQSaAPjD4TX2+2uLFjjyzuX8a7vGOK8g8CXn2DxHErnCsSrCvX6+yyat7TDKL3Wh8VndH2eJcuj1Cj29aKO3FeseOZDSf2f400+8zhJf3b/gKteJG1nxp4xtPAvhtiskzATyr0Uep9qz/ABorLpYuoh+8hO4V6d+w/p0epajr3ii4UNchvIDH0wDXz2a4qdCMqMftO/8Ame9leW08TXhiZq/IrfO+j+4o/HzwTpHwp+FNpp+j2yyX9yyrc3jjLEnrg9q+XRuJ65NfpN8YvAln8QPCU2j3BCSj5oX/ALrdq+Rrj9mnx9HqrWkSQvDuwJecEV8wfXm7+zB4X0r4jeG9Y8N65aq4hjL21wFw8bcAc1j2tvq/w48fz+CteZntpHxayN39MH0r6f8AgJ8Mbf4b+HDbs4lv7jmeQfyrzP8Abk0eJNG0TxVEAlzb3K24YdTnJ/pXThMTPDVVUi9jizDA08bh5Uai328mZNFVdHm+0aVaTHktCufrirVfpUXzJM/EJxcZOL6AOtc38RNDbXNBZYRtuoGDxEdciukFGe4qK1KNanKnLZmuGxE8NVjWp7o6T9mz4y2V1psfg/xTOLTU7X93G8pwHA4HJ+lfQiTwyRiSK4jkTHBVhg18XeK/Bem64/2hc290ORInBzVSxsfiPpifZrHxhe/ZxwoMh4FfEYnI8TTnaCuu5+o4LirA16adSXLLqn+h9h+LvFvh/wAK6ZNqOtalBBDEpJG4Fj9B1r4F+PXxGvPiR4vfU2ieDToSUtIj2Xu344zXbSeDb/V7hbjxTrl3qbKchZHyBWN8XfD1jZeF4pLC1SLyWAJUckE96UslxEKMqs9LdC4cT4OriYYeld8ztfoesfsJa55mk6noZbcYm80DPQE19Qn9c18I/saa5/ZfxahsC21NQTyz/wABBNfd3bNeOfRi5pc02igB9FNzRuoAdRSA0tABRRRQAyiiigAqG+tI76wnsZcGO5jMTZ9DxU1HfNAH5m/ETS5vDPxI1WwaPy/IvX8sf7G44P5V6bpNwLrTYJwc7kGfrWj+3H4Z/s3x9aeIoV2Q6hCI8AfxIOT+tcd8Nbz7RonklsmM4r3circtV0+54Gf0ealGp2Oqooor6s+RKurwfaNNmhIzlTiuw/Yc12Cx1nWfC07hZZnM0YJ+9gAYFcweQR6iuCs49b0HxpLrnh6RheWMnmhV/iUfzrwM8w7qKMoo+hyLFRpOcZuyP0Z+owaK8f8AhL8dvDHiyyitNWuo9M1VQFkSZtqk+uTXqY1jRinmDV7Ap6/aFx+ea+WPrC7+GfQV8yftw69FcxaJ4NtWElzPOtwwB5UjIwfzr0n4p/Gzwn4PsJY7a/i1DUSD5UUDBhn6ivmvQLXWPF/i2fxr4k3ea77oI2/hHbjtXXgsJPFVlCK9fQ8/M8wp4HDyqzfp5s7HS4fs2mWsPdIlDexxVnND9frSV+kRXKkj8UlJybk+o6im0uelO5NhaKpavqllpdsZryZUHZc8sfYVV0S9vNSzdPCbe3P+rVup9zWbqxU+TqbRw83T9o1aPf8AyNfvx+NYXjyzF74YvIyuSEJH1Ard71FeRiazkiYZ3IRinWgqlOUe6FhqrpVY1F0aPnb4datN4d8d6VqUeQ8Nyqn2BOD/ADr9N4JI5oI5YW3I6Ag+vFflz4hhfT/ENynRo5iy/nX6B/s6+LbTxZ8LdJkS4El5aQCG6TPzBx3+lfmE48snHsfutOaqQUl1PRaKPT3o7n2qSwooooAKXNJRQA7NLmmUUAFFFFABRRRQB4j+2T4cGtfC5r+OPfPpzh045AJAP6V8ifC698nVJLVj8si8fWv0P8c6WmseEtS050DiWBhj3wa/Npo5PDnjKS3kyDaXJRhXTg63sa8Z+ZzYyj7ahKHdHslFNQ7o0Yc5UHNOr78/PHuFZMMq6f48sJv+WV2nkP6Ek5rWrB8bK8Wmx6jEMSWUomB+lc2L0p86+zr9xth4+0k6b+0mvv8A+CdJ4j8B6HrEjXAjNrc/34PlB+tYo+HmqBfJTxTdpb/3PMbpXe6fMtzYW86nIeJWz745qetamWYSu+dwV/I8CjnuY4VezhUdl31/M5DQPh9omlzC4mD3lx/elO5c/SuvQKiBEUKB0oorroYelQjy04pI8/FY2vi5c9aTk/MQ9eOc96SlNJ0BboB1J7CtDnQds+lc14r8XWmjg29uPtd/JwkK84NUvEXiG8vbttH8ORmWb7ssw+6lWvCnhG30pjeXh+137cySPzg+1cFSvUrS9nQ+b7endnsUcJRw0FVxfyj1fr2X5lDw54dvdSuxrfiZzJITuitv4Y/Tiu36AZxxwMelFFdFDDxoxtHfq+5xYvGTxMuaWy2S2S7IXIp2fm9qZRnBroucljwP4vWH2TxXJJjAlAal+FvxC174e68moaRcN5JI863Y5Rx6EV0/x5svltL8L1O0n0wK4HwlpMesXj2zttwuQa+AzDCy+vSpxW70+Z+wZJjIyyynVm9lZ/I+/fhH8WPDnxB0xJLW4WC+A/e2ztgq3qK9C+vJ9a/M5rXxB4L1WPU9OnlhaJsrNGePoa+pfgB+0Jb+IXg0DxUyw35+WOcnhz7151SlOlLlmrM9mlVhVjzQd0fRlFCspAYEMp6EdKOe/WszQKKKKACiiigAooooAKKKKADAYFfUEH6V+fv7U/h3+wfineSRx7YbomVTjGcmv0C+lfL/AO3V4b83S9N8RRx/cbyXIHsTQB5V4Jvvt/h22kZsyKNr/wBK2q8/+E19/wAfNiT1+cfhXoFfd5fW9th4yPgMxoexxM4/P7wqvqVut7Yz2rdJEK1YoHvx2FdkkpKzOJScXdFn4Z3ZuPC8UMh/eW7sjfnxXT1wvgKT7J4j1HTuiS4kQfQc13XUfSqwMm6KT3Wn3aHgZxSUMXNrZ6/fqFFFFdh5ghrP1i1uL6P7LFMYI3GHkXkkelaJpo79yaznFSVmaU6jhLmW5T0nTbPS7YW9nCsaDqepP41c75/OiinGKilFLQJzlOTlJ3bCiiimQFHfNFFAHI/Fux+2eDbiQLl4MMo+pryT4eXAh8QRq3G44zXv+r2y3ml3NuwyHibj8K+arNpNN1ld2VaKTDV8tnS9ji6db+tD9B4Un7fA1sM+n6/8Me2zRxzxtDMivG/3lI6ivL/GOjt4f1OK/wBPZo0370IP3SDmvTbOZZ7SKZejAVxvxVnjWxhtz95mytdGbUqdTDOb3Wxtk9WpTxKpx2e6Psz9nLxbJ4u+GdheXEm+4hUQzN/tAV6OOleAfsQW1xD8LrppVYCW9Zo/cYFe/Fua+NPth1FNDUu6gBaKKKACiiigAooooAK4L4/+Hl8SfCrWLIJunihMkP8Avf8A6q73vjjNcF8cfHOk+CfA97cX0ym6niKW8OeXY+3pQB+e+gak2i6v55UkISrhe/Nda/xFj3cWD4+orjbGxutZ1Ro7aMkyyFzx0BPWu9tvAWni2CzOxlxyfevZy7664NUHZHi5l9RjUTxCvIu6F4w0/UpBE2YJD0Vq6XqMg/SvIPFegzeHbuKaJ2aJj8jHrmvRvCF+dR0OGZz84GGr2cBjKs6jo117yPEzDBUoU416D91kkkn2LxZY3g4V/wB2x+pFeik8cdDXnPieP/Q47hfvQyK34Cu70i4F1pdtMP4owf0r1MK+WrOHzPls5p80KdX5fqW6KKK7z58Q9KSnHpTTSY0FFFFIAooooAKKMUUAHB4PQ8GvnX4k2JsfGN+oGEeQun0r6KPAzXjnx3sfL1a2vVGFZNh9z1rw+IKXPhebsz6zg/Eezxzh/Mn/AJml4O1SF/DKzzSBVhU781x8dvfeO/G0Gn2SOwlkCIB2XPJrm4725js3tUkIic5YZ619dfscfDM6dpX/AAmWr22J7ji1Rxyo9fxFfM4rMJV6MKXRb+Z9/hMuhQrTq99vI9x+Gfhm38IeDNP0W3G1oIwHI6lscmuk/AD6UZ/Olrzj0hBS5oooAOaMmijFADqKKKACiisHx34r0rwb4cudb1aZUihUlEJ5kbsBQBS+J/jjSfAfhyXVNSmRX2nyoyfmc9sV8E+PfFniD4n+L3u7l3ZC5EMWfljWpvif46174o+L3uJnkFvv221uD8qL/jiul8K6DBo1mvyhp2HzP716OX4CWKn/AHVuebmOYRwkP7z2JPDOh22jWYSMBpmH7yTuTWv/ADo7egrI8Ua3b6LYNIzAzMMRpnkn1r7H93hqXaKPi/3uKq95M5b4rX0LJDZqwaUHLD+7Wz8OIXi8PIzDG85FcJpFne+JddMkmW3NukbsBXrdnbR2lolvEMKi4ryMv58TiZYprTZHs5lyYXDRwt7vdhqEInsZ4TzuQgfWtL4c3X2jw/5LH5oXMf5cVUHWq3gOT7J4l1HTG4DgSp7k5Jr2L8leEu91/kfN4yn7TBzX8tn+j/M7miiivSPkgphp9NpMaAUUUUgCij86CVxksPx4oHYKKzdU17R9MjL3t/DGo67Wyf0rlNR+KGjwsY9PtZ75uxQEf0rlrY3D0f4k0juw2V4vE/wqba720+872uD+Ndg1x4ZW42nMDbs1kN428YaoTHpOhyIp/vx8/nVPUtB+J+uQFJrCRoX/AIPMUD+deVjcypYijKnTi5X8j6HLMkr4PEwrVqkY2fcwfg1oem+IPiNpOm6tcJDZtMrSbzgMAR8v41+kNha29nYQWtkirawoI4dnTaBgV+cQ+HPjqwkW4TSpInQ5V0lXIP4Gux8O/Fb4r+CpUhnNzcxp/BOhkGK+QnQqQ+KLXyP0Wni6FT4Jp/NH3lQBXzb4L/aq0e5aO18V6RPYSdGuF+7/AN8gZr3Lwn418LeKrRbrQtatrlG6AsEY/wDATzWR0HQ4oxSZ46Y9PelzQAYoxRmkzQA+iiigAH518Wftq+K7y/8AGMWgRyMtnbLnZngnivtP8/wr5S/bL+GepXV4njHSbd54guLhEGSvv+lAHlfgXQYNN0+K8ZQ9xMgbJ/hB9K6STIRtoyccCvOvCXjM2caWOpKxjT5VcdR9a9As7q3vIhLbTCRT3U5r7fLq9CdFRpdOh8JmVDEQrOVZXv1Od1XxFqlkH3aVISOAwHFecazqF1qV8ZbxmBJ6H+EV7JrN5b2GnzXM4XCjPPQn0rN+FPwd1v4nXc+tXMyaRoqEl7l+Dt/2c8GvIzrmhaLnfyPayPlneSp28zP8EX2hWlittbzKszD94zdSfSutUhlBXBB9K4D4oeG/C+jeIV0LwPqN/rk8B2zzmMAM3ou3rVDTdY8QeG5kj1SzuFgPVZVIOPaqwOcwhFU6kbJdiMdkk5ydSnK77M9PrJuZv7N8YaVqJOI3LRyflgVb0rULfUrNbq2bKMOncfWqXi+3a40VmXiSKRZFPsDk/wAq92u+ajzwd7ar5anz1KH7x056Xun89D0gjnFHaqeiXn9oaLaXv/PWINVyvUjJSSkup8RODhJxlutApOnWlqK4mht4zLNIiRgZLOcAUSdlcUU27Ieaq6jqNlp8Hm3lwkS+561wnib4hs1w2m+G7eS7uidvmKM4PtTNC+GviHxFMNQ8VX8kEb/MIkOWP1HavIrZoubkw8eZ/gvmfQ4fInGCq4yXs49vtP5EmtfEy3WU22j28l1LnAKjIzWfBY/EbxS25jJYQN1xkcV6x4e8G6BocQSzsUDD+NhkmugAVF4AUe3FcsqWIr/xqmnZbHbHGYPC6YWim/5pav7jynRPg5Yq4n1q9kuZDydp6/nXc6R4Q8OaYoFrpVvuXo5X5qr+JvHPhzQI2N5fCSVf+WURBb8q861H4oeJtdma28LaPKqk4EiqS2PcdKwcsHhnZK7+9m8YZpmC5pNqPm7I9mmngtIQ0kkUKAd8DArnNX8e+GdN3eZqEb89ENed2nw/8c+IXFxr2rfZo36qr/P+VdNpPwh8N2YDXsk1646mXj+VX7fE1P4dOy8zN4PL6H8atzPtFfqVNR+MmjwsRa2s0/pgVh3/AMXNVuo2S00Nyjdnj4NehJpfgnQ12utjbAd5WH9ao33jP4f2BK+fay4/54BWrOar/brJHRRlg2/3OFlLzdzxDxPqeq66P3ugwQNnO+KIhqytMbxBo10t9p5u7OZeQ8eQRXui/E7wA0mz7PMv+0YRit3SPEngrWCI7a6s97dEfaGP4VwfUKdaX8ZNnsLOcRhoW+rNJFD4JftH6nZX0GjeNGNxbOQi3J+8p/2s19c6dfWuo2MN7ZTLNBMoZHU5BFfE/wAYPh9Yz6TNrmjxCK5hG6RUHDr3P4V2P7HHxNlMx8Gavc7kPNqzt09hXm4rCzw8+WR72XZhSx9L2lP5rsfV+aOtJQK5juH0UUUAFMuIYriF4biNZonGGR1yCPcU+j6Zz2oA+d/jN+zfpOutNq3hXFleHLNB/Cx9vSvlvWtH8XeANWe1vrW4t9pxkqSjD2PSvvf4jfFDwh4Dti2tajH9pI+S3jOXY+nHSvjX47fGm++I8/2aHTobLTo2/dgqDKfqwqoTlBpxdmTKEZq0ldHF6x4kk12aztbn91b7x5uO/vXs2qeOtT8UWWlfCz4dxtBbvGq3E8fBPA3Ent3r5yJ59q+1P2N/h9FovhdvE99Apvrz/Vsw5Vfb8DV1a060uebuyKNGFGHJTVkehfCT4TeG/AmixxGzhvNRZQbi4mQOS3fGa6Lxf4J8NeKdHn0zU9KtSkikeYkYV147Ec10XP40ck44z61kan572Onz+EPiFq3hWdjshkOwE9jyP0NdTcxiW2li/vIV/Sqf7QYW3/aQ1CSPgyNHkD/dFXxz83c9a+uySo54dwfR/mfHZ7TUMSprqTfDOfdoktgxJa0lMYHsK6wdCfauD8HSmy8X3dq3C3Cb19zmuj8WeILHw7pj3d0+W/5ZIOrtXsYWrGnh7zdlG6+4+LzLCznjnGmrudmvmS+JNcsdDsjcXkiqcfKueTXnUEHib4j3xEXmWelK3XpuH9am8G+G9V8f6wda1xnj05GykfYj0r22wsrWwtUs7OIRRIMKoFeXOpVx/wDdp/iz14U6GTqytKt1fSPp5mD4P8F6N4btlW2gSSf+KVhk10vOc5+lI7KiF2YKoHJJxXlfxG+JnkzHRfDCfab5jsklUZVT6D3rSpUpYWn2XRHLRoYnMq3d9W9kdl4u8ZaN4bgLXU6vLjiJTk5ry688T+NPHNy1tolvJaWZOPMxjI+taPgv4ZXmpzrrXjCeR2c7lgY5J+td7rGv+GfBuniNzDAEGEgixkn8K4pe2rrmqvkh26nqQ+q4OXs8PH2tXv0XojlPC/wjsoWF3r9w97P1YEnj8a6u+1rwn4TtfLV7WEqMARAFvxxXjnjP4s6zqzPb6Xmxtc8bfvn8RXnd1dXF1KZLiZ5XPUsc1xSzChh1y4ePzZ61PJMXjWp42pZdl/Vj2jxF8aVVmj0m03dt7GvPta+IXifUywkv2jQ9AnGPxrkiaXdXn1sdXq/FI9vDZPg8P8EFfu9Ts9B8Lan4jsBeyalI6MejuT/M1s2/wzjwPOvD+Ap/wavd9rc2jNyjAoPavRO/euXfc9JJJaHCxfDXTFHz3Lt+FZviPwGLCza+0u4cSRDdgcGvTDTJY1lieJuVYEGgDF+DPiqbXbC78MarIZJ/KZY2bqy45rzJLi68HfEVbiAmJ7W7yvb5N3+FXPCd1JofxQtyuV3XHl/gxrX/AGgtKFp4pW+QfLcLjivRqSdfCKT3i7fI8KjCOEzJ046RqK/zR96+DNXi17wtp2rwMGW5hWQH1rY714n+xlrrax8JBayOS+nXH2dQTztC5z+te2CvMPeHUUUUAFcv8V/Ev/CJ+AdT1ocSRxlYz6OQcV1H6V59+0Vot1r/AMJNVsLFS0qgTYHOQoOaAPh3w3onib4teO5I45HuLu5cvJI5JCL1r2ib9kvUVsRImuIZ9uSnbP5V5b+zt43j+HvxIhu9RQi1YmK4B6r2/ma+/tB1rTNcsY77SryK5ikAIKNnigD8+PGHwp8TeC/Etja61ZFrWedUWZAShyelff3gmwj0zwjpdnEoVEtkIA91FO8UaBp/iHT/ALHqEKyKGDKcZKkVpWkawWsNunyrFGEXPXAGKAJKVOp+lJ24JJ+leT/tG/FKx8B+ELq2tLlW1u6Qx2yqcmMn+IigD5b+K+oR+Iv2gtUvbZg8Kyqox/sgA/qDXQ+1cZ8PdMnzLrV8Mz3DFgT1JJ5Ndn65719nk9B0sPeXXU+KzrERq4i0emhz/iG+Gi6ra6vglUOGA+lZ3hfT9Q+JPjA3l4XGnW5y3pj+7Vz4iw+Z4dk9Qc1geDPEvjTRNMVNGt3ksSc8Qj5vxxXFj52xPs5X5N7I1wlHmwrrUrKp8KbdrL/M+krG1gsrSO1toxHDGMKFFPmdY4i8jBUXkn0FeLRfGTX7WIJeeGI3cfxGRh/SuU8XfEjxF4m/0EMLOCRseTGeue2eta1M0oQj7t79rHkUeHMZVn79ku90/wAjs/HnjDUfEmqHw14X3OpbbLKnSul8EeB9H8I2P9oam0cl0o3yTSdFNN8A6Jp3gvwcdWv1AnePzJXPJ+gryP4i+P8AU/FF68SO1vYocJEp+8PU1zVKsaCVavrN7Lsd9DDzxjeFwnu0o/FLq2dp8Qfi1tMlj4fxnkGb/CvHdRvbq+uWubud5pXOSzGqp60leNiMVUxErzZ9VgcuoYKHLSXz6jqbRRXMdwUUopfqaAOq+Ft99j8TxoxwsylMe5r2phgkelfOuk3H2PVLa5B2+XKrZ+hr3CHxPokkMbtqVsGZQWBcZzTQGzQP/wBdZP8Awkmh4/5CVt/32KX/AISTRO2pW5/4GKYHnHxEiOneOYb1RhS6Ov4Yr0H4zWy6r4A07VoxvcRqzH6gVxPxYutN1H7FNY3cUsqZVgrZPJr028tv+LMBbzAb7OpUnsMV6eAjz06sPI+ezqXsq+Hqrfmt95r/ALBGrM2pa7oe7CiD7Tj3yBX1kOtfE37DrSr8Ur5YgShsiH+m4V9tHqcGvKPoR1FFFABSOquhR1DKwwykcEe9LRQB88/Gz9nLTPEck+s+GCtlfPl2ix8rn6dq+ebbVPiZ8INZ+zyG8t40b7r5aJh7HoK/QzvjnJ71meIPD+h+IbRrPW9Ltr6E9VmTdigD558D/tVaVcW6Q+JdPaGfADSoePyFdtL+0d8OFt/MW+d3x93YayfEn7LXgHUriS5sLjULCRzny43URj6DFYC/skaF5gLa9clM9ARn+VAGX8Q/2qY3tntfCunlJCCvnOc/jXzhfaxqfi7xXFda1dyXEs8oBLEkAegr7J0v9mP4e6bp84P229uWjOGuGVgDjtxXxx4t0ybwp45urFkKm0uDsB9Kum0ppvYmd3BqO563BGsMKRKoAVQABT6hsZluLOGdW3B0Bz+FTV+iRtZWPzaSabuY/jGPzPD9yPQZq98GHEvhLy2wwR8YNN1uPztIuY/7ycVnfAi6AttRsHPzLLuUe2K4X7mYQb6po0xkXPKalvsyTPRJbGxlXEtlA31QV458SdJt9L8e2TWsYjgmMbYA43Z5r2ztXmvxvt/LGj34XlJ/mPsMVpnVGMsK5W1VmeZwzipwx6g3pJNfgdL8eLp4fBUccJ2o5AOPTFfOueK+hfitH/afwttryL5jtD59sV89dq+WzZt1k+lj7nhpJYRx6qTGUUU5QTwASfavLPoRMc0YrQsNG1K9cLbWsjk+1dbo/wAN9RnIe+mW3Hde9AHBorMwVVLMegAya6vw94H1TUlWWZTbwn+8OTXpGheD9F0kBkgE8o/5aSDJB9q6Bc4wDx+tOwrnFaf8O9LhUGZmlPetSPwZ4eQDNmCfWuh46dBVa+vrWxiMl1OkagdzTAyx4R8P44sVzWP4kg8JaDCTJaxPNj5UGM5qrq3jW91CY6f4btWmkc7fNK5/Ktbwv8OY7Yf2/wCNrsZHzmGQ8/jXRQw1Su/dWnfocWMzCjhI3qPXot2znfh34JuPEmuDVri1+yaXE287hjcBW18Z/G1rJbDw5o7hooxtdl6YHaqXxD+JL3cX9geF4xbWY+RpIxhn9hjtXZfs7/Ae+8RXsHiLxRC0GmoweOJxzKfeuirXhQpujRd77v8AyPPw+Eq4yssVilZL4Y9vN+Z6J+xN4DuNE0S78XX8JiuNQTyoVYc+Vwc4+tfRoqKztoLO1jtbWFYoY0CIqjhR7VL+teae8PooooAKKKKACiiigAooooAO/PNfCf7ZGiHTPinLeCPYl6nmLx74r7srwL9s3wNN4i8Fx+IbCEy3mm/6wKOTEOv60AfPXw2vDc+HxExyYTj866f19q8p+H2trpl81vcNtilODnsa9UikSaPfGwZD3FfbZXiI1qEVfVbnw2bYaVHEydtHsK6ho2VuhBriPhvcf2R8Rp7OZtqzAoAf7xxiu49u1cF49tZdN1u08QWqn5HDOR/eBozFOChXj9h3+XUjAxVaNTDS+2mvn0PbTwce9cp8VtPOoeD7ny13Sw4ZR+NbPhrV7fWtJhvIJAxZRuA6g96u3cK3FtJE4yHUqR+FetVjHEUJJbSR8Vh5zwWKjKSs4P8AI574fyJ4o+F0mmswMixGIDuK8Jj0a6m1uTS4wqTByuH4716d8MdQPhbx1d6BdN5dvO58rPrSfGjQJtE8SQeLNPQ+TK4Mu0cKe1fG4uk6uHUusNGfpGW144bHSpfZqe9Ew9L+Gkpw1/chT3VK6zS/BuiWOCLYSt3LVPpnifSbqxjuGu40cqNwLDrTbrxdoVuOb2N/XBrx9D6k2YYYbdNsUSIO2BUg55wSPWuMufiFpS5FtDNMw9EJFUG8X+I9RJXS9DlB7Pg/yxTSb2REpxjrJ2PQsd88DtWPqvibRtNVvPvI2cf8s0OWFc1B4S+IfiQg3kxgjPUZ2ECug034T6BpoFx4j1b7Sw5aNm2/rmuyngK9TXlsvPQ8yvneDo6c3M+y1OZuvG+o6rP9j8PafLM56ELk1paJ8Ndf1yUXniW8aKI/MYweR9a6S+8b+CfCNqbbSLaKSRRhdihif+BV574h+IfizxdP9h0yGWGJjgRQAsx/Ec1v7HC4fWpLmfZHF9azHHaUIezj3e/yR31/r/gv4f2ht9Ljiub5Rj5MHB9683vdV8XfEjXE07T4J5y7YWGIEhR6mu/+F/7OXifxTKl94glfTLFiCzv80jfgea+tPh58PfC/gXTVs9E06NHx+8mcbnY+uTyK5q+NnVXKvdj2R34PKaOHl7ST5p92eQfAz9nWw0PytZ8Vqt5fDDLB1VDX0PFFHDEkMMaxxqMKqjAA9KeckYY5FHbHQelcR6gUd6KUUAOooooAKKKKACiiigAooooAKjuYIrm2kt7iNJYpFKujDIYVJRQB8V/tE/AXUdAv5/EXha2e50yRi8kSDLRHvgV4lp3iHVtLfyhK4CHBjcHj8K/UBlVlZWUMrDDAjqK8l+JfwB8D+Mna8jtf7KvjkmS1AUOfVs1pTqzpu8XYipShUVpq6Pj6w+IZGBeWu4+q8VrSeKPDur2T2l3L5QkHRlJ5rvdX/ZP8RwTt9i1a2njz8uM5rAvf2ZPH8JPkRxzf7oNejDOMQlaXvLzPMqZNhpPminF+R5paazfeFtVddLvBNBnIXtiu30r4t2+wLqFixb1RsCobz9nv4l22S2juw9RWLefB/wAf2ufM0K4OPQVlQzPEYd/u3ZdtxYvI8HjLOtG8u+z/AAIviLr+latfW2q6TI0d2mN3XIr1HwJ4q0fxp4a/sXWGjS7VMOshGG9xmvJv+FYeOf8AoA3X/fNOj+GfjyNw8eiXisDkEDpThmU1VlUkl726M62R0Z4eNGMmnH4X1X/APSm+EXhlLhpn1PZETkL54FObwt8NdIz9suoWx1+YP/KuCX4c/EzUmEMmm38nYbjxW/ov7OnxE1AhpbA28Z7vVvHUY/BSRksoxU1+9xL+WhsP4m+Fulj/AEKGK4YdvKx/Sqd58YtGtl2aVoaxsOjcV1uifsm61MVfUdctYV7qM5/lXd6D+yr4LtSr6pqF/cuP4UZdp/MVDzOt9lJeiNI8P4X/AJeOUvVnzlq3xa8TalmK1URZ6CNef0qvovhf4mePLnbZ2Oo3GTyZMxr/AOPV9u+GvhH8O/D4VrLwxZNOvSZ48tXcxKkUaxxoiIowAqgYrlqYmrU+KTZ6NDAYah/DgkfI/gP9lXUJ2juPFeoiJDgtBHkMPxr6C8D/AAt8HeEYUGnaXC0qj/WyKGY++a7c0VgdYdFAAAQdKKOM0tACUUppKAFopKKAH0UUUAFFFFABRRRQAUUUUAFFFFAAKO4oooAcKkXqaKKAI5elZlz0aiigCp3paKKAJbf/AFlasH+poooATvRRRQAlFFFABQOtFFAC0UUUABpKKKACiiigD//Z"/>
          <p:cNvSpPr>
            <a:spLocks noChangeAspect="1" noChangeArrowheads="1"/>
          </p:cNvSpPr>
          <p:nvPr/>
        </p:nvSpPr>
        <p:spPr bwMode="auto">
          <a:xfrm>
            <a:off x="15144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13" name="AutoShape 14" descr="data:image/jpg;base64,%20/9j/4AAQSkZJRgABAQEAYABgAAD/2wBDAAUDBAQEAwUEBAQFBQUGBwwIBwcHBw8LCwkMEQ8SEhEPERETFhwXExQaFRERGCEYGh0dHx8fExciJCIeJBweHx7/2wBDAQUFBQcGBw4ICA4eFBEUHh4eHh4eHh4eHh4eHh4eHh4eHh4eHh4eHh4eHh4eHh4eHh4eHh4eHh4eHh4eHh4eHh7/wAARCAE/AQ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Q46AAAdh0NHaiigAooooAcMHril7+v1plOBoAXuc/hR+VFFAC9hSUY9QcnpimS3EECFppY4gOu5sUAP6AZPFKCVPpXNaz488H6OjSXuvWKY6oJlLflmvOvEX7S/wz0vfHb3V3eXC/wAKwHaT9RQB7Yp/E0vU/er5J8QfteTktFo/heIDtK85B/LFeea/+0v8TdS3R2upR2cJ/gWJTj8cUAfd1zZ6b54vriC1EqdJmxkVUbxL4fWXy21i0V84xv5r83tZ8f8AjXWHLXms3rH/AGGKj9KxW1TWy+9r293eu9qAP1JtLy0vF3W1zFMB12sKn/H61+X+keMvFWj3kdzZ6xeRyIQVDSEj8q+5P2Z/iZN8QfCP/EyYHUbX5ZD03DpmgD10H5jt4HanAjtTOOMcD0ooAk5570Hp1NMBp1ACn8/T2o6UUUABzjrz2oBI6UUUAODdqWmUA4oAeaO2KQGl7UAJjjA4pe3FFFAB9KTAPLdaWigClRRRQAUUUUAHfFHbP6VgeKvGXhvwxbPPrOrW9uEGSm8bz9BXzv8AEr9quGIy2XgqwLnkC8mypU+ynrQB9QX+oWenWzXF/dRW8SjJd2AFeU+OP2hPAvh/fDbXY1CYf88jxmvjPxH428deONQL32oXt5I54SIED8hW/wCDPgb488TukxsvsluT80lw21gPoaAO+8Y/tUeIL7fHodlHaqMhXcc4/CvK9a+J3xC8S3GxtZvsuf8AVwMwBr6F8Hfsx+G7DbNr2oy6o3GYtmwA/UHmvWvD/gLwloMKx6bo1uigfxLuP5mnYVz4f0r4b+P/ABLcCZtKvX3/APLWbkGu/wDD/wCzT4nuiralcxW6nqADkV9hxQwxJsihRF7BVApzMEHzEKPc0hnzzon7MOi25DahqTzeu012el/AX4f2YB+xyTOOu/BzXba74x8M6HE0upaxaxBeSpkG78q8e8a/tMaDYl7bwxp8mrT5xukBQA+2OtAj0q3+GPgOyi3NolntAyWkQcV598SfEnwb8L2ksMek6Ze3YBASKMZBryHVfE/xd+JVy8Iee0syfljxsVR/vY5re8K/BOxikW78SXkl/KeXiJOAfrnmgZ4n4jml1/VbvVbHTPs9qGyEjXCoK9o/Yi8Qx6d4+uNJnlCreIBECf4hkmvQ9U8MaT/wi11pdnZxRRtEVUhRnpXypZ32o+EPGAvLCRobuxuD5Z9gf8KYH6ic5JNJ9K8T+F/7Rng3xJpMEetT/wBlaoqgTI/3M+zHrXb3HxX8AQ4LeIrNs/3ZVP8AWkB23FKDWP4e8T6B4gTfo+q2t5jqI5ASPyrXoAeDmlqOnA0AOopBS0AFFFFABSg0naigB2aWmUo4oAdRSA0tAFKiiigAryb9pT4kP4B8Kf6Fj+0Ln5Y/bPevWa+T/wBu+3nEmlT/ADGIgD2HWgD5x1LU/EXjLWgbu4utRu5n+RCxbGfSvavhl+zlqGoLFe+JpDaxHDeSOGx6V5F8NfGeo+DNYbUNOtIrmVgBtdc/0r15v2ivH1xCEtfDqI3TcpJ/pQB9DeEPhz4S8MQKmn6TA8i/8tZEBYH611rEKoBZFA6ZYDFfHdz8WPjbqjFLJLq1RuwtwR+ZFUZ9L+Mvibm81GQBuu+XZ/KmI+udV8W+G9Jz/aGsW1uV6hmz/KuF8Q/HrwJpIYR3ZvH7eU1eD2HwW169IOt69NET12vv/rXU6L8FvCtlg3rS6g3cvlf5UWYE/iH9pyeVzb6Do7OTwrFcmuTvPFvxh8ZMY4RNYwP0ZMrgfnXrWkeFvD+lRhLHS4IwO5G7+dbCKkahURQO2FxRYGeIab8HdY1aZbjxPrE07dSGck16D4c+G/hfRgpjsUnkHeUA12B5PvRTsIbFHHCgihRI4x/CowKcevNA9ulUdT1jTdLjMl7eQwgf3mANAF4gfxcA9fSvljx3oF3rXxEv7fR4DN82WKjgHJr1/UPG974hnbSvCdlMVbKyXsqlQo9uxrd8MeHrXQ7XZGvmXUh3TTEcsx616OCwEsQ7y0ieHm2eU8DHlhrPt/mfPH/CsfFJHNmfypr/AAx8UpGzmzJCqWPHYV9PXNzb2oMlxLHEoHOTXlvxL+KVvaxSaT4excXcgKtKoyEHt613V8twtCPNKTPHwee5ji6ihTgv0+Z5j8KvGOq+CvF1peWVzJFEJgJo93ysM85Ffo94a1SLWtBtNThwVuIlYkepHNfltfLOlwxuFZJGO4gjBr9Av2VdcGs/CiyG7c1vlM59OK+fasz7WLuj1iiig0hgDTg3NNxS0APopgNOBoAWiikoAXNFFFABRmiigCrRRR26A0AFeQ/tW+FT4i+Gdzcwx7p7IGXp0UCvXsgbiTwB36CvGf2jPir4e8O+DdR0WK6iu9RvImh8tGB2Z7mgD40+Fd1a2Pjmya/gimhLGNkkGRk8CvrCPStLhYeVp9qmBwVjFfF1vcmG/S8UkMsu/wDXNfXfgDXbfXPDFldRzK8vlgSgnkNVIR0EYEYxGoUe1KSfWg47MfpTS6jqyr9TTAU9aWq819ZwqWkuYUHu+Kx9S8ZeH7JSWvVkYfwxEMaBXS3OgBxTlbnnA9zXnN/8Rr24Pl+HfDl3dueN88bIv51kT6f8TvERP23Uo9Js36xQsGIH481vTwtao/dizjr5jhaC/eVEj0rV/EGi6ShbUNQghx6nJP5VxmofFjSjMbfR7Se+n/hKDg1R0v4VaLbP52sXs2puTn98xUD8jW5JeeD/AA1b7Q9nbqg4UEFv1rvp5TO3NVkoo8WtxNSb5cPBzf4f5mUuqePPEA/d2yaZCf76/Nj8KtWPgW2d/tGu3k19J1KyPlPyNcz4i+NOmWwaLRbNruQcDzAVA+mK4HU/FXjzxZKY4zcJAx4jjX5R+NbR+p0HaC55HLNZrjFerJUofd/wT23VPFnhTwxbGBZreMoOIYhivO/EPxmnmZoNFtDk8KzDNYmh/C3VL1xNrV4YUPOFbcT+deh+H/B+g6Kg+zWoeXvI4yTXoU6GPxP/AE7j+J5FWvlGAe7rT/D7/wDhzzq307xz4tm86/uZ7a3btuIBH0rt/C/gHSdIKyyxi5uOpZ+RXXqFVAFA/AYpK9LDZVRovnl70u7PGxvEGJxEfZw9yHaOh4h8cdOW18RQ3EMYWOaPJwOM5r3j9g3XPMsdU0IvzCRIAf8AaJry/wCOtj5uiQXarlo5AD9Kd+xxrh0v4t29izbUv1Ksc/3QSK+Szmj7LFyts9T9E4axPt8upt7rT7j71oozRXlnvBRRRQAUCiigBQaUNTaKAJKDUYJFODetADqKBg9KMUAVaUe9JTo/vDue1AHzR+1V8a7nw/cv4S8Ny7bzaPtFwD90HsPevl3Q9G13xprJYPLcyMcyTyEnFT/F24uLj4k649yzFxdyLz6Bjiu9+F/jzwj4d0WOzkW4S6bmR/K4z9a6cJSp1KiVSVkefmWIr0KLlQg5S/LzNDSfgtYxwK99ds0hHIB4rVtPhveaTk6JrM0Kn+AucflVyf4r+EYo/M+0TEeirk1iX/xs0dQRYWM03++pFe7KGXxVro+Qp1c8nK6T+6yNuHw34vyN+vHH1NXovCuqN/x9a5O/rhyK83vvjXrU2VtdEgi9G3tmufu/iV45v5hBBeSQFzgRooOf0rmdTL4fDFv+vM71h87qr36iivVfoe4L4R03G+6vrmXHXfOMfkajl/4QjR8tcGxDD+J1DGvEV0vx/rz5uJrkZ7yErWtp/wAKtUuCDqmqGMHrsbcf1rrpSqy/gYf7zz69GjD/AHvGfJanomo/FLwppgKWsnmgdBFwK5TVfjNdTsY9J0123dCVzV7Svhj4bsgPtSvfN6ycfyrp7HRdJsECWthFEvbAz/Ou2OBx1T45KPpqedLMMooP93TlUfnojy6fUviJ4iO1Vktom7jiprH4Y6leuJNY1F5GPPJOa9aUKowoCj2FGeeua2hktG96rcn5nPU4nxFuXDxjBeS1+85PRvh/oFgAXh85x3bkV1Fra21qmy2t44h/sLipKXNepRw9KirU4pHh4nGYjEu9WbYp6UUlJKWEbeWPnx8v1rXY5Ur6FPV9WsNLiD3k6xk/dXqTVKw8RQXkgWO1lVD0c9Kbp3h6EXb6hqTm6vGP8XSMeg9a21jjAwIkAHtXNH20nd6L8fmds/qtOPKk5Pvsvkjn/iHZi98J3aYydhZfyrxD4eatLoHjnStQjJDxXSqSPQkA19FahEs1jPDtzvQjFfMmtQvp+uzqOGjmLD88ivm+JKVpwqfI+44JxF6dSj21P1MgljnginiYMjorAj6U8GuF+Aetf298IPD18zBpzagTHPRsmu6NfMH3Q4UUynBqAFooooAKKKKACiiigBaMn1pKKAIaVThgfSkoPSgD8/v2rvDb+Hvi1fbUIguVWVGxwSeT/Oud8FeHdN1WwM07fODyK+kP26/C5vfC+l+JbdMGxdluGx94MQFr5u+Ft95d7LaMfvjIr0Ms9m8Qo1FdM8/NHUjhnKm7NHUweD9FjHzQFjVuLw7pEf3bVfxArVP1zRX2McLRjtBfcfFSxdeW8395Ti0zT48hbOH/AL4FY3ie1hsriy1SGGNPJlG/auOK6XtgVR163W60i5hIyWTj61OIoRlSaivNFUK0lUXM9Nn8zurOXzrOKRejoCPyqTHPNYPgC+/tDwtbTE/OpKEemDit769PSvRpVPaU1NdUfF4mk6NaVN9G0Hbk8UZ5xXP6t4kaK5ax0mzN5dA4YjOxfqRUum3Hip3BvLHT44j12ykkVCxEHLljd/J2NXgaqhzysvVpP7jbNFA6D5QD3xRXQcYUUUUAFKDSUUCHUY96aSFB3EADrmuW8RePNF0hzbhnuJh1WIbsVjWr06EeapKyOjDYStip8lGLb8jrFFfPXxXsfsfiubjAkG6usm+MBV9sOlRMnYsxBrjfHnieLxNdx3X2UQOowcV81nGOwuJoctOV2n5n3HDeU4/AYvnqwtFq26Pq/wDYY1z7Z4AvtIlkzJbXP7sZ6Jtr6INfFH7DuufYPHd3p8jfJcwEICf4iRX2ueDjvXyp9+JRRRQAZpwam0UAOzS0ylzQA6ikFLQAUUUUAQ0UUUAcj8YtBj8SfDjVtKmXcGhLge6gkV+dOgSy6X4kjSUFGSTY4Pbmv1BmjWW3khYZDqVP41+dH7QGgP4d+KWqwhdiSzGWMY6CrpzcJKS6EVIKpBxfU72Ng0asOQQDTqy/Ct4t9oVtMpz8u0/hWpX6FTmpwUl1PzmrB05uL6BR1BUjIIxRR24qzMp/C2U22oaxo8jY8l1aIezcmu6lj8yNow2zIxmvOLWT+zPiHaXR4ju42VvTIGBXpR9DUYDSm6b+y2vluvwPJzyFsSqy+2k/ns/xRV0+xt7KPbbxBSc7m/ib6mrNKe/PFRySwx/flRT7mu5JRWh48nKcrvVj6KjSeCRsRzI30NSUyXFrcKKKKYgpRSUCgEcX8Stauofs+haVlr+9YIu3rg8Vv+JvhXafD/4J3fiHUYftWt3SK29xny8n/wCvWd8IbGPxH+0dKt0N0Vh88SnoMYNfWvxA8L2PjHwpfeHb5dsNymFYD7pHI/Wvz3NcVKviZX2TsvkfsXD2Ahg8FCy1krv5n5gn19a7j4I+FbXxp43h8M3W5Rdo+2QfwsFJFdP4q/Z58faPq72lpY/bod3ySwgsMe9e7fsxfBK88F3beI/EJQ6g6gQxj/ln6/jXmHuHhPgnSdT+F3x6stL1RShiuQqv0Eq56ivvyGQTQxzD/loob86+YP22dPt7K/8AD3ilFC3MNykRccErya+gvh3qY1bwVpd8GzvgUcewFAG/RRRQAUUUUAFFFFABRRRQAu6nZplFADKKKKACvkf9uXw2IdRsNfij5kARyB9a+uK8q/ak8Pf298LL1o03S2oMwOOgAoA+P/hRfbrS4sXP+rIK/jXdd/pXkHgK8Nh4ljDnCHKsPevYPpx619nk1b2mGS7aHxOd0PZ4py/m1EoHWig16p5BheL0KwWl6v3reZSD7Z5r0azuVuLCK7yNroHJz0ridchW40ueMjJ2E/iBWLqniO4TwLa6TabmvZmEG1euK454iOFqTnLZq/zQYjAzx8KUIbqVvk9TZ1fxZqetayfD/g+0e8uWOGkUcD8e1edeOZNe0nVmsNQ1R2uV/wBYiMRsPpX2l8CfhhZeB/h483krJrl9bmSacjJyRkAfnXxF8S7e7t/HesR3qOJjdufm7818hiswr4mXNKWnY+5wGTYXAwUYRTfd7i+Fb3WbzVYbO11SSOWRgELsSCfSvTLLxNrfhvVl0bxfatDu/wBXNjhh2Oa8g8PwzTa7ZRWoZpmmXaF9c194eP8A4Z2vjn4QWNpeQKusW1irQy4wwYDoaWGx9fDSUoS+Q8dlGExsHGpBeq3R5bG6yIrowZWGQR3p1cF8JtVumjuvD2oMRc2EhRA3XaDzXe1+gYTExxNGNSPU/IcxwM8DiJUJ9Py6BSr1pKB0PY+tdJxHG+B9UXwX+0FHf3TbLbUXC7j0AJAr7bilSaJbiJg0cg3IR0wa+MPiB4b/ALf01XhPl3kHzRP3yOldF8Gvj5c+F4YvDHj2CUJD8kVyBngepPavgc4wUsPXlO3uvU/XOHM0p4vCxp39+Ks16bH1juZc7WOfY0nXjqTXCW/xc+H09sLhPEViFIyf3orzb4p/tGaVZWU2neCom1LUZQVSVRlEz3yO9eSk3sfQtpavQ8//AG5PFdve67Y+GbWQSG2XzJ8HOx+RivYv2Sdc/tj4WWyF8tbsUxnpg4r4k8Y2uvNfNq+vtLJdXreY8sn3mJr6O/YR1ss2q6I77Qm10GeuSc05wlB2krMmnUhUjzQd0fV4NLmmn0680VJY+im5pQaAFooooAKKKKACiiigBlFFFABVPXNPj1bRbzTJcFLmJkP41cpenNAH5ieMdPl8P+Or6zdShgumwPbdxXqulXP2vToLjOS6Amm/tpeGTo/xSbVIU22uoRKU443KBu/nWD8Nb37RoggZsvGf0r3sirctV031PAz+jzUo1Ox1VFFFfVHyI113I6Y4IrivBFp5nxr0PT7jmFr4HaenQ124/WuF8U3Mnh/xppviCHO+CRX4rxs8pc1BS7M9vIqijX5H1R+iUKqkCRoPlVFAHtivJ/iv8CvDPjq7OoNm0vT1dON35V3/AID1+y8TeE9P1iwnSWGWEZ2nJDAc5/GtyvkD7I8W+GX7PXhbwjqi6pMzXtyhym8kgH8a9oAGwrjAwRx2FL7Vm+J9asfD+g3mrahMsdvBETknHOKAPjHxBBHpv7S3iK1tFCwqxGB05UH+tdrXnXgOa68S+PdZ8Y3QJEsjKCf4uwP5CvQ6+6yGEo4Rc3Vtn5RxbUjPMWo9Ek/UdRSZozXtHzAves3V9D0vVk23trHIfXHNaVFTOEZq0ldF06s6UuaDszjl+HegrJ8qMF/ug8VuaT4e0fTR/otlECO5UGtXPOMjPpR156VjTwdCm7xijqrZji60eWpUbXqeefHCyE2hRXCDmJxn6VR/ZH1w6T8YLCF32w3Ssj899pxXZ+P7P7b4WvIQuW2EivBvCF/No/i/TbyJ9jQ3aZPtuGa+S4hpcmJU+6P0Tg7Ee0wTp/yv8z9Qu1FQabeQ6hp1tfW5BinjDoR3GKnrwD60KKKKADJpQ1JRQA8GimUoNADxSUmaM0ANooooAKKKKAPAf23PDS6p8OrfXEj3TaXJgYHOHIBr5U+F975WpvbE4Div0H+JOkR674H1XTZEDiSBiAfUA4r83rBZtE8UiCbKPbzbHz7GunB1fZV4z8zlxlH21CUPI9oopkLiSFJB0ZQafX36dz89asFcx4/s4riyhkkHyq/zfSunrP8AEVv9r0W5gxlmT5faufFU/aUZRsdGEqezrRl5k/w08deKPg/erHJHJf6DcYbaOQoPp6da+k/Cvx5+HWuWqO2ri0uCPmhdT8v414H4IuIdY8H2v2qNZVwyOjDg4OKpal8OvDd5KZEtzbE/88+K8OrkMqkVUw8tH0Z30OLYUJyo4yLvF2uuvyPo/wASfHP4caNatI2trcSAZSJEPzH6185/Ev4jeJPi9qA0vTIZLHRFb5v9of1qKw+G/hq1kDvFJc4/hl6V1dna21nCsNrAkKL91VHAq8Lw7PmTrvTt3MsfxnS5HHCxbfd7fcVvD2k22jaXHZWoARR8x9TV3v7U88/eptfVRjGEVGK0R+f1KkqknOTu2JRR2qK6uIbWFp55AkYHJJptqwoxcnZE2eSTwvrXN634oijvBpekp9rv34wvRPqelc/q3iTU/Ed0dJ8Mo0dvnbJc9sexrp/Cnhuz0G2wg825k5lmb7xNcP1meIly0fh6y/y/zPX+pU8FBVMTrN7R/WXb0L2j2t1DDvvpd9w3Leg9q0OppvT/AGj3PrSg13Qioqx5FSbnJyZHfR+dZyw4zuQrXzJ4it2sdduYRkFZSR7c19QD7xrwD4uWH2PxXKwXAkAavnuI6V6Mai6M+y4LxHLiJ0n1V/uPsf8AZW+IGn+KPh7Y6LJcINT0yIQujNy6j+IV7GeF3fnX5d+F/EOq+GNZh1XRryS2uImBBQ4z7V9pfAv4+6P4vhi03XZI7LVgApLnCyn1+tfHH6Se5EYOKKRCCoKncpHB9qWgAooooAKKKKACiiigAooooAKKKKAGyL5kbRn+IFa/PH9pPw+fD/xU1JFUolzIZl49TX6Ifzr5R/bn8N/PYa/DH6JI2PqaAPOvBt59u8O28/8AFjaR6Y4rYrgfhNfErc2Lt6NGP5131feZfW9th4yPz/MaHscTOP8AWoUEZBGMg9aKOxFdhxFP4WSm1vtY0eRv9TIrRA+h5Nd5XnNo/wDZvj+0uukd5Gyv9egr0c96nL3y03T/AJW18t0eRnsP9pVVfbSfz2f5CUUfyorvPFCmnoadSd6TGipq2oWul2b3V1IFQD5R3PtXDNZ6z40uvMn32elA/KvQuK6y40WLUL4XOofvUjOY4f4AfX61rqAqhQMKBwB2riqUJYiVqjtHt39T1KOKhg43pK9R9e3p5+ZS0bS7PSrRYLKFUjx2HJq7QOM0V1xiopRS0POnOU5OUndsKKKKZAdDXlPx4ssfZL4L97IY/SvVu5rkPi7Y/bPB88irl4SCv5815+a0vaYSa8r/AHHs5BiPYZhSl3dvvPIPBemwapqD28/3SvBq5rvhfUtFnF7YPIyRtuDxnDLVTwDcCDX4g3RjjNeunDAqeVbqPUV87l+Bo4vDNP4k9z9CzHH1sJik18LWxr/AL9oS+0u5t9B8WSGe0ZgqTseU+tfYFjdQXtpFeWsglhkUMrDuDX5wfETw/DZt/aFmmxGb5lHQGvqz9jXxhca/4Gk0u6nMs+nsFyT/AAk8fpXjYnDyw9R05HtYXEwxNNVInvJ60Udzjpmiuc6AooooAKKKKACiiigAooooAP515l+0x4e/4SD4U6iqpuktUMw9eBXptV9Ts4tR024sLgboriMo30oA/MnwXdnTvEkRbjkoR9eK9j7V5J4+0ubw5491GxkTa8NyzL643ZH6Vvw/EC3jto0NrI7hQGbHU19BlGOp0IShUdl0Pnc5wFWvUjOlG/RneUmCeBXH6f490+4lEc0Lw5/ibGK6y0uIbqATQuHQ9xX0FDFUa/8ADlc+cr4Wth/4kbGV4rQrFbXked0MykewzzXomnzi4soLkciVA351xWsQ+fps8Z5+U4/Ktr4fXX2jw7FGx+aE+WfwrSg+TENfzL8jzM2hz4WM/wCV2+TOhPFFBOTRXonzIUjUtIaTBB2GBwOKSiikMKKKKACiiigAqprVst5pF1bsMhom498VbowD8p6Hg0pR5k0y4TcJKS6Hy7bGTT9VXdlWikw1e16dMtxYQzL3Uc15V8RrFrLxhfpjCPIWX6V3PgO/jn8PqWZR5QO/PoK+QyiXscRUov8Aqx+p5ulicLSxEetvxIPiXcRxaIY26yHC/WvWv2CbadF8QXLKRDIYwh9SM5r568T3tx4m8RxWFgryLvEcSj+I+tfdX7PvgiPwT4AtbN1xdSgSSt3yef615mZ4hV8Q3HZaHrZVhnh8OlLd6noueAPTrS7qQ8nPfufWivPPRHbqAc0maSgB9FN5ozQA6iiigAooooAKranf2elWE19qE629vCpZ3Y8AU6/u7aws5by6kWOKJSzMxwAK+Kf2lvjRdeLNQl8OaBO6aXGxV2Q/60/4UAeb/GnxBb+KviZqmr2C/uZZNiY744o8O+B3u7VZ75jFu5VMVd8CeFdqrqOopk9Y4z/M13vbH5V9HluUqS9pWW+yPmszzhxl7Og/VnmXiTwTJY2j3VnIZAnJXHQVZ+GGrSGdtPlYlcZXJrttenSDSLh5HCrsI578V5n8P1aXxMHjGF649qqtQhhMZT9j16E0K88ZgqntumzPWSu5Sp78VF8PJfs+p31gx/iLr+dSisy1k+weNraXotwoQ/WvcqvknCp2f5nzU6ftcPUp+V/uPRKKD1z2or1D40KQ0tIaTATNFJS0hhRRRQAGkxS0UAFB6UUHnigDxr462Pl6xb3ijCtHtPuc1wdpqV1a2ctrDIVjl+9ivY/jZYm48OpcBfmhfcT+FeWeAtBbxL4u07RvMWNbiZQxP93PP6V8JnEJUcZJx0vqfrfDVVYjLoRlry6fce6/sdfDQ6vqLeL9Utz9jtm2wbh95+ufpX2MMAAAYAGBWX4T0Cw8L+HrPQ9OjVLe1jCAj+PHc1qV459EL1oxSCl5oAKKOaOaADHvRijmjmgB1FFFABTZpI4YmlmdUjQZdmOAo+tOr59/bG8fXXh7w1HoOmzNHLfDEjKcHaeooA81/af+N02v3svhTwxcMmnxMVnmU4MpHavLfAnhcyFdRv0OOqKf51T8B+HTqcv9pXnzQhsjPVjXpyKqKEQBVAwBX0OU5bzWrVVp0R85m+act6FJ69X+gKFUAKOB0AoYqgLswAHJJ6CsrUNfsbCVorgshXq3rXGeL/GH2yNrPT2KxN95h3r2cTmFHDxd3quh4mFy6viJKysn1IPH3iL+0rn7DaE+RGcEj+I10Hw60NrK1+3TLh5BwD6VzXgHSLa9vPtV7KoSM5CE8sa9UXbgBcBccAdK87LqEsRUeKq/I9LM68MNSWEo7dRfWsXxXmGC31BRzbSbyfbpW115qtqtuLvTZ7cjIda9qvDnpyitzxKE1GonLbr+p2dlIJrOGVTkMgP6VNXOfDi9N74Utt5zLEWVx6c8V0ddtCoqlOM11R8fiqLoV5030bQUhpaQ1oYISilpKQwo/GmTzQwIXmkVFHcmuS1/4g6Lpu5I3FxIP4U5rCtiaVFXqSsdWGwdfFS5aMG2djg1FPcW8A/fzxQD1dgP515W3i/xfr0nk6JprRRt0cryKvWHw08Va5iTXtWkRCclHY15ss3UtKEHL8Ee3Hh72S5sXVUPLd/cdNqnjjw3puVmvw7+kY3D9K5q9+Klu2Y9O02W5PZhmut0X4S+GLEB7hZbqQdd5BU11dl4a8P2QH2XRrOLHcR4NZOtj6nVR9NWaxp5RQ+zKo/PRfgeB+I/F3ibXLKSz/sm6WCQYwIGP9K5Kxtdc028ivLaxv4ZYm3IwhYYP5V9aS3Gn2C4eSGBR0zjpWLqnjPwxbArdX0Dr3Fedicv9q+atW18/wDhz2cDnfsY8mGw2nk/+Acj4M/aV8ZaCkVrrlqb2FMDEg2E/jivb/BH7SHgPXjHBqMz6XdvxtKkrn/eNeFa/wCN/h1OGE2mWt4fUoCa8y8V6l4Pvkf+y9Lubab+ErtCV5FfCwp/DUTPpcJmFWtpOjKJ+kGlappuqQrNpmoWt2pGf3Mgf88dKuDrt6HvmvzG8JeM/E3hWdZdC1e7tADlkRyFb6ivo/4SftOvPcQ6X4zhjXeQouUGFH1zXEeqfVVFVtMv7PU7CK+sZ0mt5VDI6nIIqzQAUlLxSUAPooooAB1r5Z/bh8LX88Fn4gtonlgj+WUqM7etfU1U9a0yx1nTJtN1K1Se1mUq6MMigD87/h94mtLayTS7s+XhiUbsc+tegRusiho2V1PQg5BrX+Nn7Nt9pks2seEN11aElmt+rJXiFhrOt+Gbw2d7HIojOGikB4+le/gM49lFU6q0XU+ezDJfaydSi9Xuj1O4tLa44niRh3yK8z8YWNrPrUem6LZvLdMcFIlLEn6CuiuvGtjJock8QxPjAQ9ia779nlvDXhLw/e/ETxS0c15uItUbBO7qMVeb4ylOChCzb6kZLgq0JuVS6S0scBffBrxxoPhg+JNZNrpdnt3RrJchZG/4Cea5fQvGOoWLBJm86LuD1r3rRtC8XftEeJn1nXJ5rLwxA/7mMEgMPb34r10fs6/Dcab9i+xz524MuRv/ADrw6OIqUXeDse9Ww9KsrTjc+b9B1qz1e2E1tIN/8SHqK0gecetZPxp+G958IvFlpeWE7TaTeE+W56qAehrRs51uLWOdOQ6hq+vy3H/WoPm+JHxuZ5f9UmuV+69iH4cy/YvEWr6Ux+R2V4R7Y5ru685aT+zvGenXy8JIrROT6scCvRj97+VelgXaMqf8rf3PU+Tzyn+/jV/mS+9aMKOe1LjkVmeINasNFs3uLyYKAOFzya65zjCLlJ2R5NOlOpJQgrtl93SNWkdgqr1LcAVw3iz4iWGnSG101ftt10+Xsfw61z8uoeKPH18bTSY5LXT84LDjI969F8E/DbRdBVZriJbu86l5BkA+1eHUx9bEPlwysv5n+h9PSyrC4FKeOd5fyL9Wee6b4d8c+NnFzeSPZWbd2+Vsf7td74Z+Fmg6XtluE+2Tjqzmu+GPQAdvaqeqalY6XbtPfXCQoBnk9ayhg6cXz1HzPuyqubYiqvZ0VyR7R/q7JbSxtLSPZbW8cYHQBRRf31nYxebe3UMCAZy7gV5R4n+LMk87WPhm0a5lPAkxkVlaf4F8YeL5Bc+IL6SGBju8tmOMe1RLHJvkoR5n+BtDJ5Je1xc1Bfe38jq/Efxe0HTy0Omo99N0xggZ+tcrJ4v+IXieQxaVp8tvE3QsmB+ZFd94f+HPhTQYhLLbpcSAZLXGCB9Ks6x468MaDF5P2qL5RxHH0rOcK7V69TlXZG1KthIPlwdB1Jd5f5Hn9t8M/GGq4fW9YaHPJVG3Vu2Hwb0WMD7dcTXTe5IrF1v42Abk0uxOezPjBrl7nx3451tS1qzQoejQAjFcUquApdHJnqww2c11uqa+78j1Zfhp4NtFAkiiT/ro+P50n/CGeAVO3zrHd6eeK8Zks/HGpc3F1fS5/vyE02LwT4lkbe29T6kms3mNBfDSR0RyLFv48S7nt8Xw+8H3C7YYYZM/3JM1x/xB+EcEdjJfaB8kkSl2hJ+8B1Oa4w6X400KL7Ta310qpyQrnFej/CX4hNrs39jawFW6wQrHo471tSr4XFfu5Q5WzkxGDzLLf38KvPFbp9i5+yh8VrrRdaTwnrk7tZznZEXPMbV9kqysoZTkMMg+1fm58TbGbw34/nmtS0TNJ58RXjbk9q+5PgD4tXxh8OrC+aTdOibJMnnI4/pXiVabpzcH0PrcPWjWpRqR2auegUvNIOlLWZsOooooAKMHjj9aKR2SONpJG2ooySe1AC/KVOcbO+RxXzX+1NJ8JU02VbxoJNdwfLFqd2G/2sdK4j9oj4961f61c+HfCly1nZQsY5J4jh3buARXh48N+LdYDal/Zd9d+Z8zTMMlvfJoAwpSu5tnCE/KPau6+EfhrVPiB4osfDSzSf2ejh5gDwq1xV/Y3lhL5N5byQSDqrrjFfXv7D/hiK20C71+WMGWZiqNjoKAPoTwxo1l4f0K10jT4Viht0CgKMZPc1pceuKKD0oA8M/bYsY7r4QPdbAZoLqLafQZ5r558C3BuPDsJPLLx+FfRv7aNzHb/BqZS3zPcxKo9ea+avhzGV8PIT3Ne1kTf1h+h4efpPDp+Ze8VofsMc46wyq+fpXfaPcC80q1uQcl4wxPvXIanF51hPHjOUP8qi0PxRa6N4Od7l8ywMURM9cV9OqsaNdym7Jr8j4jH4aeKw8FTV5KVvvOh8ZeJbPw5p5nmYNMwxFHnk1xHhTwvrHj7Uv7X1ovFp4bKxnjcPSovAvh/UPiBr765rBf7DG/yg/dPsK95tLeG0to7e3jEcMY2hQOK86U5ZhLmnpTWy7+bOjlp5ND2VPWs/if8vkitpOm2el2kdrY26RRqMcDmrfHcn60jEKCWOFHOT2ryv4lfEKZZzoXhsGa8f5Gdedv0retWp4eF38kedhcLWx1W0d+rfT1Nz4ifETTfDStZwOtzqBHCIchfqRXnmleH/FnxDvft2qzS2lgTwTxx7Cui+H/AMMdsw1rxMxuLhvn2SHOT75rpfGXj7Q/C9v9nhKSzouEhj6CvOnGVVe1xT5Y9j3aVSGGl7DL489TrL/IveHfCXh3wtZb1jhj2jLTSnqfxrmfGPxc0nSy9rpEf2uccF+ir9K8j8XeOdc8RSsLi4aK37RIcDHvXLVx1s15VyYdWR6uE4d55e1xsuaXb/gnVeI/HniDXJD594yJ2VTiuXlkeRt0kjOT3JzUdFeTOrOo7ydz6WlQp0Y8tOKS8h3Fep/B27WXT57QhSYiCcjnmvKq7L4TXv2fxGLdjhJlOfwrM1PYsAHhRjqKXtS9qSqEIyqylW5UjvXjetq/h7x7FNAxj2TK3HpnmvZa8t+Mtn5d9bXi9ZQcn6U72aaFKKlFxfU6X4+Wa6hpGmeIIUH71AWI9MV337CfiNl1DU/DUsm7zQJYVz0CjmuakhHiH4KQqOWtoAp+oFcp+y5rH9g/GbTpi2BIr25992BXdmUf3iqfzK54uQz/AHEqL3g2v8j9BTRih+HPHSivOPcHUUUUAFYPxHklh+H2vTQZEq2TlMdc1vVFeW8V3aTWtwu+KZSjr6g0Afm18Ohp118UbMa8N1tJd/vA3cluM1+jthpelWtkkFlZ2wtgo27UBBGK+Hfj58GvEHg/xJcazpVvJcaZJIZY5IhzGc5/Sun+C/7SF5oVvBoviyN57eMBFn/iUe+aAPov4l/C3wv4y0W4tbnT4orhkJjmRcMG7dKZ8BfC1x4P8EtolyMNFOQjHqy461u+D/HHhvxXZR3Oj6nBKWGSm7BFdF8pJIYHn+8DQAo56Zo6njNRXNzBbQtNcXEcUaDLMXFeDfHT9oDSPDunTaX4anS71JwV8xTlUPrQB5/+2t40h1nxFY+CdMmEptDm72n5dxIK4PeuS8P2f2HR4IMYYKCfrXI+BrSfWtVufEOqyNcTO5YM5ySTXfdK+ryTCckHWl1Pks9xinNUY9N/URxkFexryXxIkK+KWtbyaSK08zc5UZwM+let9/xrzjxLZw3Pji2t7jPkzNtfHWtc5g50o+v5mGS1FCrLm2tf7j2Hwb4y8EQabb6Zpt6tvHGoH70BMmulufEvh2CAzvrVgVAz8k6k/lXll18K9FlUG3mljyAfmbNYer/Cm4t7aWa0u1lKgkJg80OOPpQt7NP0Z5CjlGJqX9vKLfdG38QPib/acn9ieGFdmlOxpiME59BXS/DnwXYeG9PGsawyNeOu95JD9z868x+Belw33jgJcKD5CM4B9Qa639oXxDcQmHRbaVo42G6Tacbge1efSrN05Yutq1okevicKo1oZbhdE9ZPqyl8Svis8zS6X4eYrEMq0/r9K8hubia5maaeRpHY5JJzTD0plePiMTUry5ps+owWAoYOHJSXz6sUnJozSUVznYFL2pKUUAGOOMmr2hXLWer2twpxiRc/TNU0V3bagJJ7Ctaw8O6vdMrRWjjnIJFAHvaSLLGsqfddQRS15/YL48itY4Y0t/LQbQWTJq0B497i1/74qgO3Fcb8XLMz+GvtIXLQuB+BNMVfHZ4JtR/wCuY8X674gj3aTdSW8okwCqJzmgD0T4Du2oeCb3TXOV3N1+leY6GG0f4r6cY8p5OqRfl5gr2L4YWC+EfALXuo4jklUy4b0I6V5N4UtrnxV8XdPjsozKZL+NyB2RXGT+Verjly4ekpbnzWUT58diJQ+G/4n6PxzC4hSccCQBuKfmmwwrbxJbxnKRqFB+lLXkH0o+iiigAooooAiu7aC8ga3uYUmjYYKuMivCPiv+zb4f8AExlv/D7jTb5sttA+Vz6HPSvfD+NB65/SgD8+Ne+GnxV+HuokW9lfSAHiSx3Srj3wKtWvxL+MthCLdf7VUAYw1s2f5V9/Fiy7TyD1FU5NL0yRiz6dasfUxgmgD4AvNQ+MXjGYW7WutzCQ4JEDqv4nFcd418KeIPC16sHiC2eGeRdw3EnP51+nFtDDarttoUhHogxXzd+3J4cW58OWXiFU/eRP5bEegFAHh/wzkjbw2sa43qxz+ddTXm3wqv8Ayb6axY8TDcPbFek19xldVVMLHy0PhM2pOlipX66hXAeOmFr4psLg8DcvNd/XD/FSD/R7e6xyrjmlmkX9Wcl0swypr6yovqmj2WD5reJuxQH9Kc33WHqpH6Vk+Db0aj4XsbvOdyY/LitgfeGa9qnNTgpLZnwNem6VSUHum19x5T8Ko/7L+Ld/a9MKy/niqP7Qsbp4rjLd0GKv6gTo/wAZ4bo/Kl24yfbgVf8A2j9P8xbPVUGVb5cj0xXxuIp2w9WmvsyP0jC1+bHYes/twX3nijdKbTzzT7e1uLhwsMLufYV4B9iRdqUYzXSaV4K1q+I/cmNf9quu0n4bW6Ye/n3+qrxTsB5fFE8jbY0dz2CjNdN4f8EaxqbLJJF9ng/iLcNj2FesaZoGk6eoFvZxkjozKCa089APyFCQjntA8I6TpMY2x+bL3dhyfwrfSNEXARR6ACnfqaiubmC3jMk0yoB3JpgSjp1wajubiC2iMtxOkSAclziuQ17x5ZWzm309DdTdBtGeao6T4T8WeNJxNqTtaWROcHgYrSnSnVfLBXMMRiaWHjzVZWQ3xD4zutSuTpXh2B5XJ271GSa6Lwf4Es9Ch/4SbxjcxmRBv8t26Htj1NaUkng74a2BWJY7m/x1OC2fb0rzDWtZ8TfETXEsrWKaYO2I4Iwdo9zXoezpYP3qnvT7dF6niOvic19yjeFLq+r9C78R/H154ou/7N0uN47ENtjjUfM/4V9F/sk/COXw5bDxbrkAGoXC4t42H+rU9ad8Af2frTw+sOveKo1uL/AaKBhkJ7kV9EKqrGEVQqgYAXgAV51atOtJym9T3MNhqWGpqnTVkhT94j3/ADpc0lLWRuOooooAKKKKACiiigAooooAK8//AGhNAbxB8K9Wt418yaGIyRrjkmvQKbLGssbxyKGR1KsCOCKAPy88PTNYeIYi3ybZNje3OK9oDLIgeM5UjINc9+0v8NbzwL42nvLWFzpV45kgkA4U9wfxrF8HeL4RbpZ6g20jhX9q97JcbCk3TqdT5/O8DOtarTV7Hen7xHasPxxZfbdAnVV3PGNyitW2ura5TfBMjr65qZlDIVPIIxX01WEa1Nx6M+YpTlRqKVtUZvwO1T7Roc+myMA9s2FUnt1Neh14Wklx4J8X/aowTZytye2D1r2PRda0/V7ZZ7SdGyM7c8isMpxH7v6vUfvR0+R53EeBccQ8VTV4T1v2fU4j40WboLHXYVPmWzhWx6ZzXXalax+NvhgqwlTMIQUPoQMmp/FOnJqmh3VowzuQ4+uK4n4JeIf7L1O48L6g5UbyIixrkx1NU8U+b4ait8zry6rKvgE6fx0Xf5HFfD3S9Mv9Wms9TgHmpnAbg5FeqWWlafZqFgtY02+1c18WfDN34f8AEqeJtHiLQSnfIqDoaz4fiJLIiqumzPLjkBepr5WvQlRqOEkfoWDxlPFUY1Yvf8PI9CA9PyxRjtjH1rz9vE3iq8/48tElAPTIp0en/EfVRgQ+Sp9sGlGjUltFlVMXQp/FNL5nczXFvAN00yx+pY4FYmq+MtB0/O+6Ex7eThqzrT4VeJL7nV9XkjU9VZzit2y+Gvg3RQJdWvRIy9w/FdUMtxEt1ZeZ51bP8HDSMuZ+SucXd+PNV1Jzb6Fpsj56Oikt+VXdH+HvjDxNILjWro2lseSCcP8AlXXXnjfwN4aTytLtbd5VHDRoAT+NcV4k+Lut6luh0uLyFPH3dzfhitvq+Fo61Z8z7I5XjsyxmmHpci7y/wAjvLTw34I8DWv2m/mhknUZ3Ofnb8K4vxp8XLm6R7Hw/F9lt/u+bjDEfSs7wn8NfH/j+9SQ2900TnPnTkkD6A19KfCz9m3w9oPlX/iI/wBoXS4Ij/gz7g9ayq5jK3JRXKvxN8NkkFP2uJl7SXnt9x87fDH4R+MviVqS3EkcttYscvdT5UMP9nPBr7I+Ffwq8M+AbFFsrdJbvH7yd1+ZjXb2Vra2NolrZ28VtAgwscS7VX6Cpu/vXnN3PdSSVkA+b1HuaOtB5680UgCl5pOKWgB1FFFABRRRQAUUUUAFFFFABQOuaKKAMLxv4V0fxfoc2k6xbrLBIpAYjlD6iviv4w/s/wDijwfdS3mj28uqaWSWUwgs6L7gV940jKrIY5F3RsPmU9CPegD8sI7u/sZNqySROp5U9jWzY+NNZtyN03mqOxr748Y/B3wF4pJkvNHit5f71sojz9cVwl5+y94LlDeTNNH6ZY1tTxFWn8EmjGrhqVX44pnyfqPjCHVdPa21DT492PlZTk5rm7DUryxl8yzuXiOeADxX1ze/sl6NJnyNaaL6hjWHqH7JjRgm315G+qmqq4qrVkpSeq6kUsJRpRcIrR9Oh4RYfEjxHbhVkufORf4W71halrc95rQ1ZALecNuyh717vd/ss64j4i1WBh7/AP66g/4Zc8Rf9BK3/Mf40TxdapFRlJtIijl+Foyc6dNJvsUvCHxY0e/0xLLxJGVuFG0vtyrD3NXLn4g/DrTmPk2skjescQNL/wAMueIv+glb/mP8avaZ+ytqsr/6Vq8KLntz/WutZrWUbOz8zzZcO4RzcotpPonoc1d/GjS7cEabo6vjp5i4rC1D40a5cZ+zWNva+hQ17tof7KOh24Emoas0/qFyK7jRP2fPhvp2GbT5p5B3d8j8sVlLMsTL7VjankOAh9i/rqfGV1488Z6w/krd3Em7oka5q1o/gP4k+J5wkOj6myuR+8mjZU596++9I8EeEdKULZ+HdOBHRmt1LfnW/CqQRiOFFiQdFQYFcs61SfxO56NLDUaS/dwS+R8eeDf2UfEN2yS+KNUgsojzttnEjfjmvcvA3wJ8B+F/LlWwW8uk/wCW0o5P4V6lRWZuRWtrb2sQjtoI4kHRVUDFSn3zn0FFLQAnNFLRQAlAoooAXijikooA/9k="/>
          <p:cNvSpPr>
            <a:spLocks noChangeAspect="1" noChangeArrowheads="1"/>
          </p:cNvSpPr>
          <p:nvPr/>
        </p:nvSpPr>
        <p:spPr bwMode="auto">
          <a:xfrm>
            <a:off x="16668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14" name="AutoShape 16" descr="data:image/jpg;base64,%20/9j/4AAQSkZJRgABAQEAYABgAAD/2wBDAAUDBAQEAwUEBAQFBQUGBwwIBwcHBw8LCwkMEQ8SEhEPERETFhwXExQaFRERGCEYGh0dHx8fExciJCIeJBweHx7/2wBDAQUFBQcGBw4ICA4eFBEUHh4eHh4eHh4eHh4eHh4eHh4eHh4eHh4eHh4eHh4eHh4eHh4eHh4eHh4eHh4eHh4eHh7/wAARCAE/AQ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Q46AAAdh0NHaiigAooooAcMHril7+v1plOBoAXuc/hR+VFFAC9hSUY9QcnpimS3EECFppY4gOu5sUAP6AZPFKCVPpXNaz488H6OjSXuvWKY6oJlLflmvOvEX7S/wz0vfHb3V3eXC/wAKwHaT9RQB7Yp/E0vU/er5J8QfteTktFo/heIDtK85B/LFeea/+0v8TdS3R2upR2cJ/gWJTj8cUAfd1zZ6b54vriC1EqdJmxkVUbxL4fWXy21i0V84xv5r83tZ8f8AjXWHLXms3rH/AGGKj9KxW1TWy+9r293eu9qAP1JtLy0vF3W1zFMB12sKn/H61+X+keMvFWj3kdzZ6xeRyIQVDSEj8q+5P2Z/iZN8QfCP/EyYHUbX5ZD03DpmgD10H5jt4HanAjtTOOMcD0ooAk5570Hp1NMBp1ACn8/T2o6UUUABzjrz2oBI6UUUAODdqWmUA4oAeaO2KQGl7UAJjjA4pe3FFFAB9KTAPLdaWigClRRRQAUUUUAHfFHbP6VgeKvGXhvwxbPPrOrW9uEGSm8bz9BXzv8AEr9quGIy2XgqwLnkC8mypU+ynrQB9QX+oWenWzXF/dRW8SjJd2AFeU+OP2hPAvh/fDbXY1CYf88jxmvjPxH428deONQL32oXt5I54SIED8hW/wCDPgb488TukxsvsluT80lw21gPoaAO+8Y/tUeIL7fHodlHaqMhXcc4/CvK9a+J3xC8S3GxtZvsuf8AVwMwBr6F8Hfsx+G7DbNr2oy6o3GYtmwA/UHmvWvD/gLwloMKx6bo1uigfxLuP5mnYVz4f0r4b+P/ABLcCZtKvX3/APLWbkGu/wDD/wCzT4nuiralcxW6nqADkV9hxQwxJsihRF7BVApzMEHzEKPc0hnzzon7MOi25DahqTzeu012el/AX4f2YB+xyTOOu/BzXba74x8M6HE0upaxaxBeSpkG78q8e8a/tMaDYl7bwxp8mrT5xukBQA+2OtAj0q3+GPgOyi3NolntAyWkQcV598SfEnwb8L2ksMek6Ze3YBASKMZBryHVfE/xd+JVy8Iee0syfljxsVR/vY5re8K/BOxikW78SXkl/KeXiJOAfrnmgZ4n4jml1/VbvVbHTPs9qGyEjXCoK9o/Yi8Qx6d4+uNJnlCreIBECf4hkmvQ9U8MaT/wi11pdnZxRRtEVUhRnpXypZ32o+EPGAvLCRobuxuD5Z9gf8KYH6ic5JNJ9K8T+F/7Rng3xJpMEetT/wBlaoqgTI/3M+zHrXb3HxX8AQ4LeIrNs/3ZVP8AWkB23FKDWP4e8T6B4gTfo+q2t5jqI5ASPyrXoAeDmlqOnA0AOopBS0AFFFFABSg0naigB2aWmUo4oAdRSA0tAFKiiigAryb9pT4kP4B8Kf6Fj+0Ln5Y/bPevWa+T/wBu+3nEmlT/ADGIgD2HWgD5x1LU/EXjLWgbu4utRu5n+RCxbGfSvavhl+zlqGoLFe+JpDaxHDeSOGx6V5F8NfGeo+DNYbUNOtIrmVgBtdc/0r15v2ivH1xCEtfDqI3TcpJ/pQB9DeEPhz4S8MQKmn6TA8i/8tZEBYH611rEKoBZFA6ZYDFfHdz8WPjbqjFLJLq1RuwtwR+ZFUZ9L+Mvibm81GQBuu+XZ/KmI+udV8W+G9Jz/aGsW1uV6hmz/KuF8Q/HrwJpIYR3ZvH7eU1eD2HwW169IOt69NET12vv/rXU6L8FvCtlg3rS6g3cvlf5UWYE/iH9pyeVzb6Do7OTwrFcmuTvPFvxh8ZMY4RNYwP0ZMrgfnXrWkeFvD+lRhLHS4IwO5G7+dbCKkahURQO2FxRYGeIab8HdY1aZbjxPrE07dSGck16D4c+G/hfRgpjsUnkHeUA12B5PvRTsIbFHHCgihRI4x/CowKcevNA9ulUdT1jTdLjMl7eQwgf3mANAF4gfxcA9fSvljx3oF3rXxEv7fR4DN82WKjgHJr1/UPG974hnbSvCdlMVbKyXsqlQo9uxrd8MeHrXQ7XZGvmXUh3TTEcsx616OCwEsQ7y0ieHm2eU8DHlhrPt/mfPH/CsfFJHNmfypr/AAx8UpGzmzJCqWPHYV9PXNzb2oMlxLHEoHOTXlvxL+KVvaxSaT4excXcgKtKoyEHt613V8twtCPNKTPHwee5ji6ihTgv0+Z5j8KvGOq+CvF1peWVzJFEJgJo93ysM85Ffo94a1SLWtBtNThwVuIlYkepHNfltfLOlwxuFZJGO4gjBr9Av2VdcGs/CiyG7c1vlM59OK+fasz7WLuj1iiig0hgDTg3NNxS0APopgNOBoAWiikoAXNFFFABRmiigCrRRR26A0AFeQ/tW+FT4i+Gdzcwx7p7IGXp0UCvXsgbiTwB36CvGf2jPir4e8O+DdR0WK6iu9RvImh8tGB2Z7mgD40+Fd1a2Pjmya/gimhLGNkkGRk8CvrCPStLhYeVp9qmBwVjFfF1vcmG/S8UkMsu/wDXNfXfgDXbfXPDFldRzK8vlgSgnkNVIR0EYEYxGoUe1KSfWg47MfpTS6jqyr9TTAU9aWq819ZwqWkuYUHu+Kx9S8ZeH7JSWvVkYfwxEMaBXS3OgBxTlbnnA9zXnN/8Rr24Pl+HfDl3dueN88bIv51kT6f8TvERP23Uo9Js36xQsGIH481vTwtao/dizjr5jhaC/eVEj0rV/EGi6ShbUNQghx6nJP5VxmofFjSjMbfR7Se+n/hKDg1R0v4VaLbP52sXs2puTn98xUD8jW5JeeD/AA1b7Q9nbqg4UEFv1rvp5TO3NVkoo8WtxNSb5cPBzf4f5mUuqePPEA/d2yaZCf76/Nj8KtWPgW2d/tGu3k19J1KyPlPyNcz4i+NOmWwaLRbNruQcDzAVA+mK4HU/FXjzxZKY4zcJAx4jjX5R+NbR+p0HaC55HLNZrjFerJUofd/wT23VPFnhTwxbGBZreMoOIYhivO/EPxmnmZoNFtDk8KzDNYmh/C3VL1xNrV4YUPOFbcT+deh+H/B+g6Kg+zWoeXvI4yTXoU6GPxP/AE7j+J5FWvlGAe7rT/D7/wDhzzq307xz4tm86/uZ7a3btuIBH0rt/C/gHSdIKyyxi5uOpZ+RXXqFVAFA/AYpK9LDZVRovnl70u7PGxvEGJxEfZw9yHaOh4h8cdOW18RQ3EMYWOaPJwOM5r3j9g3XPMsdU0IvzCRIAf8AaJry/wCOtj5uiQXarlo5AD9Kd+xxrh0v4t29izbUv1Ksc/3QSK+Szmj7LFyts9T9E4axPt8upt7rT7j71oozRXlnvBRRRQAUCiigBQaUNTaKAJKDUYJFODetADqKBg9KMUAVaUe9JTo/vDue1AHzR+1V8a7nw/cv4S8Ny7bzaPtFwD90HsPevl3Q9G13xprJYPLcyMcyTyEnFT/F24uLj4k649yzFxdyLz6Bjiu9+F/jzwj4d0WOzkW4S6bmR/K4z9a6cJSp1KiVSVkefmWIr0KLlQg5S/LzNDSfgtYxwK99ds0hHIB4rVtPhveaTk6JrM0Kn+AucflVyf4r+EYo/M+0TEeirk1iX/xs0dQRYWM03++pFe7KGXxVro+Qp1c8nK6T+6yNuHw34vyN+vHH1NXovCuqN/x9a5O/rhyK83vvjXrU2VtdEgi9G3tmufu/iV45v5hBBeSQFzgRooOf0rmdTL4fDFv+vM71h87qr36iivVfoe4L4R03G+6vrmXHXfOMfkajl/4QjR8tcGxDD+J1DGvEV0vx/rz5uJrkZ7yErWtp/wAKtUuCDqmqGMHrsbcf1rrpSqy/gYf7zz69GjD/AHvGfJanomo/FLwppgKWsnmgdBFwK5TVfjNdTsY9J0123dCVzV7Svhj4bsgPtSvfN6ycfyrp7HRdJsECWthFEvbAz/Ou2OBx1T45KPpqedLMMooP93TlUfnojy6fUviJ4iO1Vktom7jiprH4Y6leuJNY1F5GPPJOa9aUKowoCj2FGeeua2hktG96rcn5nPU4nxFuXDxjBeS1+85PRvh/oFgAXh85x3bkV1Fra21qmy2t44h/sLipKXNepRw9KirU4pHh4nGYjEu9WbYp6UUlJKWEbeWPnx8v1rXY5Ur6FPV9WsNLiD3k6xk/dXqTVKw8RQXkgWO1lVD0c9Kbp3h6EXb6hqTm6vGP8XSMeg9a21jjAwIkAHtXNH20nd6L8fmds/qtOPKk5Pvsvkjn/iHZi98J3aYydhZfyrxD4eatLoHjnStQjJDxXSqSPQkA19FahEs1jPDtzvQjFfMmtQvp+uzqOGjmLD88ivm+JKVpwqfI+44JxF6dSj21P1MgljnginiYMjorAj6U8GuF+Aetf298IPD18zBpzagTHPRsmu6NfMH3Q4UUynBqAFooooAKKKKACiiigBaMn1pKKAIaVThgfSkoPSgD8/v2rvDb+Hvi1fbUIguVWVGxwSeT/Oud8FeHdN1WwM07fODyK+kP26/C5vfC+l+JbdMGxdluGx94MQFr5u+Ft95d7LaMfvjIr0Ms9m8Qo1FdM8/NHUjhnKm7NHUweD9FjHzQFjVuLw7pEf3bVfxArVP1zRX2McLRjtBfcfFSxdeW8395Ti0zT48hbOH/AL4FY3ie1hsriy1SGGNPJlG/auOK6XtgVR163W60i5hIyWTj61OIoRlSaivNFUK0lUXM9Nn8zurOXzrOKRejoCPyqTHPNYPgC+/tDwtbTE/OpKEemDit769PSvRpVPaU1NdUfF4mk6NaVN9G0Hbk8UZ5xXP6t4kaK5ax0mzN5dA4YjOxfqRUum3Hip3BvLHT44j12ykkVCxEHLljd/J2NXgaqhzysvVpP7jbNFA6D5QD3xRXQcYUUUUAFKDSUUCHUY96aSFB3EADrmuW8RePNF0hzbhnuJh1WIbsVjWr06EeapKyOjDYStip8lGLb8jrFFfPXxXsfsfiubjAkG6usm+MBV9sOlRMnYsxBrjfHnieLxNdx3X2UQOowcV81nGOwuJoctOV2n5n3HDeU4/AYvnqwtFq26Pq/wDYY1z7Z4AvtIlkzJbXP7sZ6Jtr6INfFH7DuufYPHd3p8jfJcwEICf4iRX2ueDjvXyp9+JRRRQAZpwam0UAOzS0ylzQA6ikFLQAUUUUAQ0UUUAcj8YtBj8SfDjVtKmXcGhLge6gkV+dOgSy6X4kjSUFGSTY4Pbmv1BmjWW3khYZDqVP41+dH7QGgP4d+KWqwhdiSzGWMY6CrpzcJKS6EVIKpBxfU72Ng0asOQQDTqy/Ct4t9oVtMpz8u0/hWpX6FTmpwUl1PzmrB05uL6BR1BUjIIxRR24qzMp/C2U22oaxo8jY8l1aIezcmu6lj8yNow2zIxmvOLWT+zPiHaXR4ju42VvTIGBXpR9DUYDSm6b+y2vluvwPJzyFsSqy+2k/ns/xRV0+xt7KPbbxBSc7m/ib6mrNKe/PFRySwx/flRT7mu5JRWh48nKcrvVj6KjSeCRsRzI30NSUyXFrcKKKKYgpRSUCgEcX8Stauofs+haVlr+9YIu3rg8Vv+JvhXafD/4J3fiHUYftWt3SK29xny8n/wCvWd8IbGPxH+0dKt0N0Vh88SnoMYNfWvxA8L2PjHwpfeHb5dsNymFYD7pHI/Wvz3NcVKviZX2TsvkfsXD2Ahg8FCy1krv5n5gn19a7j4I+FbXxp43h8M3W5Rdo+2QfwsFJFdP4q/Z58faPq72lpY/bod3ySwgsMe9e7fsxfBK88F3beI/EJQ6g6gQxj/ln6/jXmHuHhPgnSdT+F3x6stL1RShiuQqv0Eq56ivvyGQTQxzD/loob86+YP22dPt7K/8AD3ilFC3MNykRccErya+gvh3qY1bwVpd8GzvgUcewFAG/RRRQAUUUUAFFFFABRRRQAu6nZplFADKKKKACvkf9uXw2IdRsNfij5kARyB9a+uK8q/ak8Pf298LL1o03S2oMwOOgAoA+P/hRfbrS4sXP+rIK/jXdd/pXkHgK8Nh4ljDnCHKsPevYPpx619nk1b2mGS7aHxOd0PZ4py/m1EoHWig16p5BheL0KwWl6v3reZSD7Z5r0azuVuLCK7yNroHJz0ridchW40ueMjJ2E/iBWLqniO4TwLa6TabmvZmEG1euK454iOFqTnLZq/zQYjAzx8KUIbqVvk9TZ1fxZqetayfD/g+0e8uWOGkUcD8e1edeOZNe0nVmsNQ1R2uV/wBYiMRsPpX2l8CfhhZeB/h483krJrl9bmSacjJyRkAfnXxF8S7e7t/HesR3qOJjdufm7818hiswr4mXNKWnY+5wGTYXAwUYRTfd7i+Fb3WbzVYbO11SSOWRgELsSCfSvTLLxNrfhvVl0bxfatDu/wBXNjhh2Oa8g8PwzTa7ZRWoZpmmXaF9c194eP8A4Z2vjn4QWNpeQKusW1irQy4wwYDoaWGx9fDSUoS+Q8dlGExsHGpBeq3R5bG6yIrowZWGQR3p1cF8JtVumjuvD2oMRc2EhRA3XaDzXe1+gYTExxNGNSPU/IcxwM8DiJUJ9Py6BSr1pKB0PY+tdJxHG+B9UXwX+0FHf3TbLbUXC7j0AJAr7bilSaJbiJg0cg3IR0wa+MPiB4b/ALf01XhPl3kHzRP3yOldF8Gvj5c+F4YvDHj2CUJD8kVyBngepPavgc4wUsPXlO3uvU/XOHM0p4vCxp39+Ks16bH1juZc7WOfY0nXjqTXCW/xc+H09sLhPEViFIyf3orzb4p/tGaVZWU2neCom1LUZQVSVRlEz3yO9eSk3sfQtpavQ8//AG5PFdve67Y+GbWQSG2XzJ8HOx+RivYv2Sdc/tj4WWyF8tbsUxnpg4r4k8Y2uvNfNq+vtLJdXreY8sn3mJr6O/YR1ss2q6I77Qm10GeuSc05wlB2krMmnUhUjzQd0fV4NLmmn0680VJY+im5pQaAFooooAKKKKACiiigBlFFFABVPXNPj1bRbzTJcFLmJkP41cpenNAH5ieMdPl8P+Or6zdShgumwPbdxXqulXP2vToLjOS6Amm/tpeGTo/xSbVIU22uoRKU443KBu/nWD8Nb37RoggZsvGf0r3sirctV031PAz+jzUo1Ox1VFFFfVHyI113I6Y4IrivBFp5nxr0PT7jmFr4HaenQ124/WuF8U3Mnh/xppviCHO+CRX4rxs8pc1BS7M9vIqijX5H1R+iUKqkCRoPlVFAHtivJ/iv8CvDPjq7OoNm0vT1dON35V3/AID1+y8TeE9P1iwnSWGWEZ2nJDAc5/GtyvkD7I8W+GX7PXhbwjqi6pMzXtyhym8kgH8a9oAGwrjAwRx2FL7Vm+J9asfD+g3mrahMsdvBETknHOKAPjHxBBHpv7S3iK1tFCwqxGB05UH+tdrXnXgOa68S+PdZ8Y3QJEsjKCf4uwP5CvQ6+6yGEo4Rc3Vtn5RxbUjPMWo9Ek/UdRSZozXtHzAves3V9D0vVk23trHIfXHNaVFTOEZq0ldF06s6UuaDszjl+HegrJ8qMF/ug8VuaT4e0fTR/otlECO5UGtXPOMjPpR156VjTwdCm7xijqrZji60eWpUbXqeefHCyE2hRXCDmJxn6VR/ZH1w6T8YLCF32w3Ssj899pxXZ+P7P7b4WvIQuW2EivBvCF/No/i/TbyJ9jQ3aZPtuGa+S4hpcmJU+6P0Tg7Ee0wTp/yv8z9Qu1FQabeQ6hp1tfW5BinjDoR3GKnrwD60KKKKADJpQ1JRQA8GimUoNADxSUmaM0ANooooAKKKKAPAf23PDS6p8OrfXEj3TaXJgYHOHIBr5U+F975WpvbE4Div0H+JOkR674H1XTZEDiSBiAfUA4r83rBZtE8UiCbKPbzbHz7GunB1fZV4z8zlxlH21CUPI9oopkLiSFJB0ZQafX36dz89asFcx4/s4riyhkkHyq/zfSunrP8AEVv9r0W5gxlmT5faufFU/aUZRsdGEqezrRl5k/w08deKPg/erHJHJf6DcYbaOQoPp6da+k/Cvx5+HWuWqO2ri0uCPmhdT8v414H4IuIdY8H2v2qNZVwyOjDg4OKpal8OvDd5KZEtzbE/88+K8OrkMqkVUw8tH0Z30OLYUJyo4yLvF2uuvyPo/wASfHP4caNatI2trcSAZSJEPzH6185/Ev4jeJPi9qA0vTIZLHRFb5v9of1qKw+G/hq1kDvFJc4/hl6V1dna21nCsNrAkKL91VHAq8Lw7PmTrvTt3MsfxnS5HHCxbfd7fcVvD2k22jaXHZWoARR8x9TV3v7U88/eptfVRjGEVGK0R+f1KkqknOTu2JRR2qK6uIbWFp55AkYHJJptqwoxcnZE2eSTwvrXN634oijvBpekp9rv34wvRPqelc/q3iTU/Ed0dJ8Mo0dvnbJc9sexrp/Cnhuz0G2wg825k5lmb7xNcP1meIly0fh6y/y/zPX+pU8FBVMTrN7R/WXb0L2j2t1DDvvpd9w3Leg9q0OppvT/AGj3PrSg13Qioqx5FSbnJyZHfR+dZyw4zuQrXzJ4it2sdduYRkFZSR7c19QD7xrwD4uWH2PxXKwXAkAavnuI6V6Mai6M+y4LxHLiJ0n1V/uPsf8AZW+IGn+KPh7Y6LJcINT0yIQujNy6j+IV7GeF3fnX5d+F/EOq+GNZh1XRryS2uImBBQ4z7V9pfAv4+6P4vhi03XZI7LVgApLnCyn1+tfHH6Se5EYOKKRCCoKncpHB9qWgAooooAKKKKACiiigAooooAKKKKAGyL5kbRn+IFa/PH9pPw+fD/xU1JFUolzIZl49TX6Ifzr5R/bn8N/PYa/DH6JI2PqaAPOvBt59u8O28/8AFjaR6Y4rYrgfhNfErc2Lt6NGP5131feZfW9th4yPz/MaHscTOP8AWoUEZBGMg9aKOxFdhxFP4WSm1vtY0eRv9TIrRA+h5Nd5XnNo/wDZvj+0uukd5Gyv9egr0c96nL3y03T/AJW18t0eRnsP9pVVfbSfz2f5CUUfyorvPFCmnoadSd6TGipq2oWul2b3V1IFQD5R3PtXDNZ6z40uvMn32elA/KvQuK6y40WLUL4XOofvUjOY4f4AfX61rqAqhQMKBwB2riqUJYiVqjtHt39T1KOKhg43pK9R9e3p5+ZS0bS7PSrRYLKFUjx2HJq7QOM0V1xiopRS0POnOU5OUndsKKKKZAdDXlPx4ssfZL4L97IY/SvVu5rkPi7Y/bPB88irl4SCv5815+a0vaYSa8r/AHHs5BiPYZhSl3dvvPIPBemwapqD28/3SvBq5rvhfUtFnF7YPIyRtuDxnDLVTwDcCDX4g3RjjNeunDAqeVbqPUV87l+Bo4vDNP4k9z9CzHH1sJik18LWxr/AL9oS+0u5t9B8WSGe0ZgqTseU+tfYFjdQXtpFeWsglhkUMrDuDX5wfETw/DZt/aFmmxGb5lHQGvqz9jXxhca/4Gk0u6nMs+nsFyT/AAk8fpXjYnDyw9R05HtYXEwxNNVInvJ60Udzjpmiuc6AooooAKKKKACiiigAooooAP515l+0x4e/4SD4U6iqpuktUMw9eBXptV9Ts4tR024sLgboriMo30oA/MnwXdnTvEkRbjkoR9eK9j7V5J4+0ubw5491GxkTa8NyzL643ZH6Vvw/EC3jto0NrI7hQGbHU19BlGOp0IShUdl0Pnc5wFWvUjOlG/RneUmCeBXH6f490+4lEc0Lw5/ibGK6y0uIbqATQuHQ9xX0FDFUa/8ADlc+cr4Wth/4kbGV4rQrFbXked0MykewzzXomnzi4soLkciVA351xWsQ+fps8Z5+U4/Ktr4fXX2jw7FGx+aE+WfwrSg+TENfzL8jzM2hz4WM/wCV2+TOhPFFBOTRXonzIUjUtIaTBB2GBwOKSiikMKKKKACiiigAqprVst5pF1bsMhom498VbowD8p6Hg0pR5k0y4TcJKS6Hy7bGTT9VXdlWikw1e16dMtxYQzL3Uc15V8RrFrLxhfpjCPIWX6V3PgO/jn8PqWZR5QO/PoK+QyiXscRUov8Aqx+p5ulicLSxEetvxIPiXcRxaIY26yHC/WvWv2CbadF8QXLKRDIYwh9SM5r568T3tx4m8RxWFgryLvEcSj+I+tfdX7PvgiPwT4AtbN1xdSgSSt3yef615mZ4hV8Q3HZaHrZVhnh8OlLd6noueAPTrS7qQ8nPfufWivPPRHbqAc0maSgB9FN5ozQA6iiigAooooAKranf2elWE19qE629vCpZ3Y8AU6/u7aws5by6kWOKJSzMxwAK+Kf2lvjRdeLNQl8OaBO6aXGxV2Q/60/4UAeb/GnxBb+KviZqmr2C/uZZNiY744o8O+B3u7VZ75jFu5VMVd8CeFdqrqOopk9Y4z/M13vbH5V9HluUqS9pWW+yPmszzhxl7Og/VnmXiTwTJY2j3VnIZAnJXHQVZ+GGrSGdtPlYlcZXJrttenSDSLh5HCrsI578V5n8P1aXxMHjGF649qqtQhhMZT9j16E0K88ZgqntumzPWSu5Sp78VF8PJfs+p31gx/iLr+dSisy1k+weNraXotwoQ/WvcqvknCp2f5nzU6ftcPUp+V/uPRKKD1z2or1D40KQ0tIaTATNFJS0hhRRRQAGkxS0UAFB6UUHnigDxr462Pl6xb3ijCtHtPuc1wdpqV1a2ctrDIVjl+9ivY/jZYm48OpcBfmhfcT+FeWeAtBbxL4u07RvMWNbiZQxP93PP6V8JnEJUcZJx0vqfrfDVVYjLoRlry6fce6/sdfDQ6vqLeL9Utz9jtm2wbh95+ufpX2MMAAAYAGBWX4T0Cw8L+HrPQ9OjVLe1jCAj+PHc1qV459EL1oxSCl5oAKKOaOaADHvRijmjmgB1FFFABTZpI4YmlmdUjQZdmOAo+tOr59/bG8fXXh7w1HoOmzNHLfDEjKcHaeooA81/af+N02v3svhTwxcMmnxMVnmU4MpHavLfAnhcyFdRv0OOqKf51T8B+HTqcv9pXnzQhsjPVjXpyKqKEQBVAwBX0OU5bzWrVVp0R85m+act6FJ69X+gKFUAKOB0AoYqgLswAHJJ6CsrUNfsbCVorgshXq3rXGeL/GH2yNrPT2KxN95h3r2cTmFHDxd3quh4mFy6viJKysn1IPH3iL+0rn7DaE+RGcEj+I10Hw60NrK1+3TLh5BwD6VzXgHSLa9vPtV7KoSM5CE8sa9UXbgBcBccAdK87LqEsRUeKq/I9LM68MNSWEo7dRfWsXxXmGC31BRzbSbyfbpW115qtqtuLvTZ7cjIda9qvDnpyitzxKE1GonLbr+p2dlIJrOGVTkMgP6VNXOfDi9N74Utt5zLEWVx6c8V0ddtCoqlOM11R8fiqLoV5030bQUhpaQ1oYISilpKQwo/GmTzQwIXmkVFHcmuS1/4g6Lpu5I3FxIP4U5rCtiaVFXqSsdWGwdfFS5aMG2djg1FPcW8A/fzxQD1dgP515W3i/xfr0nk6JprRRt0cryKvWHw08Va5iTXtWkRCclHY15ss3UtKEHL8Ee3Hh72S5sXVUPLd/cdNqnjjw3puVmvw7+kY3D9K5q9+Klu2Y9O02W5PZhmut0X4S+GLEB7hZbqQdd5BU11dl4a8P2QH2XRrOLHcR4NZOtj6nVR9NWaxp5RQ+zKo/PRfgeB+I/F3ibXLKSz/sm6WCQYwIGP9K5Kxtdc028ivLaxv4ZYm3IwhYYP5V9aS3Gn2C4eSGBR0zjpWLqnjPwxbArdX0Dr3Fedicv9q+atW18/wDhz2cDnfsY8mGw2nk/+Acj4M/aV8ZaCkVrrlqb2FMDEg2E/jivb/BH7SHgPXjHBqMz6XdvxtKkrn/eNeFa/wCN/h1OGE2mWt4fUoCa8y8V6l4Pvkf+y9Lubab+ErtCV5FfCwp/DUTPpcJmFWtpOjKJ+kGlappuqQrNpmoWt2pGf3Mgf88dKuDrt6HvmvzG8JeM/E3hWdZdC1e7tADlkRyFb6ivo/4SftOvPcQ6X4zhjXeQouUGFH1zXEeqfVVFVtMv7PU7CK+sZ0mt5VDI6nIIqzQAUlLxSUAPooooAB1r5Z/bh8LX88Fn4gtonlgj+WUqM7etfU1U9a0yx1nTJtN1K1Se1mUq6MMigD87/h94mtLayTS7s+XhiUbsc+tegRusiho2V1PQg5BrX+Nn7Nt9pks2seEN11aElmt+rJXiFhrOt+Gbw2d7HIojOGikB4+le/gM49lFU6q0XU+ezDJfaydSi9Xuj1O4tLa44niRh3yK8z8YWNrPrUem6LZvLdMcFIlLEn6CuiuvGtjJock8QxPjAQ9ia779nlvDXhLw/e/ETxS0c15uItUbBO7qMVeb4ylOChCzb6kZLgq0JuVS6S0scBffBrxxoPhg+JNZNrpdnt3RrJchZG/4Cea5fQvGOoWLBJm86LuD1r3rRtC8XftEeJn1nXJ5rLwxA/7mMEgMPb34r10fs6/Dcab9i+xz524MuRv/ADrw6OIqUXeDse9Ww9KsrTjc+b9B1qz1e2E1tIN/8SHqK0gecetZPxp+G958IvFlpeWE7TaTeE+W56qAehrRs51uLWOdOQ6hq+vy3H/WoPm+JHxuZ5f9UmuV+69iH4cy/YvEWr6Ux+R2V4R7Y5ru685aT+zvGenXy8JIrROT6scCvRj97+VelgXaMqf8rf3PU+Tzyn+/jV/mS+9aMKOe1LjkVmeINasNFs3uLyYKAOFzya65zjCLlJ2R5NOlOpJQgrtl93SNWkdgqr1LcAVw3iz4iWGnSG101ftt10+Xsfw61z8uoeKPH18bTSY5LXT84LDjI969F8E/DbRdBVZriJbu86l5BkA+1eHUx9bEPlwysv5n+h9PSyrC4FKeOd5fyL9Wee6b4d8c+NnFzeSPZWbd2+Vsf7td74Z+Fmg6XtluE+2Tjqzmu+GPQAdvaqeqalY6XbtPfXCQoBnk9ayhg6cXz1HzPuyqubYiqvZ0VyR7R/q7JbSxtLSPZbW8cYHQBRRf31nYxebe3UMCAZy7gV5R4n+LMk87WPhm0a5lPAkxkVlaf4F8YeL5Bc+IL6SGBju8tmOMe1RLHJvkoR5n+BtDJ5Je1xc1Bfe38jq/Efxe0HTy0Omo99N0xggZ+tcrJ4v+IXieQxaVp8tvE3QsmB+ZFd94f+HPhTQYhLLbpcSAZLXGCB9Ks6x468MaDF5P2qL5RxHH0rOcK7V69TlXZG1KthIPlwdB1Jd5f5Hn9t8M/GGq4fW9YaHPJVG3Vu2Hwb0WMD7dcTXTe5IrF1v42Abk0uxOezPjBrl7nx3451tS1qzQoejQAjFcUquApdHJnqww2c11uqa+78j1Zfhp4NtFAkiiT/ro+P50n/CGeAVO3zrHd6eeK8Zks/HGpc3F1fS5/vyE02LwT4lkbe29T6kms3mNBfDSR0RyLFv48S7nt8Xw+8H3C7YYYZM/3JM1x/xB+EcEdjJfaB8kkSl2hJ+8B1Oa4w6X400KL7Ta310qpyQrnFej/CX4hNrs39jawFW6wQrHo471tSr4XFfu5Q5WzkxGDzLLf38KvPFbp9i5+yh8VrrRdaTwnrk7tZznZEXPMbV9kqysoZTkMMg+1fm58TbGbw34/nmtS0TNJ58RXjbk9q+5PgD4tXxh8OrC+aTdOibJMnnI4/pXiVabpzcH0PrcPWjWpRqR2auegUvNIOlLWZsOooooAKMHjj9aKR2SONpJG2ooySe1AC/KVOcbO+RxXzX+1NJ8JU02VbxoJNdwfLFqd2G/2sdK4j9oj4961f61c+HfCly1nZQsY5J4jh3buARXh48N+LdYDal/Zd9d+Z8zTMMlvfJoAwpSu5tnCE/KPau6+EfhrVPiB4osfDSzSf2ejh5gDwq1xV/Y3lhL5N5byQSDqrrjFfXv7D/hiK20C71+WMGWZiqNjoKAPoTwxo1l4f0K10jT4Viht0CgKMZPc1pceuKKD0oA8M/bYsY7r4QPdbAZoLqLafQZ5r558C3BuPDsJPLLx+FfRv7aNzHb/BqZS3zPcxKo9ea+avhzGV8PIT3Ne1kTf1h+h4efpPDp+Ze8VofsMc46wyq+fpXfaPcC80q1uQcl4wxPvXIanF51hPHjOUP8qi0PxRa6N4Od7l8ywMURM9cV9OqsaNdym7Jr8j4jH4aeKw8FTV5KVvvOh8ZeJbPw5p5nmYNMwxFHnk1xHhTwvrHj7Uv7X1ovFp4bKxnjcPSovAvh/UPiBr765rBf7DG/yg/dPsK95tLeG0to7e3jEcMY2hQOK86U5ZhLmnpTWy7+bOjlp5ND2VPWs/if8vkitpOm2el2kdrY26RRqMcDmrfHcn60jEKCWOFHOT2ryv4lfEKZZzoXhsGa8f5Gdedv0retWp4eF38kedhcLWx1W0d+rfT1Nz4ifETTfDStZwOtzqBHCIchfqRXnmleH/FnxDvft2qzS2lgTwTxx7Cui+H/AMMdsw1rxMxuLhvn2SHOT75rpfGXj7Q/C9v9nhKSzouEhj6CvOnGVVe1xT5Y9j3aVSGGl7DL489TrL/IveHfCXh3wtZb1jhj2jLTSnqfxrmfGPxc0nSy9rpEf2uccF+ir9K8j8XeOdc8RSsLi4aK37RIcDHvXLVx1s15VyYdWR6uE4d55e1xsuaXb/gnVeI/HniDXJD594yJ2VTiuXlkeRt0kjOT3JzUdFeTOrOo7ydz6WlQp0Y8tOKS8h3Fep/B27WXT57QhSYiCcjnmvKq7L4TXv2fxGLdjhJlOfwrM1PYsAHhRjqKXtS9qSqEIyqylW5UjvXjetq/h7x7FNAxj2TK3HpnmvZa8t+Mtn5d9bXi9ZQcn6U72aaFKKlFxfU6X4+Wa6hpGmeIIUH71AWI9MV337CfiNl1DU/DUsm7zQJYVz0CjmuakhHiH4KQqOWtoAp+oFcp+y5rH9g/GbTpi2BIr25992BXdmUf3iqfzK54uQz/AHEqL3g2v8j9BTRih+HPHSivOPcHUUUUAFYPxHklh+H2vTQZEq2TlMdc1vVFeW8V3aTWtwu+KZSjr6g0Afm18Ohp118UbMa8N1tJd/vA3cluM1+jthpelWtkkFlZ2wtgo27UBBGK+Hfj58GvEHg/xJcazpVvJcaZJIZY5IhzGc5/Sun+C/7SF5oVvBoviyN57eMBFn/iUe+aAPov4l/C3wv4y0W4tbnT4orhkJjmRcMG7dKZ8BfC1x4P8EtolyMNFOQjHqy461u+D/HHhvxXZR3Oj6nBKWGSm7BFdF8pJIYHn+8DQAo56Zo6njNRXNzBbQtNcXEcUaDLMXFeDfHT9oDSPDunTaX4anS71JwV8xTlUPrQB5/+2t40h1nxFY+CdMmEptDm72n5dxIK4PeuS8P2f2HR4IMYYKCfrXI+BrSfWtVufEOqyNcTO5YM5ySTXfdK+ryTCckHWl1Pks9xinNUY9N/URxkFexryXxIkK+KWtbyaSK08zc5UZwM+let9/xrzjxLZw3Pji2t7jPkzNtfHWtc5g50o+v5mGS1FCrLm2tf7j2Hwb4y8EQabb6Zpt6tvHGoH70BMmulufEvh2CAzvrVgVAz8k6k/lXll18K9FlUG3mljyAfmbNYer/Cm4t7aWa0u1lKgkJg80OOPpQt7NP0Z5CjlGJqX9vKLfdG38QPib/acn9ieGFdmlOxpiME59BXS/DnwXYeG9PGsawyNeOu95JD9z868x+Belw33jgJcKD5CM4B9Qa639oXxDcQmHRbaVo42G6Tacbge1efSrN05Yutq1okevicKo1oZbhdE9ZPqyl8Svis8zS6X4eYrEMq0/r9K8hubia5maaeRpHY5JJzTD0plePiMTUry5ps+owWAoYOHJSXz6sUnJozSUVznYFL2pKUUAGOOMmr2hXLWer2twpxiRc/TNU0V3bagJJ7Ctaw8O6vdMrRWjjnIJFAHvaSLLGsqfddQRS15/YL48itY4Y0t/LQbQWTJq0B497i1/74qgO3Fcb8XLMz+GvtIXLQuB+BNMVfHZ4JtR/wCuY8X674gj3aTdSW8okwCqJzmgD0T4Du2oeCb3TXOV3N1+leY6GG0f4r6cY8p5OqRfl5gr2L4YWC+EfALXuo4jklUy4b0I6V5N4UtrnxV8XdPjsozKZL+NyB2RXGT+Verjly4ekpbnzWUT58diJQ+G/4n6PxzC4hSccCQBuKfmmwwrbxJbxnKRqFB+lLXkH0o+iiigAooooAiu7aC8ga3uYUmjYYKuMivCPiv+zb4f8AExlv/D7jTb5sttA+Vz6HPSvfD+NB65/SgD8+Ne+GnxV+HuokW9lfSAHiSx3Srj3wKtWvxL+MthCLdf7VUAYw1s2f5V9/Fiy7TyD1FU5NL0yRiz6dasfUxgmgD4AvNQ+MXjGYW7WutzCQ4JEDqv4nFcd418KeIPC16sHiC2eGeRdw3EnP51+nFtDDarttoUhHogxXzd+3J4cW58OWXiFU/eRP5bEegFAHh/wzkjbw2sa43qxz+ddTXm3wqv8Ayb6axY8TDcPbFek19xldVVMLHy0PhM2pOlipX66hXAeOmFr4psLg8DcvNd/XD/FSD/R7e6xyrjmlmkX9Wcl0swypr6yovqmj2WD5reJuxQH9Kc33WHqpH6Vk+Db0aj4XsbvOdyY/LitgfeGa9qnNTgpLZnwNem6VSUHum19x5T8Ko/7L+Ld/a9MKy/niqP7Qsbp4rjLd0GKv6gTo/wAZ4bo/Kl24yfbgVf8A2j9P8xbPVUGVb5cj0xXxuIp2w9WmvsyP0jC1+bHYes/twX3nijdKbTzzT7e1uLhwsMLufYV4B9iRdqUYzXSaV4K1q+I/cmNf9quu0n4bW6Ye/n3+qrxTsB5fFE8jbY0dz2CjNdN4f8EaxqbLJJF9ng/iLcNj2FesaZoGk6eoFvZxkjozKCa089APyFCQjntA8I6TpMY2x+bL3dhyfwrfSNEXARR6ACnfqaiubmC3jMk0yoB3JpgSjp1wajubiC2iMtxOkSAclziuQ17x5ZWzm309DdTdBtGeao6T4T8WeNJxNqTtaWROcHgYrSnSnVfLBXMMRiaWHjzVZWQ3xD4zutSuTpXh2B5XJ271GSa6Lwf4Es9Ch/4SbxjcxmRBv8t26Htj1NaUkng74a2BWJY7m/x1OC2fb0rzDWtZ8TfETXEsrWKaYO2I4Iwdo9zXoezpYP3qnvT7dF6niOvic19yjeFLq+r9C78R/H154ou/7N0uN47ENtjjUfM/4V9F/sk/COXw5bDxbrkAGoXC4t42H+rU9ad8Af2frTw+sOveKo1uL/AaKBhkJ7kV9EKqrGEVQqgYAXgAV51atOtJym9T3MNhqWGpqnTVkhT94j3/ADpc0lLWRuOooooAKKKKACiiigAooooAK8//AGhNAbxB8K9Wt418yaGIyRrjkmvQKbLGssbxyKGR1KsCOCKAPy88PTNYeIYi3ybZNje3OK9oDLIgeM5UjINc9+0v8NbzwL42nvLWFzpV45kgkA4U9wfxrF8HeL4RbpZ6g20jhX9q97JcbCk3TqdT5/O8DOtarTV7Hen7xHasPxxZfbdAnVV3PGNyitW2ura5TfBMjr65qZlDIVPIIxX01WEa1Nx6M+YpTlRqKVtUZvwO1T7Roc+myMA9s2FUnt1Neh14Wklx4J8X/aowTZytye2D1r2PRda0/V7ZZ7SdGyM7c8isMpxH7v6vUfvR0+R53EeBccQ8VTV4T1v2fU4j40WboLHXYVPmWzhWx6ZzXXalax+NvhgqwlTMIQUPoQMmp/FOnJqmh3VowzuQ4+uK4n4JeIf7L1O48L6g5UbyIixrkx1NU8U+b4ait8zry6rKvgE6fx0Xf5HFfD3S9Mv9Wms9TgHmpnAbg5FeqWWlafZqFgtY02+1c18WfDN34f8AEqeJtHiLQSnfIqDoaz4fiJLIiqumzPLjkBepr5WvQlRqOEkfoWDxlPFUY1Yvf8PI9CA9PyxRjtjH1rz9vE3iq8/48tElAPTIp0en/EfVRgQ+Sp9sGlGjUltFlVMXQp/FNL5nczXFvAN00yx+pY4FYmq+MtB0/O+6Ex7eThqzrT4VeJL7nV9XkjU9VZzit2y+Gvg3RQJdWvRIy9w/FdUMtxEt1ZeZ51bP8HDSMuZ+SucXd+PNV1Jzb6Fpsj56Oikt+VXdH+HvjDxNILjWro2lseSCcP8AlXXXnjfwN4aTytLtbd5VHDRoAT+NcV4k+Lut6luh0uLyFPH3dzfhitvq+Fo61Z8z7I5XjsyxmmHpci7y/wAjvLTw34I8DWv2m/mhknUZ3Ofnb8K4vxp8XLm6R7Hw/F9lt/u+bjDEfSs7wn8NfH/j+9SQ2900TnPnTkkD6A19KfCz9m3w9oPlX/iI/wBoXS4Ij/gz7g9ayq5jK3JRXKvxN8NkkFP2uJl7SXnt9x87fDH4R+MviVqS3EkcttYscvdT5UMP9nPBr7I+Ffwq8M+AbFFsrdJbvH7yd1+ZjXb2Vra2NolrZ28VtAgwscS7VX6Cpu/vXnN3PdSSVkA+b1HuaOtB5680UgCl5pOKWgB1FFFABRRRQAUUUUAFFFFABQOuaKKAMLxv4V0fxfoc2k6xbrLBIpAYjlD6iviv4w/s/wDijwfdS3mj28uqaWSWUwgs6L7gV940jKrIY5F3RsPmU9CPegD8sI7u/sZNqySROp5U9jWzY+NNZtyN03mqOxr748Y/B3wF4pJkvNHit5f71sojz9cVwl5+y94LlDeTNNH6ZY1tTxFWn8EmjGrhqVX44pnyfqPjCHVdPa21DT492PlZTk5rm7DUryxl8yzuXiOeADxX1ze/sl6NJnyNaaL6hjWHqH7JjRgm315G+qmqq4qrVkpSeq6kUsJRpRcIrR9Oh4RYfEjxHbhVkufORf4W71halrc95rQ1ZALecNuyh717vd/ss64j4i1WBh7/AP66g/4Zc8Rf9BK3/Mf40TxdapFRlJtIijl+Foyc6dNJvsUvCHxY0e/0xLLxJGVuFG0vtyrD3NXLn4g/DrTmPk2skjescQNL/wAMueIv+glb/mP8avaZ+ytqsr/6Vq8KLntz/WutZrWUbOz8zzZcO4RzcotpPonoc1d/GjS7cEabo6vjp5i4rC1D40a5cZ+zWNva+hQ17tof7KOh24Emoas0/qFyK7jRP2fPhvp2GbT5p5B3d8j8sVlLMsTL7VjankOAh9i/rqfGV1488Z6w/krd3Em7oka5q1o/gP4k+J5wkOj6myuR+8mjZU596++9I8EeEdKULZ+HdOBHRmt1LfnW/CqQRiOFFiQdFQYFcs61SfxO56NLDUaS/dwS+R8eeDf2UfEN2yS+KNUgsojzttnEjfjmvcvA3wJ8B+F/LlWwW8uk/wCW0o5P4V6lRWZuRWtrb2sQjtoI4kHRVUDFSn3zn0FFLQAnNFLRQAlAoooAXijikooA/9k="/>
          <p:cNvSpPr>
            <a:spLocks noChangeAspect="1" noChangeArrowheads="1"/>
          </p:cNvSpPr>
          <p:nvPr/>
        </p:nvSpPr>
        <p:spPr bwMode="auto">
          <a:xfrm>
            <a:off x="18192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15" name="AutoShape 18" descr="data:image/jpg;base64,%20/9j/4AAQSkZJRgABAQEAYABgAAD/2wBDAAUDBAQEAwUEBAQFBQUGBwwIBwcHBw8LCwkMEQ8SEhEPERETFhwXExQaFRERGCEYGh0dHx8fExciJCIeJBweHx7/2wBDAQUFBQcGBw4ICA4eFBEUHh4eHh4eHh4eHh4eHh4eHh4eHh4eHh4eHh4eHh4eHh4eHh4eHh4eHh4eHh4eHh4eHh7/wAARCAE/AQ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Q46AAAdh0NHaiigAooooAcMHril7+v1plOBoAXuc/hR+VFFAC9hSUY9QcnpimS3EECFppY4gOu5sUAP6AZPFKCVPpXNaz488H6OjSXuvWKY6oJlLflmvOvEX7S/wz0vfHb3V3eXC/wAKwHaT9RQB7Yp/E0vU/er5J8QfteTktFo/heIDtK85B/LFeea/+0v8TdS3R2upR2cJ/gWJTj8cUAfd1zZ6b54vriC1EqdJmxkVUbxL4fWXy21i0V84xv5r83tZ8f8AjXWHLXms3rH/AGGKj9KxW1TWy+9r293eu9qAP1JtLy0vF3W1zFMB12sKn/H61+X+keMvFWj3kdzZ6xeRyIQVDSEj8q+5P2Z/iZN8QfCP/EyYHUbX5ZD03DpmgD10H5jt4HanAjtTOOMcD0ooAk5570Hp1NMBp1ACn8/T2o6UUUABzjrz2oBI6UUUAODdqWmUA4oAeaO2KQGl7UAJjjA4pe3FFFAB9KTAPLdaWigClRRRQAUUUUAHfFHbP6VgeKvGXhvwxbPPrOrW9uEGSm8bz9BXzv8AEr9quGIy2XgqwLnkC8mypU+ynrQB9QX+oWenWzXF/dRW8SjJd2AFeU+OP2hPAvh/fDbXY1CYf88jxmvjPxH428deONQL32oXt5I54SIED8hW/wCDPgb488TukxsvsluT80lw21gPoaAO+8Y/tUeIL7fHodlHaqMhXcc4/CvK9a+J3xC8S3GxtZvsuf8AVwMwBr6F8Hfsx+G7DbNr2oy6o3GYtmwA/UHmvWvD/gLwloMKx6bo1uigfxLuP5mnYVz4f0r4b+P/ABLcCZtKvX3/APLWbkGu/wDD/wCzT4nuiralcxW6nqADkV9hxQwxJsihRF7BVApzMEHzEKPc0hnzzon7MOi25DahqTzeu012el/AX4f2YB+xyTOOu/BzXba74x8M6HE0upaxaxBeSpkG78q8e8a/tMaDYl7bwxp8mrT5xukBQA+2OtAj0q3+GPgOyi3NolntAyWkQcV598SfEnwb8L2ksMek6Ze3YBASKMZBryHVfE/xd+JVy8Iee0syfljxsVR/vY5re8K/BOxikW78SXkl/KeXiJOAfrnmgZ4n4jml1/VbvVbHTPs9qGyEjXCoK9o/Yi8Qx6d4+uNJnlCreIBECf4hkmvQ9U8MaT/wi11pdnZxRRtEVUhRnpXypZ32o+EPGAvLCRobuxuD5Z9gf8KYH6ic5JNJ9K8T+F/7Rng3xJpMEetT/wBlaoqgTI/3M+zHrXb3HxX8AQ4LeIrNs/3ZVP8AWkB23FKDWP4e8T6B4gTfo+q2t5jqI5ASPyrXoAeDmlqOnA0AOopBS0AFFFFABSg0naigB2aWmUo4oAdRSA0tAFKiiigAryb9pT4kP4B8Kf6Fj+0Ln5Y/bPevWa+T/wBu+3nEmlT/ADGIgD2HWgD5x1LU/EXjLWgbu4utRu5n+RCxbGfSvavhl+zlqGoLFe+JpDaxHDeSOGx6V5F8NfGeo+DNYbUNOtIrmVgBtdc/0r15v2ivH1xCEtfDqI3TcpJ/pQB9DeEPhz4S8MQKmn6TA8i/8tZEBYH611rEKoBZFA6ZYDFfHdz8WPjbqjFLJLq1RuwtwR+ZFUZ9L+Mvibm81GQBuu+XZ/KmI+udV8W+G9Jz/aGsW1uV6hmz/KuF8Q/HrwJpIYR3ZvH7eU1eD2HwW169IOt69NET12vv/rXU6L8FvCtlg3rS6g3cvlf5UWYE/iH9pyeVzb6Do7OTwrFcmuTvPFvxh8ZMY4RNYwP0ZMrgfnXrWkeFvD+lRhLHS4IwO5G7+dbCKkahURQO2FxRYGeIab8HdY1aZbjxPrE07dSGck16D4c+G/hfRgpjsUnkHeUA12B5PvRTsIbFHHCgihRI4x/CowKcevNA9ulUdT1jTdLjMl7eQwgf3mANAF4gfxcA9fSvljx3oF3rXxEv7fR4DN82WKjgHJr1/UPG974hnbSvCdlMVbKyXsqlQo9uxrd8MeHrXQ7XZGvmXUh3TTEcsx616OCwEsQ7y0ieHm2eU8DHlhrPt/mfPH/CsfFJHNmfypr/AAx8UpGzmzJCqWPHYV9PXNzb2oMlxLHEoHOTXlvxL+KVvaxSaT4excXcgKtKoyEHt613V8twtCPNKTPHwee5ji6ihTgv0+Z5j8KvGOq+CvF1peWVzJFEJgJo93ysM85Ffo94a1SLWtBtNThwVuIlYkepHNfltfLOlwxuFZJGO4gjBr9Av2VdcGs/CiyG7c1vlM59OK+fasz7WLuj1iiig0hgDTg3NNxS0APopgNOBoAWiikoAXNFFFABRmiigCrRRR26A0AFeQ/tW+FT4i+Gdzcwx7p7IGXp0UCvXsgbiTwB36CvGf2jPir4e8O+DdR0WK6iu9RvImh8tGB2Z7mgD40+Fd1a2Pjmya/gimhLGNkkGRk8CvrCPStLhYeVp9qmBwVjFfF1vcmG/S8UkMsu/wDXNfXfgDXbfXPDFldRzK8vlgSgnkNVIR0EYEYxGoUe1KSfWg47MfpTS6jqyr9TTAU9aWq819ZwqWkuYUHu+Kx9S8ZeH7JSWvVkYfwxEMaBXS3OgBxTlbnnA9zXnN/8Rr24Pl+HfDl3dueN88bIv51kT6f8TvERP23Uo9Js36xQsGIH481vTwtao/dizjr5jhaC/eVEj0rV/EGi6ShbUNQghx6nJP5VxmofFjSjMbfR7Se+n/hKDg1R0v4VaLbP52sXs2puTn98xUD8jW5JeeD/AA1b7Q9nbqg4UEFv1rvp5TO3NVkoo8WtxNSb5cPBzf4f5mUuqePPEA/d2yaZCf76/Nj8KtWPgW2d/tGu3k19J1KyPlPyNcz4i+NOmWwaLRbNruQcDzAVA+mK4HU/FXjzxZKY4zcJAx4jjX5R+NbR+p0HaC55HLNZrjFerJUofd/wT23VPFnhTwxbGBZreMoOIYhivO/EPxmnmZoNFtDk8KzDNYmh/C3VL1xNrV4YUPOFbcT+deh+H/B+g6Kg+zWoeXvI4yTXoU6GPxP/AE7j+J5FWvlGAe7rT/D7/wDhzzq307xz4tm86/uZ7a3btuIBH0rt/C/gHSdIKyyxi5uOpZ+RXXqFVAFA/AYpK9LDZVRovnl70u7PGxvEGJxEfZw9yHaOh4h8cdOW18RQ3EMYWOaPJwOM5r3j9g3XPMsdU0IvzCRIAf8AaJry/wCOtj5uiQXarlo5AD9Kd+xxrh0v4t29izbUv1Ksc/3QSK+Szmj7LFyts9T9E4axPt8upt7rT7j71oozRXlnvBRRRQAUCiigBQaUNTaKAJKDUYJFODetADqKBg9KMUAVaUe9JTo/vDue1AHzR+1V8a7nw/cv4S8Ny7bzaPtFwD90HsPevl3Q9G13xprJYPLcyMcyTyEnFT/F24uLj4k649yzFxdyLz6Bjiu9+F/jzwj4d0WOzkW4S6bmR/K4z9a6cJSp1KiVSVkefmWIr0KLlQg5S/LzNDSfgtYxwK99ds0hHIB4rVtPhveaTk6JrM0Kn+AucflVyf4r+EYo/M+0TEeirk1iX/xs0dQRYWM03++pFe7KGXxVro+Qp1c8nK6T+6yNuHw34vyN+vHH1NXovCuqN/x9a5O/rhyK83vvjXrU2VtdEgi9G3tmufu/iV45v5hBBeSQFzgRooOf0rmdTL4fDFv+vM71h87qr36iivVfoe4L4R03G+6vrmXHXfOMfkajl/4QjR8tcGxDD+J1DGvEV0vx/rz5uJrkZ7yErWtp/wAKtUuCDqmqGMHrsbcf1rrpSqy/gYf7zz69GjD/AHvGfJanomo/FLwppgKWsnmgdBFwK5TVfjNdTsY9J0123dCVzV7Svhj4bsgPtSvfN6ycfyrp7HRdJsECWthFEvbAz/Ou2OBx1T45KPpqedLMMooP93TlUfnojy6fUviJ4iO1Vktom7jiprH4Y6leuJNY1F5GPPJOa9aUKowoCj2FGeeua2hktG96rcn5nPU4nxFuXDxjBeS1+85PRvh/oFgAXh85x3bkV1Fra21qmy2t44h/sLipKXNepRw9KirU4pHh4nGYjEu9WbYp6UUlJKWEbeWPnx8v1rXY5Ur6FPV9WsNLiD3k6xk/dXqTVKw8RQXkgWO1lVD0c9Kbp3h6EXb6hqTm6vGP8XSMeg9a21jjAwIkAHtXNH20nd6L8fmds/qtOPKk5Pvsvkjn/iHZi98J3aYydhZfyrxD4eatLoHjnStQjJDxXSqSPQkA19FahEs1jPDtzvQjFfMmtQvp+uzqOGjmLD88ivm+JKVpwqfI+44JxF6dSj21P1MgljnginiYMjorAj6U8GuF+Aetf298IPD18zBpzagTHPRsmu6NfMH3Q4UUynBqAFooooAKKKKACiiigBaMn1pKKAIaVThgfSkoPSgD8/v2rvDb+Hvi1fbUIguVWVGxwSeT/Oud8FeHdN1WwM07fODyK+kP26/C5vfC+l+JbdMGxdluGx94MQFr5u+Ft95d7LaMfvjIr0Ms9m8Qo1FdM8/NHUjhnKm7NHUweD9FjHzQFjVuLw7pEf3bVfxArVP1zRX2McLRjtBfcfFSxdeW8395Ti0zT48hbOH/AL4FY3ie1hsriy1SGGNPJlG/auOK6XtgVR163W60i5hIyWTj61OIoRlSaivNFUK0lUXM9Nn8zurOXzrOKRejoCPyqTHPNYPgC+/tDwtbTE/OpKEemDit769PSvRpVPaU1NdUfF4mk6NaVN9G0Hbk8UZ5xXP6t4kaK5ax0mzN5dA4YjOxfqRUum3Hip3BvLHT44j12ykkVCxEHLljd/J2NXgaqhzysvVpP7jbNFA6D5QD3xRXQcYUUUUAFKDSUUCHUY96aSFB3EADrmuW8RePNF0hzbhnuJh1WIbsVjWr06EeapKyOjDYStip8lGLb8jrFFfPXxXsfsfiubjAkG6usm+MBV9sOlRMnYsxBrjfHnieLxNdx3X2UQOowcV81nGOwuJoctOV2n5n3HDeU4/AYvnqwtFq26Pq/wDYY1z7Z4AvtIlkzJbXP7sZ6Jtr6INfFH7DuufYPHd3p8jfJcwEICf4iRX2ueDjvXyp9+JRRRQAZpwam0UAOzS0ylzQA6ikFLQAUUUUAQ0UUUAcj8YtBj8SfDjVtKmXcGhLge6gkV+dOgSy6X4kjSUFGSTY4Pbmv1BmjWW3khYZDqVP41+dH7QGgP4d+KWqwhdiSzGWMY6CrpzcJKS6EVIKpBxfU72Ng0asOQQDTqy/Ct4t9oVtMpz8u0/hWpX6FTmpwUl1PzmrB05uL6BR1BUjIIxRR24qzMp/C2U22oaxo8jY8l1aIezcmu6lj8yNow2zIxmvOLWT+zPiHaXR4ju42VvTIGBXpR9DUYDSm6b+y2vluvwPJzyFsSqy+2k/ns/xRV0+xt7KPbbxBSc7m/ib6mrNKe/PFRySwx/flRT7mu5JRWh48nKcrvVj6KjSeCRsRzI30NSUyXFrcKKKKYgpRSUCgEcX8Stauofs+haVlr+9YIu3rg8Vv+JvhXafD/4J3fiHUYftWt3SK29xny8n/wCvWd8IbGPxH+0dKt0N0Vh88SnoMYNfWvxA8L2PjHwpfeHb5dsNymFYD7pHI/Wvz3NcVKviZX2TsvkfsXD2Ahg8FCy1krv5n5gn19a7j4I+FbXxp43h8M3W5Rdo+2QfwsFJFdP4q/Z58faPq72lpY/bod3ySwgsMe9e7fsxfBK88F3beI/EJQ6g6gQxj/ln6/jXmHuHhPgnSdT+F3x6stL1RShiuQqv0Eq56ivvyGQTQxzD/loob86+YP22dPt7K/8AD3ilFC3MNykRccErya+gvh3qY1bwVpd8GzvgUcewFAG/RRRQAUUUUAFFFFABRRRQAu6nZplFADKKKKACvkf9uXw2IdRsNfij5kARyB9a+uK8q/ak8Pf298LL1o03S2oMwOOgAoA+P/hRfbrS4sXP+rIK/jXdd/pXkHgK8Nh4ljDnCHKsPevYPpx619nk1b2mGS7aHxOd0PZ4py/m1EoHWig16p5BheL0KwWl6v3reZSD7Z5r0azuVuLCK7yNroHJz0ridchW40ueMjJ2E/iBWLqniO4TwLa6TabmvZmEG1euK454iOFqTnLZq/zQYjAzx8KUIbqVvk9TZ1fxZqetayfD/g+0e8uWOGkUcD8e1edeOZNe0nVmsNQ1R2uV/wBYiMRsPpX2l8CfhhZeB/h483krJrl9bmSacjJyRkAfnXxF8S7e7t/HesR3qOJjdufm7818hiswr4mXNKWnY+5wGTYXAwUYRTfd7i+Fb3WbzVYbO11SSOWRgELsSCfSvTLLxNrfhvVl0bxfatDu/wBXNjhh2Oa8g8PwzTa7ZRWoZpmmXaF9c194eP8A4Z2vjn4QWNpeQKusW1irQy4wwYDoaWGx9fDSUoS+Q8dlGExsHGpBeq3R5bG6yIrowZWGQR3p1cF8JtVumjuvD2oMRc2EhRA3XaDzXe1+gYTExxNGNSPU/IcxwM8DiJUJ9Py6BSr1pKB0PY+tdJxHG+B9UXwX+0FHf3TbLbUXC7j0AJAr7bilSaJbiJg0cg3IR0wa+MPiB4b/ALf01XhPl3kHzRP3yOldF8Gvj5c+F4YvDHj2CUJD8kVyBngepPavgc4wUsPXlO3uvU/XOHM0p4vCxp39+Ks16bH1juZc7WOfY0nXjqTXCW/xc+H09sLhPEViFIyf3orzb4p/tGaVZWU2neCom1LUZQVSVRlEz3yO9eSk3sfQtpavQ8//AG5PFdve67Y+GbWQSG2XzJ8HOx+RivYv2Sdc/tj4WWyF8tbsUxnpg4r4k8Y2uvNfNq+vtLJdXreY8sn3mJr6O/YR1ss2q6I77Qm10GeuSc05wlB2krMmnUhUjzQd0fV4NLmmn0680VJY+im5pQaAFooooAKKKKACiiigBlFFFABVPXNPj1bRbzTJcFLmJkP41cpenNAH5ieMdPl8P+Or6zdShgumwPbdxXqulXP2vToLjOS6Amm/tpeGTo/xSbVIU22uoRKU443KBu/nWD8Nb37RoggZsvGf0r3sirctV031PAz+jzUo1Ox1VFFFfVHyI113I6Y4IrivBFp5nxr0PT7jmFr4HaenQ124/WuF8U3Mnh/xppviCHO+CRX4rxs8pc1BS7M9vIqijX5H1R+iUKqkCRoPlVFAHtivJ/iv8CvDPjq7OoNm0vT1dON35V3/AID1+y8TeE9P1iwnSWGWEZ2nJDAc5/GtyvkD7I8W+GX7PXhbwjqi6pMzXtyhym8kgH8a9oAGwrjAwRx2FL7Vm+J9asfD+g3mrahMsdvBETknHOKAPjHxBBHpv7S3iK1tFCwqxGB05UH+tdrXnXgOa68S+PdZ8Y3QJEsjKCf4uwP5CvQ6+6yGEo4Rc3Vtn5RxbUjPMWo9Ek/UdRSZozXtHzAves3V9D0vVk23trHIfXHNaVFTOEZq0ldF06s6UuaDszjl+HegrJ8qMF/ug8VuaT4e0fTR/otlECO5UGtXPOMjPpR156VjTwdCm7xijqrZji60eWpUbXqeefHCyE2hRXCDmJxn6VR/ZH1w6T8YLCF32w3Ssj899pxXZ+P7P7b4WvIQuW2EivBvCF/No/i/TbyJ9jQ3aZPtuGa+S4hpcmJU+6P0Tg7Ee0wTp/yv8z9Qu1FQabeQ6hp1tfW5BinjDoR3GKnrwD60KKKKADJpQ1JRQA8GimUoNADxSUmaM0ANooooAKKKKAPAf23PDS6p8OrfXEj3TaXJgYHOHIBr5U+F975WpvbE4Div0H+JOkR674H1XTZEDiSBiAfUA4r83rBZtE8UiCbKPbzbHz7GunB1fZV4z8zlxlH21CUPI9oopkLiSFJB0ZQafX36dz89asFcx4/s4riyhkkHyq/zfSunrP8AEVv9r0W5gxlmT5faufFU/aUZRsdGEqezrRl5k/w08deKPg/erHJHJf6DcYbaOQoPp6da+k/Cvx5+HWuWqO2ri0uCPmhdT8v414H4IuIdY8H2v2qNZVwyOjDg4OKpal8OvDd5KZEtzbE/88+K8OrkMqkVUw8tH0Z30OLYUJyo4yLvF2uuvyPo/wASfHP4caNatI2trcSAZSJEPzH6185/Ev4jeJPi9qA0vTIZLHRFb5v9of1qKw+G/hq1kDvFJc4/hl6V1dna21nCsNrAkKL91VHAq8Lw7PmTrvTt3MsfxnS5HHCxbfd7fcVvD2k22jaXHZWoARR8x9TV3v7U88/eptfVRjGEVGK0R+f1KkqknOTu2JRR2qK6uIbWFp55AkYHJJptqwoxcnZE2eSTwvrXN634oijvBpekp9rv34wvRPqelc/q3iTU/Ed0dJ8Mo0dvnbJc9sexrp/Cnhuz0G2wg825k5lmb7xNcP1meIly0fh6y/y/zPX+pU8FBVMTrN7R/WXb0L2j2t1DDvvpd9w3Leg9q0OppvT/AGj3PrSg13Qioqx5FSbnJyZHfR+dZyw4zuQrXzJ4it2sdduYRkFZSR7c19QD7xrwD4uWH2PxXKwXAkAavnuI6V6Mai6M+y4LxHLiJ0n1V/uPsf8AZW+IGn+KPh7Y6LJcINT0yIQujNy6j+IV7GeF3fnX5d+F/EOq+GNZh1XRryS2uImBBQ4z7V9pfAv4+6P4vhi03XZI7LVgApLnCyn1+tfHH6Se5EYOKKRCCoKncpHB9qWgAooooAKKKKACiiigAooooAKKKKAGyL5kbRn+IFa/PH9pPw+fD/xU1JFUolzIZl49TX6Ifzr5R/bn8N/PYa/DH6JI2PqaAPOvBt59u8O28/8AFjaR6Y4rYrgfhNfErc2Lt6NGP5131feZfW9th4yPz/MaHscTOP8AWoUEZBGMg9aKOxFdhxFP4WSm1vtY0eRv9TIrRA+h5Nd5XnNo/wDZvj+0uukd5Gyv9egr0c96nL3y03T/AJW18t0eRnsP9pVVfbSfz2f5CUUfyorvPFCmnoadSd6TGipq2oWul2b3V1IFQD5R3PtXDNZ6z40uvMn32elA/KvQuK6y40WLUL4XOofvUjOY4f4AfX61rqAqhQMKBwB2riqUJYiVqjtHt39T1KOKhg43pK9R9e3p5+ZS0bS7PSrRYLKFUjx2HJq7QOM0V1xiopRS0POnOU5OUndsKKKKZAdDXlPx4ssfZL4L97IY/SvVu5rkPi7Y/bPB88irl4SCv5815+a0vaYSa8r/AHHs5BiPYZhSl3dvvPIPBemwapqD28/3SvBq5rvhfUtFnF7YPIyRtuDxnDLVTwDcCDX4g3RjjNeunDAqeVbqPUV87l+Bo4vDNP4k9z9CzHH1sJik18LWxr/AL9oS+0u5t9B8WSGe0ZgqTseU+tfYFjdQXtpFeWsglhkUMrDuDX5wfETw/DZt/aFmmxGb5lHQGvqz9jXxhca/4Gk0u6nMs+nsFyT/AAk8fpXjYnDyw9R05HtYXEwxNNVInvJ60Udzjpmiuc6AooooAKKKKACiiigAooooAP515l+0x4e/4SD4U6iqpuktUMw9eBXptV9Ts4tR024sLgboriMo30oA/MnwXdnTvEkRbjkoR9eK9j7V5J4+0ubw5491GxkTa8NyzL643ZH6Vvw/EC3jto0NrI7hQGbHU19BlGOp0IShUdl0Pnc5wFWvUjOlG/RneUmCeBXH6f490+4lEc0Lw5/ibGK6y0uIbqATQuHQ9xX0FDFUa/8ADlc+cr4Wth/4kbGV4rQrFbXked0MykewzzXomnzi4soLkciVA351xWsQ+fps8Z5+U4/Ktr4fXX2jw7FGx+aE+WfwrSg+TENfzL8jzM2hz4WM/wCV2+TOhPFFBOTRXonzIUjUtIaTBB2GBwOKSiikMKKKKACiiigAqprVst5pF1bsMhom498VbowD8p6Hg0pR5k0y4TcJKS6Hy7bGTT9VXdlWikw1e16dMtxYQzL3Uc15V8RrFrLxhfpjCPIWX6V3PgO/jn8PqWZR5QO/PoK+QyiXscRUov8Aqx+p5ulicLSxEetvxIPiXcRxaIY26yHC/WvWv2CbadF8QXLKRDIYwh9SM5r568T3tx4m8RxWFgryLvEcSj+I+tfdX7PvgiPwT4AtbN1xdSgSSt3yef615mZ4hV8Q3HZaHrZVhnh8OlLd6noueAPTrS7qQ8nPfufWivPPRHbqAc0maSgB9FN5ozQA6iiigAooooAKranf2elWE19qE629vCpZ3Y8AU6/u7aws5by6kWOKJSzMxwAK+Kf2lvjRdeLNQl8OaBO6aXGxV2Q/60/4UAeb/GnxBb+KviZqmr2C/uZZNiY744o8O+B3u7VZ75jFu5VMVd8CeFdqrqOopk9Y4z/M13vbH5V9HluUqS9pWW+yPmszzhxl7Og/VnmXiTwTJY2j3VnIZAnJXHQVZ+GGrSGdtPlYlcZXJrttenSDSLh5HCrsI578V5n8P1aXxMHjGF649qqtQhhMZT9j16E0K88ZgqntumzPWSu5Sp78VF8PJfs+p31gx/iLr+dSisy1k+weNraXotwoQ/WvcqvknCp2f5nzU6ftcPUp+V/uPRKKD1z2or1D40KQ0tIaTATNFJS0hhRRRQAGkxS0UAFB6UUHnigDxr462Pl6xb3ijCtHtPuc1wdpqV1a2ctrDIVjl+9ivY/jZYm48OpcBfmhfcT+FeWeAtBbxL4u07RvMWNbiZQxP93PP6V8JnEJUcZJx0vqfrfDVVYjLoRlry6fce6/sdfDQ6vqLeL9Utz9jtm2wbh95+ufpX2MMAAAYAGBWX4T0Cw8L+HrPQ9OjVLe1jCAj+PHc1qV459EL1oxSCl5oAKKOaOaADHvRijmjmgB1FFFABTZpI4YmlmdUjQZdmOAo+tOr59/bG8fXXh7w1HoOmzNHLfDEjKcHaeooA81/af+N02v3svhTwxcMmnxMVnmU4MpHavLfAnhcyFdRv0OOqKf51T8B+HTqcv9pXnzQhsjPVjXpyKqKEQBVAwBX0OU5bzWrVVp0R85m+act6FJ69X+gKFUAKOB0AoYqgLswAHJJ6CsrUNfsbCVorgshXq3rXGeL/GH2yNrPT2KxN95h3r2cTmFHDxd3quh4mFy6viJKysn1IPH3iL+0rn7DaE+RGcEj+I10Hw60NrK1+3TLh5BwD6VzXgHSLa9vPtV7KoSM5CE8sa9UXbgBcBccAdK87LqEsRUeKq/I9LM68MNSWEo7dRfWsXxXmGC31BRzbSbyfbpW115qtqtuLvTZ7cjIda9qvDnpyitzxKE1GonLbr+p2dlIJrOGVTkMgP6VNXOfDi9N74Utt5zLEWVx6c8V0ddtCoqlOM11R8fiqLoV5030bQUhpaQ1oYISilpKQwo/GmTzQwIXmkVFHcmuS1/4g6Lpu5I3FxIP4U5rCtiaVFXqSsdWGwdfFS5aMG2djg1FPcW8A/fzxQD1dgP515W3i/xfr0nk6JprRRt0cryKvWHw08Va5iTXtWkRCclHY15ss3UtKEHL8Ee3Hh72S5sXVUPLd/cdNqnjjw3puVmvw7+kY3D9K5q9+Klu2Y9O02W5PZhmut0X4S+GLEB7hZbqQdd5BU11dl4a8P2QH2XRrOLHcR4NZOtj6nVR9NWaxp5RQ+zKo/PRfgeB+I/F3ibXLKSz/sm6WCQYwIGP9K5Kxtdc028ivLaxv4ZYm3IwhYYP5V9aS3Gn2C4eSGBR0zjpWLqnjPwxbArdX0Dr3Fedicv9q+atW18/wDhz2cDnfsY8mGw2nk/+Acj4M/aV8ZaCkVrrlqb2FMDEg2E/jivb/BH7SHgPXjHBqMz6XdvxtKkrn/eNeFa/wCN/h1OGE2mWt4fUoCa8y8V6l4Pvkf+y9Lubab+ErtCV5FfCwp/DUTPpcJmFWtpOjKJ+kGlappuqQrNpmoWt2pGf3Mgf88dKuDrt6HvmvzG8JeM/E3hWdZdC1e7tADlkRyFb6ivo/4SftOvPcQ6X4zhjXeQouUGFH1zXEeqfVVFVtMv7PU7CK+sZ0mt5VDI6nIIqzQAUlLxSUAPooooAB1r5Z/bh8LX88Fn4gtonlgj+WUqM7etfU1U9a0yx1nTJtN1K1Se1mUq6MMigD87/h94mtLayTS7s+XhiUbsc+tegRusiho2V1PQg5BrX+Nn7Nt9pks2seEN11aElmt+rJXiFhrOt+Gbw2d7HIojOGikB4+le/gM49lFU6q0XU+ezDJfaydSi9Xuj1O4tLa44niRh3yK8z8YWNrPrUem6LZvLdMcFIlLEn6CuiuvGtjJock8QxPjAQ9ia779nlvDXhLw/e/ETxS0c15uItUbBO7qMVeb4ylOChCzb6kZLgq0JuVS6S0scBffBrxxoPhg+JNZNrpdnt3RrJchZG/4Cea5fQvGOoWLBJm86LuD1r3rRtC8XftEeJn1nXJ5rLwxA/7mMEgMPb34r10fs6/Dcab9i+xz524MuRv/ADrw6OIqUXeDse9Ww9KsrTjc+b9B1qz1e2E1tIN/8SHqK0gecetZPxp+G958IvFlpeWE7TaTeE+W56qAehrRs51uLWOdOQ6hq+vy3H/WoPm+JHxuZ5f9UmuV+69iH4cy/YvEWr6Ux+R2V4R7Y5ru685aT+zvGenXy8JIrROT6scCvRj97+VelgXaMqf8rf3PU+Tzyn+/jV/mS+9aMKOe1LjkVmeINasNFs3uLyYKAOFzya65zjCLlJ2R5NOlOpJQgrtl93SNWkdgqr1LcAVw3iz4iWGnSG101ftt10+Xsfw61z8uoeKPH18bTSY5LXT84LDjI969F8E/DbRdBVZriJbu86l5BkA+1eHUx9bEPlwysv5n+h9PSyrC4FKeOd5fyL9Wee6b4d8c+NnFzeSPZWbd2+Vsf7td74Z+Fmg6XtluE+2Tjqzmu+GPQAdvaqeqalY6XbtPfXCQoBnk9ayhg6cXz1HzPuyqubYiqvZ0VyR7R/q7JbSxtLSPZbW8cYHQBRRf31nYxebe3UMCAZy7gV5R4n+LMk87WPhm0a5lPAkxkVlaf4F8YeL5Bc+IL6SGBju8tmOMe1RLHJvkoR5n+BtDJ5Je1xc1Bfe38jq/Efxe0HTy0Omo99N0xggZ+tcrJ4v+IXieQxaVp8tvE3QsmB+ZFd94f+HPhTQYhLLbpcSAZLXGCB9Ks6x468MaDF5P2qL5RxHH0rOcK7V69TlXZG1KthIPlwdB1Jd5f5Hn9t8M/GGq4fW9YaHPJVG3Vu2Hwb0WMD7dcTXTe5IrF1v42Abk0uxOezPjBrl7nx3451tS1qzQoejQAjFcUquApdHJnqww2c11uqa+78j1Zfhp4NtFAkiiT/ro+P50n/CGeAVO3zrHd6eeK8Zks/HGpc3F1fS5/vyE02LwT4lkbe29T6kms3mNBfDSR0RyLFv48S7nt8Xw+8H3C7YYYZM/3JM1x/xB+EcEdjJfaB8kkSl2hJ+8B1Oa4w6X400KL7Ta310qpyQrnFej/CX4hNrs39jawFW6wQrHo471tSr4XFfu5Q5WzkxGDzLLf38KvPFbp9i5+yh8VrrRdaTwnrk7tZznZEXPMbV9kqysoZTkMMg+1fm58TbGbw34/nmtS0TNJ58RXjbk9q+5PgD4tXxh8OrC+aTdOibJMnnI4/pXiVabpzcH0PrcPWjWpRqR2auegUvNIOlLWZsOooooAKMHjj9aKR2SONpJG2ooySe1AC/KVOcbO+RxXzX+1NJ8JU02VbxoJNdwfLFqd2G/2sdK4j9oj4961f61c+HfCly1nZQsY5J4jh3buARXh48N+LdYDal/Zd9d+Z8zTMMlvfJoAwpSu5tnCE/KPau6+EfhrVPiB4osfDSzSf2ejh5gDwq1xV/Y3lhL5N5byQSDqrrjFfXv7D/hiK20C71+WMGWZiqNjoKAPoTwxo1l4f0K10jT4Viht0CgKMZPc1pceuKKD0oA8M/bYsY7r4QPdbAZoLqLafQZ5r558C3BuPDsJPLLx+FfRv7aNzHb/BqZS3zPcxKo9ea+avhzGV8PIT3Ne1kTf1h+h4efpPDp+Ze8VofsMc46wyq+fpXfaPcC80q1uQcl4wxPvXIanF51hPHjOUP8qi0PxRa6N4Od7l8ywMURM9cV9OqsaNdym7Jr8j4jH4aeKw8FTV5KVvvOh8ZeJbPw5p5nmYNMwxFHnk1xHhTwvrHj7Uv7X1ovFp4bKxnjcPSovAvh/UPiBr765rBf7DG/yg/dPsK95tLeG0to7e3jEcMY2hQOK86U5ZhLmnpTWy7+bOjlp5ND2VPWs/if8vkitpOm2el2kdrY26RRqMcDmrfHcn60jEKCWOFHOT2ryv4lfEKZZzoXhsGa8f5Gdedv0retWp4eF38kedhcLWx1W0d+rfT1Nz4ifETTfDStZwOtzqBHCIchfqRXnmleH/FnxDvft2qzS2lgTwTxx7Cui+H/AMMdsw1rxMxuLhvn2SHOT75rpfGXj7Q/C9v9nhKSzouEhj6CvOnGVVe1xT5Y9j3aVSGGl7DL489TrL/IveHfCXh3wtZb1jhj2jLTSnqfxrmfGPxc0nSy9rpEf2uccF+ir9K8j8XeOdc8RSsLi4aK37RIcDHvXLVx1s15VyYdWR6uE4d55e1xsuaXb/gnVeI/HniDXJD594yJ2VTiuXlkeRt0kjOT3JzUdFeTOrOo7ydz6WlQp0Y8tOKS8h3Fep/B27WXT57QhSYiCcjnmvKq7L4TXv2fxGLdjhJlOfwrM1PYsAHhRjqKXtS9qSqEIyqylW5UjvXjetq/h7x7FNAxj2TK3HpnmvZa8t+Mtn5d9bXi9ZQcn6U72aaFKKlFxfU6X4+Wa6hpGmeIIUH71AWI9MV337CfiNl1DU/DUsm7zQJYVz0CjmuakhHiH4KQqOWtoAp+oFcp+y5rH9g/GbTpi2BIr25992BXdmUf3iqfzK54uQz/AHEqL3g2v8j9BTRih+HPHSivOPcHUUUUAFYPxHklh+H2vTQZEq2TlMdc1vVFeW8V3aTWtwu+KZSjr6g0Afm18Ohp118UbMa8N1tJd/vA3cluM1+jthpelWtkkFlZ2wtgo27UBBGK+Hfj58GvEHg/xJcazpVvJcaZJIZY5IhzGc5/Sun+C/7SF5oVvBoviyN57eMBFn/iUe+aAPov4l/C3wv4y0W4tbnT4orhkJjmRcMG7dKZ8BfC1x4P8EtolyMNFOQjHqy461u+D/HHhvxXZR3Oj6nBKWGSm7BFdF8pJIYHn+8DQAo56Zo6njNRXNzBbQtNcXEcUaDLMXFeDfHT9oDSPDunTaX4anS71JwV8xTlUPrQB5/+2t40h1nxFY+CdMmEptDm72n5dxIK4PeuS8P2f2HR4IMYYKCfrXI+BrSfWtVufEOqyNcTO5YM5ySTXfdK+ryTCckHWl1Pks9xinNUY9N/URxkFexryXxIkK+KWtbyaSK08zc5UZwM+let9/xrzjxLZw3Pji2t7jPkzNtfHWtc5g50o+v5mGS1FCrLm2tf7j2Hwb4y8EQabb6Zpt6tvHGoH70BMmulufEvh2CAzvrVgVAz8k6k/lXll18K9FlUG3mljyAfmbNYer/Cm4t7aWa0u1lKgkJg80OOPpQt7NP0Z5CjlGJqX9vKLfdG38QPib/acn9ieGFdmlOxpiME59BXS/DnwXYeG9PGsawyNeOu95JD9z868x+Belw33jgJcKD5CM4B9Qa639oXxDcQmHRbaVo42G6Tacbge1efSrN05Yutq1okevicKo1oZbhdE9ZPqyl8Svis8zS6X4eYrEMq0/r9K8hubia5maaeRpHY5JJzTD0plePiMTUry5ps+owWAoYOHJSXz6sUnJozSUVznYFL2pKUUAGOOMmr2hXLWer2twpxiRc/TNU0V3bagJJ7Ctaw8O6vdMrRWjjnIJFAHvaSLLGsqfddQRS15/YL48itY4Y0t/LQbQWTJq0B497i1/74qgO3Fcb8XLMz+GvtIXLQuB+BNMVfHZ4JtR/wCuY8X674gj3aTdSW8okwCqJzmgD0T4Du2oeCb3TXOV3N1+leY6GG0f4r6cY8p5OqRfl5gr2L4YWC+EfALXuo4jklUy4b0I6V5N4UtrnxV8XdPjsozKZL+NyB2RXGT+Verjly4ekpbnzWUT58diJQ+G/4n6PxzC4hSccCQBuKfmmwwrbxJbxnKRqFB+lLXkH0o+iiigAooooAiu7aC8ga3uYUmjYYKuMivCPiv+zb4f8AExlv/D7jTb5sttA+Vz6HPSvfD+NB65/SgD8+Ne+GnxV+HuokW9lfSAHiSx3Srj3wKtWvxL+MthCLdf7VUAYw1s2f5V9/Fiy7TyD1FU5NL0yRiz6dasfUxgmgD4AvNQ+MXjGYW7WutzCQ4JEDqv4nFcd418KeIPC16sHiC2eGeRdw3EnP51+nFtDDarttoUhHogxXzd+3J4cW58OWXiFU/eRP5bEegFAHh/wzkjbw2sa43qxz+ddTXm3wqv8Ayb6axY8TDcPbFek19xldVVMLHy0PhM2pOlipX66hXAeOmFr4psLg8DcvNd/XD/FSD/R7e6xyrjmlmkX9Wcl0swypr6yovqmj2WD5reJuxQH9Kc33WHqpH6Vk+Db0aj4XsbvOdyY/LitgfeGa9qnNTgpLZnwNem6VSUHum19x5T8Ko/7L+Ld/a9MKy/niqP7Qsbp4rjLd0GKv6gTo/wAZ4bo/Kl24yfbgVf8A2j9P8xbPVUGVb5cj0xXxuIp2w9WmvsyP0jC1+bHYes/twX3nijdKbTzzT7e1uLhwsMLufYV4B9iRdqUYzXSaV4K1q+I/cmNf9quu0n4bW6Ye/n3+qrxTsB5fFE8jbY0dz2CjNdN4f8EaxqbLJJF9ng/iLcNj2FesaZoGk6eoFvZxkjozKCa089APyFCQjntA8I6TpMY2x+bL3dhyfwrfSNEXARR6ACnfqaiubmC3jMk0yoB3JpgSjp1wajubiC2iMtxOkSAclziuQ17x5ZWzm309DdTdBtGeao6T4T8WeNJxNqTtaWROcHgYrSnSnVfLBXMMRiaWHjzVZWQ3xD4zutSuTpXh2B5XJ271GSa6Lwf4Es9Ch/4SbxjcxmRBv8t26Htj1NaUkng74a2BWJY7m/x1OC2fb0rzDWtZ8TfETXEsrWKaYO2I4Iwdo9zXoezpYP3qnvT7dF6niOvic19yjeFLq+r9C78R/H154ou/7N0uN47ENtjjUfM/4V9F/sk/COXw5bDxbrkAGoXC4t42H+rU9ad8Af2frTw+sOveKo1uL/AaKBhkJ7kV9EKqrGEVQqgYAXgAV51atOtJym9T3MNhqWGpqnTVkhT94j3/ADpc0lLWRuOooooAKKKKACiiigAooooAK8//AGhNAbxB8K9Wt418yaGIyRrjkmvQKbLGssbxyKGR1KsCOCKAPy88PTNYeIYi3ybZNje3OK9oDLIgeM5UjINc9+0v8NbzwL42nvLWFzpV45kgkA4U9wfxrF8HeL4RbpZ6g20jhX9q97JcbCk3TqdT5/O8DOtarTV7Hen7xHasPxxZfbdAnVV3PGNyitW2ura5TfBMjr65qZlDIVPIIxX01WEa1Nx6M+YpTlRqKVtUZvwO1T7Roc+myMA9s2FUnt1Neh14Wklx4J8X/aowTZytye2D1r2PRda0/V7ZZ7SdGyM7c8isMpxH7v6vUfvR0+R53EeBccQ8VTV4T1v2fU4j40WboLHXYVPmWzhWx6ZzXXalax+NvhgqwlTMIQUPoQMmp/FOnJqmh3VowzuQ4+uK4n4JeIf7L1O48L6g5UbyIixrkx1NU8U+b4ait8zry6rKvgE6fx0Xf5HFfD3S9Mv9Wms9TgHmpnAbg5FeqWWlafZqFgtY02+1c18WfDN34f8AEqeJtHiLQSnfIqDoaz4fiJLIiqumzPLjkBepr5WvQlRqOEkfoWDxlPFUY1Yvf8PI9CA9PyxRjtjH1rz9vE3iq8/48tElAPTIp0en/EfVRgQ+Sp9sGlGjUltFlVMXQp/FNL5nczXFvAN00yx+pY4FYmq+MtB0/O+6Ex7eThqzrT4VeJL7nV9XkjU9VZzit2y+Gvg3RQJdWvRIy9w/FdUMtxEt1ZeZ51bP8HDSMuZ+SucXd+PNV1Jzb6Fpsj56Oikt+VXdH+HvjDxNILjWro2lseSCcP8AlXXXnjfwN4aTytLtbd5VHDRoAT+NcV4k+Lut6luh0uLyFPH3dzfhitvq+Fo61Z8z7I5XjsyxmmHpci7y/wAjvLTw34I8DWv2m/mhknUZ3Ofnb8K4vxp8XLm6R7Hw/F9lt/u+bjDEfSs7wn8NfH/j+9SQ2900TnPnTkkD6A19KfCz9m3w9oPlX/iI/wBoXS4Ij/gz7g9ayq5jK3JRXKvxN8NkkFP2uJl7SXnt9x87fDH4R+MviVqS3EkcttYscvdT5UMP9nPBr7I+Ffwq8M+AbFFsrdJbvH7yd1+ZjXb2Vra2NolrZ28VtAgwscS7VX6Cpu/vXnN3PdSSVkA+b1HuaOtB5680UgCl5pOKWgB1FFFABRRRQAUUUUAFFFFABQOuaKKAMLxv4V0fxfoc2k6xbrLBIpAYjlD6iviv4w/s/wDijwfdS3mj28uqaWSWUwgs6L7gV940jKrIY5F3RsPmU9CPegD8sI7u/sZNqySROp5U9jWzY+NNZtyN03mqOxr748Y/B3wF4pJkvNHit5f71sojz9cVwl5+y94LlDeTNNH6ZY1tTxFWn8EmjGrhqVX44pnyfqPjCHVdPa21DT492PlZTk5rm7DUryxl8yzuXiOeADxX1ze/sl6NJnyNaaL6hjWHqH7JjRgm315G+qmqq4qrVkpSeq6kUsJRpRcIrR9Oh4RYfEjxHbhVkufORf4W71halrc95rQ1ZALecNuyh717vd/ss64j4i1WBh7/AP66g/4Zc8Rf9BK3/Mf40TxdapFRlJtIijl+Foyc6dNJvsUvCHxY0e/0xLLxJGVuFG0vtyrD3NXLn4g/DrTmPk2skjescQNL/wAMueIv+glb/mP8avaZ+ytqsr/6Vq8KLntz/WutZrWUbOz8zzZcO4RzcotpPonoc1d/GjS7cEabo6vjp5i4rC1D40a5cZ+zWNva+hQ17tof7KOh24Emoas0/qFyK7jRP2fPhvp2GbT5p5B3d8j8sVlLMsTL7VjankOAh9i/rqfGV1488Z6w/krd3Em7oka5q1o/gP4k+J5wkOj6myuR+8mjZU596++9I8EeEdKULZ+HdOBHRmt1LfnW/CqQRiOFFiQdFQYFcs61SfxO56NLDUaS/dwS+R8eeDf2UfEN2yS+KNUgsojzttnEjfjmvcvA3wJ8B+F/LlWwW8uk/wCW0o5P4V6lRWZuRWtrb2sQjtoI4kHRVUDFSn3zn0FFLQAnNFLRQAlAoooAXijikooA/9k="/>
          <p:cNvSpPr>
            <a:spLocks noChangeAspect="1" noChangeArrowheads="1"/>
          </p:cNvSpPr>
          <p:nvPr/>
        </p:nvSpPr>
        <p:spPr bwMode="auto">
          <a:xfrm>
            <a:off x="19716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18" name="AutoShape 22" descr="data:image/jpg;base64,%20/9j/4AAQSkZJRgABAQEAYABgAAD/2wBDAAUDBAQEAwUEBAQFBQUGBwwIBwcHBw8LCwkMEQ8SEhEPERETFhwXExQaFRERGCEYGh0dHx8fExciJCIeJBweHx7/2wBDAQUFBQcGBw4ICA4eFBEUHh4eHh4eHh4eHh4eHh4eHh4eHh4eHh4eHh4eHh4eHh4eHh4eHh4eHh4eHh4eHh4eHh7/wAARCAHQAR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r6jZ2uoWM1jfW8VzbToY5YpVDK6nqCD1FWKKAPh39oT9lrVNHubnxD8OYn1DSzmSXTM/vrfufLz95fbOfavK/hhD8IZboaJ8TrDXdF1BX2NeQu+z/AIGhO5fwGK/TUgGvP/iZ8Hfh/wDEGBv7f0CA3RyFu7ceVMPfK43fjmgDzDwD+z7+z7q0EV5pU419XG5c6mzfmgbP5ivYvDPw38B+GVUaL4S0m1dPuyraKzj/AIERmvmfxH+yF4g0e7kvPh345ntwDlIp3aKT6bo8D8652fwJ+1roJ8i11TUbqPPytFfxSZ/76yaAPcP2ofjrD8M9Lj0nw+9je+I7hijQs5P2RCuQ7Ad/QGviu2+LvxNt9Ti1CPxvrTTQz+ekclyzRk5zgqTtK+x4rnPGs+vXPivUpfE8002t+dtvXlI3l1AHJHHAA6VldDjsOPY/SgTPqmy/aetfF3wz8UeG/iNawwXVxZeVaSWUZP2hj1yOi4IFdF/wTjvLw6D4o08xs1ok8MiS/wAIfacrn9a8b/ZO+Fa/Ebx7v1zR5rvw1YxsbuQMY0MmRtTcCCe+QK/QXwl4Z0HwrpCaT4d0u202zTpHCmMn1J6k/WgZriloFFABRRRQAUUUUAFFFFABRRRQAUUUUAFFFFABRRRQAUUUUAFFFFABRRRQAUUUUAFFFFABRRRQAUmKWigBNtB/SlooA/NP9rnQxofx+8RRrHshvGju4xjghkUH9Qa4b4deGZvGXjnR/CtvcpbPqV0sHmvyEBPJx3NfTX/BRfw/bRXXhfxSihbiYSWUuO6rllJ/Fq+VPDmrXWg69p+tWLmO5sLlJ4mHqpoEz9VPh54P0XwL4Us/DegWqwWlqgGf4pGxy7HuTXQr0rE8EeItP8V+FdN8QabMsttewLIhU52kjkH3rbHegYtFFFABRRRQAUUUUAFFFFABRRRQAUUUUAFFFFABRRRQAUUUUAFFFFABRRRQAUUUUAFFFFABRRRQAUUUUAFBooNAHxt/wUaa/wDtPhJSrf2f+9IPbzcHPP0xXyJ0619if8FGrDUhb+FdT+2O2meZJCbTHyrLjPmZ9wQPwr4670CZ9d/8E+viBFBNqfw7v5Avmsb7TiT1PSRfryp/A19lCvyi+E2vSeGviX4e1yGQxtbX8eTnGFPBz7c1+rcbK6B1YMp5BB4IoGOooooAKKKKACiiigAooooAKKKKACiiigAooooAKKKKACiiigAooooAKKKKACiiigAooooAKKKKACiiigAoNFBoA8E/bo0Man8Cbu9Vd0unXUM68dF3gN+lfnt1Nfqj8cNHXXPhH4p01l3GXTJyox/EEJH61+VoBC4bqvB/A4/pQJgMg7lPzDBH4dDX6Y/sq+Mrnxt8FtG1K9Ufa7dTZzHdkuYjt3H3OM1+Zw+8PSvpH9hb4lSeHPHTeCdQmA0vWyTb7zgRXAGfyYA/jigZ96UUgpaACiiigAooooAKKKKACiiigAooooAKKKKACiiigAooooAKKKKACiiigAooooAKKKKACiiigAooooAKKKKAIL+3jvLKe0lGY5o2jYexGDX5IeIbN7DxDqdjIMNBdyxkf8DOK/XU1+Xf7RmknRPjd4rsFj2qL4yR+m1lBB/nQJnn46VZ0u/udK1O11OzYrcWkyTxEHBDKQf6Y/GqwxjjpQOvPIoEfq/8LfE9v4z8AaL4mt3DC+tEeTHaQDDj8GBrpq+WP+CfXjO3vPBmo+CbifF5ps7XFvGT1hc5OPoxNfU1BSFooooAKKKKACiiigAooooAKKKKACiiigAooooAKKKKACiiigAooooAKKKKACiiigAooooAKKKKACiiigA7V8rftn/A/UPEz/8ACwPCcBuNQt4NmoWaD5po1yRInqwycjvxX1TTSDj/ADxQB+PpVgdpU7s49OfTHY0nX8On1r6M/bj+Gdn4R8a2ninRbeODT9dZvPhQYWK4HUgdt2T+VfOdAjsfhB8Q9Y+GXjBfE2jW8F1OsDQtBOSEdSD1xz1Oa/R/4L+P9N+JXgCx8T6ePLaX93cwd4ZR95T+h+hFflfX2b/wTu8WiXRte8EyxIhtZRfQyY5cP8pB+mygEfXFFFFAwpC2K8z+Onxn8L/CnS0bU2N7q1wpNrp0LDzH/wBpv7q+5+lfJHib9rb4o6ldu+lrpejwZ/dxxw72x7lieaAP0Ez9KTNfnPF+1J8Y0dWbW7KQA8q1quD+Qr3L4BftV23iPU4PD3xAt7TSr6dglvfwkrBI391wSdp98gUAfU45opEIK5U5HaloAKKKKACiiigAooooAKKKKACiiigAooooAKKKKACiiigAooooAKKKKACiiigAooooA8M/bf8ADn9vfAnULqKPM+kzpeq2OQoyp/8AQhX52jHVenb6V+uHi7SLfXvDOpaNdRiSK8tnhZT3yOP1xX5O6/pV1oeu6hot4uLjT7h7aTjHKHbn9KAZRPSvef2HPFOm+HfjGLPU5VgXV7b7LDK5wBKCSq/8CzgV4N+tOQspDKzKQdysOxoEfsEDmqmtXqadpN3fyY2W0DzHPooJr89fCP7UnxW8PaPDpbXtjqscICpLexFpcehbPNdRr37W2va54A1fw/feGraHUb23MMd5BcHYgP3iV2+nv3oC54T8RfFWoeNvG2qeJ9TneWa9uHZATkRRA/Ig9guK56heFC/3QB9aKACgHnv/AIe9FH60Afot+xX4rvPE/wAE7NdSvJLu902eS0Z3OTsU4QZ78Cvb6+Qv+Cck1ydP8X24lBtRPAwQtyH2nJx6V9eDqKBi0UUUAFFFFABRRRQAUUUUAFFFFABRRRQAUUUUAFFFFABRRRQAUUUUAFFFFABRRRQAlfn5+3T4P/4R74vjXLeIJaa7bib5RwJUwG/EnJr9AzXgH7dXhOLXvgrPrShFutCnS6RicEqx2Mv/AI/09qAZ+fX8sUUvBAPryKSgkP8AOKXtSUUAGOc0UUUAFA6j+lFKOv49KAPqj/gnXb3H/CaeJbjbN9mGnonCnyy+5e/TdgGvtsda+Wv+CeWvpdeBdc8OtBHHLp94JhIqjdIsgJ+Y98dOa+pRQULRRRQAUUUUAFFFFABRRRQAUUUUAFFFFABRRRQAUUUUAFFFFABRRRQAUUUUAFGRRTHKpGWY4VRkn2oAzfFPiDSPDGi3Gta9fwWNhbqWkmlbaB7DPUmvz+/aT+PmrfE69k0XSTLp/hSKT93CRh7ojpJJ3x6Lxisr9pf4sar8SvHF3EtzJH4fsJ2isbVWO1gD/rWHcmvJQd3NAMD19aKKKCQooooAKKKKACj+KiigD7L/AOCca2f9keL2yPtf2mHPPPl7T/8AWr65Ffm9+yf8UdO+GPxCmudajc6TqcIt55U5MB3AiTHccYP1r9CdE8UeHdahim0nWrC8SVQ0ZinDblPQigo2aKbwf8KdQAUUUUAFFFFABRRRQAUUUUAFFFFABRRRQAUUUUAFFFFABRRRQAUGig0AITgV8+/tJfH3wl4d8G63oPh/W7e/8TyI1okFuSfIZhgsTjHH1r2L4jWmtX3gTXLPw7cfZ9WnsZktJM8rIUIXHpzivy48Z+EfFHhK9S38UaPdadc3IaRPOxmbk5YEH1oEzC7dcjrmlPWk/L8KWgBKKKKBBRRRQAUUUUAFFFFABUlpPNZzrc2k8ttMhDLJE5VlPqDUdB6UAfZ/7J37RYvxB4I+IOokXuQmnanOeJQekch/veh9+1fWYbcuVO5SMgg5zX4+jpjt1/Gvpn9l39o698MX0Phfx7qU95oUpWO3vpiXks27Bj1ZPzxigaZ91qcilqG0niubeO4t5ElhkUOjowKsD0II6iphQMKKKKACiiigAooooAKKKKACiiigAooooAKKKKACiiigAoNFBoAT8q+J/wDgoqSfFnhRD/z6ykH3yK+kf2j/ABnq3gP4Sat4h0O0ae+jCxRMBkQFzt8w+y5zX5teK/FHiDxZfjUPEWsXOqXIG1ZJWB2jr8uABigTMcUUflRQIKKKKACiiigAooooAKKKKACiiigAoX39MY9qKBQB98/sFeMrvxD8LrrQb6Z5ptBuFhjdzk+S4JRfw219GCvjr/gnArk+M5AT5Ye2BHvtevsUUFBRRRQAUUUUAFFFFABRRRQAUUUUAFFFFABRRRQAUUUUAFFFIelAEN/Z2t/ZTWN7BHcW8yFJIpFyrqRyCK+Av26dC8PeH/ifpdh4f0u309W0tXmSBNqsd74J96+0/iv8RPD3w38Kza9r9xtQArb26f6y4k7Ko/r2r86vGmv+LvjZ8U5L+HTZrrVL4iGzs4OfJiBO1M9gMkkn1oEzgB065or3eL9k74vPbCY2+iocZ8trpt30+7ivOPiF8MvHPgGRf+Ep8P3NnAzYS4Ub4n+jDp+OKBHH0Uc59gaKACiiigAooooAKKKKACijv/j3pfrQMSj1ope9Aj7P/wCCcMOPD/jC4/vXcC/kr19a18s/8E6bdo/AfiW4PSXUUA/4CG/xr6mFBQUUUUAFFFFABRRRQAUUUUAFFFFABRRRQAUUUUAFFFFABSN2pabIu5SMkZ7igD87Pi5f+LPjt+0JceH9HV5o7a4azsYWJEVvGhw8rfjuJPUjivsL4A/Bnw/8KdEK26re63cKPtmoOvzn/YT+6vt3qP4J/BjS/hvrviLXFu21HUNYu3kWd0AaKInd5Y/4ETz716tj8qADaPauX+K0ujQfDrXrjxBbwXOmxWMrTRTIGRvlO0YPfOMH1rqa+Wv+ChHijXNM8H6T4bsUki0zVZSb2dQcMF5WIntk8/8AAaAPiKVo5JXkij8uNmLInXapOQM+w4plB4bb0x0+lFBIUUUUAFFFFABRRRQAjNtBPYAn616v8Q/g7deEPgx4Y+IE2oSzTauw8+1MYCwIwLIQevIx19a8nl/1bcZyMV+jXijwRL40/ZLstAuFDXy6DbXFuQORJHGrqB9cAfjQM/Og8fSgcnrSyRvE7RyJtkRijKexBwf1BptAj7Y/4J4eINPm8I674a85E1G3vBciInDPG2fmHqBxn619WDqa/JfwL4q1rwV4ps/EegXTW97atuyOki90Ydwa/Tr4QeOtO+IvgLTvFGn7U+0xgTw5yYZRw6fgc0FHX0UUUAFFFFABRRRQAUUUUAFFFFABRRRQAUUUUAFFFFABRRRQAUUUUAFeKftr6f8Abv2fdckFuJWtmimDbcmP94oJHp1x+Ne11yHxo0tNZ+FHifTnAIl06VuR3Ubh+q0AflSeSGHf0opqfcTrwoH6U6gkKKKKACiiigAooooAltI/OvIIf+eksa/m4r9avB8At/COj2pH+qsIIyPpGor8n/DieZ4j0qPGd99Av/kRa/Wu3jePSUji4cQBV9jtwKBo/Kj4ni1X4jeJVsVC241ObYB0Hzc/rmucrS8WLIvinWVmB8wahcB8+vmNWbQIM8/T9K+qf+CfHjJ7HxZq/gi6lxb30P2u1BPSVcAgfUZNfK1dv8CPED+F/jB4Y1hGKKl8sMh/2ZPkP/oVAz9TRS01DuG4HIPTHTFOoGFFFFABRRRQAUUUUAFFFFABRRRQAUUUUAFFFFABRRRQAUUUUAFZ3ie3ku/Dmp2sS73mtJY1X1JQgCtGo7l2jgd0XcyqSB6kCgD8htUtJ7DVbuxuY2jnt7iSKRCOVZXIIqvW98Rby41D4g+Iry6UJNLqlwXUDGCJGFYNBIUUUUAFFFFABRRRQB0Hw3sZdS+IfhyxgVnkk1OHAAyeGBP6A1+sfCpgdBX56/sL6HZ6x8c4rq7UMdLsZLqBT/z0yEz+TGv0KXp+HT3oGj84/wBsLwJN4M+L97dRQMuma2ftlq4Hyhujp9cgn8a8Y9a/Tv8AaK+Gdr8Tvh1daRsQarADPpszfwTAcDPo2ADX5mahaXWnX9xY30DwXVtK0U0bDBVgec0AyvUtrNLa3MV1AcTQyLLGf9pSCP1FRUGgR+oP7PvxE074kfDax1m0cLdwItvfQk/NHMoAOfr1H1r0Pd7V+WPws+KPjD4aT383hS/jtzfR7JkmjEiZHRwCDhh6+1fVv7Ifx98Q+PfEE/g3xgsV1qAha4tr2KMJvVfvKyjA47EetBR9RDpRQOlFABRRRQAUUUUAFFFFABRRRQAUUUUAFFFFABRRRQAUUUUAFBpO9YnjnXrHwz4S1LXNRvYrOC0t3k82U4AbHy49ycUAfml+0JpUmi/GzxXYSIiH7e0wVDkASDeP/Qq4OtDxHq11r3iC/wBYvriS4ub24eZ5JPvNljj9MVn0CCiiigQUUUUAFFFFAHqH7LnjCHwV8atF1G6fZZ3TGyuT2Cv0P/fW2v0zjIKgg5B7jv71+PoLKwKsVb+Fh2I5Br9HP2QviQfH/wALbeK+k3avo+LO7yeXAHyP+K4z70DR7R2r4q/bw+FQsNRj+JWi22La7YQ6tGg+7J/DKfryD9BX2r3rL8U6Hp3iXw/faDq1utxZX0LQzIe6kUDPyOHHrRXS/FDwldeBfHur+FbtmdrGcpFIRzJHn5G/EVzXf/PNAgOACT0Ffd/7DHwwt/D/AIIXx5qEYfVtaj/cZH+otwSAB7k5z7Yr4QYblKngEYr7+/Yu+Kmj+JvAVj4JmcW+u6Lb7WjY8XEWSQ6euOhHbFAI+h6KB0ooGFFFFABRRRQAUUUUAFFFFABRRRQAUUUUAFFFFABRRRQA1yqhmY4GMk+lfnJ+1V8Wda8f+OtR0VLp4fDul3bwW1shwsroSpkb15HHoDX6Kamdun3LHgCJz/46a/JHxBIkuv6nKjB1e8lYMOhBc80Ayj3ooooJCiiigAooooAKKKKADj6Z4r7X/wCCduiwx+FPEXiD7UGmuLtbYwqf9WFUHn3P8q+KDnPFe2/sbePLjwf8YbLTZbpo9J1vNtcRlvk8wj922OgO7aM+lA0foxSEA9aMj+lLQM+WP24Pg7eeIrOP4geG7dp9RsYvL1CBBlpoR0ce646ehr4h/wA4r9hGUMCGAIIwQa+R/wBqX9mqG6jvvG/gC3SK4Aae/wBLQbVk7tJGOgbuV4B570CPjP8Azit/4e+KtS8E+MtM8UaXIy3FhMJCM8OmfmQ+oIrAOR95SG5BBGCCOtIcmN8AZK5P+NAH66eGNWtte8PWGs2ZzBewJNGfZhmtKuC/Z6njuPgj4PmhUqj6XFtB6jiu9oGFFFFABRRRQAUUUUAFFFFABRRRQAUUUUAFFFFABRRRQBFcLG8TrKFMbAh89NuOf0r8rfjNB4etvip4kt/CoUaPFfOtuEbKDBOdp/u56V96/teeNx4L+DepG2uvJ1PU8WdmFbDgt95h9AP1r83B0659/WgGFFFFBIUUUUAFFFFABRRRQAe9PgllhmjngkaKaJxJHIpwUYHII9wRmmUH64oA/S79lj4hXPxG+E1nq2oLjUbRzZ3bdndAMMPqpH45r1evg79hH4jXHh/xvJ4Guo5ZdO1xzJDtUt5Nwo5PH8JAUZ7Yr7x7UFBTJY0kjZHUFWBBB9DT6RulAH5V/GrStJ0f4qeItO0PVI9TsI75zHOg4DMdzp9VYkfhWF4X0HUPE3iKw8O6TCZr2/nWGJAPu7jjJ9hX0F+3f4Q0XSvijoV1otrFY3OtQ/6Ssa4VpDIVEmBxnpn1r6b+BvwZ8F/DrSrS80vThcaxLbqZ9Qn+aRyRkgdlHPYCgTO78D6DB4Y8I6V4fteYdPtUgU+uBW0KKKBhRRRQAUUUUAFFFFABRRRQAUUUUAFFFFABRRRQAU3mnVxfxr8ZQ+AvhnrXiWVgJLe3YW6k/flIOxfzoA+O/wBu3x/Z+KPiDaeGdNKyweH96XEqn70zYyo/3dv6185VLd3NxeXU13dyNLPPIZJXY8sxPJqKgQUUUUCCiijPP86AD+fajv8A/X5r1j9nH4M6j8WfEEyyXEun6FZDN5eKmSWP3Y09SePoM1j/AB3+GOq/CvxvJod4zXFhKvnafebcedGfX/aByMe2aAPP6KD9CPrRQAUUUUAdH8MvFE/gvx7ovii2ODp90jyL/fjyN4+mK/VjTLuO/sLe9gZWiniWVSPRhmvyF7ENyD1+npX6I/sSeLLrxP8ABK1hv5vNutJuHsSSfmKKFK5/76NA0e5ig0Cg0DPnT4p6fZ6p+2d8PLXUbWO8t10e4kEUoyquvmMrY9QQDX0UAAMAACvBNdX7b+274f43LYeGpmPsWMg/rXvg6UAFFFFABRRRQAUUUUAFFFFABRRRQAUUUUAFFFFABRRRQAV8cf8ABRDxhIZtB8D20mF2m/u1B+9ziMH8VavsWaRIonlkYIiAszHoAO9flb8Z/Fl142+JmueIbqQsJblo4VzwkSHCgfqfxoA46igdOmKKCQooooAO1dD8OvB+sePPGFj4Z0OHzLq6f5mP3YYx95yewA/UisK3hmnuY7e3ieWaRwkaIu4ux6ADvX6J/spfB2H4aeEhqOqQI3ibVI1a7fr5CdRCD7d/UgUDPRPhd4H0f4feDLDw1osKiK2T97KR808h+87e5Ofp0rn/ANoX4X2PxP8AAFxpTRomq2wM2m3B6xyj+HP91uh+tekr3paBn5Catp17pGq3Ol6jbtbXlrMYZo3GCrA8g/zH1qqORX2X+3R8IBc2p+Jnh+0JuIFC6xHGv30HSbHqOc+wFfGn5H6UCCiiigQV9MfsCeOo9E8eX/g6+kC2+tqJLYseBMmflHuwP6V8z1e8PateaHrllrWnyGK7sp1nhcHkMD/KgZ+u46etB5Fc98OfE9n4y8E6T4lsWXyr+2SUqDnYxHKn3BroTQM+f/C8rX37bHinPIsNBgjHtuwf619ADpXz/wDCEfa/2tfirfnkRW1pbqfoiGvoAUAFFFFABRRRQAUUUUAFFFFABRRRQAUUUUAFFFFABQelFIaAPGv2u/iGfAPwouUtVJ1LWQ9ja/7O4YdvwBzX5wdc5O4HqT1Pv+dfW3/BRfXopNV8LeGUfMkMcl7IAem7KjP/AHzXySaBMP1ooooEFH4gH36Y96D0r0X9nr4aXnxP+IVrowV10uArcanOBwsQP3c+rYIFAz3X9hv4Npc7Pib4jtS0anGjQSLwT3nx37bfxr7KXpVbStPs9M0630+xgSC2toxHFGgwFUelWqBhRRRQBXvbaC8tJbS6hSaCZCkkbjIdTwQa/NL9pT4YTfC/4hzafDG/9iX+6fTJCOqZ5jz6rkZ+or9NCoNea/tGfDS1+Jnw5utJComqWwNxp05HKSgdPoe4+lAH5i0VNfWtzY3k9jeQPb3VvI0U0TjBR1OGB/Goe9ArBQMd+fUUUUCPs3/gnr43e40zWPAN5Jua0P22yGf4GPzj8CVr637Ae9fmh+yZrzeH/j14dm3+XBeO1nMfVXGf5qK/S4kKuew60FHgv7OH+mfF34r6qOd2rpBn/djSvfK+f/2OSbpfiNqZ/wCXrxXcbT7KAP6V9AUAFFFFABRRRQAUUUUAFFFFABRRRQAUUUUAFFFFABUc80cMLyyMESMFnY9AByT+VUvEesad4f0a61nV7uO0sLWMyTyyHAUD/OPxr4p+Mn7Wmu68L7R/A9jFp2kyo8P2y4QNPMhBUkKeFyOnfmgDx34/eMJvHXxZ13XmY+R55trVewijO0Y+pBP41wdDFs8liSdxJ55PWigTCjPIHrRQe56cc/SgRa0nT7zVdTtdM06Bri8u5VhgiUZLsxwB9K/S79nb4YWXwv8Ah9b6UFSTVrnE2o3GOXlI6Z9FGB+Brw/9hX4RGKIfE7XrQCSVWTR4pB91ejS4PryB7YNfXY+mOfzoGh1FFFAwooooAKa3NOooA+Jf27/hV/ZerJ8SNHtv9DvXEeqog4SXHyyH2POT6kV8qe3+cV+t/jDQdO8UeGr/AMP6tAs1nfQtFIrDPXofqDg/hX5c/FbwTqPw+8d6j4W1FTutZCYJccTQnlHH/ASM+9AHLUUUUEm58P8AUItL8c6HqFw+yK31CJ3b+6ucZ/Wv1av7yI6FPfQSK8RtmmR1OQy7CQRX5Enk7SCQetfcf7MHxd0nxD8Gbrwbq2pbPEOk6XcIsc3WaBY22sp77VABHXigaOs/Yqgx8MdS1DH/AB/67eT59f3jD+le7V4z+xjB5X7P+iSn/l4nupVPqDPJg17NQMKKKKACiiigAooooAKKKKACiiigAooooAKQUtJ/PrQB8af8FBfH1w+oab8O7Kd0gWP7bqCqcbz/AMs1PqMEnHqBXyOSSeetfRX7fnhy50v4uWviBm3Wur2SiP8A2WiwpH45r50/iP8AnFAgooooEH6E/jivT/2bPhbd/E/x/BYtG6aJZFZtSm6jYDkRg+rHHHpmuA8M6LqXiPX7HQtHt2ub69mEUMajkk9/oK/Tn4H/AA40v4Z+A7Tw/YqslzgSX1zjmeY/eP0znA9KCjs9Ms7XT7GCxs4UhtreNYoY0GFRAMAD8Ks0UUAFFFFABRRRQAUUUUAI3Svm79uX4Z/8JP4GTxlpdvv1bRFzIFHzS2xPzD/gOS34V9JGory3gu7WW1uYllhmRo5EYZDKRgg/gaAPx/zuG4dD0NFepftL/DG6+GXxFubSKNm0XUC1xp02ONpJLJ9VOePTFeW0Eh/Wpba7urGY3VncSW9wsbqJI2w2GUqw/EEj8ajpP880DP08/ZjFivwH8JjTn3W/2Lg/7W5t3/j2a9Jr4u/YO+Kosr1/hnrMypDcM0+kyO33W6tF+PJHua+0M0DFooooAKKKKACiiigAooooAKKKKACiiigAqtqN9aadYT319cJb20CGSWRzgKo6k1Zr5N/b++Isun6PY/DvTLho5dQU3Goleqwj7qfRjn8qAPB/2pPisvxT+IC3OnqyaJpivb2G7rICRukP+9gEeleSUfgB7DoKKBAaF5xngmg969C+APw2vPid8QrXQ4lkTTYiJdRuAP8AVxA9M+rcgfSgR9HfsE/C4WenTfErWLb/AEi7Bg0tXX7kX8Un/AuMfjX1otVdJ0+00rTbbTdPt44LW2iWKGNRgKqjAFWxQUFFFFABRRRQAUUUUAFFFFABQelFBoA85/aE+HFn8TPhzfaK0a/2jEpn06bHKTKOBn0OADX5i3VvNa3U1pcRmO4gkaOVGGCrA4Ir9fyDj3r86f20fBv/AAifxnu723i2WOtx/bIiBhRIeHUfkPzoA8Ro9KMY49KKBFrSdQvNJ1K11PTZTDeWcyzwOOqupyP1FfqL8E/HFr8QvhrpXia1YGWaIJcoDkpMvDA/ofxr8sa+mf2CPiB/YnjW78D305Wx1kedabm4S4XqB7sNo/CgD7rHSiiigYUUUUAFFFFABRRRQAUUUUAFBooPSgCtqF3b2FhPe3kyxW8CNJLIxwEUDJP5V+Wfxk8ZTePfiVrPidy3l3E7LbIx+5Cpwqj9a+zP26PH3/CM/DIeGbK42ahr7GFgp+ZYB98n6g4/A18B9gPSgLgP0pe9JQdx4XOc0CLGnWd3qV/bafp9u9xdXMqw28SfekcnAH51+lv7OPwusvhf4Ag08qr6vdgT6lOBy8hHC59F9PrXzt+wX8L11LVpfiRq9tutbNjBpauOGlx80n0GcA+or7ZHSgLBRRRQMKKKKACiiigAooooAKKKKACiiigArxj9rb4WN8Sfh2ZNOUHW9H33Fl6yjHzR/jgflXs9NIzwRQB+PpBDMCpBBIIIwQaSvb/2xPhq3gT4mS6rY25j0XXGa4gwPlimz88f68V4hjn27UCYVb0XUr7R9XtNW02Zob2zmWaCRTjDKcg1UpRQI/Vb4ReM7Hx/8PtK8UWLLi5hHnIDkxSgDcp9xXXCvjL/AIJ7+OYbe61jwDezBTMfttgCcAnpIo9/u19mjpQUFFFFABRRRQAUUUUAFFFBoAO9c58QfGnh/wAC+GbnX/Ed9Ha2kKnAJ+eVuyIO7H0qP4o+LrHwN4E1TxTf4MVlCWVCf9Y54VfxYivzL+JnxA8T/ETX31nxLqEk7MxMNtuPk2ynoqL2/wAc0AXfjZ8QtS+Jvj288S6grQwn9zZ2xORDCOg+pySfrXEUduPz9f8ACigkK3/h74V1Dxt4z0zwvpaM9xfTBGIH+rj6u5+igmsAkYO7oOa+6f2GPhWfD/hd/HusW2zVNXTForj5obfOQfYtgH6GgZ9A+B/Dmn+EvCem+HdLiWO1sYFiTA+8f4mP1OT+NbdIM0tAwooooAKKKKACiiigAooooAKKKKACiiigApMUtFAHBfHf4e2PxK+HV/4euAq3O3zbKbHzRTKPlI+vI/GvzB1fT73SdVu9K1GEwXlnM8E8Z/hdTgj8xX69N+Vfmz+17Zwx/tC+JF0+3crthlmWNCdrFBuJx7mgR5DRRnp70UAa3hDX9Q8LeJ9O8RaTMYrywnWaMj26g+oIzX6nfDvxVYeNPBel+JtNYG3v4FlC5yYyRyp9weK/JsdTzX1d+wV8Thp+rT/DfVpytveFp9LZjwsvV4/xGT+FAH2sDS0neloGFFFFABRRRQAUnelqjr+p2ujaNeateyLFb2kLTSMxwMAZoA+QP+Cg3jzzr7S/h7ZTZSIC81BVPcjCIfwOfwr5HJO7+f1rf+Ivia68ZeOdY8UXbOX1C5aRA38EefkX8FwKwKBMKBz0oqSzt5rq5itLaN5J53EcaKMlyTwB70CPUv2YPhhL8TPiVb291G39iabi51CQdCAfljz6k4/AGv0rtYYba3jt7eNYoYkCRoowFUDAAHoBXm/7OPw2h+Gnw3s9JeNP7UuQLjUpQOXmIzt+i5IFeligoWiiigAooooAKKKKACiiigAooooAKKKKACiiigAooooAQ181fB/TrHxF+0p8XJr+2jubdoVsJA4z8vygj8hX0qffpXzp+yYPtvxF+Lmsfwv4ikhB7EBm/wAKAPkv9oX4a3fwx+It3orITplwTcabNjhoifu59VOV/CvOq/SD9rf4br8QPhXdvZwhtZ0hWvLMj7zBRl098qCB71+cLBlJDDaejAjpjgj8DQJjauaNql3ousWWr2UrR3FlOk8bKcHKnP8ALIqpSdwPX1NAj9Z/h94hh8VeCtG8QwMCt/ZxzNjorlRuX8DkfhW9XzP+wD4x/tb4cXnhO4mzc6LOTEpOSYXO7P4FsV9MUFBRRRQAUUUUAQ3lzDa20tzczRwQRKWkkdgqoB1JJ4Ar4p/a4/aEsPFGmT+BPBFwZdOkfGoaiuQswH/LOP1XPJbvgV3P/BQPxVe6X4M0fw7p2spbnU52+2Wqf62aJQMcg8Lyc+v4V8OjoOn4UCYcdulFA+uaKBC19H/sK/DkeJfHc/jTUoN2naHj7MGHElyf/iQP/HhXzxpFhfatqNvpul2st1e3LiOGGNSzOxOABX6hfAvwPb/D74ZaT4bjjVbiKISXbD/lpMw+Zj+lA0dyOnelFA6UUDCiiigAooooAKKKKACiiigAooooAKKKKACiiigAooooAgv28uzmk/uxs35A14H+xPH5nh/xlqR/5fvEdzJn1w7CvdPEUgh0DUZTxstZW/JDXjP7D0P/ABY+K+YfPd6ndyk+v71qAPdGUEcgH61+c37YPw2bwD8UJb2xgKaLrZNxalR8scn8cY/n/wACr9Gu1eaftHfDiP4m/DO90aERjU4B9o0527TL0XPYNwDQB+Yo6UGvR9a+CHxP0XwxqHiTVvC81jp+nrvuDK+HC92C45Fecf8A6v8A9VBJ61+yX4vbwj8b9Hlmvo7Ww1Amyu95whDA7M/8D21+lKtkcHI9q/H0MwI2sy4IKkHBHpz619C/Cj9qzxt4Vjt9O8TW8fiPTIgIwxOy5RRwPm5BGPagaPv+ivGvB/7S3wm8QW6NN4iTR5yPmh1AeUVPpnvXo+g+MvCmvBTo3iLTL/d08m4Vs0DN6im71xwQfpShvXigD82/2yNV1TUPj7r0Wp70SzCW1mpJA8kAkEfUk146JE/vL+dfq/4i8FeCfEl6L3XvDGjandBAizXVokj7R2yRnHNZB+E3wnbJPgPw5z1/0BP8KYj8t98f99fzoZl2sFbJwcAetfqQnwk+E4UbfAfhzH/Xgn+FWrX4a/DO1kV7fwT4djdCGVhp8eQR0PSkBz37NPgvR/D3wo8N3K6DaWeqy2Ye4m8kCVmJJyzdc4xXqgB+lRpJCiBYyAq4G0DgD2pfPi/56fpQMloqIzRAZ3j8qDPEP+Wg/KgCWiovtEX98flR58P98flQBLRUXnw/3x+VHnwj+MflQBLRUX2iL/np+lH2iL/np+lAEtFQ/aIv+en6Uv2iH/np+lOwEtFRfaIcf6z9KT7RDj/WD9aQE1FRfaIf+en6Un2mH/noP1oAmoqH7TD/AM9B+VH2iH/noPyoswJqKh+0wf8APQfrR9phzjzB+tFmBj/EOUQ+Btdlzjbp0/8A6Aa8+/Y5tvsv7PPhlcf6yJ5T/wACcn+teqXX2O6t5Le4WOaGRCjxuuVYHqCKh0e10nR9Og03S7a3srOBAkMEEexEUdgAMAUAaNNK/lUf2mH/AJ6D9aPtMGM+YMfjQBy/xk0ufWvhZ4k0m1j8ye40+REUdzjOP0r8phiMCNztdRhgxwQe4r9fzcQEH5gR3yK4i6+FXwpu7qa6ufA/h2WaVzJI7WKEsxOSTxRZgflvvT++n50u9OzLj03f1r9Qj8IvhF/0IXhv/wAAE/wpf+FRfCL/AKELw3/4AJ/hRZiPy73R4I3Jz70sUvkuHt5zE46Mkm01+oX/AAqL4Rf9CF4b/wDABP8ACj/hUXwi6/8ACBeG/wDwAT/CizA+DPg58VviHoXjTRbTS/E2oXVvNexQPZTymSKRGYAjb9Ca/TRT8q7hg45HpXD6Z8MfhbpeoQX+n+C/D9tdwPvhljsUDI3qCBxXaJcRMMq2RnrRZhof/9k="/>
          <p:cNvSpPr>
            <a:spLocks noChangeAspect="1" noChangeArrowheads="1"/>
          </p:cNvSpPr>
          <p:nvPr/>
        </p:nvSpPr>
        <p:spPr bwMode="auto">
          <a:xfrm>
            <a:off x="21240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19" name="AutoShape 24" descr="data:image/jpg;base64,%20/9j/4AAQSkZJRgABAQEAYABgAAD/2wBDAAUDBAQEAwUEBAQFBQUGBwwIBwcHBw8LCwkMEQ8SEhEPERETFhwXExQaFRERGCEYGh0dHx8fExciJCIeJBweHx7/2wBDAQUFBQcGBw4ICA4eFBEUHh4eHh4eHh4eHh4eHh4eHh4eHh4eHh4eHh4eHh4eHh4eHh4eHh4eHh4eHh4eHh4eHh7/wAARCAHQAR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r6jZ2uoWM1jfW8VzbToY5YpVDK6nqCD1FWKKAPh39oT9lrVNHubnxD8OYn1DSzmSXTM/vrfufLz95fbOfavK/hhD8IZboaJ8TrDXdF1BX2NeQu+z/AIGhO5fwGK/TUgGvP/iZ8Hfh/wDEGBv7f0CA3RyFu7ceVMPfK43fjmgDzDwD+z7+z7q0EV5pU419XG5c6mzfmgbP5ivYvDPw38B+GVUaL4S0m1dPuyraKzj/AIERmvmfxH+yF4g0e7kvPh345ntwDlIp3aKT6bo8D8652fwJ+1roJ8i11TUbqPPytFfxSZ/76yaAPcP2ofjrD8M9Lj0nw+9je+I7hijQs5P2RCuQ7Ad/QGviu2+LvxNt9Ti1CPxvrTTQz+ekclyzRk5zgqTtK+x4rnPGs+vXPivUpfE8002t+dtvXlI3l1AHJHHAA6VldDjsOPY/SgTPqmy/aetfF3wz8UeG/iNawwXVxZeVaSWUZP2hj1yOi4IFdF/wTjvLw6D4o08xs1ok8MiS/wAIfacrn9a8b/ZO+Fa/Ebx7v1zR5rvw1YxsbuQMY0MmRtTcCCe+QK/QXwl4Z0HwrpCaT4d0u202zTpHCmMn1J6k/WgZriloFFABRRRQAUUUUAFFFFABRRRQAUUUUAFFFFABRRRQAUUUUAFFFFABRRRQAUUUUAFFFFABRRRQAUmKWigBNtB/SlooA/NP9rnQxofx+8RRrHshvGju4xjghkUH9Qa4b4deGZvGXjnR/CtvcpbPqV0sHmvyEBPJx3NfTX/BRfw/bRXXhfxSihbiYSWUuO6rllJ/Fq+VPDmrXWg69p+tWLmO5sLlJ4mHqpoEz9VPh54P0XwL4Us/DegWqwWlqgGf4pGxy7HuTXQr0rE8EeItP8V+FdN8QabMsttewLIhU52kjkH3rbHegYtFFFABRRRQAUUUUAFFFFABRRRQAUUUUAFFFFABRRRQAUUUUAFFFFABRRRQAUUUUAFFFFABRRRQAUUUUAFBooNAHxt/wUaa/wDtPhJSrf2f+9IPbzcHPP0xXyJ0619if8FGrDUhb+FdT+2O2meZJCbTHyrLjPmZ9wQPwr4670CZ9d/8E+viBFBNqfw7v5Avmsb7TiT1PSRfryp/A19lCvyi+E2vSeGviX4e1yGQxtbX8eTnGFPBz7c1+rcbK6B1YMp5BB4IoGOooooAKKKKACiiigAooooAKKKKACiiigAooooAKKKKACiiigAooooAKKKKACiiigAooooAKKKKACiiigAoNFBoA8E/bo0Man8Cbu9Vd0unXUM68dF3gN+lfnt1Nfqj8cNHXXPhH4p01l3GXTJyox/EEJH61+VoBC4bqvB/A4/pQJgMg7lPzDBH4dDX6Y/sq+Mrnxt8FtG1K9Ufa7dTZzHdkuYjt3H3OM1+Zw+8PSvpH9hb4lSeHPHTeCdQmA0vWyTb7zgRXAGfyYA/jigZ96UUgpaACiiigAooooAKKKKACiiigAooooAKKKKACiiigAooooAKKKKACiiigAooooAKKKKACiiigAooooAKKKKAIL+3jvLKe0lGY5o2jYexGDX5IeIbN7DxDqdjIMNBdyxkf8DOK/XU1+Xf7RmknRPjd4rsFj2qL4yR+m1lBB/nQJnn46VZ0u/udK1O11OzYrcWkyTxEHBDKQf6Y/GqwxjjpQOvPIoEfq/8LfE9v4z8AaL4mt3DC+tEeTHaQDDj8GBrpq+WP+CfXjO3vPBmo+CbifF5ps7XFvGT1hc5OPoxNfU1BSFooooAKKKKACiiigAooooAKKKKACiiigAooooAKKKKACiiigAooooAKKKKACiiigAooooAKKKKACiiigA7V8rftn/A/UPEz/8ACwPCcBuNQt4NmoWaD5po1yRInqwycjvxX1TTSDj/ADxQB+PpVgdpU7s49OfTHY0nX8On1r6M/bj+Gdn4R8a2ninRbeODT9dZvPhQYWK4HUgdt2T+VfOdAjsfhB8Q9Y+GXjBfE2jW8F1OsDQtBOSEdSD1xz1Oa/R/4L+P9N+JXgCx8T6ePLaX93cwd4ZR95T+h+hFflfX2b/wTu8WiXRte8EyxIhtZRfQyY5cP8pB+mygEfXFFFFAwpC2K8z+Onxn8L/CnS0bU2N7q1wpNrp0LDzH/wBpv7q+5+lfJHib9rb4o6ldu+lrpejwZ/dxxw72x7lieaAP0Ez9KTNfnPF+1J8Y0dWbW7KQA8q1quD+Qr3L4BftV23iPU4PD3xAt7TSr6dglvfwkrBI391wSdp98gUAfU45opEIK5U5HaloAKKKKACiiigAooooAKKKKACiiigAooooAKKKKACiiigAooooAKKKKACiiigAooooA8M/bf8ADn9vfAnULqKPM+kzpeq2OQoyp/8AQhX52jHVenb6V+uHi7SLfXvDOpaNdRiSK8tnhZT3yOP1xX5O6/pV1oeu6hot4uLjT7h7aTjHKHbn9KAZRPSvef2HPFOm+HfjGLPU5VgXV7b7LDK5wBKCSq/8CzgV4N+tOQspDKzKQdysOxoEfsEDmqmtXqadpN3fyY2W0DzHPooJr89fCP7UnxW8PaPDpbXtjqscICpLexFpcehbPNdRr37W2va54A1fw/feGraHUb23MMd5BcHYgP3iV2+nv3oC54T8RfFWoeNvG2qeJ9TneWa9uHZATkRRA/Ig9guK56heFC/3QB9aKACgHnv/AIe9FH60Afot+xX4rvPE/wAE7NdSvJLu902eS0Z3OTsU4QZ78Cvb6+Qv+Cck1ydP8X24lBtRPAwQtyH2nJx6V9eDqKBi0UUUAFFFFABRRRQAUUUUAFFFFABRRRQAUUUUAFFFFABRRRQAUUUUAFFFFABRRRQAlfn5+3T4P/4R74vjXLeIJaa7bib5RwJUwG/EnJr9AzXgH7dXhOLXvgrPrShFutCnS6RicEqx2Mv/AI/09qAZ+fX8sUUvBAPryKSgkP8AOKXtSUUAGOc0UUUAFA6j+lFKOv49KAPqj/gnXb3H/CaeJbjbN9mGnonCnyy+5e/TdgGvtsda+Wv+CeWvpdeBdc8OtBHHLp94JhIqjdIsgJ+Y98dOa+pRQULRRRQAUUUUAFFFFABRRRQAUUUUAFFFFABRRRQAUUUUAFFFFABRRRQAUUUUAFGRRTHKpGWY4VRkn2oAzfFPiDSPDGi3Gta9fwWNhbqWkmlbaB7DPUmvz+/aT+PmrfE69k0XSTLp/hSKT93CRh7ojpJJ3x6Lxisr9pf4sar8SvHF3EtzJH4fsJ2isbVWO1gD/rWHcmvJQd3NAMD19aKKKCQooooAKKKKACj+KiigD7L/AOCca2f9keL2yPtf2mHPPPl7T/8AWr65Ffm9+yf8UdO+GPxCmudajc6TqcIt55U5MB3AiTHccYP1r9CdE8UeHdahim0nWrC8SVQ0ZinDblPQigo2aKbwf8KdQAUUUUAFFFFABRRRQAUUUUAFFFFABRRRQAUUUUAFFFFABRRRQAUGig0AITgV8+/tJfH3wl4d8G63oPh/W7e/8TyI1okFuSfIZhgsTjHH1r2L4jWmtX3gTXLPw7cfZ9WnsZktJM8rIUIXHpzivy48Z+EfFHhK9S38UaPdadc3IaRPOxmbk5YEH1oEzC7dcjrmlPWk/L8KWgBKKKKBBRRRQAUUUUAFFFFABUlpPNZzrc2k8ttMhDLJE5VlPqDUdB6UAfZ/7J37RYvxB4I+IOokXuQmnanOeJQekch/veh9+1fWYbcuVO5SMgg5zX4+jpjt1/Gvpn9l39o698MX0Phfx7qU95oUpWO3vpiXks27Bj1ZPzxigaZ91qcilqG0niubeO4t5ElhkUOjowKsD0II6iphQMKKKKACiiigAooooAKKKKACiiigAooooAKKKKACiiigAoNFBoAT8q+J/wDgoqSfFnhRD/z6ykH3yK+kf2j/ABnq3gP4Sat4h0O0ae+jCxRMBkQFzt8w+y5zX5teK/FHiDxZfjUPEWsXOqXIG1ZJWB2jr8uABigTMcUUflRQIKKKKACiiigAooooAKKKKACiiigAoX39MY9qKBQB98/sFeMrvxD8LrrQb6Z5ptBuFhjdzk+S4JRfw219GCvjr/gnArk+M5AT5Ye2BHvtevsUUFBRRRQAUUUUAFFFFABRRRQAUUUUAFFFFABRRRQAUUUUAFFFIelAEN/Z2t/ZTWN7BHcW8yFJIpFyrqRyCK+Av26dC8PeH/ifpdh4f0u309W0tXmSBNqsd74J96+0/iv8RPD3w38Kza9r9xtQArb26f6y4k7Ko/r2r86vGmv+LvjZ8U5L+HTZrrVL4iGzs4OfJiBO1M9gMkkn1oEzgB065or3eL9k74vPbCY2+iocZ8trpt30+7ivOPiF8MvHPgGRf+Ep8P3NnAzYS4Ub4n+jDp+OKBHH0Uc59gaKACiiigAooooAKKKKACijv/j3pfrQMSj1ope9Aj7P/wCCcMOPD/jC4/vXcC/kr19a18s/8E6bdo/AfiW4PSXUUA/4CG/xr6mFBQUUUUAFFFFABRRRQAUUUUAFFFFABRRRQAUUUUAFFFFABSN2pabIu5SMkZ7igD87Pi5f+LPjt+0JceH9HV5o7a4azsYWJEVvGhw8rfjuJPUjivsL4A/Bnw/8KdEK26re63cKPtmoOvzn/YT+6vt3qP4J/BjS/hvrviLXFu21HUNYu3kWd0AaKInd5Y/4ETz716tj8qADaPauX+K0ujQfDrXrjxBbwXOmxWMrTRTIGRvlO0YPfOMH1rqa+Wv+ChHijXNM8H6T4bsUki0zVZSb2dQcMF5WIntk8/8AAaAPiKVo5JXkij8uNmLInXapOQM+w4plB4bb0x0+lFBIUUUUAFFFFABRRRQAjNtBPYAn616v8Q/g7deEPgx4Y+IE2oSzTauw8+1MYCwIwLIQevIx19a8nl/1bcZyMV+jXijwRL40/ZLstAuFDXy6DbXFuQORJHGrqB9cAfjQM/Og8fSgcnrSyRvE7RyJtkRijKexBwf1BptAj7Y/4J4eINPm8I674a85E1G3vBciInDPG2fmHqBxn619WDqa/JfwL4q1rwV4ps/EegXTW97atuyOki90Ydwa/Tr4QeOtO+IvgLTvFGn7U+0xgTw5yYZRw6fgc0FHX0UUUAFFFFABRRRQAUUUUAFFFFABRRRQAUUUUAFFFFABRRRQAUUUUAFeKftr6f8Abv2fdckFuJWtmimDbcmP94oJHp1x+Ne11yHxo0tNZ+FHifTnAIl06VuR3Ubh+q0AflSeSGHf0opqfcTrwoH6U6gkKKKKACiiigAooooAltI/OvIIf+eksa/m4r9avB8At/COj2pH+qsIIyPpGor8n/DieZ4j0qPGd99Av/kRa/Wu3jePSUji4cQBV9jtwKBo/Kj4ni1X4jeJVsVC241ObYB0Hzc/rmucrS8WLIvinWVmB8wahcB8+vmNWbQIM8/T9K+qf+CfHjJ7HxZq/gi6lxb30P2u1BPSVcAgfUZNfK1dv8CPED+F/jB4Y1hGKKl8sMh/2ZPkP/oVAz9TRS01DuG4HIPTHTFOoGFFFFABRRRQAUUUUAFFFFABRRRQAUUUUAFFFFABRRRQAUUUUAFZ3ie3ku/Dmp2sS73mtJY1X1JQgCtGo7l2jgd0XcyqSB6kCgD8htUtJ7DVbuxuY2jnt7iSKRCOVZXIIqvW98Rby41D4g+Iry6UJNLqlwXUDGCJGFYNBIUUUUAFFFFABRRRQB0Hw3sZdS+IfhyxgVnkk1OHAAyeGBP6A1+sfCpgdBX56/sL6HZ6x8c4rq7UMdLsZLqBT/z0yEz+TGv0KXp+HT3oGj84/wBsLwJN4M+L97dRQMuma2ftlq4Hyhujp9cgn8a8Y9a/Tv8AaK+Gdr8Tvh1daRsQarADPpszfwTAcDPo2ADX5mahaXWnX9xY30DwXVtK0U0bDBVgec0AyvUtrNLa3MV1AcTQyLLGf9pSCP1FRUGgR+oP7PvxE074kfDax1m0cLdwItvfQk/NHMoAOfr1H1r0Pd7V+WPws+KPjD4aT383hS/jtzfR7JkmjEiZHRwCDhh6+1fVv7Ifx98Q+PfEE/g3xgsV1qAha4tr2KMJvVfvKyjA47EetBR9RDpRQOlFABRRRQAUUUUAFFFFABRRRQAUUUUAFFFFABRRRQAUUUUAFBpO9YnjnXrHwz4S1LXNRvYrOC0t3k82U4AbHy49ycUAfml+0JpUmi/GzxXYSIiH7e0wVDkASDeP/Qq4OtDxHq11r3iC/wBYvriS4ub24eZ5JPvNljj9MVn0CCiiigQUUUUAFFFFAHqH7LnjCHwV8atF1G6fZZ3TGyuT2Cv0P/fW2v0zjIKgg5B7jv71+PoLKwKsVb+Fh2I5Br9HP2QviQfH/wALbeK+k3avo+LO7yeXAHyP+K4z70DR7R2r4q/bw+FQsNRj+JWi22La7YQ6tGg+7J/DKfryD9BX2r3rL8U6Hp3iXw/faDq1utxZX0LQzIe6kUDPyOHHrRXS/FDwldeBfHur+FbtmdrGcpFIRzJHn5G/EVzXf/PNAgOACT0Ffd/7DHwwt/D/AIIXx5qEYfVtaj/cZH+otwSAB7k5z7Yr4QYblKngEYr7+/Yu+Kmj+JvAVj4JmcW+u6Lb7WjY8XEWSQ6euOhHbFAI+h6KB0ooGFFFFABRRRQAUUUUAFFFFABRRRQAUUUUAFFFFABRRRQA1yqhmY4GMk+lfnJ+1V8Wda8f+OtR0VLp4fDul3bwW1shwsroSpkb15HHoDX6Kamdun3LHgCJz/46a/JHxBIkuv6nKjB1e8lYMOhBc80Ayj3ooooJCiiigAooooAKKKKADj6Z4r7X/wCCduiwx+FPEXiD7UGmuLtbYwqf9WFUHn3P8q+KDnPFe2/sbePLjwf8YbLTZbpo9J1vNtcRlvk8wj922OgO7aM+lA0foxSEA9aMj+lLQM+WP24Pg7eeIrOP4geG7dp9RsYvL1CBBlpoR0ce646ehr4h/wA4r9hGUMCGAIIwQa+R/wBqX9mqG6jvvG/gC3SK4Aae/wBLQbVk7tJGOgbuV4B570CPjP8Azit/4e+KtS8E+MtM8UaXIy3FhMJCM8OmfmQ+oIrAOR95SG5BBGCCOtIcmN8AZK5P+NAH66eGNWtte8PWGs2ZzBewJNGfZhmtKuC/Z6njuPgj4PmhUqj6XFtB6jiu9oGFFFFABRRRQAUUUUAFFFFABRRRQAUUUUAFFFFABRRRQBFcLG8TrKFMbAh89NuOf0r8rfjNB4etvip4kt/CoUaPFfOtuEbKDBOdp/u56V96/teeNx4L+DepG2uvJ1PU8WdmFbDgt95h9AP1r83B0659/WgGFFFFBIUUUUAFFFFABRRRQAe9PgllhmjngkaKaJxJHIpwUYHII9wRmmUH64oA/S79lj4hXPxG+E1nq2oLjUbRzZ3bdndAMMPqpH45r1evg79hH4jXHh/xvJ4Guo5ZdO1xzJDtUt5Nwo5PH8JAUZ7Yr7x7UFBTJY0kjZHUFWBBB9DT6RulAH5V/GrStJ0f4qeItO0PVI9TsI75zHOg4DMdzp9VYkfhWF4X0HUPE3iKw8O6TCZr2/nWGJAPu7jjJ9hX0F+3f4Q0XSvijoV1otrFY3OtQ/6Ssa4VpDIVEmBxnpn1r6b+BvwZ8F/DrSrS80vThcaxLbqZ9Qn+aRyRkgdlHPYCgTO78D6DB4Y8I6V4fteYdPtUgU+uBW0KKKBhRRRQAUUUUAFFFFABRRRQAUUUUAFFFFABRRRQAU3mnVxfxr8ZQ+AvhnrXiWVgJLe3YW6k/flIOxfzoA+O/wBu3x/Z+KPiDaeGdNKyweH96XEqn70zYyo/3dv6185VLd3NxeXU13dyNLPPIZJXY8sxPJqKgQUUUUCCiijPP86AD+fajv8A/X5r1j9nH4M6j8WfEEyyXEun6FZDN5eKmSWP3Y09SePoM1j/AB3+GOq/CvxvJod4zXFhKvnafebcedGfX/aByMe2aAPP6KD9CPrRQAUUUUAdH8MvFE/gvx7ovii2ODp90jyL/fjyN4+mK/VjTLuO/sLe9gZWiniWVSPRhmvyF7ENyD1+npX6I/sSeLLrxP8ABK1hv5vNutJuHsSSfmKKFK5/76NA0e5ig0Cg0DPnT4p6fZ6p+2d8PLXUbWO8t10e4kEUoyquvmMrY9QQDX0UAAMAACvBNdX7b+274f43LYeGpmPsWMg/rXvg6UAFFFFABRRRQAUUUUAFFFFABRRRQAUUUUAFFFFABRRRQAV8cf8ABRDxhIZtB8D20mF2m/u1B+9ziMH8VavsWaRIonlkYIiAszHoAO9flb8Z/Fl142+JmueIbqQsJblo4VzwkSHCgfqfxoA46igdOmKKCQooooAO1dD8OvB+sePPGFj4Z0OHzLq6f5mP3YYx95yewA/UisK3hmnuY7e3ieWaRwkaIu4ux6ADvX6J/spfB2H4aeEhqOqQI3ibVI1a7fr5CdRCD7d/UgUDPRPhd4H0f4feDLDw1osKiK2T97KR808h+87e5Ofp0rn/ANoX4X2PxP8AAFxpTRomq2wM2m3B6xyj+HP91uh+tekr3paBn5Catp17pGq3Ol6jbtbXlrMYZo3GCrA8g/zH1qqORX2X+3R8IBc2p+Jnh+0JuIFC6xHGv30HSbHqOc+wFfGn5H6UCCiiigQV9MfsCeOo9E8eX/g6+kC2+tqJLYseBMmflHuwP6V8z1e8PateaHrllrWnyGK7sp1nhcHkMD/KgZ+u46etB5Fc98OfE9n4y8E6T4lsWXyr+2SUqDnYxHKn3BroTQM+f/C8rX37bHinPIsNBgjHtuwf619ADpXz/wDCEfa/2tfirfnkRW1pbqfoiGvoAUAFFFFABRRRQAUUUUAFFFFABRRRQAUUUUAFFFFABQelFIaAPGv2u/iGfAPwouUtVJ1LWQ9ja/7O4YdvwBzX5wdc5O4HqT1Pv+dfW3/BRfXopNV8LeGUfMkMcl7IAem7KjP/AHzXySaBMP1ooooEFH4gH36Y96D0r0X9nr4aXnxP+IVrowV10uArcanOBwsQP3c+rYIFAz3X9hv4Npc7Pib4jtS0anGjQSLwT3nx37bfxr7KXpVbStPs9M0630+xgSC2toxHFGgwFUelWqBhRRRQBXvbaC8tJbS6hSaCZCkkbjIdTwQa/NL9pT4YTfC/4hzafDG/9iX+6fTJCOqZ5jz6rkZ+or9NCoNea/tGfDS1+Jnw5utJComqWwNxp05HKSgdPoe4+lAH5i0VNfWtzY3k9jeQPb3VvI0U0TjBR1OGB/Goe9ArBQMd+fUUUUCPs3/gnr43e40zWPAN5Jua0P22yGf4GPzj8CVr637Ae9fmh+yZrzeH/j14dm3+XBeO1nMfVXGf5qK/S4kKuew60FHgv7OH+mfF34r6qOd2rpBn/djSvfK+f/2OSbpfiNqZ/wCXrxXcbT7KAP6V9AUAFFFFABRRRQAUUUUAFFFFABRRRQAUUUUAFFFFABUc80cMLyyMESMFnY9AByT+VUvEesad4f0a61nV7uO0sLWMyTyyHAUD/OPxr4p+Mn7Wmu68L7R/A9jFp2kyo8P2y4QNPMhBUkKeFyOnfmgDx34/eMJvHXxZ13XmY+R55trVewijO0Y+pBP41wdDFs8liSdxJ55PWigTCjPIHrRQe56cc/SgRa0nT7zVdTtdM06Bri8u5VhgiUZLsxwB9K/S79nb4YWXwv8Ah9b6UFSTVrnE2o3GOXlI6Z9FGB+Brw/9hX4RGKIfE7XrQCSVWTR4pB91ejS4PryB7YNfXY+mOfzoGh1FFFAwooooAKa3NOooA+Jf27/hV/ZerJ8SNHtv9DvXEeqog4SXHyyH2POT6kV8qe3+cV+t/jDQdO8UeGr/AMP6tAs1nfQtFIrDPXofqDg/hX5c/FbwTqPw+8d6j4W1FTutZCYJccTQnlHH/ASM+9AHLUUUUEm58P8AUItL8c6HqFw+yK31CJ3b+6ucZ/Wv1av7yI6FPfQSK8RtmmR1OQy7CQRX5Enk7SCQetfcf7MHxd0nxD8Gbrwbq2pbPEOk6XcIsc3WaBY22sp77VABHXigaOs/Yqgx8MdS1DH/AB/67eT59f3jD+le7V4z+xjB5X7P+iSn/l4nupVPqDPJg17NQMKKKKACiiigAooooAKKKKACiiigAooooAKQUtJ/PrQB8af8FBfH1w+oab8O7Kd0gWP7bqCqcbz/AMs1PqMEnHqBXyOSSeetfRX7fnhy50v4uWviBm3Wur2SiP8A2WiwpH45r50/iP8AnFAgooooEH6E/jivT/2bPhbd/E/x/BYtG6aJZFZtSm6jYDkRg+rHHHpmuA8M6LqXiPX7HQtHt2ub69mEUMajkk9/oK/Tn4H/AA40v4Z+A7Tw/YqslzgSX1zjmeY/eP0znA9KCjs9Ms7XT7GCxs4UhtreNYoY0GFRAMAD8Ks0UUAFFFFABRRRQAUUUUAI3Svm79uX4Z/8JP4GTxlpdvv1bRFzIFHzS2xPzD/gOS34V9JGory3gu7WW1uYllhmRo5EYZDKRgg/gaAPx/zuG4dD0NFepftL/DG6+GXxFubSKNm0XUC1xp02ONpJLJ9VOePTFeW0Eh/Wpba7urGY3VncSW9wsbqJI2w2GUqw/EEj8ajpP880DP08/ZjFivwH8JjTn3W/2Lg/7W5t3/j2a9Jr4u/YO+Kosr1/hnrMypDcM0+kyO33W6tF+PJHua+0M0DFooooAKKKKACiiigAooooAKKKKACiiigAqtqN9aadYT319cJb20CGSWRzgKo6k1Zr5N/b++Isun6PY/DvTLho5dQU3Goleqwj7qfRjn8qAPB/2pPisvxT+IC3OnqyaJpivb2G7rICRukP+9gEeleSUfgB7DoKKBAaF5xngmg969C+APw2vPid8QrXQ4lkTTYiJdRuAP8AVxA9M+rcgfSgR9HfsE/C4WenTfErWLb/AEi7Bg0tXX7kX8Un/AuMfjX1otVdJ0+00rTbbTdPt44LW2iWKGNRgKqjAFWxQUFFFFABRRRQAUUUUAFFFFABQelFBoA85/aE+HFn8TPhzfaK0a/2jEpn06bHKTKOBn0OADX5i3VvNa3U1pcRmO4gkaOVGGCrA4Ir9fyDj3r86f20fBv/AAifxnu723i2WOtx/bIiBhRIeHUfkPzoA8Ro9KMY49KKBFrSdQvNJ1K11PTZTDeWcyzwOOqupyP1FfqL8E/HFr8QvhrpXia1YGWaIJcoDkpMvDA/ofxr8sa+mf2CPiB/YnjW78D305Wx1kedabm4S4XqB7sNo/CgD7rHSiiigYUUUUAFFFFABRRRQAUUUUAFBooPSgCtqF3b2FhPe3kyxW8CNJLIxwEUDJP5V+Wfxk8ZTePfiVrPidy3l3E7LbIx+5Cpwqj9a+zP26PH3/CM/DIeGbK42ahr7GFgp+ZYB98n6g4/A18B9gPSgLgP0pe9JQdx4XOc0CLGnWd3qV/bafp9u9xdXMqw28SfekcnAH51+lv7OPwusvhf4Ag08qr6vdgT6lOBy8hHC59F9PrXzt+wX8L11LVpfiRq9tutbNjBpauOGlx80n0GcA+or7ZHSgLBRRRQMKKKKACiiigAooooAKKKKACiiigArxj9rb4WN8Sfh2ZNOUHW9H33Fl6yjHzR/jgflXs9NIzwRQB+PpBDMCpBBIIIwQaSvb/2xPhq3gT4mS6rY25j0XXGa4gwPlimz88f68V4hjn27UCYVb0XUr7R9XtNW02Zob2zmWaCRTjDKcg1UpRQI/Vb4ReM7Hx/8PtK8UWLLi5hHnIDkxSgDcp9xXXCvjL/AIJ7+OYbe61jwDezBTMfttgCcAnpIo9/u19mjpQUFFFFABRRRQAUUUUAFFFBoAO9c58QfGnh/wAC+GbnX/Ed9Ha2kKnAJ+eVuyIO7H0qP4o+LrHwN4E1TxTf4MVlCWVCf9Y54VfxYivzL+JnxA8T/ETX31nxLqEk7MxMNtuPk2ynoqL2/wAc0AXfjZ8QtS+Jvj288S6grQwn9zZ2xORDCOg+pySfrXEUduPz9f8ACigkK3/h74V1Dxt4z0zwvpaM9xfTBGIH+rj6u5+igmsAkYO7oOa+6f2GPhWfD/hd/HusW2zVNXTForj5obfOQfYtgH6GgZ9A+B/Dmn+EvCem+HdLiWO1sYFiTA+8f4mP1OT+NbdIM0tAwooooAKKKKACiiigAooooAKKKKACiiigApMUtFAHBfHf4e2PxK+HV/4euAq3O3zbKbHzRTKPlI+vI/GvzB1fT73SdVu9K1GEwXlnM8E8Z/hdTgj8xX69N+Vfmz+17Zwx/tC+JF0+3crthlmWNCdrFBuJx7mgR5DRRnp70UAa3hDX9Q8LeJ9O8RaTMYrywnWaMj26g+oIzX6nfDvxVYeNPBel+JtNYG3v4FlC5yYyRyp9weK/JsdTzX1d+wV8Thp+rT/DfVpytveFp9LZjwsvV4/xGT+FAH2sDS0neloGFFFFABRRRQAUnelqjr+p2ujaNeateyLFb2kLTSMxwMAZoA+QP+Cg3jzzr7S/h7ZTZSIC81BVPcjCIfwOfwr5HJO7+f1rf+Ivia68ZeOdY8UXbOX1C5aRA38EefkX8FwKwKBMKBz0oqSzt5rq5itLaN5J53EcaKMlyTwB70CPUv2YPhhL8TPiVb291G39iabi51CQdCAfljz6k4/AGv0rtYYba3jt7eNYoYkCRoowFUDAAHoBXm/7OPw2h+Gnw3s9JeNP7UuQLjUpQOXmIzt+i5IFeligoWiiigAooooAKKKKACiiigAooooAKKKKACiiigAooooAQ181fB/TrHxF+0p8XJr+2jubdoVsJA4z8vygj8hX0qffpXzp+yYPtvxF+Lmsfwv4ikhB7EBm/wAKAPkv9oX4a3fwx+It3orITplwTcabNjhoifu59VOV/CvOq/SD9rf4br8QPhXdvZwhtZ0hWvLMj7zBRl098qCB71+cLBlJDDaejAjpjgj8DQJjauaNql3ousWWr2UrR3FlOk8bKcHKnP8ALIqpSdwPX1NAj9Z/h94hh8VeCtG8QwMCt/ZxzNjorlRuX8DkfhW9XzP+wD4x/tb4cXnhO4mzc6LOTEpOSYXO7P4FsV9MUFBRRRQAUUUUAQ3lzDa20tzczRwQRKWkkdgqoB1JJ4Ar4p/a4/aEsPFGmT+BPBFwZdOkfGoaiuQswH/LOP1XPJbvgV3P/BQPxVe6X4M0fw7p2spbnU52+2Wqf62aJQMcg8Lyc+v4V8OjoOn4UCYcdulFA+uaKBC19H/sK/DkeJfHc/jTUoN2naHj7MGHElyf/iQP/HhXzxpFhfatqNvpul2st1e3LiOGGNSzOxOABX6hfAvwPb/D74ZaT4bjjVbiKISXbD/lpMw+Zj+lA0dyOnelFA6UUDCiiigAooooAKKKKACiiigAooooAKKKKACiiigAooooAgv28uzmk/uxs35A14H+xPH5nh/xlqR/5fvEdzJn1w7CvdPEUgh0DUZTxstZW/JDXjP7D0P/ABY+K+YfPd6ndyk+v71qAPdGUEcgH61+c37YPw2bwD8UJb2xgKaLrZNxalR8scn8cY/n/wACr9Gu1eaftHfDiP4m/DO90aERjU4B9o0527TL0XPYNwDQB+Yo6UGvR9a+CHxP0XwxqHiTVvC81jp+nrvuDK+HC92C45Fecf8A6v8A9VBJ61+yX4vbwj8b9Hlmvo7Ww1Amyu95whDA7M/8D21+lKtkcHI9q/H0MwI2sy4IKkHBHpz619C/Cj9qzxt4Vjt9O8TW8fiPTIgIwxOy5RRwPm5BGPagaPv+ivGvB/7S3wm8QW6NN4iTR5yPmh1AeUVPpnvXo+g+MvCmvBTo3iLTL/d08m4Vs0DN6im71xwQfpShvXigD82/2yNV1TUPj7r0Wp70SzCW1mpJA8kAkEfUk146JE/vL+dfq/4i8FeCfEl6L3XvDGjandBAizXVokj7R2yRnHNZB+E3wnbJPgPw5z1/0BP8KYj8t98f99fzoZl2sFbJwcAetfqQnwk+E4UbfAfhzH/Xgn+FWrX4a/DO1kV7fwT4djdCGVhp8eQR0PSkBz37NPgvR/D3wo8N3K6DaWeqy2Ye4m8kCVmJJyzdc4xXqgB+lRpJCiBYyAq4G0DgD2pfPi/56fpQMloqIzRAZ3j8qDPEP+Wg/KgCWiovtEX98flR58P98flQBLRUXnw/3x+VHnwj+MflQBLRUX2iL/np+lH2iL/np+lAEtFQ/aIv+en6Uv2iH/np+lOwEtFRfaIcf6z9KT7RDj/WD9aQE1FRfaIf+en6Un2mH/noP1oAmoqH7TD/AM9B+VH2iH/noPyoswJqKh+0wf8APQfrR9phzjzB+tFmBj/EOUQ+Btdlzjbp0/8A6Aa8+/Y5tvsv7PPhlcf6yJ5T/wACcn+teqXX2O6t5Le4WOaGRCjxuuVYHqCKh0e10nR9Og03S7a3srOBAkMEEexEUdgAMAUAaNNK/lUf2mH/AJ6D9aPtMGM+YMfjQBy/xk0ufWvhZ4k0m1j8ye40+REUdzjOP0r8phiMCNztdRhgxwQe4r9fzcQEH5gR3yK4i6+FXwpu7qa6ufA/h2WaVzJI7WKEsxOSTxRZgflvvT++n50u9OzLj03f1r9Qj8IvhF/0IXhv/wAAE/wpf+FRfCL/AKELw3/4AJ/hRZiPy73R4I3Jz70sUvkuHt5zE46Mkm01+oX/AAqL4Rf9CF4b/wDABP8ACj/hUXwi6/8ACBeG/wDwAT/CizA+DPg58VviHoXjTRbTS/E2oXVvNexQPZTymSKRGYAjb9Ca/TRT8q7hg45HpXD6Z8MfhbpeoQX+n+C/D9tdwPvhljsUDI3qCBxXaJcRMMq2RnrRZhof/9k="/>
          <p:cNvSpPr>
            <a:spLocks noChangeAspect="1" noChangeArrowheads="1"/>
          </p:cNvSpPr>
          <p:nvPr/>
        </p:nvSpPr>
        <p:spPr bwMode="auto">
          <a:xfrm>
            <a:off x="22764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sp>
        <p:nvSpPr>
          <p:cNvPr id="20" name="TextBox 19"/>
          <p:cNvSpPr txBox="1"/>
          <p:nvPr/>
        </p:nvSpPr>
        <p:spPr>
          <a:xfrm>
            <a:off x="4603391" y="4229832"/>
            <a:ext cx="3084211" cy="1754326"/>
          </a:xfrm>
          <a:prstGeom prst="rect">
            <a:avLst/>
          </a:prstGeom>
          <a:noFill/>
        </p:spPr>
        <p:txBody>
          <a:bodyPr wrap="square" rtlCol="0">
            <a:spAutoFit/>
          </a:bodyPr>
          <a:lstStyle/>
          <a:p>
            <a:pPr algn="ctr" fontAlgn="base">
              <a:spcBef>
                <a:spcPct val="0"/>
              </a:spcBef>
              <a:spcAft>
                <a:spcPct val="0"/>
              </a:spcAft>
            </a:pPr>
            <a:r>
              <a:rPr lang="en-US" altLang="en-US">
                <a:solidFill>
                  <a:srgbClr val="FFFFFF"/>
                </a:solidFill>
                <a:latin typeface="Arial" charset="0"/>
              </a:rPr>
              <a:t>Supported by asthma CNS team promote good practice on wards incl. inhaler checks and education post attack</a:t>
            </a:r>
          </a:p>
          <a:p>
            <a:pPr algn="ctr" fontAlgn="base">
              <a:spcBef>
                <a:spcPct val="0"/>
              </a:spcBef>
              <a:spcAft>
                <a:spcPct val="0"/>
              </a:spcAft>
            </a:pPr>
            <a:endParaRPr lang="en-GB">
              <a:solidFill>
                <a:srgbClr val="FFFFFF"/>
              </a:solidFill>
              <a:latin typeface="Arial" charset="0"/>
            </a:endParaRPr>
          </a:p>
        </p:txBody>
      </p:sp>
      <p:sp>
        <p:nvSpPr>
          <p:cNvPr id="43" name="TextBox 42"/>
          <p:cNvSpPr txBox="1"/>
          <p:nvPr/>
        </p:nvSpPr>
        <p:spPr>
          <a:xfrm>
            <a:off x="1514476" y="2389346"/>
            <a:ext cx="3084211" cy="1754326"/>
          </a:xfrm>
          <a:prstGeom prst="rect">
            <a:avLst/>
          </a:prstGeom>
          <a:noFill/>
        </p:spPr>
        <p:txBody>
          <a:bodyPr wrap="square" rtlCol="0">
            <a:spAutoFit/>
          </a:bodyPr>
          <a:lstStyle/>
          <a:p>
            <a:pPr algn="ctr" fontAlgn="base">
              <a:spcBef>
                <a:spcPct val="0"/>
              </a:spcBef>
              <a:spcAft>
                <a:spcPct val="0"/>
              </a:spcAft>
            </a:pPr>
            <a:r>
              <a:rPr lang="en-US" altLang="en-US">
                <a:solidFill>
                  <a:srgbClr val="FFFFFF"/>
                </a:solidFill>
                <a:latin typeface="Arial" charset="0"/>
              </a:rPr>
              <a:t>Primary care practices identified for support using asthma case finder based upon prescribing patterns and risk factors for attacks</a:t>
            </a:r>
          </a:p>
          <a:p>
            <a:pPr algn="ctr" fontAlgn="base">
              <a:spcBef>
                <a:spcPct val="0"/>
              </a:spcBef>
              <a:spcAft>
                <a:spcPct val="0"/>
              </a:spcAft>
            </a:pPr>
            <a:endParaRPr lang="en-GB">
              <a:solidFill>
                <a:srgbClr val="FFFFFF"/>
              </a:solidFill>
              <a:latin typeface="Arial" charset="0"/>
            </a:endParaRPr>
          </a:p>
        </p:txBody>
      </p:sp>
      <p:sp>
        <p:nvSpPr>
          <p:cNvPr id="44" name="TextBox 43"/>
          <p:cNvSpPr txBox="1"/>
          <p:nvPr/>
        </p:nvSpPr>
        <p:spPr>
          <a:xfrm>
            <a:off x="7692307" y="5444774"/>
            <a:ext cx="3084211" cy="1477328"/>
          </a:xfrm>
          <a:prstGeom prst="rect">
            <a:avLst/>
          </a:prstGeom>
          <a:noFill/>
        </p:spPr>
        <p:txBody>
          <a:bodyPr wrap="square" rtlCol="0">
            <a:spAutoFit/>
          </a:bodyPr>
          <a:lstStyle/>
          <a:p>
            <a:pPr algn="ctr" fontAlgn="base">
              <a:spcBef>
                <a:spcPct val="0"/>
              </a:spcBef>
              <a:spcAft>
                <a:spcPct val="0"/>
              </a:spcAft>
            </a:pPr>
            <a:r>
              <a:rPr lang="en-US" altLang="en-US">
                <a:solidFill>
                  <a:srgbClr val="FFFFFF"/>
                </a:solidFill>
                <a:latin typeface="Arial" charset="0"/>
              </a:rPr>
              <a:t>Developing a network for children’s asthma alongside the adult South West Asthma Network</a:t>
            </a:r>
          </a:p>
          <a:p>
            <a:pPr algn="ctr" fontAlgn="base">
              <a:spcBef>
                <a:spcPct val="0"/>
              </a:spcBef>
              <a:spcAft>
                <a:spcPct val="0"/>
              </a:spcAft>
            </a:pPr>
            <a:endParaRPr lang="en-GB">
              <a:solidFill>
                <a:srgbClr val="FFFFFF"/>
              </a:solidFill>
              <a:latin typeface="Arial" charset="0"/>
            </a:endParaRPr>
          </a:p>
        </p:txBody>
      </p:sp>
      <p:sp>
        <p:nvSpPr>
          <p:cNvPr id="21" name="AutoShape 26" descr="11,349 Swan Illustrations &amp; Clip Art - iStock"/>
          <p:cNvSpPr>
            <a:spLocks noChangeAspect="1" noChangeArrowheads="1"/>
          </p:cNvSpPr>
          <p:nvPr/>
        </p:nvSpPr>
        <p:spPr bwMode="auto">
          <a:xfrm>
            <a:off x="1206501" y="-136525"/>
            <a:ext cx="1781175" cy="1781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latin typeface="Arial" charset="0"/>
            </a:endParaRPr>
          </a:p>
        </p:txBody>
      </p:sp>
      <p:pic>
        <p:nvPicPr>
          <p:cNvPr id="105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174" y="3068961"/>
            <a:ext cx="2143125" cy="214312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descr="See the source image">
            <a:extLst>
              <a:ext uri="{FF2B5EF4-FFF2-40B4-BE49-F238E27FC236}">
                <a16:creationId xmlns:a16="http://schemas.microsoft.com/office/drawing/2014/main" id="{A0BAD600-F59D-4688-8E2F-7DEA797B94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41" t="39928" r="33022" b="24058"/>
          <a:stretch/>
        </p:blipFill>
        <p:spPr bwMode="auto">
          <a:xfrm>
            <a:off x="5523661" y="2208042"/>
            <a:ext cx="1243667" cy="202179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3C3D9EC8-BE01-4B1F-8BA8-3AC5A72F7A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84296" flipH="1">
            <a:off x="5429356" y="1865629"/>
            <a:ext cx="657151" cy="65715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11D4957B-413E-4BF7-BAA6-5E8EDDF93433}"/>
              </a:ext>
            </a:extLst>
          </p:cNvPr>
          <p:cNvSpPr/>
          <p:nvPr/>
        </p:nvSpPr>
        <p:spPr>
          <a:xfrm>
            <a:off x="4481395" y="1590148"/>
            <a:ext cx="3456384" cy="3334454"/>
          </a:xfrm>
          <a:prstGeom prst="rect">
            <a:avLst/>
          </a:prstGeom>
          <a:noFill/>
        </p:spPr>
        <p:txBody>
          <a:bodyPr spcFirstLastPara="1" wrap="none" lIns="91440" tIns="45720" rIns="91440" bIns="45720" numCol="1">
            <a:prstTxWarp prst="textArchUp">
              <a:avLst>
                <a:gd name="adj" fmla="val 10791758"/>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n w="0"/>
                <a:solidFill>
                  <a:srgbClr val="FFFFFF"/>
                </a:solidFill>
                <a:latin typeface="Arial"/>
              </a:rPr>
              <a:t>Ward asthma champions </a:t>
            </a:r>
          </a:p>
        </p:txBody>
      </p:sp>
      <p:sp>
        <p:nvSpPr>
          <p:cNvPr id="50" name="Rectangle 49">
            <a:extLst>
              <a:ext uri="{FF2B5EF4-FFF2-40B4-BE49-F238E27FC236}">
                <a16:creationId xmlns:a16="http://schemas.microsoft.com/office/drawing/2014/main" id="{11D4957B-413E-4BF7-BAA6-5E8EDDF93433}"/>
              </a:ext>
            </a:extLst>
          </p:cNvPr>
          <p:cNvSpPr/>
          <p:nvPr/>
        </p:nvSpPr>
        <p:spPr>
          <a:xfrm>
            <a:off x="1322270" y="342041"/>
            <a:ext cx="3456384" cy="3334454"/>
          </a:xfrm>
          <a:prstGeom prst="rect">
            <a:avLst/>
          </a:prstGeom>
          <a:noFill/>
        </p:spPr>
        <p:txBody>
          <a:bodyPr spcFirstLastPara="1" wrap="none" lIns="91440" tIns="45720" rIns="91440" bIns="45720" numCol="1">
            <a:prstTxWarp prst="textArchUp">
              <a:avLst>
                <a:gd name="adj" fmla="val 10791758"/>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n w="0"/>
                <a:solidFill>
                  <a:srgbClr val="FFFFFF"/>
                </a:solidFill>
                <a:latin typeface="Arial"/>
              </a:rPr>
              <a:t>Consultant nurse partnership clinics </a:t>
            </a:r>
          </a:p>
        </p:txBody>
      </p:sp>
      <p:sp>
        <p:nvSpPr>
          <p:cNvPr id="51" name="Rectangle 50">
            <a:extLst>
              <a:ext uri="{FF2B5EF4-FFF2-40B4-BE49-F238E27FC236}">
                <a16:creationId xmlns:a16="http://schemas.microsoft.com/office/drawing/2014/main" id="{11D4957B-413E-4BF7-BAA6-5E8EDDF93433}"/>
              </a:ext>
            </a:extLst>
          </p:cNvPr>
          <p:cNvSpPr/>
          <p:nvPr/>
        </p:nvSpPr>
        <p:spPr>
          <a:xfrm>
            <a:off x="7392015" y="2433950"/>
            <a:ext cx="3456384" cy="3334454"/>
          </a:xfrm>
          <a:prstGeom prst="rect">
            <a:avLst/>
          </a:prstGeom>
          <a:noFill/>
        </p:spPr>
        <p:txBody>
          <a:bodyPr spcFirstLastPara="1" wrap="none" lIns="91440" tIns="45720" rIns="91440" bIns="45720" numCol="1" anchor="t">
            <a:prstTxWarp prst="textArchUp">
              <a:avLst>
                <a:gd name="adj" fmla="val 10791758"/>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500">
                <a:ln w="0"/>
                <a:solidFill>
                  <a:srgbClr val="FFFFFF"/>
                </a:solidFill>
                <a:latin typeface="Arial"/>
              </a:rPr>
              <a:t>Children &amp; Young People’s asthma </a:t>
            </a:r>
            <a:r>
              <a:rPr lang="en-US" sz="1500" err="1">
                <a:ln w="0"/>
                <a:solidFill>
                  <a:srgbClr val="FFFFFF"/>
                </a:solidFill>
                <a:latin typeface="Arial"/>
              </a:rPr>
              <a:t>NETwork</a:t>
            </a:r>
            <a:endParaRPr lang="en-US" sz="1500">
              <a:ln w="0"/>
              <a:solidFill>
                <a:srgbClr val="FFFFFF"/>
              </a:solidFill>
              <a:latin typeface="Arial"/>
            </a:endParaRPr>
          </a:p>
        </p:txBody>
      </p:sp>
      <p:pic>
        <p:nvPicPr>
          <p:cNvPr id="1053" name="Picture 29" descr="Allergy Kids Asthma Cartoon Character - Cartoon Inhaler Transparent PNG -  624x964 - Free Download on Nic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714" y="888486"/>
            <a:ext cx="1115225" cy="1403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83832" y="332656"/>
            <a:ext cx="2880320" cy="165618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b="1">
                <a:solidFill>
                  <a:prstClr val="black"/>
                </a:solidFill>
                <a:latin typeface="Calibri"/>
              </a:rPr>
              <a:t>Oldham CCNT Asthma Service</a:t>
            </a:r>
          </a:p>
        </p:txBody>
      </p:sp>
      <p:sp>
        <p:nvSpPr>
          <p:cNvPr id="3" name="Oval 2"/>
          <p:cNvSpPr/>
          <p:nvPr/>
        </p:nvSpPr>
        <p:spPr>
          <a:xfrm>
            <a:off x="2207568" y="2132856"/>
            <a:ext cx="2088232"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white"/>
                </a:solidFill>
                <a:latin typeface="Calibri"/>
              </a:rPr>
              <a:t>Ensure all children receive a post exacerbation review </a:t>
            </a:r>
          </a:p>
        </p:txBody>
      </p:sp>
      <p:sp>
        <p:nvSpPr>
          <p:cNvPr id="4" name="Oval 3"/>
          <p:cNvSpPr/>
          <p:nvPr/>
        </p:nvSpPr>
        <p:spPr>
          <a:xfrm>
            <a:off x="7915267" y="2132856"/>
            <a:ext cx="2160240" cy="1476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white"/>
                </a:solidFill>
                <a:latin typeface="Calibri"/>
                <a:cs typeface="Arial" panose="020B0604020202020204" pitchFamily="34" charset="0"/>
              </a:rPr>
              <a:t>Provide asthma education for the child and family</a:t>
            </a:r>
          </a:p>
        </p:txBody>
      </p:sp>
      <p:sp>
        <p:nvSpPr>
          <p:cNvPr id="5" name="Oval 4"/>
          <p:cNvSpPr/>
          <p:nvPr/>
        </p:nvSpPr>
        <p:spPr>
          <a:xfrm>
            <a:off x="1775520" y="4077072"/>
            <a:ext cx="2736304" cy="1634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white"/>
                </a:solidFill>
                <a:latin typeface="Calibri"/>
              </a:rPr>
              <a:t>Promote self management and early detection of deteriorating symptoms</a:t>
            </a:r>
          </a:p>
        </p:txBody>
      </p:sp>
      <p:sp>
        <p:nvSpPr>
          <p:cNvPr id="6" name="Oval 5"/>
          <p:cNvSpPr/>
          <p:nvPr/>
        </p:nvSpPr>
        <p:spPr>
          <a:xfrm>
            <a:off x="4955636" y="4186335"/>
            <a:ext cx="2664296" cy="1525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white"/>
                </a:solidFill>
                <a:latin typeface="Calibri"/>
              </a:rPr>
              <a:t>Promote early implementation of PAAP yellow section  </a:t>
            </a:r>
          </a:p>
        </p:txBody>
      </p:sp>
      <p:sp>
        <p:nvSpPr>
          <p:cNvPr id="7" name="Oval 6"/>
          <p:cNvSpPr/>
          <p:nvPr/>
        </p:nvSpPr>
        <p:spPr>
          <a:xfrm>
            <a:off x="8112224" y="4183833"/>
            <a:ext cx="2304256" cy="14184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white"/>
                </a:solidFill>
                <a:latin typeface="Calibri"/>
              </a:rPr>
              <a:t>Reduce hospital attendances</a:t>
            </a:r>
          </a:p>
        </p:txBody>
      </p:sp>
      <p:sp>
        <p:nvSpPr>
          <p:cNvPr id="8" name="Oval 7"/>
          <p:cNvSpPr/>
          <p:nvPr/>
        </p:nvSpPr>
        <p:spPr>
          <a:xfrm>
            <a:off x="5087888" y="2132856"/>
            <a:ext cx="2160240"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white"/>
                </a:solidFill>
                <a:latin typeface="Calibri"/>
              </a:rPr>
              <a:t>Close working relationship with secondary care</a:t>
            </a:r>
            <a:endParaRPr lang="en-GB" i="1">
              <a:solidFill>
                <a:prstClr val="white"/>
              </a:solidFill>
              <a:latin typeface="Calibri"/>
            </a:endParaRPr>
          </a:p>
        </p:txBody>
      </p:sp>
      <p:sp>
        <p:nvSpPr>
          <p:cNvPr id="9" name="Right Arrow 8"/>
          <p:cNvSpPr/>
          <p:nvPr/>
        </p:nvSpPr>
        <p:spPr>
          <a:xfrm>
            <a:off x="4323521" y="4651996"/>
            <a:ext cx="978408"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solidFill>
                <a:prstClr val="black"/>
              </a:solidFill>
              <a:latin typeface="Calibri"/>
            </a:endParaRPr>
          </a:p>
        </p:txBody>
      </p:sp>
      <p:sp>
        <p:nvSpPr>
          <p:cNvPr id="10" name="Right Arrow 9"/>
          <p:cNvSpPr/>
          <p:nvPr/>
        </p:nvSpPr>
        <p:spPr>
          <a:xfrm>
            <a:off x="7406996" y="4651996"/>
            <a:ext cx="978408"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solidFill>
                <a:prstClr val="black"/>
              </a:solidFill>
              <a:latin typeface="Calibri"/>
            </a:endParaRPr>
          </a:p>
        </p:txBody>
      </p:sp>
    </p:spTree>
    <p:extLst>
      <p:ext uri="{BB962C8B-B14F-4D97-AF65-F5344CB8AC3E}">
        <p14:creationId xmlns:p14="http://schemas.microsoft.com/office/powerpoint/2010/main" val="2457440368"/>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8009" y="1569046"/>
            <a:ext cx="4178325" cy="3740768"/>
          </a:xfrm>
        </p:spPr>
        <p:txBody>
          <a:bodyPr>
            <a:normAutofit/>
          </a:bodyPr>
          <a:lstStyle/>
          <a:p>
            <a:r>
              <a:rPr lang="en-GB" sz="1400" b="1" u="sng"/>
              <a:t>Achievements:</a:t>
            </a:r>
          </a:p>
          <a:p>
            <a:endParaRPr lang="en-GB" sz="100" b="1" u="sng"/>
          </a:p>
          <a:p>
            <a:pPr marL="285750" indent="-285750">
              <a:buFont typeface="Arial" panose="020B0604020202020204" pitchFamily="34" charset="0"/>
              <a:buChar char="•"/>
            </a:pPr>
            <a:r>
              <a:rPr lang="en-GB" sz="1400"/>
              <a:t>Nurse led clinics and effective collaborative working between Nurses and Consultants.</a:t>
            </a:r>
          </a:p>
          <a:p>
            <a:pPr marL="285750" indent="-285750">
              <a:buFont typeface="Arial" panose="020B0604020202020204" pitchFamily="34" charset="0"/>
              <a:buChar char="•"/>
            </a:pPr>
            <a:r>
              <a:rPr lang="en-GB" sz="1400"/>
              <a:t>Joint clinics between Respiratory Nurses and Physios to reduce number of appointments. </a:t>
            </a:r>
          </a:p>
          <a:p>
            <a:pPr marL="285750" indent="-285750">
              <a:buFont typeface="Arial" panose="020B0604020202020204" pitchFamily="34" charset="0"/>
              <a:buChar char="•"/>
            </a:pPr>
            <a:r>
              <a:rPr lang="en-GB" sz="1400"/>
              <a:t>Excellent feedback from CYP and their families who feel this service addresses a previously unmet need. </a:t>
            </a:r>
            <a:endParaRPr lang="en-GB" sz="1400" b="1"/>
          </a:p>
          <a:p>
            <a:pPr marL="285750" indent="-285750">
              <a:buFont typeface="Arial" panose="020B0604020202020204" pitchFamily="34" charset="0"/>
              <a:buChar char="•"/>
            </a:pPr>
            <a:r>
              <a:rPr lang="en-GB" sz="1400"/>
              <a:t>Emphasis on consistent inhaler technique across difference professions, acute and community. </a:t>
            </a:r>
          </a:p>
          <a:p>
            <a:pPr marL="285750" indent="-285750">
              <a:buFont typeface="Arial" panose="020B0604020202020204" pitchFamily="34" charset="0"/>
              <a:buChar char="•"/>
            </a:pPr>
            <a:r>
              <a:rPr lang="en-GB" sz="1400"/>
              <a:t>Highly responsive service offering routine follow ups after asthma exacerbations and admissions and urgent reviews. </a:t>
            </a:r>
          </a:p>
          <a:p>
            <a:endParaRPr lang="en-GB" sz="1400"/>
          </a:p>
          <a:p>
            <a:pPr marL="342900" indent="-342900">
              <a:buFontTx/>
              <a:buChar char="-"/>
            </a:pPr>
            <a:endParaRPr lang="en-GB" sz="1400"/>
          </a:p>
          <a:p>
            <a:pPr marL="342900" indent="-342900">
              <a:buFontTx/>
              <a:buChar char="-"/>
            </a:pPr>
            <a:endParaRPr lang="en-GB"/>
          </a:p>
        </p:txBody>
      </p:sp>
      <p:sp>
        <p:nvSpPr>
          <p:cNvPr id="2" name="Title 1"/>
          <p:cNvSpPr>
            <a:spLocks noGrp="1"/>
          </p:cNvSpPr>
          <p:nvPr>
            <p:ph type="ctrTitle"/>
          </p:nvPr>
        </p:nvSpPr>
        <p:spPr>
          <a:xfrm>
            <a:off x="3291723" y="826108"/>
            <a:ext cx="5495887" cy="506940"/>
          </a:xfrm>
        </p:spPr>
        <p:txBody>
          <a:bodyPr>
            <a:normAutofit fontScale="90000"/>
          </a:bodyPr>
          <a:lstStyle/>
          <a:p>
            <a:pPr marL="182880" indent="0" algn="ctr">
              <a:buNone/>
            </a:pPr>
            <a:r>
              <a:rPr lang="en-GB" sz="2200"/>
              <a:t>ELHT Paediatric  Asthma MDT </a:t>
            </a:r>
            <a:br>
              <a:rPr lang="en-GB"/>
            </a:br>
            <a:endParaRPr lang="en-GB"/>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960096" y="316770"/>
            <a:ext cx="3200400" cy="444500"/>
          </a:xfrm>
          <a:prstGeom prst="rect">
            <a:avLst/>
          </a:prstGeom>
          <a:noFill/>
          <a:ln>
            <a:noFill/>
          </a:ln>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58" y="5746842"/>
            <a:ext cx="2960489" cy="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7" y="264383"/>
            <a:ext cx="13112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03513" y="1477821"/>
            <a:ext cx="4029433" cy="3708708"/>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300" b="1" u="sng">
                <a:solidFill>
                  <a:prstClr val="black"/>
                </a:solidFill>
                <a:latin typeface="Trebuchet MS"/>
              </a:rPr>
              <a:t>Specialist Paediatric Outreach Respiratory Team</a:t>
            </a:r>
          </a:p>
          <a:p>
            <a:pPr algn="ctr"/>
            <a:endParaRPr lang="en-GB" sz="1400" b="1">
              <a:solidFill>
                <a:prstClr val="black"/>
              </a:solidFill>
              <a:latin typeface="Trebuchet MS"/>
            </a:endParaRPr>
          </a:p>
          <a:p>
            <a:pPr marL="285750" indent="-285750">
              <a:buFont typeface="Arial" panose="020B0604020202020204" pitchFamily="34" charset="0"/>
              <a:buChar char="•"/>
            </a:pPr>
            <a:r>
              <a:rPr lang="en-GB" sz="1400">
                <a:solidFill>
                  <a:prstClr val="black"/>
                </a:solidFill>
                <a:latin typeface="Trebuchet MS"/>
              </a:rPr>
              <a:t>New innovative Physiotherapy service which aims to reduce hospital admissions,  promote physical activity and improve compliance with medical and non-medical management in asthma care. </a:t>
            </a:r>
          </a:p>
          <a:p>
            <a:endParaRPr lang="en-GB" sz="1400">
              <a:solidFill>
                <a:prstClr val="black"/>
              </a:solidFill>
              <a:latin typeface="Trebuchet MS"/>
            </a:endParaRPr>
          </a:p>
          <a:p>
            <a:pPr marL="285750" indent="-285750">
              <a:buFont typeface="Arial" panose="020B0604020202020204" pitchFamily="34" charset="0"/>
              <a:buChar char="•"/>
            </a:pPr>
            <a:r>
              <a:rPr lang="en-GB" sz="1400">
                <a:solidFill>
                  <a:prstClr val="black"/>
                </a:solidFill>
                <a:latin typeface="Trebuchet MS"/>
              </a:rPr>
              <a:t>Physio’s work collaboratively with the MDT also providing objective measures including spirometry, </a:t>
            </a:r>
            <a:r>
              <a:rPr lang="en-GB" sz="1400" err="1">
                <a:solidFill>
                  <a:prstClr val="black"/>
                </a:solidFill>
                <a:latin typeface="Trebuchet MS"/>
              </a:rPr>
              <a:t>FeNo</a:t>
            </a:r>
            <a:r>
              <a:rPr lang="en-GB" sz="1400">
                <a:solidFill>
                  <a:prstClr val="black"/>
                </a:solidFill>
                <a:latin typeface="Trebuchet MS"/>
              </a:rPr>
              <a:t> and exercise tests.</a:t>
            </a:r>
          </a:p>
          <a:p>
            <a:pPr marL="171450" indent="-171450">
              <a:buFontTx/>
              <a:buChar char="-"/>
            </a:pPr>
            <a:endParaRPr lang="en-GB" sz="1400">
              <a:solidFill>
                <a:prstClr val="black"/>
              </a:solidFill>
              <a:latin typeface="Trebuchet MS"/>
            </a:endParaRPr>
          </a:p>
          <a:p>
            <a:pPr marL="285750" indent="-285750">
              <a:buFont typeface="Arial" panose="020B0604020202020204" pitchFamily="34" charset="0"/>
              <a:buChar char="•"/>
            </a:pPr>
            <a:r>
              <a:rPr lang="en-GB" sz="1400">
                <a:solidFill>
                  <a:prstClr val="black"/>
                </a:solidFill>
                <a:latin typeface="Trebuchet MS"/>
              </a:rPr>
              <a:t>SPORT work flexibly to ensure equitable access to services for CYP with complex needs inclusive of home and school visits as required. </a:t>
            </a:r>
          </a:p>
          <a:p>
            <a:pPr marL="171450" indent="-171450">
              <a:buFontTx/>
              <a:buChar char="-"/>
            </a:pPr>
            <a:endParaRPr lang="en-GB" sz="1200">
              <a:solidFill>
                <a:prstClr val="black"/>
              </a:solidFill>
              <a:latin typeface="Trebuchet MS"/>
            </a:endParaRPr>
          </a:p>
        </p:txBody>
      </p:sp>
      <p:sp>
        <p:nvSpPr>
          <p:cNvPr id="10" name="TextBox 9"/>
          <p:cNvSpPr txBox="1"/>
          <p:nvPr/>
        </p:nvSpPr>
        <p:spPr>
          <a:xfrm>
            <a:off x="5460363" y="5321064"/>
            <a:ext cx="5059899" cy="1169551"/>
          </a:xfrm>
          <a:prstGeom prst="rect">
            <a:avLst/>
          </a:prstGeom>
          <a:noFill/>
        </p:spPr>
        <p:txBody>
          <a:bodyPr wrap="square" rtlCol="0">
            <a:spAutoFit/>
          </a:bodyPr>
          <a:lstStyle/>
          <a:p>
            <a:r>
              <a:rPr lang="en-GB" sz="1400" b="1" u="sng">
                <a:solidFill>
                  <a:prstClr val="black"/>
                </a:solidFill>
                <a:latin typeface="Trebuchet MS"/>
              </a:rPr>
              <a:t>ELHT Goals and Priorities </a:t>
            </a:r>
          </a:p>
          <a:p>
            <a:pPr marL="285750" indent="-285750">
              <a:buFont typeface="Arial" panose="020B0604020202020204" pitchFamily="34" charset="0"/>
              <a:buChar char="•"/>
            </a:pPr>
            <a:r>
              <a:rPr lang="en-GB" sz="1400">
                <a:solidFill>
                  <a:prstClr val="black"/>
                </a:solidFill>
                <a:latin typeface="Trebuchet MS"/>
              </a:rPr>
              <a:t>Paediatric Respiratory Consultants and Paediatricians  are working to continually improve the rapid asthma assessments on the Paediatric Observation Unit to ensure optimal medical management and reduce length of stay. </a:t>
            </a:r>
          </a:p>
        </p:txBody>
      </p:sp>
      <p:sp>
        <p:nvSpPr>
          <p:cNvPr id="5" name="5-Point Star 4"/>
          <p:cNvSpPr/>
          <p:nvPr/>
        </p:nvSpPr>
        <p:spPr>
          <a:xfrm>
            <a:off x="7552734" y="1412776"/>
            <a:ext cx="437578" cy="46109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rebuchet MS"/>
            </a:endParaRPr>
          </a:p>
        </p:txBody>
      </p:sp>
    </p:spTree>
    <p:extLst>
      <p:ext uri="{BB962C8B-B14F-4D97-AF65-F5344CB8AC3E}">
        <p14:creationId xmlns:p14="http://schemas.microsoft.com/office/powerpoint/2010/main" val="4162282571"/>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C66737-1540-4D3D-B8DB-F8AF72DCF166}"/>
              </a:ext>
            </a:extLst>
          </p:cNvPr>
          <p:cNvPicPr>
            <a:picLocks noChangeAspect="1"/>
          </p:cNvPicPr>
          <p:nvPr/>
        </p:nvPicPr>
        <p:blipFill>
          <a:blip r:embed="rId2"/>
          <a:stretch>
            <a:fillRect/>
          </a:stretch>
        </p:blipFill>
        <p:spPr>
          <a:xfrm>
            <a:off x="789958" y="436840"/>
            <a:ext cx="3464617" cy="868739"/>
          </a:xfrm>
          <a:prstGeom prst="rect">
            <a:avLst/>
          </a:prstGeom>
        </p:spPr>
      </p:pic>
      <p:sp>
        <p:nvSpPr>
          <p:cNvPr id="13" name="Content Placeholder 12">
            <a:extLst>
              <a:ext uri="{FF2B5EF4-FFF2-40B4-BE49-F238E27FC236}">
                <a16:creationId xmlns:a16="http://schemas.microsoft.com/office/drawing/2014/main" id="{24DA6F3A-83F3-4CF0-983C-B3B32FAC9E9C}"/>
              </a:ext>
            </a:extLst>
          </p:cNvPr>
          <p:cNvSpPr>
            <a:spLocks noGrp="1"/>
          </p:cNvSpPr>
          <p:nvPr>
            <p:ph sz="half" idx="1"/>
          </p:nvPr>
        </p:nvSpPr>
        <p:spPr>
          <a:xfrm>
            <a:off x="6150438" y="3882617"/>
            <a:ext cx="4856187" cy="2419676"/>
          </a:xfrm>
        </p:spPr>
        <p:txBody>
          <a:bodyPr>
            <a:normAutofit fontScale="25000" lnSpcReduction="20000"/>
          </a:bodyPr>
          <a:lstStyle/>
          <a:p>
            <a:r>
              <a:rPr lang="en-GB" sz="7200">
                <a:latin typeface="Arial" panose="020B0604020202020204" pitchFamily="34" charset="0"/>
                <a:cs typeface="Arial" panose="020B0604020202020204" pitchFamily="34" charset="0"/>
              </a:rPr>
              <a:t>Multi-platform campaign</a:t>
            </a:r>
          </a:p>
          <a:p>
            <a:r>
              <a:rPr lang="en-GB" sz="7200">
                <a:latin typeface="Arial" panose="020B0604020202020204" pitchFamily="34" charset="0"/>
                <a:cs typeface="Arial" panose="020B0604020202020204" pitchFamily="34" charset="0"/>
              </a:rPr>
              <a:t>Radio &amp; social media </a:t>
            </a:r>
          </a:p>
          <a:p>
            <a:r>
              <a:rPr lang="en-GB" sz="7200">
                <a:latin typeface="Arial" panose="020B0604020202020204" pitchFamily="34" charset="0"/>
                <a:cs typeface="Arial" panose="020B0604020202020204" pitchFamily="34" charset="0"/>
              </a:rPr>
              <a:t>Blogs by our local clinicians</a:t>
            </a:r>
          </a:p>
          <a:p>
            <a:r>
              <a:rPr lang="en-GB" sz="7200">
                <a:latin typeface="Arial" panose="020B0604020202020204" pitchFamily="34" charset="0"/>
                <a:cs typeface="Arial" panose="020B0604020202020204" pitchFamily="34" charset="0"/>
              </a:rPr>
              <a:t>DAX advertising</a:t>
            </a:r>
          </a:p>
          <a:p>
            <a:r>
              <a:rPr lang="en-GB" sz="7200">
                <a:latin typeface="Arial" panose="020B0604020202020204" pitchFamily="34" charset="0"/>
                <a:cs typeface="Arial" panose="020B0604020202020204" pitchFamily="34" charset="0"/>
              </a:rPr>
              <a:t>Bus advertising</a:t>
            </a:r>
          </a:p>
          <a:p>
            <a:r>
              <a:rPr lang="en-GB" sz="7200">
                <a:latin typeface="Arial" panose="020B0604020202020204" pitchFamily="34" charset="0"/>
                <a:cs typeface="Arial" panose="020B0604020202020204" pitchFamily="34" charset="0"/>
              </a:rPr>
              <a:t>Launch of “My </a:t>
            </a:r>
            <a:r>
              <a:rPr lang="en-GB" sz="7200" err="1">
                <a:latin typeface="Arial" panose="020B0604020202020204" pitchFamily="34" charset="0"/>
                <a:cs typeface="Arial" panose="020B0604020202020204" pitchFamily="34" charset="0"/>
              </a:rPr>
              <a:t>Spira</a:t>
            </a:r>
            <a:r>
              <a:rPr lang="en-GB" sz="7200">
                <a:latin typeface="Arial" panose="020B0604020202020204" pitchFamily="34" charset="0"/>
                <a:cs typeface="Arial" panose="020B0604020202020204" pitchFamily="34" charset="0"/>
              </a:rPr>
              <a:t>” app to teach inhaler technique and educate about asthma </a:t>
            </a:r>
          </a:p>
          <a:p>
            <a:endParaRPr lang="en-GB" sz="2400">
              <a:latin typeface="Arial Rounded MT Bold" panose="020F0704030504030204" pitchFamily="34" charset="0"/>
            </a:endParaRPr>
          </a:p>
        </p:txBody>
      </p:sp>
      <p:sp>
        <p:nvSpPr>
          <p:cNvPr id="2" name="Rectangle 1">
            <a:extLst>
              <a:ext uri="{FF2B5EF4-FFF2-40B4-BE49-F238E27FC236}">
                <a16:creationId xmlns:a16="http://schemas.microsoft.com/office/drawing/2014/main" id="{C40B16C5-6225-44CA-960F-3870447C5ED5}"/>
              </a:ext>
            </a:extLst>
          </p:cNvPr>
          <p:cNvSpPr/>
          <p:nvPr/>
        </p:nvSpPr>
        <p:spPr>
          <a:xfrm>
            <a:off x="339365" y="292231"/>
            <a:ext cx="11279495" cy="6259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1C2985-3951-4273-9673-6FB5FD0F1EF5}"/>
              </a:ext>
            </a:extLst>
          </p:cNvPr>
          <p:cNvSpPr txBox="1"/>
          <p:nvPr/>
        </p:nvSpPr>
        <p:spPr>
          <a:xfrm>
            <a:off x="6096000" y="3376608"/>
            <a:ext cx="52805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local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AskAboutAsthma</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campaign </a:t>
            </a:r>
          </a:p>
        </p:txBody>
      </p:sp>
      <p:sp>
        <p:nvSpPr>
          <p:cNvPr id="4" name="TextBox 3">
            <a:extLst>
              <a:ext uri="{FF2B5EF4-FFF2-40B4-BE49-F238E27FC236}">
                <a16:creationId xmlns:a16="http://schemas.microsoft.com/office/drawing/2014/main" id="{427DD729-7811-4E77-AE0F-CAFB6F3FD8F5}"/>
              </a:ext>
            </a:extLst>
          </p:cNvPr>
          <p:cNvSpPr txBox="1"/>
          <p:nvPr/>
        </p:nvSpPr>
        <p:spPr>
          <a:xfrm>
            <a:off x="585287" y="1421924"/>
            <a:ext cx="4436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Developing our MSE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Integrated Care Model for Asthma </a:t>
            </a:r>
          </a:p>
        </p:txBody>
      </p:sp>
      <p:pic>
        <p:nvPicPr>
          <p:cNvPr id="5" name="Picture 4">
            <a:extLst>
              <a:ext uri="{FF2B5EF4-FFF2-40B4-BE49-F238E27FC236}">
                <a16:creationId xmlns:a16="http://schemas.microsoft.com/office/drawing/2014/main" id="{623A364E-E8A5-4D14-A656-786A8FACD823}"/>
              </a:ext>
            </a:extLst>
          </p:cNvPr>
          <p:cNvPicPr>
            <a:picLocks noChangeAspect="1"/>
          </p:cNvPicPr>
          <p:nvPr/>
        </p:nvPicPr>
        <p:blipFill>
          <a:blip r:embed="rId3"/>
          <a:stretch>
            <a:fillRect/>
          </a:stretch>
        </p:blipFill>
        <p:spPr>
          <a:xfrm>
            <a:off x="1185375" y="3882618"/>
            <a:ext cx="3453019" cy="2419675"/>
          </a:xfrm>
          <a:prstGeom prst="rect">
            <a:avLst/>
          </a:prstGeom>
        </p:spPr>
      </p:pic>
      <p:sp>
        <p:nvSpPr>
          <p:cNvPr id="8" name="Rectangle: Rounded Corners 7">
            <a:extLst>
              <a:ext uri="{FF2B5EF4-FFF2-40B4-BE49-F238E27FC236}">
                <a16:creationId xmlns:a16="http://schemas.microsoft.com/office/drawing/2014/main" id="{CB4FD3EC-AA3C-492C-B974-5511FCFCEB8C}"/>
              </a:ext>
            </a:extLst>
          </p:cNvPr>
          <p:cNvSpPr/>
          <p:nvPr/>
        </p:nvSpPr>
        <p:spPr>
          <a:xfrm>
            <a:off x="1007717" y="2317591"/>
            <a:ext cx="1753200" cy="8103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Establishing our Child Health Clinical Network, as well as engaging with our children </a:t>
            </a:r>
          </a:p>
        </p:txBody>
      </p:sp>
      <p:sp>
        <p:nvSpPr>
          <p:cNvPr id="16" name="Rectangle: Rounded Corners 15">
            <a:extLst>
              <a:ext uri="{FF2B5EF4-FFF2-40B4-BE49-F238E27FC236}">
                <a16:creationId xmlns:a16="http://schemas.microsoft.com/office/drawing/2014/main" id="{CD9098E6-4F96-4E6D-A12B-FCE260D7E87C}"/>
              </a:ext>
            </a:extLst>
          </p:cNvPr>
          <p:cNvSpPr/>
          <p:nvPr/>
        </p:nvSpPr>
        <p:spPr>
          <a:xfrm>
            <a:off x="2884929" y="2317591"/>
            <a:ext cx="1753465" cy="8103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Embedding our organisational pledges and standards framework</a:t>
            </a:r>
          </a:p>
        </p:txBody>
      </p:sp>
      <p:sp>
        <p:nvSpPr>
          <p:cNvPr id="17" name="Rectangle: Rounded Corners 16">
            <a:extLst>
              <a:ext uri="{FF2B5EF4-FFF2-40B4-BE49-F238E27FC236}">
                <a16:creationId xmlns:a16="http://schemas.microsoft.com/office/drawing/2014/main" id="{349F8C7C-CD53-48B6-B40C-7EAE2BDF6261}"/>
              </a:ext>
            </a:extLst>
          </p:cNvPr>
          <p:cNvSpPr/>
          <p:nvPr/>
        </p:nvSpPr>
        <p:spPr>
          <a:xfrm>
            <a:off x="3116573" y="3254476"/>
            <a:ext cx="2110311" cy="80327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Mobilising our pilot programme for Asthma, as part of the NHSE/I integrated care programme</a:t>
            </a:r>
          </a:p>
        </p:txBody>
      </p:sp>
      <p:sp>
        <p:nvSpPr>
          <p:cNvPr id="18" name="Rectangle: Rounded Corners 17">
            <a:extLst>
              <a:ext uri="{FF2B5EF4-FFF2-40B4-BE49-F238E27FC236}">
                <a16:creationId xmlns:a16="http://schemas.microsoft.com/office/drawing/2014/main" id="{7F1C8E44-D274-4264-99DD-F8FC726CB1B1}"/>
              </a:ext>
            </a:extLst>
          </p:cNvPr>
          <p:cNvSpPr/>
          <p:nvPr/>
        </p:nvSpPr>
        <p:spPr>
          <a:xfrm>
            <a:off x="721450" y="3247086"/>
            <a:ext cx="1753200" cy="8103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Education and training for our frontline clinicians</a:t>
            </a:r>
          </a:p>
        </p:txBody>
      </p:sp>
      <p:pic>
        <p:nvPicPr>
          <p:cNvPr id="14" name="Picture 13">
            <a:extLst>
              <a:ext uri="{FF2B5EF4-FFF2-40B4-BE49-F238E27FC236}">
                <a16:creationId xmlns:a16="http://schemas.microsoft.com/office/drawing/2014/main" id="{844E8589-D6A3-41CA-9615-97E4FEDC528E}"/>
              </a:ext>
            </a:extLst>
          </p:cNvPr>
          <p:cNvPicPr>
            <a:picLocks noChangeAspect="1"/>
          </p:cNvPicPr>
          <p:nvPr/>
        </p:nvPicPr>
        <p:blipFill rotWithShape="1">
          <a:blip r:embed="rId4"/>
          <a:srcRect l="28741" t="34014" r="29082" b="16035"/>
          <a:stretch/>
        </p:blipFill>
        <p:spPr>
          <a:xfrm rot="20538709">
            <a:off x="5464744" y="685930"/>
            <a:ext cx="2892400" cy="1927001"/>
          </a:xfrm>
          <a:prstGeom prst="rect">
            <a:avLst/>
          </a:prstGeom>
        </p:spPr>
      </p:pic>
      <p:pic>
        <p:nvPicPr>
          <p:cNvPr id="11" name="Content Placeholder 10">
            <a:extLst>
              <a:ext uri="{FF2B5EF4-FFF2-40B4-BE49-F238E27FC236}">
                <a16:creationId xmlns:a16="http://schemas.microsoft.com/office/drawing/2014/main" id="{18126076-B627-4772-8D2E-3CD084D1D1B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561438">
            <a:off x="7429441" y="1031478"/>
            <a:ext cx="3901093" cy="2041572"/>
          </a:xfrm>
        </p:spPr>
      </p:pic>
    </p:spTree>
    <p:extLst>
      <p:ext uri="{BB962C8B-B14F-4D97-AF65-F5344CB8AC3E}">
        <p14:creationId xmlns:p14="http://schemas.microsoft.com/office/powerpoint/2010/main" val="3762875874"/>
      </p:ext>
    </p:extLst>
  </p:cSld>
  <p:clrMapOvr>
    <a:masterClrMapping/>
  </p:clrMapOvr>
  <mc:AlternateContent xmlns:mc="http://schemas.openxmlformats.org/markup-compatibility/2006" xmlns:p14="http://schemas.microsoft.com/office/powerpoint/2010/main">
    <mc:Choice Requires="p14">
      <p:transition p14:dur="250" advClick="0" advTm="20000">
        <p:fade/>
      </p:transition>
    </mc:Choice>
    <mc:Fallback xmlns="">
      <p:transition advClick="0" advTm="2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NHS CCG Slide - Gener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_CCGs_Powerpoint_Template_rev_Jan20.potx" id="{7D9BA9DC-0D92-486A-8A41-F15CB087B033}" vid="{288699F6-AD56-4378-BA55-2F15F1144A00}"/>
    </a:ext>
  </a:ext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Custom 1">
      <a:dk1>
        <a:srgbClr val="000000"/>
      </a:dk1>
      <a:lt1>
        <a:srgbClr val="FFFFFF"/>
      </a:lt1>
      <a:dk2>
        <a:srgbClr val="003087"/>
      </a:dk2>
      <a:lt2>
        <a:srgbClr val="D0DEF1"/>
      </a:lt2>
      <a:accent1>
        <a:srgbClr val="AE2473"/>
      </a:accent1>
      <a:accent2>
        <a:srgbClr val="00A399"/>
      </a:accent2>
      <a:accent3>
        <a:srgbClr val="FFB81C"/>
      </a:accent3>
      <a:accent4>
        <a:srgbClr val="005EB8"/>
      </a:accent4>
      <a:accent5>
        <a:srgbClr val="768692"/>
      </a:accent5>
      <a:accent6>
        <a:srgbClr val="41B6E6"/>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WB">
      <a:dk1>
        <a:srgbClr val="404140"/>
      </a:dk1>
      <a:lt1>
        <a:srgbClr val="FFFFFF"/>
      </a:lt1>
      <a:dk2>
        <a:srgbClr val="898C87"/>
      </a:dk2>
      <a:lt2>
        <a:srgbClr val="E7E6E6"/>
      </a:lt2>
      <a:accent1>
        <a:srgbClr val="1F6BA7"/>
      </a:accent1>
      <a:accent2>
        <a:srgbClr val="22A8A6"/>
      </a:accent2>
      <a:accent3>
        <a:srgbClr val="898C87"/>
      </a:accent3>
      <a:accent4>
        <a:srgbClr val="CF4149"/>
      </a:accent4>
      <a:accent5>
        <a:srgbClr val="B99633"/>
      </a:accent5>
      <a:accent6>
        <a:srgbClr val="898C87"/>
      </a:accent6>
      <a:hlink>
        <a:srgbClr val="1F6BA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ust powerpoint template 0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rk Hospital NHS Trust powerpoint template 04" id="{D4F0638B-1B4D-5F4B-82C0-BDEC1AF1877D}" vid="{64DEFE30-5BD6-3A42-AF32-46F9F21090B7}"/>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5980B70-A425-4193-ADB9-AC2E367DBBE0}" vid="{F91A78E6-6ECE-4EC3-A9F6-8A7941C000A9}"/>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7B8E8128EA0547B9764C81D12103C8" ma:contentTypeVersion="8" ma:contentTypeDescription="Create a new document." ma:contentTypeScope="" ma:versionID="73ec8fed3401b7fef3e36ad67a87a6ec">
  <xsd:schema xmlns:xsd="http://www.w3.org/2001/XMLSchema" xmlns:xs="http://www.w3.org/2001/XMLSchema" xmlns:p="http://schemas.microsoft.com/office/2006/metadata/properties" xmlns:ns2="988406e1-f63f-4c12-bbea-143135857ed5" targetNamespace="http://schemas.microsoft.com/office/2006/metadata/properties" ma:root="true" ma:fieldsID="b148ed581f384897aea2fa6fd313c833" ns2:_="">
    <xsd:import namespace="988406e1-f63f-4c12-bbea-143135857e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406e1-f63f-4c12-bbea-143135857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AF025F-D077-4E2F-98D5-090EB7A44D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8406e1-f63f-4c12-bbea-143135857e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8A54A1-B8C6-4644-B675-8FC7FC9AB7AE}">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988406e1-f63f-4c12-bbea-143135857ed5"/>
    <ds:schemaRef ds:uri="http://www.w3.org/XML/1998/namespace"/>
    <ds:schemaRef ds:uri="http://purl.org/dc/dcmitype/"/>
  </ds:schemaRefs>
</ds:datastoreItem>
</file>

<file path=customXml/itemProps3.xml><?xml version="1.0" encoding="utf-8"?>
<ds:datastoreItem xmlns:ds="http://schemas.openxmlformats.org/officeDocument/2006/customXml" ds:itemID="{2176D31D-2769-4632-9DE4-A7EAD7CD8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3385</Words>
  <Application>Microsoft Office PowerPoint</Application>
  <PresentationFormat>Widescreen</PresentationFormat>
  <Paragraphs>308</Paragraphs>
  <Slides>23</Slides>
  <Notes>3</Notes>
  <HiddenSlides>0</HiddenSlides>
  <MMClips>1</MMClips>
  <ScaleCrop>false</ScaleCrop>
  <HeadingPairs>
    <vt:vector size="6" baseType="variant">
      <vt:variant>
        <vt:lpstr>Fonts Used</vt:lpstr>
      </vt:variant>
      <vt:variant>
        <vt:i4>14</vt:i4>
      </vt:variant>
      <vt:variant>
        <vt:lpstr>Theme</vt:lpstr>
      </vt:variant>
      <vt:variant>
        <vt:i4>17</vt:i4>
      </vt:variant>
      <vt:variant>
        <vt:lpstr>Slide Titles</vt:lpstr>
      </vt:variant>
      <vt:variant>
        <vt:i4>23</vt:i4>
      </vt:variant>
    </vt:vector>
  </HeadingPairs>
  <TitlesOfParts>
    <vt:vector size="54" baseType="lpstr">
      <vt:lpstr>Alte Haas Grotesk</vt:lpstr>
      <vt:lpstr>Arial</vt:lpstr>
      <vt:lpstr>Arial Rounded MT Bold</vt:lpstr>
      <vt:lpstr>Baloo</vt:lpstr>
      <vt:lpstr>Berlin Sans FB</vt:lpstr>
      <vt:lpstr>Calibri</vt:lpstr>
      <vt:lpstr>Calibri Light</vt:lpstr>
      <vt:lpstr>Century Gothic</vt:lpstr>
      <vt:lpstr>Georgia</vt:lpstr>
      <vt:lpstr>Helvectia</vt:lpstr>
      <vt:lpstr>Lato Light</vt:lpstr>
      <vt:lpstr>Segoe UI Emoji</vt:lpstr>
      <vt:lpstr>Trebuchet MS</vt:lpstr>
      <vt:lpstr>Wingdings</vt:lpstr>
      <vt:lpstr>Office Theme</vt:lpstr>
      <vt:lpstr>1_Office Theme</vt:lpstr>
      <vt:lpstr>3_Office Theme</vt:lpstr>
      <vt:lpstr>Trust powerpoint template 04</vt:lpstr>
      <vt:lpstr>Default Design</vt:lpstr>
      <vt:lpstr>2_Office Theme</vt:lpstr>
      <vt:lpstr>Slipstream</vt:lpstr>
      <vt:lpstr>4_Office Theme</vt:lpstr>
      <vt:lpstr>5_Office Theme</vt:lpstr>
      <vt:lpstr>6_Office Theme</vt:lpstr>
      <vt:lpstr>7_Office Theme</vt:lpstr>
      <vt:lpstr>8_Office Theme</vt:lpstr>
      <vt:lpstr>9_Office Theme</vt:lpstr>
      <vt:lpstr>NHS CCG Slide - Generic</vt:lpstr>
      <vt:lpstr>10_Office Theme</vt:lpstr>
      <vt:lpstr>11_Office Theme</vt:lpstr>
      <vt:lpstr>12_Office Theme</vt:lpstr>
      <vt:lpstr>Birmingham &amp; Solihull - Children and Young People’s Asthma Network</vt:lpstr>
      <vt:lpstr>Black Country &amp; West Birmingham CCG plans</vt:lpstr>
      <vt:lpstr>SEL 2021 Asthma update </vt:lpstr>
      <vt:lpstr>Tackling Asthma in Staffordshire &amp; Stoke-on-Trent</vt:lpstr>
      <vt:lpstr>Children’s Asthma in Leicestershire – Our Priorities for 2022:</vt:lpstr>
      <vt:lpstr>PowerPoint Presentation</vt:lpstr>
      <vt:lpstr>PowerPoint Presentation</vt:lpstr>
      <vt:lpstr>ELHT Paediatric  Asthma MDT  </vt:lpstr>
      <vt:lpstr>PowerPoint Presentation</vt:lpstr>
      <vt:lpstr>Paediatric Asthma Service  Snapshot of service developments over 2021 and future plans </vt:lpstr>
      <vt:lpstr>PowerPoint Presentation</vt:lpstr>
      <vt:lpstr>PowerPoint Presentation</vt:lpstr>
      <vt:lpstr>PowerPoint Presentation</vt:lpstr>
      <vt:lpstr>East of England Children &amp; Young People Clinical Network and Transformation Team</vt:lpstr>
      <vt:lpstr>GM Asthma Programme</vt:lpstr>
      <vt:lpstr>PowerPoint Presentation</vt:lpstr>
      <vt:lpstr>PowerPoint Presentation</vt:lpstr>
      <vt:lpstr>PowerPoint Presentation</vt:lpstr>
      <vt:lpstr>Derbyshire Children’s Hospital: Paediatric Asthma Service</vt:lpstr>
      <vt:lpstr>PowerPoint Presentation</vt:lpstr>
      <vt:lpstr>North East London  Asthma Network Priorities</vt:lpstr>
      <vt:lpstr>PowerPoint Presentation</vt:lpstr>
      <vt:lpstr>North West London CYP Asthma network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Birmingham &amp; Solihull Children and Young People’s Asthma Network</dc:title>
  <dc:creator>Bilal Jeewa</dc:creator>
  <cp:lastModifiedBy>SHAH, Neena (HEALTHY LONDON PARTNERSHIP)</cp:lastModifiedBy>
  <cp:revision>2</cp:revision>
  <dcterms:created xsi:type="dcterms:W3CDTF">2021-09-09T11:18:01Z</dcterms:created>
  <dcterms:modified xsi:type="dcterms:W3CDTF">2021-11-19T13:22:26Z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0x010100BA7B8E8128EA0547B9764C81D12103C8</vt:lpwstr>
  </property>
</Properties>
</file>