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43"/>
  </p:notesMasterIdLst>
  <p:sldIdLst>
    <p:sldId id="256" r:id="rId5"/>
    <p:sldId id="305" r:id="rId6"/>
    <p:sldId id="286" r:id="rId7"/>
    <p:sldId id="287" r:id="rId8"/>
    <p:sldId id="304" r:id="rId9"/>
    <p:sldId id="257" r:id="rId10"/>
    <p:sldId id="258" r:id="rId11"/>
    <p:sldId id="259" r:id="rId12"/>
    <p:sldId id="260" r:id="rId13"/>
    <p:sldId id="263" r:id="rId14"/>
    <p:sldId id="293" r:id="rId15"/>
    <p:sldId id="265" r:id="rId16"/>
    <p:sldId id="295" r:id="rId17"/>
    <p:sldId id="290" r:id="rId18"/>
    <p:sldId id="268" r:id="rId19"/>
    <p:sldId id="288" r:id="rId20"/>
    <p:sldId id="289" r:id="rId21"/>
    <p:sldId id="297" r:id="rId22"/>
    <p:sldId id="269" r:id="rId23"/>
    <p:sldId id="301" r:id="rId24"/>
    <p:sldId id="270" r:id="rId25"/>
    <p:sldId id="302" r:id="rId26"/>
    <p:sldId id="271" r:id="rId27"/>
    <p:sldId id="272" r:id="rId28"/>
    <p:sldId id="273" r:id="rId29"/>
    <p:sldId id="274" r:id="rId30"/>
    <p:sldId id="291" r:id="rId31"/>
    <p:sldId id="298" r:id="rId32"/>
    <p:sldId id="282" r:id="rId33"/>
    <p:sldId id="275" r:id="rId34"/>
    <p:sldId id="276" r:id="rId35"/>
    <p:sldId id="277" r:id="rId36"/>
    <p:sldId id="303" r:id="rId37"/>
    <p:sldId id="278" r:id="rId38"/>
    <p:sldId id="279" r:id="rId39"/>
    <p:sldId id="280" r:id="rId40"/>
    <p:sldId id="299" r:id="rId41"/>
    <p:sldId id="300" r:id="rId42"/>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55FBB-9B54-FE7C-6D51-59AF12846F82}" v="33" dt="2021-01-28T15:10:59.079"/>
    <p1510:client id="{267E08D3-B00C-ED27-7B17-D0601A3AB918}" v="8" dt="2021-01-12T15:21:59.106"/>
    <p1510:client id="{32EF1070-7E8E-E008-D191-BFC83EA28402}" v="25" dt="2020-12-16T16:57:20.763"/>
    <p1510:client id="{3F1F8CDB-38CE-6DB6-3C30-2EC9EC19A583}" v="3" dt="2021-02-01T11:40:26.357"/>
    <p1510:client id="{663EC88D-010A-FF18-0B1E-9C5E4EC1347A}" v="446" dt="2020-12-22T14:50:20.280"/>
    <p1510:client id="{83B12724-24FE-8A68-7144-51A73498320D}" v="1" dt="2020-12-30T11:31:16.212"/>
    <p1510:client id="{AD012715-1B9C-D298-1947-BED5B0435B3E}" v="112" dt="2020-12-24T11:03:11.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136BD-B104-4D9C-9A5F-709CD984B7C1}" type="datetimeFigureOut">
              <a:rPr lang="en-GB" smtClean="0"/>
              <a:t>30/03/2021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41EBA-7D70-423E-BC27-7809CD0B1B55}" type="slidenum">
              <a:rPr lang="en-GB" smtClean="0"/>
              <a:t>‹#›</a:t>
            </a:fld>
            <a:endParaRPr lang="en-GB"/>
          </a:p>
        </p:txBody>
      </p:sp>
    </p:spTree>
    <p:extLst>
      <p:ext uri="{BB962C8B-B14F-4D97-AF65-F5344CB8AC3E}">
        <p14:creationId xmlns:p14="http://schemas.microsoft.com/office/powerpoint/2010/main" val="292801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ridesports.org.uk/lgbt-club-finder/"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eetup.com/topics/lgbt-sports/gb/17/londo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idesports.org.uk/lgbt-club-finder/"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eetup.com/topics/lgbt-sports/gb/17/lond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Workshop, designed to cover the basic, taking in to consideration the additional factors impacting LGBTQ+ community. We will start </a:t>
            </a:r>
            <a:r>
              <a:rPr lang="en-US" dirty="0" err="1">
                <a:cs typeface="Calibri"/>
              </a:rPr>
              <a:t>promply</a:t>
            </a:r>
            <a:r>
              <a:rPr lang="en-US" dirty="0">
                <a:cs typeface="Calibri"/>
              </a:rPr>
              <a:t> today to allow time for the group. </a:t>
            </a:r>
          </a:p>
        </p:txBody>
      </p:sp>
      <p:sp>
        <p:nvSpPr>
          <p:cNvPr id="4" name="Slide Number Placeholder 3"/>
          <p:cNvSpPr>
            <a:spLocks noGrp="1"/>
          </p:cNvSpPr>
          <p:nvPr>
            <p:ph type="sldNum" sz="quarter" idx="5"/>
          </p:nvPr>
        </p:nvSpPr>
        <p:spPr/>
        <p:txBody>
          <a:bodyPr/>
          <a:lstStyle/>
          <a:p>
            <a:fld id="{DC341EBA-7D70-423E-BC27-7809CD0B1B55}" type="slidenum">
              <a:rPr lang="en-GB" smtClean="0"/>
              <a:t>2</a:t>
            </a:fld>
            <a:endParaRPr lang="en-GB"/>
          </a:p>
        </p:txBody>
      </p:sp>
    </p:spTree>
    <p:extLst>
      <p:ext uri="{BB962C8B-B14F-4D97-AF65-F5344CB8AC3E}">
        <p14:creationId xmlns:p14="http://schemas.microsoft.com/office/powerpoint/2010/main" val="197032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371600" y="1143000"/>
            <a:ext cx="4114800" cy="3086100"/>
          </a:xfrm>
          <a:ln/>
        </p:spPr>
      </p:sp>
      <p:sp>
        <p:nvSpPr>
          <p:cNvPr id="37891" name="Notes Placeholder 2"/>
          <p:cNvSpPr>
            <a:spLocks noGrp="1"/>
          </p:cNvSpPr>
          <p:nvPr>
            <p:ph type="body" idx="1"/>
          </p:nvPr>
        </p:nvSpPr>
        <p:spPr>
          <a:noFill/>
        </p:spPr>
        <p:txBody>
          <a:bodyPr/>
          <a:lstStyle/>
          <a:p>
            <a:r>
              <a:rPr lang="en-GB" altLang="en-US"/>
              <a:t>NOTE: Info gathered does not have to be personal but more general; think about questionnaires symptoms?</a:t>
            </a:r>
          </a:p>
          <a:p>
            <a:endParaRPr lang="en-GB" altLang="en-US"/>
          </a:p>
          <a:p>
            <a:r>
              <a:rPr lang="en-GB" altLang="en-US"/>
              <a:t>PLAN B: 5 areas based on vignettes  </a:t>
            </a:r>
          </a:p>
          <a:p>
            <a:endParaRPr lang="en-GB" altLang="en-US">
              <a:cs typeface="Calibri" panose="020F0502020204030204"/>
            </a:endParaRPr>
          </a:p>
          <a:p>
            <a:r>
              <a:rPr lang="en-GB" altLang="en-US">
                <a:cs typeface="Calibri" panose="020F0502020204030204"/>
              </a:rPr>
              <a:t>GROUP EXERCISE: split into breakout rooms on Zoom, groups less than 3</a:t>
            </a: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F8AAB-24CA-4DBA-BB29-197122132CD6}" type="slidenum">
              <a:rPr lang="en-GB" altLang="en-US" smtClean="0">
                <a:latin typeface="Arial" panose="020B0604020202020204" pitchFamily="34" charset="0"/>
              </a:rPr>
              <a:pPr>
                <a:spcBef>
                  <a:spcPct val="0"/>
                </a:spcBef>
              </a:pPr>
              <a:t>12</a:t>
            </a:fld>
            <a:endParaRPr lang="en-GB" altLang="en-US">
              <a:latin typeface="Arial" panose="020B0604020202020204" pitchFamily="34" charset="0"/>
            </a:endParaRPr>
          </a:p>
        </p:txBody>
      </p:sp>
    </p:spTree>
    <p:extLst>
      <p:ext uri="{BB962C8B-B14F-4D97-AF65-F5344CB8AC3E}">
        <p14:creationId xmlns:p14="http://schemas.microsoft.com/office/powerpoint/2010/main" val="252450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71600" y="1143000"/>
            <a:ext cx="4114800" cy="3086100"/>
          </a:xfrm>
          <a:ln/>
        </p:spPr>
      </p:sp>
      <p:sp>
        <p:nvSpPr>
          <p:cNvPr id="24579" name="Rectangle 3"/>
          <p:cNvSpPr>
            <a:spLocks noGrp="1" noChangeArrowheads="1"/>
          </p:cNvSpPr>
          <p:nvPr>
            <p:ph type="body" idx="1"/>
          </p:nvPr>
        </p:nvSpPr>
        <p:spPr>
          <a:noFill/>
        </p:spPr>
        <p:txBody>
          <a:bodyPr/>
          <a:lstStyle/>
          <a:p>
            <a:pPr eaLnBrk="1" hangingPunct="1"/>
            <a:r>
              <a:rPr lang="en-GB" altLang="en-US"/>
              <a:t>Explain the CBT model</a:t>
            </a:r>
          </a:p>
          <a:p>
            <a:pPr marL="171450" indent="-171450">
              <a:buFont typeface="Arial"/>
              <a:buChar char="•"/>
            </a:pPr>
            <a:endParaRPr lang="en-GB" altLang="en-US">
              <a:cs typeface="Calibri"/>
            </a:endParaRPr>
          </a:p>
        </p:txBody>
      </p:sp>
    </p:spTree>
    <p:extLst>
      <p:ext uri="{BB962C8B-B14F-4D97-AF65-F5344CB8AC3E}">
        <p14:creationId xmlns:p14="http://schemas.microsoft.com/office/powerpoint/2010/main" val="354536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200"/>
              <a:t>2. Misconception</a:t>
            </a:r>
            <a:r>
              <a:rPr lang="en-GB" altLang="en-US" sz="1200" baseline="0"/>
              <a:t> that mind and body are separate</a:t>
            </a:r>
            <a:endParaRPr lang="en-GB" altLang="en-US" sz="1200"/>
          </a:p>
          <a:p>
            <a:r>
              <a:rPr lang="en-GB" altLang="en-US" sz="1200"/>
              <a:t>4.</a:t>
            </a:r>
            <a:r>
              <a:rPr lang="en-GB" altLang="en-US" sz="1200" baseline="0"/>
              <a:t> </a:t>
            </a:r>
            <a:r>
              <a:rPr lang="en-GB" altLang="en-US" sz="1200"/>
              <a:t>Some people recharge more in other people’s company, while others do so better on their own</a:t>
            </a:r>
            <a:endParaRPr lang="en-GB"/>
          </a:p>
        </p:txBody>
      </p:sp>
      <p:sp>
        <p:nvSpPr>
          <p:cNvPr id="4" name="Slide Number Placeholder 3"/>
          <p:cNvSpPr>
            <a:spLocks noGrp="1"/>
          </p:cNvSpPr>
          <p:nvPr>
            <p:ph type="sldNum" sz="quarter" idx="10"/>
          </p:nvPr>
        </p:nvSpPr>
        <p:spPr/>
        <p:txBody>
          <a:bodyPr/>
          <a:lstStyle/>
          <a:p>
            <a:fld id="{DC341EBA-7D70-423E-BC27-7809CD0B1B55}" type="slidenum">
              <a:rPr lang="en-GB" smtClean="0"/>
              <a:t>15</a:t>
            </a:fld>
            <a:endParaRPr lang="en-GB"/>
          </a:p>
        </p:txBody>
      </p:sp>
    </p:spTree>
    <p:extLst>
      <p:ext uri="{BB962C8B-B14F-4D97-AF65-F5344CB8AC3E}">
        <p14:creationId xmlns:p14="http://schemas.microsoft.com/office/powerpoint/2010/main" val="77543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IBS, immune system is weak= more susceptible to illnesses </a:t>
            </a:r>
          </a:p>
        </p:txBody>
      </p:sp>
      <p:sp>
        <p:nvSpPr>
          <p:cNvPr id="4" name="Slide Number Placeholder 3"/>
          <p:cNvSpPr>
            <a:spLocks noGrp="1"/>
          </p:cNvSpPr>
          <p:nvPr>
            <p:ph type="sldNum" sz="quarter" idx="5"/>
          </p:nvPr>
        </p:nvSpPr>
        <p:spPr/>
        <p:txBody>
          <a:bodyPr/>
          <a:lstStyle/>
          <a:p>
            <a:fld id="{DC341EBA-7D70-423E-BC27-7809CD0B1B55}" type="slidenum">
              <a:rPr lang="en-GB" smtClean="0"/>
              <a:t>16</a:t>
            </a:fld>
            <a:endParaRPr lang="en-GB"/>
          </a:p>
        </p:txBody>
      </p:sp>
    </p:spTree>
    <p:extLst>
      <p:ext uri="{BB962C8B-B14F-4D97-AF65-F5344CB8AC3E}">
        <p14:creationId xmlns:p14="http://schemas.microsoft.com/office/powerpoint/2010/main" val="129006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GB"/>
              <a:t>Pain: is a complex symptom which can sometimes be difficult to understand and treat. Experiences are individual</a:t>
            </a:r>
          </a:p>
          <a:p>
            <a:pPr marL="228600" indent="-228600">
              <a:buAutoNum type="arabicPeriod"/>
            </a:pPr>
            <a:r>
              <a:rPr lang="en-GB" sz="1200" b="0" i="0" kern="1200">
                <a:solidFill>
                  <a:schemeClr val="tx1"/>
                </a:solidFill>
                <a:effectLst/>
                <a:latin typeface="+mn-lt"/>
                <a:ea typeface="+mn-ea"/>
                <a:cs typeface="+mn-cs"/>
              </a:rPr>
              <a:t>When the body is stressed, muscles tense up. Muscle tension is almost a reflex reaction to stress — the body's way of guarding against injury and pain. For example, both tension-type headache and migraine headache are associated with chronic muscle tension in the area of the shoulders, neck and head.</a:t>
            </a:r>
            <a:endParaRPr lang="en-GB"/>
          </a:p>
        </p:txBody>
      </p:sp>
      <p:sp>
        <p:nvSpPr>
          <p:cNvPr id="4" name="Slide Number Placeholder 3"/>
          <p:cNvSpPr>
            <a:spLocks noGrp="1"/>
          </p:cNvSpPr>
          <p:nvPr>
            <p:ph type="sldNum" sz="quarter" idx="10"/>
          </p:nvPr>
        </p:nvSpPr>
        <p:spPr/>
        <p:txBody>
          <a:bodyPr/>
          <a:lstStyle/>
          <a:p>
            <a:fld id="{DC341EBA-7D70-423E-BC27-7809CD0B1B55}" type="slidenum">
              <a:rPr lang="en-GB" smtClean="0"/>
              <a:t>17</a:t>
            </a:fld>
            <a:endParaRPr lang="en-GB"/>
          </a:p>
        </p:txBody>
      </p:sp>
    </p:spTree>
    <p:extLst>
      <p:ext uri="{BB962C8B-B14F-4D97-AF65-F5344CB8AC3E}">
        <p14:creationId xmlns:p14="http://schemas.microsoft.com/office/powerpoint/2010/main" val="215005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LGBTQ+ sports teams in lewisham - </a:t>
            </a:r>
            <a:r>
              <a:rPr lang="en-US" dirty="0">
                <a:hlinkClick r:id="rId3"/>
              </a:rPr>
              <a:t>https://pridesports.org.uk/lgbt-club-finder/</a:t>
            </a:r>
            <a:r>
              <a:rPr lang="en-US" dirty="0"/>
              <a:t> </a:t>
            </a:r>
            <a:endParaRPr lang="en-US"/>
          </a:p>
          <a:p>
            <a:r>
              <a:rPr lang="en-US" dirty="0">
                <a:hlinkClick r:id="rId4"/>
              </a:rPr>
              <a:t>https://www.meetup.com/topics/lgbt-sports/gb/17/london/</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C341EBA-7D70-423E-BC27-7809CD0B1B55}" type="slidenum">
              <a:rPr lang="en-GB" smtClean="0"/>
              <a:t>19</a:t>
            </a:fld>
            <a:endParaRPr lang="en-GB"/>
          </a:p>
        </p:txBody>
      </p:sp>
    </p:spTree>
    <p:extLst>
      <p:ext uri="{BB962C8B-B14F-4D97-AF65-F5344CB8AC3E}">
        <p14:creationId xmlns:p14="http://schemas.microsoft.com/office/powerpoint/2010/main" val="253554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LGBTQ+ sports teams in lewisham - </a:t>
            </a:r>
            <a:r>
              <a:rPr lang="en-US" dirty="0">
                <a:hlinkClick r:id="rId3"/>
              </a:rPr>
              <a:t>https://pridesports.org.uk/lgbt-club-finder/</a:t>
            </a:r>
            <a:r>
              <a:rPr lang="en-US" dirty="0"/>
              <a:t> </a:t>
            </a:r>
          </a:p>
          <a:p>
            <a:r>
              <a:rPr lang="en-US" dirty="0">
                <a:hlinkClick r:id="rId4"/>
              </a:rPr>
              <a:t>https://www.meetup.com/topics/lgbt-sports/gb/17/london/</a:t>
            </a:r>
            <a:r>
              <a:rPr lang="en-US" dirty="0"/>
              <a:t> </a:t>
            </a:r>
            <a:endParaRPr lang="en-GB" dirty="0"/>
          </a:p>
        </p:txBody>
      </p:sp>
      <p:sp>
        <p:nvSpPr>
          <p:cNvPr id="4" name="Slide Number Placeholder 3"/>
          <p:cNvSpPr>
            <a:spLocks noGrp="1"/>
          </p:cNvSpPr>
          <p:nvPr>
            <p:ph type="sldNum" sz="quarter" idx="5"/>
          </p:nvPr>
        </p:nvSpPr>
        <p:spPr/>
        <p:txBody>
          <a:bodyPr/>
          <a:lstStyle/>
          <a:p>
            <a:fld id="{DC341EBA-7D70-423E-BC27-7809CD0B1B55}" type="slidenum">
              <a:rPr lang="en-GB" smtClean="0"/>
              <a:t>21</a:t>
            </a:fld>
            <a:endParaRPr lang="en-GB"/>
          </a:p>
        </p:txBody>
      </p:sp>
    </p:spTree>
    <p:extLst>
      <p:ext uri="{BB962C8B-B14F-4D97-AF65-F5344CB8AC3E}">
        <p14:creationId xmlns:p14="http://schemas.microsoft.com/office/powerpoint/2010/main" val="293925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do you all think?</a:t>
            </a:r>
          </a:p>
        </p:txBody>
      </p:sp>
      <p:sp>
        <p:nvSpPr>
          <p:cNvPr id="4" name="Slide Number Placeholder 3"/>
          <p:cNvSpPr>
            <a:spLocks noGrp="1"/>
          </p:cNvSpPr>
          <p:nvPr>
            <p:ph type="sldNum" sz="quarter" idx="5"/>
          </p:nvPr>
        </p:nvSpPr>
        <p:spPr/>
        <p:txBody>
          <a:bodyPr/>
          <a:lstStyle/>
          <a:p>
            <a:fld id="{DC341EBA-7D70-423E-BC27-7809CD0B1B55}" type="slidenum">
              <a:rPr lang="en-GB" smtClean="0"/>
              <a:t>22</a:t>
            </a:fld>
            <a:endParaRPr lang="en-GB"/>
          </a:p>
        </p:txBody>
      </p:sp>
    </p:spTree>
    <p:extLst>
      <p:ext uri="{BB962C8B-B14F-4D97-AF65-F5344CB8AC3E}">
        <p14:creationId xmlns:p14="http://schemas.microsoft.com/office/powerpoint/2010/main" val="258081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1. </a:t>
            </a:r>
            <a:r>
              <a:rPr lang="en-GB" altLang="en-US" sz="1200"/>
              <a:t>You don’t have to do it all in one go and you could break this down to </a:t>
            </a:r>
            <a:r>
              <a:rPr lang="en-GB" altLang="en-US" sz="1200" b="1"/>
              <a:t>10 minutes 3 times a day</a:t>
            </a:r>
            <a:r>
              <a:rPr lang="en-GB" altLang="en-US" sz="1200"/>
              <a:t>.</a:t>
            </a:r>
          </a:p>
          <a:p>
            <a:endParaRPr lang="en-GB"/>
          </a:p>
          <a:p>
            <a:endParaRPr lang="en-GB"/>
          </a:p>
        </p:txBody>
      </p:sp>
      <p:sp>
        <p:nvSpPr>
          <p:cNvPr id="4" name="Slide Number Placeholder 3"/>
          <p:cNvSpPr>
            <a:spLocks noGrp="1"/>
          </p:cNvSpPr>
          <p:nvPr>
            <p:ph type="sldNum" sz="quarter" idx="10"/>
          </p:nvPr>
        </p:nvSpPr>
        <p:spPr/>
        <p:txBody>
          <a:bodyPr/>
          <a:lstStyle/>
          <a:p>
            <a:fld id="{DC341EBA-7D70-423E-BC27-7809CD0B1B55}" type="slidenum">
              <a:rPr lang="en-GB" smtClean="0"/>
              <a:t>23</a:t>
            </a:fld>
            <a:endParaRPr lang="en-GB"/>
          </a:p>
        </p:txBody>
      </p:sp>
    </p:spTree>
    <p:extLst>
      <p:ext uri="{BB962C8B-B14F-4D97-AF65-F5344CB8AC3E}">
        <p14:creationId xmlns:p14="http://schemas.microsoft.com/office/powerpoint/2010/main" val="288683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3.</a:t>
            </a:r>
            <a:r>
              <a:rPr lang="en-GB" baseline="0"/>
              <a:t> </a:t>
            </a:r>
            <a:r>
              <a:rPr lang="en-GB" altLang="en-US" sz="1200"/>
              <a:t>You might also find it helpful to </a:t>
            </a:r>
            <a:r>
              <a:rPr lang="en-GB" altLang="en-US" sz="1200" i="1"/>
              <a:t>build it into your routine</a:t>
            </a:r>
            <a:r>
              <a:rPr lang="en-GB" altLang="en-US" sz="1200"/>
              <a:t>; remind yourself that </a:t>
            </a:r>
            <a:r>
              <a:rPr lang="en-GB" altLang="en-US" sz="1200" i="1"/>
              <a:t>a few minutes’ walk still is exercise</a:t>
            </a:r>
            <a:r>
              <a:rPr lang="en-GB" altLang="en-US" sz="1200"/>
              <a:t> – and that those few minutes add up over a week!</a:t>
            </a:r>
          </a:p>
          <a:p>
            <a:endParaRPr lang="en-GB"/>
          </a:p>
          <a:p>
            <a:r>
              <a:rPr lang="en-GB">
                <a:cs typeface="Calibri" panose="020F0502020204030204"/>
              </a:rPr>
              <a:t>Does anyone else have any other tips? </a:t>
            </a:r>
          </a:p>
        </p:txBody>
      </p:sp>
      <p:sp>
        <p:nvSpPr>
          <p:cNvPr id="4" name="Slide Number Placeholder 3"/>
          <p:cNvSpPr>
            <a:spLocks noGrp="1"/>
          </p:cNvSpPr>
          <p:nvPr>
            <p:ph type="sldNum" sz="quarter" idx="10"/>
          </p:nvPr>
        </p:nvSpPr>
        <p:spPr/>
        <p:txBody>
          <a:bodyPr/>
          <a:lstStyle/>
          <a:p>
            <a:fld id="{DC341EBA-7D70-423E-BC27-7809CD0B1B55}" type="slidenum">
              <a:rPr lang="en-GB" smtClean="0"/>
              <a:t>25</a:t>
            </a:fld>
            <a:endParaRPr lang="en-GB"/>
          </a:p>
        </p:txBody>
      </p:sp>
    </p:spTree>
    <p:extLst>
      <p:ext uri="{BB962C8B-B14F-4D97-AF65-F5344CB8AC3E}">
        <p14:creationId xmlns:p14="http://schemas.microsoft.com/office/powerpoint/2010/main" val="77495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discussed barriers, last week which we sent you some information but we did not have chance to discuss, impact of having specific groups and how this supports LGBTQ community. - Stats on this...  </a:t>
            </a:r>
          </a:p>
        </p:txBody>
      </p:sp>
      <p:sp>
        <p:nvSpPr>
          <p:cNvPr id="4" name="Slide Number Placeholder 3"/>
          <p:cNvSpPr>
            <a:spLocks noGrp="1"/>
          </p:cNvSpPr>
          <p:nvPr>
            <p:ph type="sldNum" sz="quarter" idx="5"/>
          </p:nvPr>
        </p:nvSpPr>
        <p:spPr/>
        <p:txBody>
          <a:bodyPr/>
          <a:lstStyle/>
          <a:p>
            <a:fld id="{DC341EBA-7D70-423E-BC27-7809CD0B1B55}" type="slidenum">
              <a:rPr lang="en-GB" smtClean="0"/>
              <a:t>4</a:t>
            </a:fld>
            <a:endParaRPr lang="en-GB"/>
          </a:p>
        </p:txBody>
      </p:sp>
    </p:spTree>
    <p:extLst>
      <p:ext uri="{BB962C8B-B14F-4D97-AF65-F5344CB8AC3E}">
        <p14:creationId xmlns:p14="http://schemas.microsoft.com/office/powerpoint/2010/main" val="145561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between diabetes and low mood due to rapid drop of sugar levels </a:t>
            </a:r>
          </a:p>
        </p:txBody>
      </p:sp>
      <p:sp>
        <p:nvSpPr>
          <p:cNvPr id="4" name="Slide Number Placeholder 3"/>
          <p:cNvSpPr>
            <a:spLocks noGrp="1"/>
          </p:cNvSpPr>
          <p:nvPr>
            <p:ph type="sldNum" sz="quarter" idx="5"/>
          </p:nvPr>
        </p:nvSpPr>
        <p:spPr/>
        <p:txBody>
          <a:bodyPr/>
          <a:lstStyle/>
          <a:p>
            <a:fld id="{DC341EBA-7D70-423E-BC27-7809CD0B1B55}" type="slidenum">
              <a:rPr lang="en-GB" smtClean="0"/>
              <a:t>28</a:t>
            </a:fld>
            <a:endParaRPr lang="en-GB"/>
          </a:p>
        </p:txBody>
      </p:sp>
    </p:spTree>
    <p:extLst>
      <p:ext uri="{BB962C8B-B14F-4D97-AF65-F5344CB8AC3E}">
        <p14:creationId xmlns:p14="http://schemas.microsoft.com/office/powerpoint/2010/main" val="309276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371600" y="1143000"/>
            <a:ext cx="4114800" cy="3086100"/>
          </a:xfrm>
          <a:ln/>
        </p:spPr>
      </p:sp>
      <p:sp>
        <p:nvSpPr>
          <p:cNvPr id="40963" name="Rectangle 3"/>
          <p:cNvSpPr>
            <a:spLocks noGrp="1" noChangeArrowheads="1"/>
          </p:cNvSpPr>
          <p:nvPr>
            <p:ph type="body" idx="1"/>
          </p:nvPr>
        </p:nvSpPr>
        <p:spPr>
          <a:noFill/>
        </p:spPr>
        <p:txBody>
          <a:bodyPr/>
          <a:lstStyle/>
          <a:p>
            <a:r>
              <a:rPr lang="en-GB" altLang="en-US">
                <a:latin typeface="Arial" panose="020B0604020202020204" pitchFamily="34" charset="0"/>
              </a:rPr>
              <a:t>Next we will spend some time thinking about things you may want to schedule into (or out of) your weekly planner</a:t>
            </a:r>
          </a:p>
          <a:p>
            <a:r>
              <a:rPr lang="en-GB" altLang="en-US">
                <a:latin typeface="Arial" panose="020B0604020202020204" pitchFamily="34" charset="0"/>
              </a:rPr>
              <a:t>https://</a:t>
            </a:r>
            <a:r>
              <a:rPr lang="en-GB" altLang="en-US" err="1">
                <a:latin typeface="Arial" panose="020B0604020202020204" pitchFamily="34" charset="0"/>
              </a:rPr>
              <a:t>www.mentalhealth.org.uk</a:t>
            </a:r>
            <a:r>
              <a:rPr lang="en-GB" altLang="en-US">
                <a:latin typeface="Arial" panose="020B0604020202020204" pitchFamily="34" charset="0"/>
              </a:rPr>
              <a:t>/a-to-z/d/diet-and-mental-health</a:t>
            </a:r>
          </a:p>
        </p:txBody>
      </p:sp>
    </p:spTree>
    <p:extLst>
      <p:ext uri="{BB962C8B-B14F-4D97-AF65-F5344CB8AC3E}">
        <p14:creationId xmlns:p14="http://schemas.microsoft.com/office/powerpoint/2010/main" val="324006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Arial Narrow" panose="020B0606020202030204" pitchFamily="34" charset="0"/>
              </a:rPr>
              <a:t>Fill your plate once, and put away the leftovers before you start eating.</a:t>
            </a:r>
          </a:p>
          <a:p>
            <a:endParaRPr lang="en-US"/>
          </a:p>
        </p:txBody>
      </p:sp>
      <p:sp>
        <p:nvSpPr>
          <p:cNvPr id="4" name="Slide Number Placeholder 3"/>
          <p:cNvSpPr>
            <a:spLocks noGrp="1"/>
          </p:cNvSpPr>
          <p:nvPr>
            <p:ph type="sldNum" sz="quarter" idx="5"/>
          </p:nvPr>
        </p:nvSpPr>
        <p:spPr/>
        <p:txBody>
          <a:bodyPr/>
          <a:lstStyle/>
          <a:p>
            <a:fld id="{DC341EBA-7D70-423E-BC27-7809CD0B1B55}" type="slidenum">
              <a:rPr lang="en-GB" smtClean="0"/>
              <a:t>30</a:t>
            </a:fld>
            <a:endParaRPr lang="en-GB"/>
          </a:p>
        </p:txBody>
      </p:sp>
    </p:spTree>
    <p:extLst>
      <p:ext uri="{BB962C8B-B14F-4D97-AF65-F5344CB8AC3E}">
        <p14:creationId xmlns:p14="http://schemas.microsoft.com/office/powerpoint/2010/main" val="3900090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Cooking: if you overcook potatoes, rice and pasta you process the sugar faster / don’t overcook your food</a:t>
            </a:r>
          </a:p>
          <a:p>
            <a:r>
              <a:rPr lang="en-US"/>
              <a:t>The more </a:t>
            </a:r>
            <a:r>
              <a:rPr lang="en-US" err="1"/>
              <a:t>colourfull</a:t>
            </a:r>
            <a:r>
              <a:rPr lang="en-US"/>
              <a:t> your plate is the more nutrients you get.</a:t>
            </a:r>
          </a:p>
        </p:txBody>
      </p:sp>
      <p:sp>
        <p:nvSpPr>
          <p:cNvPr id="4" name="Slide Number Placeholder 3"/>
          <p:cNvSpPr>
            <a:spLocks noGrp="1"/>
          </p:cNvSpPr>
          <p:nvPr>
            <p:ph type="sldNum" sz="quarter" idx="5"/>
          </p:nvPr>
        </p:nvSpPr>
        <p:spPr/>
        <p:txBody>
          <a:bodyPr/>
          <a:lstStyle/>
          <a:p>
            <a:fld id="{DC341EBA-7D70-423E-BC27-7809CD0B1B55}" type="slidenum">
              <a:rPr lang="en-GB" smtClean="0"/>
              <a:t>32</a:t>
            </a:fld>
            <a:endParaRPr lang="en-GB"/>
          </a:p>
        </p:txBody>
      </p:sp>
    </p:spTree>
    <p:extLst>
      <p:ext uri="{BB962C8B-B14F-4D97-AF65-F5344CB8AC3E}">
        <p14:creationId xmlns:p14="http://schemas.microsoft.com/office/powerpoint/2010/main" val="3489299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you using alcohol to cope with stress? Or are you drinking alcohol to enjoy your stress? </a:t>
            </a:r>
          </a:p>
          <a:p>
            <a:r>
              <a:rPr lang="en-US"/>
              <a:t>Metaphor about the alcohol intake</a:t>
            </a:r>
          </a:p>
        </p:txBody>
      </p:sp>
      <p:sp>
        <p:nvSpPr>
          <p:cNvPr id="4" name="Slide Number Placeholder 3"/>
          <p:cNvSpPr>
            <a:spLocks noGrp="1"/>
          </p:cNvSpPr>
          <p:nvPr>
            <p:ph type="sldNum" sz="quarter" idx="5"/>
          </p:nvPr>
        </p:nvSpPr>
        <p:spPr/>
        <p:txBody>
          <a:bodyPr/>
          <a:lstStyle/>
          <a:p>
            <a:fld id="{DC341EBA-7D70-423E-BC27-7809CD0B1B55}" type="slidenum">
              <a:rPr lang="en-GB" smtClean="0"/>
              <a:t>34</a:t>
            </a:fld>
            <a:endParaRPr lang="en-GB"/>
          </a:p>
        </p:txBody>
      </p:sp>
    </p:spTree>
    <p:extLst>
      <p:ext uri="{BB962C8B-B14F-4D97-AF65-F5344CB8AC3E}">
        <p14:creationId xmlns:p14="http://schemas.microsoft.com/office/powerpoint/2010/main" val="214219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 the next week, use the diary to record when your mood changes </a:t>
            </a:r>
          </a:p>
        </p:txBody>
      </p:sp>
      <p:sp>
        <p:nvSpPr>
          <p:cNvPr id="4" name="Slide Number Placeholder 3"/>
          <p:cNvSpPr>
            <a:spLocks noGrp="1"/>
          </p:cNvSpPr>
          <p:nvPr>
            <p:ph type="sldNum" sz="quarter" idx="5"/>
          </p:nvPr>
        </p:nvSpPr>
        <p:spPr/>
        <p:txBody>
          <a:bodyPr/>
          <a:lstStyle/>
          <a:p>
            <a:fld id="{DC341EBA-7D70-423E-BC27-7809CD0B1B55}" type="slidenum">
              <a:rPr lang="en-GB" smtClean="0"/>
              <a:t>37</a:t>
            </a:fld>
            <a:endParaRPr lang="en-GB"/>
          </a:p>
        </p:txBody>
      </p:sp>
    </p:spTree>
    <p:extLst>
      <p:ext uri="{BB962C8B-B14F-4D97-AF65-F5344CB8AC3E}">
        <p14:creationId xmlns:p14="http://schemas.microsoft.com/office/powerpoint/2010/main" val="69419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20000"/>
              </a:spcBef>
              <a:spcAft>
                <a:spcPts val="600"/>
              </a:spcAft>
              <a:buFont typeface="Wingdings,Sans-Serif"/>
              <a:buChar char="v"/>
            </a:pPr>
            <a:r>
              <a:rPr lang="en-GB"/>
              <a:t>Were you able to give last week’s tasks a go?</a:t>
            </a:r>
            <a:endParaRPr lang="en-US"/>
          </a:p>
          <a:p>
            <a:pPr marL="457200" indent="-457200">
              <a:spcBef>
                <a:spcPct val="20000"/>
              </a:spcBef>
              <a:spcAft>
                <a:spcPts val="600"/>
              </a:spcAft>
              <a:buFont typeface="Wingdings,Sans-Serif"/>
              <a:buChar char="v"/>
            </a:pPr>
            <a:r>
              <a:rPr lang="en-GB"/>
              <a:t>Is there anything you learned from the tasks?</a:t>
            </a:r>
            <a:endParaRPr lang="en-US"/>
          </a:p>
          <a:p>
            <a:pPr marL="457200" indent="-457200">
              <a:spcBef>
                <a:spcPct val="20000"/>
              </a:spcBef>
              <a:spcAft>
                <a:spcPts val="600"/>
              </a:spcAft>
              <a:buFont typeface="Wingdings,Sans-Serif"/>
              <a:buChar char="v"/>
            </a:pPr>
            <a:r>
              <a:rPr lang="en-GB"/>
              <a:t>What will you do differently this week?</a:t>
            </a:r>
            <a:endParaRPr lang="en-US"/>
          </a:p>
        </p:txBody>
      </p:sp>
      <p:sp>
        <p:nvSpPr>
          <p:cNvPr id="4" name="Slide Number Placeholder 3"/>
          <p:cNvSpPr>
            <a:spLocks noGrp="1"/>
          </p:cNvSpPr>
          <p:nvPr>
            <p:ph type="sldNum" sz="quarter" idx="5"/>
          </p:nvPr>
        </p:nvSpPr>
        <p:spPr/>
        <p:txBody>
          <a:bodyPr/>
          <a:lstStyle/>
          <a:p>
            <a:fld id="{DC341EBA-7D70-423E-BC27-7809CD0B1B55}" type="slidenum">
              <a:rPr lang="en-GB" smtClean="0"/>
              <a:t>5</a:t>
            </a:fld>
            <a:endParaRPr lang="en-GB"/>
          </a:p>
        </p:txBody>
      </p:sp>
    </p:spTree>
    <p:extLst>
      <p:ext uri="{BB962C8B-B14F-4D97-AF65-F5344CB8AC3E}">
        <p14:creationId xmlns:p14="http://schemas.microsoft.com/office/powerpoint/2010/main" val="56516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71600" y="1143000"/>
            <a:ext cx="4114800" cy="3086100"/>
          </a:xfrm>
          <a:ln/>
        </p:spPr>
      </p:sp>
      <p:sp>
        <p:nvSpPr>
          <p:cNvPr id="24579" name="Rectangle 3"/>
          <p:cNvSpPr>
            <a:spLocks noGrp="1" noChangeArrowheads="1"/>
          </p:cNvSpPr>
          <p:nvPr>
            <p:ph type="body" idx="1"/>
          </p:nvPr>
        </p:nvSpPr>
        <p:spPr>
          <a:noFill/>
        </p:spPr>
        <p:txBody>
          <a:bodyPr/>
          <a:lstStyle/>
          <a:p>
            <a:pPr eaLnBrk="1" hangingPunct="1"/>
            <a:r>
              <a:rPr lang="en-GB" altLang="en-US"/>
              <a:t>Explain the CBT model</a:t>
            </a:r>
          </a:p>
        </p:txBody>
      </p:sp>
    </p:spTree>
    <p:extLst>
      <p:ext uri="{BB962C8B-B14F-4D97-AF65-F5344CB8AC3E}">
        <p14:creationId xmlns:p14="http://schemas.microsoft.com/office/powerpoint/2010/main" val="354536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371600" y="1143000"/>
            <a:ext cx="4114800" cy="3086100"/>
          </a:xfrm>
          <a:ln/>
        </p:spPr>
      </p:sp>
      <p:sp>
        <p:nvSpPr>
          <p:cNvPr id="26627" name="Rectangle 3"/>
          <p:cNvSpPr>
            <a:spLocks noGrp="1" noChangeArrowheads="1"/>
          </p:cNvSpPr>
          <p:nvPr>
            <p:ph type="body" idx="1"/>
          </p:nvPr>
        </p:nvSpPr>
        <p:spPr>
          <a:noFill/>
        </p:spPr>
        <p:txBody>
          <a:bodyPr/>
          <a:lstStyle/>
          <a:p>
            <a:pPr eaLnBrk="1" hangingPunct="1"/>
            <a:r>
              <a:rPr lang="en-GB" altLang="en-US"/>
              <a:t>Use the board to create a big hot cross bun of all the different symptoms of low mood, stress and anxiety</a:t>
            </a:r>
          </a:p>
        </p:txBody>
      </p:sp>
    </p:spTree>
    <p:extLst>
      <p:ext uri="{BB962C8B-B14F-4D97-AF65-F5344CB8AC3E}">
        <p14:creationId xmlns:p14="http://schemas.microsoft.com/office/powerpoint/2010/main" val="270012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a:cs typeface="Calibri"/>
              </a:rPr>
              <a:t>1 in 4 experience mental health (25%)  in general and with the LGBTQ community it is </a:t>
            </a:r>
            <a:r>
              <a:rPr lang="en-US"/>
              <a:t>more than 40 percent of LGBTQ+ people will experience a significant mental health problem which is 2 in 5 people. </a:t>
            </a:r>
          </a:p>
          <a:p>
            <a:endParaRPr lang="en-US" dirty="0">
              <a:cs typeface="Calibri"/>
            </a:endParaRPr>
          </a:p>
        </p:txBody>
      </p:sp>
      <p:sp>
        <p:nvSpPr>
          <p:cNvPr id="4" name="Slide Number Placeholder 3"/>
          <p:cNvSpPr>
            <a:spLocks noGrp="1"/>
          </p:cNvSpPr>
          <p:nvPr>
            <p:ph type="sldNum" sz="quarter" idx="5"/>
          </p:nvPr>
        </p:nvSpPr>
        <p:spPr/>
        <p:txBody>
          <a:bodyPr/>
          <a:lstStyle/>
          <a:p>
            <a:fld id="{DC341EBA-7D70-423E-BC27-7809CD0B1B55}" type="slidenum">
              <a:rPr lang="en-GB" smtClean="0"/>
              <a:t>8</a:t>
            </a:fld>
            <a:endParaRPr lang="en-GB"/>
          </a:p>
        </p:txBody>
      </p:sp>
    </p:spTree>
    <p:extLst>
      <p:ext uri="{BB962C8B-B14F-4D97-AF65-F5344CB8AC3E}">
        <p14:creationId xmlns:p14="http://schemas.microsoft.com/office/powerpoint/2010/main" val="38818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also discussed last week the addition factors that can feed into minority groups and in particular LGBTQ and our experiences - ++++example+++</a:t>
            </a:r>
          </a:p>
        </p:txBody>
      </p:sp>
      <p:sp>
        <p:nvSpPr>
          <p:cNvPr id="4" name="Slide Number Placeholder 3"/>
          <p:cNvSpPr>
            <a:spLocks noGrp="1"/>
          </p:cNvSpPr>
          <p:nvPr>
            <p:ph type="sldNum" sz="quarter" idx="5"/>
          </p:nvPr>
        </p:nvSpPr>
        <p:spPr/>
        <p:txBody>
          <a:bodyPr/>
          <a:lstStyle/>
          <a:p>
            <a:fld id="{DC341EBA-7D70-423E-BC27-7809CD0B1B55}" type="slidenum">
              <a:rPr lang="en-GB" smtClean="0"/>
              <a:t>9</a:t>
            </a:fld>
            <a:endParaRPr lang="en-GB"/>
          </a:p>
        </p:txBody>
      </p:sp>
    </p:spTree>
    <p:extLst>
      <p:ext uri="{BB962C8B-B14F-4D97-AF65-F5344CB8AC3E}">
        <p14:creationId xmlns:p14="http://schemas.microsoft.com/office/powerpoint/2010/main" val="382142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371600" y="1143000"/>
            <a:ext cx="4114800" cy="3086100"/>
          </a:xfrm>
          <a:ln/>
        </p:spPr>
      </p:sp>
      <p:sp>
        <p:nvSpPr>
          <p:cNvPr id="34819" name="Rectangle 3"/>
          <p:cNvSpPr>
            <a:spLocks noGrp="1" noChangeArrowheads="1"/>
          </p:cNvSpPr>
          <p:nvPr>
            <p:ph type="body" idx="1"/>
          </p:nvPr>
        </p:nvSpPr>
        <p:spPr>
          <a:noFill/>
        </p:spPr>
        <p:txBody>
          <a:bodyPr/>
          <a:lstStyle/>
          <a:p>
            <a:r>
              <a:rPr lang="en-GB" altLang="en-US"/>
              <a:t>Lets go through some examples of how stress, anxiety and low mood may be maintained. Looking at Sam’s life what might be maintaining their difficulties? </a:t>
            </a:r>
          </a:p>
        </p:txBody>
      </p:sp>
    </p:spTree>
    <p:extLst>
      <p:ext uri="{BB962C8B-B14F-4D97-AF65-F5344CB8AC3E}">
        <p14:creationId xmlns:p14="http://schemas.microsoft.com/office/powerpoint/2010/main" val="386479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71600" y="1143000"/>
            <a:ext cx="4114800" cy="3086100"/>
          </a:xfrm>
          <a:ln/>
        </p:spPr>
      </p:sp>
      <p:sp>
        <p:nvSpPr>
          <p:cNvPr id="24579" name="Rectangle 3"/>
          <p:cNvSpPr>
            <a:spLocks noGrp="1" noChangeArrowheads="1"/>
          </p:cNvSpPr>
          <p:nvPr>
            <p:ph type="body" idx="1"/>
          </p:nvPr>
        </p:nvSpPr>
        <p:spPr>
          <a:noFill/>
        </p:spPr>
        <p:txBody>
          <a:bodyPr/>
          <a:lstStyle/>
          <a:p>
            <a:pPr eaLnBrk="1" hangingPunct="1"/>
            <a:r>
              <a:rPr lang="en-GB" altLang="en-US"/>
              <a:t>Explain the CBT model</a:t>
            </a:r>
          </a:p>
          <a:p>
            <a:pPr marL="171450" indent="-171450">
              <a:buFont typeface="Arial,Sans-Serif"/>
              <a:buChar char="•"/>
            </a:pPr>
            <a:r>
              <a:rPr lang="en-GB"/>
              <a:t>At any one time, we have 5 different processes happening at once </a:t>
            </a:r>
          </a:p>
          <a:p>
            <a:pPr marL="171450" indent="-171450">
              <a:buFont typeface="Arial,Sans-Serif"/>
              <a:buChar char="•"/>
            </a:pPr>
            <a:r>
              <a:rPr lang="en-GB"/>
              <a:t>We have our situation which is made up of all the things external to us</a:t>
            </a:r>
          </a:p>
          <a:p>
            <a:pPr marL="171450" indent="-171450">
              <a:buFont typeface="Arial,Sans-Serif"/>
              <a:buChar char="•"/>
            </a:pPr>
            <a:r>
              <a:rPr lang="en-GB"/>
              <a:t>We have 4 internal processes happening </a:t>
            </a:r>
          </a:p>
          <a:p>
            <a:pPr marL="171450" indent="-171450">
              <a:buFont typeface="Arial,Sans-Serif"/>
              <a:buChar char="•"/>
            </a:pPr>
            <a:r>
              <a:rPr lang="en-GB"/>
              <a:t>Our situation, thoughts, feelings, body and behaviours are all interlinked and influence each other </a:t>
            </a:r>
            <a:endParaRPr lang="en-US"/>
          </a:p>
          <a:p>
            <a:pPr marL="171450" indent="-171450">
              <a:buFont typeface="Arial,Sans-Serif"/>
              <a:buChar char="•"/>
            </a:pPr>
            <a:r>
              <a:rPr lang="en-GB"/>
              <a:t>They can influence each other in a way that causes a vicious cycle that is difficult to break out of </a:t>
            </a:r>
          </a:p>
        </p:txBody>
      </p:sp>
    </p:spTree>
    <p:extLst>
      <p:ext uri="{BB962C8B-B14F-4D97-AF65-F5344CB8AC3E}">
        <p14:creationId xmlns:p14="http://schemas.microsoft.com/office/powerpoint/2010/main" val="354536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35" y="1"/>
            <a:ext cx="3778906"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976" y="914401"/>
            <a:ext cx="6948333" cy="3488266"/>
          </a:xfrm>
        </p:spPr>
        <p:txBody>
          <a:bodyPr anchor="b">
            <a:normAutofit/>
          </a:bodyPr>
          <a:lstStyle>
            <a:lvl1pPr algn="r">
              <a:defRPr sz="7201">
                <a:effectLst/>
              </a:defRPr>
            </a:lvl1pPr>
          </a:lstStyle>
          <a:p>
            <a:r>
              <a:rPr lang="en-US"/>
              <a:t>Click to edit Master title style</a:t>
            </a:r>
          </a:p>
        </p:txBody>
      </p:sp>
      <p:sp>
        <p:nvSpPr>
          <p:cNvPr id="3" name="Subtitle 2"/>
          <p:cNvSpPr>
            <a:spLocks noGrp="1"/>
          </p:cNvSpPr>
          <p:nvPr>
            <p:ph type="subTitle" idx="1"/>
          </p:nvPr>
        </p:nvSpPr>
        <p:spPr>
          <a:xfrm>
            <a:off x="2924746" y="4402667"/>
            <a:ext cx="5763564" cy="1364531"/>
          </a:xfrm>
        </p:spPr>
        <p:txBody>
          <a:bodyPr anchor="t">
            <a:normAutofit/>
          </a:bodyPr>
          <a:lstStyle>
            <a:lvl1pPr marL="0" indent="0" algn="r">
              <a:buNone/>
              <a:defRPr sz="240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7046" y="6117337"/>
            <a:ext cx="857622" cy="365125"/>
          </a:xfrm>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a:xfrm>
            <a:off x="3624362" y="6117337"/>
            <a:ext cx="3610065" cy="365125"/>
          </a:xfrm>
        </p:spPr>
        <p:txBody>
          <a:bodyPr/>
          <a:lstStyle/>
          <a:p>
            <a:endParaRPr lang="en-US"/>
          </a:p>
        </p:txBody>
      </p:sp>
      <p:sp>
        <p:nvSpPr>
          <p:cNvPr id="6" name="Slide Number Placeholder 5"/>
          <p:cNvSpPr>
            <a:spLocks noGrp="1"/>
          </p:cNvSpPr>
          <p:nvPr>
            <p:ph type="sldNum" sz="quarter" idx="12"/>
          </p:nvPr>
        </p:nvSpPr>
        <p:spPr>
          <a:xfrm>
            <a:off x="8276757" y="6117337"/>
            <a:ext cx="411551" cy="365125"/>
          </a:xfrm>
        </p:spPr>
        <p:txBody>
          <a:bodyPr/>
          <a:lstStyle/>
          <a:p>
            <a:fld id="{D57F1E4F-1CFF-5643-939E-217C01CDF565}" type="slidenum">
              <a:rPr lang="en-US" dirty="0"/>
              <a:pPr/>
              <a:t>‹#›</a:t>
            </a:fld>
            <a:endParaRPr lang="en-US"/>
          </a:p>
        </p:txBody>
      </p:sp>
      <p:sp>
        <p:nvSpPr>
          <p:cNvPr id="23" name="Freeform 12"/>
          <p:cNvSpPr/>
          <p:nvPr/>
        </p:nvSpPr>
        <p:spPr bwMode="auto">
          <a:xfrm>
            <a:off x="203235" y="3771900"/>
            <a:ext cx="362013"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486" y="3867150"/>
            <a:ext cx="61924"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9258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717" y="4732865"/>
            <a:ext cx="7517296" cy="566738"/>
          </a:xfrm>
        </p:spPr>
        <p:txBody>
          <a:bodyPr anchor="b">
            <a:normAutofit/>
          </a:bodyPr>
          <a:lstStyle>
            <a:lvl1pPr algn="ctr">
              <a:defRPr sz="3201" b="0"/>
            </a:lvl1pPr>
          </a:lstStyle>
          <a:p>
            <a:r>
              <a:rPr lang="en-US"/>
              <a:t>Click to edit Master title style</a:t>
            </a:r>
          </a:p>
        </p:txBody>
      </p:sp>
      <p:sp>
        <p:nvSpPr>
          <p:cNvPr id="3" name="Picture Placeholder 2"/>
          <p:cNvSpPr>
            <a:spLocks noGrp="1" noChangeAspect="1"/>
          </p:cNvSpPr>
          <p:nvPr>
            <p:ph type="pic" idx="1"/>
          </p:nvPr>
        </p:nvSpPr>
        <p:spPr>
          <a:xfrm>
            <a:off x="1790286" y="932112"/>
            <a:ext cx="617213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134"/>
            </a:lvl1pPr>
            <a:lvl2pPr marL="609722" indent="0">
              <a:buNone/>
              <a:defRPr sz="2134"/>
            </a:lvl2pPr>
            <a:lvl3pPr marL="1219444" indent="0">
              <a:buNone/>
              <a:defRPr sz="2134"/>
            </a:lvl3pPr>
            <a:lvl4pPr marL="1829166" indent="0">
              <a:buNone/>
              <a:defRPr sz="2134"/>
            </a:lvl4pPr>
            <a:lvl5pPr marL="2438888" indent="0">
              <a:buNone/>
              <a:defRPr sz="2134"/>
            </a:lvl5pPr>
            <a:lvl6pPr marL="3048610" indent="0">
              <a:buNone/>
              <a:defRPr sz="2134"/>
            </a:lvl6pPr>
            <a:lvl7pPr marL="3658332" indent="0">
              <a:buNone/>
              <a:defRPr sz="2134"/>
            </a:lvl7pPr>
            <a:lvl8pPr marL="4268053" indent="0">
              <a:buNone/>
              <a:defRPr sz="2134"/>
            </a:lvl8pPr>
            <a:lvl9pPr marL="4877775" indent="0">
              <a:buNone/>
              <a:defRPr sz="2134"/>
            </a:lvl9pPr>
          </a:lstStyle>
          <a:p>
            <a:endParaRPr lang="en-US"/>
          </a:p>
        </p:txBody>
      </p:sp>
      <p:sp>
        <p:nvSpPr>
          <p:cNvPr id="4" name="Text Placeholder 3"/>
          <p:cNvSpPr>
            <a:spLocks noGrp="1"/>
          </p:cNvSpPr>
          <p:nvPr>
            <p:ph type="body" sz="half" idx="2"/>
          </p:nvPr>
        </p:nvSpPr>
        <p:spPr>
          <a:xfrm>
            <a:off x="1113717" y="5299603"/>
            <a:ext cx="7517296" cy="493712"/>
          </a:xfrm>
        </p:spPr>
        <p:txBody>
          <a:bodyPr>
            <a:normAutofit/>
          </a:bodyPr>
          <a:lstStyle>
            <a:lvl1pPr marL="0" indent="0" algn="ctr">
              <a:buNone/>
              <a:defRPr sz="1867"/>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52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718" y="685800"/>
            <a:ext cx="7517296" cy="3048000"/>
          </a:xfrm>
        </p:spPr>
        <p:txBody>
          <a:bodyPr anchor="ctr">
            <a:normAutofit/>
          </a:bodyPr>
          <a:lstStyle>
            <a:lvl1pPr algn="ctr">
              <a:defRPr sz="4268" b="0" cap="none"/>
            </a:lvl1pPr>
          </a:lstStyle>
          <a:p>
            <a:r>
              <a:rPr lang="en-US"/>
              <a:t>Click to edit Master title style</a:t>
            </a:r>
          </a:p>
        </p:txBody>
      </p:sp>
      <p:sp>
        <p:nvSpPr>
          <p:cNvPr id="3" name="Text Placeholder 2"/>
          <p:cNvSpPr>
            <a:spLocks noGrp="1"/>
          </p:cNvSpPr>
          <p:nvPr>
            <p:ph type="body" idx="1"/>
          </p:nvPr>
        </p:nvSpPr>
        <p:spPr>
          <a:xfrm>
            <a:off x="1113718" y="4343400"/>
            <a:ext cx="7517297" cy="1447800"/>
          </a:xfrm>
        </p:spPr>
        <p:txBody>
          <a:bodyPr anchor="ctr">
            <a:normAutofit/>
          </a:bodyPr>
          <a:lstStyle>
            <a:lvl1pPr marL="0" indent="0" algn="ctr">
              <a:buNone/>
              <a:defRPr sz="2667">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804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590" y="863023"/>
            <a:ext cx="457398" cy="584776"/>
          </a:xfrm>
          <a:prstGeom prst="rect">
            <a:avLst/>
          </a:prstGeom>
        </p:spPr>
        <p:txBody>
          <a:bodyPr vert="horz" lIns="121941" tIns="60971" rIns="121941" bIns="6097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9">
                <a:solidFill>
                  <a:schemeClr val="tx1"/>
                </a:solidFill>
                <a:effectLst/>
              </a:rPr>
              <a:t>“</a:t>
            </a:r>
          </a:p>
        </p:txBody>
      </p:sp>
      <p:sp>
        <p:nvSpPr>
          <p:cNvPr id="15" name="TextBox 14"/>
          <p:cNvSpPr txBox="1"/>
          <p:nvPr/>
        </p:nvSpPr>
        <p:spPr>
          <a:xfrm>
            <a:off x="8173617" y="2819399"/>
            <a:ext cx="457398" cy="584776"/>
          </a:xfrm>
          <a:prstGeom prst="rect">
            <a:avLst/>
          </a:prstGeom>
        </p:spPr>
        <p:txBody>
          <a:bodyPr vert="horz" lIns="121941" tIns="60971" rIns="121941" bIns="6097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9">
                <a:solidFill>
                  <a:schemeClr val="tx1"/>
                </a:solidFill>
                <a:effectLst/>
              </a:rPr>
              <a:t>”</a:t>
            </a:r>
          </a:p>
        </p:txBody>
      </p:sp>
      <p:sp>
        <p:nvSpPr>
          <p:cNvPr id="2" name="Title 1"/>
          <p:cNvSpPr>
            <a:spLocks noGrp="1"/>
          </p:cNvSpPr>
          <p:nvPr>
            <p:ph type="title"/>
          </p:nvPr>
        </p:nvSpPr>
        <p:spPr>
          <a:xfrm>
            <a:off x="1426989" y="685801"/>
            <a:ext cx="6975326" cy="2743199"/>
          </a:xfrm>
        </p:spPr>
        <p:txBody>
          <a:bodyPr anchor="ctr">
            <a:normAutofit/>
          </a:bodyPr>
          <a:lstStyle>
            <a:lvl1pPr algn="ctr">
              <a:defRPr sz="4268"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512" y="3428999"/>
            <a:ext cx="6632280" cy="381000"/>
          </a:xfrm>
        </p:spPr>
        <p:txBody>
          <a:bodyPr anchor="ctr">
            <a:normAutofit/>
          </a:bodyPr>
          <a:lstStyle>
            <a:lvl1pPr marL="0" indent="0">
              <a:buFontTx/>
              <a:buNone/>
              <a:defRPr sz="2400"/>
            </a:lvl1pPr>
            <a:lvl2pPr marL="609722" indent="0">
              <a:buFontTx/>
              <a:buNone/>
              <a:defRPr/>
            </a:lvl2pPr>
            <a:lvl3pPr marL="1219444" indent="0">
              <a:buFontTx/>
              <a:buNone/>
              <a:defRPr/>
            </a:lvl3pPr>
            <a:lvl4pPr marL="1829166" indent="0">
              <a:buFontTx/>
              <a:buNone/>
              <a:defRPr/>
            </a:lvl4pPr>
            <a:lvl5pPr marL="2438888" indent="0">
              <a:buFontTx/>
              <a:buNone/>
              <a:defRPr/>
            </a:lvl5pPr>
          </a:lstStyle>
          <a:p>
            <a:pPr lvl="0"/>
            <a:r>
              <a:rPr lang="en-US"/>
              <a:t>Click to edit Master text styles</a:t>
            </a:r>
          </a:p>
        </p:txBody>
      </p:sp>
      <p:sp>
        <p:nvSpPr>
          <p:cNvPr id="3" name="Text Placeholder 2"/>
          <p:cNvSpPr>
            <a:spLocks noGrp="1"/>
          </p:cNvSpPr>
          <p:nvPr>
            <p:ph type="body" idx="1"/>
          </p:nvPr>
        </p:nvSpPr>
        <p:spPr>
          <a:xfrm>
            <a:off x="1113717" y="4343400"/>
            <a:ext cx="7517296" cy="1447800"/>
          </a:xfrm>
        </p:spPr>
        <p:txBody>
          <a:bodyPr anchor="ctr">
            <a:normAutofit/>
          </a:bodyPr>
          <a:lstStyle>
            <a:lvl1pPr marL="0" indent="0" algn="ctr">
              <a:buNone/>
              <a:defRPr sz="2667">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752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719" y="3308581"/>
            <a:ext cx="7517294" cy="1468800"/>
          </a:xfrm>
        </p:spPr>
        <p:txBody>
          <a:bodyPr anchor="b">
            <a:normAutofit/>
          </a:bodyPr>
          <a:lstStyle>
            <a:lvl1pPr algn="r">
              <a:defRPr sz="4268" b="0" cap="none"/>
            </a:lvl1pPr>
          </a:lstStyle>
          <a:p>
            <a:r>
              <a:rPr lang="en-US"/>
              <a:t>Click to edit Master title style</a:t>
            </a:r>
          </a:p>
        </p:txBody>
      </p:sp>
      <p:sp>
        <p:nvSpPr>
          <p:cNvPr id="3" name="Text Placeholder 2"/>
          <p:cNvSpPr>
            <a:spLocks noGrp="1"/>
          </p:cNvSpPr>
          <p:nvPr>
            <p:ph type="body" idx="1"/>
          </p:nvPr>
        </p:nvSpPr>
        <p:spPr>
          <a:xfrm>
            <a:off x="1113718" y="4777381"/>
            <a:ext cx="7517295" cy="860400"/>
          </a:xfrm>
        </p:spPr>
        <p:txBody>
          <a:bodyPr anchor="t">
            <a:normAutofit/>
          </a:bodyPr>
          <a:lstStyle>
            <a:lvl1pPr marL="0" indent="0" algn="r">
              <a:buNone/>
              <a:defRPr sz="2667">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3674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590" y="863023"/>
            <a:ext cx="457398" cy="584776"/>
          </a:xfrm>
          <a:prstGeom prst="rect">
            <a:avLst/>
          </a:prstGeom>
        </p:spPr>
        <p:txBody>
          <a:bodyPr vert="horz" lIns="121941" tIns="60971" rIns="121941" bIns="6097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9">
                <a:solidFill>
                  <a:schemeClr val="tx1"/>
                </a:solidFill>
                <a:effectLst/>
              </a:rPr>
              <a:t>“</a:t>
            </a:r>
          </a:p>
        </p:txBody>
      </p:sp>
      <p:sp>
        <p:nvSpPr>
          <p:cNvPr id="15" name="TextBox 14"/>
          <p:cNvSpPr txBox="1"/>
          <p:nvPr/>
        </p:nvSpPr>
        <p:spPr>
          <a:xfrm>
            <a:off x="8173617" y="2819399"/>
            <a:ext cx="457398" cy="584776"/>
          </a:xfrm>
          <a:prstGeom prst="rect">
            <a:avLst/>
          </a:prstGeom>
        </p:spPr>
        <p:txBody>
          <a:bodyPr vert="horz" lIns="121941" tIns="60971" rIns="121941" bIns="6097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9">
                <a:solidFill>
                  <a:schemeClr val="tx1"/>
                </a:solidFill>
                <a:effectLst/>
              </a:rPr>
              <a:t>”</a:t>
            </a:r>
          </a:p>
        </p:txBody>
      </p:sp>
      <p:sp>
        <p:nvSpPr>
          <p:cNvPr id="2" name="Title 1"/>
          <p:cNvSpPr>
            <a:spLocks noGrp="1"/>
          </p:cNvSpPr>
          <p:nvPr>
            <p:ph type="title"/>
          </p:nvPr>
        </p:nvSpPr>
        <p:spPr>
          <a:xfrm>
            <a:off x="1426989" y="685801"/>
            <a:ext cx="6975326" cy="2743199"/>
          </a:xfrm>
        </p:spPr>
        <p:txBody>
          <a:bodyPr anchor="ctr">
            <a:normAutofit/>
          </a:bodyPr>
          <a:lstStyle>
            <a:lvl1pPr algn="ctr">
              <a:defRPr sz="4268"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719" y="3886200"/>
            <a:ext cx="7517295" cy="889000"/>
          </a:xfrm>
        </p:spPr>
        <p:txBody>
          <a:bodyPr vert="horz" lIns="91440" tIns="45720" rIns="91440" bIns="45720" rtlCol="0" anchor="b">
            <a:normAutofit/>
          </a:bodyPr>
          <a:lstStyle>
            <a:lvl1pPr algn="r">
              <a:buNone/>
              <a:defRPr lang="en-US" sz="3201"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718" y="4775200"/>
            <a:ext cx="7517295" cy="1016000"/>
          </a:xfrm>
        </p:spPr>
        <p:txBody>
          <a:bodyPr anchor="t">
            <a:normAutofit/>
          </a:bodyPr>
          <a:lstStyle>
            <a:lvl1pPr marL="0" indent="0" algn="r">
              <a:buNone/>
              <a:defRPr sz="2400">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2568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719" y="685802"/>
            <a:ext cx="7517296"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718" y="3505200"/>
            <a:ext cx="7517297" cy="838200"/>
          </a:xfrm>
        </p:spPr>
        <p:txBody>
          <a:bodyPr vert="horz" lIns="91440" tIns="45720" rIns="91440" bIns="45720" rtlCol="0" anchor="b">
            <a:normAutofit/>
          </a:bodyPr>
          <a:lstStyle>
            <a:lvl1pPr>
              <a:buNone/>
              <a:defRPr lang="en-US" sz="3734"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718" y="4343400"/>
            <a:ext cx="7517297" cy="1447800"/>
          </a:xfrm>
        </p:spPr>
        <p:txBody>
          <a:bodyPr anchor="t">
            <a:normAutofit/>
          </a:bodyPr>
          <a:lstStyle>
            <a:lvl1pPr marL="0" indent="0" algn="l">
              <a:buNone/>
              <a:defRPr sz="2400">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8263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0220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661" y="685800"/>
            <a:ext cx="1328354"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718" y="685800"/>
            <a:ext cx="6017418"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319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80" y="1600204"/>
            <a:ext cx="8231029"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921375-14AC-48CF-A8D3-303AF49A2B72}" type="slidenum">
              <a:rPr lang="en-GB" altLang="en-US"/>
              <a:pPr>
                <a:defRPr/>
              </a:pPr>
              <a:t>‹#›</a:t>
            </a:fld>
            <a:endParaRPr lang="en-GB" altLang="en-US"/>
          </a:p>
        </p:txBody>
      </p:sp>
    </p:spTree>
    <p:extLst>
      <p:ext uri="{BB962C8B-B14F-4D97-AF65-F5344CB8AC3E}">
        <p14:creationId xmlns:p14="http://schemas.microsoft.com/office/powerpoint/2010/main" val="112533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304" y="457201"/>
            <a:ext cx="7706005" cy="1981200"/>
          </a:xfrm>
        </p:spPr>
        <p:txBody>
          <a:bodyPr/>
          <a:lstStyle/>
          <a:p>
            <a:r>
              <a:rPr lang="en-US"/>
              <a:t>Click to edit Master title style</a:t>
            </a:r>
          </a:p>
        </p:txBody>
      </p:sp>
      <p:sp>
        <p:nvSpPr>
          <p:cNvPr id="3" name="Content Placeholder 2"/>
          <p:cNvSpPr>
            <a:spLocks noGrp="1"/>
          </p:cNvSpPr>
          <p:nvPr>
            <p:ph idx="1"/>
          </p:nvPr>
        </p:nvSpPr>
        <p:spPr>
          <a:xfrm>
            <a:off x="982304" y="2667000"/>
            <a:ext cx="7706005"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5605" y="6108174"/>
            <a:ext cx="857622" cy="365125"/>
          </a:xfrm>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a:xfrm>
            <a:off x="1972990" y="6108174"/>
            <a:ext cx="5315440" cy="365125"/>
          </a:xfrm>
        </p:spPr>
        <p:txBody>
          <a:bodyPr/>
          <a:lstStyle/>
          <a:p>
            <a:endParaRPr lang="en-US"/>
          </a:p>
        </p:txBody>
      </p:sp>
      <p:sp>
        <p:nvSpPr>
          <p:cNvPr id="6" name="Slide Number Placeholder 5"/>
          <p:cNvSpPr>
            <a:spLocks noGrp="1"/>
          </p:cNvSpPr>
          <p:nvPr>
            <p:ph type="sldNum" sz="quarter" idx="12"/>
          </p:nvPr>
        </p:nvSpPr>
        <p:spPr>
          <a:xfrm>
            <a:off x="8260402" y="6108174"/>
            <a:ext cx="42790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400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7340" y="2666999"/>
            <a:ext cx="6700969" cy="2360071"/>
          </a:xfrm>
        </p:spPr>
        <p:txBody>
          <a:bodyPr anchor="b"/>
          <a:lstStyle>
            <a:lvl1pPr algn="r">
              <a:defRPr sz="5334" b="0" cap="none"/>
            </a:lvl1pPr>
          </a:lstStyle>
          <a:p>
            <a:r>
              <a:rPr lang="en-US"/>
              <a:t>Click to edit Master title style</a:t>
            </a:r>
          </a:p>
        </p:txBody>
      </p:sp>
      <p:sp>
        <p:nvSpPr>
          <p:cNvPr id="3" name="Text Placeholder 2"/>
          <p:cNvSpPr>
            <a:spLocks noGrp="1"/>
          </p:cNvSpPr>
          <p:nvPr>
            <p:ph type="body" idx="1"/>
          </p:nvPr>
        </p:nvSpPr>
        <p:spPr>
          <a:xfrm>
            <a:off x="1987343" y="5027070"/>
            <a:ext cx="6700966" cy="860400"/>
          </a:xfrm>
        </p:spPr>
        <p:txBody>
          <a:bodyPr anchor="t">
            <a:normAutofit/>
          </a:bodyPr>
          <a:lstStyle>
            <a:lvl1pPr marL="0" indent="0" algn="r">
              <a:buNone/>
              <a:defRPr sz="2667">
                <a:solidFill>
                  <a:schemeClr val="tx1"/>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4754" y="6116071"/>
            <a:ext cx="413555"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761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304" y="685802"/>
            <a:ext cx="7706005" cy="1752599"/>
          </a:xfrm>
        </p:spPr>
        <p:txBody>
          <a:bodyPr/>
          <a:lstStyle/>
          <a:p>
            <a:r>
              <a:rPr lang="en-US"/>
              <a:t>Click to edit Master title style</a:t>
            </a:r>
          </a:p>
        </p:txBody>
      </p:sp>
      <p:sp>
        <p:nvSpPr>
          <p:cNvPr id="3" name="Content Placeholder 2"/>
          <p:cNvSpPr>
            <a:spLocks noGrp="1"/>
          </p:cNvSpPr>
          <p:nvPr>
            <p:ph sz="half" idx="1"/>
          </p:nvPr>
        </p:nvSpPr>
        <p:spPr>
          <a:xfrm>
            <a:off x="982304" y="2667000"/>
            <a:ext cx="3740545" cy="3368674"/>
          </a:xfrm>
        </p:spPr>
        <p:txBody>
          <a:bodyPr>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7763" y="2667000"/>
            <a:ext cx="3740545" cy="3346824"/>
          </a:xfrm>
        </p:spPr>
        <p:txBody>
          <a:bodyPr>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373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713" y="2658533"/>
            <a:ext cx="3456891" cy="576262"/>
          </a:xfrm>
        </p:spPr>
        <p:txBody>
          <a:bodyPr anchor="b">
            <a:noAutofit/>
          </a:bodyPr>
          <a:lstStyle>
            <a:lvl1pPr marL="0" indent="0">
              <a:buNone/>
              <a:defRPr sz="3734" b="0">
                <a:solidFill>
                  <a:schemeClr val="accent1">
                    <a:lumMod val="75000"/>
                  </a:schemeClr>
                </a:solidFill>
              </a:defRPr>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a:t>Click to edit Master text styles</a:t>
            </a:r>
          </a:p>
        </p:txBody>
      </p:sp>
      <p:sp>
        <p:nvSpPr>
          <p:cNvPr id="4" name="Content Placeholder 3"/>
          <p:cNvSpPr>
            <a:spLocks noGrp="1"/>
          </p:cNvSpPr>
          <p:nvPr>
            <p:ph sz="half" idx="2"/>
          </p:nvPr>
        </p:nvSpPr>
        <p:spPr>
          <a:xfrm>
            <a:off x="1113716" y="3335337"/>
            <a:ext cx="3672886" cy="2665259"/>
          </a:xfrm>
        </p:spPr>
        <p:txBody>
          <a:bodyPr anchor="t">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2607" y="2667000"/>
            <a:ext cx="3468408" cy="576262"/>
          </a:xfrm>
        </p:spPr>
        <p:txBody>
          <a:bodyPr anchor="b">
            <a:noAutofit/>
          </a:bodyPr>
          <a:lstStyle>
            <a:lvl1pPr marL="0" indent="0">
              <a:buNone/>
              <a:defRPr sz="3734" b="0">
                <a:solidFill>
                  <a:schemeClr val="accent1">
                    <a:lumMod val="75000"/>
                  </a:schemeClr>
                </a:solidFill>
              </a:defRPr>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a:t>Click to edit Master text styles</a:t>
            </a:r>
          </a:p>
        </p:txBody>
      </p:sp>
      <p:sp>
        <p:nvSpPr>
          <p:cNvPr id="6" name="Content Placeholder 5"/>
          <p:cNvSpPr>
            <a:spLocks noGrp="1"/>
          </p:cNvSpPr>
          <p:nvPr>
            <p:ph sz="quarter" idx="4"/>
          </p:nvPr>
        </p:nvSpPr>
        <p:spPr>
          <a:xfrm>
            <a:off x="4958127" y="3335337"/>
            <a:ext cx="3672886" cy="2665259"/>
          </a:xfrm>
        </p:spPr>
        <p:txBody>
          <a:bodyPr anchor="t">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8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20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5492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718" y="1600200"/>
            <a:ext cx="2662996" cy="1371600"/>
          </a:xfrm>
        </p:spPr>
        <p:txBody>
          <a:bodyPr anchor="b">
            <a:normAutofit/>
          </a:bodyPr>
          <a:lstStyle>
            <a:lvl1pPr algn="ctr">
              <a:defRPr sz="3201" b="0"/>
            </a:lvl1pPr>
          </a:lstStyle>
          <a:p>
            <a:r>
              <a:rPr lang="en-US"/>
              <a:t>Click to edit Master title style</a:t>
            </a:r>
          </a:p>
        </p:txBody>
      </p:sp>
      <p:sp>
        <p:nvSpPr>
          <p:cNvPr id="3" name="Content Placeholder 2"/>
          <p:cNvSpPr>
            <a:spLocks noGrp="1"/>
          </p:cNvSpPr>
          <p:nvPr>
            <p:ph idx="1"/>
          </p:nvPr>
        </p:nvSpPr>
        <p:spPr>
          <a:xfrm>
            <a:off x="3948239" y="685801"/>
            <a:ext cx="4682775" cy="5105401"/>
          </a:xfrm>
        </p:spPr>
        <p:txBody>
          <a:bodyPr anchor="ctr">
            <a:normAutofit/>
          </a:bodyPr>
          <a:lstStyle>
            <a:lvl1pPr>
              <a:defRPr sz="2667"/>
            </a:lvl1pPr>
            <a:lvl2pPr>
              <a:defRPr sz="2400"/>
            </a:lvl2pPr>
            <a:lvl3pPr>
              <a:defRPr sz="2134"/>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718" y="2971800"/>
            <a:ext cx="2662996" cy="1828800"/>
          </a:xfrm>
        </p:spPr>
        <p:txBody>
          <a:bodyPr>
            <a:normAutofit/>
          </a:bodyPr>
          <a:lstStyle>
            <a:lvl1pPr marL="0" indent="0" algn="ctr">
              <a:buNone/>
              <a:defRPr sz="2134"/>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9903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526" y="1752599"/>
            <a:ext cx="4071386" cy="1371600"/>
          </a:xfrm>
        </p:spPr>
        <p:txBody>
          <a:bodyPr anchor="b">
            <a:normAutofit/>
          </a:bodyPr>
          <a:lstStyle>
            <a:lvl1pPr algn="ctr">
              <a:defRPr sz="3734" b="0"/>
            </a:lvl1pPr>
          </a:lstStyle>
          <a:p>
            <a:r>
              <a:rPr lang="en-US"/>
              <a:t>Click to edit Master title style</a:t>
            </a:r>
          </a:p>
        </p:txBody>
      </p:sp>
      <p:sp>
        <p:nvSpPr>
          <p:cNvPr id="14" name="Picture Placeholder 2"/>
          <p:cNvSpPr>
            <a:spLocks noGrp="1" noChangeAspect="1"/>
          </p:cNvSpPr>
          <p:nvPr>
            <p:ph type="pic" idx="1"/>
          </p:nvPr>
        </p:nvSpPr>
        <p:spPr>
          <a:xfrm>
            <a:off x="5698485" y="914400"/>
            <a:ext cx="246179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134"/>
            </a:lvl1pPr>
            <a:lvl2pPr marL="609722" indent="0">
              <a:buNone/>
              <a:defRPr sz="2134"/>
            </a:lvl2pPr>
            <a:lvl3pPr marL="1219444" indent="0">
              <a:buNone/>
              <a:defRPr sz="2134"/>
            </a:lvl3pPr>
            <a:lvl4pPr marL="1829166" indent="0">
              <a:buNone/>
              <a:defRPr sz="2134"/>
            </a:lvl4pPr>
            <a:lvl5pPr marL="2438888" indent="0">
              <a:buNone/>
              <a:defRPr sz="2134"/>
            </a:lvl5pPr>
            <a:lvl6pPr marL="3048610" indent="0">
              <a:buNone/>
              <a:defRPr sz="2134"/>
            </a:lvl6pPr>
            <a:lvl7pPr marL="3658332" indent="0">
              <a:buNone/>
              <a:defRPr sz="2134"/>
            </a:lvl7pPr>
            <a:lvl8pPr marL="4268053" indent="0">
              <a:buNone/>
              <a:defRPr sz="2134"/>
            </a:lvl8pPr>
            <a:lvl9pPr marL="4877775" indent="0">
              <a:buNone/>
              <a:defRPr sz="2134"/>
            </a:lvl9pPr>
          </a:lstStyle>
          <a:p>
            <a:endParaRPr lang="en-US"/>
          </a:p>
        </p:txBody>
      </p:sp>
      <p:sp>
        <p:nvSpPr>
          <p:cNvPr id="4" name="Text Placeholder 3"/>
          <p:cNvSpPr>
            <a:spLocks noGrp="1"/>
          </p:cNvSpPr>
          <p:nvPr>
            <p:ph type="body" sz="half" idx="2"/>
          </p:nvPr>
        </p:nvSpPr>
        <p:spPr>
          <a:xfrm>
            <a:off x="1112526" y="3124199"/>
            <a:ext cx="4071386" cy="1828800"/>
          </a:xfrm>
        </p:spPr>
        <p:txBody>
          <a:bodyPr>
            <a:normAutofit/>
          </a:bodyPr>
          <a:lstStyle>
            <a:lvl1pPr marL="0" indent="0" algn="ctr">
              <a:buNone/>
              <a:defRPr sz="2400"/>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04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13238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304" y="457201"/>
            <a:ext cx="7706005"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305" y="2667001"/>
            <a:ext cx="7706004"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9957" y="6116071"/>
            <a:ext cx="857622" cy="365125"/>
          </a:xfrm>
          <a:prstGeom prst="rect">
            <a:avLst/>
          </a:prstGeom>
        </p:spPr>
        <p:txBody>
          <a:bodyPr vert="horz" lIns="91440" tIns="45720" rIns="91440" bIns="45720" rtlCol="0" anchor="ctr"/>
          <a:lstStyle>
            <a:lvl1pPr algn="r">
              <a:defRPr sz="1334" b="0" i="0">
                <a:solidFill>
                  <a:schemeClr val="tx1"/>
                </a:solidFill>
                <a:effectLst/>
                <a:latin typeface="+mn-lt"/>
              </a:defRPr>
            </a:lvl1pPr>
          </a:lstStyle>
          <a:p>
            <a:fld id="{B61BEF0D-F0BB-DE4B-95CE-6DB70DBA9567}" type="datetimeFigureOut">
              <a:rPr lang="en-US" dirty="0"/>
              <a:pPr/>
              <a:t>3/30/2021</a:t>
            </a:fld>
            <a:endParaRPr lang="en-US"/>
          </a:p>
        </p:txBody>
      </p:sp>
      <p:sp>
        <p:nvSpPr>
          <p:cNvPr id="5" name="Footer Placeholder 4"/>
          <p:cNvSpPr>
            <a:spLocks noGrp="1"/>
          </p:cNvSpPr>
          <p:nvPr>
            <p:ph type="ftr" sz="quarter" idx="3"/>
          </p:nvPr>
        </p:nvSpPr>
        <p:spPr>
          <a:xfrm>
            <a:off x="1987343" y="6116071"/>
            <a:ext cx="5315440" cy="365125"/>
          </a:xfrm>
          <a:prstGeom prst="rect">
            <a:avLst/>
          </a:prstGeom>
        </p:spPr>
        <p:txBody>
          <a:bodyPr vert="horz" lIns="91440" tIns="45720" rIns="91440" bIns="45720" rtlCol="0" anchor="ctr"/>
          <a:lstStyle>
            <a:lvl1pPr algn="l">
              <a:defRPr sz="1334"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4754" y="6116071"/>
            <a:ext cx="413555" cy="365125"/>
          </a:xfrm>
          <a:prstGeom prst="rect">
            <a:avLst/>
          </a:prstGeom>
        </p:spPr>
        <p:txBody>
          <a:bodyPr vert="horz" lIns="91440" tIns="45720" rIns="91440" bIns="45720" rtlCol="0" anchor="ctr"/>
          <a:lstStyle>
            <a:lvl1pPr algn="r">
              <a:defRPr sz="1334"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049241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51" y="65088"/>
            <a:ext cx="1408754" cy="469900"/>
          </a:xfrm>
          <a:prstGeom prst="rect">
            <a:avLst/>
          </a:prstGeom>
          <a:noFill/>
          <a:ln w="0" algn="in">
            <a:solidFill>
              <a:srgbClr val="FFFFFF"/>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8" descr="SL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646" y="257971"/>
            <a:ext cx="344269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mage result for let's 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517525"/>
            <a:ext cx="182911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477391" y="5015502"/>
            <a:ext cx="4379689" cy="1738938"/>
          </a:xfrm>
          <a:prstGeom prst="rect">
            <a:avLst/>
          </a:prstGeom>
        </p:spPr>
        <p:txBody>
          <a:bodyPr wrap="square" lIns="91440" tIns="45720" rIns="91440" bIns="45720" anchor="t">
            <a:spAutoFit/>
          </a:bodyPr>
          <a:lstStyle/>
          <a:p>
            <a:pPr>
              <a:defRPr/>
            </a:pPr>
            <a:r>
              <a:rPr lang="en-GB" altLang="en-US" sz="2400" b="1">
                <a:latin typeface="Arial Narrow" pitchFamily="34" charset="0"/>
              </a:rPr>
              <a:t>SESSION 2</a:t>
            </a:r>
          </a:p>
          <a:p>
            <a:pPr>
              <a:defRPr/>
            </a:pPr>
            <a:r>
              <a:rPr lang="en-GB" altLang="en-US" sz="2400" b="1">
                <a:latin typeface="Arial Narrow"/>
              </a:rPr>
              <a:t>INTRODUCTION TO COGNITIVE BEHAVIOURAL THERAPY (CBT) &amp; LIFESTYLE</a:t>
            </a:r>
          </a:p>
          <a:p>
            <a:pPr>
              <a:defRPr/>
            </a:pPr>
            <a:endParaRPr lang="en-GB" altLang="en-US" sz="1100">
              <a:solidFill>
                <a:schemeClr val="hlink"/>
              </a:solidFill>
              <a:latin typeface="Arial Narrow" pitchFamily="34" charset="0"/>
            </a:endParaRPr>
          </a:p>
        </p:txBody>
      </p:sp>
      <p:pic>
        <p:nvPicPr>
          <p:cNvPr id="5" name="Picture 8" descr="A flag flying on a cloudy day&#10;&#10;Description automatically generated">
            <a:extLst>
              <a:ext uri="{FF2B5EF4-FFF2-40B4-BE49-F238E27FC236}">
                <a16:creationId xmlns:a16="http://schemas.microsoft.com/office/drawing/2014/main" id="{89FA0FB6-2787-40F9-9CD4-CB4C866C34AE}"/>
              </a:ext>
            </a:extLst>
          </p:cNvPr>
          <p:cNvPicPr>
            <a:picLocks noChangeAspect="1"/>
          </p:cNvPicPr>
          <p:nvPr/>
        </p:nvPicPr>
        <p:blipFill>
          <a:blip r:embed="rId5"/>
          <a:stretch>
            <a:fillRect/>
          </a:stretch>
        </p:blipFill>
        <p:spPr>
          <a:xfrm>
            <a:off x="2333702" y="2062147"/>
            <a:ext cx="2743676" cy="2733708"/>
          </a:xfrm>
          <a:prstGeom prst="rect">
            <a:avLst/>
          </a:prstGeom>
        </p:spPr>
      </p:pic>
      <p:sp>
        <p:nvSpPr>
          <p:cNvPr id="9" name="TextBox 8">
            <a:extLst>
              <a:ext uri="{FF2B5EF4-FFF2-40B4-BE49-F238E27FC236}">
                <a16:creationId xmlns:a16="http://schemas.microsoft.com/office/drawing/2014/main" id="{84FC1037-55C1-46EA-93C9-DB737CA54D49}"/>
              </a:ext>
            </a:extLst>
          </p:cNvPr>
          <p:cNvSpPr txBox="1"/>
          <p:nvPr/>
        </p:nvSpPr>
        <p:spPr>
          <a:xfrm>
            <a:off x="4023396" y="1128360"/>
            <a:ext cx="4410129"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400" b="1" i="1">
                <a:latin typeface="Arial Narrow"/>
              </a:rPr>
              <a:t>LGBTQ+ Wellbeing Group</a:t>
            </a:r>
            <a:endParaRPr lang="en-GB" sz="4400">
              <a:ea typeface="+mn-lt"/>
              <a:cs typeface="+mn-lt"/>
            </a:endParaRPr>
          </a:p>
          <a:p>
            <a:pPr algn="l"/>
            <a:endParaRPr lang="en-GB"/>
          </a:p>
        </p:txBody>
      </p:sp>
    </p:spTree>
    <p:extLst>
      <p:ext uri="{BB962C8B-B14F-4D97-AF65-F5344CB8AC3E}">
        <p14:creationId xmlns:p14="http://schemas.microsoft.com/office/powerpoint/2010/main" val="130498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604943" y="1386103"/>
            <a:ext cx="8102420" cy="5575309"/>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None/>
            </a:pPr>
            <a:r>
              <a:rPr lang="en-GB" sz="2000">
                <a:latin typeface="Arial"/>
                <a:cs typeface="Arial"/>
              </a:rPr>
              <a:t>Sam, 44, has a disability assessment coming up. This is causing them to feel very anxious as they find speaking about their health conditions difficult. They also worry whether the health assessor will judge them for being gay and presenting differently. Sam is thinking about it constantly. They stop going to their local art class and put off seeing their friend. Sam has trouble sleeping at night because of racing thoughts and begins to drink a bottle of wine each evening to try and relax. Waking up in the mornings becomes harder as Sam feels physically exhausted and emotionally drained. Sam worries their benefit will stop and they will struggle financially. This causes their heart to race and their stomach to churn. They feel like they're not coping. </a:t>
            </a:r>
            <a:endParaRPr lang="en-US"/>
          </a:p>
        </p:txBody>
      </p:sp>
      <p:sp>
        <p:nvSpPr>
          <p:cNvPr id="5" name="Rectangle 2"/>
          <p:cNvSpPr>
            <a:spLocks noGrp="1" noChangeArrowheads="1"/>
          </p:cNvSpPr>
          <p:nvPr>
            <p:ph type="title"/>
          </p:nvPr>
        </p:nvSpPr>
        <p:spPr>
          <a:xfrm>
            <a:off x="823103" y="365760"/>
            <a:ext cx="7785319" cy="940526"/>
          </a:xfrm>
        </p:spPr>
        <p:txBody>
          <a:bodyPr/>
          <a:lstStyle/>
          <a:p>
            <a:pPr algn="ctr" eaLnBrk="1" hangingPunct="1"/>
            <a:r>
              <a:rPr lang="en-GB" altLang="en-US" sz="3200" b="1">
                <a:latin typeface="Arial Narrow" panose="020B0606020202030204" pitchFamily="34" charset="0"/>
              </a:rPr>
              <a:t>What MAINTAINS stress, anxiety and low mood?</a:t>
            </a:r>
          </a:p>
        </p:txBody>
      </p:sp>
    </p:spTree>
    <p:extLst>
      <p:ext uri="{BB962C8B-B14F-4D97-AF65-F5344CB8AC3E}">
        <p14:creationId xmlns:p14="http://schemas.microsoft.com/office/powerpoint/2010/main" val="205823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274320" y="1381918"/>
            <a:ext cx="8660674" cy="52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2400">
                <a:latin typeface="Arial Narrow"/>
              </a:rPr>
              <a:t>What would Sam’s 5 Areas look like?</a:t>
            </a:r>
          </a:p>
          <a:p>
            <a:pPr algn="ctr" eaLnBrk="1" hangingPunct="1">
              <a:buFontTx/>
              <a:buNone/>
            </a:pPr>
            <a:endParaRPr lang="en-GB" altLang="en-US" sz="2400">
              <a:latin typeface="Arial Narrow" panose="020B0606020202030204" pitchFamily="34" charset="0"/>
            </a:endParaRPr>
          </a:p>
          <a:p>
            <a:pPr algn="ctr" eaLnBrk="1" hangingPunct="1">
              <a:buFontTx/>
              <a:buNone/>
            </a:pPr>
            <a:endParaRPr lang="en-GB" altLang="en-US" sz="2400">
              <a:latin typeface="Arial Narrow" panose="020B0606020202030204" pitchFamily="34" charset="0"/>
            </a:endParaRPr>
          </a:p>
        </p:txBody>
      </p:sp>
      <p:sp>
        <p:nvSpPr>
          <p:cNvPr id="23557" name="Oval 5"/>
          <p:cNvSpPr>
            <a:spLocks noChangeArrowheads="1"/>
          </p:cNvSpPr>
          <p:nvPr/>
        </p:nvSpPr>
        <p:spPr bwMode="auto">
          <a:xfrm>
            <a:off x="2033943" y="2276475"/>
            <a:ext cx="4699023" cy="40322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8" name="AutoShape 10"/>
          <p:cNvSpPr>
            <a:spLocks noChangeArrowheads="1"/>
          </p:cNvSpPr>
          <p:nvPr/>
        </p:nvSpPr>
        <p:spPr bwMode="auto">
          <a:xfrm>
            <a:off x="3654665" y="2492375"/>
            <a:ext cx="1512356" cy="1079500"/>
          </a:xfrm>
          <a:prstGeom prst="octagon">
            <a:avLst>
              <a:gd name="adj" fmla="val 2928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AutoShape 11"/>
          <p:cNvSpPr>
            <a:spLocks noChangeArrowheads="1"/>
          </p:cNvSpPr>
          <p:nvPr/>
        </p:nvSpPr>
        <p:spPr bwMode="auto">
          <a:xfrm>
            <a:off x="5005068"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12"/>
          <p:cNvSpPr>
            <a:spLocks noChangeArrowheads="1"/>
          </p:cNvSpPr>
          <p:nvPr/>
        </p:nvSpPr>
        <p:spPr bwMode="auto">
          <a:xfrm>
            <a:off x="2357850"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AutoShape 13"/>
          <p:cNvSpPr>
            <a:spLocks noChangeArrowheads="1"/>
          </p:cNvSpPr>
          <p:nvPr/>
        </p:nvSpPr>
        <p:spPr bwMode="auto">
          <a:xfrm>
            <a:off x="3654665" y="4941888"/>
            <a:ext cx="1512356" cy="1079500"/>
          </a:xfrm>
          <a:prstGeom prst="octagon">
            <a:avLst>
              <a:gd name="adj" fmla="val 2928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2" name="Line 14"/>
          <p:cNvSpPr>
            <a:spLocks noChangeShapeType="1"/>
          </p:cNvSpPr>
          <p:nvPr/>
        </p:nvSpPr>
        <p:spPr bwMode="auto">
          <a:xfrm>
            <a:off x="4410841" y="3644905"/>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3" name="Line 15"/>
          <p:cNvSpPr>
            <a:spLocks noChangeShapeType="1"/>
          </p:cNvSpPr>
          <p:nvPr/>
        </p:nvSpPr>
        <p:spPr bwMode="auto">
          <a:xfrm>
            <a:off x="3924984" y="4292600"/>
            <a:ext cx="102649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4" name="Line 16"/>
          <p:cNvSpPr>
            <a:spLocks noChangeShapeType="1"/>
          </p:cNvSpPr>
          <p:nvPr/>
        </p:nvSpPr>
        <p:spPr bwMode="auto">
          <a:xfrm flipH="1">
            <a:off x="3006850"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5" name="Line 17"/>
          <p:cNvSpPr>
            <a:spLocks noChangeShapeType="1"/>
          </p:cNvSpPr>
          <p:nvPr/>
        </p:nvSpPr>
        <p:spPr bwMode="auto">
          <a:xfrm flipH="1">
            <a:off x="5220608"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6" name="Line 18"/>
          <p:cNvSpPr>
            <a:spLocks noChangeShapeType="1"/>
          </p:cNvSpPr>
          <p:nvPr/>
        </p:nvSpPr>
        <p:spPr bwMode="auto">
          <a:xfrm flipH="1" flipV="1">
            <a:off x="5220608"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7" name="Line 19"/>
          <p:cNvSpPr>
            <a:spLocks noChangeShapeType="1"/>
          </p:cNvSpPr>
          <p:nvPr/>
        </p:nvSpPr>
        <p:spPr bwMode="auto">
          <a:xfrm flipH="1" flipV="1">
            <a:off x="2952072"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8" name="Text Box 20"/>
          <p:cNvSpPr txBox="1">
            <a:spLocks noChangeArrowheads="1"/>
          </p:cNvSpPr>
          <p:nvPr/>
        </p:nvSpPr>
        <p:spPr bwMode="auto">
          <a:xfrm>
            <a:off x="3924984" y="2442751"/>
            <a:ext cx="10800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Thoughts:</a:t>
            </a:r>
          </a:p>
        </p:txBody>
      </p:sp>
      <p:sp>
        <p:nvSpPr>
          <p:cNvPr id="23569" name="Text Box 21"/>
          <p:cNvSpPr txBox="1">
            <a:spLocks noChangeArrowheads="1"/>
          </p:cNvSpPr>
          <p:nvPr/>
        </p:nvSpPr>
        <p:spPr bwMode="auto">
          <a:xfrm>
            <a:off x="2628168" y="2781305"/>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latin typeface="Arial Narrow" panose="020B0606020202030204" pitchFamily="34" charset="0"/>
              </a:rPr>
              <a:t>Situation</a:t>
            </a:r>
          </a:p>
        </p:txBody>
      </p:sp>
      <p:sp>
        <p:nvSpPr>
          <p:cNvPr id="23570" name="Text Box 22"/>
          <p:cNvSpPr txBox="1">
            <a:spLocks noChangeArrowheads="1"/>
          </p:cNvSpPr>
          <p:nvPr/>
        </p:nvSpPr>
        <p:spPr bwMode="auto">
          <a:xfrm>
            <a:off x="5274791" y="3644901"/>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Feelings</a:t>
            </a:r>
            <a:r>
              <a:rPr lang="en-GB" altLang="en-US" sz="1800">
                <a:latin typeface="Arial Narrow" panose="020B0606020202030204" pitchFamily="34" charset="0"/>
              </a:rPr>
              <a:t>:</a:t>
            </a:r>
          </a:p>
        </p:txBody>
      </p:sp>
      <p:sp>
        <p:nvSpPr>
          <p:cNvPr id="23571" name="Text Box 23"/>
          <p:cNvSpPr txBox="1">
            <a:spLocks noChangeArrowheads="1"/>
          </p:cNvSpPr>
          <p:nvPr/>
        </p:nvSpPr>
        <p:spPr bwMode="auto">
          <a:xfrm>
            <a:off x="2757931" y="3644905"/>
            <a:ext cx="1080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Body</a:t>
            </a:r>
            <a:r>
              <a:rPr lang="en-GB" altLang="en-US" sz="1800">
                <a:latin typeface="Arial Narrow" panose="020B0606020202030204" pitchFamily="34" charset="0"/>
              </a:rPr>
              <a:t>:</a:t>
            </a:r>
          </a:p>
        </p:txBody>
      </p:sp>
      <p:sp>
        <p:nvSpPr>
          <p:cNvPr id="23572" name="Text Box 24"/>
          <p:cNvSpPr txBox="1">
            <a:spLocks noChangeArrowheads="1"/>
          </p:cNvSpPr>
          <p:nvPr/>
        </p:nvSpPr>
        <p:spPr bwMode="auto">
          <a:xfrm>
            <a:off x="3898189" y="4941888"/>
            <a:ext cx="1080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a:latin typeface="Arial Narrow" panose="020B0606020202030204" pitchFamily="34" charset="0"/>
              </a:rPr>
              <a:t>Behaviours:</a:t>
            </a:r>
          </a:p>
        </p:txBody>
      </p:sp>
      <p:sp>
        <p:nvSpPr>
          <p:cNvPr id="23" name="Rectangle 2"/>
          <p:cNvSpPr>
            <a:spLocks noGrp="1" noChangeArrowheads="1"/>
          </p:cNvSpPr>
          <p:nvPr>
            <p:ph type="title"/>
          </p:nvPr>
        </p:nvSpPr>
        <p:spPr>
          <a:xfrm>
            <a:off x="982304" y="457201"/>
            <a:ext cx="7706005" cy="798787"/>
          </a:xfrm>
        </p:spPr>
        <p:txBody>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301104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82304" y="457201"/>
            <a:ext cx="5836341" cy="1981200"/>
          </a:xfrm>
        </p:spPr>
        <p:txBody>
          <a:bodyPr/>
          <a:lstStyle/>
          <a:p>
            <a:pPr algn="ctr"/>
            <a:r>
              <a:rPr lang="en-GB" altLang="en-US" b="1">
                <a:latin typeface="Arial Narrow" panose="020B0606020202030204" pitchFamily="34" charset="0"/>
              </a:rPr>
              <a:t>Group Exercise</a:t>
            </a:r>
          </a:p>
        </p:txBody>
      </p:sp>
      <p:sp>
        <p:nvSpPr>
          <p:cNvPr id="36867" name="Content Placeholder 2"/>
          <p:cNvSpPr>
            <a:spLocks noGrp="1"/>
          </p:cNvSpPr>
          <p:nvPr>
            <p:ph idx="1"/>
          </p:nvPr>
        </p:nvSpPr>
        <p:spPr>
          <a:xfrm>
            <a:off x="1759453" y="2667000"/>
            <a:ext cx="6298125" cy="3332816"/>
          </a:xfrm>
        </p:spPr>
        <p:txBody>
          <a:bodyPr>
            <a:normAutofit/>
          </a:bodyPr>
          <a:lstStyle/>
          <a:p>
            <a:pPr marL="457200" indent="-457200">
              <a:buFont typeface="Wingdings"/>
              <a:buChar char="v"/>
            </a:pPr>
            <a:r>
              <a:rPr lang="en-GB" altLang="en-US" sz="2800" b="0">
                <a:latin typeface="Arial Narrow"/>
              </a:rPr>
              <a:t>What does </a:t>
            </a:r>
            <a:r>
              <a:rPr lang="en-GB" altLang="en-US" sz="2800">
                <a:latin typeface="Arial Narrow"/>
              </a:rPr>
              <a:t>Sam’s </a:t>
            </a:r>
            <a:r>
              <a:rPr lang="en-GB" altLang="en-US" sz="2800" b="0">
                <a:latin typeface="Arial Narrow"/>
              </a:rPr>
              <a:t>5 areas look like?</a:t>
            </a:r>
            <a:r>
              <a:rPr lang="en-GB" altLang="en-US" sz="2800">
                <a:latin typeface="Arial Narrow"/>
              </a:rPr>
              <a:t> </a:t>
            </a:r>
            <a:endParaRPr lang="en-US"/>
          </a:p>
          <a:p>
            <a:endParaRPr lang="en-GB" altLang="en-US" sz="2800" b="0" u="sng">
              <a:latin typeface="Arial Narrow" panose="020B0606020202030204" pitchFamily="34" charset="0"/>
            </a:endParaRPr>
          </a:p>
          <a:p>
            <a:pPr marL="457200" indent="-457200">
              <a:buFont typeface="Wingdings" panose="05000000000000000000" pitchFamily="2" charset="2"/>
              <a:buChar char="v"/>
            </a:pPr>
            <a:r>
              <a:rPr lang="en-GB" altLang="en-US" sz="2800" b="0">
                <a:latin typeface="Arial Narrow"/>
              </a:rPr>
              <a:t>As a group lets discuss </a:t>
            </a:r>
            <a:r>
              <a:rPr lang="en-GB" altLang="en-US" sz="2800">
                <a:latin typeface="Arial Narrow"/>
              </a:rPr>
              <a:t>Sam’s</a:t>
            </a:r>
            <a:r>
              <a:rPr lang="en-GB" altLang="en-US" sz="2800" b="0">
                <a:latin typeface="Arial Narrow"/>
              </a:rPr>
              <a:t> 5 areas</a:t>
            </a:r>
          </a:p>
          <a:p>
            <a:pPr marL="0" indent="0"/>
            <a:endParaRPr lang="en-GB" altLang="en-US" sz="2800" b="0">
              <a:latin typeface="Arial Narrow" panose="020B0606020202030204" pitchFamily="34" charset="0"/>
            </a:endParaRPr>
          </a:p>
        </p:txBody>
      </p:sp>
      <p:pic>
        <p:nvPicPr>
          <p:cNvPr id="1026" name="Picture 2" descr="Image result for group feed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184" y="762292"/>
            <a:ext cx="2033304" cy="136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918239" y="1089326"/>
            <a:ext cx="7984892" cy="523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altLang="en-US" sz="2400">
                <a:latin typeface="Arial Narrow" panose="020B0606020202030204" pitchFamily="34" charset="0"/>
              </a:rPr>
              <a:t>Take a minute to think about </a:t>
            </a:r>
            <a:r>
              <a:rPr lang="en-GB" altLang="en-US" sz="2400" u="sng">
                <a:latin typeface="Arial Narrow" panose="020B0606020202030204" pitchFamily="34" charset="0"/>
              </a:rPr>
              <a:t>your own 5 Areas model</a:t>
            </a:r>
            <a:r>
              <a:rPr lang="en-GB" altLang="en-US" sz="2400">
                <a:latin typeface="Arial Narrow" panose="020B0606020202030204" pitchFamily="34" charset="0"/>
              </a:rPr>
              <a:t>. What might be maintaining your difficulties? If people feel comfortable, they can speak about their experiences. </a:t>
            </a:r>
          </a:p>
        </p:txBody>
      </p:sp>
      <p:sp>
        <p:nvSpPr>
          <p:cNvPr id="23557" name="Oval 5"/>
          <p:cNvSpPr>
            <a:spLocks noChangeArrowheads="1"/>
          </p:cNvSpPr>
          <p:nvPr/>
        </p:nvSpPr>
        <p:spPr bwMode="auto">
          <a:xfrm>
            <a:off x="2033943" y="2276475"/>
            <a:ext cx="4699023" cy="40322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8" name="AutoShape 10"/>
          <p:cNvSpPr>
            <a:spLocks noChangeArrowheads="1"/>
          </p:cNvSpPr>
          <p:nvPr/>
        </p:nvSpPr>
        <p:spPr bwMode="auto">
          <a:xfrm>
            <a:off x="3638802" y="2636833"/>
            <a:ext cx="1512356" cy="1079500"/>
          </a:xfrm>
          <a:prstGeom prst="octagon">
            <a:avLst>
              <a:gd name="adj" fmla="val 2928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AutoShape 11"/>
          <p:cNvSpPr>
            <a:spLocks noChangeArrowheads="1"/>
          </p:cNvSpPr>
          <p:nvPr/>
        </p:nvSpPr>
        <p:spPr bwMode="auto">
          <a:xfrm>
            <a:off x="5005068"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12"/>
          <p:cNvSpPr>
            <a:spLocks noChangeArrowheads="1"/>
          </p:cNvSpPr>
          <p:nvPr/>
        </p:nvSpPr>
        <p:spPr bwMode="auto">
          <a:xfrm>
            <a:off x="2357850"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AutoShape 13"/>
          <p:cNvSpPr>
            <a:spLocks noChangeArrowheads="1"/>
          </p:cNvSpPr>
          <p:nvPr/>
        </p:nvSpPr>
        <p:spPr bwMode="auto">
          <a:xfrm>
            <a:off x="3654665" y="4941888"/>
            <a:ext cx="1512356" cy="1079500"/>
          </a:xfrm>
          <a:prstGeom prst="octagon">
            <a:avLst>
              <a:gd name="adj" fmla="val 2928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2" name="Line 14"/>
          <p:cNvSpPr>
            <a:spLocks noChangeShapeType="1"/>
          </p:cNvSpPr>
          <p:nvPr/>
        </p:nvSpPr>
        <p:spPr bwMode="auto">
          <a:xfrm>
            <a:off x="4410841" y="3644905"/>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3" name="Line 15"/>
          <p:cNvSpPr>
            <a:spLocks noChangeShapeType="1"/>
          </p:cNvSpPr>
          <p:nvPr/>
        </p:nvSpPr>
        <p:spPr bwMode="auto">
          <a:xfrm>
            <a:off x="3924984" y="4292600"/>
            <a:ext cx="102649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4" name="Line 16"/>
          <p:cNvSpPr>
            <a:spLocks noChangeShapeType="1"/>
          </p:cNvSpPr>
          <p:nvPr/>
        </p:nvSpPr>
        <p:spPr bwMode="auto">
          <a:xfrm flipH="1">
            <a:off x="3006850"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5" name="Line 17"/>
          <p:cNvSpPr>
            <a:spLocks noChangeShapeType="1"/>
          </p:cNvSpPr>
          <p:nvPr/>
        </p:nvSpPr>
        <p:spPr bwMode="auto">
          <a:xfrm flipH="1">
            <a:off x="5220608"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6" name="Line 18"/>
          <p:cNvSpPr>
            <a:spLocks noChangeShapeType="1"/>
          </p:cNvSpPr>
          <p:nvPr/>
        </p:nvSpPr>
        <p:spPr bwMode="auto">
          <a:xfrm flipH="1" flipV="1">
            <a:off x="5220608"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7" name="Line 19"/>
          <p:cNvSpPr>
            <a:spLocks noChangeShapeType="1"/>
          </p:cNvSpPr>
          <p:nvPr/>
        </p:nvSpPr>
        <p:spPr bwMode="auto">
          <a:xfrm flipH="1" flipV="1">
            <a:off x="2952072"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8" name="Text Box 20"/>
          <p:cNvSpPr txBox="1">
            <a:spLocks noChangeArrowheads="1"/>
          </p:cNvSpPr>
          <p:nvPr/>
        </p:nvSpPr>
        <p:spPr bwMode="auto">
          <a:xfrm>
            <a:off x="3924984" y="2598201"/>
            <a:ext cx="10800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Thoughts:</a:t>
            </a:r>
          </a:p>
        </p:txBody>
      </p:sp>
      <p:sp>
        <p:nvSpPr>
          <p:cNvPr id="23569" name="Text Box 21"/>
          <p:cNvSpPr txBox="1">
            <a:spLocks noChangeArrowheads="1"/>
          </p:cNvSpPr>
          <p:nvPr/>
        </p:nvSpPr>
        <p:spPr bwMode="auto">
          <a:xfrm>
            <a:off x="2539854" y="2902346"/>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latin typeface="Arial Narrow" panose="020B0606020202030204" pitchFamily="34" charset="0"/>
              </a:rPr>
              <a:t>Situation</a:t>
            </a:r>
          </a:p>
        </p:txBody>
      </p:sp>
      <p:sp>
        <p:nvSpPr>
          <p:cNvPr id="23570" name="Text Box 22"/>
          <p:cNvSpPr txBox="1">
            <a:spLocks noChangeArrowheads="1"/>
          </p:cNvSpPr>
          <p:nvPr/>
        </p:nvSpPr>
        <p:spPr bwMode="auto">
          <a:xfrm>
            <a:off x="5274791" y="3644901"/>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Feelings</a:t>
            </a:r>
            <a:r>
              <a:rPr lang="en-GB" altLang="en-US" sz="1800">
                <a:latin typeface="Arial Narrow" panose="020B0606020202030204" pitchFamily="34" charset="0"/>
              </a:rPr>
              <a:t>:</a:t>
            </a:r>
          </a:p>
        </p:txBody>
      </p:sp>
      <p:sp>
        <p:nvSpPr>
          <p:cNvPr id="23571" name="Text Box 23"/>
          <p:cNvSpPr txBox="1">
            <a:spLocks noChangeArrowheads="1"/>
          </p:cNvSpPr>
          <p:nvPr/>
        </p:nvSpPr>
        <p:spPr bwMode="auto">
          <a:xfrm>
            <a:off x="2757931" y="3644905"/>
            <a:ext cx="1080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Body</a:t>
            </a:r>
            <a:r>
              <a:rPr lang="en-GB" altLang="en-US" sz="1800">
                <a:latin typeface="Arial Narrow" panose="020B0606020202030204" pitchFamily="34" charset="0"/>
              </a:rPr>
              <a:t>:</a:t>
            </a:r>
          </a:p>
        </p:txBody>
      </p:sp>
      <p:sp>
        <p:nvSpPr>
          <p:cNvPr id="23572" name="Text Box 24"/>
          <p:cNvSpPr txBox="1">
            <a:spLocks noChangeArrowheads="1"/>
          </p:cNvSpPr>
          <p:nvPr/>
        </p:nvSpPr>
        <p:spPr bwMode="auto">
          <a:xfrm>
            <a:off x="3898189" y="4941888"/>
            <a:ext cx="1080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a:latin typeface="Arial Narrow" panose="020B0606020202030204" pitchFamily="34" charset="0"/>
              </a:rPr>
              <a:t>Behaviours:</a:t>
            </a:r>
          </a:p>
        </p:txBody>
      </p:sp>
      <p:sp>
        <p:nvSpPr>
          <p:cNvPr id="23" name="Rectangle 2"/>
          <p:cNvSpPr>
            <a:spLocks noGrp="1" noChangeArrowheads="1"/>
          </p:cNvSpPr>
          <p:nvPr>
            <p:ph type="title"/>
          </p:nvPr>
        </p:nvSpPr>
        <p:spPr>
          <a:xfrm>
            <a:off x="982304" y="457201"/>
            <a:ext cx="7706005" cy="460954"/>
          </a:xfrm>
        </p:spPr>
        <p:txBody>
          <a:bodyPr>
            <a:normAutofit fontScale="90000"/>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347164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289" y="5240527"/>
            <a:ext cx="6509879" cy="1086908"/>
          </a:xfrm>
        </p:spPr>
        <p:txBody>
          <a:bodyPr vert="horz" lIns="91440" tIns="45720" rIns="91440" bIns="45720" rtlCol="0" anchor="t">
            <a:normAutofit/>
          </a:bodyPr>
          <a:lstStyle/>
          <a:p>
            <a:pPr marL="0" indent="0" algn="ctr">
              <a:buNone/>
            </a:pPr>
            <a:r>
              <a:rPr lang="en-GB" sz="3200">
                <a:latin typeface="Arial Narrow"/>
              </a:rPr>
              <a:t>Does it affect our mental wellbeing?</a:t>
            </a:r>
          </a:p>
        </p:txBody>
      </p:sp>
      <p:pic>
        <p:nvPicPr>
          <p:cNvPr id="6146" name="Picture 2" descr="Image result for life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696" y="1053574"/>
            <a:ext cx="447276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7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82304" y="457201"/>
            <a:ext cx="5599817" cy="821309"/>
          </a:xfrm>
        </p:spPr>
        <p:txBody>
          <a:bodyPr>
            <a:normAutofit fontScale="90000"/>
          </a:bodyPr>
          <a:lstStyle/>
          <a:p>
            <a:pPr algn="ctr"/>
            <a:br>
              <a:rPr lang="en-GB" altLang="en-US"/>
            </a:br>
            <a:r>
              <a:rPr lang="en-GB" altLang="en-US" sz="3600" b="1">
                <a:latin typeface="Arial Narrow" panose="020B0606020202030204" pitchFamily="34" charset="0"/>
              </a:rPr>
              <a:t>Why Lifestyle?</a:t>
            </a:r>
            <a:br>
              <a:rPr lang="en-GB" altLang="en-US"/>
            </a:br>
            <a:endParaRPr lang="en-GB" altLang="en-US"/>
          </a:p>
        </p:txBody>
      </p:sp>
      <p:sp>
        <p:nvSpPr>
          <p:cNvPr id="41987" name="Content Placeholder 2"/>
          <p:cNvSpPr>
            <a:spLocks noGrp="1"/>
          </p:cNvSpPr>
          <p:nvPr>
            <p:ph idx="1"/>
          </p:nvPr>
        </p:nvSpPr>
        <p:spPr>
          <a:xfrm>
            <a:off x="1526901" y="1713561"/>
            <a:ext cx="6818487" cy="5220446"/>
          </a:xfrm>
        </p:spPr>
        <p:txBody>
          <a:bodyPr>
            <a:normAutofit lnSpcReduction="10000"/>
          </a:bodyPr>
          <a:lstStyle/>
          <a:p>
            <a:pPr>
              <a:buFont typeface="Wingdings" panose="05000000000000000000" pitchFamily="2" charset="2"/>
              <a:buChar char="v"/>
            </a:pPr>
            <a:r>
              <a:rPr lang="en-GB" altLang="en-US" sz="2400" b="0">
                <a:latin typeface="Arial Narrow" panose="020B0606020202030204" pitchFamily="34" charset="0"/>
              </a:rPr>
              <a:t>Taking care of yourself physically and socially can help you manage stress and feel good.</a:t>
            </a:r>
          </a:p>
          <a:p>
            <a:pPr>
              <a:buFont typeface="Wingdings" panose="05000000000000000000" pitchFamily="2" charset="2"/>
              <a:buChar char="v"/>
            </a:pPr>
            <a:endParaRPr lang="en-GB" altLang="en-US" sz="2400" b="0">
              <a:latin typeface="Arial Narrow" panose="020B0606020202030204" pitchFamily="34" charset="0"/>
            </a:endParaRPr>
          </a:p>
          <a:p>
            <a:pPr>
              <a:buFont typeface="Wingdings" panose="05000000000000000000" pitchFamily="2" charset="2"/>
              <a:buChar char="v"/>
            </a:pPr>
            <a:r>
              <a:rPr lang="en-GB" altLang="en-US" sz="2400" b="0">
                <a:latin typeface="Arial Narrow" panose="020B0606020202030204" pitchFamily="34" charset="0"/>
              </a:rPr>
              <a:t>Our </a:t>
            </a:r>
            <a:r>
              <a:rPr lang="en-GB" altLang="en-US" sz="2400" b="0" u="sng">
                <a:latin typeface="Arial Narrow" panose="020B0606020202030204" pitchFamily="34" charset="0"/>
              </a:rPr>
              <a:t>body</a:t>
            </a:r>
            <a:r>
              <a:rPr lang="en-GB" altLang="en-US" sz="2400" b="0">
                <a:latin typeface="Arial Narrow" panose="020B0606020202030204" pitchFamily="34" charset="0"/>
              </a:rPr>
              <a:t> is connected to and affects how we feel, think and behave.</a:t>
            </a:r>
          </a:p>
          <a:p>
            <a:pPr>
              <a:buFont typeface="Wingdings" panose="05000000000000000000" pitchFamily="2" charset="2"/>
              <a:buChar char="v"/>
            </a:pPr>
            <a:endParaRPr lang="en-GB" altLang="en-US" sz="2400" b="0">
              <a:latin typeface="Arial Narrow" panose="020B0606020202030204" pitchFamily="34" charset="0"/>
            </a:endParaRPr>
          </a:p>
          <a:p>
            <a:pPr>
              <a:buFont typeface="Wingdings" panose="05000000000000000000" pitchFamily="2" charset="2"/>
              <a:buChar char="v"/>
            </a:pPr>
            <a:r>
              <a:rPr lang="en-GB" altLang="en-US" sz="2400" b="0">
                <a:latin typeface="Arial Narrow" panose="020B0606020202030204" pitchFamily="34" charset="0"/>
              </a:rPr>
              <a:t>A tired, stressed body is more likely to make you feel stressed.</a:t>
            </a:r>
          </a:p>
          <a:p>
            <a:pPr>
              <a:buFont typeface="Wingdings" panose="05000000000000000000" pitchFamily="2" charset="2"/>
              <a:buChar char="v"/>
            </a:pPr>
            <a:endParaRPr lang="en-GB" altLang="en-US" sz="2400" b="0">
              <a:latin typeface="Arial Narrow" panose="020B0606020202030204" pitchFamily="34" charset="0"/>
            </a:endParaRPr>
          </a:p>
          <a:p>
            <a:pPr>
              <a:buFont typeface="Wingdings" panose="05000000000000000000" pitchFamily="2" charset="2"/>
              <a:buChar char="v"/>
            </a:pPr>
            <a:r>
              <a:rPr lang="en-GB" altLang="en-US" sz="2400" b="0">
                <a:latin typeface="Arial Narrow" panose="020B0606020202030204" pitchFamily="34" charset="0"/>
              </a:rPr>
              <a:t>We are also highly social beings. Some individual differences however, we all need regular contact with others.</a:t>
            </a:r>
          </a:p>
          <a:p>
            <a:endParaRPr lang="en-GB" altLang="en-US"/>
          </a:p>
        </p:txBody>
      </p:sp>
      <p:pic>
        <p:nvPicPr>
          <p:cNvPr id="2050" name="Picture 2" descr="Image result for life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585" y="195762"/>
            <a:ext cx="1962938" cy="134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5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304" y="457201"/>
            <a:ext cx="7706005" cy="663654"/>
          </a:xfrm>
        </p:spPr>
        <p:txBody>
          <a:bodyPr/>
          <a:lstStyle/>
          <a:p>
            <a:r>
              <a:rPr lang="en-GB" sz="3200" b="1">
                <a:latin typeface="Arial Narrow" panose="020B0606020202030204" pitchFamily="34" charset="0"/>
              </a:rPr>
              <a:t>The mind-body link and your health</a:t>
            </a:r>
          </a:p>
        </p:txBody>
      </p:sp>
      <p:sp>
        <p:nvSpPr>
          <p:cNvPr id="3" name="Content Placeholder 2"/>
          <p:cNvSpPr>
            <a:spLocks noGrp="1"/>
          </p:cNvSpPr>
          <p:nvPr>
            <p:ph idx="1"/>
          </p:nvPr>
        </p:nvSpPr>
        <p:spPr>
          <a:xfrm>
            <a:off x="3718573" y="1297367"/>
            <a:ext cx="5214254" cy="5360885"/>
          </a:xfrm>
        </p:spPr>
        <p:txBody>
          <a:bodyPr>
            <a:normAutofit/>
          </a:bodyPr>
          <a:lstStyle/>
          <a:p>
            <a:pPr>
              <a:buFont typeface="Wingdings" panose="05000000000000000000" pitchFamily="2" charset="2"/>
              <a:buChar char="v"/>
            </a:pPr>
            <a:r>
              <a:rPr lang="en-GB" sz="2000">
                <a:latin typeface="Arial Narrow" panose="020B0606020202030204" pitchFamily="34" charset="0"/>
              </a:rPr>
              <a:t>Digestive System</a:t>
            </a:r>
            <a:r>
              <a:rPr lang="en-GB" sz="2000" b="0">
                <a:latin typeface="Arial Narrow" panose="020B0606020202030204" pitchFamily="34" charset="0"/>
              </a:rPr>
              <a:t>: It is common to experience an upset stomach (e.g. nausea, diarrhoea, bloating or pain) during times of stress. There are lots of nerve connections between the brain and the gut. </a:t>
            </a:r>
          </a:p>
          <a:p>
            <a:pPr>
              <a:buFont typeface="Wingdings" panose="05000000000000000000" pitchFamily="2" charset="2"/>
              <a:buChar char="v"/>
            </a:pPr>
            <a:endParaRPr lang="en-GB" sz="2000" b="0">
              <a:latin typeface="Arial Narrow" panose="020B0606020202030204" pitchFamily="34" charset="0"/>
            </a:endParaRPr>
          </a:p>
          <a:p>
            <a:pPr marL="0" indent="0"/>
            <a:r>
              <a:rPr lang="en-GB" sz="2000" b="0">
                <a:latin typeface="Arial Narrow" panose="020B0606020202030204" pitchFamily="34" charset="0"/>
              </a:rPr>
              <a:t>Fun fact: In fact, the gut is sometimes called the </a:t>
            </a:r>
            <a:r>
              <a:rPr lang="en-GB" sz="2000" b="0" i="1">
                <a:latin typeface="Arial Narrow" panose="020B0606020202030204" pitchFamily="34" charset="0"/>
              </a:rPr>
              <a:t>‘Little Brain</a:t>
            </a:r>
            <a:r>
              <a:rPr lang="en-GB" sz="2000" b="0">
                <a:latin typeface="Arial Narrow" panose="020B0606020202030204" pitchFamily="34" charset="0"/>
              </a:rPr>
              <a:t>’ for this reason.</a:t>
            </a:r>
          </a:p>
          <a:p>
            <a:pPr>
              <a:buFont typeface="Wingdings" panose="05000000000000000000" pitchFamily="2" charset="2"/>
              <a:buChar char="v"/>
            </a:pPr>
            <a:endParaRPr lang="en-GB" sz="2000" b="0">
              <a:latin typeface="Arial Narrow" panose="020B0606020202030204" pitchFamily="34" charset="0"/>
            </a:endParaRPr>
          </a:p>
          <a:p>
            <a:pPr>
              <a:buFont typeface="Wingdings" panose="05000000000000000000" pitchFamily="2" charset="2"/>
              <a:buChar char="v"/>
            </a:pPr>
            <a:r>
              <a:rPr lang="en-GB" sz="2000" b="0">
                <a:latin typeface="Arial Narrow" panose="020B0606020202030204" pitchFamily="34" charset="0"/>
              </a:rPr>
              <a:t>People with skin conditions, including eczema or psoriasis, notice that during stressful periods their symptoms can become worse.</a:t>
            </a:r>
          </a:p>
          <a:p>
            <a:pPr>
              <a:buFont typeface="Wingdings" panose="05000000000000000000" pitchFamily="2" charset="2"/>
              <a:buChar char="v"/>
            </a:pPr>
            <a:endParaRPr lang="en-GB" sz="2000" b="0">
              <a:latin typeface="Arial Narrow" panose="020B0606020202030204" pitchFamily="34" charset="0"/>
            </a:endParaRPr>
          </a:p>
          <a:p>
            <a:pPr>
              <a:buFont typeface="Wingdings" panose="05000000000000000000" pitchFamily="2" charset="2"/>
              <a:buChar char="v"/>
            </a:pPr>
            <a:r>
              <a:rPr lang="en-GB" sz="2000">
                <a:latin typeface="Arial Narrow"/>
              </a:rPr>
              <a:t>Can you think of any others?</a:t>
            </a: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83" y="1824189"/>
            <a:ext cx="2955857" cy="394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5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a:xfrm>
            <a:off x="982304" y="457201"/>
            <a:ext cx="7706005" cy="798787"/>
          </a:xfrm>
        </p:spPr>
        <p:txBody>
          <a:bodyPr/>
          <a:lstStyle/>
          <a:p>
            <a:pPr algn="ctr"/>
            <a:r>
              <a:rPr lang="en-GB" sz="3200" b="1">
                <a:latin typeface="Arial Narrow" panose="020B0606020202030204" pitchFamily="34" charset="0"/>
              </a:rPr>
              <a:t>The mind-body link and your health</a:t>
            </a:r>
          </a:p>
        </p:txBody>
      </p:sp>
      <p:sp>
        <p:nvSpPr>
          <p:cNvPr id="3" name="Content Placeholder 2"/>
          <p:cNvSpPr>
            <a:spLocks noGrp="1"/>
          </p:cNvSpPr>
          <p:nvPr>
            <p:ph idx="1"/>
          </p:nvPr>
        </p:nvSpPr>
        <p:spPr>
          <a:xfrm>
            <a:off x="1272289" y="1717277"/>
            <a:ext cx="4812582" cy="4665486"/>
          </a:xfrm>
        </p:spPr>
        <p:txBody>
          <a:bodyPr>
            <a:normAutofit lnSpcReduction="10000"/>
          </a:bodyPr>
          <a:lstStyle/>
          <a:p>
            <a:pPr>
              <a:buFont typeface="Wingdings" panose="05000000000000000000" pitchFamily="2" charset="2"/>
              <a:buChar char="v"/>
            </a:pPr>
            <a:r>
              <a:rPr lang="en-GB" sz="2400" b="0">
                <a:latin typeface="Arial Narrow" panose="020B0606020202030204" pitchFamily="34" charset="0"/>
              </a:rPr>
              <a:t>Pain is both a physical and emotional experience and is affected by the mind and the body. For example, the experience of pain can be affected by stress, anxiety and depression.</a:t>
            </a:r>
          </a:p>
          <a:p>
            <a:pPr>
              <a:buFont typeface="Wingdings" panose="05000000000000000000" pitchFamily="2" charset="2"/>
              <a:buChar char="v"/>
            </a:pPr>
            <a:endParaRPr lang="en-GB" sz="2400" b="0">
              <a:latin typeface="Arial Narrow" panose="020B0606020202030204" pitchFamily="34" charset="0"/>
            </a:endParaRPr>
          </a:p>
          <a:p>
            <a:pPr>
              <a:buFont typeface="Wingdings" panose="05000000000000000000" pitchFamily="2" charset="2"/>
              <a:buChar char="v"/>
            </a:pPr>
            <a:r>
              <a:rPr lang="en-GB" sz="2400" b="0">
                <a:latin typeface="Arial Narrow" panose="020B0606020202030204" pitchFamily="34" charset="0"/>
              </a:rPr>
              <a:t>Fatigue can also be affected by how we think and feel. For example, boredom can lead to feeling fatigued and sleepy whereas an unexpected piece of good news could give you a burst of energy</a:t>
            </a:r>
          </a:p>
          <a:p>
            <a:endParaRPr lang="en-GB"/>
          </a:p>
        </p:txBody>
      </p:sp>
      <p:sp>
        <p:nvSpPr>
          <p:cNvPr id="4" name="AutoShape 4" descr="Image result for fatigue"/>
          <p:cNvSpPr>
            <a:spLocks noChangeAspect="1" noChangeArrowheads="1"/>
          </p:cNvSpPr>
          <p:nvPr/>
        </p:nvSpPr>
        <p:spPr bwMode="auto">
          <a:xfrm>
            <a:off x="116701" y="-144463"/>
            <a:ext cx="22864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fatigue"/>
          <p:cNvSpPr>
            <a:spLocks noChangeAspect="1" noChangeArrowheads="1"/>
          </p:cNvSpPr>
          <p:nvPr/>
        </p:nvSpPr>
        <p:spPr bwMode="auto">
          <a:xfrm>
            <a:off x="231021" y="7941"/>
            <a:ext cx="22864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Image result for fatigue"/>
          <p:cNvSpPr>
            <a:spLocks noChangeAspect="1" noChangeArrowheads="1"/>
          </p:cNvSpPr>
          <p:nvPr/>
        </p:nvSpPr>
        <p:spPr bwMode="auto">
          <a:xfrm>
            <a:off x="345341" y="160340"/>
            <a:ext cx="22864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6" descr="A picture containing graphical user interface&#10;&#10;Description automatically generated">
            <a:extLst>
              <a:ext uri="{FF2B5EF4-FFF2-40B4-BE49-F238E27FC236}">
                <a16:creationId xmlns:a16="http://schemas.microsoft.com/office/drawing/2014/main" id="{85E0F047-FC23-48CF-A601-09917AD47818}"/>
              </a:ext>
            </a:extLst>
          </p:cNvPr>
          <p:cNvPicPr>
            <a:picLocks noChangeAspect="1"/>
          </p:cNvPicPr>
          <p:nvPr/>
        </p:nvPicPr>
        <p:blipFill rotWithShape="1">
          <a:blip r:embed="rId3"/>
          <a:srcRect l="21811" r="18518" b="-704"/>
          <a:stretch/>
        </p:blipFill>
        <p:spPr>
          <a:xfrm>
            <a:off x="6466578" y="1412703"/>
            <a:ext cx="2211591" cy="2174524"/>
          </a:xfrm>
          <a:prstGeom prst="rect">
            <a:avLst/>
          </a:prstGeom>
        </p:spPr>
      </p:pic>
      <p:pic>
        <p:nvPicPr>
          <p:cNvPr id="7" name="Picture 7" descr="A picture containing icon&#10;&#10;Description automatically generated">
            <a:extLst>
              <a:ext uri="{FF2B5EF4-FFF2-40B4-BE49-F238E27FC236}">
                <a16:creationId xmlns:a16="http://schemas.microsoft.com/office/drawing/2014/main" id="{18E43423-840A-428B-814A-7F0B97B6503A}"/>
              </a:ext>
            </a:extLst>
          </p:cNvPr>
          <p:cNvPicPr>
            <a:picLocks noChangeAspect="1"/>
          </p:cNvPicPr>
          <p:nvPr/>
        </p:nvPicPr>
        <p:blipFill>
          <a:blip r:embed="rId4"/>
          <a:stretch>
            <a:fillRect/>
          </a:stretch>
        </p:blipFill>
        <p:spPr>
          <a:xfrm>
            <a:off x="6399659" y="3892164"/>
            <a:ext cx="2270629" cy="2283080"/>
          </a:xfrm>
          <a:prstGeom prst="rect">
            <a:avLst/>
          </a:prstGeom>
        </p:spPr>
      </p:pic>
    </p:spTree>
    <p:extLst>
      <p:ext uri="{BB962C8B-B14F-4D97-AF65-F5344CB8AC3E}">
        <p14:creationId xmlns:p14="http://schemas.microsoft.com/office/powerpoint/2010/main" val="69695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08" y="1125539"/>
            <a:ext cx="7521575" cy="549275"/>
          </a:xfrm>
        </p:spPr>
        <p:txBody>
          <a:bodyPr/>
          <a:lstStyle/>
          <a:p>
            <a:pPr algn="ctr">
              <a:defRPr/>
            </a:pPr>
            <a:r>
              <a:rPr lang="en-GB" sz="4400"/>
              <a:t>LET’S TAKE A BREAK</a:t>
            </a:r>
          </a:p>
        </p:txBody>
      </p:sp>
      <p:pic>
        <p:nvPicPr>
          <p:cNvPr id="34819" name="Picture 2" descr="Image result for BR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208" y="2205038"/>
            <a:ext cx="4319587"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5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82304" y="457201"/>
            <a:ext cx="7706005" cy="393388"/>
          </a:xfrm>
        </p:spPr>
        <p:txBody>
          <a:bodyPr>
            <a:normAutofit fontScale="90000"/>
          </a:bodyPr>
          <a:lstStyle/>
          <a:p>
            <a:pPr algn="ctr"/>
            <a:r>
              <a:rPr lang="en-GB" altLang="en-US" sz="3200" b="1">
                <a:latin typeface="Arial Narrow" panose="020B0606020202030204" pitchFamily="34" charset="0"/>
              </a:rPr>
              <a:t>Exercise: Feel Good Factor</a:t>
            </a:r>
          </a:p>
        </p:txBody>
      </p:sp>
      <p:sp>
        <p:nvSpPr>
          <p:cNvPr id="43011" name="Content Placeholder 2"/>
          <p:cNvSpPr>
            <a:spLocks noGrp="1"/>
          </p:cNvSpPr>
          <p:nvPr>
            <p:ph idx="1"/>
          </p:nvPr>
        </p:nvSpPr>
        <p:spPr>
          <a:xfrm>
            <a:off x="1320946" y="1516643"/>
            <a:ext cx="7438867" cy="5239264"/>
          </a:xfrm>
        </p:spPr>
        <p:txBody>
          <a:bodyPr>
            <a:normAutofit fontScale="92500" lnSpcReduction="20000"/>
          </a:bodyPr>
          <a:lstStyle/>
          <a:p>
            <a:pPr marL="0" indent="0">
              <a:buNone/>
            </a:pPr>
            <a:r>
              <a:rPr lang="en-GB" altLang="en-US" sz="2900" b="0">
                <a:latin typeface="Arial Narrow"/>
              </a:rPr>
              <a:t>When we exercise, several good things happen to </a:t>
            </a:r>
            <a:r>
              <a:rPr lang="en-GB" altLang="en-US" sz="2900">
                <a:latin typeface="Arial Narrow"/>
              </a:rPr>
              <a:t>our</a:t>
            </a:r>
            <a:r>
              <a:rPr lang="en-GB" altLang="en-US" sz="2900" b="0">
                <a:latin typeface="Arial Narrow"/>
              </a:rPr>
              <a:t> </a:t>
            </a:r>
            <a:r>
              <a:rPr lang="en-GB" altLang="en-US" sz="2900">
                <a:latin typeface="Arial Narrow"/>
              </a:rPr>
              <a:t>body</a:t>
            </a:r>
            <a:r>
              <a:rPr lang="en-GB" altLang="en-US" sz="2900" b="0">
                <a:latin typeface="Arial Narrow"/>
              </a:rPr>
              <a:t> and </a:t>
            </a:r>
            <a:r>
              <a:rPr lang="en-GB" altLang="en-US" sz="2900">
                <a:latin typeface="Arial Narrow"/>
              </a:rPr>
              <a:t>mind</a:t>
            </a:r>
            <a:r>
              <a:rPr lang="en-GB" altLang="en-US" sz="2900" b="0">
                <a:latin typeface="Arial Narrow"/>
              </a:rPr>
              <a:t>:</a:t>
            </a:r>
            <a:endParaRPr lang="en-US">
              <a:latin typeface="Arial Narrow"/>
            </a:endParaRPr>
          </a:p>
          <a:p>
            <a:pPr marL="457200" indent="-457200">
              <a:buFont typeface="Wingdings" panose="05000000000000000000" pitchFamily="2" charset="2"/>
              <a:buChar char="v"/>
            </a:pPr>
            <a:endParaRPr lang="en-GB" altLang="en-US" sz="2900" b="0">
              <a:latin typeface="Arial Narrow" panose="020B0606020202030204" pitchFamily="34" charset="0"/>
            </a:endParaRPr>
          </a:p>
          <a:p>
            <a:pPr marL="457200" indent="-457200">
              <a:buFont typeface="Wingdings" panose="05000000000000000000" pitchFamily="2" charset="2"/>
              <a:buChar char="v"/>
            </a:pPr>
            <a:r>
              <a:rPr lang="en-GB" altLang="en-US" sz="2900" b="0">
                <a:latin typeface="Arial Narrow" panose="020B0606020202030204" pitchFamily="34" charset="0"/>
              </a:rPr>
              <a:t>Endorphins (the feel-good chemicals) are released into your blood stream helping you feel happier, calmer and better about yourself.</a:t>
            </a:r>
          </a:p>
          <a:p>
            <a:pPr marL="457200" indent="-457200">
              <a:buFont typeface="Wingdings" panose="05000000000000000000" pitchFamily="2" charset="2"/>
              <a:buChar char="v"/>
            </a:pPr>
            <a:endParaRPr lang="en-GB" altLang="en-US" sz="2900" b="0">
              <a:latin typeface="Arial Narrow" panose="020B0606020202030204" pitchFamily="34" charset="0"/>
            </a:endParaRPr>
          </a:p>
          <a:p>
            <a:pPr marL="457200" indent="-457200">
              <a:buFont typeface="Wingdings" panose="05000000000000000000" pitchFamily="2" charset="2"/>
              <a:buChar char="v"/>
            </a:pPr>
            <a:r>
              <a:rPr lang="en-GB" altLang="en-US" sz="2900" b="0">
                <a:latin typeface="Arial Narrow" panose="020B0606020202030204" pitchFamily="34" charset="0"/>
              </a:rPr>
              <a:t>Your muscles let go of the tension that builds up when stressed, resulting in your mind relaxing too.</a:t>
            </a:r>
          </a:p>
          <a:p>
            <a:pPr marL="457200" indent="-457200">
              <a:buFont typeface="Wingdings" panose="05000000000000000000" pitchFamily="2" charset="2"/>
              <a:buChar char="v"/>
            </a:pPr>
            <a:endParaRPr lang="en-GB" altLang="en-US" sz="2900" b="0">
              <a:latin typeface="Arial Narrow" panose="020B0606020202030204" pitchFamily="34" charset="0"/>
            </a:endParaRPr>
          </a:p>
          <a:p>
            <a:pPr marL="457200" indent="-457200">
              <a:buFont typeface="Wingdings" panose="05000000000000000000" pitchFamily="2" charset="2"/>
              <a:buChar char="v"/>
            </a:pPr>
            <a:r>
              <a:rPr lang="en-GB" altLang="en-US" sz="2900" b="0">
                <a:latin typeface="Arial Narrow" panose="020B0606020202030204" pitchFamily="34" charset="0"/>
              </a:rPr>
              <a:t>You get a sense of achievement, which is likely to increase your confidence</a:t>
            </a:r>
          </a:p>
          <a:p>
            <a:pPr marL="457200" indent="-457200">
              <a:buFont typeface="Wingdings" panose="05000000000000000000" pitchFamily="2" charset="2"/>
              <a:buChar char="v"/>
            </a:pPr>
            <a:endParaRPr lang="en-GB" altLang="en-US" sz="2900" b="0">
              <a:latin typeface="Arial Narrow" panose="020B0606020202030204" pitchFamily="34" charset="0"/>
            </a:endParaRPr>
          </a:p>
        </p:txBody>
      </p:sp>
      <p:pic>
        <p:nvPicPr>
          <p:cNvPr id="1026" name="Picture 2" descr="Image result for excer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162" y="0"/>
            <a:ext cx="1424651" cy="142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2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F628-A5BA-441E-A1EC-FBF5D7DAD90A}"/>
              </a:ext>
            </a:extLst>
          </p:cNvPr>
          <p:cNvSpPr>
            <a:spLocks noGrp="1"/>
          </p:cNvSpPr>
          <p:nvPr>
            <p:ph type="title"/>
          </p:nvPr>
        </p:nvSpPr>
        <p:spPr>
          <a:xfrm>
            <a:off x="982304" y="457201"/>
            <a:ext cx="7706005" cy="123122"/>
          </a:xfrm>
        </p:spPr>
        <p:txBody>
          <a:bodyPr>
            <a:normAutofit fontScale="90000"/>
          </a:bodyPr>
          <a:lstStyle/>
          <a:p>
            <a:pPr algn="ctr" eaLnBrk="1" hangingPunct="1">
              <a:defRPr/>
            </a:pPr>
            <a:r>
              <a:rPr lang="en-GB" sz="3200" b="1">
                <a:latin typeface="Arial Narrow" panose="020B0606020202030204" pitchFamily="34" charset="0"/>
              </a:rPr>
              <a:t>House KEEPING</a:t>
            </a:r>
          </a:p>
        </p:txBody>
      </p:sp>
      <p:sp>
        <p:nvSpPr>
          <p:cNvPr id="10243" name="Content Placeholder 2">
            <a:extLst>
              <a:ext uri="{FF2B5EF4-FFF2-40B4-BE49-F238E27FC236}">
                <a16:creationId xmlns:a16="http://schemas.microsoft.com/office/drawing/2014/main" id="{0573CD5A-2855-4B78-8F21-623E2F8E9F4F}"/>
              </a:ext>
            </a:extLst>
          </p:cNvPr>
          <p:cNvSpPr>
            <a:spLocks noGrp="1"/>
          </p:cNvSpPr>
          <p:nvPr>
            <p:ph idx="1"/>
          </p:nvPr>
        </p:nvSpPr>
        <p:spPr>
          <a:xfrm>
            <a:off x="1318694" y="1145183"/>
            <a:ext cx="7521575" cy="5060724"/>
          </a:xfrm>
        </p:spPr>
        <p:txBody>
          <a:bodyPr>
            <a:normAutofit lnSpcReduction="10000"/>
          </a:bodyPr>
          <a:lstStyle/>
          <a:p>
            <a:pPr marL="457200" indent="-457200">
              <a:buFont typeface="Wingdings" panose="05000000000000000000" pitchFamily="2" charset="2"/>
              <a:buChar char="v"/>
            </a:pPr>
            <a:r>
              <a:rPr lang="en-GB" altLang="en-US" sz="3200" b="0">
                <a:latin typeface="Arial Narrow" panose="020B0606020202030204" pitchFamily="34" charset="0"/>
              </a:rPr>
              <a:t>Mobile phones on silent/vibrate</a:t>
            </a:r>
          </a:p>
          <a:p>
            <a:pPr marL="457200" indent="-457200">
              <a:buFont typeface="Wingdings" panose="05000000000000000000" pitchFamily="2" charset="2"/>
              <a:buChar char="v"/>
            </a:pPr>
            <a:r>
              <a:rPr lang="en-GB" altLang="en-US" sz="3200" b="0">
                <a:latin typeface="Arial Narrow" panose="020B0606020202030204" pitchFamily="34" charset="0"/>
              </a:rPr>
              <a:t>Microphones on mute when not speaking</a:t>
            </a:r>
          </a:p>
          <a:p>
            <a:pPr marL="457200" indent="-457200">
              <a:buFont typeface="Wingdings" panose="05000000000000000000" pitchFamily="2" charset="2"/>
              <a:buChar char="v"/>
            </a:pPr>
            <a:r>
              <a:rPr lang="en-GB" altLang="en-US" sz="3200">
                <a:latin typeface="Arial Narrow"/>
              </a:rPr>
              <a:t>10-15</a:t>
            </a:r>
            <a:r>
              <a:rPr lang="en-GB" altLang="en-US" sz="3200" b="0">
                <a:latin typeface="Arial Narrow"/>
              </a:rPr>
              <a:t> minute break</a:t>
            </a:r>
            <a:r>
              <a:rPr lang="en-GB" altLang="en-US" sz="3200">
                <a:latin typeface="Arial Narrow"/>
              </a:rPr>
              <a:t> </a:t>
            </a:r>
            <a:endParaRPr lang="en-GB" altLang="en-US" sz="3200" b="0">
              <a:latin typeface="Arial Narrow" panose="020B0606020202030204" pitchFamily="34" charset="0"/>
            </a:endParaRPr>
          </a:p>
          <a:p>
            <a:pPr marL="457200" indent="-457200">
              <a:buFont typeface="Wingdings" panose="05000000000000000000" pitchFamily="2" charset="2"/>
              <a:buChar char="v"/>
            </a:pPr>
            <a:r>
              <a:rPr lang="en-GB" altLang="en-US" sz="3200" b="0">
                <a:latin typeface="Arial Narrow" panose="020B0606020202030204" pitchFamily="34" charset="0"/>
              </a:rPr>
              <a:t>Listen respectfully to others</a:t>
            </a:r>
          </a:p>
          <a:p>
            <a:pPr marL="457200" indent="-457200">
              <a:buFont typeface="Wingdings" panose="05000000000000000000" pitchFamily="2" charset="2"/>
              <a:buChar char="v"/>
            </a:pPr>
            <a:r>
              <a:rPr lang="en-GB" altLang="en-US" sz="3200" b="0">
                <a:latin typeface="Arial Narrow" panose="020B0606020202030204" pitchFamily="34" charset="0"/>
              </a:rPr>
              <a:t>Respect of confidentiality</a:t>
            </a:r>
          </a:p>
          <a:p>
            <a:pPr marL="457200" indent="-457200">
              <a:buFont typeface="Wingdings" panose="05000000000000000000" pitchFamily="2" charset="2"/>
              <a:buChar char="v"/>
            </a:pPr>
            <a:r>
              <a:rPr lang="en-GB" altLang="en-US" sz="3200" b="0">
                <a:latin typeface="Arial Narrow" panose="020B0606020202030204" pitchFamily="34" charset="0"/>
              </a:rPr>
              <a:t>If you need the toilet or have to attend to something at home e.g. children, please feel free to do this and return to the group as soon as you can</a:t>
            </a:r>
          </a:p>
        </p:txBody>
      </p:sp>
    </p:spTree>
    <p:extLst>
      <p:ext uri="{BB962C8B-B14F-4D97-AF65-F5344CB8AC3E}">
        <p14:creationId xmlns:p14="http://schemas.microsoft.com/office/powerpoint/2010/main" val="72710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854" y="660838"/>
            <a:ext cx="7851856" cy="6063811"/>
          </a:xfrm>
        </p:spPr>
        <p:txBody>
          <a:bodyPr>
            <a:normAutofit lnSpcReduction="10000"/>
          </a:bodyPr>
          <a:lstStyle/>
          <a:p>
            <a:pPr marL="457200" indent="-457200">
              <a:buFont typeface="Wingdings" panose="05000000000000000000" pitchFamily="2" charset="2"/>
              <a:buChar char="v"/>
            </a:pPr>
            <a:r>
              <a:rPr lang="en-GB" altLang="en-US" sz="2400" b="0">
                <a:latin typeface="Arial Narrow" panose="020B0606020202030204" pitchFamily="34" charset="0"/>
              </a:rPr>
              <a:t>Improved sleep: research has shown that people who exercise regularly fall asleep faster, sleep longer, have better quality sleep and wake up less often during the night.</a:t>
            </a:r>
          </a:p>
          <a:p>
            <a:pPr marL="457200" indent="-457200">
              <a:buFont typeface="Wingdings" panose="05000000000000000000" pitchFamily="2" charset="2"/>
              <a:buChar char="v"/>
            </a:pPr>
            <a:endParaRPr lang="en-GB" altLang="en-US" sz="2400" b="0">
              <a:latin typeface="Arial Narrow" panose="020B0606020202030204" pitchFamily="34" charset="0"/>
            </a:endParaRPr>
          </a:p>
          <a:p>
            <a:pPr marL="457200" indent="-457200">
              <a:buFont typeface="Wingdings" panose="05000000000000000000" pitchFamily="2" charset="2"/>
              <a:buChar char="v"/>
            </a:pPr>
            <a:r>
              <a:rPr lang="en-GB" altLang="en-US" sz="2400" b="0">
                <a:latin typeface="Arial Narrow" panose="020B0606020202030204" pitchFamily="34" charset="0"/>
              </a:rPr>
              <a:t>Protection from illness, injuries and aches: ‘working out’ lowers the risk of coronary heart disease, diabetes, and some cancers. </a:t>
            </a:r>
          </a:p>
          <a:p>
            <a:pPr marL="457200" indent="-457200">
              <a:buFont typeface="Wingdings" panose="05000000000000000000" pitchFamily="2" charset="2"/>
              <a:buChar char="v"/>
            </a:pPr>
            <a:endParaRPr lang="en-GB" altLang="en-US" sz="2400" b="0">
              <a:latin typeface="Arial Narrow" panose="020B0606020202030204" pitchFamily="34" charset="0"/>
            </a:endParaRPr>
          </a:p>
          <a:p>
            <a:pPr marL="457200" indent="-457200">
              <a:buFont typeface="Wingdings" panose="05000000000000000000" pitchFamily="2" charset="2"/>
              <a:buChar char="v"/>
            </a:pPr>
            <a:r>
              <a:rPr lang="en-GB" altLang="en-US" sz="2400" b="0">
                <a:latin typeface="Arial Narrow" panose="020B0606020202030204" pitchFamily="34" charset="0"/>
              </a:rPr>
              <a:t>It also lowers bad cholesterol and blood pressure. When your muscles are strong and flexible, they’ll support your bones and joints better, therefore making it less likely that you twist your ankle or pull a muscle.</a:t>
            </a:r>
          </a:p>
          <a:p>
            <a:pPr marL="457200" indent="-457200">
              <a:buFont typeface="Wingdings" panose="05000000000000000000" pitchFamily="2" charset="2"/>
              <a:buChar char="v"/>
            </a:pPr>
            <a:endParaRPr lang="en-GB" altLang="en-US" sz="2400" b="0">
              <a:latin typeface="Arial Narrow" panose="020B0606020202030204" pitchFamily="34" charset="0"/>
            </a:endParaRPr>
          </a:p>
          <a:p>
            <a:pPr marL="457200" indent="-457200">
              <a:buFont typeface="Wingdings" panose="05000000000000000000" pitchFamily="2" charset="2"/>
              <a:buChar char="v"/>
            </a:pPr>
            <a:r>
              <a:rPr lang="en-GB" altLang="en-US" sz="2400" b="0">
                <a:latin typeface="Arial Narrow" panose="020B0606020202030204" pitchFamily="34" charset="0"/>
              </a:rPr>
              <a:t>Keep your weight in check: you can eat more and not gain weight! You’ll tone up your muscles and your skin will clear</a:t>
            </a:r>
            <a:r>
              <a:rPr lang="en-GB" altLang="en-US" sz="2000" b="0">
                <a:latin typeface="Arial Narrow" panose="020B0606020202030204" pitchFamily="34" charset="0"/>
              </a:rPr>
              <a:t>.</a:t>
            </a:r>
          </a:p>
          <a:p>
            <a:endParaRPr lang="en-GB" altLang="en-US" sz="1200"/>
          </a:p>
          <a:p>
            <a:endParaRPr lang="en-GB"/>
          </a:p>
        </p:txBody>
      </p:sp>
    </p:spTree>
    <p:extLst>
      <p:ext uri="{BB962C8B-B14F-4D97-AF65-F5344CB8AC3E}">
        <p14:creationId xmlns:p14="http://schemas.microsoft.com/office/powerpoint/2010/main" val="332879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45663" y="142529"/>
            <a:ext cx="7888070" cy="1100345"/>
          </a:xfrm>
        </p:spPr>
        <p:txBody>
          <a:bodyPr/>
          <a:lstStyle/>
          <a:p>
            <a:pPr algn="ctr"/>
            <a:r>
              <a:rPr lang="en-GB" altLang="en-US" sz="3600" b="1">
                <a:latin typeface="Arial Narrow" panose="020B0606020202030204" pitchFamily="34" charset="0"/>
              </a:rPr>
              <a:t>Start Now!?</a:t>
            </a:r>
          </a:p>
        </p:txBody>
      </p:sp>
      <p:sp>
        <p:nvSpPr>
          <p:cNvPr id="3" name="Content Placeholder 2"/>
          <p:cNvSpPr>
            <a:spLocks noGrp="1"/>
          </p:cNvSpPr>
          <p:nvPr>
            <p:ph idx="1"/>
          </p:nvPr>
        </p:nvSpPr>
        <p:spPr>
          <a:xfrm>
            <a:off x="1143979" y="1362781"/>
            <a:ext cx="7955649" cy="3990984"/>
          </a:xfrm>
        </p:spPr>
        <p:txBody>
          <a:bodyPr>
            <a:normAutofit fontScale="92500" lnSpcReduction="10000"/>
          </a:bodyPr>
          <a:lstStyle/>
          <a:p>
            <a:pPr>
              <a:buFont typeface="Wingdings" panose="05000000000000000000" pitchFamily="2" charset="2"/>
              <a:buChar char="v"/>
              <a:defRPr/>
            </a:pPr>
            <a:r>
              <a:rPr lang="en-GB" sz="2000" b="0">
                <a:latin typeface="Arial Narrow"/>
              </a:rPr>
              <a:t>Make time in your life for physical activity – it doesn’t matter what you do, just find something you enjoy and keep doing it!</a:t>
            </a:r>
          </a:p>
          <a:p>
            <a:pPr>
              <a:buFont typeface="Wingdings" panose="05000000000000000000" pitchFamily="2" charset="2"/>
              <a:buChar char="v"/>
              <a:defRPr/>
            </a:pPr>
            <a:endParaRPr lang="en-GB" sz="2000" b="0">
              <a:latin typeface="Arial Narrow" panose="020B0606020202030204" pitchFamily="34" charset="0"/>
            </a:endParaRPr>
          </a:p>
          <a:p>
            <a:pPr>
              <a:buFont typeface="Wingdings" panose="05000000000000000000" pitchFamily="2" charset="2"/>
              <a:buChar char="v"/>
              <a:defRPr/>
            </a:pPr>
            <a:r>
              <a:rPr lang="en-GB" sz="2000" b="0">
                <a:latin typeface="Arial Narrow"/>
              </a:rPr>
              <a:t>Even just a small amount of movement releases feel-good chemicals (endorphins) in your body and gets rid of the ones that build up when your stress response is active (cortisol).</a:t>
            </a:r>
          </a:p>
          <a:p>
            <a:pPr>
              <a:buFont typeface="Wingdings" panose="05000000000000000000" pitchFamily="2" charset="2"/>
              <a:buChar char="v"/>
              <a:defRPr/>
            </a:pPr>
            <a:endParaRPr lang="en-GB" sz="2000" b="0">
              <a:latin typeface="Arial Narrow" panose="020B0606020202030204" pitchFamily="34" charset="0"/>
            </a:endParaRPr>
          </a:p>
          <a:p>
            <a:pPr>
              <a:buFont typeface="Wingdings" panose="05000000000000000000" pitchFamily="2" charset="2"/>
              <a:buChar char="v"/>
              <a:defRPr/>
            </a:pPr>
            <a:r>
              <a:rPr lang="en-GB" sz="2000" b="0">
                <a:latin typeface="Arial Narrow"/>
              </a:rPr>
              <a:t>You do not have to spend hours exercising and it does not have to be a chore.</a:t>
            </a:r>
          </a:p>
          <a:p>
            <a:pPr>
              <a:buFont typeface="Wingdings" panose="05000000000000000000" pitchFamily="2" charset="2"/>
              <a:buChar char="v"/>
              <a:defRPr/>
            </a:pPr>
            <a:endParaRPr lang="en-GB" sz="2000" b="0">
              <a:latin typeface="Arial Narrow" panose="020B0606020202030204" pitchFamily="34" charset="0"/>
            </a:endParaRPr>
          </a:p>
          <a:p>
            <a:pPr>
              <a:buFont typeface="Wingdings" panose="05000000000000000000" pitchFamily="2" charset="2"/>
              <a:buChar char="v"/>
              <a:defRPr/>
            </a:pPr>
            <a:r>
              <a:rPr lang="en-GB" sz="2000">
                <a:latin typeface="Arial Narrow"/>
              </a:rPr>
              <a:t> </a:t>
            </a:r>
            <a:r>
              <a:rPr lang="en-GB" sz="2000" b="0">
                <a:latin typeface="Arial Narrow"/>
              </a:rPr>
              <a:t>Try something you enjoy and make some room for it in your daily life. Could you go for a walk? Could you walk up the stairs instead of taking the lift?</a:t>
            </a:r>
            <a:r>
              <a:rPr lang="en-GB" sz="2000">
                <a:latin typeface="Arial Narrow"/>
              </a:rPr>
              <a:t> </a:t>
            </a:r>
            <a:endParaRPr lang="en-GB" sz="2000" b="0">
              <a:latin typeface="Arial Narrow" panose="020B0606020202030204" pitchFamily="34" charset="0"/>
            </a:endParaRPr>
          </a:p>
          <a:p>
            <a:pPr marL="0" indent="0">
              <a:buNone/>
              <a:defRPr/>
            </a:pPr>
            <a:endParaRPr lang="en-GB" sz="2000"/>
          </a:p>
        </p:txBody>
      </p:sp>
      <p:pic>
        <p:nvPicPr>
          <p:cNvPr id="5122" name="Picture 2" descr="Image result for couch to 5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379" y="5215114"/>
            <a:ext cx="1898715" cy="1518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Logo, company name&#10;&#10;Description automatically generated">
            <a:extLst>
              <a:ext uri="{FF2B5EF4-FFF2-40B4-BE49-F238E27FC236}">
                <a16:creationId xmlns:a16="http://schemas.microsoft.com/office/drawing/2014/main" id="{F6A027B7-A966-42B1-A866-BE17ACCFC154}"/>
              </a:ext>
            </a:extLst>
          </p:cNvPr>
          <p:cNvPicPr>
            <a:picLocks noChangeAspect="1"/>
          </p:cNvPicPr>
          <p:nvPr/>
        </p:nvPicPr>
        <p:blipFill>
          <a:blip r:embed="rId4"/>
          <a:stretch>
            <a:fillRect/>
          </a:stretch>
        </p:blipFill>
        <p:spPr>
          <a:xfrm>
            <a:off x="1902174" y="5273767"/>
            <a:ext cx="2743676" cy="1396478"/>
          </a:xfrm>
          <a:prstGeom prst="rect">
            <a:avLst/>
          </a:prstGeom>
        </p:spPr>
      </p:pic>
    </p:spTree>
    <p:extLst>
      <p:ext uri="{BB962C8B-B14F-4D97-AF65-F5344CB8AC3E}">
        <p14:creationId xmlns:p14="http://schemas.microsoft.com/office/powerpoint/2010/main" val="364265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804" y="1900731"/>
            <a:ext cx="7177896" cy="671019"/>
          </a:xfrm>
        </p:spPr>
        <p:txBody>
          <a:bodyPr>
            <a:normAutofit/>
          </a:bodyPr>
          <a:lstStyle/>
          <a:p>
            <a:pPr marL="0" indent="0">
              <a:buNone/>
            </a:pPr>
            <a:r>
              <a:rPr lang="en-GB" sz="3600">
                <a:latin typeface="Arial Narrow" panose="020B0606020202030204" pitchFamily="34" charset="0"/>
              </a:rPr>
              <a:t>HOW MUCH EXERCISE DO WE NEED?</a:t>
            </a:r>
            <a:endParaRPr lang="en-US"/>
          </a:p>
        </p:txBody>
      </p:sp>
      <p:pic>
        <p:nvPicPr>
          <p:cNvPr id="4" name="Picture 2" descr="Image result for excer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254" y="2568934"/>
            <a:ext cx="3474524" cy="348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2304" y="457201"/>
            <a:ext cx="7706005" cy="551043"/>
          </a:xfrm>
        </p:spPr>
        <p:txBody>
          <a:bodyPr>
            <a:normAutofit fontScale="90000"/>
          </a:bodyPr>
          <a:lstStyle/>
          <a:p>
            <a:pPr algn="ctr"/>
            <a:r>
              <a:rPr lang="en-GB" altLang="en-US" sz="3600" b="1">
                <a:latin typeface="Arial Narrow" panose="020B0606020202030204" pitchFamily="34" charset="0"/>
              </a:rPr>
              <a:t>How Much Exercise?</a:t>
            </a:r>
          </a:p>
        </p:txBody>
      </p:sp>
      <p:sp>
        <p:nvSpPr>
          <p:cNvPr id="45059" name="Content Placeholder 2"/>
          <p:cNvSpPr>
            <a:spLocks noGrp="1"/>
          </p:cNvSpPr>
          <p:nvPr>
            <p:ph idx="1"/>
          </p:nvPr>
        </p:nvSpPr>
        <p:spPr>
          <a:xfrm>
            <a:off x="1265959" y="1156937"/>
            <a:ext cx="7691609" cy="5270496"/>
          </a:xfrm>
        </p:spPr>
        <p:txBody>
          <a:bodyPr>
            <a:normAutofit fontScale="92500" lnSpcReduction="20000"/>
          </a:bodyPr>
          <a:lstStyle/>
          <a:p>
            <a:pPr>
              <a:buFont typeface="Wingdings" panose="05000000000000000000" pitchFamily="2" charset="2"/>
              <a:buChar char="v"/>
            </a:pPr>
            <a:r>
              <a:rPr lang="en-GB" altLang="en-US" sz="2000" b="0"/>
              <a:t>The ideal amount of exercise for an adult (18-64) is about 2 ½ hours a week 30 minutes per day. </a:t>
            </a:r>
          </a:p>
          <a:p>
            <a:pPr>
              <a:buFont typeface="Wingdings" panose="05000000000000000000" pitchFamily="2" charset="2"/>
              <a:buChar char="v"/>
            </a:pPr>
            <a:endParaRPr lang="en-GB" altLang="en-US" sz="2000" b="0"/>
          </a:p>
          <a:p>
            <a:pPr>
              <a:buFont typeface="Wingdings" panose="05000000000000000000" pitchFamily="2" charset="2"/>
              <a:buChar char="v"/>
            </a:pPr>
            <a:r>
              <a:rPr lang="en-GB" altLang="en-US" sz="2000" b="0"/>
              <a:t>There are different types of exercise: the kind that ends up in you breaking a little sweat (aerobic) or the one that builds up strength (muscle strengthening).</a:t>
            </a:r>
          </a:p>
          <a:p>
            <a:pPr>
              <a:buFont typeface="Wingdings" panose="05000000000000000000" pitchFamily="2" charset="2"/>
              <a:buChar char="v"/>
            </a:pPr>
            <a:endParaRPr lang="en-GB" altLang="en-US" sz="2000" b="0"/>
          </a:p>
          <a:p>
            <a:pPr>
              <a:buFont typeface="Wingdings" panose="05000000000000000000" pitchFamily="2" charset="2"/>
              <a:buChar char="v"/>
            </a:pPr>
            <a:r>
              <a:rPr lang="en-GB" altLang="en-US" sz="2000" b="0"/>
              <a:t>Aerobic exercise is any continuous, repetitive activity that you do long enough for your heart to start beating faster and break a bit of a sweat. For example, walking, swimming, running and climbing stairs.</a:t>
            </a:r>
          </a:p>
          <a:p>
            <a:pPr>
              <a:buFont typeface="Wingdings" panose="05000000000000000000" pitchFamily="2" charset="2"/>
              <a:buChar char="v"/>
            </a:pPr>
            <a:endParaRPr lang="en-GB" altLang="en-US" sz="2000" b="0"/>
          </a:p>
          <a:p>
            <a:pPr>
              <a:buFont typeface="Wingdings" panose="05000000000000000000" pitchFamily="2" charset="2"/>
              <a:buChar char="v"/>
            </a:pPr>
            <a:r>
              <a:rPr lang="en-GB" altLang="en-US" sz="2000" b="0"/>
              <a:t>Muscle strengthening exercise aims at increasing the strength, power, endurance and muscle mass. Examples are things such as weight lifting, push-ups etc.</a:t>
            </a:r>
          </a:p>
          <a:p>
            <a:pPr>
              <a:buFont typeface="Wingdings" panose="05000000000000000000" pitchFamily="2" charset="2"/>
              <a:buChar char="v"/>
            </a:pPr>
            <a:endParaRPr lang="en-GB" altLang="en-US" sz="2000" b="0"/>
          </a:p>
          <a:p>
            <a:pPr>
              <a:buFont typeface="Wingdings" panose="05000000000000000000" pitchFamily="2" charset="2"/>
              <a:buChar char="v"/>
            </a:pPr>
            <a:r>
              <a:rPr lang="en-GB" altLang="en-US" sz="2000" b="0"/>
              <a:t>It is a good idea to try and have a mix of these two types of exercise.</a:t>
            </a:r>
          </a:p>
          <a:p>
            <a:endParaRPr lang="en-GB" altLang="en-US" sz="1800"/>
          </a:p>
        </p:txBody>
      </p:sp>
    </p:spTree>
    <p:extLst>
      <p:ext uri="{BB962C8B-B14F-4D97-AF65-F5344CB8AC3E}">
        <p14:creationId xmlns:p14="http://schemas.microsoft.com/office/powerpoint/2010/main" val="338463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3732" y="647969"/>
            <a:ext cx="7068778" cy="1100934"/>
          </a:xfrm>
        </p:spPr>
        <p:txBody>
          <a:bodyPr>
            <a:noAutofit/>
          </a:bodyPr>
          <a:lstStyle/>
          <a:p>
            <a:pPr marL="0" indent="0" algn="ctr">
              <a:buNone/>
            </a:pPr>
            <a:r>
              <a:rPr lang="en-GB" sz="4400">
                <a:latin typeface="Arial Narrow" panose="020B0606020202030204" pitchFamily="34" charset="0"/>
              </a:rPr>
              <a:t>What Exercises Do You Enjoy?</a:t>
            </a:r>
          </a:p>
        </p:txBody>
      </p:sp>
      <p:pic>
        <p:nvPicPr>
          <p:cNvPr id="3074" name="Picture 2" descr="Image result for exc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72" y="2002278"/>
            <a:ext cx="2507726" cy="254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2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82245" y="-72069"/>
            <a:ext cx="7888070" cy="1325563"/>
          </a:xfrm>
        </p:spPr>
        <p:txBody>
          <a:bodyPr/>
          <a:lstStyle/>
          <a:p>
            <a:pPr algn="ctr"/>
            <a:r>
              <a:rPr lang="en-GB" altLang="en-US" sz="3600" b="1">
                <a:latin typeface="Arial Narrow" panose="020B0606020202030204" pitchFamily="34" charset="0"/>
              </a:rPr>
              <a:t>Tips to get Active</a:t>
            </a:r>
          </a:p>
        </p:txBody>
      </p:sp>
      <p:sp>
        <p:nvSpPr>
          <p:cNvPr id="47107" name="Content Placeholder 2"/>
          <p:cNvSpPr>
            <a:spLocks noGrp="1"/>
          </p:cNvSpPr>
          <p:nvPr>
            <p:ph idx="1"/>
          </p:nvPr>
        </p:nvSpPr>
        <p:spPr>
          <a:xfrm>
            <a:off x="1166257" y="1137004"/>
            <a:ext cx="7784566" cy="5579887"/>
          </a:xfrm>
        </p:spPr>
        <p:txBody>
          <a:bodyPr>
            <a:normAutofit fontScale="92500" lnSpcReduction="10000"/>
          </a:bodyPr>
          <a:lstStyle/>
          <a:p>
            <a:r>
              <a:rPr lang="en-GB" altLang="en-US" sz="2000" b="0">
                <a:latin typeface="Arial Narrow" panose="020B0606020202030204" pitchFamily="34" charset="0"/>
              </a:rPr>
              <a:t>Tip 1: Do it! </a:t>
            </a:r>
            <a:r>
              <a:rPr lang="en-GB" altLang="en-US" sz="2000">
                <a:latin typeface="Arial Narrow" panose="020B0606020202030204" pitchFamily="34" charset="0"/>
              </a:rPr>
              <a:t>Action precedes motivation</a:t>
            </a:r>
            <a:r>
              <a:rPr lang="en-GB" altLang="en-US" sz="2000" b="0">
                <a:latin typeface="Arial Narrow" panose="020B0606020202030204" pitchFamily="34" charset="0"/>
              </a:rPr>
              <a:t>. It is very rare for anyone to feel like exercising. Rather, once you </a:t>
            </a:r>
            <a:r>
              <a:rPr lang="en-GB" altLang="en-US" sz="2000" b="0" i="1">
                <a:latin typeface="Arial Narrow" panose="020B0606020202030204" pitchFamily="34" charset="0"/>
              </a:rPr>
              <a:t>start</a:t>
            </a:r>
            <a:r>
              <a:rPr lang="en-GB" altLang="en-US" sz="2000" b="0">
                <a:latin typeface="Arial Narrow" panose="020B0606020202030204" pitchFamily="34" charset="0"/>
              </a:rPr>
              <a:t> doing something, you </a:t>
            </a:r>
            <a:r>
              <a:rPr lang="en-GB" altLang="en-US" sz="2000" b="0" i="1">
                <a:latin typeface="Arial Narrow" panose="020B0606020202030204" pitchFamily="34" charset="0"/>
              </a:rPr>
              <a:t>then</a:t>
            </a:r>
            <a:r>
              <a:rPr lang="en-GB" altLang="en-US" sz="2000" b="0">
                <a:latin typeface="Arial Narrow" panose="020B0606020202030204" pitchFamily="34" charset="0"/>
              </a:rPr>
              <a:t> feel like doing it.</a:t>
            </a:r>
          </a:p>
          <a:p>
            <a:endParaRPr lang="en-GB" altLang="en-US" sz="2000" b="0">
              <a:latin typeface="Arial Narrow" panose="020B0606020202030204" pitchFamily="34" charset="0"/>
            </a:endParaRPr>
          </a:p>
          <a:p>
            <a:r>
              <a:rPr lang="en-GB" altLang="en-US" sz="2000" b="0">
                <a:latin typeface="Arial Narrow" panose="020B0606020202030204" pitchFamily="34" charset="0"/>
              </a:rPr>
              <a:t>Tip 2: </a:t>
            </a:r>
            <a:r>
              <a:rPr lang="en-GB" altLang="en-US" sz="2000">
                <a:latin typeface="Arial Narrow" panose="020B0606020202030204" pitchFamily="34" charset="0"/>
              </a:rPr>
              <a:t>Reward yourself</a:t>
            </a:r>
            <a:r>
              <a:rPr lang="en-GB" altLang="en-US" sz="2000" b="0">
                <a:latin typeface="Arial Narrow" panose="020B0606020202030204" pitchFamily="34" charset="0"/>
              </a:rPr>
              <a:t>: People commonly forget to reward themselves for their efforts. Yet doing so is crucial. We learn to keep doing the things that result in some kind of benefit or reward. </a:t>
            </a:r>
            <a:r>
              <a:rPr lang="en-GB" altLang="en-US" sz="2000" b="0" i="1">
                <a:latin typeface="Arial Narrow" panose="020B0606020202030204" pitchFamily="34" charset="0"/>
              </a:rPr>
              <a:t>By rewarding yourself, you are more likely to do it again</a:t>
            </a:r>
            <a:r>
              <a:rPr lang="en-GB" altLang="en-US" sz="2000" b="0">
                <a:latin typeface="Arial Narrow" panose="020B0606020202030204" pitchFamily="34" charset="0"/>
              </a:rPr>
              <a:t>.</a:t>
            </a:r>
          </a:p>
          <a:p>
            <a:endParaRPr lang="en-GB" altLang="en-US" sz="2000" b="0">
              <a:latin typeface="Arial Narrow" panose="020B0606020202030204" pitchFamily="34" charset="0"/>
            </a:endParaRPr>
          </a:p>
          <a:p>
            <a:r>
              <a:rPr lang="en-GB" altLang="en-US" sz="2000" b="0">
                <a:latin typeface="Arial Narrow" panose="020B0606020202030204" pitchFamily="34" charset="0"/>
              </a:rPr>
              <a:t>Tip 3: Squeeze it in: Finding the time to exercise can be challenging. However, sometimes it is a matter of making it a priority. </a:t>
            </a:r>
            <a:r>
              <a:rPr lang="en-GB" altLang="en-US" sz="2000">
                <a:latin typeface="Arial Narrow" panose="020B0606020202030204" pitchFamily="34" charset="0"/>
              </a:rPr>
              <a:t>Thinking that exercise has to take hours might be putting you off. </a:t>
            </a:r>
            <a:r>
              <a:rPr lang="en-GB" altLang="en-US" sz="2000" b="0" i="1">
                <a:latin typeface="Arial Narrow" panose="020B0606020202030204" pitchFamily="34" charset="0"/>
              </a:rPr>
              <a:t>For example</a:t>
            </a:r>
            <a:r>
              <a:rPr lang="en-GB" altLang="en-US" sz="2000" b="0">
                <a:latin typeface="Arial Narrow" panose="020B0606020202030204" pitchFamily="34" charset="0"/>
              </a:rPr>
              <a:t> getting off the bus a few stops earlier, walking up the stairs instead of taking the lift or walking around the block at lunchtime.</a:t>
            </a:r>
          </a:p>
          <a:p>
            <a:endParaRPr lang="en-GB" altLang="en-US" sz="2000" b="0">
              <a:latin typeface="Arial Narrow" panose="020B0606020202030204" pitchFamily="34" charset="0"/>
            </a:endParaRPr>
          </a:p>
          <a:p>
            <a:r>
              <a:rPr lang="en-GB" altLang="en-US" sz="2000" b="0">
                <a:latin typeface="Arial Narrow" panose="020B0606020202030204" pitchFamily="34" charset="0"/>
              </a:rPr>
              <a:t>Tip 4: </a:t>
            </a:r>
            <a:r>
              <a:rPr lang="en-GB" altLang="en-US" sz="2000">
                <a:latin typeface="Arial Narrow" panose="020B0606020202030204" pitchFamily="34" charset="0"/>
              </a:rPr>
              <a:t>Bring company</a:t>
            </a:r>
            <a:r>
              <a:rPr lang="en-GB" altLang="en-US" sz="2000" b="0">
                <a:latin typeface="Arial Narrow" panose="020B0606020202030204" pitchFamily="34" charset="0"/>
              </a:rPr>
              <a:t>: Exercising is </a:t>
            </a:r>
            <a:r>
              <a:rPr lang="en-GB" altLang="en-US" sz="2000" b="0" i="1">
                <a:latin typeface="Arial Narrow" panose="020B0606020202030204" pitchFamily="34" charset="0"/>
              </a:rPr>
              <a:t>easier</a:t>
            </a:r>
            <a:r>
              <a:rPr lang="en-GB" altLang="en-US" sz="2000" b="0">
                <a:latin typeface="Arial Narrow" panose="020B0606020202030204" pitchFamily="34" charset="0"/>
              </a:rPr>
              <a:t> when done </a:t>
            </a:r>
            <a:r>
              <a:rPr lang="en-GB" altLang="en-US" sz="2000" b="0" i="1">
                <a:latin typeface="Arial Narrow" panose="020B0606020202030204" pitchFamily="34" charset="0"/>
              </a:rPr>
              <a:t>with someone else</a:t>
            </a:r>
            <a:r>
              <a:rPr lang="en-GB" altLang="en-US" sz="2000" b="0">
                <a:latin typeface="Arial Narrow" panose="020B0606020202030204" pitchFamily="34" charset="0"/>
              </a:rPr>
              <a:t>. Is there someone you know who may go for a short walk? Or a local group you could join? Maybe you could get a pet or you could offer to walk someone else’s dog?</a:t>
            </a:r>
          </a:p>
          <a:p>
            <a:endParaRPr lang="en-GB" altLang="en-US" sz="1200" b="0">
              <a:latin typeface="Arial Narrow" panose="020B0606020202030204" pitchFamily="34" charset="0"/>
            </a:endParaRPr>
          </a:p>
        </p:txBody>
      </p:sp>
      <p:pic>
        <p:nvPicPr>
          <p:cNvPr id="2" name="Graphic 2" descr="Group brainstorm with solid fill">
            <a:extLst>
              <a:ext uri="{FF2B5EF4-FFF2-40B4-BE49-F238E27FC236}">
                <a16:creationId xmlns:a16="http://schemas.microsoft.com/office/drawing/2014/main" id="{9F07ED4A-4490-4FF7-89AB-FCBC52E4F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1009" y="63757"/>
            <a:ext cx="914559" cy="914400"/>
          </a:xfrm>
          <a:prstGeom prst="rect">
            <a:avLst/>
          </a:prstGeom>
        </p:spPr>
      </p:pic>
    </p:spTree>
    <p:extLst>
      <p:ext uri="{BB962C8B-B14F-4D97-AF65-F5344CB8AC3E}">
        <p14:creationId xmlns:p14="http://schemas.microsoft.com/office/powerpoint/2010/main" val="167722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26281" y="2344152"/>
            <a:ext cx="3190373" cy="1325563"/>
          </a:xfrm>
        </p:spPr>
        <p:txBody>
          <a:bodyPr/>
          <a:lstStyle/>
          <a:p>
            <a:pPr algn="ctr"/>
            <a:r>
              <a:rPr lang="en-GB" altLang="en-US" sz="3600" b="1">
                <a:latin typeface="Arial Narrow" panose="020B0606020202030204" pitchFamily="34" charset="0"/>
              </a:rPr>
              <a:t>Food &amp; Mood?</a:t>
            </a:r>
            <a:br>
              <a:rPr lang="en-GB" altLang="en-US" sz="3600" b="1">
                <a:latin typeface="Arial Narrow" panose="020B0606020202030204" pitchFamily="34" charset="0"/>
              </a:rPr>
            </a:br>
            <a:br>
              <a:rPr lang="en-GB" altLang="en-US" sz="3600" b="1">
                <a:latin typeface="Arial Narrow" panose="020B0606020202030204" pitchFamily="34" charset="0"/>
              </a:rPr>
            </a:br>
            <a:r>
              <a:rPr lang="en-GB" altLang="en-US" sz="3600" b="1">
                <a:latin typeface="Arial Narrow" panose="020B0606020202030204" pitchFamily="34" charset="0"/>
              </a:rPr>
              <a:t>Is there a link?</a:t>
            </a:r>
            <a:br>
              <a:rPr lang="en-GB" altLang="en-US" sz="3600" b="1">
                <a:latin typeface="Arial Narrow" panose="020B0606020202030204" pitchFamily="34" charset="0"/>
              </a:rPr>
            </a:br>
            <a:br>
              <a:rPr lang="en-GB" altLang="en-US" sz="3600" b="1">
                <a:latin typeface="Arial Narrow" panose="020B0606020202030204" pitchFamily="34" charset="0"/>
              </a:rPr>
            </a:br>
            <a:endParaRPr lang="en-GB" altLang="en-US" sz="3600" b="1">
              <a:latin typeface="Arial Narrow" panose="020B0606020202030204" pitchFamily="34" charset="0"/>
            </a:endParaRPr>
          </a:p>
        </p:txBody>
      </p:sp>
      <p:pic>
        <p:nvPicPr>
          <p:cNvPr id="8194" name="Picture 2" descr="Image result for food and m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308" y="496711"/>
            <a:ext cx="4497242" cy="5995282"/>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6839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0348" y="1086025"/>
            <a:ext cx="7744174" cy="5663089"/>
          </a:xfrm>
          <a:prstGeom prst="rect">
            <a:avLst/>
          </a:prstGeom>
        </p:spPr>
        <p:txBody>
          <a:bodyPr wrap="square">
            <a:spAutoFit/>
          </a:bodyPr>
          <a:lstStyle/>
          <a:p>
            <a:pPr marL="342900" indent="-342900">
              <a:buFont typeface="Wingdings" panose="05000000000000000000" pitchFamily="2" charset="2"/>
              <a:buChar char="v"/>
            </a:pPr>
            <a:r>
              <a:rPr lang="en-GB" altLang="en-US" sz="2000"/>
              <a:t> </a:t>
            </a:r>
            <a:r>
              <a:rPr lang="en-GB" altLang="en-US" b="1">
                <a:latin typeface="Arial Narrow" panose="020B0606020202030204" pitchFamily="34" charset="0"/>
              </a:rPr>
              <a:t>When we feel stressed, we tend to reach for things that give us a quick feel-good fix.</a:t>
            </a:r>
          </a:p>
          <a:p>
            <a:pPr marL="285750" indent="-285750">
              <a:buFont typeface="Wingdings" panose="05000000000000000000" pitchFamily="2" charset="2"/>
              <a:buChar char="v"/>
            </a:pPr>
            <a:endParaRPr lang="en-GB" altLang="en-US" b="1">
              <a:latin typeface="Arial Narrow" panose="020B0606020202030204" pitchFamily="34" charset="0"/>
            </a:endParaRPr>
          </a:p>
          <a:p>
            <a:pPr marL="285750" indent="-285750">
              <a:buFont typeface="Wingdings" panose="05000000000000000000" pitchFamily="2" charset="2"/>
              <a:buChar char="v"/>
            </a:pPr>
            <a:r>
              <a:rPr lang="en-GB" altLang="en-US">
                <a:latin typeface="Arial Narrow" panose="020B0606020202030204" pitchFamily="34" charset="0"/>
              </a:rPr>
              <a:t>Sugary foods, soft drinks, coffee and alcohol are some of the most common things we reach for when we feel in need of a boost and some comfort. This is a very natural reaction.</a:t>
            </a:r>
          </a:p>
          <a:p>
            <a:pPr marL="285750" indent="-285750">
              <a:buFont typeface="Wingdings" panose="05000000000000000000" pitchFamily="2" charset="2"/>
              <a:buChar char="v"/>
            </a:pPr>
            <a:endParaRPr lang="en-GB" altLang="en-US">
              <a:latin typeface="Arial Narrow" panose="020B0606020202030204" pitchFamily="34" charset="0"/>
            </a:endParaRPr>
          </a:p>
          <a:p>
            <a:pPr marL="285750" indent="-285750">
              <a:buFont typeface="Wingdings" panose="05000000000000000000" pitchFamily="2" charset="2"/>
              <a:buChar char="v"/>
            </a:pPr>
            <a:r>
              <a:rPr lang="en-GB" altLang="en-US">
                <a:latin typeface="Arial Narrow" panose="020B0606020202030204" pitchFamily="34" charset="0"/>
              </a:rPr>
              <a:t>The problem is that while these foodstuffs often give us a lift in the short term, they end up </a:t>
            </a:r>
            <a:r>
              <a:rPr lang="en-GB" altLang="en-US" b="1">
                <a:latin typeface="Arial Narrow" panose="020B0606020202030204" pitchFamily="34" charset="0"/>
              </a:rPr>
              <a:t>backfiring in the long run</a:t>
            </a:r>
            <a:r>
              <a:rPr lang="en-GB" altLang="en-US">
                <a:latin typeface="Arial Narrow" panose="020B0606020202030204" pitchFamily="34" charset="0"/>
              </a:rPr>
              <a:t> and </a:t>
            </a:r>
            <a:r>
              <a:rPr lang="en-GB" altLang="en-US" b="1">
                <a:latin typeface="Arial Narrow" panose="020B0606020202030204" pitchFamily="34" charset="0"/>
              </a:rPr>
              <a:t>making our stress worse</a:t>
            </a:r>
            <a:r>
              <a:rPr lang="en-GB" altLang="en-US">
                <a:latin typeface="Arial Narrow" panose="020B0606020202030204" pitchFamily="34" charset="0"/>
              </a:rPr>
              <a:t>:</a:t>
            </a:r>
          </a:p>
          <a:p>
            <a:pPr marL="285750" indent="-285750">
              <a:buFont typeface="Wingdings" panose="05000000000000000000" pitchFamily="2" charset="2"/>
              <a:buChar char="v"/>
            </a:pPr>
            <a:endParaRPr lang="en-GB" altLang="en-US">
              <a:latin typeface="Arial Narrow" panose="020B0606020202030204" pitchFamily="34" charset="0"/>
            </a:endParaRPr>
          </a:p>
          <a:p>
            <a:pPr marL="285750" indent="-285750">
              <a:buFont typeface="Wingdings" panose="05000000000000000000" pitchFamily="2" charset="2"/>
              <a:buChar char="v"/>
            </a:pPr>
            <a:r>
              <a:rPr lang="en-GB" altLang="en-US">
                <a:latin typeface="Arial Narrow" panose="020B0606020202030204" pitchFamily="34" charset="0"/>
              </a:rPr>
              <a:t>These foods are full of simple carbohydrates (or carbs). The body turns these carbs into sugar and burns them up very quickly, giving us a </a:t>
            </a:r>
            <a:r>
              <a:rPr lang="en-GB" altLang="en-US" b="1">
                <a:latin typeface="Arial Narrow" panose="020B0606020202030204" pitchFamily="34" charset="0"/>
              </a:rPr>
              <a:t>fast energy boost</a:t>
            </a:r>
            <a:r>
              <a:rPr lang="en-GB" altLang="en-US">
                <a:latin typeface="Arial Narrow" panose="020B0606020202030204" pitchFamily="34" charset="0"/>
              </a:rPr>
              <a:t>. The problem is that the fast burn leads to a </a:t>
            </a:r>
            <a:r>
              <a:rPr lang="en-GB" altLang="en-US" b="1">
                <a:latin typeface="Arial Narrow" panose="020B0606020202030204" pitchFamily="34" charset="0"/>
              </a:rPr>
              <a:t>rapid drop in blood sugar levels</a:t>
            </a:r>
            <a:r>
              <a:rPr lang="en-GB" altLang="en-US">
                <a:latin typeface="Arial Narrow" panose="020B0606020202030204" pitchFamily="34" charset="0"/>
              </a:rPr>
              <a:t> which in turn can lead to plunging moods and irritability.</a:t>
            </a:r>
          </a:p>
          <a:p>
            <a:pPr marL="285750" indent="-285750">
              <a:buFont typeface="Wingdings" panose="05000000000000000000" pitchFamily="2" charset="2"/>
              <a:buChar char="v"/>
            </a:pPr>
            <a:endParaRPr lang="en-GB" altLang="en-US">
              <a:latin typeface="Arial Narrow" panose="020B0606020202030204" pitchFamily="34" charset="0"/>
            </a:endParaRPr>
          </a:p>
          <a:p>
            <a:pPr marL="285750" indent="-285750">
              <a:buFont typeface="Wingdings" panose="05000000000000000000" pitchFamily="2" charset="2"/>
              <a:buChar char="v"/>
            </a:pPr>
            <a:r>
              <a:rPr lang="en-GB" altLang="en-US">
                <a:latin typeface="Arial Narrow" panose="020B0606020202030204" pitchFamily="34" charset="0"/>
              </a:rPr>
              <a:t>Further </a:t>
            </a:r>
            <a:r>
              <a:rPr lang="en-GB" altLang="en-US" b="1">
                <a:latin typeface="Arial Narrow" panose="020B0606020202030204" pitchFamily="34" charset="0"/>
              </a:rPr>
              <a:t>cravings</a:t>
            </a:r>
            <a:r>
              <a:rPr lang="en-GB" altLang="en-US">
                <a:latin typeface="Arial Narrow" panose="020B0606020202030204" pitchFamily="34" charset="0"/>
              </a:rPr>
              <a:t> for these foods or sugar highs </a:t>
            </a:r>
            <a:r>
              <a:rPr lang="en-GB" altLang="en-US" b="1">
                <a:latin typeface="Arial Narrow" panose="020B0606020202030204" pitchFamily="34" charset="0"/>
              </a:rPr>
              <a:t>begin all over again</a:t>
            </a:r>
            <a:r>
              <a:rPr lang="en-GB" altLang="en-US">
                <a:latin typeface="Arial Narrow" panose="020B0606020202030204" pitchFamily="34" charset="0"/>
              </a:rPr>
              <a:t>.</a:t>
            </a:r>
          </a:p>
          <a:p>
            <a:pPr marL="285750" indent="-285750">
              <a:buFont typeface="Wingdings" panose="05000000000000000000" pitchFamily="2" charset="2"/>
              <a:buChar char="v"/>
            </a:pPr>
            <a:endParaRPr lang="en-GB" altLang="en-US" b="1">
              <a:latin typeface="Arial Narrow" panose="020B0606020202030204" pitchFamily="34" charset="0"/>
            </a:endParaRPr>
          </a:p>
          <a:p>
            <a:pPr marL="285750" indent="-285750">
              <a:buFont typeface="Wingdings" panose="05000000000000000000" pitchFamily="2" charset="2"/>
              <a:buChar char="v"/>
            </a:pPr>
            <a:r>
              <a:rPr lang="en-GB" altLang="en-US" b="1">
                <a:latin typeface="Arial Narrow" panose="020B0606020202030204" pitchFamily="34" charset="0"/>
              </a:rPr>
              <a:t>Making some simple changes to how and what you eat can make a big difference to how you feel.</a:t>
            </a:r>
          </a:p>
          <a:p>
            <a:pPr marL="285750" indent="-285750">
              <a:buFont typeface="Wingdings" panose="05000000000000000000" pitchFamily="2" charset="2"/>
              <a:buChar char="v"/>
            </a:pPr>
            <a:endParaRPr lang="en-GB" altLang="en-US" b="1">
              <a:latin typeface="Arial Narrow" panose="020B0606020202030204" pitchFamily="34" charset="0"/>
            </a:endParaRPr>
          </a:p>
        </p:txBody>
      </p:sp>
      <p:sp>
        <p:nvSpPr>
          <p:cNvPr id="5" name="TextBox 4"/>
          <p:cNvSpPr txBox="1"/>
          <p:nvPr/>
        </p:nvSpPr>
        <p:spPr>
          <a:xfrm>
            <a:off x="1799478" y="219411"/>
            <a:ext cx="5588971" cy="646331"/>
          </a:xfrm>
          <a:prstGeom prst="rect">
            <a:avLst/>
          </a:prstGeom>
          <a:noFill/>
        </p:spPr>
        <p:txBody>
          <a:bodyPr wrap="square" rtlCol="0">
            <a:spAutoFit/>
          </a:bodyPr>
          <a:lstStyle/>
          <a:p>
            <a:pPr algn="ctr"/>
            <a:r>
              <a:rPr lang="en-GB" sz="3600" b="1"/>
              <a:t>Stress - Eater?</a:t>
            </a:r>
          </a:p>
        </p:txBody>
      </p:sp>
    </p:spTree>
    <p:extLst>
      <p:ext uri="{BB962C8B-B14F-4D97-AF65-F5344CB8AC3E}">
        <p14:creationId xmlns:p14="http://schemas.microsoft.com/office/powerpoint/2010/main" val="124992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nnaplus.co.za/wp-content/uploads/2013/08/Blood-sugar-over-tim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416" y="764298"/>
            <a:ext cx="6942173" cy="50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56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82304" y="457201"/>
            <a:ext cx="7706005" cy="359604"/>
          </a:xfrm>
        </p:spPr>
        <p:txBody>
          <a:bodyPr>
            <a:normAutofit fontScale="90000"/>
          </a:bodyPr>
          <a:lstStyle/>
          <a:p>
            <a:pPr algn="ctr" eaLnBrk="1" hangingPunct="1"/>
            <a:r>
              <a:rPr lang="en-GB" altLang="en-US" b="1">
                <a:latin typeface="Arial Narrow" panose="020B0606020202030204" pitchFamily="34" charset="0"/>
              </a:rPr>
              <a:t>More about FOOD &amp; MOOD</a:t>
            </a:r>
          </a:p>
        </p:txBody>
      </p:sp>
      <p:sp>
        <p:nvSpPr>
          <p:cNvPr id="17411" name="Rectangle 3"/>
          <p:cNvSpPr>
            <a:spLocks noGrp="1" noChangeArrowheads="1"/>
          </p:cNvSpPr>
          <p:nvPr>
            <p:ph idx="1"/>
          </p:nvPr>
        </p:nvSpPr>
        <p:spPr>
          <a:xfrm>
            <a:off x="1769085" y="2176713"/>
            <a:ext cx="7134036" cy="3623122"/>
          </a:xfrm>
        </p:spPr>
        <p:txBody>
          <a:bodyPr vert="horz" lIns="91440" tIns="45720" rIns="91440" bIns="45720" rtlCol="0" anchor="ctr">
            <a:noAutofit/>
          </a:bodyPr>
          <a:lstStyle/>
          <a:p>
            <a:pPr marL="0" indent="0" eaLnBrk="1" hangingPunct="1">
              <a:lnSpc>
                <a:spcPct val="90000"/>
              </a:lnSpc>
              <a:buNone/>
            </a:pPr>
            <a:r>
              <a:rPr lang="en-GB" altLang="en-US" sz="1800">
                <a:latin typeface="Arial Narrow"/>
              </a:rPr>
              <a:t>What we eat can affect how we feel</a:t>
            </a:r>
            <a:endParaRPr lang="en-US"/>
          </a:p>
          <a:p>
            <a:pPr eaLnBrk="1" hangingPunct="1">
              <a:lnSpc>
                <a:spcPct val="90000"/>
              </a:lnSpc>
              <a:buFont typeface="Wingdings" panose="05000000000000000000" pitchFamily="2" charset="2"/>
              <a:buChar char="v"/>
            </a:pPr>
            <a:endParaRPr lang="en-GB" altLang="en-US" sz="1800">
              <a:latin typeface="Arial Narrow" panose="020B0606020202030204" pitchFamily="34" charset="0"/>
            </a:endParaRPr>
          </a:p>
          <a:p>
            <a:pPr marL="0" indent="0" eaLnBrk="1" hangingPunct="1">
              <a:lnSpc>
                <a:spcPct val="90000"/>
              </a:lnSpc>
            </a:pPr>
            <a:r>
              <a:rPr lang="en-GB" altLang="en-US" sz="1800">
                <a:latin typeface="Arial Narrow"/>
              </a:rPr>
              <a:t>Symptoms of low blood sugar include:</a:t>
            </a:r>
          </a:p>
          <a:p>
            <a:pPr lvl="1" eaLnBrk="1" hangingPunct="1">
              <a:lnSpc>
                <a:spcPct val="90000"/>
              </a:lnSpc>
              <a:buFont typeface="Wingdings" panose="05000000000000000000" pitchFamily="2" charset="2"/>
              <a:buChar char="v"/>
            </a:pPr>
            <a:r>
              <a:rPr lang="en-GB" altLang="en-US" sz="1800">
                <a:latin typeface="Arial Narrow"/>
              </a:rPr>
              <a:t>Nausea</a:t>
            </a:r>
          </a:p>
          <a:p>
            <a:pPr lvl="1" eaLnBrk="1" hangingPunct="1">
              <a:lnSpc>
                <a:spcPct val="90000"/>
              </a:lnSpc>
              <a:buFont typeface="Wingdings" panose="05000000000000000000" pitchFamily="2" charset="2"/>
              <a:buChar char="v"/>
            </a:pPr>
            <a:r>
              <a:rPr lang="en-GB" altLang="en-US" sz="1800">
                <a:latin typeface="Arial Narrow"/>
              </a:rPr>
              <a:t>Mood changes</a:t>
            </a:r>
          </a:p>
          <a:p>
            <a:pPr lvl="1">
              <a:lnSpc>
                <a:spcPct val="90000"/>
              </a:lnSpc>
              <a:buFont typeface="Wingdings" panose="05000000000000000000" pitchFamily="2" charset="2"/>
              <a:buChar char="v"/>
            </a:pPr>
            <a:r>
              <a:rPr lang="en-GB" altLang="en-US" sz="1800">
                <a:latin typeface="Arial Narrow"/>
              </a:rPr>
              <a:t>Trembling </a:t>
            </a:r>
          </a:p>
          <a:p>
            <a:pPr lvl="1" eaLnBrk="1" hangingPunct="1">
              <a:lnSpc>
                <a:spcPct val="90000"/>
              </a:lnSpc>
              <a:buFont typeface="Wingdings" panose="05000000000000000000" pitchFamily="2" charset="2"/>
              <a:buChar char="v"/>
            </a:pPr>
            <a:r>
              <a:rPr lang="en-GB" altLang="en-US" sz="1800">
                <a:latin typeface="Arial Narrow"/>
              </a:rPr>
              <a:t>Sweating</a:t>
            </a:r>
          </a:p>
          <a:p>
            <a:pPr lvl="1" eaLnBrk="1" hangingPunct="1">
              <a:lnSpc>
                <a:spcPct val="90000"/>
              </a:lnSpc>
              <a:buFont typeface="Wingdings" panose="05000000000000000000" pitchFamily="2" charset="2"/>
              <a:buChar char="v"/>
            </a:pPr>
            <a:r>
              <a:rPr lang="en-GB" altLang="en-US" sz="1800">
                <a:latin typeface="Arial Narrow"/>
              </a:rPr>
              <a:t>Muddled thinking</a:t>
            </a:r>
          </a:p>
          <a:p>
            <a:pPr lvl="1" eaLnBrk="1" hangingPunct="1">
              <a:lnSpc>
                <a:spcPct val="90000"/>
              </a:lnSpc>
              <a:buFont typeface="Wingdings" panose="05000000000000000000" pitchFamily="2" charset="2"/>
              <a:buChar char="v"/>
            </a:pPr>
            <a:endParaRPr lang="en-GB" altLang="en-US" sz="1800">
              <a:latin typeface="Arial Narrow" panose="020B0606020202030204" pitchFamily="34" charset="0"/>
            </a:endParaRPr>
          </a:p>
          <a:p>
            <a:pPr>
              <a:lnSpc>
                <a:spcPct val="90000"/>
              </a:lnSpc>
              <a:buFont typeface="Wingdings" panose="05000000000000000000" pitchFamily="2" charset="2"/>
              <a:buChar char="v"/>
            </a:pPr>
            <a:r>
              <a:rPr lang="en-GB" altLang="en-US" sz="1800">
                <a:latin typeface="Arial Narrow"/>
              </a:rPr>
              <a:t>95% of Serotonin is produced in the gut (Carpenter, 2012) </a:t>
            </a:r>
            <a:endParaRPr lang="en-GB" altLang="en-US" sz="1800">
              <a:latin typeface="Arial Narrow" panose="020B0606020202030204" pitchFamily="34" charset="0"/>
            </a:endParaRPr>
          </a:p>
          <a:p>
            <a:pPr eaLnBrk="1" hangingPunct="1">
              <a:lnSpc>
                <a:spcPct val="90000"/>
              </a:lnSpc>
              <a:buFont typeface="Wingdings" panose="05000000000000000000" pitchFamily="2" charset="2"/>
              <a:buChar char="v"/>
            </a:pPr>
            <a:endParaRPr lang="en-GB" altLang="en-US" sz="1800">
              <a:latin typeface="Arial Narrow" panose="020B0606020202030204" pitchFamily="34" charset="0"/>
            </a:endParaRPr>
          </a:p>
          <a:p>
            <a:pPr eaLnBrk="1" hangingPunct="1">
              <a:lnSpc>
                <a:spcPct val="90000"/>
              </a:lnSpc>
              <a:buFont typeface="Wingdings" panose="05000000000000000000" pitchFamily="2" charset="2"/>
              <a:buChar char="v"/>
            </a:pPr>
            <a:r>
              <a:rPr lang="en-GB" altLang="en-US" sz="1800">
                <a:latin typeface="Arial Narrow"/>
              </a:rPr>
              <a:t>Nutrient deficiencies can lead to tiredness, brain fog and mood changes</a:t>
            </a:r>
          </a:p>
          <a:p>
            <a:pPr eaLnBrk="1" hangingPunct="1">
              <a:lnSpc>
                <a:spcPct val="90000"/>
              </a:lnSpc>
              <a:buFont typeface="Wingdings" panose="05000000000000000000" pitchFamily="2" charset="2"/>
              <a:buChar char="v"/>
            </a:pPr>
            <a:endParaRPr lang="en-GB" altLang="en-US" sz="1800">
              <a:latin typeface="Arial Narrow" panose="020B0606020202030204" pitchFamily="34" charset="0"/>
            </a:endParaRPr>
          </a:p>
          <a:p>
            <a:pPr>
              <a:lnSpc>
                <a:spcPct val="90000"/>
              </a:lnSpc>
              <a:buFont typeface="Wingdings" panose="05000000000000000000" pitchFamily="2" charset="2"/>
              <a:buChar char="v"/>
            </a:pPr>
            <a:r>
              <a:rPr lang="en-GB" altLang="en-US" sz="1800">
                <a:latin typeface="Arial Narrow"/>
              </a:rPr>
              <a:t>Omega-3 and Vitamin B12 have been particularly linked to low mood </a:t>
            </a:r>
            <a:endParaRPr lang="en-GB" altLang="en-US" sz="1800">
              <a:latin typeface="Arial Narrow" panose="020B0606020202030204" pitchFamily="34" charset="0"/>
            </a:endParaRPr>
          </a:p>
          <a:p>
            <a:pPr eaLnBrk="1" hangingPunct="1">
              <a:lnSpc>
                <a:spcPct val="90000"/>
              </a:lnSpc>
              <a:buFontTx/>
              <a:buNone/>
            </a:pPr>
            <a:endParaRPr lang="en-GB" altLang="en-US" sz="2000">
              <a:solidFill>
                <a:schemeClr val="hlink"/>
              </a:solidFill>
              <a:latin typeface="Arial Narrow" panose="020B0606020202030204" pitchFamily="34" charset="0"/>
            </a:endParaRPr>
          </a:p>
        </p:txBody>
      </p:sp>
    </p:spTree>
    <p:extLst>
      <p:ext uri="{BB962C8B-B14F-4D97-AF65-F5344CB8AC3E}">
        <p14:creationId xmlns:p14="http://schemas.microsoft.com/office/powerpoint/2010/main" val="276709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71" y="-4503"/>
            <a:ext cx="7706005" cy="1868589"/>
          </a:xfrm>
        </p:spPr>
        <p:txBody>
          <a:bodyPr/>
          <a:lstStyle/>
          <a:p>
            <a:pPr algn="ctr"/>
            <a:r>
              <a:rPr lang="en-GB" sz="4800"/>
              <a:t>Session 2 Overview</a:t>
            </a:r>
            <a:r>
              <a:rPr lang="en-GB" sz="3600"/>
              <a:t>	</a:t>
            </a:r>
          </a:p>
        </p:txBody>
      </p:sp>
      <p:sp>
        <p:nvSpPr>
          <p:cNvPr id="3" name="Content Placeholder 2"/>
          <p:cNvSpPr>
            <a:spLocks noGrp="1"/>
          </p:cNvSpPr>
          <p:nvPr>
            <p:ph idx="1"/>
          </p:nvPr>
        </p:nvSpPr>
        <p:spPr>
          <a:xfrm>
            <a:off x="1667830" y="1866384"/>
            <a:ext cx="7361387" cy="4534416"/>
          </a:xfrm>
        </p:spPr>
        <p:txBody>
          <a:bodyPr vert="horz" lIns="91440" tIns="45720" rIns="91440" bIns="45720" rtlCol="0" anchor="ctr">
            <a:noAutofit/>
          </a:bodyPr>
          <a:lstStyle/>
          <a:p>
            <a:pPr>
              <a:buFont typeface="Wingdings" panose="05000000000000000000" pitchFamily="2" charset="2"/>
              <a:buChar char="v"/>
            </a:pPr>
            <a:r>
              <a:rPr lang="en-GB" sz="2800">
                <a:latin typeface="Arial Narrow"/>
              </a:rPr>
              <a:t> </a:t>
            </a:r>
            <a:r>
              <a:rPr lang="en-GB" sz="2800" b="0">
                <a:latin typeface="Arial Narrow"/>
              </a:rPr>
              <a:t>Introduction to Cognitive Behavioural Therapy</a:t>
            </a:r>
          </a:p>
          <a:p>
            <a:pPr>
              <a:buFont typeface="Wingdings" panose="05000000000000000000" pitchFamily="2" charset="2"/>
              <a:buChar char="v"/>
            </a:pPr>
            <a:endParaRPr lang="en-GB" sz="2800" b="0">
              <a:latin typeface="Arial Narrow" panose="020B0606020202030204" pitchFamily="34" charset="0"/>
            </a:endParaRPr>
          </a:p>
          <a:p>
            <a:pPr>
              <a:buFont typeface="Wingdings" panose="05000000000000000000" pitchFamily="2" charset="2"/>
              <a:buChar char="v"/>
            </a:pPr>
            <a:r>
              <a:rPr lang="en-GB" sz="2800">
                <a:latin typeface="Arial Narrow"/>
              </a:rPr>
              <a:t> </a:t>
            </a:r>
            <a:r>
              <a:rPr lang="en-GB" sz="2800" b="0">
                <a:latin typeface="Arial Narrow"/>
              </a:rPr>
              <a:t>5 Area Model: Learning our vicious cycles of Low mood, Anxiety &amp; Stress</a:t>
            </a:r>
          </a:p>
          <a:p>
            <a:pPr>
              <a:buFont typeface="Wingdings" panose="05000000000000000000" pitchFamily="2" charset="2"/>
              <a:buChar char="v"/>
            </a:pPr>
            <a:endParaRPr lang="en-GB" sz="2800" b="0">
              <a:latin typeface="Arial Narrow" panose="020B0606020202030204" pitchFamily="34" charset="0"/>
            </a:endParaRPr>
          </a:p>
          <a:p>
            <a:pPr>
              <a:buFont typeface="Wingdings" panose="05000000000000000000" pitchFamily="2" charset="2"/>
              <a:buChar char="v"/>
            </a:pPr>
            <a:r>
              <a:rPr lang="en-GB" sz="2800">
                <a:latin typeface="Arial Narrow"/>
              </a:rPr>
              <a:t> </a:t>
            </a:r>
            <a:r>
              <a:rPr lang="en-GB" sz="2800" b="0">
                <a:latin typeface="Arial Narrow"/>
              </a:rPr>
              <a:t>The importance of lifestyle on our mood (diet and exercise</a:t>
            </a:r>
            <a:r>
              <a:rPr lang="en-GB" sz="2000" b="0">
                <a:latin typeface="Arial Narrow"/>
              </a:rPr>
              <a:t>)</a:t>
            </a:r>
          </a:p>
          <a:p>
            <a:pPr>
              <a:buFont typeface="Wingdings" panose="05000000000000000000" pitchFamily="2" charset="2"/>
              <a:buChar char="v"/>
            </a:pPr>
            <a:endParaRPr lang="en-GB" sz="2000" b="0">
              <a:latin typeface="Arial Narrow" panose="020B0606020202030204" pitchFamily="34" charset="0"/>
            </a:endParaRPr>
          </a:p>
          <a:p>
            <a:pPr>
              <a:buFont typeface="Wingdings" panose="05000000000000000000" pitchFamily="2" charset="2"/>
              <a:buChar char="v"/>
            </a:pPr>
            <a:r>
              <a:rPr lang="en-GB" sz="2800">
                <a:latin typeface="Arial Narrow"/>
              </a:rPr>
              <a:t> </a:t>
            </a:r>
            <a:r>
              <a:rPr lang="en-GB" sz="2800" b="0">
                <a:latin typeface="Arial Narrow"/>
              </a:rPr>
              <a:t>SMART GOALS</a:t>
            </a:r>
          </a:p>
        </p:txBody>
      </p:sp>
    </p:spTree>
    <p:extLst>
      <p:ext uri="{BB962C8B-B14F-4D97-AF65-F5344CB8AC3E}">
        <p14:creationId xmlns:p14="http://schemas.microsoft.com/office/powerpoint/2010/main" val="356626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3279" y="1891661"/>
            <a:ext cx="7492319" cy="4811135"/>
          </a:xfrm>
        </p:spPr>
        <p:txBody>
          <a:bodyPr vert="horz" lIns="91440" tIns="45720" rIns="91440" bIns="45720" rtlCol="0" anchor="ctr">
            <a:noAutofit/>
          </a:bodyPr>
          <a:lstStyle/>
          <a:p>
            <a:pPr>
              <a:buFont typeface="Wingdings" panose="05000000000000000000" pitchFamily="2" charset="2"/>
              <a:buChar char="v"/>
              <a:defRPr/>
            </a:pPr>
            <a:r>
              <a:rPr lang="en-GB" sz="1800" b="0">
                <a:latin typeface="Arial Narrow"/>
              </a:rPr>
              <a:t>Moderation and balance are key to a healthy diet.</a:t>
            </a:r>
          </a:p>
          <a:p>
            <a:pPr>
              <a:buFont typeface="Wingdings" panose="05000000000000000000" pitchFamily="2" charset="2"/>
              <a:buChar char="v"/>
              <a:defRPr/>
            </a:pPr>
            <a:endParaRPr lang="en-GB" sz="1800" b="0">
              <a:latin typeface="Arial Narrow" panose="020B0606020202030204" pitchFamily="34" charset="0"/>
            </a:endParaRPr>
          </a:p>
          <a:p>
            <a:pPr>
              <a:buFont typeface="Wingdings" panose="05000000000000000000" pitchFamily="2" charset="2"/>
              <a:buChar char="v"/>
              <a:defRPr/>
            </a:pPr>
            <a:r>
              <a:rPr lang="en-GB" sz="1800" b="0">
                <a:latin typeface="Arial Narrow"/>
              </a:rPr>
              <a:t> Enjoy small, frequent portions</a:t>
            </a:r>
          </a:p>
          <a:p>
            <a:pPr marL="0" indent="0">
              <a:defRPr/>
            </a:pPr>
            <a:endParaRPr lang="en-GB" sz="1800" b="0">
              <a:latin typeface="Arial Narrow" panose="020B0606020202030204" pitchFamily="34" charset="0"/>
            </a:endParaRPr>
          </a:p>
          <a:p>
            <a:pPr>
              <a:buFont typeface="Wingdings"/>
              <a:buChar char="v"/>
              <a:defRPr/>
            </a:pPr>
            <a:r>
              <a:rPr lang="en-GB" sz="1800" b="0">
                <a:latin typeface="Arial Narrow"/>
              </a:rPr>
              <a:t>Portion sizes have ballooned in the last 50 years or so. Most people simply eat too much at one sitting nowadays.</a:t>
            </a:r>
          </a:p>
          <a:p>
            <a:pPr marL="0" indent="0">
              <a:buClr>
                <a:srgbClr val="1287C3"/>
              </a:buClr>
              <a:defRPr/>
            </a:pPr>
            <a:endParaRPr lang="en-GB" sz="1800">
              <a:latin typeface="Arial Narrow"/>
            </a:endParaRPr>
          </a:p>
          <a:p>
            <a:pPr>
              <a:buFont typeface="Wingdings" panose="05000000000000000000" pitchFamily="2" charset="2"/>
              <a:buChar char="v"/>
              <a:defRPr/>
            </a:pPr>
            <a:r>
              <a:rPr lang="en-GB" sz="1800" b="0">
                <a:latin typeface="Arial Narrow"/>
              </a:rPr>
              <a:t>Use smaller plates. This creates an optical illusion, where you think you’re eating more food than you really are. When eating out, split a meal with a friend or eat half and ask for the remainder to be boxed up to take home with you.</a:t>
            </a:r>
          </a:p>
          <a:p>
            <a:pPr>
              <a:buFont typeface="Wingdings" panose="05000000000000000000" pitchFamily="2" charset="2"/>
              <a:buChar char="v"/>
              <a:defRPr/>
            </a:pPr>
            <a:endParaRPr lang="en-GB" sz="1800" b="0">
              <a:latin typeface="Arial Narrow" panose="020B0606020202030204" pitchFamily="34" charset="0"/>
            </a:endParaRPr>
          </a:p>
          <a:p>
            <a:pPr>
              <a:buFont typeface="Wingdings" panose="05000000000000000000" pitchFamily="2" charset="2"/>
              <a:buChar char="v"/>
              <a:defRPr/>
            </a:pPr>
            <a:r>
              <a:rPr lang="en-GB" sz="1800" b="0">
                <a:latin typeface="Arial Narrow"/>
              </a:rPr>
              <a:t>Eat slowly. This gives your stomach time to tell your brain that you’re full and should stop eating. It can take 20 minutes for this to happen!</a:t>
            </a:r>
          </a:p>
          <a:p>
            <a:pPr>
              <a:buFont typeface="Wingdings" panose="05000000000000000000" pitchFamily="2" charset="2"/>
              <a:buChar char="v"/>
              <a:defRPr/>
            </a:pPr>
            <a:endParaRPr lang="en-GB" sz="1800" b="0">
              <a:latin typeface="Arial Narrow" panose="020B0606020202030204" pitchFamily="34" charset="0"/>
            </a:endParaRPr>
          </a:p>
          <a:p>
            <a:pPr>
              <a:buFont typeface="Wingdings" panose="05000000000000000000" pitchFamily="2" charset="2"/>
              <a:buChar char="v"/>
              <a:defRPr/>
            </a:pPr>
            <a:r>
              <a:rPr lang="en-GB" sz="1800" b="0">
                <a:latin typeface="Arial Narrow"/>
              </a:rPr>
              <a:t>Moderate moderation! It’s okay to indulge yourself from time to time, you just have to be careful how frequently you do this.</a:t>
            </a:r>
          </a:p>
          <a:p>
            <a:pPr>
              <a:buFont typeface="Wingdings" panose="05000000000000000000" pitchFamily="2" charset="2"/>
              <a:buChar char="v"/>
              <a:defRPr/>
            </a:pPr>
            <a:endParaRPr lang="en-GB" sz="1800" b="0">
              <a:latin typeface="Arial Narrow" panose="020B0606020202030204" pitchFamily="34" charset="0"/>
            </a:endParaRPr>
          </a:p>
          <a:p>
            <a:pPr>
              <a:buFont typeface="Wingdings" panose="05000000000000000000" pitchFamily="2" charset="2"/>
              <a:buChar char="v"/>
              <a:defRPr/>
            </a:pPr>
            <a:endParaRPr lang="en-GB" b="0">
              <a:latin typeface="Arial Narrow" panose="020B0606020202030204" pitchFamily="34" charset="0"/>
            </a:endParaRPr>
          </a:p>
        </p:txBody>
      </p:sp>
      <p:sp>
        <p:nvSpPr>
          <p:cNvPr id="2" name="TextBox 1"/>
          <p:cNvSpPr txBox="1"/>
          <p:nvPr/>
        </p:nvSpPr>
        <p:spPr>
          <a:xfrm>
            <a:off x="3142694" y="107961"/>
            <a:ext cx="2849733" cy="646331"/>
          </a:xfrm>
          <a:prstGeom prst="rect">
            <a:avLst/>
          </a:prstGeom>
          <a:noFill/>
        </p:spPr>
        <p:txBody>
          <a:bodyPr wrap="square" rtlCol="0">
            <a:spAutoFit/>
          </a:bodyPr>
          <a:lstStyle/>
          <a:p>
            <a:r>
              <a:rPr lang="en-GB" sz="3600" b="1">
                <a:latin typeface="Arial Narrow" panose="020B0606020202030204" pitchFamily="34" charset="0"/>
              </a:rPr>
              <a:t>Tips On Eating</a:t>
            </a:r>
          </a:p>
        </p:txBody>
      </p:sp>
    </p:spTree>
    <p:extLst>
      <p:ext uri="{BB962C8B-B14F-4D97-AF65-F5344CB8AC3E}">
        <p14:creationId xmlns:p14="http://schemas.microsoft.com/office/powerpoint/2010/main" val="392779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71041" y="130630"/>
            <a:ext cx="7706005" cy="596087"/>
          </a:xfrm>
        </p:spPr>
        <p:txBody>
          <a:bodyPr>
            <a:normAutofit fontScale="90000"/>
          </a:bodyPr>
          <a:lstStyle/>
          <a:p>
            <a:pPr algn="ctr"/>
            <a:r>
              <a:rPr lang="en-US" altLang="en-US" sz="3600" b="1">
                <a:latin typeface="Arial Narrow" panose="020B0606020202030204" pitchFamily="34" charset="0"/>
              </a:rPr>
              <a:t>More tips</a:t>
            </a:r>
          </a:p>
        </p:txBody>
      </p:sp>
      <p:sp>
        <p:nvSpPr>
          <p:cNvPr id="50179" name="Content Placeholder 2"/>
          <p:cNvSpPr>
            <a:spLocks noGrp="1"/>
          </p:cNvSpPr>
          <p:nvPr>
            <p:ph idx="1"/>
          </p:nvPr>
        </p:nvSpPr>
        <p:spPr>
          <a:xfrm>
            <a:off x="1465097" y="1190720"/>
            <a:ext cx="7522246" cy="5540522"/>
          </a:xfrm>
        </p:spPr>
        <p:txBody>
          <a:bodyPr>
            <a:normAutofit lnSpcReduction="10000"/>
          </a:bodyPr>
          <a:lstStyle/>
          <a:p>
            <a:pPr>
              <a:buFont typeface="Wingdings" panose="05000000000000000000" pitchFamily="2" charset="2"/>
              <a:buChar char="v"/>
            </a:pPr>
            <a:r>
              <a:rPr lang="en-GB" altLang="en-US" sz="2100" b="0"/>
              <a:t>Plan ahead for the times when you know you’ll need a quick fix or sugar high</a:t>
            </a:r>
          </a:p>
          <a:p>
            <a:pPr>
              <a:buFont typeface="Wingdings" panose="05000000000000000000" pitchFamily="2" charset="2"/>
              <a:buChar char="v"/>
            </a:pPr>
            <a:endParaRPr lang="en-GB" altLang="en-US" sz="2100" b="0"/>
          </a:p>
          <a:p>
            <a:pPr>
              <a:buFont typeface="Wingdings" panose="05000000000000000000" pitchFamily="2" charset="2"/>
              <a:buChar char="v"/>
            </a:pPr>
            <a:r>
              <a:rPr lang="en-GB" altLang="en-US" sz="2100" b="0"/>
              <a:t>Try to eat nuts (not salted or roasted) or dried fruit (dates are nature’s toffee!). Or you might try eating a piece of fruit first, before reaching for the chocolate or cookies.</a:t>
            </a:r>
          </a:p>
          <a:p>
            <a:pPr>
              <a:buFont typeface="Wingdings" panose="05000000000000000000" pitchFamily="2" charset="2"/>
              <a:buChar char="v"/>
            </a:pPr>
            <a:endParaRPr lang="en-GB" altLang="en-US" sz="2100" b="0"/>
          </a:p>
          <a:p>
            <a:pPr>
              <a:buFont typeface="Wingdings" panose="05000000000000000000" pitchFamily="2" charset="2"/>
              <a:buChar char="v"/>
            </a:pPr>
            <a:r>
              <a:rPr lang="en-GB" altLang="en-US" sz="2100" b="0"/>
              <a:t>Eating well is not about dieting or following a specific diet regime. Healthy eating is about making sure your body gets everything it needs to function well.</a:t>
            </a:r>
          </a:p>
          <a:p>
            <a:pPr>
              <a:buFont typeface="Wingdings" panose="05000000000000000000" pitchFamily="2" charset="2"/>
              <a:buChar char="v"/>
            </a:pPr>
            <a:endParaRPr lang="en-GB" altLang="en-US" sz="2100" b="0"/>
          </a:p>
          <a:p>
            <a:pPr>
              <a:buFont typeface="Wingdings" panose="05000000000000000000" pitchFamily="2" charset="2"/>
              <a:buChar char="v"/>
            </a:pPr>
            <a:r>
              <a:rPr lang="en-GB" altLang="en-US" sz="2100" b="0"/>
              <a:t>Balance is the key here: our bodies need the right mix of carbohydrates, protein, fats, and other nutrients to work well. If your body is functioning at an optimum level, your mind will also be in a better place to cope with stress.</a:t>
            </a:r>
          </a:p>
          <a:p>
            <a:pPr>
              <a:buFont typeface="Wingdings" panose="05000000000000000000" pitchFamily="2" charset="2"/>
              <a:buChar char="v"/>
            </a:pPr>
            <a:endParaRPr lang="en-GB" altLang="en-US" sz="2100" b="0"/>
          </a:p>
        </p:txBody>
      </p:sp>
    </p:spTree>
    <p:extLst>
      <p:ext uri="{BB962C8B-B14F-4D97-AF65-F5344CB8AC3E}">
        <p14:creationId xmlns:p14="http://schemas.microsoft.com/office/powerpoint/2010/main" val="203158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051567" y="1229399"/>
            <a:ext cx="7799469" cy="5314020"/>
          </a:xfrm>
        </p:spPr>
        <p:txBody>
          <a:bodyPr>
            <a:normAutofit fontScale="92500" lnSpcReduction="10000"/>
          </a:bodyPr>
          <a:lstStyle/>
          <a:p>
            <a:pPr>
              <a:buFont typeface="Wingdings" panose="05000000000000000000" pitchFamily="2" charset="2"/>
              <a:buChar char="v"/>
            </a:pPr>
            <a:r>
              <a:rPr lang="en-GB" altLang="en-US" sz="2400" b="0">
                <a:latin typeface="Arial Narrow" panose="020B0606020202030204" pitchFamily="34" charset="0"/>
              </a:rPr>
              <a:t>Complex </a:t>
            </a:r>
            <a:r>
              <a:rPr lang="en-GB" altLang="en-US" sz="2400">
                <a:latin typeface="Arial Narrow" panose="020B0606020202030204" pitchFamily="34" charset="0"/>
              </a:rPr>
              <a:t>carbohydrates</a:t>
            </a:r>
            <a:r>
              <a:rPr lang="en-GB" altLang="en-US" sz="2400" b="0">
                <a:latin typeface="Arial Narrow" panose="020B0606020202030204" pitchFamily="34" charset="0"/>
              </a:rPr>
              <a:t> release energy into your body slowly and produce serotonin, which is calming. Trying adding slow acting carbohydrates such as potatoes,  brown rice, and pasta</a:t>
            </a:r>
          </a:p>
          <a:p>
            <a:pPr>
              <a:buFont typeface="Wingdings" panose="05000000000000000000" pitchFamily="2" charset="2"/>
              <a:buChar char="v"/>
            </a:pPr>
            <a:endParaRPr lang="en-GB" altLang="en-US" sz="2400" b="0">
              <a:latin typeface="Arial Narrow" panose="020B0606020202030204" pitchFamily="34" charset="0"/>
            </a:endParaRPr>
          </a:p>
          <a:p>
            <a:pPr>
              <a:buFont typeface="Wingdings" panose="05000000000000000000" pitchFamily="2" charset="2"/>
              <a:buChar char="v"/>
            </a:pPr>
            <a:r>
              <a:rPr lang="en-GB" altLang="en-US" sz="2400">
                <a:latin typeface="Arial Narrow" panose="020B0606020202030204" pitchFamily="34" charset="0"/>
              </a:rPr>
              <a:t>Proteins</a:t>
            </a:r>
            <a:r>
              <a:rPr lang="en-GB" altLang="en-US" sz="2400" b="0">
                <a:latin typeface="Arial Narrow" panose="020B0606020202030204" pitchFamily="34" charset="0"/>
              </a:rPr>
              <a:t> are essential for the body to repair itself. It is also another source of slow-releasing energy. Protein is found in large quantities in animal products (such as meat, eggs, milk) but also certain vegetables (mushrooms and soya). Grains and nuts are also good sources of protein in smaller quantities. Protein is particularly helpful when eaten earlier in the day.</a:t>
            </a:r>
          </a:p>
          <a:p>
            <a:pPr>
              <a:buFont typeface="Wingdings" panose="05000000000000000000" pitchFamily="2" charset="2"/>
              <a:buChar char="v"/>
            </a:pPr>
            <a:endParaRPr lang="en-GB" altLang="en-US" sz="2400" b="0">
              <a:latin typeface="Arial Narrow" panose="020B0606020202030204" pitchFamily="34" charset="0"/>
            </a:endParaRPr>
          </a:p>
          <a:p>
            <a:pPr>
              <a:buFont typeface="Wingdings" panose="05000000000000000000" pitchFamily="2" charset="2"/>
              <a:buChar char="v"/>
            </a:pPr>
            <a:r>
              <a:rPr lang="en-GB" altLang="en-US" sz="2400">
                <a:latin typeface="Arial Narrow" panose="020B0606020202030204" pitchFamily="34" charset="0"/>
              </a:rPr>
              <a:t>Fresh Fruit &amp; Vegetables </a:t>
            </a:r>
            <a:r>
              <a:rPr lang="en-GB" altLang="en-US" sz="2400" b="0">
                <a:latin typeface="Arial Narrow" panose="020B0606020202030204" pitchFamily="34" charset="0"/>
              </a:rPr>
              <a:t>are rich in many important nutrients, including vitamins, minerals and anti-oxidants. Ensuring that you eat your recommended five portions a day is also a great way to manage times of stress, </a:t>
            </a:r>
          </a:p>
          <a:p>
            <a:pPr>
              <a:buFont typeface="Wingdings" panose="05000000000000000000" pitchFamily="2" charset="2"/>
              <a:buChar char="v"/>
            </a:pPr>
            <a:endParaRPr lang="en-GB" altLang="en-US" sz="1400" b="0">
              <a:latin typeface="Arial Narrow" panose="020B0606020202030204" pitchFamily="34" charset="0"/>
            </a:endParaRPr>
          </a:p>
        </p:txBody>
      </p:sp>
      <p:sp>
        <p:nvSpPr>
          <p:cNvPr id="2" name="TextBox 1"/>
          <p:cNvSpPr txBox="1"/>
          <p:nvPr/>
        </p:nvSpPr>
        <p:spPr>
          <a:xfrm>
            <a:off x="1400025" y="215941"/>
            <a:ext cx="6471821" cy="461665"/>
          </a:xfrm>
          <a:prstGeom prst="rect">
            <a:avLst/>
          </a:prstGeom>
          <a:noFill/>
        </p:spPr>
        <p:txBody>
          <a:bodyPr wrap="square" rtlCol="0">
            <a:spAutoFit/>
          </a:bodyPr>
          <a:lstStyle/>
          <a:p>
            <a:pPr algn="ctr"/>
            <a:r>
              <a:rPr lang="en-GB" sz="2400" b="1">
                <a:latin typeface="Arial Narrow" panose="020B0606020202030204" pitchFamily="34" charset="0"/>
              </a:rPr>
              <a:t>KNOWING YOUR NUTIRENTS </a:t>
            </a:r>
          </a:p>
        </p:txBody>
      </p:sp>
    </p:spTree>
    <p:extLst>
      <p:ext uri="{BB962C8B-B14F-4D97-AF65-F5344CB8AC3E}">
        <p14:creationId xmlns:p14="http://schemas.microsoft.com/office/powerpoint/2010/main" val="242242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357" y="714517"/>
            <a:ext cx="7454668" cy="6076950"/>
          </a:xfrm>
        </p:spPr>
        <p:txBody>
          <a:bodyPr>
            <a:noAutofit/>
          </a:bodyPr>
          <a:lstStyle/>
          <a:p>
            <a:pPr>
              <a:buFont typeface="Wingdings" panose="05000000000000000000" pitchFamily="2" charset="2"/>
              <a:buChar char="v"/>
            </a:pPr>
            <a:r>
              <a:rPr lang="en-GB" altLang="en-US" sz="2000">
                <a:latin typeface="Arial Narrow" panose="020B0606020202030204" pitchFamily="34" charset="0"/>
              </a:rPr>
              <a:t>Fats</a:t>
            </a:r>
            <a:r>
              <a:rPr lang="en-GB" altLang="en-US" sz="2000" b="0">
                <a:latin typeface="Arial Narrow" panose="020B0606020202030204" pitchFamily="34" charset="0"/>
              </a:rPr>
              <a:t> have a bad reputation and many people try to avoid them. However, fats have an important function in our bodies. For example, fats are used to “insulate” neurons so that they can communicate faster. Try adding “Good fats” which are found in olive oil (and other vegetable oils), fish, certain nuts, and flaxseeds.</a:t>
            </a:r>
          </a:p>
          <a:p>
            <a:pPr>
              <a:buFont typeface="Wingdings" panose="05000000000000000000" pitchFamily="2" charset="2"/>
              <a:buChar char="v"/>
            </a:pPr>
            <a:endParaRPr lang="en-GB" altLang="en-US" sz="2000" b="0">
              <a:latin typeface="Arial Narrow" panose="020B0606020202030204" pitchFamily="34" charset="0"/>
            </a:endParaRPr>
          </a:p>
          <a:p>
            <a:pPr>
              <a:buFont typeface="Wingdings" panose="05000000000000000000" pitchFamily="2" charset="2"/>
              <a:buChar char="v"/>
            </a:pPr>
            <a:r>
              <a:rPr lang="en-GB" altLang="en-US" sz="2000">
                <a:latin typeface="Arial Narrow" panose="020B0606020202030204" pitchFamily="34" charset="0"/>
              </a:rPr>
              <a:t>Fibre</a:t>
            </a:r>
            <a:r>
              <a:rPr lang="en-GB" altLang="en-US" sz="2000" b="0">
                <a:latin typeface="Arial Narrow" panose="020B0606020202030204" pitchFamily="34" charset="0"/>
              </a:rPr>
              <a:t> helps your digestive system work properly. You will naturally get enough fibre through your ‘five a day’. </a:t>
            </a:r>
          </a:p>
          <a:p>
            <a:pPr>
              <a:buFont typeface="Wingdings" panose="05000000000000000000" pitchFamily="2" charset="2"/>
              <a:buChar char="v"/>
            </a:pPr>
            <a:endParaRPr lang="en-GB" altLang="en-US" sz="2000" b="0">
              <a:latin typeface="Arial Narrow" panose="020B0606020202030204" pitchFamily="34" charset="0"/>
            </a:endParaRPr>
          </a:p>
          <a:p>
            <a:pPr>
              <a:buFont typeface="Wingdings" panose="05000000000000000000" pitchFamily="2" charset="2"/>
              <a:buChar char="v"/>
            </a:pPr>
            <a:r>
              <a:rPr lang="en-GB" altLang="en-US" sz="2000">
                <a:latin typeface="Arial Narrow"/>
              </a:rPr>
              <a:t>Water -</a:t>
            </a:r>
            <a:r>
              <a:rPr lang="en-GB" altLang="en-US" sz="2000" b="0">
                <a:latin typeface="Arial Narrow"/>
              </a:rPr>
              <a:t> Many do not drink much water, preferring soft drinks, tea and coffee. Dehydration is a common problem, and can lead to headaches and fatigue. Many of us misinterpret thirst as being hungry. </a:t>
            </a:r>
            <a:r>
              <a:rPr lang="en-GB" altLang="en-US" sz="2000" b="0" i="1">
                <a:latin typeface="Arial Narrow"/>
              </a:rPr>
              <a:t>Tip:</a:t>
            </a:r>
            <a:r>
              <a:rPr lang="en-GB" altLang="en-US" sz="2000" b="0">
                <a:latin typeface="Arial Narrow"/>
              </a:rPr>
              <a:t> Try to switch soft drinks or juice for water, and carry a bottle of water with you.</a:t>
            </a:r>
          </a:p>
          <a:p>
            <a:pPr>
              <a:buFont typeface="Wingdings" panose="05000000000000000000" pitchFamily="2" charset="2"/>
              <a:buChar char="v"/>
            </a:pPr>
            <a:endParaRPr lang="en-GB" altLang="en-US" sz="2000" b="0">
              <a:latin typeface="Arial Narrow" panose="020B0606020202030204" pitchFamily="34" charset="0"/>
            </a:endParaRPr>
          </a:p>
          <a:p>
            <a:pPr>
              <a:buFont typeface="Wingdings" panose="05000000000000000000" pitchFamily="2" charset="2"/>
              <a:buChar char="v"/>
            </a:pPr>
            <a:r>
              <a:rPr lang="en-GB" altLang="en-US" sz="2000">
                <a:latin typeface="Arial Narrow" panose="020B0606020202030204" pitchFamily="34" charset="0"/>
              </a:rPr>
              <a:t>Breakfast</a:t>
            </a:r>
            <a:r>
              <a:rPr lang="en-GB" altLang="en-US" sz="2000" b="0">
                <a:latin typeface="Arial Narrow" panose="020B0606020202030204" pitchFamily="34" charset="0"/>
              </a:rPr>
              <a:t> is a very important meal for preparing us for our day, and yet many of us often skip it. An ideal breakfast will have a mix of carbohydrates, protein and fruit.</a:t>
            </a:r>
          </a:p>
          <a:p>
            <a:endParaRPr lang="en-GB" sz="2000"/>
          </a:p>
        </p:txBody>
      </p:sp>
    </p:spTree>
    <p:extLst>
      <p:ext uri="{BB962C8B-B14F-4D97-AF65-F5344CB8AC3E}">
        <p14:creationId xmlns:p14="http://schemas.microsoft.com/office/powerpoint/2010/main" val="32746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idx="1"/>
          </p:nvPr>
        </p:nvSpPr>
        <p:spPr>
          <a:xfrm>
            <a:off x="1537726" y="976544"/>
            <a:ext cx="7529583" cy="5765570"/>
          </a:xfrm>
        </p:spPr>
        <p:txBody>
          <a:bodyPr>
            <a:normAutofit lnSpcReduction="10000"/>
          </a:bodyPr>
          <a:lstStyle/>
          <a:p>
            <a:pPr marL="0" indent="0">
              <a:buNone/>
            </a:pPr>
            <a:r>
              <a:rPr lang="en-GB" altLang="en-US" sz="1600" b="0">
                <a:latin typeface="Arial Narrow"/>
              </a:rPr>
              <a:t>Try and limit alcohol, caffeine and sugar in your diet.</a:t>
            </a:r>
            <a:r>
              <a:rPr lang="en-GB" altLang="en-US" sz="1600">
                <a:latin typeface="Arial Narrow"/>
              </a:rPr>
              <a:t> </a:t>
            </a:r>
            <a:endParaRPr lang="en-US"/>
          </a:p>
          <a:p>
            <a:pPr marL="0" indent="0">
              <a:buNone/>
            </a:pPr>
            <a:r>
              <a:rPr lang="en-GB" altLang="en-US" sz="1600" b="1">
                <a:latin typeface="Arial Narrow"/>
              </a:rPr>
              <a:t>Alcohol</a:t>
            </a:r>
            <a:endParaRPr lang="en-GB"/>
          </a:p>
          <a:p>
            <a:pPr>
              <a:buFont typeface="Wingdings" panose="05000000000000000000" pitchFamily="2" charset="2"/>
              <a:buChar char="v"/>
            </a:pPr>
            <a:r>
              <a:rPr lang="en-GB" altLang="en-US" sz="1600" b="0">
                <a:latin typeface="Arial Narrow" panose="020B0606020202030204" pitchFamily="34" charset="0"/>
              </a:rPr>
              <a:t>Having a drink or two can leave you feeling more relaxed. Alcohol can take the edge off in the short term, but it is likely to make you feel more edgy in the longer term. </a:t>
            </a:r>
          </a:p>
          <a:p>
            <a:pPr>
              <a:buFont typeface="Wingdings" panose="05000000000000000000" pitchFamily="2" charset="2"/>
              <a:buChar char="v"/>
            </a:pPr>
            <a:r>
              <a:rPr lang="en-GB" altLang="en-US" sz="1600" b="0">
                <a:latin typeface="Arial Narrow" panose="020B0606020202030204" pitchFamily="34" charset="0"/>
              </a:rPr>
              <a:t>It interferes with your sleep and dehydrates you, which can make you feel more tired and stressed.</a:t>
            </a:r>
          </a:p>
          <a:p>
            <a:r>
              <a:rPr lang="en-GB" altLang="en-US" sz="1600" b="0" i="1">
                <a:latin typeface="Arial Narrow"/>
              </a:rPr>
              <a:t>Tip: Limit or avoid alcohol</a:t>
            </a:r>
            <a:r>
              <a:rPr lang="en-GB" altLang="en-US" sz="1600" b="0">
                <a:latin typeface="Arial Narrow"/>
              </a:rPr>
              <a:t>. Try notice whether and how you use alcohol to cope with stress. If you find it has become a main way to deal with stress you may consider cutting back and finding other ways to help you relax.</a:t>
            </a:r>
          </a:p>
          <a:p>
            <a:pPr marL="0" indent="0">
              <a:buNone/>
            </a:pPr>
            <a:r>
              <a:rPr lang="en-GB" altLang="en-US" sz="1600" b="1">
                <a:latin typeface="Arial Narrow"/>
              </a:rPr>
              <a:t>Caffeine</a:t>
            </a:r>
          </a:p>
          <a:p>
            <a:pPr>
              <a:buFont typeface="Wingdings" panose="05000000000000000000" pitchFamily="2" charset="2"/>
              <a:buChar char="v"/>
            </a:pPr>
            <a:r>
              <a:rPr lang="en-GB" altLang="en-US" sz="1600" b="0">
                <a:latin typeface="Arial Narrow"/>
              </a:rPr>
              <a:t>Being stressed can leave us feeling drained and tired. Sleeping might also become challenging if we are under a lot of pressure. It is only natural then to reach out for things that will give that boost of en</a:t>
            </a:r>
            <a:r>
              <a:rPr lang="en-GB" altLang="en-US" sz="1600">
                <a:latin typeface="Arial Narrow"/>
              </a:rPr>
              <a:t>ergy. </a:t>
            </a:r>
          </a:p>
          <a:p>
            <a:pPr>
              <a:buFont typeface="Wingdings" panose="05000000000000000000" pitchFamily="2" charset="2"/>
              <a:buChar char="v"/>
            </a:pPr>
            <a:r>
              <a:rPr lang="en-GB" altLang="en-US" sz="1600">
                <a:latin typeface="Arial Narrow"/>
              </a:rPr>
              <a:t>If you are already on edge, adding some caffeine to the mix might leave you feel jittery and might get in the way of getting a good night sleep.</a:t>
            </a:r>
          </a:p>
          <a:p>
            <a:pPr>
              <a:buFont typeface="Wingdings" panose="05000000000000000000" pitchFamily="2" charset="2"/>
              <a:buChar char="v"/>
            </a:pPr>
            <a:r>
              <a:rPr lang="en-GB" altLang="en-US" sz="1600">
                <a:latin typeface="Arial Narrow"/>
              </a:rPr>
              <a:t>Be mindful that many energy drinks also contain high levels of caffeine; they sometimes also have other herbal stimulants which may have a similar effect to caffeine.</a:t>
            </a:r>
          </a:p>
          <a:p>
            <a:pPr>
              <a:buFont typeface="Wingdings" panose="05000000000000000000" pitchFamily="2" charset="2"/>
              <a:buChar char="v"/>
            </a:pPr>
            <a:r>
              <a:rPr lang="en-GB" altLang="en-US" sz="1600">
                <a:latin typeface="Arial Narrow"/>
              </a:rPr>
              <a:t>You can replace your coffee with a decaf drink </a:t>
            </a:r>
            <a:endParaRPr lang="en-GB" altLang="en-US" sz="1600">
              <a:latin typeface="Arial Narrow" panose="020B0606020202030204" pitchFamily="34" charset="0"/>
            </a:endParaRPr>
          </a:p>
          <a:p>
            <a:pPr>
              <a:buFont typeface="Wingdings" panose="05000000000000000000" pitchFamily="2" charset="2"/>
              <a:buChar char="v"/>
            </a:pPr>
            <a:r>
              <a:rPr lang="en-GB" altLang="en-US" sz="1600">
                <a:latin typeface="Arial Narrow"/>
              </a:rPr>
              <a:t>Or avoid drinking coffee 4 hours before going to bed </a:t>
            </a:r>
            <a:endParaRPr lang="en-GB" altLang="en-US" sz="1600">
              <a:latin typeface="Arial Narrow" panose="020B0606020202030204" pitchFamily="34" charset="0"/>
            </a:endParaRPr>
          </a:p>
        </p:txBody>
      </p:sp>
      <p:sp>
        <p:nvSpPr>
          <p:cNvPr id="2" name="TextBox 1"/>
          <p:cNvSpPr txBox="1"/>
          <p:nvPr/>
        </p:nvSpPr>
        <p:spPr>
          <a:xfrm>
            <a:off x="577049" y="186431"/>
            <a:ext cx="7910003" cy="523220"/>
          </a:xfrm>
          <a:prstGeom prst="rect">
            <a:avLst/>
          </a:prstGeom>
          <a:noFill/>
        </p:spPr>
        <p:txBody>
          <a:bodyPr wrap="square" rtlCol="0">
            <a:spAutoFit/>
          </a:bodyPr>
          <a:lstStyle/>
          <a:p>
            <a:pPr algn="ctr"/>
            <a:r>
              <a:rPr lang="en-GB" sz="2800" b="1">
                <a:latin typeface="Arial Narrow" panose="020B0606020202030204" pitchFamily="34" charset="0"/>
              </a:rPr>
              <a:t>ALCOHOL &amp; CAFFEINE</a:t>
            </a:r>
          </a:p>
        </p:txBody>
      </p:sp>
    </p:spTree>
    <p:extLst>
      <p:ext uri="{BB962C8B-B14F-4D97-AF65-F5344CB8AC3E}">
        <p14:creationId xmlns:p14="http://schemas.microsoft.com/office/powerpoint/2010/main" val="198651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82304" y="457201"/>
            <a:ext cx="7706005" cy="393388"/>
          </a:xfrm>
        </p:spPr>
        <p:txBody>
          <a:bodyPr>
            <a:normAutofit fontScale="90000"/>
          </a:bodyPr>
          <a:lstStyle/>
          <a:p>
            <a:pPr algn="ctr"/>
            <a:r>
              <a:rPr lang="en-GB" altLang="en-US" sz="3200" b="1">
                <a:latin typeface="Arial Narrow" panose="020B0606020202030204" pitchFamily="34" charset="0"/>
              </a:rPr>
              <a:t>Smart Goals</a:t>
            </a:r>
          </a:p>
        </p:txBody>
      </p:sp>
      <p:sp>
        <p:nvSpPr>
          <p:cNvPr id="3" name="Content Placeholder 2"/>
          <p:cNvSpPr>
            <a:spLocks noGrp="1"/>
          </p:cNvSpPr>
          <p:nvPr>
            <p:ph idx="1"/>
          </p:nvPr>
        </p:nvSpPr>
        <p:spPr>
          <a:xfrm>
            <a:off x="1217310" y="1359635"/>
            <a:ext cx="7522246" cy="4536144"/>
          </a:xfrm>
        </p:spPr>
        <p:txBody>
          <a:bodyPr>
            <a:normAutofit fontScale="92500" lnSpcReduction="10000"/>
          </a:bodyPr>
          <a:lstStyle/>
          <a:p>
            <a:pPr marL="0" indent="0">
              <a:defRPr/>
            </a:pPr>
            <a:r>
              <a:rPr lang="en-GB" sz="2000"/>
              <a:t> </a:t>
            </a:r>
            <a:r>
              <a:rPr lang="en-GB" sz="2000" b="0"/>
              <a:t>It is difficult to plan a journey when you don’t know where you are heading.</a:t>
            </a:r>
            <a:r>
              <a:rPr lang="en-GB" sz="2000"/>
              <a:t> </a:t>
            </a:r>
            <a:endParaRPr lang="en-GB" sz="2000" b="0"/>
          </a:p>
          <a:p>
            <a:pPr marL="0" indent="0">
              <a:defRPr/>
            </a:pPr>
            <a:r>
              <a:rPr lang="en-GB" sz="2000" b="0"/>
              <a:t>Set yourself some  goals that will help you make the most of this workshop. Make sure they are:</a:t>
            </a:r>
          </a:p>
          <a:p>
            <a:pPr>
              <a:buFont typeface="Wingdings" panose="05000000000000000000" pitchFamily="2" charset="2"/>
              <a:buChar char="v"/>
              <a:defRPr/>
            </a:pPr>
            <a:endParaRPr lang="en-GB" sz="2000" b="0"/>
          </a:p>
          <a:p>
            <a:pPr marL="457200" indent="-457200">
              <a:buFont typeface="+mj-lt"/>
              <a:buAutoNum type="arabicPeriod"/>
              <a:defRPr/>
            </a:pPr>
            <a:r>
              <a:rPr lang="en-GB" sz="2000"/>
              <a:t>Positive</a:t>
            </a:r>
            <a:r>
              <a:rPr lang="en-GB" sz="2000" b="0"/>
              <a:t> (focus on things you will start doing, rather than stop doing)</a:t>
            </a:r>
          </a:p>
          <a:p>
            <a:pPr marL="457200" indent="-457200">
              <a:buFont typeface="+mj-lt"/>
              <a:buAutoNum type="arabicPeriod"/>
              <a:defRPr/>
            </a:pPr>
            <a:r>
              <a:rPr lang="en-GB" sz="2000"/>
              <a:t>Specific</a:t>
            </a:r>
            <a:r>
              <a:rPr lang="en-GB" sz="2000" b="0"/>
              <a:t> and </a:t>
            </a:r>
            <a:r>
              <a:rPr lang="en-GB" sz="2000"/>
              <a:t>Measurable</a:t>
            </a:r>
            <a:r>
              <a:rPr lang="en-GB" sz="2000" b="0"/>
              <a:t> (so you know when you have achieved them)</a:t>
            </a:r>
          </a:p>
          <a:p>
            <a:pPr marL="457200" indent="-457200">
              <a:buFont typeface="+mj-lt"/>
              <a:buAutoNum type="arabicPeriod"/>
              <a:defRPr/>
            </a:pPr>
            <a:r>
              <a:rPr lang="en-GB" sz="2000" b="0"/>
              <a:t> </a:t>
            </a:r>
            <a:r>
              <a:rPr lang="en-GB" sz="2000"/>
              <a:t>Achievable</a:t>
            </a:r>
            <a:r>
              <a:rPr lang="en-GB" sz="2000" b="0"/>
              <a:t> and </a:t>
            </a:r>
            <a:r>
              <a:rPr lang="en-GB" sz="2000"/>
              <a:t>Relevant to your values </a:t>
            </a:r>
            <a:r>
              <a:rPr lang="en-GB" sz="2000" b="0"/>
              <a:t>(set yourself up for success)</a:t>
            </a:r>
          </a:p>
          <a:p>
            <a:pPr marL="457200" indent="-457200">
              <a:buFont typeface="+mj-lt"/>
              <a:buAutoNum type="arabicPeriod"/>
              <a:defRPr/>
            </a:pPr>
            <a:r>
              <a:rPr lang="en-GB" sz="2000" b="0"/>
              <a:t> </a:t>
            </a:r>
            <a:r>
              <a:rPr lang="en-GB" sz="2000"/>
              <a:t>Time-limited</a:t>
            </a:r>
            <a:r>
              <a:rPr lang="en-GB" sz="2000" b="0"/>
              <a:t> (know when you want to start and finish by)</a:t>
            </a:r>
          </a:p>
          <a:p>
            <a:pPr marL="0" indent="0">
              <a:defRPr/>
            </a:pPr>
            <a:endParaRPr lang="en-GB" sz="2000" b="0"/>
          </a:p>
          <a:p>
            <a:pPr marL="0" indent="0" algn="ctr">
              <a:buNone/>
              <a:defRPr/>
            </a:pPr>
            <a:r>
              <a:rPr lang="en-GB" sz="2000"/>
              <a:t>Not too many (we suggest two or three)</a:t>
            </a:r>
          </a:p>
          <a:p>
            <a:pPr marL="0" indent="0">
              <a:buNone/>
              <a:defRPr/>
            </a:pPr>
            <a:endParaRPr lang="en-GB"/>
          </a:p>
        </p:txBody>
      </p:sp>
    </p:spTree>
    <p:extLst>
      <p:ext uri="{BB962C8B-B14F-4D97-AF65-F5344CB8AC3E}">
        <p14:creationId xmlns:p14="http://schemas.microsoft.com/office/powerpoint/2010/main" val="3820147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80" y="274638"/>
            <a:ext cx="8231029" cy="764049"/>
          </a:xfrm>
        </p:spPr>
        <p:txBody>
          <a:bodyPr/>
          <a:lstStyle/>
          <a:p>
            <a:pPr algn="ctr" eaLnBrk="1" hangingPunct="1"/>
            <a:r>
              <a:rPr lang="en-GB" altLang="en-US" b="1">
                <a:latin typeface="Arial Narrow" panose="020B0606020202030204" pitchFamily="34" charset="0"/>
              </a:rPr>
              <a:t>EXAMPLE OF SMART GOALS</a:t>
            </a:r>
          </a:p>
        </p:txBody>
      </p:sp>
      <p:sp>
        <p:nvSpPr>
          <p:cNvPr id="62467" name="Text Box 3"/>
          <p:cNvSpPr txBox="1">
            <a:spLocks noChangeArrowheads="1"/>
          </p:cNvSpPr>
          <p:nvPr/>
        </p:nvSpPr>
        <p:spPr bwMode="auto">
          <a:xfrm>
            <a:off x="1601671" y="1412879"/>
            <a:ext cx="6049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endParaRPr lang="en-US" altLang="en-US" sz="1800">
              <a:solidFill>
                <a:schemeClr val="hlink"/>
              </a:solidFill>
              <a:latin typeface="Arial Narrow" panose="020B0606020202030204" pitchFamily="34" charset="0"/>
            </a:endParaRPr>
          </a:p>
        </p:txBody>
      </p:sp>
      <p:sp>
        <p:nvSpPr>
          <p:cNvPr id="62469" name="Text Box 5"/>
          <p:cNvSpPr txBox="1">
            <a:spLocks noChangeArrowheads="1"/>
          </p:cNvSpPr>
          <p:nvPr/>
        </p:nvSpPr>
        <p:spPr bwMode="auto">
          <a:xfrm>
            <a:off x="1494497" y="1484317"/>
            <a:ext cx="6887154" cy="377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400" b="1">
                <a:solidFill>
                  <a:schemeClr val="hlink"/>
                </a:solidFill>
                <a:latin typeface="Arial Narrow"/>
              </a:rPr>
              <a:t>For example, Sam decided to set three SMART goals:</a:t>
            </a:r>
          </a:p>
          <a:p>
            <a:pPr eaLnBrk="1" hangingPunct="1">
              <a:spcBef>
                <a:spcPct val="0"/>
              </a:spcBef>
              <a:buFontTx/>
              <a:buNone/>
            </a:pPr>
            <a:endParaRPr lang="en-GB" altLang="en-US" sz="2400" b="1">
              <a:solidFill>
                <a:schemeClr val="hlink"/>
              </a:solidFill>
              <a:latin typeface="Arial Narrow" panose="020B0606020202030204" pitchFamily="34" charset="0"/>
            </a:endParaRPr>
          </a:p>
          <a:p>
            <a:pPr>
              <a:spcBef>
                <a:spcPct val="0"/>
              </a:spcBef>
              <a:buFontTx/>
              <a:buAutoNum type="arabicPeriod"/>
            </a:pPr>
            <a:r>
              <a:rPr lang="en-GB" altLang="en-US" sz="2400">
                <a:latin typeface="Arial Narrow"/>
              </a:rPr>
              <a:t> To make an appointment with the job centre by the end of the week. </a:t>
            </a:r>
            <a:endParaRPr lang="en-GB" altLang="en-US" sz="2400">
              <a:latin typeface="Arial Narrow" panose="020B0606020202030204" pitchFamily="34" charset="0"/>
            </a:endParaRPr>
          </a:p>
          <a:p>
            <a:pPr eaLnBrk="1" hangingPunct="1">
              <a:spcBef>
                <a:spcPct val="0"/>
              </a:spcBef>
              <a:buFontTx/>
              <a:buAutoNum type="arabicPeriod"/>
            </a:pPr>
            <a:endParaRPr lang="en-GB" altLang="en-US" sz="2400">
              <a:latin typeface="Arial Narrow" panose="020B0606020202030204" pitchFamily="34" charset="0"/>
            </a:endParaRPr>
          </a:p>
          <a:p>
            <a:pPr>
              <a:spcBef>
                <a:spcPct val="0"/>
              </a:spcBef>
              <a:buFontTx/>
              <a:buAutoNum type="arabicPeriod"/>
            </a:pPr>
            <a:r>
              <a:rPr lang="en-GB" altLang="en-US" sz="2400">
                <a:latin typeface="Arial Narrow"/>
              </a:rPr>
              <a:t> Sign up to an employment website by Friday this week. </a:t>
            </a:r>
            <a:endParaRPr lang="en-GB" altLang="en-US" sz="2400">
              <a:latin typeface="Arial Narrow" panose="020B0606020202030204" pitchFamily="34" charset="0"/>
            </a:endParaRPr>
          </a:p>
          <a:p>
            <a:pPr eaLnBrk="1" hangingPunct="1">
              <a:spcBef>
                <a:spcPct val="0"/>
              </a:spcBef>
              <a:buFontTx/>
              <a:buAutoNum type="arabicPeriod"/>
            </a:pPr>
            <a:endParaRPr lang="en-GB" altLang="en-US" sz="2400">
              <a:latin typeface="Arial Narrow" panose="020B0606020202030204" pitchFamily="34" charset="0"/>
            </a:endParaRPr>
          </a:p>
          <a:p>
            <a:pPr>
              <a:spcBef>
                <a:spcPct val="0"/>
              </a:spcBef>
              <a:buFontTx/>
              <a:buAutoNum type="arabicPeriod"/>
            </a:pPr>
            <a:r>
              <a:rPr lang="en-GB" altLang="en-US" sz="2400">
                <a:latin typeface="Arial Narrow"/>
              </a:rPr>
              <a:t> To walk the dog for half an hour every other day with his partner starting today.</a:t>
            </a:r>
          </a:p>
          <a:p>
            <a:pPr eaLnBrk="1" hangingPunct="1">
              <a:lnSpc>
                <a:spcPct val="150000"/>
              </a:lnSpc>
              <a:spcBef>
                <a:spcPct val="0"/>
              </a:spcBef>
              <a:buFontTx/>
              <a:buNone/>
            </a:pPr>
            <a:endParaRPr lang="en-US" altLang="en-US" sz="1800">
              <a:latin typeface="Arial Narrow" panose="020B0606020202030204" pitchFamily="34" charset="0"/>
            </a:endParaRPr>
          </a:p>
        </p:txBody>
      </p:sp>
    </p:spTree>
    <p:extLst>
      <p:ext uri="{BB962C8B-B14F-4D97-AF65-F5344CB8AC3E}">
        <p14:creationId xmlns:p14="http://schemas.microsoft.com/office/powerpoint/2010/main" val="987280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82304" y="457201"/>
            <a:ext cx="7706005" cy="494737"/>
          </a:xfrm>
        </p:spPr>
        <p:txBody>
          <a:bodyPr>
            <a:normAutofit fontScale="90000"/>
          </a:bodyPr>
          <a:lstStyle/>
          <a:p>
            <a:pPr algn="ctr">
              <a:defRPr/>
            </a:pPr>
            <a:r>
              <a:rPr lang="en-GB" altLang="en-US" sz="3600" b="1">
                <a:latin typeface="Arial Narrow" panose="020B0606020202030204" pitchFamily="34" charset="0"/>
              </a:rPr>
              <a:t>LEARNING TASKS &amp; Next Session</a:t>
            </a:r>
          </a:p>
        </p:txBody>
      </p:sp>
      <p:sp>
        <p:nvSpPr>
          <p:cNvPr id="3" name="Content Placeholder 2"/>
          <p:cNvSpPr>
            <a:spLocks noGrp="1"/>
          </p:cNvSpPr>
          <p:nvPr>
            <p:ph idx="1"/>
          </p:nvPr>
        </p:nvSpPr>
        <p:spPr>
          <a:xfrm>
            <a:off x="1263336" y="1798327"/>
            <a:ext cx="6934939" cy="4206350"/>
          </a:xfrm>
        </p:spPr>
        <p:txBody>
          <a:bodyPr rtlCol="0">
            <a:normAutofit fontScale="77500" lnSpcReduction="20000"/>
          </a:bodyPr>
          <a:lstStyle/>
          <a:p>
            <a:pPr>
              <a:lnSpc>
                <a:spcPct val="80000"/>
              </a:lnSpc>
              <a:buFont typeface="Wingdings" panose="05000000000000000000" pitchFamily="2" charset="2"/>
              <a:buChar char="v"/>
              <a:defRPr/>
            </a:pPr>
            <a:endParaRPr lang="en-GB" altLang="en-US" sz="3600" b="0" i="1">
              <a:latin typeface="Arial Narrow" panose="020B0606020202030204" pitchFamily="34" charset="0"/>
            </a:endParaRPr>
          </a:p>
          <a:p>
            <a:pPr>
              <a:lnSpc>
                <a:spcPct val="80000"/>
              </a:lnSpc>
              <a:buFont typeface="Wingdings" panose="05000000000000000000" pitchFamily="2" charset="2"/>
              <a:buChar char="v"/>
              <a:defRPr/>
            </a:pPr>
            <a:r>
              <a:rPr lang="en-GB" altLang="en-US" sz="3600" b="0">
                <a:latin typeface="Arial Narrow"/>
              </a:rPr>
              <a:t>Complete your own 5 </a:t>
            </a:r>
            <a:r>
              <a:rPr lang="en-GB" altLang="en-US" sz="3600">
                <a:latin typeface="Arial Narrow"/>
              </a:rPr>
              <a:t>Areas Diary</a:t>
            </a:r>
            <a:endParaRPr lang="en-GB" altLang="en-US" sz="3600" b="0">
              <a:latin typeface="Arial Narrow" panose="020B0606020202030204" pitchFamily="34" charset="0"/>
            </a:endParaRPr>
          </a:p>
          <a:p>
            <a:pPr>
              <a:lnSpc>
                <a:spcPct val="80000"/>
              </a:lnSpc>
              <a:buFont typeface="Wingdings" panose="05000000000000000000" pitchFamily="2" charset="2"/>
              <a:buChar char="v"/>
              <a:defRPr/>
            </a:pPr>
            <a:endParaRPr lang="en-GB" altLang="en-US" sz="3600" b="0">
              <a:latin typeface="Arial Narrow" panose="020B0606020202030204" pitchFamily="34" charset="0"/>
            </a:endParaRPr>
          </a:p>
          <a:p>
            <a:pPr>
              <a:lnSpc>
                <a:spcPct val="80000"/>
              </a:lnSpc>
              <a:buFont typeface="Wingdings" panose="05000000000000000000" pitchFamily="2" charset="2"/>
              <a:buChar char="v"/>
              <a:defRPr/>
            </a:pPr>
            <a:r>
              <a:rPr lang="en-GB" altLang="en-US" sz="3600" b="0">
                <a:latin typeface="Arial Narrow" panose="020B0606020202030204" pitchFamily="34" charset="0"/>
              </a:rPr>
              <a:t>Think about your lifestyle &amp; Diet and how this may impact your wellbeing. </a:t>
            </a:r>
          </a:p>
          <a:p>
            <a:pPr>
              <a:lnSpc>
                <a:spcPct val="80000"/>
              </a:lnSpc>
              <a:buFont typeface="Wingdings" panose="05000000000000000000" pitchFamily="2" charset="2"/>
              <a:buChar char="v"/>
              <a:defRPr/>
            </a:pPr>
            <a:endParaRPr lang="en-GB" altLang="en-US" sz="3600" b="0">
              <a:latin typeface="Arial Narrow" panose="020B0606020202030204" pitchFamily="34" charset="0"/>
            </a:endParaRPr>
          </a:p>
          <a:p>
            <a:pPr>
              <a:lnSpc>
                <a:spcPct val="80000"/>
              </a:lnSpc>
              <a:buFont typeface="Wingdings" panose="05000000000000000000" pitchFamily="2" charset="2"/>
              <a:buChar char="v"/>
              <a:defRPr/>
            </a:pPr>
            <a:r>
              <a:rPr lang="en-GB" altLang="en-US" sz="3600" b="0">
                <a:latin typeface="Arial Narrow" panose="020B0606020202030204" pitchFamily="34" charset="0"/>
              </a:rPr>
              <a:t>Set yourself a SMART GOAL</a:t>
            </a:r>
          </a:p>
          <a:p>
            <a:pPr>
              <a:lnSpc>
                <a:spcPct val="80000"/>
              </a:lnSpc>
              <a:defRPr/>
            </a:pPr>
            <a:endParaRPr lang="en-GB" altLang="en-US" sz="3600" b="0" i="1">
              <a:latin typeface="Arial Narrow" panose="020B0606020202030204" pitchFamily="34" charset="0"/>
            </a:endParaRPr>
          </a:p>
          <a:p>
            <a:pPr marL="571500" indent="-571500">
              <a:lnSpc>
                <a:spcPct val="80000"/>
              </a:lnSpc>
              <a:buFont typeface="Wingdings" panose="05000000000000000000" pitchFamily="2" charset="2"/>
              <a:buChar char="v"/>
              <a:defRPr/>
            </a:pPr>
            <a:r>
              <a:rPr lang="en-GB" altLang="en-US" sz="3600" b="0">
                <a:latin typeface="Arial Narrow"/>
              </a:rPr>
              <a:t>Next Session 3: Getting </a:t>
            </a:r>
            <a:r>
              <a:rPr lang="en-GB" altLang="en-US" sz="3600">
                <a:latin typeface="Arial Narrow"/>
              </a:rPr>
              <a:t>Active. </a:t>
            </a:r>
          </a:p>
          <a:p>
            <a:pPr marL="0" indent="0">
              <a:lnSpc>
                <a:spcPct val="80000"/>
              </a:lnSpc>
              <a:buClr>
                <a:srgbClr val="1287C3"/>
              </a:buClr>
              <a:buNone/>
              <a:defRPr/>
            </a:pPr>
            <a:r>
              <a:rPr lang="en-GB" altLang="en-US" sz="3600">
                <a:latin typeface="Arial Narrow"/>
              </a:rPr>
              <a:t>Why</a:t>
            </a:r>
            <a:r>
              <a:rPr lang="en-GB" altLang="en-US" sz="3600" b="0">
                <a:latin typeface="Arial Narrow"/>
              </a:rPr>
              <a:t> scheduling activities is key to better mood.</a:t>
            </a:r>
            <a:endParaRPr lang="en-GB"/>
          </a:p>
          <a:p>
            <a:pPr>
              <a:lnSpc>
                <a:spcPct val="80000"/>
              </a:lnSpc>
              <a:defRPr/>
            </a:pPr>
            <a:endParaRPr lang="en-GB" altLang="en-US" sz="3600" i="1">
              <a:solidFill>
                <a:schemeClr val="hlink"/>
              </a:solidFill>
              <a:latin typeface="Arial Narrow" panose="020B0606020202030204" pitchFamily="34" charset="0"/>
            </a:endParaRPr>
          </a:p>
          <a:p>
            <a:pPr>
              <a:defRPr/>
            </a:pPr>
            <a:endParaRPr lang="en-GB"/>
          </a:p>
          <a:p>
            <a:pPr marL="0" indent="0">
              <a:defRPr/>
            </a:pPr>
            <a:endParaRPr lang="en-GB"/>
          </a:p>
        </p:txBody>
      </p:sp>
    </p:spTree>
    <p:extLst>
      <p:ext uri="{BB962C8B-B14F-4D97-AF65-F5344CB8AC3E}">
        <p14:creationId xmlns:p14="http://schemas.microsoft.com/office/powerpoint/2010/main" val="3338277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1186452" y="638417"/>
            <a:ext cx="7490031"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600"/>
              <a:t>Well Done &amp; </a:t>
            </a:r>
          </a:p>
          <a:p>
            <a:r>
              <a:rPr lang="en-GB" altLang="en-US" sz="3600"/>
              <a:t>Thank you for Coming</a:t>
            </a:r>
          </a:p>
          <a:p>
            <a:endParaRPr lang="en-GB" altLang="en-US" sz="3600"/>
          </a:p>
          <a:p>
            <a:r>
              <a:rPr lang="en-GB" altLang="en-US" sz="3600"/>
              <a:t>See you Next Week</a:t>
            </a:r>
            <a:r>
              <a:rPr lang="en-GB" altLang="en-US" sz="4400"/>
              <a:t>!</a:t>
            </a:r>
          </a:p>
          <a:p>
            <a:endParaRPr lang="en-GB" altLang="en-US" sz="4400"/>
          </a:p>
          <a:p>
            <a:endParaRPr lang="en-GB" altLang="en-US" sz="4400"/>
          </a:p>
          <a:p>
            <a:endParaRPr lang="en-GB" altLang="en-US" sz="4400"/>
          </a:p>
        </p:txBody>
      </p:sp>
      <p:pic>
        <p:nvPicPr>
          <p:cNvPr id="58371" name="Picture 7" descr="Image result for see you s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302" y="2529661"/>
            <a:ext cx="2948481" cy="39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4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a:t>Session 1 Recap</a:t>
            </a:r>
          </a:p>
        </p:txBody>
      </p:sp>
      <p:sp>
        <p:nvSpPr>
          <p:cNvPr id="3" name="Content Placeholder 2"/>
          <p:cNvSpPr>
            <a:spLocks noGrp="1"/>
          </p:cNvSpPr>
          <p:nvPr>
            <p:ph idx="1"/>
          </p:nvPr>
        </p:nvSpPr>
        <p:spPr>
          <a:xfrm>
            <a:off x="1185039" y="2227818"/>
            <a:ext cx="7706005" cy="3332816"/>
          </a:xfrm>
        </p:spPr>
        <p:txBody>
          <a:bodyPr>
            <a:normAutofit/>
          </a:bodyPr>
          <a:lstStyle/>
          <a:p>
            <a:pPr marL="457200" indent="-457200">
              <a:buFont typeface="Wingdings" panose="05000000000000000000" pitchFamily="2" charset="2"/>
              <a:buChar char="v"/>
            </a:pPr>
            <a:r>
              <a:rPr lang="en-GB" sz="3200" b="0">
                <a:latin typeface="Arial Narrow" panose="020B0606020202030204" pitchFamily="34" charset="0"/>
              </a:rPr>
              <a:t>Intro to Stress</a:t>
            </a:r>
          </a:p>
          <a:p>
            <a:pPr marL="457200" indent="-457200">
              <a:buFont typeface="Wingdings" panose="05000000000000000000" pitchFamily="2" charset="2"/>
              <a:buChar char="v"/>
            </a:pPr>
            <a:r>
              <a:rPr lang="en-GB" sz="3200" b="0">
                <a:latin typeface="Arial Narrow" panose="020B0606020202030204" pitchFamily="34" charset="0"/>
              </a:rPr>
              <a:t>Fight/Flight</a:t>
            </a:r>
          </a:p>
          <a:p>
            <a:pPr marL="457200" indent="-457200">
              <a:buFont typeface="Wingdings" panose="05000000000000000000" pitchFamily="2" charset="2"/>
              <a:buChar char="v"/>
            </a:pPr>
            <a:r>
              <a:rPr lang="en-GB" sz="3200">
                <a:latin typeface="Arial Narrow"/>
              </a:rPr>
              <a:t>Barriers</a:t>
            </a:r>
            <a:r>
              <a:rPr lang="en-GB" sz="3200" b="0">
                <a:latin typeface="Arial Narrow"/>
              </a:rPr>
              <a:t> for </a:t>
            </a:r>
            <a:r>
              <a:rPr lang="en-GB" sz="3200">
                <a:latin typeface="Arial Narrow"/>
              </a:rPr>
              <a:t>the LGBTQ+ community getting</a:t>
            </a:r>
            <a:r>
              <a:rPr lang="en-GB" sz="3200" b="0">
                <a:latin typeface="Arial Narrow"/>
              </a:rPr>
              <a:t> support for MH</a:t>
            </a:r>
          </a:p>
        </p:txBody>
      </p:sp>
    </p:spTree>
    <p:extLst>
      <p:ext uri="{BB962C8B-B14F-4D97-AF65-F5344CB8AC3E}">
        <p14:creationId xmlns:p14="http://schemas.microsoft.com/office/powerpoint/2010/main" val="18564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2F30-3514-4A05-B816-C0E789C45AE4}"/>
              </a:ext>
            </a:extLst>
          </p:cNvPr>
          <p:cNvSpPr>
            <a:spLocks noGrp="1"/>
          </p:cNvSpPr>
          <p:nvPr>
            <p:ph type="title"/>
          </p:nvPr>
        </p:nvSpPr>
        <p:spPr/>
        <p:txBody>
          <a:bodyPr/>
          <a:lstStyle/>
          <a:p>
            <a:r>
              <a:rPr lang="en-US"/>
              <a:t>Home Tasks from Last Week</a:t>
            </a:r>
          </a:p>
        </p:txBody>
      </p:sp>
      <p:sp>
        <p:nvSpPr>
          <p:cNvPr id="3" name="Content Placeholder 2">
            <a:extLst>
              <a:ext uri="{FF2B5EF4-FFF2-40B4-BE49-F238E27FC236}">
                <a16:creationId xmlns:a16="http://schemas.microsoft.com/office/drawing/2014/main" id="{EDDC333B-B704-49C1-9B6C-EC9D4B6FF59F}"/>
              </a:ext>
            </a:extLst>
          </p:cNvPr>
          <p:cNvSpPr>
            <a:spLocks noGrp="1"/>
          </p:cNvSpPr>
          <p:nvPr>
            <p:ph idx="1"/>
          </p:nvPr>
        </p:nvSpPr>
        <p:spPr/>
        <p:txBody>
          <a:bodyPr/>
          <a:lstStyle/>
          <a:p>
            <a:pPr>
              <a:lnSpc>
                <a:spcPct val="80000"/>
              </a:lnSpc>
              <a:spcAft>
                <a:spcPts val="0"/>
              </a:spcAft>
              <a:buFont typeface="Wingdings,Sans-Serif"/>
              <a:buChar char="v"/>
            </a:pPr>
            <a:r>
              <a:rPr lang="en-GB">
                <a:latin typeface="Arial Narrow"/>
              </a:rPr>
              <a:t>Complete your own STRESS BUCKET</a:t>
            </a:r>
            <a:endParaRPr lang="en-GB">
              <a:ea typeface="+mn-lt"/>
              <a:cs typeface="+mn-lt"/>
            </a:endParaRPr>
          </a:p>
          <a:p>
            <a:pPr>
              <a:lnSpc>
                <a:spcPct val="80000"/>
              </a:lnSpc>
              <a:spcAft>
                <a:spcPts val="0"/>
              </a:spcAft>
              <a:buClr>
                <a:srgbClr val="1287C3"/>
              </a:buClr>
              <a:buFont typeface="Wingdings,Sans-Serif"/>
              <a:buChar char="v"/>
            </a:pPr>
            <a:endParaRPr lang="en-GB">
              <a:ea typeface="+mn-lt"/>
              <a:cs typeface="+mn-lt"/>
            </a:endParaRPr>
          </a:p>
          <a:p>
            <a:pPr>
              <a:lnSpc>
                <a:spcPct val="80000"/>
              </a:lnSpc>
              <a:spcAft>
                <a:spcPts val="0"/>
              </a:spcAft>
              <a:buClr>
                <a:srgbClr val="1287C3"/>
              </a:buClr>
              <a:buFont typeface="Wingdings,Sans-Serif"/>
              <a:buChar char="v"/>
            </a:pPr>
            <a:r>
              <a:rPr lang="en-GB">
                <a:latin typeface="Arial Narrow"/>
              </a:rPr>
              <a:t>Write down your COPING STRATEGIES </a:t>
            </a:r>
            <a:endParaRPr lang="en-US"/>
          </a:p>
        </p:txBody>
      </p:sp>
    </p:spTree>
    <p:extLst>
      <p:ext uri="{BB962C8B-B14F-4D97-AF65-F5344CB8AC3E}">
        <p14:creationId xmlns:p14="http://schemas.microsoft.com/office/powerpoint/2010/main" val="243095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242941" y="1381918"/>
            <a:ext cx="7692053" cy="52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2400">
                <a:latin typeface="Arial Narrow" panose="020B0606020202030204" pitchFamily="34" charset="0"/>
              </a:rPr>
              <a:t>In CBT we often use a 5 areas model to break down difficulties like stress, anxiety and low mood into their different parts:</a:t>
            </a:r>
          </a:p>
          <a:p>
            <a:pPr algn="ctr" eaLnBrk="1" hangingPunct="1">
              <a:buFontTx/>
              <a:buNone/>
            </a:pPr>
            <a:endParaRPr lang="en-GB" altLang="en-US" sz="2400">
              <a:latin typeface="Arial Narrow" panose="020B0606020202030204" pitchFamily="34" charset="0"/>
            </a:endParaRPr>
          </a:p>
          <a:p>
            <a:pPr algn="ctr" eaLnBrk="1" hangingPunct="1">
              <a:buFontTx/>
              <a:buNone/>
            </a:pPr>
            <a:endParaRPr lang="en-GB" altLang="en-US" sz="2400">
              <a:latin typeface="Arial Narrow" panose="020B0606020202030204" pitchFamily="34" charset="0"/>
            </a:endParaRPr>
          </a:p>
        </p:txBody>
      </p:sp>
      <p:sp>
        <p:nvSpPr>
          <p:cNvPr id="23557" name="Oval 5"/>
          <p:cNvSpPr>
            <a:spLocks noChangeArrowheads="1"/>
          </p:cNvSpPr>
          <p:nvPr/>
        </p:nvSpPr>
        <p:spPr bwMode="auto">
          <a:xfrm>
            <a:off x="2033943" y="2276475"/>
            <a:ext cx="4699023" cy="40322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8" name="AutoShape 10"/>
          <p:cNvSpPr>
            <a:spLocks noChangeArrowheads="1"/>
          </p:cNvSpPr>
          <p:nvPr/>
        </p:nvSpPr>
        <p:spPr bwMode="auto">
          <a:xfrm>
            <a:off x="3654665" y="2492375"/>
            <a:ext cx="1512356" cy="1079500"/>
          </a:xfrm>
          <a:prstGeom prst="octagon">
            <a:avLst>
              <a:gd name="adj" fmla="val 2928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AutoShape 11"/>
          <p:cNvSpPr>
            <a:spLocks noChangeArrowheads="1"/>
          </p:cNvSpPr>
          <p:nvPr/>
        </p:nvSpPr>
        <p:spPr bwMode="auto">
          <a:xfrm>
            <a:off x="5005068"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12"/>
          <p:cNvSpPr>
            <a:spLocks noChangeArrowheads="1"/>
          </p:cNvSpPr>
          <p:nvPr/>
        </p:nvSpPr>
        <p:spPr bwMode="auto">
          <a:xfrm>
            <a:off x="2357850" y="3716338"/>
            <a:ext cx="1512356" cy="1079500"/>
          </a:xfrm>
          <a:prstGeom prst="octagon">
            <a:avLst>
              <a:gd name="adj" fmla="val 2928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AutoShape 13"/>
          <p:cNvSpPr>
            <a:spLocks noChangeArrowheads="1"/>
          </p:cNvSpPr>
          <p:nvPr/>
        </p:nvSpPr>
        <p:spPr bwMode="auto">
          <a:xfrm>
            <a:off x="3654665" y="4941888"/>
            <a:ext cx="1512356" cy="1079500"/>
          </a:xfrm>
          <a:prstGeom prst="octagon">
            <a:avLst>
              <a:gd name="adj" fmla="val 2928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2" name="Line 14"/>
          <p:cNvSpPr>
            <a:spLocks noChangeShapeType="1"/>
          </p:cNvSpPr>
          <p:nvPr/>
        </p:nvSpPr>
        <p:spPr bwMode="auto">
          <a:xfrm>
            <a:off x="4410841" y="3644905"/>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3" name="Line 15"/>
          <p:cNvSpPr>
            <a:spLocks noChangeShapeType="1"/>
          </p:cNvSpPr>
          <p:nvPr/>
        </p:nvSpPr>
        <p:spPr bwMode="auto">
          <a:xfrm>
            <a:off x="3924984" y="4292600"/>
            <a:ext cx="102649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4" name="Line 16"/>
          <p:cNvSpPr>
            <a:spLocks noChangeShapeType="1"/>
          </p:cNvSpPr>
          <p:nvPr/>
        </p:nvSpPr>
        <p:spPr bwMode="auto">
          <a:xfrm flipH="1">
            <a:off x="3006850"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5" name="Line 17"/>
          <p:cNvSpPr>
            <a:spLocks noChangeShapeType="1"/>
          </p:cNvSpPr>
          <p:nvPr/>
        </p:nvSpPr>
        <p:spPr bwMode="auto">
          <a:xfrm flipH="1">
            <a:off x="5220608"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6" name="Line 18"/>
          <p:cNvSpPr>
            <a:spLocks noChangeShapeType="1"/>
          </p:cNvSpPr>
          <p:nvPr/>
        </p:nvSpPr>
        <p:spPr bwMode="auto">
          <a:xfrm flipH="1" flipV="1">
            <a:off x="5220608" y="2997200"/>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7" name="Line 19"/>
          <p:cNvSpPr>
            <a:spLocks noChangeShapeType="1"/>
          </p:cNvSpPr>
          <p:nvPr/>
        </p:nvSpPr>
        <p:spPr bwMode="auto">
          <a:xfrm flipH="1" flipV="1">
            <a:off x="2952072" y="4868863"/>
            <a:ext cx="594226"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8" name="Text Box 20"/>
          <p:cNvSpPr txBox="1">
            <a:spLocks noChangeArrowheads="1"/>
          </p:cNvSpPr>
          <p:nvPr/>
        </p:nvSpPr>
        <p:spPr bwMode="auto">
          <a:xfrm>
            <a:off x="3924984" y="2442751"/>
            <a:ext cx="10800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Thoughts:</a:t>
            </a:r>
          </a:p>
        </p:txBody>
      </p:sp>
      <p:sp>
        <p:nvSpPr>
          <p:cNvPr id="23569" name="Text Box 21"/>
          <p:cNvSpPr txBox="1">
            <a:spLocks noChangeArrowheads="1"/>
          </p:cNvSpPr>
          <p:nvPr/>
        </p:nvSpPr>
        <p:spPr bwMode="auto">
          <a:xfrm>
            <a:off x="2628168" y="2781305"/>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latin typeface="Arial Narrow" panose="020B0606020202030204" pitchFamily="34" charset="0"/>
              </a:rPr>
              <a:t>Situation</a:t>
            </a:r>
          </a:p>
        </p:txBody>
      </p:sp>
      <p:sp>
        <p:nvSpPr>
          <p:cNvPr id="23570" name="Text Box 22"/>
          <p:cNvSpPr txBox="1">
            <a:spLocks noChangeArrowheads="1"/>
          </p:cNvSpPr>
          <p:nvPr/>
        </p:nvSpPr>
        <p:spPr bwMode="auto">
          <a:xfrm>
            <a:off x="5274791" y="3644901"/>
            <a:ext cx="108008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Feelings</a:t>
            </a:r>
            <a:r>
              <a:rPr lang="en-GB" altLang="en-US" sz="1800">
                <a:latin typeface="Arial Narrow" panose="020B0606020202030204" pitchFamily="34" charset="0"/>
              </a:rPr>
              <a:t>:</a:t>
            </a:r>
          </a:p>
        </p:txBody>
      </p:sp>
      <p:sp>
        <p:nvSpPr>
          <p:cNvPr id="23571" name="Text Box 23"/>
          <p:cNvSpPr txBox="1">
            <a:spLocks noChangeArrowheads="1"/>
          </p:cNvSpPr>
          <p:nvPr/>
        </p:nvSpPr>
        <p:spPr bwMode="auto">
          <a:xfrm>
            <a:off x="2757931" y="3644905"/>
            <a:ext cx="1080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a:latin typeface="Arial Narrow" panose="020B0606020202030204" pitchFamily="34" charset="0"/>
              </a:rPr>
              <a:t>Body</a:t>
            </a:r>
            <a:r>
              <a:rPr lang="en-GB" altLang="en-US" sz="1800">
                <a:latin typeface="Arial Narrow" panose="020B0606020202030204" pitchFamily="34" charset="0"/>
              </a:rPr>
              <a:t>:</a:t>
            </a:r>
          </a:p>
        </p:txBody>
      </p:sp>
      <p:sp>
        <p:nvSpPr>
          <p:cNvPr id="23572" name="Text Box 24"/>
          <p:cNvSpPr txBox="1">
            <a:spLocks noChangeArrowheads="1"/>
          </p:cNvSpPr>
          <p:nvPr/>
        </p:nvSpPr>
        <p:spPr bwMode="auto">
          <a:xfrm>
            <a:off x="3898189" y="4941888"/>
            <a:ext cx="1080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b="1">
                <a:latin typeface="Arial Narrow" panose="020B0606020202030204" pitchFamily="34" charset="0"/>
              </a:rPr>
              <a:t>Behaviours:</a:t>
            </a:r>
          </a:p>
        </p:txBody>
      </p:sp>
      <p:sp>
        <p:nvSpPr>
          <p:cNvPr id="23" name="Rectangle 2"/>
          <p:cNvSpPr>
            <a:spLocks noGrp="1" noChangeArrowheads="1"/>
          </p:cNvSpPr>
          <p:nvPr>
            <p:ph type="title"/>
          </p:nvPr>
        </p:nvSpPr>
        <p:spPr>
          <a:xfrm>
            <a:off x="1128724" y="74324"/>
            <a:ext cx="7706005" cy="866353"/>
          </a:xfrm>
        </p:spPr>
        <p:txBody>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59849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782231" y="1412879"/>
            <a:ext cx="7152763" cy="513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2400">
                <a:latin typeface="Arial Narrow" panose="020B0606020202030204" pitchFamily="34" charset="0"/>
              </a:rPr>
              <a:t>What happens to you when you are feeling </a:t>
            </a:r>
            <a:r>
              <a:rPr lang="en-GB" altLang="en-US" sz="2400" i="1">
                <a:latin typeface="Arial Narrow" panose="020B0606020202030204" pitchFamily="34" charset="0"/>
              </a:rPr>
              <a:t>stressed</a:t>
            </a:r>
            <a:r>
              <a:rPr lang="en-GB" altLang="en-US" sz="2400">
                <a:latin typeface="Arial Narrow" panose="020B0606020202030204" pitchFamily="34" charset="0"/>
              </a:rPr>
              <a:t>?</a:t>
            </a:r>
          </a:p>
          <a:p>
            <a:pPr eaLnBrk="1" hangingPunct="1">
              <a:buFont typeface="Wingdings" panose="05000000000000000000" pitchFamily="2" charset="2"/>
              <a:buChar char="v"/>
            </a:pPr>
            <a:r>
              <a:rPr lang="en-GB" altLang="en-US" sz="1600">
                <a:latin typeface="Arial Narrow" panose="020B0606020202030204" pitchFamily="34" charset="0"/>
              </a:rPr>
              <a:t>In your body?</a:t>
            </a:r>
          </a:p>
          <a:p>
            <a:pPr eaLnBrk="1" hangingPunct="1">
              <a:buFont typeface="Wingdings" panose="05000000000000000000" pitchFamily="2" charset="2"/>
              <a:buChar char="v"/>
            </a:pPr>
            <a:r>
              <a:rPr lang="en-GB" altLang="en-US" sz="1600">
                <a:latin typeface="Arial Narrow" panose="020B0606020202030204" pitchFamily="34" charset="0"/>
              </a:rPr>
              <a:t>In your feelings?</a:t>
            </a:r>
          </a:p>
          <a:p>
            <a:pPr eaLnBrk="1" hangingPunct="1">
              <a:buFont typeface="Wingdings" panose="05000000000000000000" pitchFamily="2" charset="2"/>
              <a:buChar char="v"/>
            </a:pPr>
            <a:r>
              <a:rPr lang="en-GB" altLang="en-US" sz="1600">
                <a:latin typeface="Arial Narrow" panose="020B0606020202030204" pitchFamily="34" charset="0"/>
              </a:rPr>
              <a:t>In your behaviours?</a:t>
            </a:r>
          </a:p>
          <a:p>
            <a:pPr eaLnBrk="1" hangingPunct="1">
              <a:buFont typeface="Wingdings" panose="05000000000000000000" pitchFamily="2" charset="2"/>
              <a:buChar char="v"/>
            </a:pPr>
            <a:r>
              <a:rPr lang="en-GB" altLang="en-US" sz="1600">
                <a:latin typeface="Arial Narrow" panose="020B0606020202030204" pitchFamily="34" charset="0"/>
              </a:rPr>
              <a:t>In your thoughts?</a:t>
            </a:r>
          </a:p>
          <a:p>
            <a:pPr eaLnBrk="1" hangingPunct="1">
              <a:buFontTx/>
              <a:buNone/>
            </a:pPr>
            <a:r>
              <a:rPr lang="en-GB" altLang="en-US" sz="2400">
                <a:latin typeface="Arial Narrow" panose="020B0606020202030204" pitchFamily="34" charset="0"/>
              </a:rPr>
              <a:t>What happens to you when you are feeling </a:t>
            </a:r>
            <a:r>
              <a:rPr lang="en-GB" altLang="en-US" sz="2400" i="1">
                <a:latin typeface="Arial Narrow" panose="020B0606020202030204" pitchFamily="34" charset="0"/>
              </a:rPr>
              <a:t>anxious</a:t>
            </a:r>
            <a:r>
              <a:rPr lang="en-GB" altLang="en-US" sz="2400">
                <a:latin typeface="Arial Narrow" panose="020B0606020202030204" pitchFamily="34" charset="0"/>
              </a:rPr>
              <a:t>?</a:t>
            </a:r>
          </a:p>
          <a:p>
            <a:pPr eaLnBrk="1" hangingPunct="1">
              <a:buFont typeface="Wingdings" panose="05000000000000000000" pitchFamily="2" charset="2"/>
              <a:buChar char="v"/>
            </a:pPr>
            <a:r>
              <a:rPr lang="en-GB" altLang="en-US" sz="1600">
                <a:latin typeface="Arial Narrow" panose="020B0606020202030204" pitchFamily="34" charset="0"/>
              </a:rPr>
              <a:t>In your body?</a:t>
            </a:r>
          </a:p>
          <a:p>
            <a:pPr eaLnBrk="1" hangingPunct="1">
              <a:buFont typeface="Wingdings" panose="05000000000000000000" pitchFamily="2" charset="2"/>
              <a:buChar char="v"/>
            </a:pPr>
            <a:r>
              <a:rPr lang="en-GB" altLang="en-US" sz="1600">
                <a:latin typeface="Arial Narrow" panose="020B0606020202030204" pitchFamily="34" charset="0"/>
              </a:rPr>
              <a:t>In your feelings?</a:t>
            </a:r>
          </a:p>
          <a:p>
            <a:pPr eaLnBrk="1" hangingPunct="1">
              <a:buFont typeface="Wingdings" panose="05000000000000000000" pitchFamily="2" charset="2"/>
              <a:buChar char="v"/>
            </a:pPr>
            <a:r>
              <a:rPr lang="en-GB" altLang="en-US" sz="1600">
                <a:latin typeface="Arial Narrow" panose="020B0606020202030204" pitchFamily="34" charset="0"/>
              </a:rPr>
              <a:t>In your behaviours?</a:t>
            </a:r>
          </a:p>
          <a:p>
            <a:pPr eaLnBrk="1" hangingPunct="1">
              <a:buFont typeface="Wingdings" panose="05000000000000000000" pitchFamily="2" charset="2"/>
              <a:buChar char="v"/>
            </a:pPr>
            <a:r>
              <a:rPr lang="en-GB" altLang="en-US" sz="1600">
                <a:latin typeface="Arial Narrow" panose="020B0606020202030204" pitchFamily="34" charset="0"/>
              </a:rPr>
              <a:t>In your thoughts?</a:t>
            </a:r>
          </a:p>
          <a:p>
            <a:pPr eaLnBrk="1" hangingPunct="1">
              <a:buFontTx/>
              <a:buNone/>
            </a:pPr>
            <a:r>
              <a:rPr lang="en-GB" altLang="en-US" sz="2400">
                <a:latin typeface="Arial Narrow" panose="020B0606020202030204" pitchFamily="34" charset="0"/>
              </a:rPr>
              <a:t>What happens to you when you are feeling </a:t>
            </a:r>
            <a:r>
              <a:rPr lang="en-GB" altLang="en-US" sz="2400" i="1">
                <a:latin typeface="Arial Narrow" panose="020B0606020202030204" pitchFamily="34" charset="0"/>
              </a:rPr>
              <a:t>low</a:t>
            </a:r>
            <a:r>
              <a:rPr lang="en-GB" altLang="en-US" sz="2400">
                <a:latin typeface="Arial Narrow" panose="020B0606020202030204" pitchFamily="34" charset="0"/>
              </a:rPr>
              <a:t>?</a:t>
            </a:r>
          </a:p>
          <a:p>
            <a:pPr eaLnBrk="1" hangingPunct="1">
              <a:buFont typeface="Wingdings" panose="05000000000000000000" pitchFamily="2" charset="2"/>
              <a:buChar char="v"/>
            </a:pPr>
            <a:r>
              <a:rPr lang="en-GB" altLang="en-US" sz="1600">
                <a:latin typeface="Arial Narrow" panose="020B0606020202030204" pitchFamily="34" charset="0"/>
              </a:rPr>
              <a:t>In your body?</a:t>
            </a:r>
          </a:p>
          <a:p>
            <a:pPr eaLnBrk="1" hangingPunct="1">
              <a:buFont typeface="Wingdings" panose="05000000000000000000" pitchFamily="2" charset="2"/>
              <a:buChar char="v"/>
            </a:pPr>
            <a:r>
              <a:rPr lang="en-GB" altLang="en-US" sz="1600">
                <a:latin typeface="Arial Narrow" panose="020B0606020202030204" pitchFamily="34" charset="0"/>
              </a:rPr>
              <a:t>In your feelings?</a:t>
            </a:r>
          </a:p>
          <a:p>
            <a:pPr eaLnBrk="1" hangingPunct="1">
              <a:buFont typeface="Wingdings" panose="05000000000000000000" pitchFamily="2" charset="2"/>
              <a:buChar char="v"/>
            </a:pPr>
            <a:r>
              <a:rPr lang="en-GB" altLang="en-US" sz="1600">
                <a:latin typeface="Arial Narrow" panose="020B0606020202030204" pitchFamily="34" charset="0"/>
              </a:rPr>
              <a:t>In your behaviours?</a:t>
            </a:r>
          </a:p>
          <a:p>
            <a:pPr eaLnBrk="1" hangingPunct="1">
              <a:buFont typeface="Wingdings" panose="05000000000000000000" pitchFamily="2" charset="2"/>
              <a:buChar char="v"/>
            </a:pPr>
            <a:r>
              <a:rPr lang="en-GB" altLang="en-US" sz="1600">
                <a:latin typeface="Arial Narrow" panose="020B0606020202030204" pitchFamily="34" charset="0"/>
              </a:rPr>
              <a:t>In your thoughts?</a:t>
            </a:r>
          </a:p>
          <a:p>
            <a:pPr eaLnBrk="1" hangingPunct="1"/>
            <a:endParaRPr lang="en-GB" altLang="en-US" sz="1600">
              <a:latin typeface="Arial Narrow" panose="020B0606020202030204" pitchFamily="34" charset="0"/>
            </a:endParaRPr>
          </a:p>
        </p:txBody>
      </p:sp>
      <p:sp>
        <p:nvSpPr>
          <p:cNvPr id="7" name="Rectangle 2"/>
          <p:cNvSpPr>
            <a:spLocks noGrp="1" noChangeArrowheads="1"/>
          </p:cNvSpPr>
          <p:nvPr>
            <p:ph type="title"/>
          </p:nvPr>
        </p:nvSpPr>
        <p:spPr>
          <a:xfrm>
            <a:off x="982304" y="457201"/>
            <a:ext cx="7706005" cy="787526"/>
          </a:xfrm>
        </p:spPr>
        <p:txBody>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114515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473064" y="1858367"/>
            <a:ext cx="8501117" cy="488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GB" altLang="en-US" sz="2400">
              <a:latin typeface="Arial Narrow" panose="020B0606020202030204" pitchFamily="34" charset="0"/>
            </a:endParaRPr>
          </a:p>
          <a:p>
            <a:pPr algn="ctr" eaLnBrk="1" hangingPunct="1">
              <a:buFontTx/>
              <a:buNone/>
            </a:pPr>
            <a:r>
              <a:rPr lang="en-GB" altLang="en-US" sz="2400" dirty="0">
                <a:latin typeface="Arial Narrow"/>
              </a:rPr>
              <a:t>Everybody experiences these feelings at some point in their lives.</a:t>
            </a:r>
          </a:p>
          <a:p>
            <a:pPr algn="ctr" eaLnBrk="1" hangingPunct="1">
              <a:buFontTx/>
              <a:buNone/>
            </a:pPr>
            <a:endParaRPr lang="en-GB" altLang="en-US" sz="2400">
              <a:latin typeface="Arial Narrow" panose="020B0606020202030204" pitchFamily="34" charset="0"/>
            </a:endParaRPr>
          </a:p>
          <a:p>
            <a:pPr algn="ctr" eaLnBrk="1" hangingPunct="1">
              <a:buFontTx/>
              <a:buNone/>
            </a:pPr>
            <a:r>
              <a:rPr lang="en-GB" altLang="en-US" sz="2400" dirty="0">
                <a:latin typeface="Arial Narrow"/>
              </a:rPr>
              <a:t>They become a problem when they are </a:t>
            </a:r>
            <a:r>
              <a:rPr lang="en-GB" altLang="en-US" sz="2400" i="1" dirty="0">
                <a:latin typeface="Arial Narrow"/>
              </a:rPr>
              <a:t>constant</a:t>
            </a:r>
            <a:r>
              <a:rPr lang="en-GB" altLang="en-US" sz="2400" dirty="0">
                <a:latin typeface="Arial Narrow"/>
              </a:rPr>
              <a:t>, </a:t>
            </a:r>
            <a:r>
              <a:rPr lang="en-GB" altLang="en-US" sz="2400" i="1" dirty="0">
                <a:latin typeface="Arial Narrow"/>
              </a:rPr>
              <a:t>overwhelming</a:t>
            </a:r>
            <a:r>
              <a:rPr lang="en-GB" altLang="en-US" sz="2400" dirty="0">
                <a:latin typeface="Arial Narrow"/>
              </a:rPr>
              <a:t> or </a:t>
            </a:r>
            <a:r>
              <a:rPr lang="en-GB" altLang="en-US" sz="2400" i="1" dirty="0">
                <a:latin typeface="Arial Narrow"/>
              </a:rPr>
              <a:t>limiting</a:t>
            </a:r>
            <a:r>
              <a:rPr lang="en-GB" altLang="en-US" sz="2400" dirty="0">
                <a:latin typeface="Arial Narrow"/>
              </a:rPr>
              <a:t> the things we can do.</a:t>
            </a:r>
          </a:p>
          <a:p>
            <a:pPr algn="ctr" eaLnBrk="1" hangingPunct="1">
              <a:buFontTx/>
              <a:buNone/>
            </a:pPr>
            <a:endParaRPr lang="en-GB" altLang="en-US" sz="2400">
              <a:latin typeface="Arial Narrow" panose="020B0606020202030204" pitchFamily="34" charset="0"/>
            </a:endParaRPr>
          </a:p>
          <a:p>
            <a:pPr algn="ctr">
              <a:buNone/>
            </a:pPr>
            <a:r>
              <a:rPr lang="en-GB" altLang="en-US" sz="2400" b="1" dirty="0">
                <a:latin typeface="Arial Narrow"/>
              </a:rPr>
              <a:t>1 in 4 of us will experience a mental health problem at some point of our lives.</a:t>
            </a:r>
            <a:endParaRPr lang="en-GB" altLang="en-US" sz="2400" b="1" dirty="0">
              <a:latin typeface="Arial Narrow" panose="020B0606020202030204" pitchFamily="34" charset="0"/>
            </a:endParaRPr>
          </a:p>
          <a:p>
            <a:pPr algn="ctr">
              <a:buNone/>
            </a:pPr>
            <a:r>
              <a:rPr lang="en-GB" altLang="en-US" sz="2400" b="1" dirty="0">
                <a:latin typeface="Arial Narrow"/>
              </a:rPr>
              <a:t>2 in 5 in the LGBTQ+ population </a:t>
            </a:r>
            <a:endParaRPr lang="en-GB" altLang="en-US" sz="2400" b="1" dirty="0">
              <a:latin typeface="Arial Narrow" panose="020B0606020202030204" pitchFamily="34" charset="0"/>
            </a:endParaRPr>
          </a:p>
        </p:txBody>
      </p:sp>
      <p:sp>
        <p:nvSpPr>
          <p:cNvPr id="6" name="Rectangle 2"/>
          <p:cNvSpPr>
            <a:spLocks noGrp="1" noChangeArrowheads="1"/>
          </p:cNvSpPr>
          <p:nvPr>
            <p:ph type="title"/>
          </p:nvPr>
        </p:nvSpPr>
        <p:spPr>
          <a:xfrm>
            <a:off x="982304" y="457201"/>
            <a:ext cx="7706005" cy="719959"/>
          </a:xfrm>
        </p:spPr>
        <p:txBody>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113003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242959" y="1713776"/>
            <a:ext cx="7168706" cy="530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2400">
                <a:latin typeface="Arial Narrow" panose="020B0606020202030204" pitchFamily="34" charset="0"/>
              </a:rPr>
              <a:t>There can be many causes for stress, anxiety and low mood. These may be</a:t>
            </a:r>
          </a:p>
          <a:p>
            <a:pPr algn="ctr" eaLnBrk="1" hangingPunct="1">
              <a:buFontTx/>
              <a:buNone/>
            </a:pPr>
            <a:endParaRPr lang="en-GB" altLang="en-US" sz="2400">
              <a:latin typeface="Arial Narrow" panose="020B0606020202030204" pitchFamily="34" charset="0"/>
            </a:endParaRPr>
          </a:p>
          <a:p>
            <a:pPr algn="ctr" eaLnBrk="1" hangingPunct="1">
              <a:buFont typeface="Wingdings" panose="05000000000000000000" pitchFamily="2" charset="2"/>
              <a:buChar char="v"/>
            </a:pPr>
            <a:r>
              <a:rPr lang="en-GB" altLang="en-US" sz="2400">
                <a:latin typeface="Arial Narrow" panose="020B0606020202030204" pitchFamily="34" charset="0"/>
              </a:rPr>
              <a:t>Biological/Genetic</a:t>
            </a:r>
          </a:p>
          <a:p>
            <a:pPr algn="ctr" eaLnBrk="1" hangingPunct="1">
              <a:buFont typeface="Wingdings" panose="05000000000000000000" pitchFamily="2" charset="2"/>
              <a:buChar char="v"/>
            </a:pPr>
            <a:r>
              <a:rPr lang="en-GB" altLang="en-US" sz="2400">
                <a:latin typeface="Arial Narrow" panose="020B0606020202030204" pitchFamily="34" charset="0"/>
              </a:rPr>
              <a:t>Psychological</a:t>
            </a:r>
          </a:p>
          <a:p>
            <a:pPr algn="ctr" eaLnBrk="1" hangingPunct="1">
              <a:buFont typeface="Wingdings" panose="05000000000000000000" pitchFamily="2" charset="2"/>
              <a:buChar char="v"/>
            </a:pPr>
            <a:r>
              <a:rPr lang="en-GB" altLang="en-US" sz="2400">
                <a:latin typeface="Arial Narrow" panose="020B0606020202030204" pitchFamily="34" charset="0"/>
              </a:rPr>
              <a:t>Situational/ socio-environmental  </a:t>
            </a:r>
          </a:p>
          <a:p>
            <a:pPr algn="ctr" eaLnBrk="1" hangingPunct="1">
              <a:buFont typeface="Wingdings" panose="05000000000000000000" pitchFamily="2" charset="2"/>
              <a:buChar char="v"/>
            </a:pPr>
            <a:endParaRPr lang="en-GB" altLang="en-US" sz="2400">
              <a:latin typeface="Arial Narrow" panose="020B0606020202030204" pitchFamily="34" charset="0"/>
            </a:endParaRPr>
          </a:p>
          <a:p>
            <a:pPr algn="ctr" eaLnBrk="1" hangingPunct="1">
              <a:buFont typeface="Wingdings" panose="05000000000000000000" pitchFamily="2" charset="2"/>
              <a:buNone/>
            </a:pPr>
            <a:r>
              <a:rPr lang="en-GB" altLang="en-US" sz="2400">
                <a:latin typeface="Arial Narrow" panose="020B0606020202030204" pitchFamily="34" charset="0"/>
              </a:rPr>
              <a:t>They are often a combination of all 3, and sometimes the cause maybe a complex combination of everything. </a:t>
            </a:r>
          </a:p>
          <a:p>
            <a:pPr algn="ctr" eaLnBrk="1" hangingPunct="1">
              <a:buFont typeface="Wingdings" panose="05000000000000000000" pitchFamily="2" charset="2"/>
              <a:buNone/>
            </a:pPr>
            <a:endParaRPr lang="en-GB" altLang="en-US" sz="2400">
              <a:latin typeface="Arial Narrow" panose="020B0606020202030204" pitchFamily="34" charset="0"/>
            </a:endParaRPr>
          </a:p>
          <a:p>
            <a:pPr algn="ctr" eaLnBrk="1" hangingPunct="1">
              <a:buFont typeface="Wingdings" panose="05000000000000000000" pitchFamily="2" charset="2"/>
              <a:buNone/>
            </a:pPr>
            <a:r>
              <a:rPr lang="en-GB" altLang="en-US" sz="2400" i="1">
                <a:latin typeface="Arial Narrow" panose="020B0606020202030204" pitchFamily="34" charset="0"/>
              </a:rPr>
              <a:t> </a:t>
            </a:r>
            <a:endParaRPr lang="en-GB" altLang="en-US" sz="2400">
              <a:latin typeface="Arial Narrow" panose="020B0606020202030204" pitchFamily="34" charset="0"/>
            </a:endParaRPr>
          </a:p>
        </p:txBody>
      </p:sp>
      <p:sp>
        <p:nvSpPr>
          <p:cNvPr id="5" name="Rectangle 2"/>
          <p:cNvSpPr>
            <a:spLocks noGrp="1" noChangeArrowheads="1"/>
          </p:cNvSpPr>
          <p:nvPr>
            <p:ph type="title"/>
          </p:nvPr>
        </p:nvSpPr>
        <p:spPr>
          <a:xfrm>
            <a:off x="982304" y="659901"/>
            <a:ext cx="7706005" cy="517260"/>
          </a:xfrm>
        </p:spPr>
        <p:txBody>
          <a:bodyPr>
            <a:normAutofit fontScale="90000"/>
          </a:bodyPr>
          <a:lstStyle/>
          <a:p>
            <a:pPr algn="ctr" eaLnBrk="1" hangingPunct="1"/>
            <a:r>
              <a:rPr lang="en-GB" altLang="en-US" sz="3200" b="1">
                <a:latin typeface="Arial Narrow" panose="020B0606020202030204" pitchFamily="34" charset="0"/>
              </a:rPr>
              <a:t>What is stress, anxiety and low mood?</a:t>
            </a:r>
          </a:p>
        </p:txBody>
      </p:sp>
    </p:spTree>
    <p:extLst>
      <p:ext uri="{BB962C8B-B14F-4D97-AF65-F5344CB8AC3E}">
        <p14:creationId xmlns:p14="http://schemas.microsoft.com/office/powerpoint/2010/main" val="275566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f2e93fb-e17d-4616-ad53-b706d42fa899">
      <UserInfo>
        <DisplayName>Lambert, Ellen</DisplayName>
        <AccountId>158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C643D1A9D1443AE118E1E947213E9" ma:contentTypeVersion="14" ma:contentTypeDescription="Create a new document." ma:contentTypeScope="" ma:versionID="0a617da315f46f0c6e98bab5f470e445">
  <xsd:schema xmlns:xsd="http://www.w3.org/2001/XMLSchema" xmlns:xs="http://www.w3.org/2001/XMLSchema" xmlns:p="http://schemas.microsoft.com/office/2006/metadata/properties" xmlns:ns1="http://schemas.microsoft.com/sharepoint/v3" xmlns:ns2="8ffdc974-e99f-487a-8d4f-873ad39f7f08" xmlns:ns3="1f2e93fb-e17d-4616-ad53-b706d42fa899" targetNamespace="http://schemas.microsoft.com/office/2006/metadata/properties" ma:root="true" ma:fieldsID="0ef0d924a51581ab32628fa170ecc9f8" ns1:_="" ns2:_="" ns3:_="">
    <xsd:import namespace="http://schemas.microsoft.com/sharepoint/v3"/>
    <xsd:import namespace="8ffdc974-e99f-487a-8d4f-873ad39f7f08"/>
    <xsd:import namespace="1f2e93fb-e17d-4616-ad53-b706d42fa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fdc974-e99f-487a-8d4f-873ad39f7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2e93fb-e17d-4616-ad53-b706d42fa89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7F430-7313-4EBE-945E-9086749D571E}">
  <ds:schemaRefs>
    <ds:schemaRef ds:uri="1f2e93fb-e17d-4616-ad53-b706d42fa899"/>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8ADD41B-ACA9-4F27-98C5-DC1B8458B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fdc974-e99f-487a-8d4f-873ad39f7f08"/>
    <ds:schemaRef ds:uri="1f2e93fb-e17d-4616-ad53-b706d42fa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7DEC46-9B9B-4D08-BF04-5615D98FC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Application>Microsoft Office PowerPoint</Application>
  <PresentationFormat>Custom</PresentationFormat>
  <Slides>38</Slides>
  <Notes>25</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Parallax</vt:lpstr>
      <vt:lpstr>PowerPoint Presentation</vt:lpstr>
      <vt:lpstr>House KEEPING</vt:lpstr>
      <vt:lpstr>Session 2 Overview </vt:lpstr>
      <vt:lpstr>Session 1 Recap</vt:lpstr>
      <vt:lpstr>Home Tasks from Last Week</vt:lpstr>
      <vt:lpstr>What is stress, anxiety and low mood?</vt:lpstr>
      <vt:lpstr>What is stress, anxiety and low mood?</vt:lpstr>
      <vt:lpstr>What is stress, anxiety and low mood?</vt:lpstr>
      <vt:lpstr>What is stress, anxiety and low mood?</vt:lpstr>
      <vt:lpstr>What MAINTAINS stress, anxiety and low mood?</vt:lpstr>
      <vt:lpstr>What is stress, anxiety and low mood?</vt:lpstr>
      <vt:lpstr>Group Exercise</vt:lpstr>
      <vt:lpstr>What is stress, anxiety and low mood?</vt:lpstr>
      <vt:lpstr>PowerPoint Presentation</vt:lpstr>
      <vt:lpstr> Why Lifestyle? </vt:lpstr>
      <vt:lpstr>The mind-body link and your health</vt:lpstr>
      <vt:lpstr>The mind-body link and your health</vt:lpstr>
      <vt:lpstr>LET’S TAKE A BREAK</vt:lpstr>
      <vt:lpstr>Exercise: Feel Good Factor</vt:lpstr>
      <vt:lpstr>PowerPoint Presentation</vt:lpstr>
      <vt:lpstr>Start Now!?</vt:lpstr>
      <vt:lpstr>PowerPoint Presentation</vt:lpstr>
      <vt:lpstr>How Much Exercise?</vt:lpstr>
      <vt:lpstr>PowerPoint Presentation</vt:lpstr>
      <vt:lpstr>Tips to get Active</vt:lpstr>
      <vt:lpstr>Food &amp; Mood?  Is there a link?  </vt:lpstr>
      <vt:lpstr>PowerPoint Presentation</vt:lpstr>
      <vt:lpstr>PowerPoint Presentation</vt:lpstr>
      <vt:lpstr>More about FOOD &amp; MOOD</vt:lpstr>
      <vt:lpstr>PowerPoint Presentation</vt:lpstr>
      <vt:lpstr>More tips</vt:lpstr>
      <vt:lpstr>PowerPoint Presentation</vt:lpstr>
      <vt:lpstr>PowerPoint Presentation</vt:lpstr>
      <vt:lpstr>PowerPoint Presentation</vt:lpstr>
      <vt:lpstr>Smart Goals</vt:lpstr>
      <vt:lpstr>EXAMPLE OF SMART GOALS</vt:lpstr>
      <vt:lpstr>LEARNING TASKS &amp; Next Session</vt:lpstr>
      <vt:lpstr>PowerPoint Presentation</vt:lpstr>
    </vt:vector>
  </TitlesOfParts>
  <Company>South London and Maudsley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Ramos, George</dc:creator>
  <cp:revision>73</cp:revision>
  <dcterms:created xsi:type="dcterms:W3CDTF">2019-09-09T08:31:04Z</dcterms:created>
  <dcterms:modified xsi:type="dcterms:W3CDTF">2021-03-30T12:12:14Z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0x01010010DC643D1A9D1443AE118E1E947213E9</vt:lpwstr>
  </property>
  <property fmtid="{D5CDD505-2E9C-101B-9397-08002B2CF9AE}" pid="3" name="Order">
    <vt:r8>962700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