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385" r:id="rId2"/>
  </p:sldMasterIdLst>
  <p:notesMasterIdLst>
    <p:notesMasterId r:id="rId11"/>
  </p:notesMasterIdLst>
  <p:handoutMasterIdLst>
    <p:handoutMasterId r:id="rId12"/>
  </p:handoutMasterIdLst>
  <p:sldIdLst>
    <p:sldId id="290" r:id="rId3"/>
    <p:sldId id="295" r:id="rId4"/>
    <p:sldId id="304" r:id="rId5"/>
    <p:sldId id="297" r:id="rId6"/>
    <p:sldId id="300" r:id="rId7"/>
    <p:sldId id="299" r:id="rId8"/>
    <p:sldId id="298" r:id="rId9"/>
    <p:sldId id="301" r:id="rId10"/>
  </p:sldIdLst>
  <p:sldSz cx="9144000" cy="6858000" type="screen4x3"/>
  <p:notesSz cx="6858000" cy="9144000"/>
  <p:defaultTextStyle>
    <a:defPPr>
      <a:defRPr lang="en-GB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0F0"/>
    <a:srgbClr val="DFEDF9"/>
    <a:srgbClr val="00A5E0"/>
    <a:srgbClr val="294193"/>
    <a:srgbClr val="102457"/>
    <a:srgbClr val="EF4D92"/>
    <a:srgbClr val="DDDDDD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4"/>
  </p:normalViewPr>
  <p:slideViewPr>
    <p:cSldViewPr>
      <p:cViewPr varScale="1">
        <p:scale>
          <a:sx n="57" d="100"/>
          <a:sy n="57" d="100"/>
        </p:scale>
        <p:origin x="111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C7EE730-7590-4E94-A892-5167CFBD33F0}" type="datetime1">
              <a:rPr lang="en-GB" altLang="en-US"/>
              <a:pPr>
                <a:defRPr/>
              </a:pPr>
              <a:t>14/01/2021</a:t>
            </a:fld>
            <a:endParaRPr lang="en-GB" alt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7264DE1-85D9-4DC9-BF8B-FCFBDF7FE8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0734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76471D37-6209-4065-8ED9-121A9B529D64}" type="datetime1">
              <a:rPr lang="en-US" altLang="en-US"/>
              <a:pPr>
                <a:defRPr/>
              </a:pPr>
              <a:t>1/14/2021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8FB40F3-24CF-4034-AEE3-C74BCA99F3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0140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1" y="540000"/>
            <a:ext cx="8063999" cy="900000"/>
          </a:xfrm>
        </p:spPr>
        <p:txBody>
          <a:bodyPr/>
          <a:lstStyle>
            <a:lvl1pPr>
              <a:lnSpc>
                <a:spcPts val="3600"/>
              </a:lnSpc>
              <a:defRPr sz="3200">
                <a:solidFill>
                  <a:srgbClr val="29419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0000" y="1800000"/>
            <a:ext cx="8063999" cy="4105002"/>
          </a:xfrm>
        </p:spPr>
        <p:txBody>
          <a:bodyPr/>
          <a:lstStyle>
            <a:lvl1pPr>
              <a:spcBef>
                <a:spcPts val="1200"/>
              </a:spcBef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5671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8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79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970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186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025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44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539750"/>
            <a:ext cx="2016125" cy="5337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539750"/>
            <a:ext cx="5895975" cy="5337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79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39552" y="1800001"/>
            <a:ext cx="3780000" cy="407727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824000" y="1800000"/>
            <a:ext cx="3780000" cy="407727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0001" y="540000"/>
            <a:ext cx="8063999" cy="900000"/>
          </a:xfrm>
        </p:spPr>
        <p:txBody>
          <a:bodyPr/>
          <a:lstStyle>
            <a:lvl1pPr>
              <a:lnSpc>
                <a:spcPts val="3600"/>
              </a:lnSpc>
              <a:defRPr sz="3200">
                <a:solidFill>
                  <a:srgbClr val="29419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6170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40001" y="540000"/>
            <a:ext cx="8063999" cy="900000"/>
          </a:xfrm>
        </p:spPr>
        <p:txBody>
          <a:bodyPr/>
          <a:lstStyle>
            <a:lvl1pPr>
              <a:lnSpc>
                <a:spcPts val="3600"/>
              </a:lnSpc>
              <a:defRPr sz="3200">
                <a:solidFill>
                  <a:srgbClr val="29419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540001" y="1800000"/>
            <a:ext cx="8063999" cy="4149280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1200" baseline="0">
                <a:solidFill>
                  <a:schemeClr val="tx2"/>
                </a:solidFill>
              </a:defRPr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8497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0539" y="1800000"/>
            <a:ext cx="2303461" cy="2373315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1200" baseline="0">
                <a:solidFill>
                  <a:schemeClr val="tx2"/>
                </a:solidFill>
              </a:defRPr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1" y="540000"/>
            <a:ext cx="8063999" cy="900000"/>
          </a:xfrm>
        </p:spPr>
        <p:txBody>
          <a:bodyPr/>
          <a:lstStyle>
            <a:lvl1pPr>
              <a:lnSpc>
                <a:spcPts val="3600"/>
              </a:lnSpc>
              <a:defRPr sz="3200">
                <a:solidFill>
                  <a:srgbClr val="29419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40001" y="1800000"/>
            <a:ext cx="5472160" cy="4105002"/>
          </a:xfrm>
        </p:spPr>
        <p:txBody>
          <a:bodyPr/>
          <a:lstStyle>
            <a:lvl1pPr>
              <a:spcBef>
                <a:spcPts val="1200"/>
              </a:spcBef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1794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21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95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9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47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00225"/>
            <a:ext cx="3951288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800225"/>
            <a:ext cx="3952875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9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2205038"/>
            <a:ext cx="8064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54038" y="6040438"/>
            <a:ext cx="8042275" cy="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9" descr="Desktop Guy's and St Thomas' RGB BLUE (300ppi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853" r="-11594" b="-18953"/>
          <a:stretch>
            <a:fillRect/>
          </a:stretch>
        </p:blipFill>
        <p:spPr bwMode="auto">
          <a:xfrm>
            <a:off x="5976938" y="0"/>
            <a:ext cx="3167062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  <p:sldLayoutId id="2147484387" r:id="rId2"/>
    <p:sldLayoutId id="2147484388" r:id="rId3"/>
    <p:sldLayoutId id="2147484389" r:id="rId4"/>
    <p:sldLayoutId id="2147484390" r:id="rId5"/>
  </p:sldLayoutIdLst>
  <p:hf hdr="0" ftr="0" dt="0"/>
  <p:txStyles>
    <p:titleStyle>
      <a:lvl1pPr algn="ctr" defTabSz="912813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lang="en-GB" sz="3200" b="1" kern="1200">
          <a:solidFill>
            <a:srgbClr val="005EB8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defTabSz="912813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2pPr>
      <a:lvl3pPr algn="ctr" defTabSz="912813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3pPr>
      <a:lvl4pPr algn="ctr" defTabSz="912813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4pPr>
      <a:lvl5pPr algn="ctr" defTabSz="912813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250825" indent="-250825" algn="l" defTabSz="912813" rtl="0" eaLnBrk="1" fontAlgn="base" hangingPunct="1">
        <a:lnSpc>
          <a:spcPts val="2300"/>
        </a:lnSpc>
        <a:spcBef>
          <a:spcPts val="1200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b="1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539750" indent="-250825" algn="l" defTabSz="912813" rtl="0" eaLnBrk="1" fontAlgn="base" hangingPunct="1">
        <a:lnSpc>
          <a:spcPts val="23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250825" indent="-250825" algn="l" defTabSz="912813" rtl="0" eaLnBrk="1" fontAlgn="base" hangingPunct="1">
        <a:lnSpc>
          <a:spcPts val="2300"/>
        </a:lnSpc>
        <a:spcBef>
          <a:spcPts val="600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539750" indent="-250825" algn="l" defTabSz="912813" rtl="0" eaLnBrk="1" fontAlgn="base" hangingPunct="1">
        <a:lnSpc>
          <a:spcPts val="23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812800" indent="-276225" algn="l" defTabSz="912813" rtl="0" eaLnBrk="1" fontAlgn="base" hangingPunct="1">
        <a:lnSpc>
          <a:spcPts val="2300"/>
        </a:lnSpc>
        <a:spcBef>
          <a:spcPts val="600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54038" y="6040438"/>
            <a:ext cx="8042275" cy="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539750"/>
            <a:ext cx="8064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800225"/>
            <a:ext cx="8056563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13"/>
          <a:stretch>
            <a:fillRect/>
          </a:stretch>
        </p:blipFill>
        <p:spPr bwMode="auto">
          <a:xfrm>
            <a:off x="0" y="6053138"/>
            <a:ext cx="1800225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Desktop Guy's and St Thomas' RGB BLUE (300ppi)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261" r="-35703" b="-18953"/>
          <a:stretch>
            <a:fillRect/>
          </a:stretch>
        </p:blipFill>
        <p:spPr bwMode="auto">
          <a:xfrm>
            <a:off x="7092950" y="6019800"/>
            <a:ext cx="20510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1" r:id="rId11"/>
  </p:sldLayoutIdLst>
  <p:hf hdr="0" ftr="0" dt="0"/>
  <p:txStyles>
    <p:titleStyle>
      <a:lvl1pPr algn="l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 kern="1200">
          <a:solidFill>
            <a:srgbClr val="005EB8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defTabSz="912813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defTabSz="912813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defTabSz="912813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defTabSz="912813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250825" indent="-250825" algn="l" defTabSz="912813" rtl="0" eaLnBrk="0" fontAlgn="base" hangingPunct="0">
        <a:lnSpc>
          <a:spcPts val="2300"/>
        </a:lnSpc>
        <a:spcBef>
          <a:spcPts val="1200"/>
        </a:spcBef>
        <a:spcAft>
          <a:spcPct val="0"/>
        </a:spcAft>
        <a:buClr>
          <a:srgbClr val="005EB8"/>
        </a:buClr>
        <a:buFont typeface="LucidaGrande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508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250825" indent="-2508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LucidaGrande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indent="-2508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812800" indent="-2762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LucidaGrande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emochromatosis.org.uk/" TargetMode="External"/><Relationship Id="rId2" Type="http://schemas.openxmlformats.org/officeDocument/2006/relationships/hyperlink" Target="https://www.guysandstthomas.nhs.uk/resources/patient-information/all-patients/overcoming-your-fear-of-needle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gst-tr.AWLDHealthTeam@nhs.net" TargetMode="External"/><Relationship Id="rId5" Type="http://schemas.openxmlformats.org/officeDocument/2006/relationships/hyperlink" Target="https://www.youtube.com/watch?v=2DsuasWObWw" TargetMode="External"/><Relationship Id="rId4" Type="http://schemas.openxmlformats.org/officeDocument/2006/relationships/hyperlink" Target="http://www.gov.uk/ph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 idx="4294967295"/>
          </p:nvPr>
        </p:nvSpPr>
        <p:spPr>
          <a:xfrm>
            <a:off x="539750" y="2492375"/>
            <a:ext cx="8064500" cy="900113"/>
          </a:xfrm>
        </p:spPr>
        <p:txBody>
          <a:bodyPr/>
          <a:lstStyle/>
          <a:p>
            <a:r>
              <a:rPr altLang="en-US" dirty="0" smtClean="0">
                <a:ea typeface="ＭＳ Ｐゴシック" panose="020B0600070205080204" pitchFamily="34" charset="-128"/>
              </a:rPr>
              <a:t>OVER COMING NEEDLE PHOBIA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39330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Created by the GSTT Community Learning Disability Nursing Service.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 idx="4294967295"/>
          </p:nvPr>
        </p:nvSpPr>
        <p:spPr>
          <a:xfrm>
            <a:off x="539750" y="539750"/>
            <a:ext cx="8064500" cy="900113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C</a:t>
            </a:r>
            <a:r>
              <a:rPr lang="en-US" altLang="en-US" dirty="0" smtClean="0"/>
              <a:t>ontents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idx="4294967295"/>
          </p:nvPr>
        </p:nvSpPr>
        <p:spPr>
          <a:xfrm>
            <a:off x="620713" y="1979613"/>
            <a:ext cx="5356225" cy="36988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What is a needle phobia?</a:t>
            </a: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Consent</a:t>
            </a: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Preparing for </a:t>
            </a:r>
            <a:r>
              <a:rPr lang="en-US" altLang="en-US" dirty="0" err="1" smtClean="0">
                <a:solidFill>
                  <a:srgbClr val="0070C0"/>
                </a:solidFill>
              </a:rPr>
              <a:t>desensitisation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Relaxation strategies</a:t>
            </a: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Distraction techniques</a:t>
            </a: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Social stories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 idx="4294967295"/>
          </p:nvPr>
        </p:nvSpPr>
        <p:spPr>
          <a:xfrm>
            <a:off x="539750" y="539750"/>
            <a:ext cx="8064500" cy="900113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Needle Phobia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idx="4294967295"/>
          </p:nvPr>
        </p:nvSpPr>
        <p:spPr>
          <a:xfrm>
            <a:off x="611561" y="1484785"/>
            <a:ext cx="7200800" cy="419370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A needle phobia is when people have an intense fear about needles and having injections.</a:t>
            </a: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There may be identifiable reasons for this </a:t>
            </a:r>
            <a:r>
              <a:rPr lang="en-US" altLang="en-US" dirty="0" err="1" smtClean="0">
                <a:solidFill>
                  <a:srgbClr val="0070C0"/>
                </a:solidFill>
              </a:rPr>
              <a:t>e.g</a:t>
            </a:r>
            <a:r>
              <a:rPr lang="en-US" altLang="en-US" dirty="0" smtClean="0">
                <a:solidFill>
                  <a:srgbClr val="0070C0"/>
                </a:solidFill>
              </a:rPr>
              <a:t> past negative experience, poor support, lack of explanation </a:t>
            </a:r>
            <a:r>
              <a:rPr lang="en-US" altLang="en-US" dirty="0" err="1" smtClean="0">
                <a:solidFill>
                  <a:srgbClr val="0070C0"/>
                </a:solidFill>
              </a:rPr>
              <a:t>etc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There may be no obvious reason.</a:t>
            </a: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This might manifest itself as avoidance of situations where the person might be asked to have an injection e.g. GP surgery, clinic.</a:t>
            </a: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Associations might be made with specific healthcare professionals.</a:t>
            </a: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Effects on person, distress, upset, aggression, poor healthcare </a:t>
            </a:r>
            <a:r>
              <a:rPr lang="en-US" altLang="en-US" dirty="0" err="1" smtClean="0">
                <a:solidFill>
                  <a:srgbClr val="0070C0"/>
                </a:solidFill>
              </a:rPr>
              <a:t>etc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760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Consent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9750" y="1268760"/>
            <a:ext cx="8056563" cy="4608165"/>
          </a:xfrm>
        </p:spPr>
        <p:txBody>
          <a:bodyPr/>
          <a:lstStyle/>
          <a:p>
            <a:r>
              <a:rPr lang="en-GB" altLang="en-US" dirty="0" smtClean="0">
                <a:solidFill>
                  <a:srgbClr val="0070C0"/>
                </a:solidFill>
              </a:rPr>
              <a:t>Apply the principles of the Mental Capacity Act, 2005. 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Support person to understand what the process involves and the implications for refusing it. 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If the person is assessed as not having capacity to make the decision then a best interest decision should be made in line with the Mental Capacity Act.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Consider use of Equalities Act 2010 and reasonable adjustments e.g. need for specialist professionals such as AWLD team, GP, Acute Liaison Nurse, MHLD team.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Consider if personalised desensitisation required.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Balance health need against risk; consider if sedation required (best interests)</a:t>
            </a:r>
          </a:p>
          <a:p>
            <a:endParaRPr lang="en-GB" altLang="en-US" dirty="0" smtClean="0">
              <a:solidFill>
                <a:srgbClr val="0070C0"/>
              </a:solidFill>
            </a:endParaRPr>
          </a:p>
          <a:p>
            <a:endParaRPr lang="en-GB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Preparing for needle desensitisation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0070C0"/>
                </a:solidFill>
              </a:rPr>
              <a:t>Ask the person how they feel.</a:t>
            </a:r>
          </a:p>
          <a:p>
            <a:pPr>
              <a:defRPr/>
            </a:pPr>
            <a:r>
              <a:rPr lang="en-GB" dirty="0">
                <a:solidFill>
                  <a:srgbClr val="0070C0"/>
                </a:solidFill>
              </a:rPr>
              <a:t>R</a:t>
            </a:r>
            <a:r>
              <a:rPr lang="en-GB" dirty="0" smtClean="0">
                <a:solidFill>
                  <a:srgbClr val="0070C0"/>
                </a:solidFill>
              </a:rPr>
              <a:t>eassure them that their anxiety will not get in the way of their treatment.</a:t>
            </a:r>
          </a:p>
          <a:p>
            <a:pPr>
              <a:defRPr/>
            </a:pPr>
            <a:r>
              <a:rPr lang="en-GB" dirty="0" smtClean="0">
                <a:solidFill>
                  <a:srgbClr val="0070C0"/>
                </a:solidFill>
              </a:rPr>
              <a:t>Allow the person to ask questions regarding the procedure. (This will help to reassure them that nothing bad is going to happen).</a:t>
            </a:r>
          </a:p>
          <a:p>
            <a:pPr marL="0" indent="0">
              <a:buFont typeface="LucidaGrande" charset="0"/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•   Ask person if they want someone to be with them </a:t>
            </a:r>
          </a:p>
          <a:p>
            <a:pPr>
              <a:defRPr/>
            </a:pPr>
            <a:r>
              <a:rPr lang="en-GB" dirty="0" smtClean="0">
                <a:solidFill>
                  <a:srgbClr val="0070C0"/>
                </a:solidFill>
              </a:rPr>
              <a:t>Ask person if they want someone to talk to them during the procedure.</a:t>
            </a:r>
          </a:p>
          <a:p>
            <a:pPr>
              <a:defRPr/>
            </a:pPr>
            <a:r>
              <a:rPr lang="en-GB" dirty="0" smtClean="0">
                <a:solidFill>
                  <a:srgbClr val="0070C0"/>
                </a:solidFill>
              </a:rPr>
              <a:t>Ask person if they prefer quiet.</a:t>
            </a:r>
          </a:p>
          <a:p>
            <a:pPr>
              <a:defRPr/>
            </a:pPr>
            <a:r>
              <a:rPr lang="en-GB" dirty="0" smtClean="0">
                <a:solidFill>
                  <a:srgbClr val="0070C0"/>
                </a:solidFill>
              </a:rPr>
              <a:t>Ask person if they want someone to hold their hands.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Relaxation strategies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rgbClr val="0070C0"/>
                </a:solidFill>
              </a:rPr>
              <a:t>Refer to needle phobia and relaxation guidance on GSTT Intranet.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Use breathing exercises.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Ask person to sit in a comfortable position, relaxing jaws and shoulders.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Take a long, slow, deep breathe in and breathe slowly through the mouth. Repeat 5 times.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Build up gradually to facing fear; enlist support of health professionals.</a:t>
            </a:r>
          </a:p>
          <a:p>
            <a:endParaRPr lang="en-GB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Distraction Techniques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rgbClr val="0070C0"/>
                </a:solidFill>
              </a:rPr>
              <a:t>Listen to favourite music 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Read a book or magazine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Play games on their phone or tablets.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Watch video on iPad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Talk to somebody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Hold hands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Counting 1-100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Recite songs or rhymes</a:t>
            </a:r>
          </a:p>
          <a:p>
            <a:endParaRPr lang="en-GB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Useful resources and services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>
                <a:hlinkClick r:id="rId2"/>
              </a:rPr>
              <a:t>https://www.guysandstthomas.nhs.uk/resources/patient-information/all-patients/overcoming-your-fear-of-needles.pdf</a:t>
            </a:r>
            <a:endParaRPr lang="en-GB" altLang="en-US" dirty="0"/>
          </a:p>
          <a:p>
            <a:r>
              <a:rPr lang="en-GB" altLang="en-US" dirty="0" smtClean="0">
                <a:solidFill>
                  <a:srgbClr val="0070C0"/>
                </a:solidFill>
              </a:rPr>
              <a:t>Reading/article…. Brief Guide: Overcoming blood and needle phobias and medical anxiety. </a:t>
            </a:r>
            <a:r>
              <a:rPr lang="en-GB" altLang="en-US" dirty="0" smtClean="0">
                <a:solidFill>
                  <a:srgbClr val="0070C0"/>
                </a:solidFill>
                <a:hlinkClick r:id="rId3"/>
              </a:rPr>
              <a:t>www.haemochromatosis.org.uk</a:t>
            </a:r>
            <a:endParaRPr lang="en-GB" altLang="en-US" dirty="0" smtClean="0">
              <a:solidFill>
                <a:srgbClr val="0070C0"/>
              </a:solidFill>
            </a:endParaRPr>
          </a:p>
          <a:p>
            <a:r>
              <a:rPr lang="en-GB" altLang="en-US" dirty="0" smtClean="0">
                <a:solidFill>
                  <a:srgbClr val="0070C0"/>
                </a:solidFill>
              </a:rPr>
              <a:t>Social stories …(Blood tests for people with learning disabilities: making reasonable adjustments. (2017). Public Health England, protecting and improving the nation’s health. </a:t>
            </a:r>
            <a:r>
              <a:rPr lang="en-GB" altLang="en-US" dirty="0" smtClean="0">
                <a:solidFill>
                  <a:srgbClr val="0070C0"/>
                </a:solidFill>
                <a:hlinkClick r:id="rId4"/>
              </a:rPr>
              <a:t>www.gov.uk/phe</a:t>
            </a:r>
            <a:r>
              <a:rPr lang="en-GB" alt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GB" altLang="en-US" dirty="0" smtClean="0">
                <a:solidFill>
                  <a:srgbClr val="0070C0"/>
                </a:solidFill>
                <a:hlinkClick r:id="rId5"/>
              </a:rPr>
              <a:t>Consent:… https://www.youtube.com/watch?v=2DsuasWObWw</a:t>
            </a:r>
            <a:r>
              <a:rPr lang="en-GB" alt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GB" altLang="en-US" dirty="0" smtClean="0">
                <a:solidFill>
                  <a:srgbClr val="0070C0"/>
                </a:solidFill>
              </a:rPr>
              <a:t>Adults with Learning Disabilities Health Teams (Lambeth, Lewisham and Southwark) : </a:t>
            </a:r>
            <a:r>
              <a:rPr lang="en-GB" altLang="en-US" dirty="0" smtClean="0">
                <a:solidFill>
                  <a:srgbClr val="0070C0"/>
                </a:solidFill>
                <a:hlinkClick r:id="rId6"/>
              </a:rPr>
              <a:t>gst-tr.AWLDHealthTeam@nhs.net</a:t>
            </a:r>
            <a:endParaRPr lang="en-GB" altLang="en-US" dirty="0" smtClean="0">
              <a:solidFill>
                <a:srgbClr val="0070C0"/>
              </a:solidFill>
            </a:endParaRPr>
          </a:p>
          <a:p>
            <a:endParaRPr lang="en-GB" altLang="en-US" dirty="0" smtClean="0">
              <a:solidFill>
                <a:srgbClr val="0070C0"/>
              </a:solidFill>
            </a:endParaRPr>
          </a:p>
          <a:p>
            <a:endParaRPr lang="en-GB" altLang="en-US" dirty="0" smtClean="0">
              <a:solidFill>
                <a:srgbClr val="0070C0"/>
              </a:solidFill>
            </a:endParaRPr>
          </a:p>
          <a:p>
            <a:endParaRPr lang="en-GB" altLang="en-US" dirty="0" smtClean="0">
              <a:solidFill>
                <a:srgbClr val="0070C0"/>
              </a:solidFill>
            </a:endParaRPr>
          </a:p>
          <a:p>
            <a:endParaRPr lang="en-GB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porate PowerPoin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HP FontSc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HP PPT Template 1">
        <a:dk1>
          <a:srgbClr val="414141"/>
        </a:dk1>
        <a:lt1>
          <a:srgbClr val="FFFFFF"/>
        </a:lt1>
        <a:dk2>
          <a:srgbClr val="808285"/>
        </a:dk2>
        <a:lt2>
          <a:srgbClr val="E7E8E9"/>
        </a:lt2>
        <a:accent1>
          <a:srgbClr val="D81E05"/>
        </a:accent1>
        <a:accent2>
          <a:srgbClr val="E46250"/>
        </a:accent2>
        <a:accent3>
          <a:srgbClr val="FFFFFF"/>
        </a:accent3>
        <a:accent4>
          <a:srgbClr val="363636"/>
        </a:accent4>
        <a:accent5>
          <a:srgbClr val="E9ABAA"/>
        </a:accent5>
        <a:accent6>
          <a:srgbClr val="CF5848"/>
        </a:accent6>
        <a:hlink>
          <a:srgbClr val="EB8E82"/>
        </a:hlink>
        <a:folHlink>
          <a:srgbClr val="F7D2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vid 19- Needle phobia powerpoint presentation 2020 [Read-Only] [Compatibility Mode]" id="{E26D8FB7-74EA-4F9D-AC4E-3D31F340B532}" vid="{692633B9-5177-483C-87B3-46A4A7A49A92}"/>
    </a:ext>
  </a:extLst>
</a:theme>
</file>

<file path=ppt/theme/theme2.xml><?xml version="1.0" encoding="utf-8"?>
<a:theme xmlns:a="http://schemas.openxmlformats.org/drawingml/2006/main" name="9_KHP PPT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9_KHP PPT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9_KHP PPT Template 1">
        <a:dk1>
          <a:srgbClr val="414141"/>
        </a:dk1>
        <a:lt1>
          <a:srgbClr val="FFFFFF"/>
        </a:lt1>
        <a:dk2>
          <a:srgbClr val="808285"/>
        </a:dk2>
        <a:lt2>
          <a:srgbClr val="E7E8E9"/>
        </a:lt2>
        <a:accent1>
          <a:srgbClr val="D81E05"/>
        </a:accent1>
        <a:accent2>
          <a:srgbClr val="E46250"/>
        </a:accent2>
        <a:accent3>
          <a:srgbClr val="FFFFFF"/>
        </a:accent3>
        <a:accent4>
          <a:srgbClr val="363636"/>
        </a:accent4>
        <a:accent5>
          <a:srgbClr val="E9ABAA"/>
        </a:accent5>
        <a:accent6>
          <a:srgbClr val="CF5848"/>
        </a:accent6>
        <a:hlink>
          <a:srgbClr val="EB8E82"/>
        </a:hlink>
        <a:folHlink>
          <a:srgbClr val="F7D2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vid 19- Needle phobia powerpoint presentation 2020 [Read-Only] [Compatibility Mode]" id="{E26D8FB7-74EA-4F9D-AC4E-3D31F340B532}" vid="{8768823F-902C-4223-9DA1-52E5AE80526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 19- Needle phobia powerpoint presentation 2020</Template>
  <TotalTime>60</TotalTime>
  <Words>492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LucidaGrande</vt:lpstr>
      <vt:lpstr>Corporate PowerPoint</vt:lpstr>
      <vt:lpstr>9_KHP PPT Template</vt:lpstr>
      <vt:lpstr>OVER COMING NEEDLE PHOBIA</vt:lpstr>
      <vt:lpstr>Contents</vt:lpstr>
      <vt:lpstr>Needle Phobia</vt:lpstr>
      <vt:lpstr>Consent</vt:lpstr>
      <vt:lpstr>Preparing for needle desensitisation</vt:lpstr>
      <vt:lpstr>Relaxation strategies </vt:lpstr>
      <vt:lpstr>Distraction Techniques</vt:lpstr>
      <vt:lpstr>Useful resources and services</vt:lpstr>
    </vt:vector>
  </TitlesOfParts>
  <Company>GSTT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 COMING FEAR OF NEEDLES</dc:title>
  <dc:creator>ODonnell Maggie</dc:creator>
  <cp:lastModifiedBy>ODonnell Maggie</cp:lastModifiedBy>
  <cp:revision>8</cp:revision>
  <dcterms:created xsi:type="dcterms:W3CDTF">2020-12-29T11:40:59Z</dcterms:created>
  <dcterms:modified xsi:type="dcterms:W3CDTF">2021-01-14T14:55:37Z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a3cea910-6332-4cdb-b5ea-73a096515855</vt:lpwstr>
  </property>
</Properties>
</file>