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60" r:id="rId4"/>
    <p:sldMasterId id="2147483673" r:id="rId5"/>
    <p:sldMasterId id="2147483697" r:id="rId6"/>
  </p:sldMasterIdLst>
  <p:notesMasterIdLst>
    <p:notesMasterId r:id="rId53"/>
  </p:notesMasterIdLst>
  <p:handoutMasterIdLst>
    <p:handoutMasterId r:id="rId54"/>
  </p:handoutMasterIdLst>
  <p:sldIdLst>
    <p:sldId id="263" r:id="rId7"/>
    <p:sldId id="2445" r:id="rId8"/>
    <p:sldId id="977" r:id="rId9"/>
    <p:sldId id="2292" r:id="rId10"/>
    <p:sldId id="2439" r:id="rId11"/>
    <p:sldId id="2454" r:id="rId12"/>
    <p:sldId id="258" r:id="rId13"/>
    <p:sldId id="259" r:id="rId14"/>
    <p:sldId id="260" r:id="rId15"/>
    <p:sldId id="261" r:id="rId16"/>
    <p:sldId id="262" r:id="rId17"/>
    <p:sldId id="2453" r:id="rId18"/>
    <p:sldId id="264" r:id="rId19"/>
    <p:sldId id="265" r:id="rId20"/>
    <p:sldId id="266" r:id="rId21"/>
    <p:sldId id="267" r:id="rId22"/>
    <p:sldId id="268" r:id="rId23"/>
    <p:sldId id="269" r:id="rId24"/>
    <p:sldId id="287" r:id="rId25"/>
    <p:sldId id="282" r:id="rId26"/>
    <p:sldId id="274" r:id="rId27"/>
    <p:sldId id="2441" r:id="rId28"/>
    <p:sldId id="2455" r:id="rId29"/>
    <p:sldId id="257" r:id="rId30"/>
    <p:sldId id="2456" r:id="rId31"/>
    <p:sldId id="2447" r:id="rId32"/>
    <p:sldId id="2460" r:id="rId33"/>
    <p:sldId id="316" r:id="rId34"/>
    <p:sldId id="324" r:id="rId35"/>
    <p:sldId id="323" r:id="rId36"/>
    <p:sldId id="325" r:id="rId37"/>
    <p:sldId id="326" r:id="rId38"/>
    <p:sldId id="327" r:id="rId39"/>
    <p:sldId id="328" r:id="rId40"/>
    <p:sldId id="329" r:id="rId41"/>
    <p:sldId id="322" r:id="rId42"/>
    <p:sldId id="2446" r:id="rId43"/>
    <p:sldId id="2449" r:id="rId44"/>
    <p:sldId id="2450" r:id="rId45"/>
    <p:sldId id="2452" r:id="rId46"/>
    <p:sldId id="2451" r:id="rId47"/>
    <p:sldId id="2459" r:id="rId48"/>
    <p:sldId id="2448" r:id="rId49"/>
    <p:sldId id="3448" r:id="rId50"/>
    <p:sldId id="2432" r:id="rId51"/>
    <p:sldId id="24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tair Brown" initials="AB" lastIdx="6" clrIdx="0">
    <p:extLst>
      <p:ext uri="{19B8F6BF-5375-455C-9EA6-DF929625EA0E}">
        <p15:presenceInfo xmlns:p15="http://schemas.microsoft.com/office/powerpoint/2012/main" userId="S::Alistair.Brown@improvement.nhs.uk::38992245-9775-44b5-b76b-a64fb64efedf" providerId="AD"/>
      </p:ext>
    </p:extLst>
  </p:cmAuthor>
  <p:cmAuthor id="2" name="Emmi Poteliakhoff" initials="EP" lastIdx="3" clrIdx="1">
    <p:extLst>
      <p:ext uri="{19B8F6BF-5375-455C-9EA6-DF929625EA0E}">
        <p15:presenceInfo xmlns:p15="http://schemas.microsoft.com/office/powerpoint/2012/main" userId="S::Emmi.Poteliakhoff@improvement.nhs.uk::2762f626-1201-4edf-ad67-2420312a3991" providerId="AD"/>
      </p:ext>
    </p:extLst>
  </p:cmAuthor>
  <p:cmAuthor id="3" name="Brittany Williamson" initials="BW" lastIdx="19" clrIdx="2">
    <p:extLst>
      <p:ext uri="{19B8F6BF-5375-455C-9EA6-DF929625EA0E}">
        <p15:presenceInfo xmlns:p15="http://schemas.microsoft.com/office/powerpoint/2012/main" userId="Brittany Williamson" providerId="None"/>
      </p:ext>
    </p:extLst>
  </p:cmAuthor>
  <p:cmAuthor id="4" name="David Bramley" initials="DB" lastIdx="9" clrIdx="3">
    <p:extLst>
      <p:ext uri="{19B8F6BF-5375-455C-9EA6-DF929625EA0E}">
        <p15:presenceInfo xmlns:p15="http://schemas.microsoft.com/office/powerpoint/2012/main" userId="S::david.bramley@england.nhs.uk::d886348b-33c0-4e26-9d36-d5f7229364c7" providerId="AD"/>
      </p:ext>
    </p:extLst>
  </p:cmAuthor>
  <p:cmAuthor id="5" name="David Russell" initials="DR" lastIdx="1" clrIdx="4">
    <p:extLst>
      <p:ext uri="{19B8F6BF-5375-455C-9EA6-DF929625EA0E}">
        <p15:presenceInfo xmlns:p15="http://schemas.microsoft.com/office/powerpoint/2012/main" userId="S::david.russell7@england.nhs.uk::7003d342-0aa3-4962-9446-5ffc103ce58a" providerId="AD"/>
      </p:ext>
    </p:extLst>
  </p:cmAuthor>
  <p:cmAuthor id="6" name="kate jackson" initials="kj" lastIdx="41" clrIdx="5">
    <p:extLst>
      <p:ext uri="{19B8F6BF-5375-455C-9EA6-DF929625EA0E}">
        <p15:presenceInfo xmlns:p15="http://schemas.microsoft.com/office/powerpoint/2012/main" userId="S::kate.jackson9@england.nhs.uk::5fa9b8d3-21b0-467b-bb6b-9d5d21428408" providerId="AD"/>
      </p:ext>
    </p:extLst>
  </p:cmAuthor>
  <p:cmAuthor id="7" name="Kathryn Evans" initials="KE" lastIdx="6" clrIdx="6">
    <p:extLst>
      <p:ext uri="{19B8F6BF-5375-455C-9EA6-DF929625EA0E}">
        <p15:presenceInfo xmlns:p15="http://schemas.microsoft.com/office/powerpoint/2012/main" userId="S::kathryn.evans8@england.nhs.uk::477b5f60-ce52-487b-8064-2933f6b16b56" providerId="AD"/>
      </p:ext>
    </p:extLst>
  </p:cmAuthor>
  <p:cmAuthor id="8" name="SHERRINGTON, Sam (NHS ENGLAND &amp; NHS IMPROVEMENT - X24)" initials="SX" lastIdx="4" clrIdx="7">
    <p:extLst>
      <p:ext uri="{19B8F6BF-5375-455C-9EA6-DF929625EA0E}">
        <p15:presenceInfo xmlns:p15="http://schemas.microsoft.com/office/powerpoint/2012/main" userId="S::sam.sherrington_nhs.net#ext#@nhsengland.onmicrosoft.com::8c5fceb0-0b5c-4f34-a979-4fc3efa2856f" providerId="AD"/>
      </p:ext>
    </p:extLst>
  </p:cmAuthor>
  <p:cmAuthor id="9" name="Christine Armstrong" initials="CA" lastIdx="2" clrIdx="8">
    <p:extLst>
      <p:ext uri="{19B8F6BF-5375-455C-9EA6-DF929625EA0E}">
        <p15:presenceInfo xmlns:p15="http://schemas.microsoft.com/office/powerpoint/2012/main" userId="S::christine.armstrong4@england.nhs.uk::95469739-963f-4997-914b-83754c8f1239" providerId="AD"/>
      </p:ext>
    </p:extLst>
  </p:cmAuthor>
  <p:cmAuthor id="10" name="Brittany Williamson" initials="BW [2]" lastIdx="1" clrIdx="9">
    <p:extLst>
      <p:ext uri="{19B8F6BF-5375-455C-9EA6-DF929625EA0E}">
        <p15:presenceInfo xmlns:p15="http://schemas.microsoft.com/office/powerpoint/2012/main" userId="S::brittany.williamson@england.nhs.uk::774a6732-beca-4620-9961-c9e866028a04" providerId="AD"/>
      </p:ext>
    </p:extLst>
  </p:cmAuthor>
  <p:cmAuthor id="11" name="Dawn Jones" initials="DJ" lastIdx="2" clrIdx="10">
    <p:extLst>
      <p:ext uri="{19B8F6BF-5375-455C-9EA6-DF929625EA0E}">
        <p15:presenceInfo xmlns:p15="http://schemas.microsoft.com/office/powerpoint/2012/main" userId="S::dawn.jones24@england.nhs.uk::e1b4cd0d-5add-4b92-b02e-14207ef8806e" providerId="AD"/>
      </p:ext>
    </p:extLst>
  </p:cmAuthor>
  <p:cmAuthor id="12" name="Ezra Kanyimo" initials="EK" lastIdx="4" clrIdx="11">
    <p:extLst>
      <p:ext uri="{19B8F6BF-5375-455C-9EA6-DF929625EA0E}">
        <p15:presenceInfo xmlns:p15="http://schemas.microsoft.com/office/powerpoint/2012/main" userId="Ezra Kanyimo" providerId="None"/>
      </p:ext>
    </p:extLst>
  </p:cmAuthor>
  <p:cmAuthor id="13" name="Support" initials="S [2]" lastIdx="1" clrIdx="12">
    <p:extLst>
      <p:ext uri="{19B8F6BF-5375-455C-9EA6-DF929625EA0E}">
        <p15:presenceInfo xmlns:p15="http://schemas.microsoft.com/office/powerpoint/2012/main" userId="Suppo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CBD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0" autoAdjust="0"/>
    <p:restoredTop sz="94660"/>
  </p:normalViewPr>
  <p:slideViewPr>
    <p:cSldViewPr snapToGrid="0">
      <p:cViewPr varScale="1">
        <p:scale>
          <a:sx n="48" d="100"/>
          <a:sy n="48" d="100"/>
        </p:scale>
        <p:origin x="977" y="41"/>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90A331-7ADD-4391-8CA5-606C9BFD26F5}" type="datetimeFigureOut">
              <a:rPr lang="en-GB" smtClean="0"/>
              <a:t>04/12/2020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AE991-F138-4FD8-982E-957F3CA6A0F6}" type="datetimeFigureOut">
              <a:rPr lang="en-GB" smtClean="0"/>
              <a:t>04/12/2020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esmallplaces.wordpress.com/2014/11/14/what-good-is-it-making-someone-safer-if-it-merely-makes-them-miserabl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chr.coe.int/Documents/Guide_Art_5_ENG.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ooksbeyondwords.co.uk/coping-with-coronaviru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booksbeyondwords.co.uk/coping-with-coronavirus/#testin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a:p>
            <a:endParaRPr lang="en-GB"/>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3</a:t>
            </a:fld>
            <a:endParaRPr lang="en-GB"/>
          </a:p>
        </p:txBody>
      </p:sp>
    </p:spTree>
    <p:extLst>
      <p:ext uri="{BB962C8B-B14F-4D97-AF65-F5344CB8AC3E}">
        <p14:creationId xmlns:p14="http://schemas.microsoft.com/office/powerpoint/2010/main" val="4114131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F71D08-6A85-4B49-BFF8-3C24FEB47142}" type="slidenum">
              <a:rPr lang="en-GB" smtClean="0"/>
              <a:t>14</a:t>
            </a:fld>
            <a:endParaRPr lang="en-GB"/>
          </a:p>
        </p:txBody>
      </p:sp>
    </p:spTree>
    <p:extLst>
      <p:ext uri="{BB962C8B-B14F-4D97-AF65-F5344CB8AC3E}">
        <p14:creationId xmlns:p14="http://schemas.microsoft.com/office/powerpoint/2010/main" val="237414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 Decisions must be taken in the person’s Best Interests</a:t>
            </a:r>
            <a:endParaRPr lang="en-GB" dirty="0"/>
          </a:p>
          <a:p>
            <a:r>
              <a:rPr lang="en-GB" dirty="0"/>
              <a:t>Anytime someone does something or decides for someone who lacks capacity, it must be in the person’s best interests.  The MCA Code of Practice provides a non-exhaustive checklist of factors that decision-makers must work through in deciding what is in a person’s best interests:</a:t>
            </a:r>
          </a:p>
          <a:p>
            <a:r>
              <a:rPr lang="en-GB" dirty="0"/>
              <a:t> </a:t>
            </a:r>
          </a:p>
          <a:p>
            <a:pPr marL="171193" indent="-171193">
              <a:buFont typeface="Arial" panose="020B0604020202020204" pitchFamily="34" charset="0"/>
              <a:buChar char="•"/>
            </a:pPr>
            <a:r>
              <a:rPr lang="en-GB" dirty="0"/>
              <a:t>Find out the person’s views, wishes, feelings and beliefs</a:t>
            </a:r>
          </a:p>
          <a:p>
            <a:pPr marL="171193" indent="-171193">
              <a:buFont typeface="Arial" panose="020B0604020202020204" pitchFamily="34" charset="0"/>
              <a:buChar char="•"/>
            </a:pPr>
            <a:r>
              <a:rPr lang="en-GB" dirty="0"/>
              <a:t>Encourage participation</a:t>
            </a:r>
          </a:p>
          <a:p>
            <a:pPr marL="171193" indent="-171193">
              <a:buFont typeface="Arial" panose="020B0604020202020204" pitchFamily="34" charset="0"/>
              <a:buChar char="•"/>
            </a:pPr>
            <a:r>
              <a:rPr lang="en-GB" dirty="0"/>
              <a:t>Identify all relevant circumstances</a:t>
            </a:r>
          </a:p>
          <a:p>
            <a:pPr marL="171193" indent="-171193">
              <a:buFont typeface="Arial" panose="020B0604020202020204" pitchFamily="34" charset="0"/>
              <a:buChar char="•"/>
            </a:pPr>
            <a:r>
              <a:rPr lang="en-GB" dirty="0"/>
              <a:t>Consult others (anyone engaged in caring for the person, close relatives, friends or others who take an interest in the person’s welfare) with the consent of the person. </a:t>
            </a:r>
          </a:p>
          <a:p>
            <a:pPr marL="171193" indent="-171193">
              <a:buFont typeface="Arial" panose="020B0604020202020204" pitchFamily="34" charset="0"/>
              <a:buChar char="•"/>
            </a:pPr>
            <a:endParaRPr lang="en-GB" dirty="0"/>
          </a:p>
          <a:p>
            <a:pPr marL="0" indent="0">
              <a:buFont typeface="Arial" panose="020B0604020202020204" pitchFamily="34" charset="0"/>
              <a:buNone/>
            </a:pPr>
            <a:r>
              <a:rPr lang="en-GB" dirty="0"/>
              <a:t>Section</a:t>
            </a:r>
            <a:r>
              <a:rPr lang="en-GB" baseline="0" dirty="0"/>
              <a:t> 5 of the MCA affords professionals p</a:t>
            </a:r>
            <a:r>
              <a:rPr lang="en-GB" dirty="0"/>
              <a:t>rotection from possible charges of ‘assault’ or ‘battery’ when they carry out an intervention in someone’s Best Interest.   </a:t>
            </a:r>
          </a:p>
        </p:txBody>
      </p:sp>
      <p:sp>
        <p:nvSpPr>
          <p:cNvPr id="4" name="Slide Number Placeholder 3"/>
          <p:cNvSpPr>
            <a:spLocks noGrp="1"/>
          </p:cNvSpPr>
          <p:nvPr>
            <p:ph type="sldNum" sz="quarter" idx="5"/>
          </p:nvPr>
        </p:nvSpPr>
        <p:spPr/>
        <p:txBody>
          <a:bodyPr/>
          <a:lstStyle/>
          <a:p>
            <a:fld id="{7D014ABE-C9D5-4445-BF08-D8D337741710}" type="slidenum">
              <a:rPr lang="en-GB" smtClean="0"/>
              <a:t>15</a:t>
            </a:fld>
            <a:endParaRPr lang="en-GB"/>
          </a:p>
        </p:txBody>
      </p:sp>
    </p:spTree>
    <p:extLst>
      <p:ext uri="{BB962C8B-B14F-4D97-AF65-F5344CB8AC3E}">
        <p14:creationId xmlns:p14="http://schemas.microsoft.com/office/powerpoint/2010/main" val="3124814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Wingdings" panose="05000000000000000000" pitchFamily="2" charset="2"/>
              <a:buNone/>
            </a:pPr>
            <a:r>
              <a:rPr lang="en-GB" altLang="en-US" b="1" dirty="0"/>
              <a:t>“What good is it making someone safer if it merely makes them miserable?”</a:t>
            </a:r>
          </a:p>
          <a:p>
            <a:pPr>
              <a:buFont typeface="Wingdings" panose="05000000000000000000" pitchFamily="2" charset="2"/>
              <a:buNone/>
            </a:pPr>
            <a:r>
              <a:rPr lang="en-GB" altLang="en-US" dirty="0">
                <a:hlinkClick r:id="rId3"/>
              </a:rPr>
              <a:t>https://thesmallplaces.wordpress.com/2014/11/14/what-good-is-it-making-someone-safer-if-</a:t>
            </a:r>
            <a:endParaRPr lang="en-GB" dirty="0"/>
          </a:p>
        </p:txBody>
      </p:sp>
      <p:sp>
        <p:nvSpPr>
          <p:cNvPr id="4" name="Slide Number Placeholder 3"/>
          <p:cNvSpPr>
            <a:spLocks noGrp="1"/>
          </p:cNvSpPr>
          <p:nvPr>
            <p:ph type="sldNum" sz="quarter" idx="10"/>
          </p:nvPr>
        </p:nvSpPr>
        <p:spPr/>
        <p:txBody>
          <a:bodyPr/>
          <a:lstStyle/>
          <a:p>
            <a:fld id="{45732A16-016C-4B9A-B148-793A90B4FA03}" type="slidenum">
              <a:rPr lang="en-GB" smtClean="0"/>
              <a:t>16</a:t>
            </a:fld>
            <a:endParaRPr lang="en-GB"/>
          </a:p>
        </p:txBody>
      </p:sp>
    </p:spTree>
    <p:extLst>
      <p:ext uri="{BB962C8B-B14F-4D97-AF65-F5344CB8AC3E}">
        <p14:creationId xmlns:p14="http://schemas.microsoft.com/office/powerpoint/2010/main" val="17047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 Carefully consider actions to ensure the less restrictive option </a:t>
            </a:r>
            <a:r>
              <a:rPr lang="en-GB" b="1"/>
              <a:t>is </a:t>
            </a:r>
            <a:endParaRPr lang="en-GB" dirty="0"/>
          </a:p>
          <a:p>
            <a:r>
              <a:rPr lang="en-GB" dirty="0"/>
              <a:t>The decision maker should always consider whether it is possible to provide the intervention or support in a less restrictive way. Is there a less restrictive and or intrusive option that will achieve the desired outcome? </a:t>
            </a:r>
          </a:p>
        </p:txBody>
      </p:sp>
      <p:sp>
        <p:nvSpPr>
          <p:cNvPr id="4" name="Slide Number Placeholder 3"/>
          <p:cNvSpPr>
            <a:spLocks noGrp="1"/>
          </p:cNvSpPr>
          <p:nvPr>
            <p:ph type="sldNum" sz="quarter" idx="5"/>
          </p:nvPr>
        </p:nvSpPr>
        <p:spPr/>
        <p:txBody>
          <a:bodyPr/>
          <a:lstStyle/>
          <a:p>
            <a:fld id="{7D014ABE-C9D5-4445-BF08-D8D337741710}" type="slidenum">
              <a:rPr lang="en-GB" smtClean="0"/>
              <a:t>17</a:t>
            </a:fld>
            <a:endParaRPr lang="en-GB"/>
          </a:p>
        </p:txBody>
      </p:sp>
    </p:spTree>
    <p:extLst>
      <p:ext uri="{BB962C8B-B14F-4D97-AF65-F5344CB8AC3E}">
        <p14:creationId xmlns:p14="http://schemas.microsoft.com/office/powerpoint/2010/main" val="312481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732A16-016C-4B9A-B148-793A90B4FA03}" type="slidenum">
              <a:rPr lang="en-GB" smtClean="0"/>
              <a:t>18</a:t>
            </a:fld>
            <a:endParaRPr lang="en-GB"/>
          </a:p>
        </p:txBody>
      </p:sp>
    </p:spTree>
    <p:extLst>
      <p:ext uri="{BB962C8B-B14F-4D97-AF65-F5344CB8AC3E}">
        <p14:creationId xmlns:p14="http://schemas.microsoft.com/office/powerpoint/2010/main" val="436629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The </a:t>
            </a:r>
            <a:r>
              <a:rPr lang="en-GB" sz="1200" i="1" kern="1200" dirty="0">
                <a:solidFill>
                  <a:schemeClr val="tx1"/>
                </a:solidFill>
                <a:effectLst/>
                <a:latin typeface="+mn-lt"/>
                <a:ea typeface="+mn-ea"/>
                <a:cs typeface="+mn-cs"/>
              </a:rPr>
              <a:t>Deprivation of Liberty Safeguards</a:t>
            </a:r>
            <a:r>
              <a:rPr lang="en-GB" sz="1200" kern="1200" dirty="0">
                <a:solidFill>
                  <a:schemeClr val="tx1"/>
                </a:solidFill>
                <a:effectLst/>
                <a:latin typeface="+mn-lt"/>
                <a:ea typeface="+mn-ea"/>
                <a:cs typeface="+mn-cs"/>
              </a:rPr>
              <a:t> (DoLS) came about due to European law identifying there was a gap in English and Welsh law in that there was no system prescribed by law to authorise the detention of individuals who could not give informed consent to an informal admission into a hospital or care home  – known as the ‘Bournewood-gap’ named after the hospital the person was being illegally held in. This contravened </a:t>
            </a:r>
            <a:r>
              <a:rPr lang="en-US" sz="1200" i="1" kern="1200" dirty="0">
                <a:solidFill>
                  <a:schemeClr val="tx1"/>
                </a:solidFill>
                <a:effectLst/>
                <a:latin typeface="+mn-lt"/>
                <a:ea typeface="+mn-ea"/>
                <a:cs typeface="+mn-cs"/>
              </a:rPr>
              <a:t>Article 5 </a:t>
            </a:r>
            <a:r>
              <a:rPr lang="en-US" sz="1200" kern="1200" dirty="0">
                <a:solidFill>
                  <a:schemeClr val="tx1"/>
                </a:solidFill>
                <a:effectLst/>
                <a:latin typeface="+mn-lt"/>
                <a:ea typeface="+mn-ea"/>
                <a:cs typeface="+mn-cs"/>
              </a:rPr>
              <a:t>of the</a:t>
            </a:r>
            <a:r>
              <a:rPr lang="en-US" sz="1200" i="1" kern="1200" dirty="0">
                <a:solidFill>
                  <a:schemeClr val="tx1"/>
                </a:solidFill>
                <a:effectLst/>
                <a:latin typeface="+mn-lt"/>
                <a:ea typeface="+mn-ea"/>
                <a:cs typeface="+mn-cs"/>
              </a:rPr>
              <a:t> European Convention of Human Rights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Right to liberty and Security</a:t>
            </a:r>
            <a:r>
              <a:rPr lang="en-US"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https://www.echr.coe.int/Documents/Guide_Art_5_ENG.pdf</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DoLS came into statute in 2007 by way of amendment to Section 50 of the </a:t>
            </a:r>
            <a:r>
              <a:rPr lang="en-GB" sz="1200" i="1" kern="1200" dirty="0">
                <a:solidFill>
                  <a:schemeClr val="tx1"/>
                </a:solidFill>
                <a:effectLst/>
                <a:latin typeface="+mn-lt"/>
                <a:ea typeface="+mn-ea"/>
                <a:cs typeface="+mn-cs"/>
              </a:rPr>
              <a:t>Mental Health Act</a:t>
            </a:r>
            <a:r>
              <a:rPr lang="en-GB" sz="1200" kern="1200" dirty="0">
                <a:solidFill>
                  <a:schemeClr val="tx1"/>
                </a:solidFill>
                <a:effectLst/>
                <a:latin typeface="+mn-lt"/>
                <a:ea typeface="+mn-ea"/>
                <a:cs typeface="+mn-cs"/>
              </a:rPr>
              <a:t> (MHA) and was implemented in 2009. Whilst technically part of the MHA it</a:t>
            </a:r>
            <a:r>
              <a:rPr lang="en-GB" sz="1200"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 to be taken as part of the </a:t>
            </a:r>
            <a:r>
              <a:rPr lang="en-GB" sz="1200" i="1" kern="1200" dirty="0">
                <a:solidFill>
                  <a:schemeClr val="tx1"/>
                </a:solidFill>
                <a:effectLst/>
                <a:latin typeface="+mn-lt"/>
                <a:ea typeface="+mn-ea"/>
                <a:cs typeface="+mn-cs"/>
              </a:rPr>
              <a:t>Mental Capacity Act</a:t>
            </a:r>
            <a:r>
              <a:rPr lang="en-GB" sz="1200" kern="1200" dirty="0">
                <a:solidFill>
                  <a:schemeClr val="tx1"/>
                </a:solidFill>
                <a:effectLst/>
                <a:latin typeface="+mn-lt"/>
                <a:ea typeface="+mn-ea"/>
                <a:cs typeface="+mn-cs"/>
              </a:rPr>
              <a:t> (MCA). </a:t>
            </a:r>
          </a:p>
          <a:p>
            <a:endParaRPr lang="en-GB" dirty="0"/>
          </a:p>
        </p:txBody>
      </p:sp>
      <p:sp>
        <p:nvSpPr>
          <p:cNvPr id="4" name="Slide Number Placeholder 3"/>
          <p:cNvSpPr>
            <a:spLocks noGrp="1"/>
          </p:cNvSpPr>
          <p:nvPr>
            <p:ph type="sldNum" sz="quarter" idx="10"/>
          </p:nvPr>
        </p:nvSpPr>
        <p:spPr/>
        <p:txBody>
          <a:bodyPr/>
          <a:lstStyle/>
          <a:p>
            <a:fld id="{45732A16-016C-4B9A-B148-793A90B4FA03}" type="slidenum">
              <a:rPr lang="en-GB" smtClean="0"/>
              <a:t>20</a:t>
            </a:fld>
            <a:endParaRPr lang="en-GB"/>
          </a:p>
        </p:txBody>
      </p:sp>
    </p:spTree>
    <p:extLst>
      <p:ext uri="{BB962C8B-B14F-4D97-AF65-F5344CB8AC3E}">
        <p14:creationId xmlns:p14="http://schemas.microsoft.com/office/powerpoint/2010/main" val="1307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questions please email me at:-</a:t>
            </a:r>
          </a:p>
          <a:p>
            <a:r>
              <a:rPr lang="en-GB" dirty="0"/>
              <a:t>Chellè dot Far Nan at NELFT</a:t>
            </a:r>
            <a:r>
              <a:rPr lang="en-GB" baseline="0" dirty="0"/>
              <a:t> dot NHS dot UK </a:t>
            </a:r>
            <a:endParaRPr lang="en-GB" dirty="0"/>
          </a:p>
        </p:txBody>
      </p:sp>
      <p:sp>
        <p:nvSpPr>
          <p:cNvPr id="4" name="Slide Number Placeholder 3"/>
          <p:cNvSpPr>
            <a:spLocks noGrp="1"/>
          </p:cNvSpPr>
          <p:nvPr>
            <p:ph type="sldNum" sz="quarter" idx="10"/>
          </p:nvPr>
        </p:nvSpPr>
        <p:spPr/>
        <p:txBody>
          <a:bodyPr/>
          <a:lstStyle/>
          <a:p>
            <a:fld id="{45732A16-016C-4B9A-B148-793A90B4FA03}" type="slidenum">
              <a:rPr lang="en-GB" smtClean="0"/>
              <a:t>21</a:t>
            </a:fld>
            <a:endParaRPr lang="en-GB"/>
          </a:p>
        </p:txBody>
      </p:sp>
    </p:spTree>
    <p:extLst>
      <p:ext uri="{BB962C8B-B14F-4D97-AF65-F5344CB8AC3E}">
        <p14:creationId xmlns:p14="http://schemas.microsoft.com/office/powerpoint/2010/main" val="3022712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E344B3-3559-2C4F-BE1B-0197272F41A3}" type="slidenum">
              <a:rPr lang="en-US" smtClean="0"/>
              <a:pPr/>
              <a:t>22</a:t>
            </a:fld>
            <a:endParaRPr lang="en-US" dirty="0"/>
          </a:p>
        </p:txBody>
      </p:sp>
    </p:spTree>
    <p:extLst>
      <p:ext uri="{BB962C8B-B14F-4D97-AF65-F5344CB8AC3E}">
        <p14:creationId xmlns:p14="http://schemas.microsoft.com/office/powerpoint/2010/main" val="110065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E344B3-3559-2C4F-BE1B-0197272F41A3}" type="slidenum">
              <a:rPr lang="en-US" smtClean="0"/>
              <a:pPr/>
              <a:t>26</a:t>
            </a:fld>
            <a:endParaRPr lang="en-US" dirty="0"/>
          </a:p>
        </p:txBody>
      </p:sp>
    </p:spTree>
    <p:extLst>
      <p:ext uri="{BB962C8B-B14F-4D97-AF65-F5344CB8AC3E}">
        <p14:creationId xmlns:p14="http://schemas.microsoft.com/office/powerpoint/2010/main" val="77250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E344B3-3559-2C4F-BE1B-0197272F41A3}" type="slidenum">
              <a:rPr lang="en-US" smtClean="0"/>
              <a:pPr/>
              <a:t>37</a:t>
            </a:fld>
            <a:endParaRPr lang="en-US" dirty="0"/>
          </a:p>
        </p:txBody>
      </p:sp>
    </p:spTree>
    <p:extLst>
      <p:ext uri="{BB962C8B-B14F-4D97-AF65-F5344CB8AC3E}">
        <p14:creationId xmlns:p14="http://schemas.microsoft.com/office/powerpoint/2010/main" val="281001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E344B3-3559-2C4F-BE1B-0197272F41A3}" type="slidenum">
              <a:rPr lang="en-US" smtClean="0"/>
              <a:pPr/>
              <a:t>5</a:t>
            </a:fld>
            <a:endParaRPr lang="en-US" dirty="0"/>
          </a:p>
        </p:txBody>
      </p:sp>
    </p:spTree>
    <p:extLst>
      <p:ext uri="{BB962C8B-B14F-4D97-AF65-F5344CB8AC3E}">
        <p14:creationId xmlns:p14="http://schemas.microsoft.com/office/powerpoint/2010/main" val="132314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Mental capacity (Amendment) Act 2019 that introduced into law the Liberty Protection</a:t>
            </a:r>
            <a:r>
              <a:rPr lang="en-GB" baseline="0" dirty="0"/>
              <a:t> Safeguards (LPS) scheme were to be officially to be implemented on the 1</a:t>
            </a:r>
            <a:r>
              <a:rPr lang="en-GB" baseline="30000" dirty="0"/>
              <a:t>st</a:t>
            </a:r>
            <a:r>
              <a:rPr lang="en-GB" baseline="0" dirty="0"/>
              <a:t> October 2020 – however, DHSC have stated that in the current pandemic health and social care should not focus on the preparations for LPS and that the 1</a:t>
            </a:r>
            <a:r>
              <a:rPr lang="en-GB" baseline="30000" dirty="0"/>
              <a:t>st</a:t>
            </a:r>
            <a:r>
              <a:rPr lang="en-GB" baseline="0" dirty="0"/>
              <a:t> October 2020 is ‘unfeasible’ – Helen Whately MP and Care Minister at DHSC formal announcement to state it is now the ambition to do so by April 2022. </a:t>
            </a:r>
            <a:endParaRPr lang="en-GB" dirty="0"/>
          </a:p>
        </p:txBody>
      </p:sp>
      <p:sp>
        <p:nvSpPr>
          <p:cNvPr id="4" name="Slide Number Placeholder 3"/>
          <p:cNvSpPr>
            <a:spLocks noGrp="1"/>
          </p:cNvSpPr>
          <p:nvPr>
            <p:ph type="sldNum" sz="quarter" idx="10"/>
          </p:nvPr>
        </p:nvSpPr>
        <p:spPr/>
        <p:txBody>
          <a:bodyPr/>
          <a:lstStyle/>
          <a:p>
            <a:fld id="{45732A16-016C-4B9A-B148-793A90B4FA03}" type="slidenum">
              <a:rPr lang="en-GB" smtClean="0"/>
              <a:t>7</a:t>
            </a:fld>
            <a:endParaRPr lang="en-GB"/>
          </a:p>
        </p:txBody>
      </p:sp>
    </p:spTree>
    <p:extLst>
      <p:ext uri="{BB962C8B-B14F-4D97-AF65-F5344CB8AC3E}">
        <p14:creationId xmlns:p14="http://schemas.microsoft.com/office/powerpoint/2010/main" val="60402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Where the person doesn’t have the ability to give informed consent acquiescence is not enough to authorise the intervention, the more significant the proposed intervention the more effort the person proposing it puts</a:t>
            </a:r>
            <a:r>
              <a:rPr lang="en-GB" sz="1200" b="0" i="0" u="none" strike="noStrike" kern="1200" baseline="0" dirty="0">
                <a:solidFill>
                  <a:schemeClr val="tx1"/>
                </a:solidFill>
                <a:effectLst/>
                <a:latin typeface="+mn-lt"/>
                <a:ea typeface="+mn-ea"/>
                <a:cs typeface="+mn-cs"/>
              </a:rPr>
              <a:t> into supporting the person to understand and make their own decision. Without consent or any other form of legal authorisation an intervention is illegal and as such could be construed as ‘trespass of person’ /  ‘assault’  / ‘battery’.</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732A16-016C-4B9A-B148-793A90B4FA03}" type="slidenum">
              <a:rPr lang="en-GB" smtClean="0"/>
              <a:t>8</a:t>
            </a:fld>
            <a:endParaRPr lang="en-GB"/>
          </a:p>
        </p:txBody>
      </p:sp>
    </p:spTree>
    <p:extLst>
      <p:ext uri="{BB962C8B-B14F-4D97-AF65-F5344CB8AC3E}">
        <p14:creationId xmlns:p14="http://schemas.microsoft.com/office/powerpoint/2010/main" val="50050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Mental Capacity Act 2005 begins with establishing five key principles to be followed whenever working within the framework of the Act. These are as follows:</a:t>
            </a:r>
          </a:p>
          <a:p>
            <a:r>
              <a:rPr lang="en-GB" b="1" dirty="0"/>
              <a:t>1. Presumption of capacity</a:t>
            </a:r>
            <a:endParaRPr lang="en-GB" dirty="0"/>
          </a:p>
          <a:p>
            <a:r>
              <a:rPr lang="en-GB" dirty="0"/>
              <a:t>Start off by thinking that everyone can make their own decisions. Ask yourself, “does it appear that this person can make this decision?” Are you </a:t>
            </a:r>
            <a:r>
              <a:rPr lang="en-GB" u="sng" dirty="0"/>
              <a:t>assured</a:t>
            </a:r>
            <a:r>
              <a:rPr lang="en-GB" dirty="0"/>
              <a:t> that they have understood? If not, apply principle 2.</a:t>
            </a:r>
          </a:p>
          <a:p>
            <a:r>
              <a:rPr lang="en-GB" b="1" dirty="0"/>
              <a:t>2. Being supported to make their own decisions</a:t>
            </a:r>
            <a:endParaRPr lang="en-GB" dirty="0"/>
          </a:p>
          <a:p>
            <a:r>
              <a:rPr lang="en-GB" dirty="0"/>
              <a:t>Give the person all the support you can to help them make decisions. To justify an intervention, you must show that you have taken all practicable steps to help them to make the decision. So, take realistic steps to help them make the decision such as explaining the risks and benefits to enable them to make an informed choice and decide whether to give or withhold their consent. This might also include using a different form of communication, treating a medical condition which may be affecting the persons capacity (such as a urinary tract infection), or a structured learning programme to improve the persons capacity.</a:t>
            </a:r>
          </a:p>
          <a:p>
            <a:r>
              <a:rPr lang="en-GB" b="1" dirty="0"/>
              <a:t>3. Unwise decisions do not necessarily mean lack of capacity</a:t>
            </a:r>
            <a:endParaRPr lang="en-GB" dirty="0"/>
          </a:p>
          <a:p>
            <a:r>
              <a:rPr lang="en-GB" dirty="0"/>
              <a:t>Keep in mind that just because the person has made a choice in one area of their lives that seems to you unwise it doesn’t automatically mean that they lack capacity in a different choice at a different time. Remember, one person’s seemingly unwise decision is another person’s calculated risk. However, if you have tried all practicable steps to support them to make the choice themselves and this has not been successful apply principles 4 &amp; 5. </a:t>
            </a:r>
          </a:p>
          <a:p>
            <a:r>
              <a:rPr lang="en-GB" b="1" dirty="0"/>
              <a:t>4. Decisions must be taken in the person’s best interests</a:t>
            </a:r>
            <a:endParaRPr lang="en-GB" dirty="0"/>
          </a:p>
          <a:p>
            <a:r>
              <a:rPr lang="en-GB" dirty="0"/>
              <a:t>Anytime someone does something or decides for someone who lacks capacity, it must be in the person’s best interests.  The MCA provides a non-exhaustive checklist of factors that decision-makers must work through in deciding what is in a person’s best interests:</a:t>
            </a:r>
          </a:p>
          <a:p>
            <a:r>
              <a:rPr lang="en-GB" dirty="0"/>
              <a:t> </a:t>
            </a:r>
          </a:p>
          <a:p>
            <a:pPr marL="171193" indent="-171193">
              <a:buFont typeface="Arial" panose="020B0604020202020204" pitchFamily="34" charset="0"/>
              <a:buChar char="•"/>
            </a:pPr>
            <a:r>
              <a:rPr lang="en-GB" dirty="0"/>
              <a:t>Find out the person’s views, wishes, feelings and beliefs</a:t>
            </a:r>
          </a:p>
          <a:p>
            <a:pPr marL="171193" indent="-171193">
              <a:buFont typeface="Arial" panose="020B0604020202020204" pitchFamily="34" charset="0"/>
              <a:buChar char="•"/>
            </a:pPr>
            <a:r>
              <a:rPr lang="en-GB" dirty="0"/>
              <a:t>Encourage participation</a:t>
            </a:r>
          </a:p>
          <a:p>
            <a:pPr marL="171193" indent="-171193">
              <a:buFont typeface="Arial" panose="020B0604020202020204" pitchFamily="34" charset="0"/>
              <a:buChar char="•"/>
            </a:pPr>
            <a:r>
              <a:rPr lang="en-GB" dirty="0"/>
              <a:t>Identify all relevant circumstances</a:t>
            </a:r>
          </a:p>
          <a:p>
            <a:pPr marL="171193" indent="-171193">
              <a:buFont typeface="Arial" panose="020B0604020202020204" pitchFamily="34" charset="0"/>
              <a:buChar char="•"/>
            </a:pPr>
            <a:r>
              <a:rPr lang="en-GB" dirty="0"/>
              <a:t>Consult others (anyone engaged in caring for the person, close relatives, friends or others who take an interest in the person’s welfare) with the consent of the person. </a:t>
            </a:r>
          </a:p>
          <a:p>
            <a:r>
              <a:rPr lang="en-GB" dirty="0"/>
              <a:t>Remember, it is </a:t>
            </a:r>
            <a:r>
              <a:rPr lang="en-GB" u="sng" dirty="0"/>
              <a:t>person’s best interest.</a:t>
            </a:r>
            <a:r>
              <a:rPr lang="en-GB" dirty="0"/>
              <a:t> Any decision must be in the persons best interest NOT solely the best interest of services or family or professionals.</a:t>
            </a:r>
          </a:p>
          <a:p>
            <a:r>
              <a:rPr lang="en-GB" b="1" dirty="0"/>
              <a:t>5. Carefully consider actions to ensure the least restrictive option is taken</a:t>
            </a:r>
            <a:endParaRPr lang="en-GB" dirty="0"/>
          </a:p>
          <a:p>
            <a:r>
              <a:rPr lang="en-GB" dirty="0"/>
              <a:t>The decision maker should always consider whether it is possible to provide the intervention or support in a less restrictive way. Is there a less restrictive and or intrusive option that will achieve the desired outcome? </a:t>
            </a:r>
          </a:p>
        </p:txBody>
      </p:sp>
      <p:sp>
        <p:nvSpPr>
          <p:cNvPr id="4" name="Slide Number Placeholder 3"/>
          <p:cNvSpPr>
            <a:spLocks noGrp="1"/>
          </p:cNvSpPr>
          <p:nvPr>
            <p:ph type="sldNum" sz="quarter" idx="5"/>
          </p:nvPr>
        </p:nvSpPr>
        <p:spPr/>
        <p:txBody>
          <a:bodyPr/>
          <a:lstStyle/>
          <a:p>
            <a:fld id="{7D014ABE-C9D5-4445-BF08-D8D337741710}" type="slidenum">
              <a:rPr lang="en-GB" smtClean="0"/>
              <a:t>9</a:t>
            </a:fld>
            <a:endParaRPr lang="en-GB"/>
          </a:p>
        </p:txBody>
      </p:sp>
    </p:spTree>
    <p:extLst>
      <p:ext uri="{BB962C8B-B14F-4D97-AF65-F5344CB8AC3E}">
        <p14:creationId xmlns:p14="http://schemas.microsoft.com/office/powerpoint/2010/main" val="312481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Mental Capacity Act 2005 begins with establishing five key principles to be followed whenever working within the framework of the Act. These are as follows:</a:t>
            </a:r>
          </a:p>
          <a:p>
            <a:r>
              <a:rPr lang="en-GB" b="1" dirty="0"/>
              <a:t>1. Presumption of capacity</a:t>
            </a:r>
            <a:endParaRPr lang="en-GB" dirty="0"/>
          </a:p>
          <a:p>
            <a:r>
              <a:rPr lang="en-GB" dirty="0"/>
              <a:t>Start off by thinking that everyone can make their own decisions. Ask yourself, “does it appear that this person can make this decision?” Are you </a:t>
            </a:r>
            <a:r>
              <a:rPr lang="en-GB" u="sng" dirty="0"/>
              <a:t>assured</a:t>
            </a:r>
            <a:r>
              <a:rPr lang="en-GB" dirty="0"/>
              <a:t> that they have understood? If not, apply principle 2.</a:t>
            </a:r>
          </a:p>
          <a:p>
            <a:endParaRPr lang="en-GB" dirty="0"/>
          </a:p>
        </p:txBody>
      </p:sp>
      <p:sp>
        <p:nvSpPr>
          <p:cNvPr id="4" name="Slide Number Placeholder 3"/>
          <p:cNvSpPr>
            <a:spLocks noGrp="1"/>
          </p:cNvSpPr>
          <p:nvPr>
            <p:ph type="sldNum" sz="quarter" idx="5"/>
          </p:nvPr>
        </p:nvSpPr>
        <p:spPr/>
        <p:txBody>
          <a:bodyPr/>
          <a:lstStyle/>
          <a:p>
            <a:fld id="{7D014ABE-C9D5-4445-BF08-D8D337741710}" type="slidenum">
              <a:rPr lang="en-GB" smtClean="0"/>
              <a:t>10</a:t>
            </a:fld>
            <a:endParaRPr lang="en-GB"/>
          </a:p>
        </p:txBody>
      </p:sp>
    </p:spTree>
    <p:extLst>
      <p:ext uri="{BB962C8B-B14F-4D97-AF65-F5344CB8AC3E}">
        <p14:creationId xmlns:p14="http://schemas.microsoft.com/office/powerpoint/2010/main" val="312481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 Being supported to make their own decisions</a:t>
            </a:r>
            <a:endParaRPr lang="en-GB" dirty="0"/>
          </a:p>
          <a:p>
            <a:r>
              <a:rPr lang="en-GB" dirty="0"/>
              <a:t>Give the person all the support you can to help them make decisions. To justify an intervention, you must show that you have taken all practicable steps to help them to make the decision. So, take realistic steps to help them make the decision such as explaining the risks and benefits to enable them to make an informed choice and decide whether to give or withhold their consent. This might also include using a different form of communication, treating a medical condition which may be affecting the persons capacity (such as a urinary tract infection), or a structured learning programme to improve the persons capacity.</a:t>
            </a:r>
          </a:p>
        </p:txBody>
      </p:sp>
      <p:sp>
        <p:nvSpPr>
          <p:cNvPr id="4" name="Slide Number Placeholder 3"/>
          <p:cNvSpPr>
            <a:spLocks noGrp="1"/>
          </p:cNvSpPr>
          <p:nvPr>
            <p:ph type="sldNum" sz="quarter" idx="5"/>
          </p:nvPr>
        </p:nvSpPr>
        <p:spPr/>
        <p:txBody>
          <a:bodyPr/>
          <a:lstStyle/>
          <a:p>
            <a:fld id="{7D014ABE-C9D5-4445-BF08-D8D337741710}" type="slidenum">
              <a:rPr lang="en-GB" smtClean="0"/>
              <a:t>11</a:t>
            </a:fld>
            <a:endParaRPr lang="en-GB"/>
          </a:p>
        </p:txBody>
      </p:sp>
    </p:spTree>
    <p:extLst>
      <p:ext uri="{BB962C8B-B14F-4D97-AF65-F5344CB8AC3E}">
        <p14:creationId xmlns:p14="http://schemas.microsoft.com/office/powerpoint/2010/main" val="3124814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Beating the Virus</a:t>
            </a:r>
          </a:p>
          <a:p>
            <a:r>
              <a:rPr lang="en-GB" sz="1200" b="1" i="0" u="none" strike="noStrike" kern="1200" dirty="0">
                <a:solidFill>
                  <a:schemeClr val="tx1"/>
                </a:solidFill>
                <a:effectLst/>
                <a:latin typeface="+mn-lt"/>
                <a:ea typeface="+mn-ea"/>
                <a:cs typeface="+mn-cs"/>
              </a:rPr>
              <a:t>illustrated by Lucy </a:t>
            </a:r>
            <a:r>
              <a:rPr lang="en-GB" sz="1200" b="1" i="0" u="none" strike="noStrike" kern="1200" dirty="0" err="1">
                <a:solidFill>
                  <a:schemeClr val="tx1"/>
                </a:solidFill>
                <a:effectLst/>
                <a:latin typeface="+mn-lt"/>
                <a:ea typeface="+mn-ea"/>
                <a:cs typeface="+mn-cs"/>
              </a:rPr>
              <a:t>Bergonzi</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short wordless story, that will help people to understand what to do if you have Coronavirus and how to keep yourself and those who you care about safe.</a:t>
            </a:r>
          </a:p>
          <a:p>
            <a:r>
              <a:rPr lang="en-GB" sz="1200" b="0" i="0" u="none" strike="noStrike" kern="1200" dirty="0">
                <a:solidFill>
                  <a:schemeClr val="tx1"/>
                </a:solidFill>
                <a:effectLst/>
                <a:latin typeface="+mn-lt"/>
                <a:ea typeface="+mn-ea"/>
                <a:cs typeface="+mn-cs"/>
              </a:rPr>
              <a:t>The story also shows how to safely help others who may be self-isolating.</a:t>
            </a:r>
          </a:p>
          <a:p>
            <a:r>
              <a:rPr lang="en-GB" sz="1200" b="0" i="0" u="none" strike="noStrike" kern="1200" dirty="0">
                <a:solidFill>
                  <a:schemeClr val="tx1"/>
                </a:solidFill>
                <a:effectLst/>
                <a:latin typeface="+mn-lt"/>
                <a:ea typeface="+mn-ea"/>
                <a:cs typeface="+mn-cs"/>
              </a:rPr>
              <a:t>Supplementary text at the end of the story gives information on where people can seek help if they are unwell and signposts to other useful resources.</a:t>
            </a:r>
          </a:p>
          <a:p>
            <a:endParaRPr lang="en-GB" dirty="0"/>
          </a:p>
          <a:p>
            <a:r>
              <a:rPr lang="en-GB" dirty="0"/>
              <a:t>https://static1.squarespace.com/static/551cfff9e4b0f74d74cb307e/t/5e95772ed955c310893242f1/1586853700272/Good+Days+and+Bad+Days+During+Lockdown+V1.pdf </a:t>
            </a:r>
          </a:p>
          <a:p>
            <a:endParaRPr lang="en-GB" dirty="0"/>
          </a:p>
          <a:p>
            <a:r>
              <a:rPr lang="en-GB" sz="1200" b="1" kern="1200" dirty="0">
                <a:solidFill>
                  <a:schemeClr val="tx1"/>
                </a:solidFill>
                <a:effectLst/>
                <a:latin typeface="+mn-lt"/>
                <a:ea typeface="+mn-ea"/>
                <a:cs typeface="+mn-cs"/>
              </a:rPr>
              <a:t>Having a Test for Coronavirus: a new wordless story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 lockdown measures ease, testing is more important than ever for controlling the spread of coronavirus. We felt, however, that more was needed to support people with learning disabilities and autism to understand what testing involves, how it feels and subsequently to prepare and give informed consent.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Working with Lucy </a:t>
            </a:r>
            <a:r>
              <a:rPr lang="en-GB" sz="1200" kern="1200" dirty="0" err="1">
                <a:solidFill>
                  <a:schemeClr val="tx1"/>
                </a:solidFill>
                <a:effectLst/>
                <a:latin typeface="+mn-lt"/>
                <a:ea typeface="+mn-ea"/>
                <a:cs typeface="+mn-cs"/>
              </a:rPr>
              <a:t>Bergonzi</a:t>
            </a:r>
            <a:r>
              <a:rPr lang="en-GB" sz="1200" kern="1200" dirty="0">
                <a:solidFill>
                  <a:schemeClr val="tx1"/>
                </a:solidFill>
                <a:effectLst/>
                <a:latin typeface="+mn-lt"/>
                <a:ea typeface="+mn-ea"/>
                <a:cs typeface="+mn-cs"/>
              </a:rPr>
              <a:t> who illustrated </a:t>
            </a:r>
            <a:r>
              <a:rPr lang="en-GB" sz="1200" b="1" i="1" u="sng" kern="1200" dirty="0">
                <a:solidFill>
                  <a:schemeClr val="tx1"/>
                </a:solidFill>
                <a:effectLst/>
                <a:latin typeface="+mn-lt"/>
                <a:ea typeface="+mn-ea"/>
                <a:cs typeface="+mn-cs"/>
                <a:hlinkClick r:id="rId3"/>
              </a:rPr>
              <a:t>Beating the Virus</a:t>
            </a:r>
            <a:r>
              <a:rPr lang="en-GB" sz="1200" kern="1200" dirty="0">
                <a:solidFill>
                  <a:schemeClr val="tx1"/>
                </a:solidFill>
                <a:effectLst/>
                <a:latin typeface="+mn-lt"/>
                <a:ea typeface="+mn-ea"/>
                <a:cs typeface="+mn-cs"/>
              </a:rPr>
              <a:t>, we've published: </a:t>
            </a:r>
            <a:r>
              <a:rPr lang="en-GB" sz="1200" b="1" i="1" kern="1200" dirty="0">
                <a:solidFill>
                  <a:schemeClr val="tx1"/>
                </a:solidFill>
                <a:effectLst/>
                <a:latin typeface="+mn-lt"/>
                <a:ea typeface="+mn-ea"/>
                <a:cs typeface="+mn-cs"/>
              </a:rPr>
              <a:t>Having a Test for Coronavirus</a:t>
            </a:r>
            <a:r>
              <a:rPr lang="en-GB" sz="1200" kern="1200" dirty="0">
                <a:solidFill>
                  <a:schemeClr val="tx1"/>
                </a:solidFill>
                <a:effectLst/>
                <a:latin typeface="+mn-lt"/>
                <a:ea typeface="+mn-ea"/>
                <a:cs typeface="+mn-cs"/>
              </a:rPr>
              <a:t>. The new story illustrates both a drive through testing centre and a home test, so that a person can decide which option is right for them and prepare. We've also published a shorter version of the story which shows just the home test option, as well as an A4 picture sheet illustrating just the drive through testing process. On the reverse of the picture sheet there is information for health professionals/ testers on how to make the test accessible.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 with all our coronavirus support resources, these are all completely free to download from our website: </a:t>
            </a:r>
            <a:r>
              <a:rPr lang="en-GB" sz="1200" u="sng" kern="1200" dirty="0">
                <a:solidFill>
                  <a:schemeClr val="tx1"/>
                </a:solidFill>
                <a:effectLst/>
                <a:latin typeface="+mn-lt"/>
                <a:ea typeface="+mn-ea"/>
                <a:cs typeface="+mn-cs"/>
                <a:hlinkClick r:id="rId4"/>
              </a:rPr>
              <a:t>https://booksbeyondwords.co.uk/coping-with-coronavirus/#testing</a:t>
            </a:r>
            <a:br>
              <a:rPr lang="en-GB"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45732A16-016C-4B9A-B148-793A90B4FA03}" type="slidenum">
              <a:rPr lang="en-GB" smtClean="0"/>
              <a:t>12</a:t>
            </a:fld>
            <a:endParaRPr lang="en-GB"/>
          </a:p>
        </p:txBody>
      </p:sp>
    </p:spTree>
    <p:extLst>
      <p:ext uri="{BB962C8B-B14F-4D97-AF65-F5344CB8AC3E}">
        <p14:creationId xmlns:p14="http://schemas.microsoft.com/office/powerpoint/2010/main" val="187196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 Unwise decisions do not necessarily mean lack of capacity</a:t>
            </a:r>
            <a:endParaRPr lang="en-GB" dirty="0"/>
          </a:p>
          <a:p>
            <a:r>
              <a:rPr lang="en-GB" dirty="0"/>
              <a:t>Keep in mind that just because the person has made a choice in one area of their lives that seems to you unwise it doesn’t automatically mean that they lack capacity in a different choice at a different time. Remember, one person’s seemingly unwise decision is another person’s calculated risk. However, if you have tried all practicable steps to support them to make the choice themselves and this has not been successful apply principles 4 &amp; 5. </a:t>
            </a:r>
          </a:p>
          <a:p>
            <a:endParaRPr lang="en-GB" dirty="0"/>
          </a:p>
        </p:txBody>
      </p:sp>
      <p:sp>
        <p:nvSpPr>
          <p:cNvPr id="4" name="Slide Number Placeholder 3"/>
          <p:cNvSpPr>
            <a:spLocks noGrp="1"/>
          </p:cNvSpPr>
          <p:nvPr>
            <p:ph type="sldNum" sz="quarter" idx="5"/>
          </p:nvPr>
        </p:nvSpPr>
        <p:spPr/>
        <p:txBody>
          <a:bodyPr/>
          <a:lstStyle/>
          <a:p>
            <a:fld id="{7D014ABE-C9D5-4445-BF08-D8D337741710}" type="slidenum">
              <a:rPr lang="en-GB" smtClean="0"/>
              <a:t>13</a:t>
            </a:fld>
            <a:endParaRPr lang="en-GB"/>
          </a:p>
        </p:txBody>
      </p:sp>
    </p:spTree>
    <p:extLst>
      <p:ext uri="{BB962C8B-B14F-4D97-AF65-F5344CB8AC3E}">
        <p14:creationId xmlns:p14="http://schemas.microsoft.com/office/powerpoint/2010/main" val="3124814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618301"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2"/>
          <a:stretch>
            <a:fillRect/>
          </a:stretch>
        </p:blipFill>
        <p:spPr>
          <a:xfrm>
            <a:off x="0" y="6345239"/>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descr="A picture containing clipart&#10;&#10;Description generated with very high confidence">
            <a:extLst>
              <a:ext uri="{FF2B5EF4-FFF2-40B4-BE49-F238E27FC236}">
                <a16:creationId xmlns:a16="http://schemas.microsoft.com/office/drawing/2014/main" id="{787482BE-15B0-46BA-B6EE-2FCF91422483}"/>
              </a:ext>
            </a:extLst>
          </p:cNvPr>
          <p:cNvPicPr>
            <a:picLocks noChangeAspect="1"/>
          </p:cNvPicPr>
          <p:nvPr userDrawn="1"/>
        </p:nvPicPr>
        <p:blipFill>
          <a:blip r:embed="rId3"/>
          <a:stretch>
            <a:fillRect/>
          </a:stretch>
        </p:blipFill>
        <p:spPr>
          <a:xfrm>
            <a:off x="10501743" y="330434"/>
            <a:ext cx="1080655" cy="43641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44810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3" y="1322294"/>
            <a:ext cx="10075084" cy="8113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sp>
        <p:nvSpPr>
          <p:cNvPr id="3" name="Content Placeholder 2"/>
          <p:cNvSpPr>
            <a:spLocks noGrp="1"/>
          </p:cNvSpPr>
          <p:nvPr>
            <p:ph idx="1"/>
          </p:nvPr>
        </p:nvSpPr>
        <p:spPr>
          <a:xfrm>
            <a:off x="664633" y="2133600"/>
            <a:ext cx="10075084" cy="3276600"/>
          </a:xfrm>
        </p:spPr>
        <p:txBody>
          <a:bodyPr/>
          <a:lstStyle>
            <a:lvl1pPr marL="0" indent="0" algn="l">
              <a:buClr>
                <a:srgbClr val="0080FF"/>
              </a:buClr>
              <a:buSzPct val="80000"/>
              <a:buFont typeface="Wingdings" charset="2"/>
              <a:buNone/>
              <a:defRPr>
                <a:latin typeface="Arial Bold" pitchFamily="34" charset="0"/>
                <a:cs typeface="Arial Bold" pitchFamily="34" charset="0"/>
              </a:defRPr>
            </a:lvl1pPr>
            <a:lvl2pPr>
              <a:buClr>
                <a:srgbClr val="0080FF"/>
              </a:buClr>
              <a:buSzPct val="80000"/>
              <a:buFont typeface="Wingdings" charset="2"/>
              <a:buChar char="§"/>
              <a:defRPr/>
            </a:lvl2pPr>
            <a:lvl3pPr>
              <a:buClr>
                <a:srgbClr val="0080FF"/>
              </a:buClr>
              <a:buSzPct val="80000"/>
              <a:buFont typeface="Wingdings" charset="2"/>
              <a:buChar char="§"/>
              <a:defRPr/>
            </a:lvl3pPr>
            <a:lvl4pPr>
              <a:buClr>
                <a:srgbClr val="0080FF"/>
              </a:buClr>
              <a:buSzPct val="80000"/>
              <a:buFont typeface="Wingdings" charset="2"/>
              <a:buChar char="§"/>
              <a:defRPr/>
            </a:lvl4pPr>
            <a:lvl5pPr>
              <a:buClr>
                <a:srgbClr val="0080FF"/>
              </a:buClr>
              <a:buSzPct val="80000"/>
              <a:buFont typeface="Wingdings" charset="2"/>
              <a:buChar char="§"/>
              <a:defRPr/>
            </a:lvl5pPr>
          </a:lstStyle>
          <a:p>
            <a:pPr lvl="0"/>
            <a:r>
              <a:rPr lang="en-US"/>
              <a:t>Click to edit Master text styles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1068257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3" y="1017494"/>
            <a:ext cx="10075084" cy="11161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sp>
        <p:nvSpPr>
          <p:cNvPr id="3" name="Content Placeholder 2"/>
          <p:cNvSpPr>
            <a:spLocks noGrp="1"/>
          </p:cNvSpPr>
          <p:nvPr>
            <p:ph idx="1"/>
          </p:nvPr>
        </p:nvSpPr>
        <p:spPr>
          <a:xfrm>
            <a:off x="664633" y="2133600"/>
            <a:ext cx="10075084" cy="3657600"/>
          </a:xfrm>
        </p:spPr>
        <p:txBody>
          <a:bodyPr/>
          <a:lstStyle>
            <a:lvl1pPr>
              <a:buClr>
                <a:srgbClr val="0080FF"/>
              </a:buClr>
              <a:buSzPct val="80000"/>
              <a:buFont typeface="Wingdings" charset="2"/>
              <a:buChar char="§"/>
              <a:defRPr>
                <a:latin typeface="Arial Bold" pitchFamily="34" charset="0"/>
                <a:cs typeface="Arial Bold" pitchFamily="34" charset="0"/>
              </a:defRPr>
            </a:lvl1pPr>
            <a:lvl2pPr>
              <a:buClr>
                <a:srgbClr val="0080FF"/>
              </a:buClr>
              <a:buSzPct val="80000"/>
              <a:buFont typeface="Wingdings" charset="2"/>
              <a:buChar char="§"/>
              <a:defRPr>
                <a:latin typeface="Arial" pitchFamily="34" charset="0"/>
                <a:cs typeface="Arial" pitchFamily="34" charset="0"/>
              </a:defRPr>
            </a:lvl2pPr>
            <a:lvl3pPr>
              <a:buClr>
                <a:srgbClr val="0080FF"/>
              </a:buClr>
              <a:buSzPct val="80000"/>
              <a:buFont typeface="Wingdings" charset="2"/>
              <a:buChar char="§"/>
              <a:defRPr>
                <a:latin typeface="Arial" pitchFamily="34" charset="0"/>
                <a:cs typeface="Arial" pitchFamily="34" charset="0"/>
              </a:defRPr>
            </a:lvl3pPr>
            <a:lvl4pPr>
              <a:buClr>
                <a:srgbClr val="0080FF"/>
              </a:buClr>
              <a:buSzPct val="80000"/>
              <a:buFont typeface="Wingdings" charset="2"/>
              <a:buChar char="§"/>
              <a:defRPr>
                <a:latin typeface="Arial" pitchFamily="34" charset="0"/>
                <a:cs typeface="Arial" pitchFamily="34" charset="0"/>
              </a:defRPr>
            </a:lvl4pPr>
            <a:lvl5pPr>
              <a:buClr>
                <a:srgbClr val="0080FF"/>
              </a:buClr>
              <a:buSzPct val="80000"/>
              <a:buFont typeface="Wingdings"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344136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B7869D1-26A8-47D1-A83C-DD4FFCC70C81}"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2218708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B7869D1-26A8-47D1-A83C-DD4FFCC70C81}"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519283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7869D1-26A8-47D1-A83C-DD4FFCC70C81}"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624186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B7869D1-26A8-47D1-A83C-DD4FFCC70C81}" type="datetimeFigureOut">
              <a:rPr lang="en-GB" smtClean="0"/>
              <a:t>04/12/2020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1399337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B7869D1-26A8-47D1-A83C-DD4FFCC70C81}" type="datetimeFigureOut">
              <a:rPr lang="en-GB" smtClean="0"/>
              <a:t>04/12/2020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201168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B7869D1-26A8-47D1-A83C-DD4FFCC70C81}" type="datetimeFigureOut">
              <a:rPr lang="en-GB" smtClean="0"/>
              <a:t>04/12/2020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4293742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7869D1-26A8-47D1-A83C-DD4FFCC70C81}" type="datetimeFigureOut">
              <a:rPr lang="en-GB" smtClean="0"/>
              <a:t>04/12/2020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234717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2" y="548643"/>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3" y="330434"/>
            <a:ext cx="1080655" cy="436418"/>
          </a:xfrm>
          <a:prstGeom prst="rect">
            <a:avLst/>
          </a:prstGeom>
        </p:spPr>
      </p:pic>
      <p:sp>
        <p:nvSpPr>
          <p:cNvPr id="7" name="Footer Placeholder 2">
            <a:extLst>
              <a:ext uri="{FF2B5EF4-FFF2-40B4-BE49-F238E27FC236}">
                <a16:creationId xmlns:a16="http://schemas.microsoft.com/office/drawing/2014/main" id="{C4404030-4C43-4946-BA34-A2B8636220DF}"/>
              </a:ext>
            </a:extLst>
          </p:cNvPr>
          <p:cNvSpPr>
            <a:spLocks noGrp="1"/>
          </p:cNvSpPr>
          <p:nvPr>
            <p:ph type="ftr" sz="quarter" idx="3"/>
          </p:nvPr>
        </p:nvSpPr>
        <p:spPr>
          <a:xfrm>
            <a:off x="920904" y="6333444"/>
            <a:ext cx="7630885"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GB"/>
              <a:t>Community Health Services fortnightly webinar</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7869D1-26A8-47D1-A83C-DD4FFCC70C81}" type="datetimeFigureOut">
              <a:rPr lang="en-GB" smtClean="0"/>
              <a:t>04/12/2020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1937192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7869D1-26A8-47D1-A83C-DD4FFCC70C81}" type="datetimeFigureOut">
              <a:rPr lang="en-GB" smtClean="0"/>
              <a:t>04/12/2020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241470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B7869D1-26A8-47D1-A83C-DD4FFCC70C81}"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307330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B7869D1-26A8-47D1-A83C-DD4FFCC70C81}"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EAD1D6-E274-4D5A-B9BF-889ADA6A26B6}" type="slidenum">
              <a:rPr lang="en-GB" smtClean="0"/>
              <a:t>‹#›</a:t>
            </a:fld>
            <a:endParaRPr lang="en-GB"/>
          </a:p>
        </p:txBody>
      </p:sp>
    </p:spTree>
    <p:extLst>
      <p:ext uri="{BB962C8B-B14F-4D97-AF65-F5344CB8AC3E}">
        <p14:creationId xmlns:p14="http://schemas.microsoft.com/office/powerpoint/2010/main" val="52188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CF9F96-9C51-4B51-AC8E-41272C9D345C}"/>
              </a:ext>
            </a:extLst>
          </p:cNvPr>
          <p:cNvSpPr/>
          <p:nvPr userDrawn="1"/>
        </p:nvSpPr>
        <p:spPr>
          <a:xfrm>
            <a:off x="0" y="0"/>
            <a:ext cx="695325" cy="6858000"/>
          </a:xfrm>
          <a:prstGeom prst="rect">
            <a:avLst/>
          </a:prstGeom>
          <a:solidFill>
            <a:srgbClr val="F1F2F4"/>
          </a:solidFill>
          <a:ln w="9525" cap="flat">
            <a:noFill/>
            <a:prstDash val="solid"/>
            <a:miter/>
          </a:ln>
        </p:spPr>
        <p:txBody>
          <a:bodyPr rtlCol="0" anchor="ctr"/>
          <a:lstStyle/>
          <a:p>
            <a:pPr algn="l"/>
            <a:endParaRPr lang="en-ID"/>
          </a:p>
        </p:txBody>
      </p:sp>
      <p:sp>
        <p:nvSpPr>
          <p:cNvPr id="6" name="Slide Number Placeholder 5">
            <a:extLst>
              <a:ext uri="{FF2B5EF4-FFF2-40B4-BE49-F238E27FC236}">
                <a16:creationId xmlns:a16="http://schemas.microsoft.com/office/drawing/2014/main" id="{58BDFFDB-2ACC-495B-B493-EE3DDEBB84D0}"/>
              </a:ext>
            </a:extLst>
          </p:cNvPr>
          <p:cNvSpPr>
            <a:spLocks noGrp="1"/>
          </p:cNvSpPr>
          <p:nvPr>
            <p:ph type="sldNum" sz="quarter" idx="12"/>
          </p:nvPr>
        </p:nvSpPr>
        <p:spPr>
          <a:xfrm>
            <a:off x="161638" y="6336456"/>
            <a:ext cx="356400" cy="356400"/>
          </a:xfrm>
          <a:solidFill>
            <a:srgbClr val="F7D9C1"/>
          </a:solidFill>
          <a:ln w="9525" cap="flat">
            <a:noFill/>
            <a:prstDash val="solid"/>
            <a:miter/>
          </a:ln>
        </p:spPr>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ID" sz="1000" smtClean="0">
                <a:solidFill>
                  <a:srgbClr val="414857"/>
                </a:solidFill>
                <a:latin typeface="Gill Sans MT" panose="020B0502020104020203" pitchFamily="34" charset="0"/>
              </a:defRPr>
            </a:lvl1pPr>
          </a:lstStyle>
          <a:p>
            <a:fld id="{412605AC-9E74-4615-A100-8DF35A19068E}" type="slidenum">
              <a:rPr lang="en-ID" smtClean="0"/>
              <a:pPr/>
              <a:t>‹#›</a:t>
            </a:fld>
            <a:endParaRPr lang="en-ID"/>
          </a:p>
        </p:txBody>
      </p:sp>
      <p:cxnSp>
        <p:nvCxnSpPr>
          <p:cNvPr id="8" name="Straight Connector 7">
            <a:extLst>
              <a:ext uri="{FF2B5EF4-FFF2-40B4-BE49-F238E27FC236}">
                <a16:creationId xmlns:a16="http://schemas.microsoft.com/office/drawing/2014/main" id="{C859C35F-16B4-43E3-BE65-42847544AED8}"/>
              </a:ext>
            </a:extLst>
          </p:cNvPr>
          <p:cNvCxnSpPr>
            <a:cxnSpLocks/>
          </p:cNvCxnSpPr>
          <p:nvPr userDrawn="1"/>
        </p:nvCxnSpPr>
        <p:spPr>
          <a:xfrm flipV="1">
            <a:off x="695325" y="1"/>
            <a:ext cx="0" cy="6858001"/>
          </a:xfrm>
          <a:prstGeom prst="line">
            <a:avLst/>
          </a:prstGeom>
          <a:noFill/>
          <a:ln w="6350" cap="rnd">
            <a:solidFill>
              <a:srgbClr val="D7D8DC"/>
            </a:solidFill>
            <a:prstDash val="solid"/>
            <a:round/>
          </a:ln>
        </p:spPr>
        <p:style>
          <a:lnRef idx="2">
            <a:schemeClr val="accent1">
              <a:shade val="50000"/>
            </a:schemeClr>
          </a:lnRef>
          <a:fillRef idx="1">
            <a:schemeClr val="accent1"/>
          </a:fillRef>
          <a:effectRef idx="0">
            <a:schemeClr val="accent1"/>
          </a:effectRef>
          <a:fontRef idx="minor">
            <a:schemeClr val="lt1"/>
          </a:fontRef>
        </p:style>
      </p:cxnSp>
      <p:sp>
        <p:nvSpPr>
          <p:cNvPr id="9" name="Text Placeholder 4">
            <a:extLst>
              <a:ext uri="{FF2B5EF4-FFF2-40B4-BE49-F238E27FC236}">
                <a16:creationId xmlns:a16="http://schemas.microsoft.com/office/drawing/2014/main" id="{0806648B-8ACC-452F-BEFE-CB50A9E958F7}"/>
              </a:ext>
            </a:extLst>
          </p:cNvPr>
          <p:cNvSpPr txBox="1">
            <a:spLocks/>
          </p:cNvSpPr>
          <p:nvPr userDrawn="1"/>
        </p:nvSpPr>
        <p:spPr>
          <a:xfrm rot="5400000">
            <a:off x="-621181" y="1534307"/>
            <a:ext cx="1891089" cy="224742"/>
          </a:xfrm>
          <a:prstGeom prst="round2Diag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800" kern="1200" dirty="0" smtClean="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800" spc="600" dirty="0">
                <a:solidFill>
                  <a:srgbClr val="D7D8DC"/>
                </a:solidFill>
                <a:latin typeface="Arial" panose="020B0604020202020204" pitchFamily="34" charset="0"/>
                <a:cs typeface="Arial" panose="020B0604020202020204" pitchFamily="34" charset="0"/>
              </a:rPr>
              <a:t>01 July 2019</a:t>
            </a:r>
          </a:p>
        </p:txBody>
      </p:sp>
      <p:sp>
        <p:nvSpPr>
          <p:cNvPr id="10" name="Text Placeholder 4">
            <a:extLst>
              <a:ext uri="{FF2B5EF4-FFF2-40B4-BE49-F238E27FC236}">
                <a16:creationId xmlns:a16="http://schemas.microsoft.com/office/drawing/2014/main" id="{DB647A52-9210-4D05-B805-8C8835F90B89}"/>
              </a:ext>
            </a:extLst>
          </p:cNvPr>
          <p:cNvSpPr txBox="1">
            <a:spLocks/>
          </p:cNvSpPr>
          <p:nvPr userDrawn="1"/>
        </p:nvSpPr>
        <p:spPr>
          <a:xfrm rot="5400000">
            <a:off x="-621183" y="5108679"/>
            <a:ext cx="1891089" cy="224742"/>
          </a:xfrm>
          <a:prstGeom prst="round2Diag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800" kern="1200" dirty="0" smtClean="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D" sz="800" spc="600" dirty="0">
                <a:solidFill>
                  <a:srgbClr val="D7D8DC"/>
                </a:solidFill>
                <a:latin typeface="Arial" panose="020B0604020202020204" pitchFamily="34" charset="0"/>
                <a:cs typeface="Arial" panose="020B0604020202020204" pitchFamily="34" charset="0"/>
              </a:rPr>
              <a:t>Zed Frederick</a:t>
            </a:r>
          </a:p>
        </p:txBody>
      </p:sp>
    </p:spTree>
    <p:extLst>
      <p:ext uri="{BB962C8B-B14F-4D97-AF65-F5344CB8AC3E}">
        <p14:creationId xmlns:p14="http://schemas.microsoft.com/office/powerpoint/2010/main" val="1794523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57BE-7320-4771-B609-CA76A6A1DB8E}"/>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274D7BFE-084C-45A1-AAD4-1EE4AA5D67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4D0F481-926B-4614-B067-AE7CA92381CB}"/>
              </a:ext>
            </a:extLst>
          </p:cNvPr>
          <p:cNvSpPr>
            <a:spLocks noGrp="1"/>
          </p:cNvSpPr>
          <p:nvPr>
            <p:ph type="dt" sz="half" idx="10"/>
          </p:nvPr>
        </p:nvSpPr>
        <p:spPr/>
        <p:txBody>
          <a:bodyPr/>
          <a:lstStyle/>
          <a:p>
            <a:endParaRPr lang="en-ID"/>
          </a:p>
        </p:txBody>
      </p:sp>
      <p:sp>
        <p:nvSpPr>
          <p:cNvPr id="5" name="Footer Placeholder 4">
            <a:extLst>
              <a:ext uri="{FF2B5EF4-FFF2-40B4-BE49-F238E27FC236}">
                <a16:creationId xmlns:a16="http://schemas.microsoft.com/office/drawing/2014/main" id="{3171D1B7-B74E-44C3-885F-9CC348A59087}"/>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BB11DC9-5194-478B-82D9-933F78AE311D}"/>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4101435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CD55-D1E9-46B9-B752-AF8E9FAF0C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11F630E7-9A3C-4303-878A-FB7BF98FED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B220D-A0AF-41A3-9200-8ED671B979FB}"/>
              </a:ext>
            </a:extLst>
          </p:cNvPr>
          <p:cNvSpPr>
            <a:spLocks noGrp="1"/>
          </p:cNvSpPr>
          <p:nvPr>
            <p:ph type="dt" sz="half" idx="10"/>
          </p:nvPr>
        </p:nvSpPr>
        <p:spPr/>
        <p:txBody>
          <a:bodyPr/>
          <a:lstStyle/>
          <a:p>
            <a:endParaRPr lang="en-ID"/>
          </a:p>
        </p:txBody>
      </p:sp>
      <p:sp>
        <p:nvSpPr>
          <p:cNvPr id="5" name="Footer Placeholder 4">
            <a:extLst>
              <a:ext uri="{FF2B5EF4-FFF2-40B4-BE49-F238E27FC236}">
                <a16:creationId xmlns:a16="http://schemas.microsoft.com/office/drawing/2014/main" id="{8788948B-FE9A-4A45-A5E2-0D90BAA72B2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8DE6334-CE1D-4E2D-B1D4-FB10A259D7CD}"/>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3592302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B9D8-0EC2-4FC0-B0FC-43BC657D5CD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E742F94B-8D41-4EA1-B215-D06F7AE1C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18215147-2CC6-4D63-87B0-75C9D183F7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475A1BCA-D2D1-4AB0-9ECC-91AC3E33226A}"/>
              </a:ext>
            </a:extLst>
          </p:cNvPr>
          <p:cNvSpPr>
            <a:spLocks noGrp="1"/>
          </p:cNvSpPr>
          <p:nvPr>
            <p:ph type="dt" sz="half" idx="10"/>
          </p:nvPr>
        </p:nvSpPr>
        <p:spPr/>
        <p:txBody>
          <a:bodyPr/>
          <a:lstStyle/>
          <a:p>
            <a:endParaRPr lang="en-ID"/>
          </a:p>
        </p:txBody>
      </p:sp>
      <p:sp>
        <p:nvSpPr>
          <p:cNvPr id="6" name="Footer Placeholder 5">
            <a:extLst>
              <a:ext uri="{FF2B5EF4-FFF2-40B4-BE49-F238E27FC236}">
                <a16:creationId xmlns:a16="http://schemas.microsoft.com/office/drawing/2014/main" id="{8F28D8EF-4B64-4EC8-8564-77ABC8A9283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96AC2E1-81E6-4853-B19C-C260DB8AF584}"/>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149472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01B5-62A8-40E4-B844-4FECA66BFDEC}"/>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5EF665D8-66CE-41E5-82F9-9FDE95FA2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3534F-AB07-4EEF-A684-12801C2877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AEA9C7D5-FA82-459A-937A-7C6703B0F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3DDCF6-B01B-4BF1-AFE0-50AC1EDFF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3BA7A649-131A-415D-82C6-C92EF2DB18A3}"/>
              </a:ext>
            </a:extLst>
          </p:cNvPr>
          <p:cNvSpPr>
            <a:spLocks noGrp="1"/>
          </p:cNvSpPr>
          <p:nvPr>
            <p:ph type="dt" sz="half" idx="10"/>
          </p:nvPr>
        </p:nvSpPr>
        <p:spPr/>
        <p:txBody>
          <a:bodyPr/>
          <a:lstStyle/>
          <a:p>
            <a:endParaRPr lang="en-ID"/>
          </a:p>
        </p:txBody>
      </p:sp>
      <p:sp>
        <p:nvSpPr>
          <p:cNvPr id="8" name="Footer Placeholder 7">
            <a:extLst>
              <a:ext uri="{FF2B5EF4-FFF2-40B4-BE49-F238E27FC236}">
                <a16:creationId xmlns:a16="http://schemas.microsoft.com/office/drawing/2014/main" id="{9C262814-1351-4AF9-9F1A-F4BD5B9E16DF}"/>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9EAE07E5-04A7-4233-9F6C-3F3ADB4268F3}"/>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3161835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F4CD-CB93-433F-AC7A-302B95C71444}"/>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F6B88B34-7307-406C-8572-56DD66233310}"/>
              </a:ext>
            </a:extLst>
          </p:cNvPr>
          <p:cNvSpPr>
            <a:spLocks noGrp="1"/>
          </p:cNvSpPr>
          <p:nvPr>
            <p:ph type="dt" sz="half" idx="10"/>
          </p:nvPr>
        </p:nvSpPr>
        <p:spPr/>
        <p:txBody>
          <a:bodyPr/>
          <a:lstStyle/>
          <a:p>
            <a:endParaRPr lang="en-ID"/>
          </a:p>
        </p:txBody>
      </p:sp>
      <p:sp>
        <p:nvSpPr>
          <p:cNvPr id="4" name="Footer Placeholder 3">
            <a:extLst>
              <a:ext uri="{FF2B5EF4-FFF2-40B4-BE49-F238E27FC236}">
                <a16:creationId xmlns:a16="http://schemas.microsoft.com/office/drawing/2014/main" id="{AFF3719D-2C6A-4A60-8B97-14329D07E208}"/>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5CB8E29F-B889-4377-A84C-DBBE6C930A95}"/>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328603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4" y="854469"/>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9" name="Footer Placeholder 2"/>
          <p:cNvSpPr>
            <a:spLocks noGrp="1"/>
          </p:cNvSpPr>
          <p:nvPr>
            <p:ph type="ftr" sz="quarter" idx="3"/>
          </p:nvPr>
        </p:nvSpPr>
        <p:spPr>
          <a:xfrm>
            <a:off x="920904" y="6333444"/>
            <a:ext cx="7630885"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GB"/>
              <a:t>Community Health Services fortnightly webinar</a:t>
            </a:r>
            <a:endParaRPr lang="en-US"/>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3" y="330434"/>
            <a:ext cx="1080655" cy="436418"/>
          </a:xfrm>
          <a:prstGeom prst="rect">
            <a:avLst/>
          </a:prstGeom>
        </p:spPr>
      </p:pic>
    </p:spTree>
    <p:extLst>
      <p:ext uri="{BB962C8B-B14F-4D97-AF65-F5344CB8AC3E}">
        <p14:creationId xmlns:p14="http://schemas.microsoft.com/office/powerpoint/2010/main" val="4174457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CDBF6A-2788-4B8A-8C28-7E9E5DCEEBF7}"/>
              </a:ext>
            </a:extLst>
          </p:cNvPr>
          <p:cNvSpPr>
            <a:spLocks noGrp="1"/>
          </p:cNvSpPr>
          <p:nvPr>
            <p:ph type="dt" sz="half" idx="10"/>
          </p:nvPr>
        </p:nvSpPr>
        <p:spPr/>
        <p:txBody>
          <a:bodyPr/>
          <a:lstStyle/>
          <a:p>
            <a:endParaRPr lang="en-ID"/>
          </a:p>
        </p:txBody>
      </p:sp>
      <p:sp>
        <p:nvSpPr>
          <p:cNvPr id="3" name="Footer Placeholder 2">
            <a:extLst>
              <a:ext uri="{FF2B5EF4-FFF2-40B4-BE49-F238E27FC236}">
                <a16:creationId xmlns:a16="http://schemas.microsoft.com/office/drawing/2014/main" id="{6FACA774-B1B8-475D-A782-9D0E17C7015B}"/>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F658F5FD-2089-47D5-8207-FB286B1F0FE0}"/>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2102030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1178D-2B69-4D5F-9050-A51782AD7E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3DC269BE-0EBB-455F-ADC8-6E3874690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4FC4A415-8C3F-494D-A746-7C47F9BB9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FC0E5F-68D3-469A-A95C-AB5D01432A0A}"/>
              </a:ext>
            </a:extLst>
          </p:cNvPr>
          <p:cNvSpPr>
            <a:spLocks noGrp="1"/>
          </p:cNvSpPr>
          <p:nvPr>
            <p:ph type="dt" sz="half" idx="10"/>
          </p:nvPr>
        </p:nvSpPr>
        <p:spPr/>
        <p:txBody>
          <a:bodyPr/>
          <a:lstStyle/>
          <a:p>
            <a:endParaRPr lang="en-ID"/>
          </a:p>
        </p:txBody>
      </p:sp>
      <p:sp>
        <p:nvSpPr>
          <p:cNvPr id="6" name="Footer Placeholder 5">
            <a:extLst>
              <a:ext uri="{FF2B5EF4-FFF2-40B4-BE49-F238E27FC236}">
                <a16:creationId xmlns:a16="http://schemas.microsoft.com/office/drawing/2014/main" id="{D957A571-B255-4CEA-A008-780EB763CDF5}"/>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DBD903FA-9859-4FD7-B16F-C61EC6E3A6E4}"/>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3385519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7F0B-7C14-44E1-8265-58B0B10E2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029AE698-E366-4E40-A5F4-34846F552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D66D0149-457D-4E4B-BABE-AECEE0FE9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0DB3E-A3F5-4796-B2A0-17B700D684F9}"/>
              </a:ext>
            </a:extLst>
          </p:cNvPr>
          <p:cNvSpPr>
            <a:spLocks noGrp="1"/>
          </p:cNvSpPr>
          <p:nvPr>
            <p:ph type="dt" sz="half" idx="10"/>
          </p:nvPr>
        </p:nvSpPr>
        <p:spPr/>
        <p:txBody>
          <a:bodyPr/>
          <a:lstStyle/>
          <a:p>
            <a:endParaRPr lang="en-ID"/>
          </a:p>
        </p:txBody>
      </p:sp>
      <p:sp>
        <p:nvSpPr>
          <p:cNvPr id="6" name="Footer Placeholder 5">
            <a:extLst>
              <a:ext uri="{FF2B5EF4-FFF2-40B4-BE49-F238E27FC236}">
                <a16:creationId xmlns:a16="http://schemas.microsoft.com/office/drawing/2014/main" id="{B82D307E-6727-41A5-8A45-245A44AE9CB1}"/>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E2F0B4B-C0FE-4DF6-BF5F-D9F352C46F12}"/>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3491795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871E-5048-4F94-B910-1A58C984A47A}"/>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D950C11-AADC-4C0C-839B-61436F54F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5E2538D-1CEB-49C4-8A1A-AC28A4199E15}"/>
              </a:ext>
            </a:extLst>
          </p:cNvPr>
          <p:cNvSpPr>
            <a:spLocks noGrp="1"/>
          </p:cNvSpPr>
          <p:nvPr>
            <p:ph type="dt" sz="half" idx="10"/>
          </p:nvPr>
        </p:nvSpPr>
        <p:spPr/>
        <p:txBody>
          <a:bodyPr/>
          <a:lstStyle/>
          <a:p>
            <a:endParaRPr lang="en-ID"/>
          </a:p>
        </p:txBody>
      </p:sp>
      <p:sp>
        <p:nvSpPr>
          <p:cNvPr id="5" name="Footer Placeholder 4">
            <a:extLst>
              <a:ext uri="{FF2B5EF4-FFF2-40B4-BE49-F238E27FC236}">
                <a16:creationId xmlns:a16="http://schemas.microsoft.com/office/drawing/2014/main" id="{50DE6EBF-0A38-4C4A-86F7-C899063B0A17}"/>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CEC7283-703B-4A96-8D92-F44F67E6289D}"/>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643673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1DAC24-9A09-4A75-9817-8447DEC20B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54CD2A1C-AD80-4382-8FEF-0E5827746A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1A44750-C797-4DA8-905B-56DFC7C56CD9}"/>
              </a:ext>
            </a:extLst>
          </p:cNvPr>
          <p:cNvSpPr>
            <a:spLocks noGrp="1"/>
          </p:cNvSpPr>
          <p:nvPr>
            <p:ph type="dt" sz="half" idx="10"/>
          </p:nvPr>
        </p:nvSpPr>
        <p:spPr/>
        <p:txBody>
          <a:bodyPr/>
          <a:lstStyle/>
          <a:p>
            <a:endParaRPr lang="en-ID"/>
          </a:p>
        </p:txBody>
      </p:sp>
      <p:sp>
        <p:nvSpPr>
          <p:cNvPr id="5" name="Footer Placeholder 4">
            <a:extLst>
              <a:ext uri="{FF2B5EF4-FFF2-40B4-BE49-F238E27FC236}">
                <a16:creationId xmlns:a16="http://schemas.microsoft.com/office/drawing/2014/main" id="{423A5EA4-7085-42CF-9F27-3F32F6103A09}"/>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F026899-BAFD-4EE3-90FB-84342A73FEC5}"/>
              </a:ext>
            </a:extLst>
          </p:cNvPr>
          <p:cNvSpPr>
            <a:spLocks noGrp="1"/>
          </p:cNvSpPr>
          <p:nvPr>
            <p:ph type="sldNum" sz="quarter" idx="12"/>
          </p:nvPr>
        </p:nvSpPr>
        <p:spPr/>
        <p:txBody>
          <a:bodyPr/>
          <a:lstStyle/>
          <a:p>
            <a:fld id="{412605AC-9E74-4615-A100-8DF35A19068E}" type="slidenum">
              <a:rPr lang="en-ID" smtClean="0"/>
              <a:t>‹#›</a:t>
            </a:fld>
            <a:endParaRPr lang="en-ID"/>
          </a:p>
        </p:txBody>
      </p:sp>
    </p:spTree>
    <p:extLst>
      <p:ext uri="{BB962C8B-B14F-4D97-AF65-F5344CB8AC3E}">
        <p14:creationId xmlns:p14="http://schemas.microsoft.com/office/powerpoint/2010/main" val="205201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3" y="1017494"/>
            <a:ext cx="10075084" cy="11161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sp>
        <p:nvSpPr>
          <p:cNvPr id="3" name="Content Placeholder 2"/>
          <p:cNvSpPr>
            <a:spLocks noGrp="1"/>
          </p:cNvSpPr>
          <p:nvPr>
            <p:ph idx="1"/>
          </p:nvPr>
        </p:nvSpPr>
        <p:spPr>
          <a:xfrm>
            <a:off x="664633" y="2133600"/>
            <a:ext cx="10075084" cy="3657600"/>
          </a:xfrm>
        </p:spPr>
        <p:txBody>
          <a:bodyPr/>
          <a:lstStyle>
            <a:lvl1pPr>
              <a:buClr>
                <a:srgbClr val="0080FF"/>
              </a:buClr>
              <a:buSzPct val="80000"/>
              <a:buFont typeface="Wingdings" charset="2"/>
              <a:buChar char="§"/>
              <a:defRPr>
                <a:latin typeface="Arial Bold" pitchFamily="34" charset="0"/>
                <a:cs typeface="Arial Bold" pitchFamily="34" charset="0"/>
              </a:defRPr>
            </a:lvl1pPr>
            <a:lvl2pPr>
              <a:buClr>
                <a:srgbClr val="0080FF"/>
              </a:buClr>
              <a:buSzPct val="80000"/>
              <a:buFont typeface="Wingdings" charset="2"/>
              <a:buChar char="§"/>
              <a:defRPr>
                <a:latin typeface="Arial" pitchFamily="34" charset="0"/>
                <a:cs typeface="Arial" pitchFamily="34" charset="0"/>
              </a:defRPr>
            </a:lvl2pPr>
            <a:lvl3pPr>
              <a:buClr>
                <a:srgbClr val="0080FF"/>
              </a:buClr>
              <a:buSzPct val="80000"/>
              <a:buFont typeface="Wingdings" charset="2"/>
              <a:buChar char="§"/>
              <a:defRPr>
                <a:latin typeface="Arial" pitchFamily="34" charset="0"/>
                <a:cs typeface="Arial" pitchFamily="34" charset="0"/>
              </a:defRPr>
            </a:lvl3pPr>
            <a:lvl4pPr>
              <a:buClr>
                <a:srgbClr val="0080FF"/>
              </a:buClr>
              <a:buSzPct val="80000"/>
              <a:buFont typeface="Wingdings" charset="2"/>
              <a:buChar char="§"/>
              <a:defRPr>
                <a:latin typeface="Arial" pitchFamily="34" charset="0"/>
                <a:cs typeface="Arial" pitchFamily="34" charset="0"/>
              </a:defRPr>
            </a:lvl4pPr>
            <a:lvl5pPr>
              <a:buClr>
                <a:srgbClr val="0080FF"/>
              </a:buClr>
              <a:buSzPct val="80000"/>
              <a:buFont typeface="Wingdings"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2089818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3" y="1322294"/>
            <a:ext cx="10075084" cy="8113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sp>
        <p:nvSpPr>
          <p:cNvPr id="3" name="Content Placeholder 2"/>
          <p:cNvSpPr>
            <a:spLocks noGrp="1"/>
          </p:cNvSpPr>
          <p:nvPr>
            <p:ph idx="1"/>
          </p:nvPr>
        </p:nvSpPr>
        <p:spPr>
          <a:xfrm>
            <a:off x="664633" y="2133600"/>
            <a:ext cx="10075084" cy="3276600"/>
          </a:xfrm>
        </p:spPr>
        <p:txBody>
          <a:bodyPr/>
          <a:lstStyle>
            <a:lvl1pPr marL="0" indent="0" algn="l">
              <a:buClr>
                <a:srgbClr val="0080FF"/>
              </a:buClr>
              <a:buSzPct val="80000"/>
              <a:buFont typeface="Wingdings" charset="2"/>
              <a:buNone/>
              <a:defRPr>
                <a:latin typeface="Arial Bold" pitchFamily="34" charset="0"/>
                <a:cs typeface="Arial Bold" pitchFamily="34" charset="0"/>
              </a:defRPr>
            </a:lvl1pPr>
            <a:lvl2pPr>
              <a:buClr>
                <a:srgbClr val="0080FF"/>
              </a:buClr>
              <a:buSzPct val="80000"/>
              <a:buFont typeface="Wingdings" charset="2"/>
              <a:buChar char="§"/>
              <a:defRPr/>
            </a:lvl2pPr>
            <a:lvl3pPr>
              <a:buClr>
                <a:srgbClr val="0080FF"/>
              </a:buClr>
              <a:buSzPct val="80000"/>
              <a:buFont typeface="Wingdings" charset="2"/>
              <a:buChar char="§"/>
              <a:defRPr/>
            </a:lvl3pPr>
            <a:lvl4pPr>
              <a:buClr>
                <a:srgbClr val="0080FF"/>
              </a:buClr>
              <a:buSzPct val="80000"/>
              <a:buFont typeface="Wingdings" charset="2"/>
              <a:buChar char="§"/>
              <a:defRPr/>
            </a:lvl4pPr>
            <a:lvl5pPr>
              <a:buClr>
                <a:srgbClr val="0080FF"/>
              </a:buClr>
              <a:buSzPct val="80000"/>
              <a:buFont typeface="Wingdings" charset="2"/>
              <a:buChar char="§"/>
              <a:defRPr/>
            </a:lvl5pPr>
          </a:lstStyle>
          <a:p>
            <a:pPr lvl="0"/>
            <a:r>
              <a:rPr lang="en-US"/>
              <a:t>Click to edit Master text styles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798577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64691" y="2184400"/>
            <a:ext cx="4876800" cy="3683000"/>
          </a:xfrm>
        </p:spPr>
        <p:txBody>
          <a:bodyPr>
            <a:normAutofit/>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2184400"/>
            <a:ext cx="4876800" cy="3683000"/>
          </a:xfrm>
        </p:spPr>
        <p:txBody>
          <a:bodyPr>
            <a:normAutofit/>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3" name="Title 1"/>
          <p:cNvSpPr>
            <a:spLocks noGrp="1"/>
          </p:cNvSpPr>
          <p:nvPr>
            <p:ph type="title"/>
          </p:nvPr>
        </p:nvSpPr>
        <p:spPr>
          <a:xfrm>
            <a:off x="664633" y="1017494"/>
            <a:ext cx="10075084" cy="11161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139434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64633" y="1017494"/>
            <a:ext cx="10075084" cy="11161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341396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3" y="1322294"/>
            <a:ext cx="10075084" cy="8113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sp>
        <p:nvSpPr>
          <p:cNvPr id="3" name="Content Placeholder 2"/>
          <p:cNvSpPr>
            <a:spLocks noGrp="1"/>
          </p:cNvSpPr>
          <p:nvPr>
            <p:ph idx="1"/>
          </p:nvPr>
        </p:nvSpPr>
        <p:spPr>
          <a:xfrm>
            <a:off x="664633" y="2133600"/>
            <a:ext cx="10075084" cy="3276600"/>
          </a:xfrm>
        </p:spPr>
        <p:txBody>
          <a:bodyPr/>
          <a:lstStyle>
            <a:lvl1pPr marL="0" indent="0" algn="l">
              <a:buClr>
                <a:srgbClr val="0080FF"/>
              </a:buClr>
              <a:buSzPct val="80000"/>
              <a:buFont typeface="Wingdings" charset="2"/>
              <a:buNone/>
              <a:defRPr>
                <a:latin typeface="Arial Bold" pitchFamily="34" charset="0"/>
                <a:cs typeface="Arial Bold" pitchFamily="34" charset="0"/>
              </a:defRPr>
            </a:lvl1pPr>
            <a:lvl2pPr>
              <a:buClr>
                <a:srgbClr val="0080FF"/>
              </a:buClr>
              <a:buSzPct val="80000"/>
              <a:buFont typeface="Wingdings" charset="2"/>
              <a:buChar char="§"/>
              <a:defRPr/>
            </a:lvl2pPr>
            <a:lvl3pPr>
              <a:buClr>
                <a:srgbClr val="0080FF"/>
              </a:buClr>
              <a:buSzPct val="80000"/>
              <a:buFont typeface="Wingdings" charset="2"/>
              <a:buChar char="§"/>
              <a:defRPr/>
            </a:lvl3pPr>
            <a:lvl4pPr>
              <a:buClr>
                <a:srgbClr val="0080FF"/>
              </a:buClr>
              <a:buSzPct val="80000"/>
              <a:buFont typeface="Wingdings" charset="2"/>
              <a:buChar char="§"/>
              <a:defRPr/>
            </a:lvl4pPr>
            <a:lvl5pPr>
              <a:buClr>
                <a:srgbClr val="0080FF"/>
              </a:buClr>
              <a:buSzPct val="80000"/>
              <a:buFont typeface="Wingdings" charset="2"/>
              <a:buChar char="§"/>
              <a:defRPr/>
            </a:lvl5pPr>
          </a:lstStyle>
          <a:p>
            <a:pPr lvl="0"/>
            <a:r>
              <a:rPr lang="en-US"/>
              <a:t>Click to edit Master text styles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3870130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39818" y="188913"/>
            <a:ext cx="2400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3" y="1017494"/>
            <a:ext cx="10075084" cy="1116106"/>
          </a:xfrm>
        </p:spPr>
        <p:txBody>
          <a:bodyPr/>
          <a:lstStyle>
            <a:lvl1pPr>
              <a:defRPr b="0" i="0">
                <a:solidFill>
                  <a:schemeClr val="tx1"/>
                </a:solidFill>
                <a:latin typeface="Arial Bold" pitchFamily="34" charset="0"/>
                <a:cs typeface="Arial Bold" pitchFamily="34" charset="0"/>
              </a:defRPr>
            </a:lvl1pPr>
          </a:lstStyle>
          <a:p>
            <a:r>
              <a:rPr lang="en-US"/>
              <a:t>Click to edit Master title style</a:t>
            </a:r>
            <a:endParaRPr dirty="0"/>
          </a:p>
        </p:txBody>
      </p:sp>
      <p:sp>
        <p:nvSpPr>
          <p:cNvPr id="3" name="Content Placeholder 2"/>
          <p:cNvSpPr>
            <a:spLocks noGrp="1"/>
          </p:cNvSpPr>
          <p:nvPr>
            <p:ph idx="1"/>
          </p:nvPr>
        </p:nvSpPr>
        <p:spPr>
          <a:xfrm>
            <a:off x="664633" y="2133600"/>
            <a:ext cx="10075084" cy="3657600"/>
          </a:xfrm>
        </p:spPr>
        <p:txBody>
          <a:bodyPr/>
          <a:lstStyle>
            <a:lvl1pPr>
              <a:buClr>
                <a:srgbClr val="0080FF"/>
              </a:buClr>
              <a:buSzPct val="80000"/>
              <a:buFont typeface="Wingdings" charset="2"/>
              <a:buChar char="§"/>
              <a:defRPr>
                <a:latin typeface="Arial Bold" pitchFamily="34" charset="0"/>
                <a:cs typeface="Arial Bold" pitchFamily="34" charset="0"/>
              </a:defRPr>
            </a:lvl1pPr>
            <a:lvl2pPr>
              <a:buClr>
                <a:srgbClr val="0080FF"/>
              </a:buClr>
              <a:buSzPct val="80000"/>
              <a:buFont typeface="Wingdings" charset="2"/>
              <a:buChar char="§"/>
              <a:defRPr>
                <a:latin typeface="Arial" pitchFamily="34" charset="0"/>
                <a:cs typeface="Arial" pitchFamily="34" charset="0"/>
              </a:defRPr>
            </a:lvl2pPr>
            <a:lvl3pPr>
              <a:buClr>
                <a:srgbClr val="0080FF"/>
              </a:buClr>
              <a:buSzPct val="80000"/>
              <a:buFont typeface="Wingdings" charset="2"/>
              <a:buChar char="§"/>
              <a:defRPr>
                <a:latin typeface="Arial" pitchFamily="34" charset="0"/>
                <a:cs typeface="Arial" pitchFamily="34" charset="0"/>
              </a:defRPr>
            </a:lvl3pPr>
            <a:lvl4pPr>
              <a:buClr>
                <a:srgbClr val="0080FF"/>
              </a:buClr>
              <a:buSzPct val="80000"/>
              <a:buFont typeface="Wingdings" charset="2"/>
              <a:buChar char="§"/>
              <a:defRPr>
                <a:latin typeface="Arial" pitchFamily="34" charset="0"/>
                <a:cs typeface="Arial" pitchFamily="34" charset="0"/>
              </a:defRPr>
            </a:lvl4pPr>
            <a:lvl5pPr>
              <a:buClr>
                <a:srgbClr val="0080FF"/>
              </a:buClr>
              <a:buSzPct val="80000"/>
              <a:buFont typeface="Wingdings"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0898"/>
            <a:ext cx="12192000" cy="500470"/>
          </a:xfrm>
          <a:prstGeom prst="rect">
            <a:avLst/>
          </a:prstGeom>
        </p:spPr>
      </p:pic>
    </p:spTree>
    <p:extLst>
      <p:ext uri="{BB962C8B-B14F-4D97-AF65-F5344CB8AC3E}">
        <p14:creationId xmlns:p14="http://schemas.microsoft.com/office/powerpoint/2010/main" val="121216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 |</a:t>
            </a:r>
          </a:p>
        </p:txBody>
      </p:sp>
      <p:sp>
        <p:nvSpPr>
          <p:cNvPr id="4" name="Footer Placeholder 2">
            <a:extLst>
              <a:ext uri="{FF2B5EF4-FFF2-40B4-BE49-F238E27FC236}">
                <a16:creationId xmlns:a16="http://schemas.microsoft.com/office/drawing/2014/main" id="{92527135-E5F3-43F3-847B-B8ECA2D0A479}"/>
              </a:ext>
            </a:extLst>
          </p:cNvPr>
          <p:cNvSpPr>
            <a:spLocks noGrp="1"/>
          </p:cNvSpPr>
          <p:nvPr>
            <p:ph type="ftr" sz="quarter" idx="3"/>
          </p:nvPr>
        </p:nvSpPr>
        <p:spPr>
          <a:xfrm>
            <a:off x="920904" y="6333444"/>
            <a:ext cx="7630885"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GB"/>
              <a:t>Community Health Services fortnightly webinar</a:t>
            </a:r>
            <a:endParaRPr lang="en-US"/>
          </a:p>
        </p:txBody>
      </p:sp>
    </p:spTree>
    <p:extLst>
      <p:ext uri="{BB962C8B-B14F-4D97-AF65-F5344CB8AC3E}">
        <p14:creationId xmlns:p14="http://schemas.microsoft.com/office/powerpoint/2010/main" val="266261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869D1-26A8-47D1-A83C-DD4FFCC70C81}" type="datetimeFigureOut">
              <a:rPr lang="en-GB" smtClean="0"/>
              <a:t>04/12/2020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AD1D6-E274-4D5A-B9BF-889ADA6A26B6}" type="slidenum">
              <a:rPr lang="en-GB" smtClean="0"/>
              <a:t>‹#›</a:t>
            </a:fld>
            <a:endParaRPr lang="en-GB"/>
          </a:p>
        </p:txBody>
      </p:sp>
    </p:spTree>
    <p:extLst>
      <p:ext uri="{BB962C8B-B14F-4D97-AF65-F5344CB8AC3E}">
        <p14:creationId xmlns:p14="http://schemas.microsoft.com/office/powerpoint/2010/main" val="12031555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2BCC6-50D1-416A-85BA-BAFE05C173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16B0C9D-9168-46E5-A38F-CCAEE3253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5D9D578-61E3-4ADA-A65E-76E37C09BC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D"/>
          </a:p>
        </p:txBody>
      </p:sp>
      <p:sp>
        <p:nvSpPr>
          <p:cNvPr id="5" name="Footer Placeholder 4">
            <a:extLst>
              <a:ext uri="{FF2B5EF4-FFF2-40B4-BE49-F238E27FC236}">
                <a16:creationId xmlns:a16="http://schemas.microsoft.com/office/drawing/2014/main" id="{F51FE296-21BA-42A3-BFB2-F4928E414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3B50D4B1-9364-4229-BBF0-521F8E4BE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605AC-9E74-4615-A100-8DF35A19068E}" type="slidenum">
              <a:rPr lang="en-ID" smtClean="0"/>
              <a:t>‹#›</a:t>
            </a:fld>
            <a:endParaRPr lang="en-ID"/>
          </a:p>
        </p:txBody>
      </p:sp>
    </p:spTree>
    <p:extLst>
      <p:ext uri="{BB962C8B-B14F-4D97-AF65-F5344CB8AC3E}">
        <p14:creationId xmlns:p14="http://schemas.microsoft.com/office/powerpoint/2010/main" val="169947358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booksbeyondwords.co.uk/coping-with-coronaviru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1.jpg"/><Relationship Id="rId4" Type="http://schemas.openxmlformats.org/officeDocument/2006/relationships/hyperlink" Target="http://www.bailii.org/ew/cases/EWHC/Fam/2007/2003.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8.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png"/><Relationship Id="rId1" Type="http://schemas.openxmlformats.org/officeDocument/2006/relationships/slideLayout" Target="../slideLayouts/slideLayout32.xml"/><Relationship Id="rId4" Type="http://schemas.openxmlformats.org/officeDocument/2006/relationships/hyperlink" Target="https://www.bbc.co.uk/news/health-5492412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cie.org.uk/care-providers/coronavirus-covid-19/care-homes/supported-living/opening" TargetMode="External"/><Relationship Id="rId2" Type="http://schemas.openxmlformats.org/officeDocument/2006/relationships/hyperlink" Target="https://www.achievetogether.co.uk/" TargetMode="External"/><Relationship Id="rId1" Type="http://schemas.openxmlformats.org/officeDocument/2006/relationships/slideLayout" Target="../slideLayouts/slideLayout3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4.jpeg"/><Relationship Id="rId1" Type="http://schemas.openxmlformats.org/officeDocument/2006/relationships/slideLayout" Target="../slideLayouts/slideLayout32.xml"/><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4.jpeg"/><Relationship Id="rId1" Type="http://schemas.openxmlformats.org/officeDocument/2006/relationships/slideLayout" Target="../slideLayouts/slideLayout32.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png"/><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png"/><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hyperlink" Target="https://bit.ly/SARSCOV2trans" TargetMode="External"/><Relationship Id="rId4" Type="http://schemas.openxmlformats.org/officeDocument/2006/relationships/hyperlink" Target="https://bit.ly/guidancechristmasmas"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0.jpg"/><Relationship Id="rId1" Type="http://schemas.openxmlformats.org/officeDocument/2006/relationships/slideLayout" Target="../slideLayouts/slideLayout30.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future.nhs.uk/safeguarding/viewdocument?docid=85145061"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69.png"/><Relationship Id="rId5" Type="http://schemas.openxmlformats.org/officeDocument/2006/relationships/image" Target="../media/image16.png"/><Relationship Id="rId10" Type="http://schemas.openxmlformats.org/officeDocument/2006/relationships/image" Target="../media/image68.png"/><Relationship Id="rId4" Type="http://schemas.openxmlformats.org/officeDocument/2006/relationships/image" Target="../media/image8.jpeg"/><Relationship Id="rId9"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hyperlink" Target="https://dhsc-mail.co.uk/campaign/Sx1iaZDJ/DvX7lRcTZ/442f6438333711eb8a8c801844f00118?wp-linkindex=0&amp;utm_campaign=LPS_newsletter_&amp;utm_content=dhsc-mail.co.uk&amp;utm_medium=email&amp;utm_source=Department_of_Health_and_Social_Care" TargetMode="External"/><Relationship Id="rId2" Type="http://schemas.openxmlformats.org/officeDocument/2006/relationships/hyperlink" Target="https://www.gov.uk/government/publications/liberty-protection-safeguards-factsheets/liberty-protection-safeguards-overview-of-the-process?wp-linkindex=2&amp;utm_campaign=LPS_newsletter_&amp;utm_content=dhsc-mail.co.uk&amp;utm_medium=email&amp;utm_source=Department_of_Health_and_Social_Care"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coronavirus-covid-19-admission-and-care-of-people-in-care-homes/coronavirus-covid-19-admission-and-care-of-people-in-care-homes#section-2" TargetMode="External"/><Relationship Id="rId5" Type="http://schemas.openxmlformats.org/officeDocument/2006/relationships/hyperlink" Target="http://www.yhscn.nhs.uk/media/PDFs/mhdn/Dementia/Covid%2019/Top%20Tips%20Getting%20a%20COVID%20Swab%20from%20people%20with%20dementia.pdf" TargetMode="External"/><Relationship Id="rId4" Type="http://schemas.openxmlformats.org/officeDocument/2006/relationships/hyperlink" Target="https://www.healthylondon.org/resource/accelerated-improvement-resources/enhanced-health-in-care-homes/further-informatio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autonomy.essex.ac.uk/covid-19" TargetMode="External"/><Relationship Id="rId3" Type="http://schemas.openxmlformats.org/officeDocument/2006/relationships/hyperlink" Target="https://www.healthylondon.org/resource/accelerated-improvement-resources/enhanced-health-in-care-homes/further-information/" TargetMode="External"/><Relationship Id="rId7" Type="http://schemas.openxmlformats.org/officeDocument/2006/relationships/hyperlink" Target="https://www.healthylondon.org/resource/accelerated-improvement-resources/enhanced-health-in-care-homes/seasonal-readiness/winter-readiness/further-resources/" TargetMode="External"/><Relationship Id="rId12" Type="http://schemas.openxmlformats.org/officeDocument/2006/relationships/image" Target="../media/image72.png"/><Relationship Id="rId2" Type="http://schemas.openxmlformats.org/officeDocument/2006/relationships/hyperlink" Target="https://www.gov.uk/government/collections/immunisation-against-infectious-disease-the-green-book" TargetMode="External"/><Relationship Id="rId1" Type="http://schemas.openxmlformats.org/officeDocument/2006/relationships/slideLayout" Target="../slideLayouts/slideLayout2.xml"/><Relationship Id="rId6" Type="http://schemas.openxmlformats.org/officeDocument/2006/relationships/hyperlink" Target="https://ncpqsw.com/publications/guidance-on-the-use-of-the-mental-capacity-act-for-decisions-regarding-clinical-treatment-and-care-an-introduction/" TargetMode="External"/><Relationship Id="rId11" Type="http://schemas.openxmlformats.org/officeDocument/2006/relationships/image" Target="../media/image71.png"/><Relationship Id="rId5" Type="http://schemas.openxmlformats.org/officeDocument/2006/relationships/hyperlink" Target="https://ncpqsw.com/publications/advance-care-planning/" TargetMode="External"/><Relationship Id="rId10" Type="http://schemas.openxmlformats.org/officeDocument/2006/relationships/image" Target="../media/image70.png"/><Relationship Id="rId4" Type="http://schemas.openxmlformats.org/officeDocument/2006/relationships/hyperlink" Target="https://www.scie.org.uk/mca/directory?utm_campaign=11667333_MCA%20update%20mailing%202020&amp;utm_medium=email&amp;utm_source=SOCIAL%20CARE%20INSTITUTE%20FOR%20EXCELLENCE%20&amp;utm_sfid=0030f00002whanrAAA&amp;utm_role=Nurse&amp;dm_i=4O5,6Y2KL,U07RNY,RXZ4U,1#audiences" TargetMode="External"/><Relationship Id="rId9" Type="http://schemas.openxmlformats.org/officeDocument/2006/relationships/image" Target="../media/image8.jpeg"/></Relationships>
</file>

<file path=ppt/slides/_rels/slide46.xml.rels><?xml version="1.0" encoding="UTF-8" standalone="yes"?>
<Relationships xmlns="http://schemas.openxmlformats.org/package/2006/relationships"><Relationship Id="rId8" Type="http://schemas.openxmlformats.org/officeDocument/2006/relationships/hyperlink" Target="mailto:england.londonehchprogramme@nhs.net" TargetMode="External"/><Relationship Id="rId3" Type="http://schemas.openxmlformats.org/officeDocument/2006/relationships/image" Target="../media/image74.jpeg"/><Relationship Id="rId7" Type="http://schemas.openxmlformats.org/officeDocument/2006/relationships/hyperlink" Target="mailto:ENGLAND.safeguarding@nhs.net" TargetMode="External"/><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hyperlink" Target="https://future.nhs.uk/safeguarding/grouphome" TargetMode="External"/><Relationship Id="rId5" Type="http://schemas.openxmlformats.org/officeDocument/2006/relationships/hyperlink" Target="mailto:England.carehomes@nhs.net" TargetMode="External"/><Relationship Id="rId4" Type="http://schemas.openxmlformats.org/officeDocument/2006/relationships/hyperlink" Target="https://future.nhs.uk/carehomes/grouphome" TargetMode="Externa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853" y="2617116"/>
            <a:ext cx="11284183" cy="1874985"/>
          </a:xfrm>
        </p:spPr>
        <p:txBody>
          <a:bodyPr/>
          <a:lstStyle/>
          <a:p>
            <a:pPr algn="ctr"/>
            <a:r>
              <a:rPr lang="en-GB" b="1" dirty="0">
                <a:solidFill>
                  <a:schemeClr val="bg2"/>
                </a:solidFill>
                <a:latin typeface="Arial"/>
                <a:cs typeface="Arial"/>
              </a:rPr>
              <a:t>Care Provider Webinar: Simplifying Mental Capacity Act including Deprivation of Liberty Safeguards</a:t>
            </a:r>
            <a:br>
              <a:rPr lang="en-GB" b="1" dirty="0">
                <a:solidFill>
                  <a:schemeClr val="bg2"/>
                </a:solidFill>
                <a:latin typeface="Arial"/>
                <a:cs typeface="Arial"/>
              </a:rPr>
            </a:br>
            <a:r>
              <a:rPr lang="en-GB" sz="2000" b="1" dirty="0">
                <a:solidFill>
                  <a:schemeClr val="bg2"/>
                </a:solidFill>
                <a:latin typeface="Arial"/>
                <a:cs typeface="Arial"/>
              </a:rPr>
              <a:t>sharing best practice in a COVID-19 world </a:t>
            </a:r>
            <a:endParaRPr lang="en-GB" b="1" dirty="0"/>
          </a:p>
        </p:txBody>
      </p:sp>
      <p:sp>
        <p:nvSpPr>
          <p:cNvPr id="3" name="Subtitle 2"/>
          <p:cNvSpPr>
            <a:spLocks noGrp="1"/>
          </p:cNvSpPr>
          <p:nvPr>
            <p:ph type="subTitle" idx="1"/>
          </p:nvPr>
        </p:nvSpPr>
        <p:spPr>
          <a:xfrm>
            <a:off x="580368" y="4492101"/>
            <a:ext cx="11284183" cy="1654328"/>
          </a:xfrm>
        </p:spPr>
        <p:txBody>
          <a:bodyPr/>
          <a:lstStyle/>
          <a:p>
            <a:r>
              <a:rPr lang="en-GB" dirty="0"/>
              <a:t>Hosted by NHS London</a:t>
            </a:r>
          </a:p>
          <a:p>
            <a:r>
              <a:rPr lang="en-GB" dirty="0"/>
              <a:t>Date 2</a:t>
            </a:r>
            <a:r>
              <a:rPr lang="en-GB" baseline="30000" dirty="0"/>
              <a:t>nd</a:t>
            </a:r>
            <a:r>
              <a:rPr lang="en-GB" dirty="0"/>
              <a:t> December 2020 11am</a:t>
            </a:r>
          </a:p>
        </p:txBody>
      </p:sp>
      <p:pic>
        <p:nvPicPr>
          <p:cNvPr id="13" name="Picture 12">
            <a:extLst>
              <a:ext uri="{FF2B5EF4-FFF2-40B4-BE49-F238E27FC236}">
                <a16:creationId xmlns:a16="http://schemas.microsoft.com/office/drawing/2014/main" id="{01AE1BD4-F766-420E-91F3-8A186A999C55}"/>
              </a:ext>
            </a:extLst>
          </p:cNvPr>
          <p:cNvPicPr/>
          <p:nvPr/>
        </p:nvPicPr>
        <p:blipFill>
          <a:blip r:embed="rId2">
            <a:extLst>
              <a:ext uri="{28A0092B-C50C-407E-A947-70E740481C1C}">
                <a14:useLocalDpi xmlns:a14="http://schemas.microsoft.com/office/drawing/2010/main" val="0"/>
              </a:ext>
            </a:extLst>
          </a:blip>
          <a:stretch>
            <a:fillRect/>
          </a:stretch>
        </p:blipFill>
        <p:spPr>
          <a:xfrm>
            <a:off x="326349" y="250521"/>
            <a:ext cx="1740068" cy="901707"/>
          </a:xfrm>
          <a:prstGeom prst="rect">
            <a:avLst/>
          </a:prstGeom>
        </p:spPr>
      </p:pic>
      <p:sp>
        <p:nvSpPr>
          <p:cNvPr id="14" name="Title 1">
            <a:extLst>
              <a:ext uri="{FF2B5EF4-FFF2-40B4-BE49-F238E27FC236}">
                <a16:creationId xmlns:a16="http://schemas.microsoft.com/office/drawing/2014/main" id="{55856F3C-FDAB-4CA6-A325-EEDB114E7A3E}"/>
              </a:ext>
            </a:extLst>
          </p:cNvPr>
          <p:cNvSpPr txBox="1">
            <a:spLocks/>
          </p:cNvSpPr>
          <p:nvPr/>
        </p:nvSpPr>
        <p:spPr>
          <a:xfrm>
            <a:off x="476853" y="522546"/>
            <a:ext cx="10977577" cy="1270913"/>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endParaRPr lang="en-GB" sz="2800" dirty="0"/>
          </a:p>
        </p:txBody>
      </p:sp>
      <p:pic>
        <p:nvPicPr>
          <p:cNvPr id="11" name="Picture 10">
            <a:extLst>
              <a:ext uri="{FF2B5EF4-FFF2-40B4-BE49-F238E27FC236}">
                <a16:creationId xmlns:a16="http://schemas.microsoft.com/office/drawing/2014/main" id="{1B1FB736-178D-4B1B-B265-9B950AFB21F7}"/>
              </a:ext>
            </a:extLst>
          </p:cNvPr>
          <p:cNvPicPr>
            <a:picLocks noChangeAspect="1"/>
          </p:cNvPicPr>
          <p:nvPr/>
        </p:nvPicPr>
        <p:blipFill>
          <a:blip r:embed="rId3"/>
          <a:stretch>
            <a:fillRect/>
          </a:stretch>
        </p:blipFill>
        <p:spPr>
          <a:xfrm>
            <a:off x="2457191" y="398060"/>
            <a:ext cx="1867468" cy="88973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9FA5623-DF37-4CF7-A7A2-75B867567F85}"/>
              </a:ext>
            </a:extLst>
          </p:cNvPr>
          <p:cNvPicPr>
            <a:picLocks noChangeAspect="1"/>
          </p:cNvPicPr>
          <p:nvPr/>
        </p:nvPicPr>
        <p:blipFill>
          <a:blip r:embed="rId4"/>
          <a:stretch>
            <a:fillRect/>
          </a:stretch>
        </p:blipFill>
        <p:spPr>
          <a:xfrm>
            <a:off x="2901170" y="1388278"/>
            <a:ext cx="1662809" cy="726681"/>
          </a:xfrm>
          <a:prstGeom prst="rect">
            <a:avLst/>
          </a:prstGeom>
        </p:spPr>
      </p:pic>
      <p:pic>
        <p:nvPicPr>
          <p:cNvPr id="17" name="Picture 3" descr="A screenshot of text&#10;&#10;Description automatically generated">
            <a:extLst>
              <a:ext uri="{FF2B5EF4-FFF2-40B4-BE49-F238E27FC236}">
                <a16:creationId xmlns:a16="http://schemas.microsoft.com/office/drawing/2014/main" id="{803887A5-BC6C-4BC1-86B5-903F17053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1713145-F5E6-48EF-9203-A4A858D8507A}"/>
              </a:ext>
            </a:extLst>
          </p:cNvPr>
          <p:cNvPicPr>
            <a:picLocks noChangeAspect="1"/>
          </p:cNvPicPr>
          <p:nvPr/>
        </p:nvPicPr>
        <p:blipFill>
          <a:blip r:embed="rId6"/>
          <a:stretch>
            <a:fillRect/>
          </a:stretch>
        </p:blipFill>
        <p:spPr>
          <a:xfrm>
            <a:off x="4549577" y="275246"/>
            <a:ext cx="2693506" cy="1541678"/>
          </a:xfrm>
          <a:prstGeom prst="rect">
            <a:avLst/>
          </a:prstGeom>
        </p:spPr>
      </p:pic>
      <p:pic>
        <p:nvPicPr>
          <p:cNvPr id="5" name="Picture 4">
            <a:extLst>
              <a:ext uri="{FF2B5EF4-FFF2-40B4-BE49-F238E27FC236}">
                <a16:creationId xmlns:a16="http://schemas.microsoft.com/office/drawing/2014/main" id="{F966DAAF-B2D4-487A-BAFB-7B8F7AD230DA}"/>
              </a:ext>
            </a:extLst>
          </p:cNvPr>
          <p:cNvPicPr>
            <a:picLocks noChangeAspect="1"/>
          </p:cNvPicPr>
          <p:nvPr/>
        </p:nvPicPr>
        <p:blipFill>
          <a:blip r:embed="rId7"/>
          <a:stretch>
            <a:fillRect/>
          </a:stretch>
        </p:blipFill>
        <p:spPr>
          <a:xfrm>
            <a:off x="6743767" y="1378001"/>
            <a:ext cx="2286198" cy="951058"/>
          </a:xfrm>
          <a:prstGeom prst="rect">
            <a:avLst/>
          </a:prstGeom>
        </p:spPr>
      </p:pic>
      <p:pic>
        <p:nvPicPr>
          <p:cNvPr id="15" name="Picture 2">
            <a:extLst>
              <a:ext uri="{FF2B5EF4-FFF2-40B4-BE49-F238E27FC236}">
                <a16:creationId xmlns:a16="http://schemas.microsoft.com/office/drawing/2014/main" id="{7E7BCF44-D1AD-4E58-A062-A30759F46C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888" y="1366919"/>
            <a:ext cx="2217762" cy="8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5931EAF-09A5-4980-B39C-1B7F03A5F0EA}"/>
              </a:ext>
            </a:extLst>
          </p:cNvPr>
          <p:cNvPicPr>
            <a:picLocks noChangeAspect="1"/>
          </p:cNvPicPr>
          <p:nvPr/>
        </p:nvPicPr>
        <p:blipFill>
          <a:blip r:embed="rId9"/>
          <a:stretch>
            <a:fillRect/>
          </a:stretch>
        </p:blipFill>
        <p:spPr>
          <a:xfrm>
            <a:off x="7161698" y="396050"/>
            <a:ext cx="1866900" cy="1133475"/>
          </a:xfrm>
          <a:prstGeom prst="rect">
            <a:avLst/>
          </a:prstGeom>
        </p:spPr>
      </p:pic>
    </p:spTree>
    <p:extLst>
      <p:ext uri="{BB962C8B-B14F-4D97-AF65-F5344CB8AC3E}">
        <p14:creationId xmlns:p14="http://schemas.microsoft.com/office/powerpoint/2010/main" val="3144119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2475" y="980728"/>
            <a:ext cx="7556313" cy="1152872"/>
          </a:xfrm>
        </p:spPr>
        <p:txBody>
          <a:bodyPr>
            <a:noAutofit/>
          </a:bodyPr>
          <a:lstStyle/>
          <a:p>
            <a:r>
              <a:rPr lang="en-US" sz="3600" b="1" dirty="0">
                <a:solidFill>
                  <a:srgbClr val="00B050"/>
                </a:solidFill>
                <a:latin typeface="Arial Rounded MT Bold" panose="020F0704030504030204" pitchFamily="34" charset="0"/>
                <a:cs typeface="Arial" panose="020B0604020202020204" pitchFamily="34" charset="0"/>
              </a:rPr>
              <a:t>The 5 Principles of the MCA 2005</a:t>
            </a:r>
            <a:endParaRPr lang="en-GB" sz="3600" b="1" dirty="0">
              <a:solidFill>
                <a:srgbClr val="00B050"/>
              </a:solidFill>
              <a:latin typeface="Arial Rounded MT Bold" panose="020F07040305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3FB22538-6C55-4482-B295-987442E878A0}"/>
              </a:ext>
            </a:extLst>
          </p:cNvPr>
          <p:cNvSpPr>
            <a:spLocks noGrp="1"/>
          </p:cNvSpPr>
          <p:nvPr>
            <p:ph sz="half" idx="2"/>
          </p:nvPr>
        </p:nvSpPr>
        <p:spPr>
          <a:xfrm>
            <a:off x="6172200" y="1700808"/>
            <a:ext cx="4388296" cy="4425360"/>
          </a:xfrm>
        </p:spPr>
        <p:txBody>
          <a:bodyPr>
            <a:noAutofit/>
          </a:bodyPr>
          <a:lstStyle/>
          <a:p>
            <a:pPr marL="514350" indent="-514350">
              <a:buFont typeface="+mj-lt"/>
              <a:buAutoNum type="arabicPeriod"/>
            </a:pPr>
            <a:r>
              <a:rPr lang="en-GB" sz="2400" dirty="0">
                <a:latin typeface="Arial Rounded MT Bold" panose="020F0704030504030204" pitchFamily="34" charset="0"/>
              </a:rPr>
              <a:t>A presumption of capacity.</a:t>
            </a:r>
          </a:p>
          <a:p>
            <a:pPr marL="0" indent="0">
              <a:buNone/>
            </a:pPr>
            <a:r>
              <a:rPr lang="en-GB" sz="2400" dirty="0"/>
              <a:t>Start off by thinking that everyone can make their own decisions. Ask yourself, “does it appear that this person can make this decision?” Are you </a:t>
            </a:r>
            <a:r>
              <a:rPr lang="en-GB" sz="2400" u="sng" dirty="0"/>
              <a:t>assured</a:t>
            </a:r>
            <a:r>
              <a:rPr lang="en-GB" sz="2400" dirty="0"/>
              <a:t> that they have understood? </a:t>
            </a:r>
          </a:p>
          <a:p>
            <a:pPr marL="0" indent="0">
              <a:buNone/>
            </a:pPr>
            <a:r>
              <a:rPr lang="en-GB" sz="2400" dirty="0"/>
              <a:t>If not, apply principle 2.</a:t>
            </a:r>
          </a:p>
          <a:p>
            <a:pPr marL="0" indent="0">
              <a:buNone/>
            </a:pPr>
            <a:endParaRPr lang="en-GB" sz="2400" dirty="0">
              <a:latin typeface="Arial Rounded MT Bold" panose="020F0704030504030204" pitchFamily="34" charset="0"/>
            </a:endParaRPr>
          </a:p>
        </p:txBody>
      </p:sp>
      <p:sp>
        <p:nvSpPr>
          <p:cNvPr id="2" name="TextBox 1">
            <a:extLst>
              <a:ext uri="{FF2B5EF4-FFF2-40B4-BE49-F238E27FC236}">
                <a16:creationId xmlns:a16="http://schemas.microsoft.com/office/drawing/2014/main" id="{E681B76B-E755-4848-A0A3-3EC5AD841669}"/>
              </a:ext>
            </a:extLst>
          </p:cNvPr>
          <p:cNvSpPr txBox="1"/>
          <p:nvPr/>
        </p:nvSpPr>
        <p:spPr>
          <a:xfrm>
            <a:off x="2121535" y="6001452"/>
            <a:ext cx="8331453" cy="369332"/>
          </a:xfrm>
          <a:prstGeom prst="rect">
            <a:avLst/>
          </a:prstGeom>
          <a:noFill/>
        </p:spPr>
        <p:txBody>
          <a:bodyPr wrap="square" rtlCol="0">
            <a:spAutoFit/>
          </a:bodyPr>
          <a:lstStyle/>
          <a:p>
            <a:r>
              <a:rPr lang="en-GB" b="1" dirty="0">
                <a:solidFill>
                  <a:srgbClr val="005EB8"/>
                </a:solidFill>
                <a:latin typeface="Arial" panose="020B0604020202020204" pitchFamily="34" charset="0"/>
                <a:cs typeface="Arial" panose="020B0604020202020204" pitchFamily="34" charset="0"/>
              </a:rPr>
              <a:t>@Chelleefarnan 		#NHSSafeguarding 		#MCA_LPS</a:t>
            </a:r>
            <a:endParaRPr lang="en-GB" dirty="0"/>
          </a:p>
        </p:txBody>
      </p:sp>
      <p:pic>
        <p:nvPicPr>
          <p:cNvPr id="11" name="Picture 10" descr="Image result for TWITTER IMAGE">
            <a:extLst>
              <a:ext uri="{FF2B5EF4-FFF2-40B4-BE49-F238E27FC236}">
                <a16:creationId xmlns:a16="http://schemas.microsoft.com/office/drawing/2014/main" id="{9BAAEB7F-EC3D-4EC5-B70F-C546D64F79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887351"/>
            <a:ext cx="597535" cy="597535"/>
          </a:xfrm>
          <a:prstGeom prst="rect">
            <a:avLst/>
          </a:prstGeom>
          <a:noFill/>
          <a:ln>
            <a:noFill/>
          </a:ln>
        </p:spPr>
      </p:pic>
      <p:pic>
        <p:nvPicPr>
          <p:cNvPr id="12" name="Picture 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279577" y="2364473"/>
            <a:ext cx="3124751" cy="296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2022475" y="2780929"/>
            <a:ext cx="300037"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1</a:t>
            </a:r>
          </a:p>
        </p:txBody>
      </p:sp>
      <p:sp>
        <p:nvSpPr>
          <p:cNvPr id="16" name="TextBox 15"/>
          <p:cNvSpPr txBox="1"/>
          <p:nvPr/>
        </p:nvSpPr>
        <p:spPr>
          <a:xfrm>
            <a:off x="2460355" y="5481638"/>
            <a:ext cx="2460161" cy="369332"/>
          </a:xfrm>
          <a:prstGeom prst="rect">
            <a:avLst/>
          </a:prstGeom>
          <a:noFill/>
        </p:spPr>
        <p:txBody>
          <a:bodyPr wrap="none">
            <a:spAutoFit/>
          </a:bodyPr>
          <a:lstStyle/>
          <a:p>
            <a:pPr>
              <a:defRPr/>
            </a:pPr>
            <a:r>
              <a:rPr lang="en-GB" dirty="0">
                <a:solidFill>
                  <a:prstClr val="black"/>
                </a:solidFill>
              </a:rPr>
              <a:t>After Shropshire Council</a:t>
            </a:r>
          </a:p>
        </p:txBody>
      </p:sp>
    </p:spTree>
    <p:extLst>
      <p:ext uri="{BB962C8B-B14F-4D97-AF65-F5344CB8AC3E}">
        <p14:creationId xmlns:p14="http://schemas.microsoft.com/office/powerpoint/2010/main" val="19565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2475" y="980728"/>
            <a:ext cx="7556313" cy="1152872"/>
          </a:xfrm>
        </p:spPr>
        <p:txBody>
          <a:bodyPr>
            <a:noAutofit/>
          </a:bodyPr>
          <a:lstStyle/>
          <a:p>
            <a:r>
              <a:rPr lang="en-US" sz="3600" b="1" dirty="0">
                <a:solidFill>
                  <a:srgbClr val="00B050"/>
                </a:solidFill>
                <a:latin typeface="Arial Rounded MT Bold" panose="020F0704030504030204" pitchFamily="34" charset="0"/>
                <a:cs typeface="Arial" panose="020B0604020202020204" pitchFamily="34" charset="0"/>
              </a:rPr>
              <a:t>The 5 Principles of the MCA 2005</a:t>
            </a:r>
            <a:endParaRPr lang="en-GB" sz="3600" b="1" dirty="0">
              <a:solidFill>
                <a:srgbClr val="00B050"/>
              </a:solidFill>
              <a:latin typeface="Arial Rounded MT Bold" panose="020F07040305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3FB22538-6C55-4482-B295-987442E878A0}"/>
              </a:ext>
            </a:extLst>
          </p:cNvPr>
          <p:cNvSpPr>
            <a:spLocks noGrp="1"/>
          </p:cNvSpPr>
          <p:nvPr>
            <p:ph sz="half" idx="2"/>
          </p:nvPr>
        </p:nvSpPr>
        <p:spPr>
          <a:xfrm>
            <a:off x="6172200" y="1700808"/>
            <a:ext cx="4388296" cy="4425360"/>
          </a:xfrm>
        </p:spPr>
        <p:txBody>
          <a:bodyPr>
            <a:noAutofit/>
          </a:bodyPr>
          <a:lstStyle/>
          <a:p>
            <a:pPr marL="514350" indent="-514350">
              <a:buFont typeface="+mj-lt"/>
              <a:buAutoNum type="arabicPeriod"/>
            </a:pPr>
            <a:r>
              <a:rPr lang="en-GB" sz="2400" dirty="0">
                <a:latin typeface="Arial Rounded MT Bold" panose="020F0704030504030204" pitchFamily="34" charset="0"/>
              </a:rPr>
              <a:t>A presumption of capacity.</a:t>
            </a:r>
          </a:p>
          <a:p>
            <a:pPr marL="514350" indent="-514350">
              <a:buFont typeface="+mj-lt"/>
              <a:buAutoNum type="arabicPeriod"/>
            </a:pPr>
            <a:r>
              <a:rPr lang="en-GB" sz="2400" dirty="0">
                <a:latin typeface="Arial Rounded MT Bold" panose="020F0704030504030204" pitchFamily="34" charset="0"/>
              </a:rPr>
              <a:t>Individuals are </a:t>
            </a:r>
            <a:r>
              <a:rPr lang="en-GB" sz="2400" u="sng" dirty="0">
                <a:latin typeface="Arial Rounded MT Bold" panose="020F0704030504030204" pitchFamily="34" charset="0"/>
              </a:rPr>
              <a:t>supported</a:t>
            </a:r>
            <a:r>
              <a:rPr lang="en-GB" sz="2400" dirty="0">
                <a:latin typeface="Arial Rounded MT Bold" panose="020F0704030504030204" pitchFamily="34" charset="0"/>
              </a:rPr>
              <a:t> to make their </a:t>
            </a:r>
            <a:r>
              <a:rPr lang="en-GB" sz="2400" u="sng" dirty="0">
                <a:latin typeface="Arial Rounded MT Bold" panose="020F0704030504030204" pitchFamily="34" charset="0"/>
              </a:rPr>
              <a:t>own</a:t>
            </a:r>
            <a:r>
              <a:rPr lang="en-GB" sz="2400" dirty="0">
                <a:latin typeface="Arial Rounded MT Bold" panose="020F0704030504030204" pitchFamily="34" charset="0"/>
              </a:rPr>
              <a:t> decision.</a:t>
            </a:r>
          </a:p>
          <a:p>
            <a:pPr marL="0" indent="0">
              <a:buNone/>
            </a:pPr>
            <a:r>
              <a:rPr lang="en-GB" sz="2400" dirty="0"/>
              <a:t>To justify any intervention, you must show that you have taken all practicable steps to help them to make the decision. </a:t>
            </a:r>
            <a:endParaRPr lang="en-GB" sz="2400" dirty="0">
              <a:latin typeface="Arial Rounded MT Bold" panose="020F0704030504030204" pitchFamily="34" charset="0"/>
            </a:endParaRPr>
          </a:p>
        </p:txBody>
      </p:sp>
      <p:sp>
        <p:nvSpPr>
          <p:cNvPr id="2" name="TextBox 1">
            <a:extLst>
              <a:ext uri="{FF2B5EF4-FFF2-40B4-BE49-F238E27FC236}">
                <a16:creationId xmlns:a16="http://schemas.microsoft.com/office/drawing/2014/main" id="{E681B76B-E755-4848-A0A3-3EC5AD841669}"/>
              </a:ext>
            </a:extLst>
          </p:cNvPr>
          <p:cNvSpPr txBox="1"/>
          <p:nvPr/>
        </p:nvSpPr>
        <p:spPr>
          <a:xfrm>
            <a:off x="2121535" y="6001452"/>
            <a:ext cx="8331453" cy="369332"/>
          </a:xfrm>
          <a:prstGeom prst="rect">
            <a:avLst/>
          </a:prstGeom>
          <a:noFill/>
        </p:spPr>
        <p:txBody>
          <a:bodyPr wrap="square" rtlCol="0">
            <a:spAutoFit/>
          </a:bodyPr>
          <a:lstStyle/>
          <a:p>
            <a:r>
              <a:rPr lang="en-GB" b="1" dirty="0">
                <a:solidFill>
                  <a:srgbClr val="005EB8"/>
                </a:solidFill>
                <a:latin typeface="Arial" panose="020B0604020202020204" pitchFamily="34" charset="0"/>
                <a:cs typeface="Arial" panose="020B0604020202020204" pitchFamily="34" charset="0"/>
              </a:rPr>
              <a:t>@Chelleefarnan 		#NHSSafeguarding 		#MCA_LPS</a:t>
            </a:r>
            <a:endParaRPr lang="en-GB" dirty="0"/>
          </a:p>
        </p:txBody>
      </p:sp>
      <p:pic>
        <p:nvPicPr>
          <p:cNvPr id="11" name="Picture 10" descr="Image result for TWITTER IMAGE">
            <a:extLst>
              <a:ext uri="{FF2B5EF4-FFF2-40B4-BE49-F238E27FC236}">
                <a16:creationId xmlns:a16="http://schemas.microsoft.com/office/drawing/2014/main" id="{9BAAEB7F-EC3D-4EC5-B70F-C546D64F79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887351"/>
            <a:ext cx="597535" cy="597535"/>
          </a:xfrm>
          <a:prstGeom prst="rect">
            <a:avLst/>
          </a:prstGeom>
          <a:noFill/>
          <a:ln>
            <a:noFill/>
          </a:ln>
        </p:spPr>
      </p:pic>
      <p:pic>
        <p:nvPicPr>
          <p:cNvPr id="12" name="Picture 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279577" y="2364473"/>
            <a:ext cx="3124751" cy="296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2022475" y="2780929"/>
            <a:ext cx="300037"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1</a:t>
            </a:r>
          </a:p>
        </p:txBody>
      </p:sp>
      <p:sp>
        <p:nvSpPr>
          <p:cNvPr id="15" name="Oval 14"/>
          <p:cNvSpPr/>
          <p:nvPr/>
        </p:nvSpPr>
        <p:spPr>
          <a:xfrm>
            <a:off x="2567608" y="2192810"/>
            <a:ext cx="298450"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2</a:t>
            </a:r>
          </a:p>
        </p:txBody>
      </p:sp>
      <p:sp>
        <p:nvSpPr>
          <p:cNvPr id="16" name="TextBox 15"/>
          <p:cNvSpPr txBox="1"/>
          <p:nvPr/>
        </p:nvSpPr>
        <p:spPr>
          <a:xfrm>
            <a:off x="2460355" y="5481638"/>
            <a:ext cx="2460161" cy="369332"/>
          </a:xfrm>
          <a:prstGeom prst="rect">
            <a:avLst/>
          </a:prstGeom>
          <a:noFill/>
        </p:spPr>
        <p:txBody>
          <a:bodyPr wrap="none">
            <a:spAutoFit/>
          </a:bodyPr>
          <a:lstStyle/>
          <a:p>
            <a:pPr>
              <a:defRPr/>
            </a:pPr>
            <a:r>
              <a:rPr lang="en-GB" dirty="0">
                <a:solidFill>
                  <a:prstClr val="black"/>
                </a:solidFill>
              </a:rPr>
              <a:t>After Shropshire Council</a:t>
            </a:r>
          </a:p>
        </p:txBody>
      </p:sp>
    </p:spTree>
    <p:extLst>
      <p:ext uri="{BB962C8B-B14F-4D97-AF65-F5344CB8AC3E}">
        <p14:creationId xmlns:p14="http://schemas.microsoft.com/office/powerpoint/2010/main" val="261903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5" y="332656"/>
            <a:ext cx="5760640" cy="792088"/>
          </a:xfrm>
        </p:spPr>
        <p:txBody>
          <a:bodyPr/>
          <a:lstStyle/>
          <a:p>
            <a:r>
              <a:rPr lang="en-GB" altLang="en-US" b="1" dirty="0">
                <a:solidFill>
                  <a:srgbClr val="00B050"/>
                </a:solidFill>
                <a:latin typeface="Arial Rounded MT Bold" panose="020F0704030504030204" pitchFamily="34" charset="0"/>
              </a:rPr>
              <a:t>Books Beyond Words</a:t>
            </a:r>
            <a:endParaRPr lang="en-GB" b="1" dirty="0">
              <a:solidFill>
                <a:srgbClr val="00B050"/>
              </a:solidFill>
            </a:endParaRPr>
          </a:p>
        </p:txBody>
      </p:sp>
      <p:sp>
        <p:nvSpPr>
          <p:cNvPr id="3" name="TextBox 2"/>
          <p:cNvSpPr txBox="1"/>
          <p:nvPr/>
        </p:nvSpPr>
        <p:spPr>
          <a:xfrm>
            <a:off x="1968408" y="1624134"/>
            <a:ext cx="2818583" cy="2585323"/>
          </a:xfrm>
          <a:prstGeom prst="rect">
            <a:avLst/>
          </a:prstGeom>
          <a:noFill/>
          <a:ln>
            <a:solidFill>
              <a:srgbClr val="58A303"/>
            </a:solidFill>
          </a:ln>
        </p:spPr>
        <p:txBody>
          <a:bodyPr wrap="square" rtlCol="0">
            <a:spAutoFit/>
          </a:bodyPr>
          <a:lstStyle/>
          <a:p>
            <a:r>
              <a:rPr lang="en-GB" dirty="0">
                <a:latin typeface="Arial" panose="020B0604020202020204" pitchFamily="34" charset="0"/>
                <a:cs typeface="Arial" panose="020B0604020202020204" pitchFamily="34" charset="0"/>
              </a:rPr>
              <a:t>A wide range of resources are available to support Principle 2, such as the invaluable ‘Beyond Words’ series of books and videos that cover many very difficult topics in an accessible pictorial format …</a:t>
            </a:r>
          </a:p>
        </p:txBody>
      </p:sp>
      <p:sp>
        <p:nvSpPr>
          <p:cNvPr id="4" name="TextBox 3"/>
          <p:cNvSpPr txBox="1"/>
          <p:nvPr/>
        </p:nvSpPr>
        <p:spPr>
          <a:xfrm>
            <a:off x="2135560" y="5301208"/>
            <a:ext cx="792088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3"/>
              </a:rPr>
              <a:t>https://booksbeyondwords.co.uk/coping-with-coronavirus</a:t>
            </a:r>
            <a:r>
              <a:rPr lang="en-GB" dirty="0">
                <a:latin typeface="Arial" panose="020B0604020202020204" pitchFamily="34" charset="0"/>
                <a:cs typeface="Arial" panose="020B0604020202020204" pitchFamily="34" charset="0"/>
              </a:rPr>
              <a:t> </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640" y="1772816"/>
            <a:ext cx="2087559" cy="2939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Beating-the-Virus-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080" y="2822449"/>
            <a:ext cx="1993512" cy="2826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08168" y="1340769"/>
            <a:ext cx="2615424" cy="1200329"/>
          </a:xfrm>
          <a:prstGeom prst="rect">
            <a:avLst/>
          </a:prstGeom>
          <a:noFill/>
          <a:ln>
            <a:solidFill>
              <a:srgbClr val="58A303"/>
            </a:solidFill>
          </a:ln>
        </p:spPr>
        <p:txBody>
          <a:bodyPr wrap="square" rtlCol="0">
            <a:spAutoFit/>
          </a:bodyPr>
          <a:lstStyle/>
          <a:p>
            <a:r>
              <a:rPr lang="en-GB" dirty="0">
                <a:latin typeface="Arial" panose="020B0604020202020204" pitchFamily="34" charset="0"/>
                <a:cs typeface="Arial" panose="020B0604020202020204" pitchFamily="34" charset="0"/>
              </a:rPr>
              <a:t>… including new COVID-19 related titles, with further publications  expected imminently. </a:t>
            </a:r>
            <a:endParaRPr lang="en-GB" dirty="0"/>
          </a:p>
        </p:txBody>
      </p:sp>
    </p:spTree>
    <p:extLst>
      <p:ext uri="{BB962C8B-B14F-4D97-AF65-F5344CB8AC3E}">
        <p14:creationId xmlns:p14="http://schemas.microsoft.com/office/powerpoint/2010/main" val="1909625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2475" y="980728"/>
            <a:ext cx="7556313" cy="1152872"/>
          </a:xfrm>
        </p:spPr>
        <p:txBody>
          <a:bodyPr>
            <a:noAutofit/>
          </a:bodyPr>
          <a:lstStyle/>
          <a:p>
            <a:r>
              <a:rPr lang="en-US" sz="3600" b="1" dirty="0">
                <a:solidFill>
                  <a:srgbClr val="00B050"/>
                </a:solidFill>
                <a:latin typeface="Arial Rounded MT Bold" panose="020F0704030504030204" pitchFamily="34" charset="0"/>
                <a:cs typeface="Arial" panose="020B0604020202020204" pitchFamily="34" charset="0"/>
              </a:rPr>
              <a:t>The 5 Principles of the MCA 2005</a:t>
            </a:r>
            <a:endParaRPr lang="en-GB" sz="3600" b="1" dirty="0">
              <a:solidFill>
                <a:srgbClr val="00B050"/>
              </a:solidFill>
              <a:latin typeface="Arial Rounded MT Bold" panose="020F07040305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3FB22538-6C55-4482-B295-987442E878A0}"/>
              </a:ext>
            </a:extLst>
          </p:cNvPr>
          <p:cNvSpPr>
            <a:spLocks noGrp="1"/>
          </p:cNvSpPr>
          <p:nvPr>
            <p:ph sz="half" idx="2"/>
          </p:nvPr>
        </p:nvSpPr>
        <p:spPr>
          <a:xfrm>
            <a:off x="6172200" y="1700808"/>
            <a:ext cx="4388296" cy="4425360"/>
          </a:xfrm>
        </p:spPr>
        <p:txBody>
          <a:bodyPr>
            <a:noAutofit/>
          </a:bodyPr>
          <a:lstStyle/>
          <a:p>
            <a:pPr marL="514350" indent="-514350">
              <a:buFont typeface="+mj-lt"/>
              <a:buAutoNum type="arabicPeriod"/>
            </a:pPr>
            <a:r>
              <a:rPr lang="en-GB" sz="2400" dirty="0">
                <a:latin typeface="Arial Rounded MT Bold" panose="020F0704030504030204" pitchFamily="34" charset="0"/>
              </a:rPr>
              <a:t>A presumption of capacity.</a:t>
            </a:r>
          </a:p>
          <a:p>
            <a:pPr marL="514350" indent="-514350">
              <a:buFont typeface="+mj-lt"/>
              <a:buAutoNum type="arabicPeriod"/>
            </a:pPr>
            <a:r>
              <a:rPr lang="en-GB" sz="2400" dirty="0">
                <a:latin typeface="Arial Rounded MT Bold" panose="020F0704030504030204" pitchFamily="34" charset="0"/>
              </a:rPr>
              <a:t>Individuals are </a:t>
            </a:r>
            <a:r>
              <a:rPr lang="en-GB" sz="2400" u="sng" dirty="0">
                <a:latin typeface="Arial Rounded MT Bold" panose="020F0704030504030204" pitchFamily="34" charset="0"/>
              </a:rPr>
              <a:t>supported</a:t>
            </a:r>
            <a:r>
              <a:rPr lang="en-GB" sz="2400" dirty="0">
                <a:latin typeface="Arial Rounded MT Bold" panose="020F0704030504030204" pitchFamily="34" charset="0"/>
              </a:rPr>
              <a:t> to make their </a:t>
            </a:r>
            <a:r>
              <a:rPr lang="en-GB" sz="2400" u="sng" dirty="0">
                <a:latin typeface="Arial Rounded MT Bold" panose="020F0704030504030204" pitchFamily="34" charset="0"/>
              </a:rPr>
              <a:t>own</a:t>
            </a:r>
            <a:r>
              <a:rPr lang="en-GB" sz="2400" dirty="0">
                <a:latin typeface="Arial Rounded MT Bold" panose="020F0704030504030204" pitchFamily="34" charset="0"/>
              </a:rPr>
              <a:t> decision.</a:t>
            </a:r>
          </a:p>
          <a:p>
            <a:pPr marL="514350" indent="-514350">
              <a:buFont typeface="+mj-lt"/>
              <a:buAutoNum type="arabicPeriod"/>
            </a:pPr>
            <a:r>
              <a:rPr lang="en-GB" sz="2400" dirty="0">
                <a:latin typeface="Arial Rounded MT Bold" panose="020F0704030504030204" pitchFamily="34" charset="0"/>
              </a:rPr>
              <a:t>Unwise Decisions.</a:t>
            </a:r>
          </a:p>
          <a:p>
            <a:pPr marL="0" indent="0">
              <a:buNone/>
            </a:pPr>
            <a:r>
              <a:rPr lang="en-GB" sz="2400" dirty="0"/>
              <a:t>These do not necessarily mean a lack of capacity</a:t>
            </a:r>
          </a:p>
        </p:txBody>
      </p:sp>
      <p:sp>
        <p:nvSpPr>
          <p:cNvPr id="2" name="TextBox 1">
            <a:extLst>
              <a:ext uri="{FF2B5EF4-FFF2-40B4-BE49-F238E27FC236}">
                <a16:creationId xmlns:a16="http://schemas.microsoft.com/office/drawing/2014/main" id="{E681B76B-E755-4848-A0A3-3EC5AD841669}"/>
              </a:ext>
            </a:extLst>
          </p:cNvPr>
          <p:cNvSpPr txBox="1"/>
          <p:nvPr/>
        </p:nvSpPr>
        <p:spPr>
          <a:xfrm>
            <a:off x="2121535" y="6001452"/>
            <a:ext cx="8331453" cy="369332"/>
          </a:xfrm>
          <a:prstGeom prst="rect">
            <a:avLst/>
          </a:prstGeom>
          <a:noFill/>
        </p:spPr>
        <p:txBody>
          <a:bodyPr wrap="square" rtlCol="0">
            <a:spAutoFit/>
          </a:bodyPr>
          <a:lstStyle/>
          <a:p>
            <a:r>
              <a:rPr lang="en-GB" b="1" dirty="0">
                <a:solidFill>
                  <a:srgbClr val="005EB8"/>
                </a:solidFill>
                <a:latin typeface="Arial" panose="020B0604020202020204" pitchFamily="34" charset="0"/>
                <a:cs typeface="Arial" panose="020B0604020202020204" pitchFamily="34" charset="0"/>
              </a:rPr>
              <a:t>@Chelleefarnan 		#NHSSafeguarding 		#MCA_LPS</a:t>
            </a:r>
            <a:endParaRPr lang="en-GB" dirty="0"/>
          </a:p>
        </p:txBody>
      </p:sp>
      <p:pic>
        <p:nvPicPr>
          <p:cNvPr id="11" name="Picture 10" descr="Image result for TWITTER IMAGE">
            <a:extLst>
              <a:ext uri="{FF2B5EF4-FFF2-40B4-BE49-F238E27FC236}">
                <a16:creationId xmlns:a16="http://schemas.microsoft.com/office/drawing/2014/main" id="{9BAAEB7F-EC3D-4EC5-B70F-C546D64F79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887351"/>
            <a:ext cx="597535" cy="597535"/>
          </a:xfrm>
          <a:prstGeom prst="rect">
            <a:avLst/>
          </a:prstGeom>
          <a:noFill/>
          <a:ln>
            <a:noFill/>
          </a:ln>
        </p:spPr>
      </p:pic>
      <p:pic>
        <p:nvPicPr>
          <p:cNvPr id="12" name="Picture 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279577" y="2364473"/>
            <a:ext cx="3124751" cy="296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2022475" y="2780929"/>
            <a:ext cx="300037"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1</a:t>
            </a:r>
          </a:p>
        </p:txBody>
      </p:sp>
      <p:sp>
        <p:nvSpPr>
          <p:cNvPr id="15" name="Oval 14"/>
          <p:cNvSpPr/>
          <p:nvPr/>
        </p:nvSpPr>
        <p:spPr>
          <a:xfrm>
            <a:off x="2567608" y="2192810"/>
            <a:ext cx="298450"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2</a:t>
            </a:r>
          </a:p>
        </p:txBody>
      </p:sp>
      <p:sp>
        <p:nvSpPr>
          <p:cNvPr id="16" name="TextBox 15"/>
          <p:cNvSpPr txBox="1"/>
          <p:nvPr/>
        </p:nvSpPr>
        <p:spPr>
          <a:xfrm>
            <a:off x="2460355" y="5481638"/>
            <a:ext cx="2460161" cy="369332"/>
          </a:xfrm>
          <a:prstGeom prst="rect">
            <a:avLst/>
          </a:prstGeom>
          <a:noFill/>
        </p:spPr>
        <p:txBody>
          <a:bodyPr wrap="none">
            <a:spAutoFit/>
          </a:bodyPr>
          <a:lstStyle/>
          <a:p>
            <a:pPr>
              <a:defRPr/>
            </a:pPr>
            <a:r>
              <a:rPr lang="en-GB" dirty="0">
                <a:solidFill>
                  <a:prstClr val="black"/>
                </a:solidFill>
              </a:rPr>
              <a:t>After Shropshire Council</a:t>
            </a:r>
          </a:p>
        </p:txBody>
      </p:sp>
      <p:sp>
        <p:nvSpPr>
          <p:cNvPr id="17" name="Oval 16"/>
          <p:cNvSpPr/>
          <p:nvPr/>
        </p:nvSpPr>
        <p:spPr>
          <a:xfrm>
            <a:off x="3359696" y="1978819"/>
            <a:ext cx="300038" cy="309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3</a:t>
            </a:r>
          </a:p>
        </p:txBody>
      </p:sp>
    </p:spTree>
    <p:extLst>
      <p:ext uri="{BB962C8B-B14F-4D97-AF65-F5344CB8AC3E}">
        <p14:creationId xmlns:p14="http://schemas.microsoft.com/office/powerpoint/2010/main" val="29661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D7D7-E80E-4381-A643-8431532D00B6}"/>
              </a:ext>
            </a:extLst>
          </p:cNvPr>
          <p:cNvSpPr>
            <a:spLocks noGrp="1"/>
          </p:cNvSpPr>
          <p:nvPr>
            <p:ph type="title"/>
          </p:nvPr>
        </p:nvSpPr>
        <p:spPr>
          <a:xfrm>
            <a:off x="1981200" y="274638"/>
            <a:ext cx="8229600" cy="1143000"/>
          </a:xfrm>
        </p:spPr>
        <p:txBody>
          <a:bodyPr>
            <a:normAutofit fontScale="90000"/>
          </a:bodyPr>
          <a:lstStyle/>
          <a:p>
            <a:pPr algn="l"/>
            <a:r>
              <a:rPr lang="en-GB" sz="4000" b="1" dirty="0">
                <a:solidFill>
                  <a:srgbClr val="00B050"/>
                </a:solidFill>
                <a:latin typeface="Arial Rounded MT Bold" panose="020F0704030504030204" pitchFamily="34" charset="0"/>
                <a:cs typeface="Arial" panose="020B0604020202020204" pitchFamily="34" charset="0"/>
              </a:rPr>
              <a:t>The unwise decision mouse! </a:t>
            </a:r>
            <a:br>
              <a:rPr lang="en-GB" b="1" dirty="0">
                <a:solidFill>
                  <a:srgbClr val="00B050"/>
                </a:solidFill>
                <a:latin typeface="Arial" panose="020B0604020202020204" pitchFamily="34" charset="0"/>
                <a:cs typeface="Arial" panose="020B0604020202020204" pitchFamily="34" charset="0"/>
              </a:rPr>
            </a:br>
            <a:endParaRPr lang="en-GB" b="1" dirty="0">
              <a:solidFill>
                <a:srgbClr val="00B050"/>
              </a:solidFill>
            </a:endParaRPr>
          </a:p>
        </p:txBody>
      </p:sp>
      <p:sp>
        <p:nvSpPr>
          <p:cNvPr id="3" name="Content Placeholder 2">
            <a:extLst>
              <a:ext uri="{FF2B5EF4-FFF2-40B4-BE49-F238E27FC236}">
                <a16:creationId xmlns:a16="http://schemas.microsoft.com/office/drawing/2014/main" id="{980E6653-7F5A-42DA-A639-FE4E77EE5BBD}"/>
              </a:ext>
            </a:extLst>
          </p:cNvPr>
          <p:cNvSpPr>
            <a:spLocks noGrp="1"/>
          </p:cNvSpPr>
          <p:nvPr>
            <p:ph idx="1"/>
          </p:nvPr>
        </p:nvSpPr>
        <p:spPr>
          <a:xfrm>
            <a:off x="1975521" y="2204864"/>
            <a:ext cx="2995227" cy="1365784"/>
          </a:xfrm>
          <a:solidFill>
            <a:srgbClr val="0072BB"/>
          </a:solidFill>
          <a:ln>
            <a:solidFill>
              <a:srgbClr val="0072BB"/>
            </a:solidFill>
          </a:ln>
          <a:scene3d>
            <a:camera prst="orthographicFront"/>
            <a:lightRig rig="threePt" dir="t"/>
          </a:scene3d>
          <a:sp3d>
            <a:bevelT/>
          </a:sp3d>
        </p:spPr>
        <p:txBody>
          <a:bodyPr>
            <a:normAutofit fontScale="77500" lnSpcReduction="20000"/>
          </a:bodyPr>
          <a:lstStyle/>
          <a:p>
            <a:r>
              <a:rPr lang="en-GB"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One person’s (so called) unwise decision is another person’s calculated risk …</a:t>
            </a:r>
          </a:p>
          <a:p>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DB2777A-FDC8-4E08-BAC9-08044EC71FD0}"/>
              </a:ext>
            </a:extLst>
          </p:cNvPr>
          <p:cNvPicPr/>
          <p:nvPr/>
        </p:nvPicPr>
        <p:blipFill rotWithShape="1">
          <a:blip r:embed="rId3" cstate="print">
            <a:extLst>
              <a:ext uri="{28A0092B-C50C-407E-A947-70E740481C1C}">
                <a14:useLocalDpi xmlns:a14="http://schemas.microsoft.com/office/drawing/2010/main" val="0"/>
              </a:ext>
            </a:extLst>
          </a:blip>
          <a:srcRect b="39795"/>
          <a:stretch/>
        </p:blipFill>
        <p:spPr bwMode="auto">
          <a:xfrm>
            <a:off x="9408369" y="216537"/>
            <a:ext cx="1044621" cy="476160"/>
          </a:xfrm>
          <a:prstGeom prst="rect">
            <a:avLst/>
          </a:prstGeom>
          <a:noFill/>
        </p:spPr>
      </p:pic>
      <p:pic>
        <p:nvPicPr>
          <p:cNvPr id="5" name="Picture 4">
            <a:extLst>
              <a:ext uri="{FF2B5EF4-FFF2-40B4-BE49-F238E27FC236}">
                <a16:creationId xmlns:a16="http://schemas.microsoft.com/office/drawing/2014/main" id="{392C0069-9106-43EB-9B96-A31CE9C08C52}"/>
              </a:ext>
            </a:extLst>
          </p:cNvPr>
          <p:cNvPicPr>
            <a:picLocks noChangeAspect="1"/>
          </p:cNvPicPr>
          <p:nvPr/>
        </p:nvPicPr>
        <p:blipFill>
          <a:blip r:embed="rId4"/>
          <a:stretch>
            <a:fillRect/>
          </a:stretch>
        </p:blipFill>
        <p:spPr>
          <a:xfrm>
            <a:off x="1524000" y="5533042"/>
            <a:ext cx="9144000" cy="1324959"/>
          </a:xfrm>
          <a:prstGeom prst="rect">
            <a:avLst/>
          </a:prstGeom>
        </p:spPr>
      </p:pic>
      <p:sp>
        <p:nvSpPr>
          <p:cNvPr id="6" name="TextBox 5">
            <a:extLst>
              <a:ext uri="{FF2B5EF4-FFF2-40B4-BE49-F238E27FC236}">
                <a16:creationId xmlns:a16="http://schemas.microsoft.com/office/drawing/2014/main" id="{C8ACC5F5-F244-4581-A396-5C1E7AA66B68}"/>
              </a:ext>
            </a:extLst>
          </p:cNvPr>
          <p:cNvSpPr txBox="1"/>
          <p:nvPr/>
        </p:nvSpPr>
        <p:spPr>
          <a:xfrm>
            <a:off x="1847528" y="5327631"/>
            <a:ext cx="8229600" cy="1384995"/>
          </a:xfrm>
          <a:prstGeom prst="rect">
            <a:avLst/>
          </a:prstGeom>
          <a:noFill/>
        </p:spPr>
        <p:txBody>
          <a:bodyPr wrap="square" rtlCol="0">
            <a:spAutoFit/>
          </a:bodyPr>
          <a:lstStyle/>
          <a:p>
            <a:pPr algn="ctr"/>
            <a:r>
              <a:rPr lang="en-GB" sz="1400" b="1" dirty="0">
                <a:solidFill>
                  <a:srgbClr val="005EB8"/>
                </a:solidFill>
                <a:latin typeface="Arial" panose="020B0604020202020204" pitchFamily="34" charset="0"/>
                <a:cs typeface="Arial" panose="020B0604020202020204" pitchFamily="34" charset="0"/>
              </a:rPr>
              <a:t>           </a:t>
            </a:r>
            <a:r>
              <a:rPr lang="en-GB" sz="1400" b="1" dirty="0">
                <a:solidFill>
                  <a:srgbClr val="0072BB"/>
                </a:solidFill>
                <a:latin typeface="Arial" panose="020B0604020202020204" pitchFamily="34" charset="0"/>
                <a:cs typeface="Arial" panose="020B0604020202020204" pitchFamily="34" charset="0"/>
              </a:rPr>
              <a:t>@Chelleefarnan 	</a:t>
            </a:r>
            <a:r>
              <a:rPr lang="en-GB" altLang="en-US" sz="1400" b="1" dirty="0">
                <a:solidFill>
                  <a:srgbClr val="0072BB"/>
                </a:solidFill>
                <a:latin typeface="Arial" panose="020B0604020202020204" pitchFamily="34" charset="0"/>
                <a:cs typeface="Arial" panose="020B0604020202020204" pitchFamily="34" charset="0"/>
              </a:rPr>
              <a:t>@safeguardingNELFT </a:t>
            </a:r>
            <a:r>
              <a:rPr lang="en-GB" sz="1400" b="1" dirty="0">
                <a:solidFill>
                  <a:srgbClr val="0072BB"/>
                </a:solidFill>
                <a:latin typeface="Arial" panose="020B0604020202020204" pitchFamily="34" charset="0"/>
                <a:cs typeface="Arial" panose="020B0604020202020204" pitchFamily="34" charset="0"/>
              </a:rPr>
              <a:t>	#NHSSafeguarding 	#MCA_LPS</a:t>
            </a:r>
            <a:endParaRPr lang="en-GB" sz="1400" b="1" dirty="0">
              <a:solidFill>
                <a:srgbClr val="0072BB"/>
              </a:solidFill>
            </a:endParaRPr>
          </a:p>
          <a:p>
            <a:pPr algn="ctr"/>
            <a:r>
              <a:rPr lang="en-GB" sz="1400" b="1" dirty="0">
                <a:solidFill>
                  <a:srgbClr val="005EB8"/>
                </a:solidFill>
                <a:latin typeface="Arial" panose="020B0604020202020204" pitchFamily="34" charset="0"/>
                <a:cs typeface="Arial" panose="020B0604020202020204" pitchFamily="34" charset="0"/>
              </a:rPr>
              <a:t>						 </a:t>
            </a:r>
          </a:p>
          <a:p>
            <a:pPr algn="ctr"/>
            <a:endParaRPr lang="en-GB" sz="1400" b="1" dirty="0">
              <a:solidFill>
                <a:srgbClr val="005EB8"/>
              </a:solidFill>
              <a:latin typeface="Arial" panose="020B0604020202020204" pitchFamily="34" charset="0"/>
              <a:cs typeface="Arial" panose="020B0604020202020204" pitchFamily="34" charset="0"/>
            </a:endParaRPr>
          </a:p>
          <a:p>
            <a:pPr algn="ctr"/>
            <a:endParaRPr lang="en-GB" sz="1400" b="1" dirty="0">
              <a:solidFill>
                <a:srgbClr val="005EB8"/>
              </a:solidFill>
              <a:latin typeface="Arial" panose="020B0604020202020204" pitchFamily="34" charset="0"/>
              <a:cs typeface="Arial" panose="020B0604020202020204" pitchFamily="34" charset="0"/>
            </a:endParaRPr>
          </a:p>
          <a:p>
            <a:pPr algn="ctr"/>
            <a:r>
              <a:rPr lang="en-GB" sz="1400" b="1" dirty="0">
                <a:solidFill>
                  <a:srgbClr val="005EB8"/>
                </a:solidFill>
                <a:latin typeface="Arial" panose="020B0604020202020204" pitchFamily="34" charset="0"/>
                <a:cs typeface="Arial" panose="020B0604020202020204" pitchFamily="34" charset="0"/>
              </a:rPr>
              <a:t>	</a:t>
            </a:r>
          </a:p>
        </p:txBody>
      </p:sp>
      <p:pic>
        <p:nvPicPr>
          <p:cNvPr id="9" name="Picture 8" descr="Image result for TWITTER IMAGE">
            <a:extLst>
              <a:ext uri="{FF2B5EF4-FFF2-40B4-BE49-F238E27FC236}">
                <a16:creationId xmlns:a16="http://schemas.microsoft.com/office/drawing/2014/main" id="{0911ACFC-8112-4B64-8E93-4DC5C93B270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7529" y="5131568"/>
            <a:ext cx="597535" cy="597535"/>
          </a:xfrm>
          <a:prstGeom prst="rect">
            <a:avLst/>
          </a:prstGeom>
          <a:noFill/>
          <a:ln>
            <a:noFill/>
          </a:ln>
        </p:spPr>
      </p:pic>
      <p:pic>
        <p:nvPicPr>
          <p:cNvPr id="10" name="Picture 9">
            <a:extLst>
              <a:ext uri="{FF2B5EF4-FFF2-40B4-BE49-F238E27FC236}">
                <a16:creationId xmlns:a16="http://schemas.microsoft.com/office/drawing/2014/main" id="{F205CBF3-E3D8-4113-A2C3-3485AF87D201}"/>
              </a:ext>
            </a:extLst>
          </p:cNvPr>
          <p:cNvPicPr>
            <a:picLocks noChangeAspect="1"/>
          </p:cNvPicPr>
          <p:nvPr/>
        </p:nvPicPr>
        <p:blipFill rotWithShape="1">
          <a:blip r:embed="rId6">
            <a:extLst>
              <a:ext uri="{28A0092B-C50C-407E-A947-70E740481C1C}">
                <a14:useLocalDpi xmlns:a14="http://schemas.microsoft.com/office/drawing/2010/main" val="0"/>
              </a:ext>
            </a:extLst>
          </a:blip>
          <a:srcRect b="3523"/>
          <a:stretch/>
        </p:blipFill>
        <p:spPr>
          <a:xfrm>
            <a:off x="5246876" y="1055105"/>
            <a:ext cx="4830253" cy="3910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00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2475" y="980728"/>
            <a:ext cx="7556313" cy="1152872"/>
          </a:xfrm>
        </p:spPr>
        <p:txBody>
          <a:bodyPr>
            <a:noAutofit/>
          </a:bodyPr>
          <a:lstStyle/>
          <a:p>
            <a:r>
              <a:rPr lang="en-US" sz="3600" b="1" dirty="0">
                <a:solidFill>
                  <a:srgbClr val="00B050"/>
                </a:solidFill>
                <a:latin typeface="Arial Rounded MT Bold" panose="020F0704030504030204" pitchFamily="34" charset="0"/>
                <a:cs typeface="Arial" panose="020B0604020202020204" pitchFamily="34" charset="0"/>
              </a:rPr>
              <a:t>The 5 Principles of the MCA 2005</a:t>
            </a:r>
            <a:endParaRPr lang="en-GB" sz="3600" b="1" dirty="0">
              <a:solidFill>
                <a:srgbClr val="00B050"/>
              </a:solidFill>
              <a:latin typeface="Arial Rounded MT Bold" panose="020F07040305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3FB22538-6C55-4482-B295-987442E878A0}"/>
              </a:ext>
            </a:extLst>
          </p:cNvPr>
          <p:cNvSpPr>
            <a:spLocks noGrp="1"/>
          </p:cNvSpPr>
          <p:nvPr>
            <p:ph sz="half" idx="2"/>
          </p:nvPr>
        </p:nvSpPr>
        <p:spPr>
          <a:xfrm>
            <a:off x="6172200" y="1700808"/>
            <a:ext cx="4388296" cy="4425360"/>
          </a:xfrm>
        </p:spPr>
        <p:txBody>
          <a:bodyPr>
            <a:noAutofit/>
          </a:bodyPr>
          <a:lstStyle/>
          <a:p>
            <a:pPr marL="514350" indent="-514350">
              <a:buFont typeface="+mj-lt"/>
              <a:buAutoNum type="arabicPeriod"/>
            </a:pPr>
            <a:r>
              <a:rPr lang="en-GB" sz="2400" dirty="0">
                <a:latin typeface="Arial Rounded MT Bold" panose="020F0704030504030204" pitchFamily="34" charset="0"/>
              </a:rPr>
              <a:t>A presumption of capacity.</a:t>
            </a:r>
          </a:p>
          <a:p>
            <a:pPr marL="514350" indent="-514350">
              <a:buFont typeface="+mj-lt"/>
              <a:buAutoNum type="arabicPeriod"/>
            </a:pPr>
            <a:r>
              <a:rPr lang="en-GB" sz="2400" dirty="0">
                <a:latin typeface="Arial Rounded MT Bold" panose="020F0704030504030204" pitchFamily="34" charset="0"/>
              </a:rPr>
              <a:t>Individuals are </a:t>
            </a:r>
            <a:r>
              <a:rPr lang="en-GB" sz="2400" u="sng" dirty="0">
                <a:latin typeface="Arial Rounded MT Bold" panose="020F0704030504030204" pitchFamily="34" charset="0"/>
              </a:rPr>
              <a:t>supported</a:t>
            </a:r>
            <a:r>
              <a:rPr lang="en-GB" sz="2400" dirty="0">
                <a:latin typeface="Arial Rounded MT Bold" panose="020F0704030504030204" pitchFamily="34" charset="0"/>
              </a:rPr>
              <a:t> to make their </a:t>
            </a:r>
            <a:r>
              <a:rPr lang="en-GB" sz="2400" u="sng" dirty="0">
                <a:latin typeface="Arial Rounded MT Bold" panose="020F0704030504030204" pitchFamily="34" charset="0"/>
              </a:rPr>
              <a:t>own</a:t>
            </a:r>
            <a:r>
              <a:rPr lang="en-GB" sz="2400" dirty="0">
                <a:latin typeface="Arial Rounded MT Bold" panose="020F0704030504030204" pitchFamily="34" charset="0"/>
              </a:rPr>
              <a:t> decision.</a:t>
            </a:r>
          </a:p>
          <a:p>
            <a:pPr marL="514350" indent="-514350">
              <a:buFont typeface="+mj-lt"/>
              <a:buAutoNum type="arabicPeriod"/>
            </a:pPr>
            <a:r>
              <a:rPr lang="en-GB" sz="2400" dirty="0">
                <a:latin typeface="Arial Rounded MT Bold" panose="020F0704030504030204" pitchFamily="34" charset="0"/>
              </a:rPr>
              <a:t>Unwise decisions.</a:t>
            </a:r>
          </a:p>
          <a:p>
            <a:pPr marL="514350" indent="-514350">
              <a:buFont typeface="+mj-lt"/>
              <a:buAutoNum type="arabicPeriod"/>
            </a:pPr>
            <a:r>
              <a:rPr lang="en-GB" sz="2400" dirty="0">
                <a:latin typeface="Arial Rounded MT Bold" panose="020F0704030504030204" pitchFamily="34" charset="0"/>
              </a:rPr>
              <a:t>Best interests.</a:t>
            </a:r>
          </a:p>
          <a:p>
            <a:pPr marL="0" indent="0">
              <a:buNone/>
            </a:pPr>
            <a:r>
              <a:rPr lang="en-GB" sz="2400" dirty="0"/>
              <a:t>This must be in the person’s best interests, not others. </a:t>
            </a:r>
            <a:endParaRPr lang="en-GB" sz="2400" dirty="0">
              <a:latin typeface="Arial Rounded MT Bold" panose="020F0704030504030204" pitchFamily="34" charset="0"/>
            </a:endParaRPr>
          </a:p>
        </p:txBody>
      </p:sp>
      <p:sp>
        <p:nvSpPr>
          <p:cNvPr id="2" name="TextBox 1">
            <a:extLst>
              <a:ext uri="{FF2B5EF4-FFF2-40B4-BE49-F238E27FC236}">
                <a16:creationId xmlns:a16="http://schemas.microsoft.com/office/drawing/2014/main" id="{E681B76B-E755-4848-A0A3-3EC5AD841669}"/>
              </a:ext>
            </a:extLst>
          </p:cNvPr>
          <p:cNvSpPr txBox="1"/>
          <p:nvPr/>
        </p:nvSpPr>
        <p:spPr>
          <a:xfrm>
            <a:off x="2121535" y="6001452"/>
            <a:ext cx="8331453" cy="369332"/>
          </a:xfrm>
          <a:prstGeom prst="rect">
            <a:avLst/>
          </a:prstGeom>
          <a:noFill/>
        </p:spPr>
        <p:txBody>
          <a:bodyPr wrap="square" rtlCol="0">
            <a:spAutoFit/>
          </a:bodyPr>
          <a:lstStyle/>
          <a:p>
            <a:r>
              <a:rPr lang="en-GB" b="1" dirty="0">
                <a:solidFill>
                  <a:srgbClr val="005EB8"/>
                </a:solidFill>
                <a:latin typeface="Arial" panose="020B0604020202020204" pitchFamily="34" charset="0"/>
                <a:cs typeface="Arial" panose="020B0604020202020204" pitchFamily="34" charset="0"/>
              </a:rPr>
              <a:t>@Chelleefarnan 		#NHSSafeguarding 		#MCA_LPS</a:t>
            </a:r>
            <a:endParaRPr lang="en-GB" dirty="0"/>
          </a:p>
        </p:txBody>
      </p:sp>
      <p:pic>
        <p:nvPicPr>
          <p:cNvPr id="11" name="Picture 10" descr="Image result for TWITTER IMAGE">
            <a:extLst>
              <a:ext uri="{FF2B5EF4-FFF2-40B4-BE49-F238E27FC236}">
                <a16:creationId xmlns:a16="http://schemas.microsoft.com/office/drawing/2014/main" id="{9BAAEB7F-EC3D-4EC5-B70F-C546D64F79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887351"/>
            <a:ext cx="597535" cy="597535"/>
          </a:xfrm>
          <a:prstGeom prst="rect">
            <a:avLst/>
          </a:prstGeom>
          <a:noFill/>
          <a:ln>
            <a:noFill/>
          </a:ln>
        </p:spPr>
      </p:pic>
      <p:pic>
        <p:nvPicPr>
          <p:cNvPr id="12" name="Picture 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279577" y="2364473"/>
            <a:ext cx="3124751" cy="296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2022475" y="2780929"/>
            <a:ext cx="300037"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1</a:t>
            </a:r>
          </a:p>
        </p:txBody>
      </p:sp>
      <p:sp>
        <p:nvSpPr>
          <p:cNvPr id="15" name="Oval 14"/>
          <p:cNvSpPr/>
          <p:nvPr/>
        </p:nvSpPr>
        <p:spPr>
          <a:xfrm>
            <a:off x="2567608" y="2192810"/>
            <a:ext cx="298450"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2</a:t>
            </a:r>
          </a:p>
        </p:txBody>
      </p:sp>
      <p:sp>
        <p:nvSpPr>
          <p:cNvPr id="16" name="TextBox 15"/>
          <p:cNvSpPr txBox="1"/>
          <p:nvPr/>
        </p:nvSpPr>
        <p:spPr>
          <a:xfrm>
            <a:off x="2460355" y="5481638"/>
            <a:ext cx="2460161" cy="369332"/>
          </a:xfrm>
          <a:prstGeom prst="rect">
            <a:avLst/>
          </a:prstGeom>
          <a:noFill/>
        </p:spPr>
        <p:txBody>
          <a:bodyPr wrap="none">
            <a:spAutoFit/>
          </a:bodyPr>
          <a:lstStyle/>
          <a:p>
            <a:pPr>
              <a:defRPr/>
            </a:pPr>
            <a:r>
              <a:rPr lang="en-GB" dirty="0">
                <a:solidFill>
                  <a:prstClr val="black"/>
                </a:solidFill>
              </a:rPr>
              <a:t>After Shropshire Council</a:t>
            </a:r>
          </a:p>
        </p:txBody>
      </p:sp>
      <p:sp>
        <p:nvSpPr>
          <p:cNvPr id="17" name="Oval 16"/>
          <p:cNvSpPr/>
          <p:nvPr/>
        </p:nvSpPr>
        <p:spPr>
          <a:xfrm>
            <a:off x="3359696" y="1978819"/>
            <a:ext cx="300038" cy="309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3</a:t>
            </a:r>
          </a:p>
        </p:txBody>
      </p:sp>
      <p:sp>
        <p:nvSpPr>
          <p:cNvPr id="18" name="Oval 17"/>
          <p:cNvSpPr/>
          <p:nvPr/>
        </p:nvSpPr>
        <p:spPr>
          <a:xfrm>
            <a:off x="4034615" y="2021150"/>
            <a:ext cx="300038"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4</a:t>
            </a:r>
          </a:p>
        </p:txBody>
      </p:sp>
    </p:spTree>
    <p:extLst>
      <p:ext uri="{BB962C8B-B14F-4D97-AF65-F5344CB8AC3E}">
        <p14:creationId xmlns:p14="http://schemas.microsoft.com/office/powerpoint/2010/main" val="30429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87" y="261635"/>
            <a:ext cx="6696744" cy="1800944"/>
          </a:xfrm>
        </p:spPr>
        <p:txBody>
          <a:bodyPr/>
          <a:lstStyle/>
          <a:p>
            <a:r>
              <a:rPr lang="en-GB" dirty="0">
                <a:solidFill>
                  <a:srgbClr val="00B050"/>
                </a:solidFill>
                <a:latin typeface="Arial Rounded MT Bold" panose="020F0704030504030204" pitchFamily="34" charset="0"/>
              </a:rPr>
              <a:t>Best interest decisions include considering the persons  emotional wellbeing .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5756" y="2257887"/>
            <a:ext cx="389278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8409628" y="1352040"/>
            <a:ext cx="2411760" cy="646331"/>
          </a:xfrm>
          <a:prstGeom prst="rect">
            <a:avLst/>
          </a:prstGeom>
        </p:spPr>
        <p:txBody>
          <a:bodyPr wrap="square">
            <a:spAutoFit/>
          </a:bodyPr>
          <a:lstStyle/>
          <a:p>
            <a:pPr>
              <a:buFont typeface="Wingdings" panose="05000000000000000000" pitchFamily="2" charset="2"/>
              <a:buNone/>
            </a:pPr>
            <a:r>
              <a:rPr lang="en-GB" altLang="en-US" dirty="0">
                <a:hlinkClick r:id="rId4"/>
              </a:rPr>
              <a:t>Local Authority X v MM &amp; Anor (No. 1) (2007)</a:t>
            </a:r>
            <a:endParaRPr lang="en-GB" altLang="en-US" dirty="0"/>
          </a:p>
        </p:txBody>
      </p:sp>
      <p:pic>
        <p:nvPicPr>
          <p:cNvPr id="6" name="Picture 5">
            <a:extLst>
              <a:ext uri="{FF2B5EF4-FFF2-40B4-BE49-F238E27FC236}">
                <a16:creationId xmlns:a16="http://schemas.microsoft.com/office/drawing/2014/main" id="{E18071BA-C3AB-4BD9-8D0B-92E14A4CD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200" y="2780928"/>
            <a:ext cx="2507937" cy="20173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4950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2475" y="980728"/>
            <a:ext cx="7556313" cy="1152872"/>
          </a:xfrm>
        </p:spPr>
        <p:txBody>
          <a:bodyPr>
            <a:noAutofit/>
          </a:bodyPr>
          <a:lstStyle/>
          <a:p>
            <a:r>
              <a:rPr lang="en-US" sz="3600" b="1" dirty="0">
                <a:solidFill>
                  <a:srgbClr val="00B050"/>
                </a:solidFill>
                <a:latin typeface="Arial Rounded MT Bold" panose="020F0704030504030204" pitchFamily="34" charset="0"/>
                <a:cs typeface="Arial" panose="020B0604020202020204" pitchFamily="34" charset="0"/>
              </a:rPr>
              <a:t>The 5 Principles of the MCA 2005</a:t>
            </a:r>
            <a:endParaRPr lang="en-GB" sz="3600" b="1" dirty="0">
              <a:solidFill>
                <a:srgbClr val="00B050"/>
              </a:solidFill>
              <a:latin typeface="Arial Rounded MT Bold" panose="020F07040305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3FB22538-6C55-4482-B295-987442E878A0}"/>
              </a:ext>
            </a:extLst>
          </p:cNvPr>
          <p:cNvSpPr>
            <a:spLocks noGrp="1"/>
          </p:cNvSpPr>
          <p:nvPr>
            <p:ph sz="half" idx="2"/>
          </p:nvPr>
        </p:nvSpPr>
        <p:spPr>
          <a:xfrm>
            <a:off x="6172200" y="1700808"/>
            <a:ext cx="4388296" cy="4425360"/>
          </a:xfrm>
        </p:spPr>
        <p:txBody>
          <a:bodyPr>
            <a:noAutofit/>
          </a:bodyPr>
          <a:lstStyle/>
          <a:p>
            <a:pPr marL="514350" indent="-514350">
              <a:buFont typeface="+mj-lt"/>
              <a:buAutoNum type="arabicPeriod"/>
            </a:pPr>
            <a:r>
              <a:rPr lang="en-GB" sz="2400" dirty="0">
                <a:latin typeface="Arial Rounded MT Bold" panose="020F0704030504030204" pitchFamily="34" charset="0"/>
              </a:rPr>
              <a:t>A presumption of capacity.</a:t>
            </a:r>
          </a:p>
          <a:p>
            <a:pPr marL="514350" indent="-514350">
              <a:buFont typeface="+mj-lt"/>
              <a:buAutoNum type="arabicPeriod"/>
            </a:pPr>
            <a:r>
              <a:rPr lang="en-GB" sz="2400" dirty="0">
                <a:latin typeface="Arial Rounded MT Bold" panose="020F0704030504030204" pitchFamily="34" charset="0"/>
              </a:rPr>
              <a:t>Individuals are </a:t>
            </a:r>
            <a:r>
              <a:rPr lang="en-GB" sz="2400" u="sng" dirty="0">
                <a:latin typeface="Arial Rounded MT Bold" panose="020F0704030504030204" pitchFamily="34" charset="0"/>
              </a:rPr>
              <a:t>supported</a:t>
            </a:r>
            <a:r>
              <a:rPr lang="en-GB" sz="2400" dirty="0">
                <a:latin typeface="Arial Rounded MT Bold" panose="020F0704030504030204" pitchFamily="34" charset="0"/>
              </a:rPr>
              <a:t> to make their </a:t>
            </a:r>
            <a:r>
              <a:rPr lang="en-GB" sz="2400" u="sng" dirty="0">
                <a:latin typeface="Arial Rounded MT Bold" panose="020F0704030504030204" pitchFamily="34" charset="0"/>
              </a:rPr>
              <a:t>own</a:t>
            </a:r>
            <a:r>
              <a:rPr lang="en-GB" sz="2400" dirty="0">
                <a:latin typeface="Arial Rounded MT Bold" panose="020F0704030504030204" pitchFamily="34" charset="0"/>
              </a:rPr>
              <a:t> decision.</a:t>
            </a:r>
          </a:p>
          <a:p>
            <a:pPr marL="514350" indent="-514350">
              <a:buFont typeface="+mj-lt"/>
              <a:buAutoNum type="arabicPeriod"/>
            </a:pPr>
            <a:r>
              <a:rPr lang="en-GB" sz="2400" dirty="0">
                <a:latin typeface="Arial Rounded MT Bold" panose="020F0704030504030204" pitchFamily="34" charset="0"/>
              </a:rPr>
              <a:t>Unwise decisions.</a:t>
            </a:r>
          </a:p>
          <a:p>
            <a:pPr marL="514350" indent="-514350">
              <a:buFont typeface="+mj-lt"/>
              <a:buAutoNum type="arabicPeriod"/>
            </a:pPr>
            <a:r>
              <a:rPr lang="en-GB" sz="2400" dirty="0">
                <a:latin typeface="Arial Rounded MT Bold" panose="020F0704030504030204" pitchFamily="34" charset="0"/>
              </a:rPr>
              <a:t>Best interests.</a:t>
            </a:r>
          </a:p>
          <a:p>
            <a:pPr marL="514350" indent="-514350">
              <a:buFont typeface="+mj-lt"/>
              <a:buAutoNum type="arabicPeriod"/>
            </a:pPr>
            <a:r>
              <a:rPr lang="en-GB" sz="2400" dirty="0">
                <a:latin typeface="Arial Rounded MT Bold" panose="020F0704030504030204" pitchFamily="34" charset="0"/>
              </a:rPr>
              <a:t>Less restrictive option.</a:t>
            </a:r>
          </a:p>
        </p:txBody>
      </p:sp>
      <p:pic>
        <p:nvPicPr>
          <p:cNvPr id="9" name="Picture 8">
            <a:extLst>
              <a:ext uri="{FF2B5EF4-FFF2-40B4-BE49-F238E27FC236}">
                <a16:creationId xmlns:a16="http://schemas.microsoft.com/office/drawing/2014/main" id="{41098592-6542-4294-99E3-20638B01BA59}"/>
              </a:ext>
            </a:extLst>
          </p:cNvPr>
          <p:cNvPicPr/>
          <p:nvPr/>
        </p:nvPicPr>
        <p:blipFill rotWithShape="1">
          <a:blip r:embed="rId3" cstate="print">
            <a:extLst>
              <a:ext uri="{28A0092B-C50C-407E-A947-70E740481C1C}">
                <a14:useLocalDpi xmlns:a14="http://schemas.microsoft.com/office/drawing/2010/main" val="0"/>
              </a:ext>
            </a:extLst>
          </a:blip>
          <a:srcRect b="39795"/>
          <a:stretch/>
        </p:blipFill>
        <p:spPr bwMode="auto">
          <a:xfrm>
            <a:off x="9408369" y="216537"/>
            <a:ext cx="1044621" cy="476160"/>
          </a:xfrm>
          <a:prstGeom prst="rect">
            <a:avLst/>
          </a:prstGeom>
          <a:noFill/>
        </p:spPr>
      </p:pic>
      <p:sp>
        <p:nvSpPr>
          <p:cNvPr id="2" name="TextBox 1">
            <a:extLst>
              <a:ext uri="{FF2B5EF4-FFF2-40B4-BE49-F238E27FC236}">
                <a16:creationId xmlns:a16="http://schemas.microsoft.com/office/drawing/2014/main" id="{E681B76B-E755-4848-A0A3-3EC5AD841669}"/>
              </a:ext>
            </a:extLst>
          </p:cNvPr>
          <p:cNvSpPr txBox="1"/>
          <p:nvPr/>
        </p:nvSpPr>
        <p:spPr>
          <a:xfrm>
            <a:off x="2121535" y="6001452"/>
            <a:ext cx="8331453" cy="369332"/>
          </a:xfrm>
          <a:prstGeom prst="rect">
            <a:avLst/>
          </a:prstGeom>
          <a:noFill/>
        </p:spPr>
        <p:txBody>
          <a:bodyPr wrap="square" rtlCol="0">
            <a:spAutoFit/>
          </a:bodyPr>
          <a:lstStyle/>
          <a:p>
            <a:r>
              <a:rPr lang="en-GB" b="1" dirty="0">
                <a:solidFill>
                  <a:srgbClr val="005EB8"/>
                </a:solidFill>
                <a:latin typeface="Arial" panose="020B0604020202020204" pitchFamily="34" charset="0"/>
                <a:cs typeface="Arial" panose="020B0604020202020204" pitchFamily="34" charset="0"/>
              </a:rPr>
              <a:t>@Chelleefarnan 		#NHSSafeguarding 		#MCA_LPS</a:t>
            </a:r>
            <a:endParaRPr lang="en-GB" dirty="0"/>
          </a:p>
        </p:txBody>
      </p:sp>
      <p:pic>
        <p:nvPicPr>
          <p:cNvPr id="11" name="Picture 10" descr="Image result for TWITTER IMAGE">
            <a:extLst>
              <a:ext uri="{FF2B5EF4-FFF2-40B4-BE49-F238E27FC236}">
                <a16:creationId xmlns:a16="http://schemas.microsoft.com/office/drawing/2014/main" id="{9BAAEB7F-EC3D-4EC5-B70F-C546D64F792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5887351"/>
            <a:ext cx="597535" cy="597535"/>
          </a:xfrm>
          <a:prstGeom prst="rect">
            <a:avLst/>
          </a:prstGeom>
          <a:noFill/>
          <a:ln>
            <a:noFill/>
          </a:ln>
        </p:spPr>
      </p:pic>
      <p:pic>
        <p:nvPicPr>
          <p:cNvPr id="12" name="Picture 1"/>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2279577" y="2364473"/>
            <a:ext cx="3124751" cy="296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2022475" y="2780929"/>
            <a:ext cx="300037"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1</a:t>
            </a:r>
          </a:p>
        </p:txBody>
      </p:sp>
      <p:sp>
        <p:nvSpPr>
          <p:cNvPr id="15" name="Oval 14"/>
          <p:cNvSpPr/>
          <p:nvPr/>
        </p:nvSpPr>
        <p:spPr>
          <a:xfrm>
            <a:off x="2567608" y="2192810"/>
            <a:ext cx="298450" cy="307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2</a:t>
            </a:r>
          </a:p>
        </p:txBody>
      </p:sp>
      <p:sp>
        <p:nvSpPr>
          <p:cNvPr id="16" name="TextBox 15"/>
          <p:cNvSpPr txBox="1"/>
          <p:nvPr/>
        </p:nvSpPr>
        <p:spPr>
          <a:xfrm>
            <a:off x="2460355" y="5481638"/>
            <a:ext cx="2460161" cy="369332"/>
          </a:xfrm>
          <a:prstGeom prst="rect">
            <a:avLst/>
          </a:prstGeom>
          <a:noFill/>
        </p:spPr>
        <p:txBody>
          <a:bodyPr wrap="none">
            <a:spAutoFit/>
          </a:bodyPr>
          <a:lstStyle/>
          <a:p>
            <a:pPr>
              <a:defRPr/>
            </a:pPr>
            <a:r>
              <a:rPr lang="en-GB" dirty="0">
                <a:solidFill>
                  <a:prstClr val="black"/>
                </a:solidFill>
              </a:rPr>
              <a:t>After Shropshire Council</a:t>
            </a:r>
          </a:p>
        </p:txBody>
      </p:sp>
      <p:sp>
        <p:nvSpPr>
          <p:cNvPr id="17" name="Oval 16"/>
          <p:cNvSpPr/>
          <p:nvPr/>
        </p:nvSpPr>
        <p:spPr>
          <a:xfrm>
            <a:off x="3359696" y="1978819"/>
            <a:ext cx="300038" cy="309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3</a:t>
            </a:r>
          </a:p>
        </p:txBody>
      </p:sp>
      <p:sp>
        <p:nvSpPr>
          <p:cNvPr id="18" name="Oval 17"/>
          <p:cNvSpPr/>
          <p:nvPr/>
        </p:nvSpPr>
        <p:spPr>
          <a:xfrm>
            <a:off x="4034615" y="2021150"/>
            <a:ext cx="300038"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4</a:t>
            </a:r>
          </a:p>
        </p:txBody>
      </p:sp>
      <p:sp>
        <p:nvSpPr>
          <p:cNvPr id="19" name="Oval 18"/>
          <p:cNvSpPr/>
          <p:nvPr/>
        </p:nvSpPr>
        <p:spPr>
          <a:xfrm>
            <a:off x="5104291" y="3573016"/>
            <a:ext cx="300037" cy="30956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5</a:t>
            </a:r>
          </a:p>
        </p:txBody>
      </p:sp>
    </p:spTree>
    <p:extLst>
      <p:ext uri="{BB962C8B-B14F-4D97-AF65-F5344CB8AC3E}">
        <p14:creationId xmlns:p14="http://schemas.microsoft.com/office/powerpoint/2010/main" val="392319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666" y="1196752"/>
            <a:ext cx="57912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8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014776" y="332656"/>
            <a:ext cx="7556313" cy="811306"/>
          </a:xfrm>
        </p:spPr>
        <p:txBody>
          <a:bodyPr/>
          <a:lstStyle/>
          <a:p>
            <a:r>
              <a:rPr lang="en-GB" b="1" dirty="0">
                <a:solidFill>
                  <a:srgbClr val="00B050"/>
                </a:solidFill>
                <a:latin typeface="Arial Rounded MT Bold" pitchFamily="34" charset="0"/>
              </a:rPr>
              <a:t>Mental Capacity Act 2005</a:t>
            </a:r>
            <a:endParaRPr lang="en-GB" dirty="0"/>
          </a:p>
        </p:txBody>
      </p:sp>
      <p:sp>
        <p:nvSpPr>
          <p:cNvPr id="11" name="Content Placeholder 10"/>
          <p:cNvSpPr>
            <a:spLocks noGrp="1"/>
          </p:cNvSpPr>
          <p:nvPr>
            <p:ph idx="1"/>
          </p:nvPr>
        </p:nvSpPr>
        <p:spPr>
          <a:xfrm>
            <a:off x="1003177" y="980728"/>
            <a:ext cx="10138299" cy="5400600"/>
          </a:xfrm>
        </p:spPr>
        <p:txBody>
          <a:bodyPr/>
          <a:lstStyle/>
          <a:p>
            <a:pPr marL="342900" indent="-342900">
              <a:buFont typeface="Arial" pitchFamily="34" charset="0"/>
              <a:buChar char="•"/>
            </a:pPr>
            <a:r>
              <a:rPr lang="en-GB" sz="2400" dirty="0"/>
              <a:t>The Deprivation of Liberty Safeguards (DoLS) scheme is </a:t>
            </a:r>
            <a:r>
              <a:rPr lang="en-GB" sz="2400" dirty="0">
                <a:effectLst>
                  <a:outerShdw blurRad="38100" dist="38100" dir="2700000" algn="tl">
                    <a:srgbClr val="000000">
                      <a:alpha val="43137"/>
                    </a:srgbClr>
                  </a:outerShdw>
                </a:effectLst>
              </a:rPr>
              <a:t>parasitic</a:t>
            </a:r>
            <a:r>
              <a:rPr lang="en-GB" sz="2400" dirty="0"/>
              <a:t> the it’s parent, the Mental Capacity Act 2005. It is literally an ‘add-on’. </a:t>
            </a:r>
          </a:p>
          <a:p>
            <a:pPr marL="342900" indent="-342900">
              <a:buFont typeface="Arial" pitchFamily="34" charset="0"/>
              <a:buChar char="•"/>
            </a:pPr>
            <a:r>
              <a:rPr lang="en-GB" sz="2400" dirty="0"/>
              <a:t>To consider DoLS as legislation in its own right is allowing the ‘tail to wag the dog’. </a:t>
            </a:r>
          </a:p>
          <a:p>
            <a:pPr marL="342900" indent="-342900">
              <a:buFont typeface="Arial" pitchFamily="34" charset="0"/>
              <a:buChar char="•"/>
            </a:pPr>
            <a:endParaRPr lang="en-GB" sz="2400" dirty="0"/>
          </a:p>
          <a:p>
            <a:r>
              <a:rPr lang="en-GB" sz="2400" dirty="0"/>
              <a:t>You cannot apply for a DoLS authorisation </a:t>
            </a:r>
            <a:r>
              <a:rPr lang="en-GB" sz="2400" dirty="0">
                <a:solidFill>
                  <a:srgbClr val="7030A0"/>
                </a:solidFill>
              </a:rPr>
              <a:t>UNLESS and UNTIL</a:t>
            </a:r>
            <a:r>
              <a:rPr lang="en-GB" sz="2400" dirty="0"/>
              <a:t> you have assessed the person’s ability to give (or withhold) </a:t>
            </a:r>
            <a:r>
              <a:rPr lang="en-GB" sz="2400" dirty="0">
                <a:effectLst>
                  <a:outerShdw blurRad="38100" dist="38100" dir="2700000" algn="tl">
                    <a:srgbClr val="000000">
                      <a:alpha val="43137"/>
                    </a:srgbClr>
                  </a:outerShdw>
                </a:effectLst>
              </a:rPr>
              <a:t>informed consent </a:t>
            </a:r>
            <a:r>
              <a:rPr lang="en-GB" sz="2400" dirty="0"/>
              <a:t>to be admitted in order to receive care and treatment, and </a:t>
            </a:r>
          </a:p>
          <a:p>
            <a:pPr marL="457200" indent="-457200">
              <a:buFont typeface="+mj-lt"/>
              <a:buAutoNum type="arabicPeriod"/>
            </a:pPr>
            <a:r>
              <a:rPr lang="en-GB" sz="2400" dirty="0"/>
              <a:t>found it lacking, and</a:t>
            </a:r>
          </a:p>
          <a:p>
            <a:pPr marL="457200" indent="-457200">
              <a:buFont typeface="+mj-lt"/>
              <a:buAutoNum type="arabicPeriod"/>
            </a:pPr>
            <a:r>
              <a:rPr lang="en-GB" sz="2400" dirty="0"/>
              <a:t>it is the less restrictive option to achieve the desired outcome, and</a:t>
            </a:r>
          </a:p>
          <a:p>
            <a:pPr marL="457200" indent="-457200">
              <a:buFont typeface="+mj-lt"/>
              <a:buAutoNum type="arabicPeriod"/>
            </a:pPr>
            <a:r>
              <a:rPr lang="en-GB" sz="2400" dirty="0"/>
              <a:t>such an admission is agreed to be in the person’s </a:t>
            </a:r>
            <a:r>
              <a:rPr lang="en-GB" sz="2400" dirty="0">
                <a:effectLst>
                  <a:outerShdw blurRad="38100" dist="38100" dir="2700000" algn="tl">
                    <a:srgbClr val="000000">
                      <a:alpha val="43137"/>
                    </a:srgbClr>
                  </a:outerShdw>
                </a:effectLst>
              </a:rPr>
              <a:t>best interest.</a:t>
            </a:r>
            <a:endParaRPr lang="en-GB" sz="2400" dirty="0"/>
          </a:p>
          <a:p>
            <a:pPr marL="342900" indent="-342900">
              <a:buFont typeface="Arial" pitchFamily="34" charset="0"/>
              <a:buChar char="•"/>
            </a:pPr>
            <a:endParaRPr lang="en-GB" dirty="0"/>
          </a:p>
        </p:txBody>
      </p:sp>
      <p:pic>
        <p:nvPicPr>
          <p:cNvPr id="1026" name="Picture 2" descr="C:\Users\farnanc\AppData\Local\Microsoft\Windows\INetCache\IE\U21WKMK2\dogtail2[1].jpg"/>
          <p:cNvPicPr>
            <a:picLocks noChangeAspect="1" noChangeArrowheads="1"/>
          </p:cNvPicPr>
          <p:nvPr/>
        </p:nvPicPr>
        <p:blipFill rotWithShape="1">
          <a:blip r:embed="rId2">
            <a:extLst>
              <a:ext uri="{28A0092B-C50C-407E-A947-70E740481C1C}">
                <a14:useLocalDpi xmlns:a14="http://schemas.microsoft.com/office/drawing/2010/main" val="0"/>
              </a:ext>
            </a:extLst>
          </a:blip>
          <a:srcRect l="9682" t="15255" r="15667" b="18784"/>
          <a:stretch/>
        </p:blipFill>
        <p:spPr bwMode="auto">
          <a:xfrm>
            <a:off x="10894024" y="1566656"/>
            <a:ext cx="841344" cy="613317"/>
          </a:xfrm>
          <a:prstGeom prst="ellipse">
            <a:avLst/>
          </a:prstGeom>
          <a:noFill/>
          <a:extLst>
            <a:ext uri="{909E8E84-426E-40DD-AFC4-6F175D3DCCD1}">
              <a14:hiddenFill xmlns:a14="http://schemas.microsoft.com/office/drawing/2010/main">
                <a:solidFill>
                  <a:srgbClr val="FFFFFF"/>
                </a:solidFill>
              </a14:hiddenFill>
            </a:ext>
          </a:extLst>
        </p:spPr>
      </p:pic>
      <p:pic>
        <p:nvPicPr>
          <p:cNvPr id="1027" name="Picture 3" descr="C:\Users\farnanc\AppData\Local\Microsoft\Windows\INetCache\IE\34ZEIW8V\1[1].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02" r="12905"/>
          <a:stretch/>
        </p:blipFill>
        <p:spPr bwMode="auto">
          <a:xfrm>
            <a:off x="10942556" y="2445254"/>
            <a:ext cx="744280" cy="7655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1000"/>
                                        <p:tgtEl>
                                          <p:spTgt spid="11">
                                            <p:txEl>
                                              <p:pRg st="3" end="3"/>
                                            </p:txEl>
                                          </p:spTgt>
                                        </p:tgtEl>
                                      </p:cBhvr>
                                    </p:animEffect>
                                    <p:anim calcmode="lin" valueType="num">
                                      <p:cBhvr>
                                        <p:cTn id="21"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xEl>
                                              <p:pRg st="5" end="5"/>
                                            </p:txEl>
                                          </p:spTgt>
                                        </p:tgtEl>
                                        <p:attrNameLst>
                                          <p:attrName>style.visibility</p:attrName>
                                        </p:attrNameLst>
                                      </p:cBhvr>
                                      <p:to>
                                        <p:strVal val="visible"/>
                                      </p:to>
                                    </p:set>
                                    <p:animEffect transition="in" filter="fade">
                                      <p:cBhvr>
                                        <p:cTn id="34" dur="1000"/>
                                        <p:tgtEl>
                                          <p:spTgt spid="11">
                                            <p:txEl>
                                              <p:pRg st="5" end="5"/>
                                            </p:txEl>
                                          </p:spTgt>
                                        </p:tgtEl>
                                      </p:cBhvr>
                                    </p:animEffect>
                                    <p:anim calcmode="lin" valueType="num">
                                      <p:cBhvr>
                                        <p:cTn id="35"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animEffect transition="in" filter="fade">
                                      <p:cBhvr>
                                        <p:cTn id="41" dur="1000"/>
                                        <p:tgtEl>
                                          <p:spTgt spid="11">
                                            <p:txEl>
                                              <p:pRg st="6" end="6"/>
                                            </p:txEl>
                                          </p:spTgt>
                                        </p:tgtEl>
                                      </p:cBhvr>
                                    </p:animEffect>
                                    <p:anim calcmode="lin" valueType="num">
                                      <p:cBhvr>
                                        <p:cTn id="42"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04630E-B05A-4754-B6C0-A349D6ABAC85}"/>
              </a:ext>
            </a:extLst>
          </p:cNvPr>
          <p:cNvSpPr>
            <a:spLocks noGrp="1"/>
          </p:cNvSpPr>
          <p:nvPr>
            <p:ph type="title"/>
          </p:nvPr>
        </p:nvSpPr>
        <p:spPr/>
        <p:txBody>
          <a:bodyPr/>
          <a:lstStyle/>
          <a:p>
            <a:r>
              <a:rPr lang="en-GB" dirty="0"/>
              <a:t>The team hosting you today</a:t>
            </a:r>
          </a:p>
        </p:txBody>
      </p:sp>
      <p:sp>
        <p:nvSpPr>
          <p:cNvPr id="4" name="Footer Placeholder 3">
            <a:extLst>
              <a:ext uri="{FF2B5EF4-FFF2-40B4-BE49-F238E27FC236}">
                <a16:creationId xmlns:a16="http://schemas.microsoft.com/office/drawing/2014/main" id="{0E4EDFDF-A25A-4D94-9316-161A43426775}"/>
              </a:ext>
            </a:extLst>
          </p:cNvPr>
          <p:cNvSpPr>
            <a:spLocks noGrp="1"/>
          </p:cNvSpPr>
          <p:nvPr>
            <p:ph type="ftr" sz="quarter" idx="3"/>
          </p:nvPr>
        </p:nvSpPr>
        <p:spPr/>
        <p:txBody>
          <a:bodyPr/>
          <a:lstStyle/>
          <a:p>
            <a:r>
              <a:rPr lang="en-GB" dirty="0">
                <a:latin typeface="Arial"/>
                <a:cs typeface="Arial"/>
              </a:rPr>
              <a:t>Care Provider MCA Simplified including </a:t>
            </a:r>
            <a:r>
              <a:rPr lang="en-GB" dirty="0" err="1">
                <a:latin typeface="Arial"/>
                <a:cs typeface="Arial"/>
              </a:rPr>
              <a:t>DoLS</a:t>
            </a:r>
            <a:endParaRPr lang="en-US" dirty="0">
              <a:latin typeface="Arial"/>
              <a:cs typeface="Arial"/>
            </a:endParaRPr>
          </a:p>
        </p:txBody>
      </p:sp>
      <p:pic>
        <p:nvPicPr>
          <p:cNvPr id="6" name="Picture 5" descr="A person standing in front of a window posing for the camera&#10;&#10;Description automatically generated">
            <a:extLst>
              <a:ext uri="{FF2B5EF4-FFF2-40B4-BE49-F238E27FC236}">
                <a16:creationId xmlns:a16="http://schemas.microsoft.com/office/drawing/2014/main" id="{B8D1C02C-C074-4F33-8FDB-87DD149E9B2F}"/>
              </a:ext>
            </a:extLst>
          </p:cNvPr>
          <p:cNvPicPr>
            <a:picLocks noChangeAspect="1"/>
          </p:cNvPicPr>
          <p:nvPr/>
        </p:nvPicPr>
        <p:blipFill>
          <a:blip r:embed="rId2"/>
          <a:stretch>
            <a:fillRect/>
          </a:stretch>
        </p:blipFill>
        <p:spPr>
          <a:xfrm>
            <a:off x="6963487" y="4252649"/>
            <a:ext cx="2132779" cy="1420759"/>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F808AA06-0310-4194-B683-8D1FF2C07DB5}"/>
              </a:ext>
            </a:extLst>
          </p:cNvPr>
          <p:cNvPicPr>
            <a:picLocks noChangeAspect="1"/>
          </p:cNvPicPr>
          <p:nvPr/>
        </p:nvPicPr>
        <p:blipFill>
          <a:blip r:embed="rId3"/>
          <a:stretch>
            <a:fillRect/>
          </a:stretch>
        </p:blipFill>
        <p:spPr>
          <a:xfrm>
            <a:off x="8968246" y="1818615"/>
            <a:ext cx="1230405" cy="1420759"/>
          </a:xfrm>
          <a:prstGeom prst="rect">
            <a:avLst/>
          </a:prstGeom>
        </p:spPr>
      </p:pic>
      <p:pic>
        <p:nvPicPr>
          <p:cNvPr id="13" name="Picture 12">
            <a:extLst>
              <a:ext uri="{FF2B5EF4-FFF2-40B4-BE49-F238E27FC236}">
                <a16:creationId xmlns:a16="http://schemas.microsoft.com/office/drawing/2014/main" id="{F4CA27F2-5393-49BF-9994-F2B949C2D206}"/>
              </a:ext>
            </a:extLst>
          </p:cNvPr>
          <p:cNvPicPr>
            <a:picLocks noChangeAspect="1"/>
          </p:cNvPicPr>
          <p:nvPr/>
        </p:nvPicPr>
        <p:blipFill>
          <a:blip r:embed="rId4"/>
          <a:stretch>
            <a:fillRect/>
          </a:stretch>
        </p:blipFill>
        <p:spPr>
          <a:xfrm>
            <a:off x="1074780" y="1726888"/>
            <a:ext cx="1411309" cy="1455876"/>
          </a:xfrm>
          <a:prstGeom prst="rect">
            <a:avLst/>
          </a:prstGeom>
        </p:spPr>
      </p:pic>
      <p:sp>
        <p:nvSpPr>
          <p:cNvPr id="15" name="Rectangle 14">
            <a:extLst>
              <a:ext uri="{FF2B5EF4-FFF2-40B4-BE49-F238E27FC236}">
                <a16:creationId xmlns:a16="http://schemas.microsoft.com/office/drawing/2014/main" id="{2953B057-FB57-4708-B211-BF9DB197168B}"/>
              </a:ext>
            </a:extLst>
          </p:cNvPr>
          <p:cNvSpPr/>
          <p:nvPr/>
        </p:nvSpPr>
        <p:spPr>
          <a:xfrm>
            <a:off x="306315" y="3305350"/>
            <a:ext cx="2948238" cy="692497"/>
          </a:xfrm>
          <a:prstGeom prst="rect">
            <a:avLst/>
          </a:prstGeom>
        </p:spPr>
        <p:txBody>
          <a:bodyPr wrap="square">
            <a:spAutoFit/>
          </a:bodyPr>
          <a:lstStyle/>
          <a:p>
            <a:pPr algn="ctr" fontAlgn="base"/>
            <a:r>
              <a:rPr lang="en-GB" sz="1200" b="1" dirty="0">
                <a:solidFill>
                  <a:srgbClr val="005EB8"/>
                </a:solidFill>
                <a:latin typeface="Arial" panose="020B0604020202020204" pitchFamily="34" charset="0"/>
              </a:rPr>
              <a:t>Ezra Kanyimo – Panel member</a:t>
            </a:r>
          </a:p>
          <a:p>
            <a:pPr algn="ctr" fontAlgn="base"/>
            <a:r>
              <a:rPr lang="en-GB" sz="900" dirty="0">
                <a:solidFill>
                  <a:srgbClr val="005EB8"/>
                </a:solidFill>
                <a:latin typeface="Arial" panose="020B0604020202020204" pitchFamily="34" charset="0"/>
              </a:rPr>
              <a:t>Enhanced Health in Care Homes Lead- London Region</a:t>
            </a:r>
          </a:p>
          <a:p>
            <a:pPr algn="ctr"/>
            <a:r>
              <a:rPr lang="en-GB" sz="900" dirty="0">
                <a:solidFill>
                  <a:schemeClr val="bg2"/>
                </a:solidFill>
                <a:latin typeface="Arial" panose="020B0604020202020204" pitchFamily="34" charset="0"/>
                <a:cs typeface="Arial" panose="020B0604020202020204" pitchFamily="34" charset="0"/>
              </a:rPr>
              <a:t>NHS England &amp; NHS Improvement</a:t>
            </a:r>
          </a:p>
        </p:txBody>
      </p:sp>
      <p:sp>
        <p:nvSpPr>
          <p:cNvPr id="18" name="Rectangle 17">
            <a:extLst>
              <a:ext uri="{FF2B5EF4-FFF2-40B4-BE49-F238E27FC236}">
                <a16:creationId xmlns:a16="http://schemas.microsoft.com/office/drawing/2014/main" id="{5F12615E-6C58-456A-98B9-5D1D65A3CBE8}"/>
              </a:ext>
            </a:extLst>
          </p:cNvPr>
          <p:cNvSpPr/>
          <p:nvPr/>
        </p:nvSpPr>
        <p:spPr>
          <a:xfrm>
            <a:off x="8109329" y="3252375"/>
            <a:ext cx="2948238" cy="1000274"/>
          </a:xfrm>
          <a:prstGeom prst="rect">
            <a:avLst/>
          </a:prstGeom>
        </p:spPr>
        <p:txBody>
          <a:bodyPr wrap="square">
            <a:spAutoFit/>
          </a:bodyPr>
          <a:lstStyle/>
          <a:p>
            <a:pPr algn="ctr" fontAlgn="base"/>
            <a:r>
              <a:rPr lang="en-GB" sz="1200" b="1" dirty="0">
                <a:solidFill>
                  <a:srgbClr val="005EB8"/>
                </a:solidFill>
                <a:latin typeface="Arial" panose="020B0604020202020204" pitchFamily="34" charset="0"/>
              </a:rPr>
              <a:t>Briony Sloper – Panel member</a:t>
            </a:r>
            <a:r>
              <a:rPr lang="en-US" sz="1400" dirty="0">
                <a:solidFill>
                  <a:srgbClr val="000000"/>
                </a:solidFill>
                <a:latin typeface="Arial" panose="020B0604020202020204" pitchFamily="34" charset="0"/>
              </a:rPr>
              <a:t>​</a:t>
            </a:r>
            <a:endParaRPr lang="en-US" sz="1400" dirty="0">
              <a:solidFill>
                <a:srgbClr val="000000"/>
              </a:solidFill>
              <a:latin typeface="Segoe UI" panose="020B0502040204020203" pitchFamily="34" charset="0"/>
            </a:endParaRPr>
          </a:p>
          <a:p>
            <a:pPr algn="ctr"/>
            <a:r>
              <a:rPr lang="en-GB" sz="900" dirty="0">
                <a:solidFill>
                  <a:srgbClr val="005EB8"/>
                </a:solidFill>
                <a:latin typeface="Arial" panose="020B0604020202020204" pitchFamily="34" charset="0"/>
              </a:rPr>
              <a:t>Out of Hospital cell lead - </a:t>
            </a:r>
            <a:r>
              <a:rPr lang="en-GB" sz="900" dirty="0">
                <a:solidFill>
                  <a:schemeClr val="bg2"/>
                </a:solidFill>
                <a:latin typeface="Arial" panose="020B0604020202020204" pitchFamily="34" charset="0"/>
                <a:cs typeface="Arial" panose="020B0604020202020204" pitchFamily="34" charset="0"/>
              </a:rPr>
              <a:t>Ageing Well, Community Services and Discharge Pathways</a:t>
            </a:r>
          </a:p>
          <a:p>
            <a:pPr algn="ctr"/>
            <a:r>
              <a:rPr lang="en-GB" sz="900" dirty="0">
                <a:solidFill>
                  <a:schemeClr val="bg2"/>
                </a:solidFill>
                <a:latin typeface="Arial" panose="020B0604020202020204" pitchFamily="34" charset="0"/>
                <a:cs typeface="Arial" panose="020B0604020202020204" pitchFamily="34" charset="0"/>
              </a:rPr>
              <a:t>London Covid-19 Response Team</a:t>
            </a:r>
          </a:p>
          <a:p>
            <a:pPr algn="ctr"/>
            <a:r>
              <a:rPr lang="en-GB" sz="900" dirty="0">
                <a:solidFill>
                  <a:schemeClr val="bg2"/>
                </a:solidFill>
                <a:latin typeface="Arial" panose="020B0604020202020204" pitchFamily="34" charset="0"/>
                <a:cs typeface="Arial" panose="020B0604020202020204" pitchFamily="34" charset="0"/>
              </a:rPr>
              <a:t>NHS England &amp; NHS Improvement</a:t>
            </a:r>
          </a:p>
          <a:p>
            <a:pPr algn="ctr" fontAlgn="base"/>
            <a:endParaRPr lang="en-US" sz="900" dirty="0">
              <a:solidFill>
                <a:srgbClr val="000000"/>
              </a:solidFill>
              <a:latin typeface="Segoe UI" panose="020B0502040204020203" pitchFamily="34" charset="0"/>
            </a:endParaRPr>
          </a:p>
        </p:txBody>
      </p:sp>
      <p:sp>
        <p:nvSpPr>
          <p:cNvPr id="19" name="Rectangle 18">
            <a:extLst>
              <a:ext uri="{FF2B5EF4-FFF2-40B4-BE49-F238E27FC236}">
                <a16:creationId xmlns:a16="http://schemas.microsoft.com/office/drawing/2014/main" id="{DD946DC0-5C6F-4A48-9CED-7528B6B5D0EF}"/>
              </a:ext>
            </a:extLst>
          </p:cNvPr>
          <p:cNvSpPr/>
          <p:nvPr/>
        </p:nvSpPr>
        <p:spPr>
          <a:xfrm>
            <a:off x="1780434" y="5837079"/>
            <a:ext cx="2948238" cy="553998"/>
          </a:xfrm>
          <a:prstGeom prst="rect">
            <a:avLst/>
          </a:prstGeom>
        </p:spPr>
        <p:txBody>
          <a:bodyPr wrap="square">
            <a:spAutoFit/>
          </a:bodyPr>
          <a:lstStyle/>
          <a:p>
            <a:pPr algn="ctr" fontAlgn="base"/>
            <a:r>
              <a:rPr lang="en-GB" sz="1100" b="1" dirty="0">
                <a:solidFill>
                  <a:srgbClr val="005EB8"/>
                </a:solidFill>
                <a:latin typeface="Arial" panose="020B0604020202020204" pitchFamily="34" charset="0"/>
              </a:rPr>
              <a:t>Neena Shah- Chat monitor</a:t>
            </a:r>
            <a:r>
              <a:rPr lang="en-US" sz="1200" dirty="0">
                <a:solidFill>
                  <a:srgbClr val="000000"/>
                </a:solidFill>
                <a:latin typeface="Arial" panose="020B0604020202020204" pitchFamily="34" charset="0"/>
              </a:rPr>
              <a:t>​</a:t>
            </a:r>
            <a:endParaRPr lang="en-US" sz="1200" dirty="0">
              <a:solidFill>
                <a:srgbClr val="000000"/>
              </a:solidFill>
              <a:latin typeface="Segoe UI" panose="020B0502040204020203" pitchFamily="34" charset="0"/>
            </a:endParaRPr>
          </a:p>
          <a:p>
            <a:pPr algn="ctr" fontAlgn="base"/>
            <a:r>
              <a:rPr lang="en-GB" sz="900" dirty="0">
                <a:solidFill>
                  <a:srgbClr val="005EB8"/>
                </a:solidFill>
                <a:latin typeface="Arial" panose="020B0604020202020204" pitchFamily="34" charset="0"/>
              </a:rPr>
              <a:t>Communications and Engagement Manager</a:t>
            </a:r>
          </a:p>
          <a:p>
            <a:pPr algn="ctr" fontAlgn="base"/>
            <a:r>
              <a:rPr lang="en-GB" sz="900" dirty="0">
                <a:solidFill>
                  <a:srgbClr val="005EB8"/>
                </a:solidFill>
                <a:latin typeface="Arial" panose="020B0604020202020204" pitchFamily="34" charset="0"/>
              </a:rPr>
              <a:t>Healthy London Partnership</a:t>
            </a:r>
            <a:endParaRPr lang="en-US" sz="1000" dirty="0">
              <a:solidFill>
                <a:srgbClr val="000000"/>
              </a:solidFill>
              <a:latin typeface="Segoe UI" panose="020B0502040204020203" pitchFamily="34" charset="0"/>
            </a:endParaRPr>
          </a:p>
        </p:txBody>
      </p:sp>
      <p:sp>
        <p:nvSpPr>
          <p:cNvPr id="20" name="Rectangle 19">
            <a:extLst>
              <a:ext uri="{FF2B5EF4-FFF2-40B4-BE49-F238E27FC236}">
                <a16:creationId xmlns:a16="http://schemas.microsoft.com/office/drawing/2014/main" id="{33C91303-E38E-456D-80DF-10A3F84180EB}"/>
              </a:ext>
            </a:extLst>
          </p:cNvPr>
          <p:cNvSpPr/>
          <p:nvPr/>
        </p:nvSpPr>
        <p:spPr>
          <a:xfrm>
            <a:off x="6555757" y="5753503"/>
            <a:ext cx="2948238" cy="677108"/>
          </a:xfrm>
          <a:prstGeom prst="rect">
            <a:avLst/>
          </a:prstGeom>
        </p:spPr>
        <p:txBody>
          <a:bodyPr wrap="square">
            <a:spAutoFit/>
          </a:bodyPr>
          <a:lstStyle/>
          <a:p>
            <a:pPr algn="ctr" fontAlgn="base"/>
            <a:r>
              <a:rPr lang="en-GB" sz="1100" b="1" dirty="0">
                <a:solidFill>
                  <a:srgbClr val="005EB8"/>
                </a:solidFill>
                <a:latin typeface="Arial" panose="020B0604020202020204" pitchFamily="34" charset="0"/>
              </a:rPr>
              <a:t>Dan Heller – Chat monitor</a:t>
            </a:r>
            <a:endParaRPr lang="en-US" sz="1200" dirty="0">
              <a:solidFill>
                <a:srgbClr val="000000"/>
              </a:solidFill>
              <a:latin typeface="Segoe UI" panose="020B0502040204020203" pitchFamily="34" charset="0"/>
            </a:endParaRPr>
          </a:p>
          <a:p>
            <a:pPr algn="ctr"/>
            <a:r>
              <a:rPr lang="en-GB" sz="900" dirty="0">
                <a:solidFill>
                  <a:schemeClr val="bg2"/>
                </a:solidFill>
                <a:latin typeface="Arial" panose="020B0604020202020204" pitchFamily="34" charset="0"/>
                <a:cs typeface="Arial" panose="020B0604020202020204" pitchFamily="34" charset="0"/>
              </a:rPr>
              <a:t>Programme Manager</a:t>
            </a:r>
          </a:p>
          <a:p>
            <a:pPr algn="ctr"/>
            <a:r>
              <a:rPr lang="en-GB" sz="900" dirty="0">
                <a:solidFill>
                  <a:schemeClr val="bg2"/>
                </a:solidFill>
                <a:latin typeface="Arial" panose="020B0604020202020204" pitchFamily="34" charset="0"/>
                <a:cs typeface="Arial" panose="020B0604020202020204" pitchFamily="34" charset="0"/>
              </a:rPr>
              <a:t>London Out of Hospital Cell</a:t>
            </a:r>
          </a:p>
          <a:p>
            <a:pPr algn="ctr"/>
            <a:r>
              <a:rPr lang="en-GB" sz="900" dirty="0">
                <a:solidFill>
                  <a:schemeClr val="bg2"/>
                </a:solidFill>
                <a:latin typeface="Arial" panose="020B0604020202020204" pitchFamily="34" charset="0"/>
                <a:cs typeface="Arial" panose="020B0604020202020204" pitchFamily="34" charset="0"/>
              </a:rPr>
              <a:t>NHS England &amp; NHS Improvement</a:t>
            </a:r>
          </a:p>
        </p:txBody>
      </p:sp>
      <p:sp>
        <p:nvSpPr>
          <p:cNvPr id="21" name="Rectangle 20">
            <a:extLst>
              <a:ext uri="{FF2B5EF4-FFF2-40B4-BE49-F238E27FC236}">
                <a16:creationId xmlns:a16="http://schemas.microsoft.com/office/drawing/2014/main" id="{6013708B-725F-4FCA-B28C-C7D164945C45}"/>
              </a:ext>
            </a:extLst>
          </p:cNvPr>
          <p:cNvSpPr/>
          <p:nvPr/>
        </p:nvSpPr>
        <p:spPr>
          <a:xfrm>
            <a:off x="4357494" y="3299735"/>
            <a:ext cx="2682240" cy="400110"/>
          </a:xfrm>
          <a:prstGeom prst="rect">
            <a:avLst/>
          </a:prstGeom>
        </p:spPr>
        <p:txBody>
          <a:bodyPr wrap="square">
            <a:spAutoFit/>
          </a:bodyPr>
          <a:lstStyle/>
          <a:p>
            <a:pPr algn="ctr" fontAlgn="base"/>
            <a:r>
              <a:rPr lang="en-US" sz="1100" b="1" dirty="0">
                <a:solidFill>
                  <a:srgbClr val="005EB8"/>
                </a:solidFill>
                <a:latin typeface="Arial" panose="020B0604020202020204" pitchFamily="34" charset="0"/>
                <a:cs typeface="Arial" panose="020B0604020202020204" pitchFamily="34" charset="0"/>
              </a:rPr>
              <a:t>Aileen Buckton - </a:t>
            </a:r>
            <a:r>
              <a:rPr lang="en-GB" sz="1100" b="1" dirty="0">
                <a:solidFill>
                  <a:srgbClr val="005EB8"/>
                </a:solidFill>
                <a:latin typeface="Arial" panose="020B0604020202020204" pitchFamily="34" charset="0"/>
              </a:rPr>
              <a:t>Chair</a:t>
            </a:r>
            <a:r>
              <a:rPr lang="en-US" sz="1100" dirty="0">
                <a:solidFill>
                  <a:srgbClr val="000000"/>
                </a:solidFill>
                <a:latin typeface="Arial" panose="020B0604020202020204" pitchFamily="34" charset="0"/>
              </a:rPr>
              <a:t>​</a:t>
            </a:r>
            <a:endParaRPr lang="en-US" sz="1100" dirty="0">
              <a:solidFill>
                <a:srgbClr val="000000"/>
              </a:solidFill>
              <a:latin typeface="Segoe UI" panose="020B0502040204020203" pitchFamily="34" charset="0"/>
            </a:endParaRPr>
          </a:p>
          <a:p>
            <a:pPr algn="ctr" fontAlgn="base"/>
            <a:r>
              <a:rPr lang="en-GB" sz="900" dirty="0">
                <a:solidFill>
                  <a:srgbClr val="005EB8"/>
                </a:solidFill>
                <a:latin typeface="Arial" panose="020B0604020202020204" pitchFamily="34" charset="0"/>
              </a:rPr>
              <a:t>London ADASS</a:t>
            </a:r>
            <a:endParaRPr lang="en-US" sz="900" dirty="0">
              <a:solidFill>
                <a:srgbClr val="000000"/>
              </a:solidFill>
              <a:latin typeface="Segoe UI" panose="020B0502040204020203" pitchFamily="34" charset="0"/>
            </a:endParaRPr>
          </a:p>
        </p:txBody>
      </p:sp>
      <p:pic>
        <p:nvPicPr>
          <p:cNvPr id="1026" name="Picture 3" descr="A screenshot of text&#10;&#10;Description automatically generated">
            <a:extLst>
              <a:ext uri="{FF2B5EF4-FFF2-40B4-BE49-F238E27FC236}">
                <a16:creationId xmlns:a16="http://schemas.microsoft.com/office/drawing/2014/main" id="{06437A3C-02BD-4B7D-BA23-3227F2CE8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4FAA54FE-0887-4CE7-843A-E4DA06596EA7}"/>
              </a:ext>
            </a:extLst>
          </p:cNvPr>
          <p:cNvPicPr>
            <a:picLocks noChangeAspect="1"/>
          </p:cNvPicPr>
          <p:nvPr/>
        </p:nvPicPr>
        <p:blipFill>
          <a:blip r:embed="rId6"/>
          <a:stretch>
            <a:fillRect/>
          </a:stretch>
        </p:blipFill>
        <p:spPr>
          <a:xfrm>
            <a:off x="4992960" y="1803254"/>
            <a:ext cx="1411309" cy="1416386"/>
          </a:xfrm>
          <a:prstGeom prst="rect">
            <a:avLst/>
          </a:prstGeom>
        </p:spPr>
      </p:pic>
      <p:pic>
        <p:nvPicPr>
          <p:cNvPr id="5" name="Picture 4" descr="A person smiling and posing for a photo&#10;&#10;Description automatically generated">
            <a:extLst>
              <a:ext uri="{FF2B5EF4-FFF2-40B4-BE49-F238E27FC236}">
                <a16:creationId xmlns:a16="http://schemas.microsoft.com/office/drawing/2014/main" id="{D9F9CA43-95FB-4950-8D97-7E3C73134690}"/>
              </a:ext>
            </a:extLst>
          </p:cNvPr>
          <p:cNvPicPr>
            <a:picLocks noChangeAspect="1"/>
          </p:cNvPicPr>
          <p:nvPr/>
        </p:nvPicPr>
        <p:blipFill>
          <a:blip r:embed="rId7"/>
          <a:stretch>
            <a:fillRect/>
          </a:stretch>
        </p:blipFill>
        <p:spPr>
          <a:xfrm>
            <a:off x="2486089" y="4302122"/>
            <a:ext cx="1411309" cy="1413657"/>
          </a:xfrm>
          <a:prstGeom prst="rect">
            <a:avLst/>
          </a:prstGeom>
        </p:spPr>
      </p:pic>
    </p:spTree>
    <p:extLst>
      <p:ext uri="{BB962C8B-B14F-4D97-AF65-F5344CB8AC3E}">
        <p14:creationId xmlns:p14="http://schemas.microsoft.com/office/powerpoint/2010/main" val="2201871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475" y="260648"/>
            <a:ext cx="7556313" cy="1152128"/>
          </a:xfrm>
        </p:spPr>
        <p:txBody>
          <a:bodyPr/>
          <a:lstStyle/>
          <a:p>
            <a:r>
              <a:rPr lang="en-GB" b="1" dirty="0">
                <a:solidFill>
                  <a:srgbClr val="00B050"/>
                </a:solidFill>
                <a:latin typeface="Arial Rounded MT Bold" panose="020F0704030504030204" pitchFamily="34" charset="0"/>
              </a:rPr>
              <a:t>The Deprivation of Liberty Safeguards (DoLS) scheme</a:t>
            </a:r>
          </a:p>
        </p:txBody>
      </p:sp>
      <p:sp>
        <p:nvSpPr>
          <p:cNvPr id="3" name="Content Placeholder 2"/>
          <p:cNvSpPr>
            <a:spLocks noGrp="1"/>
          </p:cNvSpPr>
          <p:nvPr>
            <p:ph idx="1"/>
          </p:nvPr>
        </p:nvSpPr>
        <p:spPr>
          <a:xfrm>
            <a:off x="1703512" y="1817440"/>
            <a:ext cx="8784976" cy="5040560"/>
          </a:xfrm>
        </p:spPr>
        <p:txBody>
          <a:bodyPr/>
          <a:lstStyle/>
          <a:p>
            <a:pPr marL="0" indent="0">
              <a:buNone/>
            </a:pPr>
            <a:r>
              <a:rPr lang="en-GB" sz="1600" dirty="0">
                <a:latin typeface="Arial Rounded MT Bold" panose="020F0704030504030204" pitchFamily="34" charset="0"/>
              </a:rPr>
              <a:t>DoLS applies to those in hospitals and residential care homes aged 18 and above</a:t>
            </a:r>
          </a:p>
          <a:p>
            <a:pPr lvl="1"/>
            <a:r>
              <a:rPr lang="en-GB" sz="1600" dirty="0">
                <a:latin typeface="Arial Rounded MT Bold" panose="020F0704030504030204" pitchFamily="34" charset="0"/>
              </a:rPr>
              <a:t>Are they confined? </a:t>
            </a:r>
          </a:p>
          <a:p>
            <a:pPr lvl="1"/>
            <a:r>
              <a:rPr lang="en-GB" sz="1600" dirty="0">
                <a:latin typeface="Arial Rounded MT Bold" panose="020F0704030504030204" pitchFamily="34" charset="0"/>
              </a:rPr>
              <a:t>Do they lack the mental capacity to give informed consent to the arrangements for them to receive care and/or treatment?</a:t>
            </a:r>
          </a:p>
          <a:p>
            <a:pPr lvl="1"/>
            <a:r>
              <a:rPr lang="en-GB" sz="1600" dirty="0">
                <a:latin typeface="Arial Rounded MT Bold" panose="020F0704030504030204" pitchFamily="34" charset="0"/>
              </a:rPr>
              <a:t>Are these said arrangements imputable to the state?</a:t>
            </a:r>
          </a:p>
          <a:p>
            <a:pPr marL="0" indent="0">
              <a:buNone/>
            </a:pPr>
            <a:endParaRPr lang="en-GB" sz="1600" dirty="0">
              <a:latin typeface="Arial Rounded MT Bold" panose="020F0704030504030204" pitchFamily="34" charset="0"/>
            </a:endParaRPr>
          </a:p>
          <a:p>
            <a:pPr marL="0" indent="0">
              <a:buNone/>
            </a:pPr>
            <a:r>
              <a:rPr lang="en-GB" sz="1600" dirty="0">
                <a:latin typeface="Arial Rounded MT Bold" panose="020F0704030504030204" pitchFamily="34" charset="0"/>
              </a:rPr>
              <a:t>In order to answer this apply the ‘Acid Test’ from Cheshire West as follows:</a:t>
            </a:r>
          </a:p>
          <a:p>
            <a:pPr lvl="1"/>
            <a:r>
              <a:rPr lang="en-GB" sz="1600" dirty="0">
                <a:latin typeface="Arial Rounded MT Bold" panose="020F0704030504030204" pitchFamily="34" charset="0"/>
              </a:rPr>
              <a:t>Do they lack the mental capacity to give informed consent to the arrangements for them to receive care and/or treatment?</a:t>
            </a:r>
          </a:p>
          <a:p>
            <a:pPr lvl="1"/>
            <a:r>
              <a:rPr lang="en-GB" sz="1600" dirty="0">
                <a:latin typeface="Arial Rounded MT Bold" panose="020F0704030504030204" pitchFamily="34" charset="0"/>
              </a:rPr>
              <a:t>Are they under continuous supervision and control (or ‘good nursing care’ as I like to call it).</a:t>
            </a:r>
          </a:p>
          <a:p>
            <a:pPr lvl="1"/>
            <a:r>
              <a:rPr lang="en-GB" sz="1600" dirty="0">
                <a:latin typeface="Arial Rounded MT Bold" panose="020F0704030504030204" pitchFamily="34" charset="0"/>
              </a:rPr>
              <a:t>Are they not free to leave; free to leave as in ‘</a:t>
            </a:r>
            <a:r>
              <a:rPr lang="en-GB" sz="1600" dirty="0">
                <a:effectLst>
                  <a:outerShdw blurRad="38100" dist="38100" dir="2700000" algn="tl">
                    <a:srgbClr val="000000">
                      <a:alpha val="43137"/>
                    </a:srgbClr>
                  </a:outerShdw>
                </a:effectLst>
                <a:latin typeface="Arial Rounded MT Bold" panose="020F0704030504030204" pitchFamily="34" charset="0"/>
              </a:rPr>
              <a:t>go to live somewhere else’ </a:t>
            </a:r>
            <a:r>
              <a:rPr lang="en-GB" sz="1600" dirty="0">
                <a:latin typeface="Arial Rounded MT Bold" panose="020F0704030504030204" pitchFamily="34" charset="0"/>
              </a:rPr>
              <a:t>if they so choose, not going to the shop and back. Also, it’s a hypothetical question, they don’t actually have to be actively trying to do so, it is what would happen </a:t>
            </a:r>
            <a:r>
              <a:rPr lang="en-GB" sz="1600" u="sng" dirty="0">
                <a:solidFill>
                  <a:srgbClr val="C00000"/>
                </a:solidFill>
                <a:effectLst>
                  <a:outerShdw blurRad="38100" dist="38100" dir="2700000" algn="tl">
                    <a:srgbClr val="000000">
                      <a:alpha val="43137"/>
                    </a:srgbClr>
                  </a:outerShdw>
                </a:effectLst>
                <a:latin typeface="Arial Rounded MT Bold" panose="020F0704030504030204" pitchFamily="34" charset="0"/>
              </a:rPr>
              <a:t>if</a:t>
            </a:r>
            <a:r>
              <a:rPr lang="en-GB" sz="1600" dirty="0">
                <a:latin typeface="Arial Rounded MT Bold" panose="020F0704030504030204" pitchFamily="34" charset="0"/>
              </a:rPr>
              <a:t> they were to try? </a:t>
            </a:r>
          </a:p>
          <a:p>
            <a:pPr marL="228600" lvl="1" indent="0" algn="ctr">
              <a:buNone/>
            </a:pPr>
            <a:r>
              <a:rPr lang="en-GB" sz="1600" dirty="0">
                <a:effectLst>
                  <a:outerShdw blurRad="38100" dist="38100" dir="2700000" algn="tl">
                    <a:srgbClr val="000000">
                      <a:alpha val="43137"/>
                    </a:srgbClr>
                  </a:outerShdw>
                </a:effectLst>
                <a:latin typeface="Arial Rounded MT Bold" panose="020F0704030504030204" pitchFamily="34" charset="0"/>
              </a:rPr>
              <a:t>All elements must be present</a:t>
            </a:r>
            <a:r>
              <a:rPr lang="en-GB" sz="1600" dirty="0">
                <a:latin typeface="Arial Rounded MT Bold" panose="020F0704030504030204" pitchFamily="34" charset="0"/>
              </a:rPr>
              <a:t>.</a:t>
            </a:r>
          </a:p>
          <a:p>
            <a:pPr marL="228600" lvl="1" indent="0">
              <a:buNone/>
            </a:pPr>
            <a:endParaRPr lang="en-GB" sz="1200" dirty="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3366" y="2660585"/>
            <a:ext cx="83089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60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1000"/>
                                        <p:tgtEl>
                                          <p:spTgt spid="3">
                                            <p:txEl>
                                              <p:pRg st="9" end="9"/>
                                            </p:txEl>
                                          </p:spTgt>
                                        </p:tgtEl>
                                      </p:cBhvr>
                                    </p:animEffect>
                                    <p:anim calcmode="lin" valueType="num">
                                      <p:cBhvr>
                                        <p:cTn id="5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arnanC\AppData\Local\Microsoft\Windows\INetCache\IE\UDO9RTUG\Thank-You[1].jpg"/>
          <p:cNvPicPr>
            <a:picLocks noChangeAspect="1" noChangeArrowheads="1"/>
          </p:cNvPicPr>
          <p:nvPr/>
        </p:nvPicPr>
        <p:blipFill rotWithShape="1">
          <a:blip r:embed="rId3">
            <a:extLst>
              <a:ext uri="{28A0092B-C50C-407E-A947-70E740481C1C}">
                <a14:useLocalDpi xmlns:a14="http://schemas.microsoft.com/office/drawing/2010/main" val="0"/>
              </a:ext>
            </a:extLst>
          </a:blip>
          <a:srcRect t="14320" b="8982"/>
          <a:stretch/>
        </p:blipFill>
        <p:spPr bwMode="auto">
          <a:xfrm>
            <a:off x="2194560" y="1556793"/>
            <a:ext cx="7802880" cy="462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0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896378" y="3204817"/>
            <a:ext cx="4555990" cy="1553614"/>
          </a:xfrm>
        </p:spPr>
        <p:txBody>
          <a:bodyPr/>
          <a:lstStyle/>
          <a:p>
            <a:r>
              <a:rPr lang="en-GB" sz="1600" b="1" dirty="0"/>
              <a:t>Chris Lee</a:t>
            </a:r>
          </a:p>
          <a:p>
            <a:r>
              <a:rPr lang="en-GB" sz="1600" dirty="0"/>
              <a:t>Care Quality Manager</a:t>
            </a:r>
          </a:p>
          <a:p>
            <a:r>
              <a:rPr lang="en-GB" sz="1600" dirty="0">
                <a:latin typeface="Arial" panose="020B0604020202020204" pitchFamily="34" charset="0"/>
              </a:rPr>
              <a:t>HC-One</a:t>
            </a:r>
            <a:endParaRPr lang="en-US" sz="1600" dirty="0">
              <a:solidFill>
                <a:srgbClr val="000000"/>
              </a:solidFill>
              <a:latin typeface="Segoe UI" panose="020B0502040204020203" pitchFamily="34" charset="0"/>
            </a:endParaRPr>
          </a:p>
          <a:p>
            <a:endParaRPr lang="en-GB" sz="2000" b="1" dirty="0"/>
          </a:p>
        </p:txBody>
      </p:sp>
      <p:sp>
        <p:nvSpPr>
          <p:cNvPr id="7" name="Title 3">
            <a:extLst>
              <a:ext uri="{FF2B5EF4-FFF2-40B4-BE49-F238E27FC236}">
                <a16:creationId xmlns:a16="http://schemas.microsoft.com/office/drawing/2014/main" id="{8DDACFB2-B527-440D-9C45-EE0F1D5D00E4}"/>
              </a:ext>
            </a:extLst>
          </p:cNvPr>
          <p:cNvSpPr txBox="1">
            <a:spLocks/>
          </p:cNvSpPr>
          <p:nvPr/>
        </p:nvSpPr>
        <p:spPr>
          <a:xfrm>
            <a:off x="1956178" y="1983970"/>
            <a:ext cx="8128855" cy="829879"/>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r>
              <a:rPr lang="en-GB" sz="2400" b="1" dirty="0"/>
              <a:t>Swabbing residents during Covid-19- Local example 1 </a:t>
            </a:r>
          </a:p>
        </p:txBody>
      </p:sp>
      <p:pic>
        <p:nvPicPr>
          <p:cNvPr id="9" name="Picture 3" descr="A screenshot of text&#10;&#10;Description automatically generated">
            <a:extLst>
              <a:ext uri="{FF2B5EF4-FFF2-40B4-BE49-F238E27FC236}">
                <a16:creationId xmlns:a16="http://schemas.microsoft.com/office/drawing/2014/main" id="{6305DBBB-FBE9-4B0C-B6BF-6A1D5F9CF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3874D4D-8795-42B2-9C82-FB486AFF401A}"/>
              </a:ext>
            </a:extLst>
          </p:cNvPr>
          <p:cNvPicPr>
            <a:picLocks noChangeAspect="1"/>
          </p:cNvPicPr>
          <p:nvPr/>
        </p:nvPicPr>
        <p:blipFill>
          <a:blip r:embed="rId4"/>
          <a:stretch>
            <a:fillRect/>
          </a:stretch>
        </p:blipFill>
        <p:spPr>
          <a:xfrm>
            <a:off x="2773844" y="2703673"/>
            <a:ext cx="2454438" cy="2680958"/>
          </a:xfrm>
          <a:prstGeom prst="rect">
            <a:avLst/>
          </a:prstGeom>
        </p:spPr>
      </p:pic>
    </p:spTree>
    <p:extLst>
      <p:ext uri="{BB962C8B-B14F-4D97-AF65-F5344CB8AC3E}">
        <p14:creationId xmlns:p14="http://schemas.microsoft.com/office/powerpoint/2010/main" val="1040431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6545"/>
            <a:ext cx="10515600" cy="5548891"/>
          </a:xfrm>
        </p:spPr>
        <p:txBody>
          <a:bodyPr>
            <a:normAutofit/>
          </a:bodyPr>
          <a:lstStyle/>
          <a:p>
            <a:pPr marL="0" indent="0">
              <a:buNone/>
            </a:pPr>
            <a:r>
              <a:rPr lang="en-GB" b="1" u="sng" dirty="0">
                <a:solidFill>
                  <a:srgbClr val="005EB8"/>
                </a:solidFill>
              </a:rPr>
              <a:t>HC-One </a:t>
            </a:r>
          </a:p>
          <a:p>
            <a:pPr marL="0" indent="0">
              <a:buNone/>
            </a:pPr>
            <a:endParaRPr lang="en-GB" dirty="0"/>
          </a:p>
          <a:p>
            <a:pPr marL="0" indent="0">
              <a:buNone/>
            </a:pPr>
            <a:r>
              <a:rPr lang="en-GB" b="1" dirty="0">
                <a:solidFill>
                  <a:schemeClr val="accent1">
                    <a:lumMod val="75000"/>
                  </a:schemeClr>
                </a:solidFill>
              </a:rPr>
              <a:t>Swab-testing for Covid19</a:t>
            </a:r>
          </a:p>
          <a:p>
            <a:pPr marL="0" indent="0">
              <a:buNone/>
            </a:pPr>
            <a:endParaRPr lang="en-GB" dirty="0"/>
          </a:p>
          <a:p>
            <a:r>
              <a:rPr lang="en-GB" dirty="0"/>
              <a:t>80+ Residents </a:t>
            </a:r>
          </a:p>
          <a:p>
            <a:pPr marL="0" indent="0">
              <a:buNone/>
            </a:pPr>
            <a:endParaRPr lang="en-GB" dirty="0"/>
          </a:p>
          <a:p>
            <a:r>
              <a:rPr lang="en-GB" dirty="0"/>
              <a:t>Potentially restrictive / invasive procedure – swab-testing</a:t>
            </a:r>
          </a:p>
          <a:p>
            <a:pPr marL="0" indent="0">
              <a:buNone/>
            </a:pPr>
            <a:endParaRPr lang="en-GB" dirty="0"/>
          </a:p>
          <a:p>
            <a:r>
              <a:rPr lang="en-GB" dirty="0"/>
              <a:t>Basic ‘best interest’ premise – starting point (least restriction etc.)</a:t>
            </a:r>
          </a:p>
        </p:txBody>
      </p:sp>
      <p:pic>
        <p:nvPicPr>
          <p:cNvPr id="4" name="Picture 3" descr="hc-one"/>
          <p:cNvPicPr/>
          <p:nvPr/>
        </p:nvPicPr>
        <p:blipFill>
          <a:blip r:embed="rId2">
            <a:extLst>
              <a:ext uri="{28A0092B-C50C-407E-A947-70E740481C1C}">
                <a14:useLocalDpi xmlns:a14="http://schemas.microsoft.com/office/drawing/2010/main" val="0"/>
              </a:ext>
            </a:extLst>
          </a:blip>
          <a:srcRect/>
          <a:stretch>
            <a:fillRect/>
          </a:stretch>
        </p:blipFill>
        <p:spPr bwMode="auto">
          <a:xfrm>
            <a:off x="9481127" y="646545"/>
            <a:ext cx="1872673" cy="662133"/>
          </a:xfrm>
          <a:prstGeom prst="rect">
            <a:avLst/>
          </a:prstGeom>
          <a:noFill/>
          <a:ln>
            <a:noFill/>
          </a:ln>
        </p:spPr>
      </p:pic>
    </p:spTree>
    <p:extLst>
      <p:ext uri="{BB962C8B-B14F-4D97-AF65-F5344CB8AC3E}">
        <p14:creationId xmlns:p14="http://schemas.microsoft.com/office/powerpoint/2010/main" val="403534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6545"/>
            <a:ext cx="10515600" cy="5846619"/>
          </a:xfrm>
        </p:spPr>
        <p:txBody>
          <a:bodyPr>
            <a:normAutofit/>
          </a:bodyPr>
          <a:lstStyle/>
          <a:p>
            <a:pPr marL="0" indent="0">
              <a:buNone/>
            </a:pPr>
            <a:r>
              <a:rPr lang="en-GB" b="1" u="sng" dirty="0">
                <a:solidFill>
                  <a:srgbClr val="0070C0"/>
                </a:solidFill>
              </a:rPr>
              <a:t>Process</a:t>
            </a:r>
          </a:p>
          <a:p>
            <a:pPr marL="0" indent="0">
              <a:buNone/>
            </a:pPr>
            <a:endParaRPr lang="en-GB" b="1" u="sng" dirty="0"/>
          </a:p>
          <a:p>
            <a:r>
              <a:rPr lang="en-GB" dirty="0"/>
              <a:t>Residents able to consent / decide for themselves</a:t>
            </a:r>
          </a:p>
          <a:p>
            <a:pPr lvl="1"/>
            <a:r>
              <a:rPr lang="en-GB" dirty="0"/>
              <a:t>Either gain their consent or record their refusal</a:t>
            </a:r>
          </a:p>
          <a:p>
            <a:pPr marL="457200" lvl="1" indent="0">
              <a:buNone/>
            </a:pPr>
            <a:endParaRPr lang="en-GB" dirty="0"/>
          </a:p>
          <a:p>
            <a:r>
              <a:rPr lang="en-GB" dirty="0"/>
              <a:t>Residents who do not have mental capacity to consent / refuse</a:t>
            </a:r>
          </a:p>
          <a:p>
            <a:pPr lvl="1"/>
            <a:r>
              <a:rPr lang="en-GB" dirty="0"/>
              <a:t>Gain valid ‘consent’ (</a:t>
            </a:r>
            <a:r>
              <a:rPr lang="en-GB" dirty="0" err="1"/>
              <a:t>LPoA</a:t>
            </a:r>
            <a:r>
              <a:rPr lang="en-GB" dirty="0"/>
              <a:t> Health and Welfare or Court Appointed Deputy), or</a:t>
            </a:r>
          </a:p>
          <a:p>
            <a:pPr lvl="1"/>
            <a:r>
              <a:rPr lang="en-GB" dirty="0"/>
              <a:t>Complete formal ‘Best Interest’ decision, involving </a:t>
            </a:r>
            <a:r>
              <a:rPr lang="en-GB" dirty="0" err="1"/>
              <a:t>NoK</a:t>
            </a:r>
            <a:r>
              <a:rPr lang="en-GB" dirty="0"/>
              <a:t>, colleagues, advocacy</a:t>
            </a:r>
          </a:p>
          <a:p>
            <a:pPr marL="457200" lvl="1" indent="0">
              <a:buNone/>
            </a:pPr>
            <a:endParaRPr lang="en-GB" dirty="0"/>
          </a:p>
          <a:p>
            <a:r>
              <a:rPr lang="en-GB" dirty="0"/>
              <a:t>Ensure ‘least restrictive’ is applied when testing</a:t>
            </a:r>
          </a:p>
          <a:p>
            <a:pPr lvl="1"/>
            <a:r>
              <a:rPr lang="en-GB" dirty="0"/>
              <a:t>Take swab in least invasive way possible, maintaining efficacy of test</a:t>
            </a:r>
          </a:p>
          <a:p>
            <a:pPr lvl="1"/>
            <a:r>
              <a:rPr lang="en-GB" dirty="0"/>
              <a:t>Any sign of distress, stop the test and do not complete.</a:t>
            </a:r>
          </a:p>
          <a:p>
            <a:pPr marL="457200" lvl="1" indent="0">
              <a:buNone/>
            </a:pPr>
            <a:endParaRPr lang="en-GB" dirty="0"/>
          </a:p>
          <a:p>
            <a:pPr marL="0" indent="0">
              <a:buNone/>
            </a:pPr>
            <a:endParaRPr lang="en-GB" dirty="0"/>
          </a:p>
        </p:txBody>
      </p:sp>
      <p:pic>
        <p:nvPicPr>
          <p:cNvPr id="4" name="Picture 3" descr="hc-one">
            <a:extLst>
              <a:ext uri="{FF2B5EF4-FFF2-40B4-BE49-F238E27FC236}">
                <a16:creationId xmlns:a16="http://schemas.microsoft.com/office/drawing/2014/main" id="{7811AFBF-B528-442D-8171-520CA5F8B6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81127" y="646545"/>
            <a:ext cx="1872673" cy="662133"/>
          </a:xfrm>
          <a:prstGeom prst="rect">
            <a:avLst/>
          </a:prstGeom>
          <a:noFill/>
          <a:ln>
            <a:noFill/>
          </a:ln>
        </p:spPr>
      </p:pic>
    </p:spTree>
    <p:extLst>
      <p:ext uri="{BB962C8B-B14F-4D97-AF65-F5344CB8AC3E}">
        <p14:creationId xmlns:p14="http://schemas.microsoft.com/office/powerpoint/2010/main" val="1162206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6545"/>
            <a:ext cx="10515600" cy="5846619"/>
          </a:xfrm>
        </p:spPr>
        <p:txBody>
          <a:bodyPr>
            <a:normAutofit/>
          </a:bodyPr>
          <a:lstStyle/>
          <a:p>
            <a:pPr marL="0" indent="0">
              <a:buNone/>
            </a:pPr>
            <a:r>
              <a:rPr lang="en-GB" b="1" u="sng" dirty="0">
                <a:solidFill>
                  <a:srgbClr val="0070C0"/>
                </a:solidFill>
              </a:rPr>
              <a:t>Future vaccination</a:t>
            </a:r>
          </a:p>
          <a:p>
            <a:pPr marL="0" indent="0">
              <a:buNone/>
            </a:pPr>
            <a:r>
              <a:rPr lang="en-GB" u="sng" dirty="0"/>
              <a:t> </a:t>
            </a:r>
            <a:endParaRPr lang="en-GB" dirty="0"/>
          </a:p>
          <a:p>
            <a:pPr>
              <a:buFontTx/>
              <a:buChar char="-"/>
            </a:pPr>
            <a:r>
              <a:rPr lang="en-GB" dirty="0"/>
              <a:t>Assuming non-compulsory </a:t>
            </a:r>
          </a:p>
          <a:p>
            <a:pPr>
              <a:buFontTx/>
              <a:buChar char="-"/>
            </a:pPr>
            <a:endParaRPr lang="en-GB" dirty="0"/>
          </a:p>
          <a:p>
            <a:pPr>
              <a:buFontTx/>
              <a:buChar char="-"/>
            </a:pPr>
            <a:r>
              <a:rPr lang="en-GB" dirty="0"/>
              <a:t>Starting again with a ‘best interest’ premise </a:t>
            </a:r>
          </a:p>
          <a:p>
            <a:pPr>
              <a:buFontTx/>
              <a:buChar char="-"/>
            </a:pPr>
            <a:endParaRPr lang="en-GB" dirty="0"/>
          </a:p>
          <a:p>
            <a:pPr>
              <a:buFontTx/>
              <a:buChar char="-"/>
            </a:pPr>
            <a:r>
              <a:rPr lang="en-GB" dirty="0"/>
              <a:t>Repeat of the process for testing, but…</a:t>
            </a:r>
          </a:p>
          <a:p>
            <a:pPr>
              <a:buFontTx/>
              <a:buChar char="-"/>
            </a:pPr>
            <a:endParaRPr lang="en-GB" dirty="0"/>
          </a:p>
          <a:p>
            <a:pPr>
              <a:buFontTx/>
              <a:buChar char="-"/>
            </a:pPr>
            <a:r>
              <a:rPr lang="en-GB" dirty="0"/>
              <a:t>Ensuring we are fully (better!) prepared</a:t>
            </a:r>
          </a:p>
          <a:p>
            <a:pPr marL="457200" lvl="1" indent="0">
              <a:buNone/>
            </a:pPr>
            <a:endParaRPr lang="en-GB" dirty="0"/>
          </a:p>
          <a:p>
            <a:pPr marL="0" indent="0">
              <a:buNone/>
            </a:pPr>
            <a:endParaRPr lang="en-GB" dirty="0"/>
          </a:p>
        </p:txBody>
      </p:sp>
      <p:pic>
        <p:nvPicPr>
          <p:cNvPr id="4" name="Picture 3" descr="hc-one">
            <a:extLst>
              <a:ext uri="{FF2B5EF4-FFF2-40B4-BE49-F238E27FC236}">
                <a16:creationId xmlns:a16="http://schemas.microsoft.com/office/drawing/2014/main" id="{01854D85-9F67-47DD-99E6-D8AAC39E78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81127" y="646545"/>
            <a:ext cx="1872673" cy="662133"/>
          </a:xfrm>
          <a:prstGeom prst="rect">
            <a:avLst/>
          </a:prstGeom>
          <a:noFill/>
          <a:ln>
            <a:noFill/>
          </a:ln>
        </p:spPr>
      </p:pic>
    </p:spTree>
    <p:extLst>
      <p:ext uri="{BB962C8B-B14F-4D97-AF65-F5344CB8AC3E}">
        <p14:creationId xmlns:p14="http://schemas.microsoft.com/office/powerpoint/2010/main" val="400680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896378" y="3204817"/>
            <a:ext cx="4555990" cy="1553614"/>
          </a:xfrm>
        </p:spPr>
        <p:txBody>
          <a:bodyPr/>
          <a:lstStyle/>
          <a:p>
            <a:r>
              <a:rPr lang="en-GB" sz="1600" b="1" dirty="0"/>
              <a:t>Michael Fullerton</a:t>
            </a:r>
          </a:p>
          <a:p>
            <a:r>
              <a:rPr lang="en-GB" sz="1600" dirty="0"/>
              <a:t>Director of Health and Wellbeing</a:t>
            </a:r>
          </a:p>
          <a:p>
            <a:r>
              <a:rPr lang="en-GB" sz="1600" dirty="0"/>
              <a:t>Achieve Together</a:t>
            </a:r>
          </a:p>
        </p:txBody>
      </p:sp>
      <p:sp>
        <p:nvSpPr>
          <p:cNvPr id="7" name="Title 3">
            <a:extLst>
              <a:ext uri="{FF2B5EF4-FFF2-40B4-BE49-F238E27FC236}">
                <a16:creationId xmlns:a16="http://schemas.microsoft.com/office/drawing/2014/main" id="{8DDACFB2-B527-440D-9C45-EE0F1D5D00E4}"/>
              </a:ext>
            </a:extLst>
          </p:cNvPr>
          <p:cNvSpPr txBox="1">
            <a:spLocks/>
          </p:cNvSpPr>
          <p:nvPr/>
        </p:nvSpPr>
        <p:spPr>
          <a:xfrm>
            <a:off x="1956178" y="1983970"/>
            <a:ext cx="8128855" cy="829879"/>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r>
              <a:rPr lang="en-GB" sz="2400" b="1" dirty="0"/>
              <a:t>Managing visits during Covid-19- Local example 2</a:t>
            </a:r>
          </a:p>
        </p:txBody>
      </p:sp>
      <p:pic>
        <p:nvPicPr>
          <p:cNvPr id="9" name="Picture 3" descr="A screenshot of text&#10;&#10;Description automatically generated">
            <a:extLst>
              <a:ext uri="{FF2B5EF4-FFF2-40B4-BE49-F238E27FC236}">
                <a16:creationId xmlns:a16="http://schemas.microsoft.com/office/drawing/2014/main" id="{6305DBBB-FBE9-4B0C-B6BF-6A1D5F9CF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6F5A3EB-2C2F-4557-A1F8-01B724417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8028" y="2729420"/>
            <a:ext cx="2002246" cy="2205983"/>
          </a:xfrm>
          <a:prstGeom prst="rect">
            <a:avLst/>
          </a:prstGeom>
        </p:spPr>
      </p:pic>
    </p:spTree>
    <p:extLst>
      <p:ext uri="{BB962C8B-B14F-4D97-AF65-F5344CB8AC3E}">
        <p14:creationId xmlns:p14="http://schemas.microsoft.com/office/powerpoint/2010/main" val="1508573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2">
            <a:extLst>
              <a:ext uri="{FF2B5EF4-FFF2-40B4-BE49-F238E27FC236}">
                <a16:creationId xmlns:a16="http://schemas.microsoft.com/office/drawing/2014/main" id="{F2DA8691-8353-4516-96D3-B023E08D261C}"/>
              </a:ext>
            </a:extLst>
          </p:cNvPr>
          <p:cNvSpPr txBox="1">
            <a:spLocks/>
          </p:cNvSpPr>
          <p:nvPr/>
        </p:nvSpPr>
        <p:spPr>
          <a:xfrm>
            <a:off x="665901" y="1884987"/>
            <a:ext cx="6102805" cy="1940256"/>
          </a:xfrm>
          <a:prstGeom prst="rect">
            <a:avLst/>
          </a:prstGeom>
        </p:spPr>
        <p:txBody>
          <a:bodyPr/>
          <a:lstStyle>
            <a:lvl1pPr algn="l" defTabSz="914400" rtl="0" eaLnBrk="1" latinLnBrk="0" hangingPunct="1">
              <a:lnSpc>
                <a:spcPct val="90000"/>
              </a:lnSpc>
              <a:spcBef>
                <a:spcPct val="0"/>
              </a:spcBef>
              <a:buNone/>
              <a:defRPr lang="en-ID" sz="5400" b="1" kern="1200" dirty="0">
                <a:solidFill>
                  <a:srgbClr val="3D3D3D"/>
                </a:solidFill>
                <a:latin typeface="Times New Roman" panose="02020603050405020304" pitchFamily="18" charset="0"/>
                <a:ea typeface="+mj-ea"/>
                <a:cs typeface="Times New Roman" panose="02020603050405020304" pitchFamily="18" charset="0"/>
              </a:defRPr>
            </a:lvl1pPr>
          </a:lstStyle>
          <a:p>
            <a:pPr algn="r">
              <a:lnSpc>
                <a:spcPct val="80000"/>
              </a:lnSpc>
            </a:pPr>
            <a:r>
              <a:rPr lang="en-ID" sz="4800" b="0" dirty="0">
                <a:solidFill>
                  <a:schemeClr val="tx1"/>
                </a:solidFill>
                <a:latin typeface="Museo 300" panose="02000000000000000000" pitchFamily="50" charset="0"/>
              </a:rPr>
              <a:t>MCA Simplified and </a:t>
            </a:r>
            <a:r>
              <a:rPr lang="en-ID" sz="4800" b="0" dirty="0" err="1">
                <a:solidFill>
                  <a:schemeClr val="tx1"/>
                </a:solidFill>
                <a:latin typeface="Museo 300" panose="02000000000000000000" pitchFamily="50" charset="0"/>
              </a:rPr>
              <a:t>DoLS</a:t>
            </a:r>
            <a:r>
              <a:rPr lang="en-ID" sz="4800" b="0" dirty="0">
                <a:solidFill>
                  <a:schemeClr val="tx1"/>
                </a:solidFill>
                <a:latin typeface="Museo 300" panose="02000000000000000000" pitchFamily="50" charset="0"/>
              </a:rPr>
              <a:t>: Managing visits</a:t>
            </a:r>
          </a:p>
        </p:txBody>
      </p:sp>
      <p:pic>
        <p:nvPicPr>
          <p:cNvPr id="57" name="Picture 56" descr="A picture containing drawing&#10;&#10;Description automatically generated">
            <a:extLst>
              <a:ext uri="{FF2B5EF4-FFF2-40B4-BE49-F238E27FC236}">
                <a16:creationId xmlns:a16="http://schemas.microsoft.com/office/drawing/2014/main" id="{C957B4A0-00D6-4DA9-B6FD-C916AA7A90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21562" cy="1159741"/>
          </a:xfrm>
          <a:prstGeom prst="rect">
            <a:avLst/>
          </a:prstGeom>
        </p:spPr>
      </p:pic>
      <p:sp>
        <p:nvSpPr>
          <p:cNvPr id="58" name="TextBox 57">
            <a:extLst>
              <a:ext uri="{FF2B5EF4-FFF2-40B4-BE49-F238E27FC236}">
                <a16:creationId xmlns:a16="http://schemas.microsoft.com/office/drawing/2014/main" id="{DB43AFCE-B88F-4347-8434-F95C78BA3CA4}"/>
              </a:ext>
            </a:extLst>
          </p:cNvPr>
          <p:cNvSpPr txBox="1"/>
          <p:nvPr/>
        </p:nvSpPr>
        <p:spPr>
          <a:xfrm>
            <a:off x="2974118" y="3363578"/>
            <a:ext cx="373968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December 2020  </a:t>
            </a:r>
          </a:p>
        </p:txBody>
      </p:sp>
      <p:pic>
        <p:nvPicPr>
          <p:cNvPr id="3" name="Picture 2">
            <a:extLst>
              <a:ext uri="{FF2B5EF4-FFF2-40B4-BE49-F238E27FC236}">
                <a16:creationId xmlns:a16="http://schemas.microsoft.com/office/drawing/2014/main" id="{67A3E00F-F5E0-47DF-9E45-D1164F9E98FD}"/>
              </a:ext>
            </a:extLst>
          </p:cNvPr>
          <p:cNvPicPr>
            <a:picLocks noChangeAspect="1"/>
          </p:cNvPicPr>
          <p:nvPr/>
        </p:nvPicPr>
        <p:blipFill rotWithShape="1">
          <a:blip r:embed="rId3"/>
          <a:srcRect r="28496"/>
          <a:stretch/>
        </p:blipFill>
        <p:spPr>
          <a:xfrm>
            <a:off x="7907103" y="0"/>
            <a:ext cx="4284897" cy="6858000"/>
          </a:xfrm>
          <a:prstGeom prst="rect">
            <a:avLst/>
          </a:prstGeom>
        </p:spPr>
      </p:pic>
      <p:pic>
        <p:nvPicPr>
          <p:cNvPr id="5" name="Picture 4" descr="A picture containing shirt&#10;&#10;Description automatically generated">
            <a:extLst>
              <a:ext uri="{FF2B5EF4-FFF2-40B4-BE49-F238E27FC236}">
                <a16:creationId xmlns:a16="http://schemas.microsoft.com/office/drawing/2014/main" id="{3C7DBAF6-A47F-4BDC-BECD-8390E3FB45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244"/>
          <a:stretch/>
        </p:blipFill>
        <p:spPr>
          <a:xfrm>
            <a:off x="8803583" y="1884987"/>
            <a:ext cx="3127254" cy="2696147"/>
          </a:xfrm>
          <a:prstGeom prst="rect">
            <a:avLst/>
          </a:prstGeom>
        </p:spPr>
      </p:pic>
      <p:pic>
        <p:nvPicPr>
          <p:cNvPr id="2" name="Picture 1">
            <a:extLst>
              <a:ext uri="{FF2B5EF4-FFF2-40B4-BE49-F238E27FC236}">
                <a16:creationId xmlns:a16="http://schemas.microsoft.com/office/drawing/2014/main" id="{876F4B7B-3A37-48DE-A5A3-A2E8DEE6F1F7}"/>
              </a:ext>
            </a:extLst>
          </p:cNvPr>
          <p:cNvPicPr>
            <a:picLocks noChangeAspect="1"/>
          </p:cNvPicPr>
          <p:nvPr/>
        </p:nvPicPr>
        <p:blipFill>
          <a:blip r:embed="rId5"/>
          <a:stretch>
            <a:fillRect/>
          </a:stretch>
        </p:blipFill>
        <p:spPr>
          <a:xfrm>
            <a:off x="389197" y="3630440"/>
            <a:ext cx="2530015" cy="2785859"/>
          </a:xfrm>
          <a:prstGeom prst="rect">
            <a:avLst/>
          </a:prstGeom>
        </p:spPr>
      </p:pic>
      <p:sp>
        <p:nvSpPr>
          <p:cNvPr id="8" name="TextBox 7">
            <a:extLst>
              <a:ext uri="{FF2B5EF4-FFF2-40B4-BE49-F238E27FC236}">
                <a16:creationId xmlns:a16="http://schemas.microsoft.com/office/drawing/2014/main" id="{419969A6-D12E-4E9C-B2FF-292E32BCA316}"/>
              </a:ext>
            </a:extLst>
          </p:cNvPr>
          <p:cNvSpPr txBox="1"/>
          <p:nvPr/>
        </p:nvSpPr>
        <p:spPr>
          <a:xfrm>
            <a:off x="3029024" y="5655911"/>
            <a:ext cx="3739682"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Michael Fullerton,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of Health &amp; Wellbeing </a:t>
            </a:r>
          </a:p>
        </p:txBody>
      </p:sp>
    </p:spTree>
    <p:extLst>
      <p:ext uri="{BB962C8B-B14F-4D97-AF65-F5344CB8AC3E}">
        <p14:creationId xmlns:p14="http://schemas.microsoft.com/office/powerpoint/2010/main" val="1948263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AA6BCEA-B041-4450-A36F-C700A50906D3}"/>
              </a:ext>
            </a:extLst>
          </p:cNvPr>
          <p:cNvSpPr/>
          <p:nvPr/>
        </p:nvSpPr>
        <p:spPr>
          <a:xfrm>
            <a:off x="6096000" y="3408787"/>
            <a:ext cx="6096000" cy="3449213"/>
          </a:xfrm>
          <a:custGeom>
            <a:avLst/>
            <a:gdLst/>
            <a:ahLst/>
            <a:cxnLst/>
            <a:rect l="l" t="t" r="r" b="b"/>
            <a:pathLst>
              <a:path w="7560309" h="4331970">
                <a:moveTo>
                  <a:pt x="7560005" y="0"/>
                </a:moveTo>
                <a:lnTo>
                  <a:pt x="5860805" y="724086"/>
                </a:lnTo>
                <a:lnTo>
                  <a:pt x="5044503" y="1089895"/>
                </a:lnTo>
                <a:lnTo>
                  <a:pt x="4476677" y="1356277"/>
                </a:lnTo>
                <a:lnTo>
                  <a:pt x="4010654" y="1584430"/>
                </a:lnTo>
                <a:lnTo>
                  <a:pt x="3643463" y="1771495"/>
                </a:lnTo>
                <a:lnTo>
                  <a:pt x="3326844" y="1938796"/>
                </a:lnTo>
                <a:lnTo>
                  <a:pt x="3059283" y="2085079"/>
                </a:lnTo>
                <a:lnTo>
                  <a:pt x="2795552" y="2234181"/>
                </a:lnTo>
                <a:lnTo>
                  <a:pt x="2578905" y="2360696"/>
                </a:lnTo>
                <a:lnTo>
                  <a:pt x="2365276" y="2489363"/>
                </a:lnTo>
                <a:lnTo>
                  <a:pt x="2196655" y="2593905"/>
                </a:lnTo>
                <a:lnTo>
                  <a:pt x="2030152" y="2699924"/>
                </a:lnTo>
                <a:lnTo>
                  <a:pt x="1865852" y="2807467"/>
                </a:lnTo>
                <a:lnTo>
                  <a:pt x="1703838" y="2916578"/>
                </a:lnTo>
                <a:lnTo>
                  <a:pt x="1583877" y="2999468"/>
                </a:lnTo>
                <a:lnTo>
                  <a:pt x="1465285" y="3083284"/>
                </a:lnTo>
                <a:lnTo>
                  <a:pt x="1348095" y="3168045"/>
                </a:lnTo>
                <a:lnTo>
                  <a:pt x="1232343" y="3253771"/>
                </a:lnTo>
                <a:lnTo>
                  <a:pt x="1118064" y="3340480"/>
                </a:lnTo>
                <a:lnTo>
                  <a:pt x="1005294" y="3428192"/>
                </a:lnTo>
                <a:lnTo>
                  <a:pt x="930969" y="3487232"/>
                </a:lnTo>
                <a:lnTo>
                  <a:pt x="857341" y="3546732"/>
                </a:lnTo>
                <a:lnTo>
                  <a:pt x="784419" y="3606697"/>
                </a:lnTo>
                <a:lnTo>
                  <a:pt x="712215" y="3667133"/>
                </a:lnTo>
                <a:lnTo>
                  <a:pt x="640738" y="3728046"/>
                </a:lnTo>
                <a:lnTo>
                  <a:pt x="570000" y="3789440"/>
                </a:lnTo>
                <a:lnTo>
                  <a:pt x="500010" y="3851322"/>
                </a:lnTo>
                <a:lnTo>
                  <a:pt x="430780" y="3913698"/>
                </a:lnTo>
                <a:lnTo>
                  <a:pt x="362318" y="3976572"/>
                </a:lnTo>
                <a:lnTo>
                  <a:pt x="294637" y="4039951"/>
                </a:lnTo>
                <a:lnTo>
                  <a:pt x="227745" y="4103840"/>
                </a:lnTo>
                <a:lnTo>
                  <a:pt x="161655" y="4168245"/>
                </a:lnTo>
                <a:lnTo>
                  <a:pt x="128913" y="4200642"/>
                </a:lnTo>
                <a:lnTo>
                  <a:pt x="96375" y="4233171"/>
                </a:lnTo>
                <a:lnTo>
                  <a:pt x="64043" y="4265832"/>
                </a:lnTo>
                <a:lnTo>
                  <a:pt x="31917" y="4298624"/>
                </a:lnTo>
                <a:lnTo>
                  <a:pt x="0" y="4331550"/>
                </a:lnTo>
                <a:lnTo>
                  <a:pt x="7560005" y="4331550"/>
                </a:lnTo>
                <a:lnTo>
                  <a:pt x="7560005" y="0"/>
                </a:lnTo>
                <a:close/>
              </a:path>
            </a:pathLst>
          </a:custGeom>
          <a:solidFill>
            <a:srgbClr val="0148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8E425E72-804D-4F3F-8AD0-58A8D8B33FFD}"/>
              </a:ext>
            </a:extLst>
          </p:cNvPr>
          <p:cNvSpPr>
            <a:spLocks noGrp="1"/>
          </p:cNvSpPr>
          <p:nvPr>
            <p:ph type="body" sz="half" idx="2"/>
          </p:nvPr>
        </p:nvSpPr>
        <p:spPr>
          <a:xfrm>
            <a:off x="838200" y="1677154"/>
            <a:ext cx="4963483" cy="3811588"/>
          </a:xfrm>
        </p:spPr>
        <p:txBody>
          <a:bodyPr/>
          <a:lstStyle/>
          <a:p>
            <a:pPr marL="342900" indent="-342900" algn="just">
              <a:buFont typeface="Arial" panose="020B0604020202020204" pitchFamily="34" charset="0"/>
              <a:buChar char="•"/>
            </a:pPr>
            <a:r>
              <a:rPr lang="en-GB" sz="2000" dirty="0"/>
              <a:t>National learning disability and/or autism social support provider – supporting adults aged 18+</a:t>
            </a:r>
          </a:p>
          <a:p>
            <a:pPr marL="342900" indent="-342900" algn="just">
              <a:buFont typeface="Arial" panose="020B0604020202020204" pitchFamily="34" charset="0"/>
              <a:buChar char="•"/>
            </a:pPr>
            <a:r>
              <a:rPr lang="en-GB" sz="2000" dirty="0"/>
              <a:t>Range of supported living, residential care and outreach support</a:t>
            </a:r>
          </a:p>
          <a:p>
            <a:pPr marL="342900" indent="-342900" algn="just">
              <a:buFont typeface="Arial" panose="020B0604020202020204" pitchFamily="34" charset="0"/>
              <a:buChar char="•"/>
            </a:pPr>
            <a:r>
              <a:rPr lang="en-GB" sz="2000" dirty="0"/>
              <a:t>Supporting 2100 people across England and Wales</a:t>
            </a:r>
          </a:p>
          <a:p>
            <a:pPr marL="342900" indent="-342900" algn="just">
              <a:buFont typeface="Arial" panose="020B0604020202020204" pitchFamily="34" charset="0"/>
              <a:buChar char="•"/>
            </a:pPr>
            <a:r>
              <a:rPr lang="en-GB" sz="2000" dirty="0"/>
              <a:t>Workforce of 6000 support staff</a:t>
            </a:r>
          </a:p>
          <a:p>
            <a:endParaRPr lang="en-GB" sz="2000" dirty="0">
              <a:latin typeface="Arial" panose="020B0604020202020204" pitchFamily="34" charset="0"/>
              <a:cs typeface="Arial" panose="020B0604020202020204" pitchFamily="34" charset="0"/>
            </a:endParaRPr>
          </a:p>
          <a:p>
            <a:endParaRPr lang="en-GB" dirty="0"/>
          </a:p>
        </p:txBody>
      </p:sp>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sp>
        <p:nvSpPr>
          <p:cNvPr id="13" name="Title 1">
            <a:extLst>
              <a:ext uri="{FF2B5EF4-FFF2-40B4-BE49-F238E27FC236}">
                <a16:creationId xmlns:a16="http://schemas.microsoft.com/office/drawing/2014/main" id="{20FDF8B5-7422-410C-B355-D38CB68502DC}"/>
              </a:ext>
            </a:extLst>
          </p:cNvPr>
          <p:cNvSpPr>
            <a:spLocks noGrp="1"/>
          </p:cNvSpPr>
          <p:nvPr>
            <p:ph type="title"/>
          </p:nvPr>
        </p:nvSpPr>
        <p:spPr>
          <a:xfrm>
            <a:off x="838200" y="-2311"/>
            <a:ext cx="10515600" cy="1325563"/>
          </a:xfrm>
        </p:spPr>
        <p:txBody>
          <a:bodyPr>
            <a:normAutofit/>
          </a:bodyPr>
          <a:lstStyle/>
          <a:p>
            <a:r>
              <a:rPr lang="en-ID" sz="4000" dirty="0">
                <a:latin typeface="Arial" panose="020B0604020202020204" pitchFamily="34" charset="0"/>
                <a:cs typeface="Arial" panose="020B0604020202020204" pitchFamily="34" charset="0"/>
              </a:rPr>
              <a:t>Achieve together</a:t>
            </a:r>
            <a:r>
              <a:rPr lang="en-ID" sz="4400" dirty="0">
                <a:latin typeface="Arial" panose="020B0604020202020204" pitchFamily="34" charset="0"/>
                <a:cs typeface="Arial" panose="020B0604020202020204" pitchFamily="34" charset="0"/>
              </a:rPr>
              <a:t> </a:t>
            </a:r>
            <a:endParaRPr lang="en-GB"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4E37B52-0010-456E-AB3B-6BA17F22989A}"/>
              </a:ext>
            </a:extLst>
          </p:cNvPr>
          <p:cNvPicPr>
            <a:picLocks noChangeAspect="1"/>
          </p:cNvPicPr>
          <p:nvPr/>
        </p:nvPicPr>
        <p:blipFill>
          <a:blip r:embed="rId3"/>
          <a:stretch>
            <a:fillRect/>
          </a:stretch>
        </p:blipFill>
        <p:spPr>
          <a:xfrm>
            <a:off x="6762824" y="2044950"/>
            <a:ext cx="4762351" cy="3564802"/>
          </a:xfrm>
          <a:prstGeom prst="rect">
            <a:avLst/>
          </a:prstGeom>
        </p:spPr>
      </p:pic>
    </p:spTree>
    <p:extLst>
      <p:ext uri="{BB962C8B-B14F-4D97-AF65-F5344CB8AC3E}">
        <p14:creationId xmlns:p14="http://schemas.microsoft.com/office/powerpoint/2010/main" val="361376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927530-FBA0-4A62-A50E-6DC5CD9F19C2}"/>
              </a:ext>
            </a:extLst>
          </p:cNvPr>
          <p:cNvPicPr>
            <a:picLocks noChangeAspect="1"/>
          </p:cNvPicPr>
          <p:nvPr/>
        </p:nvPicPr>
        <p:blipFill>
          <a:blip r:embed="rId2"/>
          <a:stretch>
            <a:fillRect/>
          </a:stretch>
        </p:blipFill>
        <p:spPr>
          <a:xfrm flipH="1">
            <a:off x="-2" y="4952354"/>
            <a:ext cx="5230367" cy="1905646"/>
          </a:xfrm>
          <a:prstGeom prst="rect">
            <a:avLst/>
          </a:prstGeom>
        </p:spPr>
      </p:pic>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sp>
        <p:nvSpPr>
          <p:cNvPr id="13" name="Title 1">
            <a:extLst>
              <a:ext uri="{FF2B5EF4-FFF2-40B4-BE49-F238E27FC236}">
                <a16:creationId xmlns:a16="http://schemas.microsoft.com/office/drawing/2014/main" id="{20FDF8B5-7422-410C-B355-D38CB68502DC}"/>
              </a:ext>
            </a:extLst>
          </p:cNvPr>
          <p:cNvSpPr>
            <a:spLocks noGrp="1"/>
          </p:cNvSpPr>
          <p:nvPr>
            <p:ph type="title"/>
          </p:nvPr>
        </p:nvSpPr>
        <p:spPr>
          <a:xfrm>
            <a:off x="838200" y="0"/>
            <a:ext cx="10515600" cy="1325563"/>
          </a:xfrm>
        </p:spPr>
        <p:txBody>
          <a:bodyPr>
            <a:normAutofit/>
          </a:bodyPr>
          <a:lstStyle/>
          <a:p>
            <a:r>
              <a:rPr lang="en-ID" sz="4000" dirty="0">
                <a:latin typeface="Arial" panose="020B0604020202020204" pitchFamily="34" charset="0"/>
                <a:cs typeface="Arial" panose="020B0604020202020204" pitchFamily="34" charset="0"/>
              </a:rPr>
              <a:t>Social Care Covid-19 Headline</a:t>
            </a:r>
          </a:p>
        </p:txBody>
      </p:sp>
      <p:sp>
        <p:nvSpPr>
          <p:cNvPr id="10" name="Rectangle 9">
            <a:extLst>
              <a:ext uri="{FF2B5EF4-FFF2-40B4-BE49-F238E27FC236}">
                <a16:creationId xmlns:a16="http://schemas.microsoft.com/office/drawing/2014/main" id="{DAF44288-D5DD-4E9F-9FF3-FC9D46618DAE}"/>
              </a:ext>
            </a:extLst>
          </p:cNvPr>
          <p:cNvSpPr/>
          <p:nvPr/>
        </p:nvSpPr>
        <p:spPr>
          <a:xfrm>
            <a:off x="4046899" y="5258846"/>
            <a:ext cx="7152158" cy="646331"/>
          </a:xfrm>
          <a:prstGeom prst="rect">
            <a:avLst/>
          </a:prstGeom>
          <a:ln w="19050">
            <a:solidFill>
              <a:srgbClr val="0148BC"/>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Elderly people and social care workers could be prioritised for COVID-19 vaccine</a:t>
            </a:r>
            <a:endPar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08D556B7-B062-43F3-BB7D-5A6FE7697940}"/>
              </a:ext>
            </a:extLst>
          </p:cNvPr>
          <p:cNvSpPr/>
          <p:nvPr/>
        </p:nvSpPr>
        <p:spPr>
          <a:xfrm>
            <a:off x="6572816" y="1659859"/>
            <a:ext cx="4626241" cy="3416320"/>
          </a:xfrm>
          <a:prstGeom prst="rect">
            <a:avLst/>
          </a:prstGeom>
          <a:ln w="19050">
            <a:solidFill>
              <a:srgbClr val="01BD7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disability Covid deaths 'six times higher'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People with learning disabilities were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up to six times more likely to die from Covid-19</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during the first wave of the pandemic, Public Health England analysis suggests. It has prompted the charity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Mencap</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accuse the government of failing to protect a group already experiencing health inequalities. Social Care Minister Helen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Whately</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says more testing is being carried out in care homes and among those most at risk.</a:t>
            </a:r>
          </a:p>
        </p:txBody>
      </p:sp>
      <p:sp>
        <p:nvSpPr>
          <p:cNvPr id="12" name="Rectangle 11">
            <a:extLst>
              <a:ext uri="{FF2B5EF4-FFF2-40B4-BE49-F238E27FC236}">
                <a16:creationId xmlns:a16="http://schemas.microsoft.com/office/drawing/2014/main" id="{738BC19D-9EFE-4692-B642-21851D02317C}"/>
              </a:ext>
            </a:extLst>
          </p:cNvPr>
          <p:cNvSpPr/>
          <p:nvPr/>
        </p:nvSpPr>
        <p:spPr>
          <a:xfrm>
            <a:off x="992943" y="1635130"/>
            <a:ext cx="4529671" cy="3139321"/>
          </a:xfrm>
          <a:prstGeom prst="rect">
            <a:avLst/>
          </a:prstGeom>
          <a:ln w="19050">
            <a:solidFill>
              <a:srgbClr val="01BD70"/>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May 2019 the National Medical Director, Professor Stephen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Powis</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wrote with regard to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Learning disability, death certification and DNACPR orders</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emphasising that: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GB"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terms “learning disability” and “Down’s syndrome” should never be a reason for issuing a DNACPR order or be used to describe the underlying, or only, cause of death … Learning disabilities are not fatal conditions.”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64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22F05-9B99-4045-A0C5-270D046925C0}"/>
              </a:ext>
            </a:extLst>
          </p:cNvPr>
          <p:cNvSpPr>
            <a:spLocks noGrp="1"/>
          </p:cNvSpPr>
          <p:nvPr>
            <p:ph sz="quarter" idx="10"/>
          </p:nvPr>
        </p:nvSpPr>
        <p:spPr/>
        <p:txBody>
          <a:bodyPr/>
          <a:lstStyle/>
          <a:p>
            <a:endParaRPr lang="en-GB"/>
          </a:p>
          <a:p>
            <a:pPr marL="0" indent="0">
              <a:buNone/>
            </a:pPr>
            <a:endParaRPr lang="en-GB" sz="1500">
              <a:latin typeface="+mn-lt"/>
            </a:endParaRPr>
          </a:p>
          <a:p>
            <a:endParaRPr lang="en-GB" sz="1800">
              <a:latin typeface="+mn-lt"/>
            </a:endParaRPr>
          </a:p>
          <a:p>
            <a:endParaRPr lang="en-GB" sz="1800">
              <a:latin typeface="+mn-lt"/>
            </a:endParaRPr>
          </a:p>
        </p:txBody>
      </p:sp>
      <p:sp>
        <p:nvSpPr>
          <p:cNvPr id="3" name="Title 2">
            <a:extLst>
              <a:ext uri="{FF2B5EF4-FFF2-40B4-BE49-F238E27FC236}">
                <a16:creationId xmlns:a16="http://schemas.microsoft.com/office/drawing/2014/main" id="{990FD0EF-6F9D-40A2-ACE5-029E17F91FC8}"/>
              </a:ext>
            </a:extLst>
          </p:cNvPr>
          <p:cNvSpPr>
            <a:spLocks noGrp="1"/>
          </p:cNvSpPr>
          <p:nvPr>
            <p:ph type="title"/>
          </p:nvPr>
        </p:nvSpPr>
        <p:spPr>
          <a:xfrm>
            <a:off x="534651" y="248840"/>
            <a:ext cx="8756073" cy="611649"/>
          </a:xfrm>
        </p:spPr>
        <p:txBody>
          <a:bodyPr>
            <a:noAutofit/>
          </a:bodyPr>
          <a:lstStyle/>
          <a:p>
            <a:r>
              <a:rPr lang="en-GB" b="1"/>
              <a:t>Agenda</a:t>
            </a:r>
            <a:br>
              <a:rPr lang="en-GB" sz="2200"/>
            </a:br>
            <a:endParaRPr lang="en-GB" sz="2200"/>
          </a:p>
        </p:txBody>
      </p:sp>
      <p:sp>
        <p:nvSpPr>
          <p:cNvPr id="6" name="Footer Placeholder 2">
            <a:extLst>
              <a:ext uri="{FF2B5EF4-FFF2-40B4-BE49-F238E27FC236}">
                <a16:creationId xmlns:a16="http://schemas.microsoft.com/office/drawing/2014/main" id="{0E208739-4528-4969-BFFE-2E05CB7D40DD}"/>
              </a:ext>
            </a:extLst>
          </p:cNvPr>
          <p:cNvSpPr>
            <a:spLocks noGrp="1"/>
          </p:cNvSpPr>
          <p:nvPr>
            <p:ph type="ftr" sz="quarter" idx="3"/>
          </p:nvPr>
        </p:nvSpPr>
        <p:spPr>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GB" dirty="0">
                <a:latin typeface="Arial"/>
                <a:cs typeface="Arial"/>
              </a:rPr>
              <a:t>Care Provider MCA Simplified including </a:t>
            </a:r>
            <a:r>
              <a:rPr lang="en-GB" dirty="0" err="1">
                <a:latin typeface="Arial"/>
                <a:cs typeface="Arial"/>
              </a:rPr>
              <a:t>DoLS</a:t>
            </a:r>
            <a:endParaRPr lang="en-US" dirty="0">
              <a:latin typeface="Arial"/>
              <a:cs typeface="Arial"/>
            </a:endParaRPr>
          </a:p>
        </p:txBody>
      </p:sp>
      <p:graphicFrame>
        <p:nvGraphicFramePr>
          <p:cNvPr id="5" name="Table 4">
            <a:extLst>
              <a:ext uri="{FF2B5EF4-FFF2-40B4-BE49-F238E27FC236}">
                <a16:creationId xmlns:a16="http://schemas.microsoft.com/office/drawing/2014/main" id="{EC449E96-6E34-48C4-BAA9-AE0CF302EC8C}"/>
              </a:ext>
            </a:extLst>
          </p:cNvPr>
          <p:cNvGraphicFramePr>
            <a:graphicFrameLocks noGrp="1"/>
          </p:cNvGraphicFramePr>
          <p:nvPr>
            <p:extLst>
              <p:ext uri="{D42A27DB-BD31-4B8C-83A1-F6EECF244321}">
                <p14:modId xmlns:p14="http://schemas.microsoft.com/office/powerpoint/2010/main" val="1919189969"/>
              </p:ext>
            </p:extLst>
          </p:nvPr>
        </p:nvGraphicFramePr>
        <p:xfrm>
          <a:off x="712032" y="936885"/>
          <a:ext cx="10214188" cy="4368952"/>
        </p:xfrm>
        <a:graphic>
          <a:graphicData uri="http://schemas.openxmlformats.org/drawingml/2006/table">
            <a:tbl>
              <a:tblPr firstRow="1" firstCol="1" bandRow="1"/>
              <a:tblGrid>
                <a:gridCol w="923728">
                  <a:extLst>
                    <a:ext uri="{9D8B030D-6E8A-4147-A177-3AD203B41FA5}">
                      <a16:colId xmlns:a16="http://schemas.microsoft.com/office/drawing/2014/main" val="2019939738"/>
                    </a:ext>
                  </a:extLst>
                </a:gridCol>
                <a:gridCol w="7345680">
                  <a:extLst>
                    <a:ext uri="{9D8B030D-6E8A-4147-A177-3AD203B41FA5}">
                      <a16:colId xmlns:a16="http://schemas.microsoft.com/office/drawing/2014/main" val="414926398"/>
                    </a:ext>
                  </a:extLst>
                </a:gridCol>
                <a:gridCol w="1944780">
                  <a:extLst>
                    <a:ext uri="{9D8B030D-6E8A-4147-A177-3AD203B41FA5}">
                      <a16:colId xmlns:a16="http://schemas.microsoft.com/office/drawing/2014/main" val="288437284"/>
                    </a:ext>
                  </a:extLst>
                </a:gridCol>
              </a:tblGrid>
              <a:tr h="499672">
                <a:tc>
                  <a:txBody>
                    <a:bodyPr/>
                    <a:lstStyle/>
                    <a:p>
                      <a:pPr>
                        <a:lnSpc>
                          <a:spcPct val="115000"/>
                        </a:lnSpc>
                        <a:spcAft>
                          <a:spcPts val="0"/>
                        </a:spcAft>
                      </a:pPr>
                      <a:r>
                        <a:rPr lang="en-GB" sz="1600" b="1">
                          <a:solidFill>
                            <a:srgbClr val="FFFFFF"/>
                          </a:solidFill>
                          <a:effectLst/>
                          <a:latin typeface="Arial"/>
                          <a:ea typeface="Calibri" panose="020F0502020204030204" pitchFamily="34" charset="0"/>
                          <a:cs typeface="Arial"/>
                        </a:rPr>
                        <a:t>Timing</a:t>
                      </a:r>
                      <a:endParaRPr lang="en-GB" sz="1400">
                        <a:effectLst/>
                        <a:latin typeface="Arial"/>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6"/>
                    </a:solidFill>
                  </a:tcPr>
                </a:tc>
                <a:tc>
                  <a:txBody>
                    <a:bodyPr/>
                    <a:lstStyle/>
                    <a:p>
                      <a:pPr>
                        <a:lnSpc>
                          <a:spcPct val="115000"/>
                        </a:lnSpc>
                        <a:spcAft>
                          <a:spcPts val="0"/>
                        </a:spcAft>
                      </a:pPr>
                      <a:r>
                        <a:rPr lang="en-GB" sz="1600" b="1">
                          <a:solidFill>
                            <a:srgbClr val="FFFFFF"/>
                          </a:solidFill>
                          <a:effectLst/>
                          <a:latin typeface="Arial"/>
                          <a:ea typeface="Calibri" panose="020F0502020204030204" pitchFamily="34" charset="0"/>
                          <a:cs typeface="Arial"/>
                        </a:rPr>
                        <a:t>Discussion</a:t>
                      </a:r>
                      <a:endParaRPr lang="en-GB" sz="1400">
                        <a:effectLst/>
                        <a:latin typeface="Arial"/>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6"/>
                    </a:solidFill>
                  </a:tcPr>
                </a:tc>
                <a:tc>
                  <a:txBody>
                    <a:bodyPr/>
                    <a:lstStyle/>
                    <a:p>
                      <a:pPr>
                        <a:lnSpc>
                          <a:spcPct val="115000"/>
                        </a:lnSpc>
                        <a:spcAft>
                          <a:spcPts val="0"/>
                        </a:spcAft>
                      </a:pPr>
                      <a:r>
                        <a:rPr lang="en-GB" sz="1600" b="1">
                          <a:solidFill>
                            <a:srgbClr val="FFFFFF"/>
                          </a:solidFill>
                          <a:effectLst/>
                          <a:latin typeface="Arial"/>
                          <a:ea typeface="Calibri" panose="020F0502020204030204" pitchFamily="34" charset="0"/>
                          <a:cs typeface="Arial"/>
                        </a:rPr>
                        <a:t>Lead/ speaker</a:t>
                      </a:r>
                      <a:endParaRPr lang="en-GB" sz="1400">
                        <a:effectLst/>
                        <a:latin typeface="Arial"/>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6"/>
                    </a:solidFill>
                  </a:tcPr>
                </a:tc>
                <a:extLst>
                  <a:ext uri="{0D108BD9-81ED-4DB2-BD59-A6C34878D82A}">
                    <a16:rowId xmlns:a16="http://schemas.microsoft.com/office/drawing/2014/main" val="4073003133"/>
                  </a:ext>
                </a:extLst>
              </a:tr>
              <a:tr h="628549">
                <a:tc>
                  <a:txBody>
                    <a:bodyPr/>
                    <a:lstStyle/>
                    <a:p>
                      <a:pPr>
                        <a:lnSpc>
                          <a:spcPct val="115000"/>
                        </a:lnSpc>
                        <a:spcAft>
                          <a:spcPts val="0"/>
                        </a:spcAft>
                      </a:pPr>
                      <a:r>
                        <a:rPr lang="en-GB" sz="1600" dirty="0">
                          <a:effectLst/>
                          <a:latin typeface="Arial"/>
                          <a:ea typeface="Calibri" panose="020F0502020204030204" pitchFamily="34" charset="0"/>
                          <a:cs typeface="Arial"/>
                        </a:rPr>
                        <a:t>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b="1" dirty="0">
                          <a:effectLst/>
                          <a:latin typeface="Arial"/>
                          <a:ea typeface="Calibri" panose="020F0502020204030204" pitchFamily="34" charset="0"/>
                          <a:cs typeface="Arial"/>
                        </a:rPr>
                        <a:t>Welcome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14999"/>
                        </a:lnSpc>
                        <a:spcAft>
                          <a:spcPts val="0"/>
                        </a:spcAft>
                        <a:buNone/>
                      </a:pPr>
                      <a:r>
                        <a:rPr lang="en-GB" sz="1600" b="1" i="0" u="none" strike="noStrike" noProof="0" dirty="0">
                          <a:effectLst/>
                          <a:latin typeface="Arial" panose="020B0604020202020204" pitchFamily="34" charset="0"/>
                          <a:cs typeface="Arial" panose="020B0604020202020204" pitchFamily="34" charset="0"/>
                        </a:rPr>
                        <a:t>Chair</a:t>
                      </a:r>
                      <a:endParaRPr lang="en-US" sz="16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89428"/>
                  </a:ext>
                </a:extLst>
              </a:tr>
              <a:tr h="545910">
                <a:tc>
                  <a:txBody>
                    <a:bodyPr/>
                    <a:lstStyle/>
                    <a:p>
                      <a:pPr>
                        <a:lnSpc>
                          <a:spcPct val="115000"/>
                        </a:lnSpc>
                        <a:spcAft>
                          <a:spcPts val="0"/>
                        </a:spcAft>
                      </a:pPr>
                      <a:r>
                        <a:rPr lang="en-GB" sz="1600" dirty="0">
                          <a:effectLst/>
                          <a:latin typeface="Arial"/>
                          <a:ea typeface="Calibri" panose="020F0502020204030204" pitchFamily="34" charset="0"/>
                          <a:cs typeface="Arial"/>
                        </a:rPr>
                        <a:t>11:05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14999"/>
                        </a:lnSpc>
                        <a:spcAft>
                          <a:spcPts val="0"/>
                        </a:spcAft>
                        <a:buNone/>
                      </a:pPr>
                      <a:r>
                        <a:rPr lang="en-GB" sz="1600" b="1" i="0" u="none" strike="noStrike" noProof="0" dirty="0">
                          <a:latin typeface="Arial"/>
                        </a:rPr>
                        <a:t>Bite size: Mental Capacity Act simplified including </a:t>
                      </a:r>
                      <a:r>
                        <a:rPr lang="en-GB" sz="1600" b="1" i="0" u="none" strike="noStrike" noProof="0" dirty="0" err="1">
                          <a:latin typeface="Arial"/>
                        </a:rPr>
                        <a:t>DoLS</a:t>
                      </a:r>
                      <a:r>
                        <a:rPr lang="en-GB" sz="1600" b="1" i="0" u="none" strike="noStrike" noProof="0" dirty="0">
                          <a:latin typeface="Arial"/>
                        </a:rPr>
                        <a:t> </a:t>
                      </a:r>
                      <a:endParaRPr lang="en-GB" sz="1600" b="1" i="0" u="none" strike="noStrike" noProof="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dirty="0">
                          <a:latin typeface="Arial" panose="020B0604020202020204" pitchFamily="34" charset="0"/>
                          <a:cs typeface="Arial" panose="020B0604020202020204" pitchFamily="34" charset="0"/>
                        </a:rPr>
                        <a:t>Chelle Farnan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656604"/>
                  </a:ext>
                </a:extLst>
              </a:tr>
              <a:tr h="619864">
                <a:tc>
                  <a:txBody>
                    <a:bodyPr/>
                    <a:lstStyle/>
                    <a:p>
                      <a:pPr lvl="0">
                        <a:lnSpc>
                          <a:spcPct val="114999"/>
                        </a:lnSpc>
                        <a:spcAft>
                          <a:spcPts val="0"/>
                        </a:spcAft>
                        <a:buNone/>
                      </a:pPr>
                      <a:r>
                        <a:rPr lang="en-GB" sz="1600" dirty="0">
                          <a:effectLst/>
                          <a:latin typeface="Arial"/>
                          <a:ea typeface="Calibri" panose="020F0502020204030204" pitchFamily="34" charset="0"/>
                          <a:cs typeface="Arial"/>
                        </a:rPr>
                        <a:t>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Local practice example 1- testing/swabbing</a:t>
                      </a:r>
                      <a:endParaRPr lang="en-GB" sz="1600" b="1" i="0" u="none" strike="noStrike" kern="1200" noProof="0" dirty="0">
                        <a:solidFill>
                          <a:srgbClr val="FF0000"/>
                        </a:solidFill>
                        <a:effectLst/>
                      </a:endParaRPr>
                    </a:p>
                    <a:p>
                      <a:pPr marL="0" marR="0" lvl="0" indent="0" algn="l" rtl="0" eaLnBrk="1" fontAlgn="auto" latinLnBrk="0" hangingPunct="1">
                        <a:lnSpc>
                          <a:spcPct val="100000"/>
                        </a:lnSpc>
                        <a:spcBef>
                          <a:spcPts val="0"/>
                        </a:spcBef>
                        <a:spcAft>
                          <a:spcPts val="0"/>
                        </a:spcAft>
                        <a:buFontTx/>
                        <a:buNone/>
                      </a:pPr>
                      <a:endParaRPr lang="en-US" sz="1600" b="1"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14999"/>
                        </a:lnSpc>
                        <a:spcAft>
                          <a:spcPts val="0"/>
                        </a:spcAft>
                        <a:buNone/>
                      </a:pPr>
                      <a:r>
                        <a:rPr lang="en-GB" sz="1600" b="1" i="0" u="none" strike="noStrike" noProof="0" dirty="0">
                          <a:effectLst/>
                          <a:latin typeface="Arial" panose="020B0604020202020204" pitchFamily="34" charset="0"/>
                          <a:cs typeface="Arial" panose="020B0604020202020204" pitchFamily="34" charset="0"/>
                        </a:rPr>
                        <a:t>Chris Lee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836286"/>
                  </a:ext>
                </a:extLst>
              </a:tr>
              <a:tr h="398590">
                <a:tc>
                  <a:txBody>
                    <a:bodyPr/>
                    <a:lstStyle/>
                    <a:p>
                      <a:pPr lvl="0">
                        <a:lnSpc>
                          <a:spcPct val="114999"/>
                        </a:lnSpc>
                        <a:spcAft>
                          <a:spcPts val="0"/>
                        </a:spcAft>
                        <a:buNone/>
                      </a:pPr>
                      <a:r>
                        <a:rPr lang="en-US" dirty="0"/>
                        <a:t>11:25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Local practice example 2- visiting</a:t>
                      </a:r>
                      <a:endParaRPr lang="en-GB" sz="1600" b="1" i="0" u="none" strike="noStrike" noProof="0" dirty="0">
                        <a:solidFill>
                          <a:srgbClr val="FF0000"/>
                        </a:solidFill>
                        <a:effectLst/>
                        <a:latin typeface="Arial"/>
                      </a:endParaRPr>
                    </a:p>
                    <a:p>
                      <a:pPr marL="0" marR="0" lvl="0" indent="0" algn="l">
                        <a:lnSpc>
                          <a:spcPct val="90000"/>
                        </a:lnSpc>
                        <a:spcBef>
                          <a:spcPts val="1000"/>
                        </a:spcBef>
                        <a:spcAft>
                          <a:spcPts val="0"/>
                        </a:spcAft>
                        <a:buNone/>
                      </a:pPr>
                      <a:endParaRPr lang="en-GB" sz="1600" b="1" i="0" u="none" strike="noStrike" kern="1200" noProof="0" dirty="0">
                        <a:solidFill>
                          <a:srgbClr val="FF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4999"/>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Michael Fullerton</a:t>
                      </a:r>
                    </a:p>
                    <a:p>
                      <a:pPr lvl="0">
                        <a:lnSpc>
                          <a:spcPct val="114999"/>
                        </a:lnSpc>
                        <a:spcAft>
                          <a:spcPts val="0"/>
                        </a:spcAft>
                        <a:buNone/>
                      </a:pPr>
                      <a:endParaRPr lang="en-GB" sz="1600" b="1" i="0" u="none" strike="noStrike" noProof="0" dirty="0">
                        <a:effectLst/>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329596"/>
                  </a:ext>
                </a:extLst>
              </a:tr>
              <a:tr h="0">
                <a:tc>
                  <a:txBody>
                    <a:bodyPr/>
                    <a:lstStyle/>
                    <a:p>
                      <a:pPr lvl="0">
                        <a:lnSpc>
                          <a:spcPct val="114999"/>
                        </a:lnSpc>
                        <a:spcAft>
                          <a:spcPts val="0"/>
                        </a:spcAft>
                        <a:buNone/>
                      </a:pPr>
                      <a:r>
                        <a:rPr lang="en-GB" sz="1600" dirty="0">
                          <a:effectLst/>
                          <a:latin typeface="Arial"/>
                          <a:ea typeface="Calibri" panose="020F0502020204030204" pitchFamily="34" charset="0"/>
                          <a:cs typeface="Arial"/>
                        </a:rPr>
                        <a:t>11:35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Process flows</a:t>
                      </a:r>
                    </a:p>
                    <a:p>
                      <a:pPr lvl="0" algn="l">
                        <a:lnSpc>
                          <a:spcPct val="100000"/>
                        </a:lnSpc>
                        <a:spcBef>
                          <a:spcPts val="0"/>
                        </a:spcBef>
                        <a:spcAft>
                          <a:spcPts val="0"/>
                        </a:spcAft>
                        <a:buNone/>
                      </a:pPr>
                      <a:endParaRPr lang="en-GB" sz="1600" b="1" i="0" u="none" strike="noStrike" noProof="0" dirty="0">
                        <a:solidFill>
                          <a:srgbClr val="FF0000"/>
                        </a:solidFill>
                        <a:effectLst/>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14999"/>
                        </a:lnSpc>
                        <a:spcAft>
                          <a:spcPts val="0"/>
                        </a:spcAft>
                        <a:buNone/>
                      </a:pPr>
                      <a:r>
                        <a:rPr lang="en-US" sz="1600" b="1" dirty="0">
                          <a:solidFill>
                            <a:schemeClr val="tx1"/>
                          </a:solidFill>
                          <a:latin typeface="Arial" panose="020B0604020202020204" pitchFamily="34" charset="0"/>
                          <a:cs typeface="Arial" panose="020B0604020202020204" pitchFamily="34" charset="0"/>
                        </a:rPr>
                        <a:t>Ezra Kanyimo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741870"/>
                  </a:ext>
                </a:extLst>
              </a:tr>
              <a:tr h="398590">
                <a:tc>
                  <a:txBody>
                    <a:bodyPr/>
                    <a:lstStyle/>
                    <a:p>
                      <a:pPr>
                        <a:lnSpc>
                          <a:spcPct val="115000"/>
                        </a:lnSpc>
                        <a:spcAft>
                          <a:spcPts val="0"/>
                        </a:spcAft>
                      </a:pPr>
                      <a:r>
                        <a:rPr lang="en-GB" sz="1600" dirty="0">
                          <a:effectLst/>
                          <a:latin typeface="Arial"/>
                          <a:ea typeface="Calibri" panose="020F0502020204030204" pitchFamily="34" charset="0"/>
                          <a:cs typeface="Arial"/>
                        </a:rPr>
                        <a:t>11:45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600" b="1" dirty="0">
                          <a:effectLst/>
                          <a:latin typeface="Arial"/>
                          <a:ea typeface="Calibri" panose="020F0502020204030204" pitchFamily="34" charset="0"/>
                          <a:cs typeface="Arial"/>
                        </a:rPr>
                        <a:t>Panel Q &amp; 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600" b="1" dirty="0">
                          <a:effectLst/>
                          <a:latin typeface="Arial" panose="020B0604020202020204" pitchFamily="34" charset="0"/>
                          <a:ea typeface="Calibri" panose="020F0502020204030204" pitchFamily="34" charset="0"/>
                          <a:cs typeface="Arial" panose="020B0604020202020204" pitchFamily="34" charset="0"/>
                        </a:rPr>
                        <a:t>Comms team/ Chair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096054"/>
                  </a:ext>
                </a:extLst>
              </a:tr>
              <a:tr h="484409">
                <a:tc>
                  <a:txBody>
                    <a:bodyPr/>
                    <a:lstStyle/>
                    <a:p>
                      <a:pPr>
                        <a:lnSpc>
                          <a:spcPct val="115000"/>
                        </a:lnSpc>
                        <a:spcAft>
                          <a:spcPts val="0"/>
                        </a:spcAft>
                      </a:pPr>
                      <a:r>
                        <a:rPr lang="en-GB" sz="1600" dirty="0">
                          <a:effectLst/>
                          <a:latin typeface="Arial"/>
                          <a:ea typeface="Calibri" panose="020F0502020204030204" pitchFamily="34" charset="0"/>
                          <a:cs typeface="Arial"/>
                        </a:rPr>
                        <a:t>11:55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b="1">
                          <a:effectLst/>
                          <a:latin typeface="Arial"/>
                          <a:ea typeface="Calibri" panose="020F0502020204030204" pitchFamily="34" charset="0"/>
                          <a:cs typeface="Arial"/>
                        </a:rPr>
                        <a:t>Closing Remarks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a:lnSpc>
                          <a:spcPct val="114999"/>
                        </a:lnSpc>
                        <a:spcBef>
                          <a:spcPts val="0"/>
                        </a:spcBef>
                        <a:spcAft>
                          <a:spcPts val="0"/>
                        </a:spcAft>
                        <a:buNone/>
                      </a:pPr>
                      <a:r>
                        <a:rPr lang="en-US" sz="1600" b="1" dirty="0">
                          <a:latin typeface="Arial" panose="020B0604020202020204" pitchFamily="34" charset="0"/>
                          <a:cs typeface="Arial" panose="020B0604020202020204" pitchFamily="34" charset="0"/>
                        </a:rPr>
                        <a:t>Chair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519161"/>
                  </a:ext>
                </a:extLst>
              </a:tr>
            </a:tbl>
          </a:graphicData>
        </a:graphic>
      </p:graphicFrame>
      <p:pic>
        <p:nvPicPr>
          <p:cNvPr id="8" name="Picture 3" descr="A screenshot of text&#10;&#10;Description automatically generated">
            <a:extLst>
              <a:ext uri="{FF2B5EF4-FFF2-40B4-BE49-F238E27FC236}">
                <a16:creationId xmlns:a16="http://schemas.microsoft.com/office/drawing/2014/main" id="{36CDF391-79EE-4500-9B3A-4A0B5A95C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777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8AFEB65B-89DE-4767-8DEA-A7356F56F9E3}"/>
              </a:ext>
            </a:extLst>
          </p:cNvPr>
          <p:cNvSpPr/>
          <p:nvPr/>
        </p:nvSpPr>
        <p:spPr>
          <a:xfrm>
            <a:off x="7196455" y="4045585"/>
            <a:ext cx="4995545" cy="2812415"/>
          </a:xfrm>
          <a:custGeom>
            <a:avLst/>
            <a:gdLst/>
            <a:ahLst/>
            <a:cxnLst/>
            <a:rect l="l" t="t" r="r" b="b"/>
            <a:pathLst>
              <a:path w="4995544" h="2812415">
                <a:moveTo>
                  <a:pt x="4994998" y="0"/>
                </a:moveTo>
                <a:lnTo>
                  <a:pt x="4881282" y="12707"/>
                </a:lnTo>
                <a:lnTo>
                  <a:pt x="4712309" y="33920"/>
                </a:lnTo>
                <a:lnTo>
                  <a:pt x="4545306" y="57693"/>
                </a:lnTo>
                <a:lnTo>
                  <a:pt x="4380329" y="84000"/>
                </a:lnTo>
                <a:lnTo>
                  <a:pt x="4217430" y="112813"/>
                </a:lnTo>
                <a:lnTo>
                  <a:pt x="4056665" y="144108"/>
                </a:lnTo>
                <a:lnTo>
                  <a:pt x="3898087" y="177858"/>
                </a:lnTo>
                <a:lnTo>
                  <a:pt x="3741750" y="214037"/>
                </a:lnTo>
                <a:lnTo>
                  <a:pt x="3587709" y="252619"/>
                </a:lnTo>
                <a:lnTo>
                  <a:pt x="3436018" y="293578"/>
                </a:lnTo>
                <a:lnTo>
                  <a:pt x="3336222" y="322191"/>
                </a:lnTo>
                <a:lnTo>
                  <a:pt x="3237511" y="351842"/>
                </a:lnTo>
                <a:lnTo>
                  <a:pt x="3139901" y="382521"/>
                </a:lnTo>
                <a:lnTo>
                  <a:pt x="3043407" y="414223"/>
                </a:lnTo>
                <a:lnTo>
                  <a:pt x="2948045" y="446938"/>
                </a:lnTo>
                <a:lnTo>
                  <a:pt x="2853833" y="480659"/>
                </a:lnTo>
                <a:lnTo>
                  <a:pt x="2760784" y="515378"/>
                </a:lnTo>
                <a:lnTo>
                  <a:pt x="2668917" y="551088"/>
                </a:lnTo>
                <a:lnTo>
                  <a:pt x="2578246" y="587781"/>
                </a:lnTo>
                <a:lnTo>
                  <a:pt x="2488788" y="625449"/>
                </a:lnTo>
                <a:lnTo>
                  <a:pt x="2400559" y="664085"/>
                </a:lnTo>
                <a:lnTo>
                  <a:pt x="2313575" y="703680"/>
                </a:lnTo>
                <a:lnTo>
                  <a:pt x="2227851" y="744227"/>
                </a:lnTo>
                <a:lnTo>
                  <a:pt x="2143405" y="785718"/>
                </a:lnTo>
                <a:lnTo>
                  <a:pt x="2060252" y="828146"/>
                </a:lnTo>
                <a:lnTo>
                  <a:pt x="1978407" y="871502"/>
                </a:lnTo>
                <a:lnTo>
                  <a:pt x="1937981" y="893527"/>
                </a:lnTo>
                <a:lnTo>
                  <a:pt x="1897888" y="915780"/>
                </a:lnTo>
                <a:lnTo>
                  <a:pt x="1858130" y="938262"/>
                </a:lnTo>
                <a:lnTo>
                  <a:pt x="1818710" y="960971"/>
                </a:lnTo>
                <a:lnTo>
                  <a:pt x="1779629" y="983906"/>
                </a:lnTo>
                <a:lnTo>
                  <a:pt x="1740889" y="1007067"/>
                </a:lnTo>
                <a:lnTo>
                  <a:pt x="1702493" y="1030452"/>
                </a:lnTo>
                <a:lnTo>
                  <a:pt x="1664441" y="1054061"/>
                </a:lnTo>
                <a:lnTo>
                  <a:pt x="1626737" y="1077892"/>
                </a:lnTo>
                <a:lnTo>
                  <a:pt x="1589383" y="1101945"/>
                </a:lnTo>
                <a:lnTo>
                  <a:pt x="1552380" y="1126218"/>
                </a:lnTo>
                <a:lnTo>
                  <a:pt x="1515730" y="1150711"/>
                </a:lnTo>
                <a:lnTo>
                  <a:pt x="1479435" y="1175423"/>
                </a:lnTo>
                <a:lnTo>
                  <a:pt x="1445468" y="1199057"/>
                </a:lnTo>
                <a:lnTo>
                  <a:pt x="1411412" y="1223337"/>
                </a:lnTo>
                <a:lnTo>
                  <a:pt x="1377275" y="1248260"/>
                </a:lnTo>
                <a:lnTo>
                  <a:pt x="1343066" y="1273826"/>
                </a:lnTo>
                <a:lnTo>
                  <a:pt x="1308790" y="1300033"/>
                </a:lnTo>
                <a:lnTo>
                  <a:pt x="1274456" y="1326882"/>
                </a:lnTo>
                <a:lnTo>
                  <a:pt x="1240071" y="1354370"/>
                </a:lnTo>
                <a:lnTo>
                  <a:pt x="1205643" y="1382497"/>
                </a:lnTo>
                <a:lnTo>
                  <a:pt x="1171178" y="1411262"/>
                </a:lnTo>
                <a:lnTo>
                  <a:pt x="1136685" y="1440664"/>
                </a:lnTo>
                <a:lnTo>
                  <a:pt x="1102171" y="1470702"/>
                </a:lnTo>
                <a:lnTo>
                  <a:pt x="1067643" y="1501374"/>
                </a:lnTo>
                <a:lnTo>
                  <a:pt x="1033109" y="1532681"/>
                </a:lnTo>
                <a:lnTo>
                  <a:pt x="998576" y="1564620"/>
                </a:lnTo>
                <a:lnTo>
                  <a:pt x="964051" y="1597192"/>
                </a:lnTo>
                <a:lnTo>
                  <a:pt x="929543" y="1630394"/>
                </a:lnTo>
                <a:lnTo>
                  <a:pt x="895058" y="1664226"/>
                </a:lnTo>
                <a:lnTo>
                  <a:pt x="860603" y="1698688"/>
                </a:lnTo>
                <a:lnTo>
                  <a:pt x="826187" y="1733777"/>
                </a:lnTo>
                <a:lnTo>
                  <a:pt x="791817" y="1769494"/>
                </a:lnTo>
                <a:lnTo>
                  <a:pt x="757500" y="1805837"/>
                </a:lnTo>
                <a:lnTo>
                  <a:pt x="723244" y="1842804"/>
                </a:lnTo>
                <a:lnTo>
                  <a:pt x="689056" y="1880396"/>
                </a:lnTo>
                <a:lnTo>
                  <a:pt x="654943" y="1918611"/>
                </a:lnTo>
                <a:lnTo>
                  <a:pt x="620913" y="1957449"/>
                </a:lnTo>
                <a:lnTo>
                  <a:pt x="586974" y="1996907"/>
                </a:lnTo>
                <a:lnTo>
                  <a:pt x="553132" y="2036985"/>
                </a:lnTo>
                <a:lnTo>
                  <a:pt x="519396" y="2077683"/>
                </a:lnTo>
                <a:lnTo>
                  <a:pt x="485772" y="2118999"/>
                </a:lnTo>
                <a:lnTo>
                  <a:pt x="452269" y="2160933"/>
                </a:lnTo>
                <a:lnTo>
                  <a:pt x="418893" y="2203482"/>
                </a:lnTo>
                <a:lnTo>
                  <a:pt x="385652" y="2246647"/>
                </a:lnTo>
                <a:lnTo>
                  <a:pt x="352553" y="2290426"/>
                </a:lnTo>
                <a:lnTo>
                  <a:pt x="319605" y="2334819"/>
                </a:lnTo>
                <a:lnTo>
                  <a:pt x="286813" y="2379824"/>
                </a:lnTo>
                <a:lnTo>
                  <a:pt x="254187" y="2425440"/>
                </a:lnTo>
                <a:lnTo>
                  <a:pt x="221733" y="2471667"/>
                </a:lnTo>
                <a:lnTo>
                  <a:pt x="189458" y="2518503"/>
                </a:lnTo>
                <a:lnTo>
                  <a:pt x="157371" y="2565947"/>
                </a:lnTo>
                <a:lnTo>
                  <a:pt x="125478" y="2613999"/>
                </a:lnTo>
                <a:lnTo>
                  <a:pt x="93787" y="2662658"/>
                </a:lnTo>
                <a:lnTo>
                  <a:pt x="62305" y="2711922"/>
                </a:lnTo>
                <a:lnTo>
                  <a:pt x="31040" y="2761790"/>
                </a:lnTo>
                <a:lnTo>
                  <a:pt x="0" y="2812262"/>
                </a:lnTo>
                <a:lnTo>
                  <a:pt x="4994998" y="2812262"/>
                </a:lnTo>
                <a:lnTo>
                  <a:pt x="4994998" y="0"/>
                </a:lnTo>
                <a:close/>
              </a:path>
            </a:pathLst>
          </a:custGeom>
          <a:solidFill>
            <a:srgbClr val="E22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8E425E72-804D-4F3F-8AD0-58A8D8B33FFD}"/>
              </a:ext>
            </a:extLst>
          </p:cNvPr>
          <p:cNvSpPr>
            <a:spLocks noGrp="1"/>
          </p:cNvSpPr>
          <p:nvPr>
            <p:ph type="body" sz="half" idx="2"/>
          </p:nvPr>
        </p:nvSpPr>
        <p:spPr>
          <a:xfrm>
            <a:off x="934016" y="1699160"/>
            <a:ext cx="5262862" cy="5022315"/>
          </a:xfrm>
        </p:spPr>
        <p:txBody>
          <a:bodyPr>
            <a:normAutofit/>
          </a:bodyPr>
          <a:lstStyle/>
          <a:p>
            <a:pPr marL="228600" lvl="0" indent="-228600" algn="just">
              <a:buFont typeface="Arial" panose="020B0604020202020204" pitchFamily="34" charset="0"/>
              <a:buChar char="•"/>
            </a:pPr>
            <a:r>
              <a:rPr lang="en-GB" sz="2200" dirty="0">
                <a:solidFill>
                  <a:prstClr val="black"/>
                </a:solidFill>
              </a:rPr>
              <a:t>Range of age and need being supported, in differing types of accommodation </a:t>
            </a:r>
          </a:p>
          <a:p>
            <a:pPr marL="228600" lvl="0" indent="-228600" algn="just">
              <a:buFont typeface="Arial" panose="020B0604020202020204" pitchFamily="34" charset="0"/>
              <a:buChar char="•"/>
            </a:pPr>
            <a:r>
              <a:rPr lang="en-GB" sz="2200" dirty="0">
                <a:solidFill>
                  <a:prstClr val="black"/>
                </a:solidFill>
              </a:rPr>
              <a:t>Mix of people with and lacking capacity to understand and make decisions about following or not following government guidance</a:t>
            </a:r>
          </a:p>
          <a:p>
            <a:pPr marL="228600" lvl="0" indent="-228600" algn="just">
              <a:buFont typeface="Arial" panose="020B0604020202020204" pitchFamily="34" charset="0"/>
              <a:buChar char="•"/>
            </a:pPr>
            <a:r>
              <a:rPr lang="en-GB" sz="2200" dirty="0">
                <a:solidFill>
                  <a:prstClr val="black"/>
                </a:solidFill>
              </a:rPr>
              <a:t>People living in care services and continuing to work</a:t>
            </a:r>
          </a:p>
          <a:p>
            <a:pPr marL="228600" lvl="0" indent="-228600" algn="just">
              <a:buFont typeface="Arial" panose="020B0604020202020204" pitchFamily="34" charset="0"/>
              <a:buChar char="•"/>
            </a:pPr>
            <a:r>
              <a:rPr lang="en-GB" sz="2200" dirty="0">
                <a:solidFill>
                  <a:prstClr val="black"/>
                </a:solidFill>
              </a:rPr>
              <a:t>Impact of restrictions on mental and physical health</a:t>
            </a:r>
          </a:p>
          <a:p>
            <a:pPr marL="228600" lvl="0" indent="-228600" algn="just">
              <a:buFont typeface="Arial" panose="020B0604020202020204" pitchFamily="34" charset="0"/>
              <a:buChar char="•"/>
            </a:pPr>
            <a:r>
              <a:rPr lang="en-GB" sz="2200" dirty="0">
                <a:solidFill>
                  <a:prstClr val="black"/>
                </a:solidFill>
              </a:rPr>
              <a:t>People, aged 18+, wanting to spend time with family, partners and friends</a:t>
            </a:r>
          </a:p>
          <a:p>
            <a:endParaRPr lang="en-GB" dirty="0"/>
          </a:p>
        </p:txBody>
      </p:sp>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sp>
        <p:nvSpPr>
          <p:cNvPr id="10" name="Title 1">
            <a:extLst>
              <a:ext uri="{FF2B5EF4-FFF2-40B4-BE49-F238E27FC236}">
                <a16:creationId xmlns:a16="http://schemas.microsoft.com/office/drawing/2014/main" id="{EE34AB14-86CE-4184-A23A-ED5EF379DFE3}"/>
              </a:ext>
            </a:extLst>
          </p:cNvPr>
          <p:cNvSpPr>
            <a:spLocks noGrp="1"/>
          </p:cNvSpPr>
          <p:nvPr>
            <p:ph type="title"/>
          </p:nvPr>
        </p:nvSpPr>
        <p:spPr>
          <a:xfrm>
            <a:off x="838200" y="0"/>
            <a:ext cx="10515600" cy="1325563"/>
          </a:xfrm>
        </p:spPr>
        <p:txBody>
          <a:bodyPr>
            <a:normAutofit/>
          </a:bodyPr>
          <a:lstStyle/>
          <a:p>
            <a:r>
              <a:rPr lang="en-GB" sz="4000" dirty="0">
                <a:latin typeface="Arial" panose="020B0604020202020204" pitchFamily="34" charset="0"/>
                <a:cs typeface="Arial" panose="020B0604020202020204" pitchFamily="34" charset="0"/>
              </a:rPr>
              <a:t>Challenges for learning disability social care</a:t>
            </a:r>
            <a:endParaRPr lang="en-ID" sz="4000" dirty="0">
              <a:latin typeface="Arial" panose="020B0604020202020204" pitchFamily="34" charset="0"/>
              <a:cs typeface="Arial" panose="020B0604020202020204" pitchFamily="34" charset="0"/>
            </a:endParaRPr>
          </a:p>
        </p:txBody>
      </p:sp>
      <p:pic>
        <p:nvPicPr>
          <p:cNvPr id="15" name="Content Placeholder 6">
            <a:extLst>
              <a:ext uri="{FF2B5EF4-FFF2-40B4-BE49-F238E27FC236}">
                <a16:creationId xmlns:a16="http://schemas.microsoft.com/office/drawing/2014/main" id="{70D8B2C2-1262-4B3A-9EBB-4C3EB556D6D3}"/>
              </a:ext>
            </a:extLst>
          </p:cNvPr>
          <p:cNvPicPr>
            <a:picLocks noChangeAspect="1"/>
          </p:cNvPicPr>
          <p:nvPr/>
        </p:nvPicPr>
        <p:blipFill>
          <a:blip r:embed="rId3"/>
          <a:stretch>
            <a:fillRect/>
          </a:stretch>
        </p:blipFill>
        <p:spPr>
          <a:xfrm>
            <a:off x="7829221" y="2331203"/>
            <a:ext cx="3428763" cy="3428763"/>
          </a:xfrm>
          <a:prstGeom prst="rect">
            <a:avLst/>
          </a:prstGeom>
        </p:spPr>
      </p:pic>
    </p:spTree>
    <p:extLst>
      <p:ext uri="{BB962C8B-B14F-4D97-AF65-F5344CB8AC3E}">
        <p14:creationId xmlns:p14="http://schemas.microsoft.com/office/powerpoint/2010/main" val="733368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AA6BCEA-B041-4450-A36F-C700A50906D3}"/>
              </a:ext>
            </a:extLst>
          </p:cNvPr>
          <p:cNvSpPr/>
          <p:nvPr/>
        </p:nvSpPr>
        <p:spPr>
          <a:xfrm>
            <a:off x="7405734" y="4970352"/>
            <a:ext cx="4786265" cy="1887648"/>
          </a:xfrm>
          <a:custGeom>
            <a:avLst/>
            <a:gdLst/>
            <a:ahLst/>
            <a:cxnLst/>
            <a:rect l="l" t="t" r="r" b="b"/>
            <a:pathLst>
              <a:path w="7560309" h="4331970">
                <a:moveTo>
                  <a:pt x="7560005" y="0"/>
                </a:moveTo>
                <a:lnTo>
                  <a:pt x="5860805" y="724086"/>
                </a:lnTo>
                <a:lnTo>
                  <a:pt x="5044503" y="1089895"/>
                </a:lnTo>
                <a:lnTo>
                  <a:pt x="4476677" y="1356277"/>
                </a:lnTo>
                <a:lnTo>
                  <a:pt x="4010654" y="1584430"/>
                </a:lnTo>
                <a:lnTo>
                  <a:pt x="3643463" y="1771495"/>
                </a:lnTo>
                <a:lnTo>
                  <a:pt x="3326844" y="1938796"/>
                </a:lnTo>
                <a:lnTo>
                  <a:pt x="3059283" y="2085079"/>
                </a:lnTo>
                <a:lnTo>
                  <a:pt x="2795552" y="2234181"/>
                </a:lnTo>
                <a:lnTo>
                  <a:pt x="2578905" y="2360696"/>
                </a:lnTo>
                <a:lnTo>
                  <a:pt x="2365276" y="2489363"/>
                </a:lnTo>
                <a:lnTo>
                  <a:pt x="2196655" y="2593905"/>
                </a:lnTo>
                <a:lnTo>
                  <a:pt x="2030152" y="2699924"/>
                </a:lnTo>
                <a:lnTo>
                  <a:pt x="1865852" y="2807467"/>
                </a:lnTo>
                <a:lnTo>
                  <a:pt x="1703838" y="2916578"/>
                </a:lnTo>
                <a:lnTo>
                  <a:pt x="1583877" y="2999468"/>
                </a:lnTo>
                <a:lnTo>
                  <a:pt x="1465285" y="3083284"/>
                </a:lnTo>
                <a:lnTo>
                  <a:pt x="1348095" y="3168045"/>
                </a:lnTo>
                <a:lnTo>
                  <a:pt x="1232343" y="3253771"/>
                </a:lnTo>
                <a:lnTo>
                  <a:pt x="1118064" y="3340480"/>
                </a:lnTo>
                <a:lnTo>
                  <a:pt x="1005294" y="3428192"/>
                </a:lnTo>
                <a:lnTo>
                  <a:pt x="930969" y="3487232"/>
                </a:lnTo>
                <a:lnTo>
                  <a:pt x="857341" y="3546732"/>
                </a:lnTo>
                <a:lnTo>
                  <a:pt x="784419" y="3606697"/>
                </a:lnTo>
                <a:lnTo>
                  <a:pt x="712215" y="3667133"/>
                </a:lnTo>
                <a:lnTo>
                  <a:pt x="640738" y="3728046"/>
                </a:lnTo>
                <a:lnTo>
                  <a:pt x="570000" y="3789440"/>
                </a:lnTo>
                <a:lnTo>
                  <a:pt x="500010" y="3851322"/>
                </a:lnTo>
                <a:lnTo>
                  <a:pt x="430780" y="3913698"/>
                </a:lnTo>
                <a:lnTo>
                  <a:pt x="362318" y="3976572"/>
                </a:lnTo>
                <a:lnTo>
                  <a:pt x="294637" y="4039951"/>
                </a:lnTo>
                <a:lnTo>
                  <a:pt x="227745" y="4103840"/>
                </a:lnTo>
                <a:lnTo>
                  <a:pt x="161655" y="4168245"/>
                </a:lnTo>
                <a:lnTo>
                  <a:pt x="128913" y="4200642"/>
                </a:lnTo>
                <a:lnTo>
                  <a:pt x="96375" y="4233171"/>
                </a:lnTo>
                <a:lnTo>
                  <a:pt x="64043" y="4265832"/>
                </a:lnTo>
                <a:lnTo>
                  <a:pt x="31917" y="4298624"/>
                </a:lnTo>
                <a:lnTo>
                  <a:pt x="0" y="4331550"/>
                </a:lnTo>
                <a:lnTo>
                  <a:pt x="7560005" y="4331550"/>
                </a:lnTo>
                <a:lnTo>
                  <a:pt x="7560005" y="0"/>
                </a:lnTo>
                <a:close/>
              </a:path>
            </a:pathLst>
          </a:custGeom>
          <a:solidFill>
            <a:srgbClr val="0148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8E425E72-804D-4F3F-8AD0-58A8D8B33FFD}"/>
              </a:ext>
            </a:extLst>
          </p:cNvPr>
          <p:cNvSpPr>
            <a:spLocks noGrp="1"/>
          </p:cNvSpPr>
          <p:nvPr>
            <p:ph type="body" sz="half" idx="2"/>
          </p:nvPr>
        </p:nvSpPr>
        <p:spPr>
          <a:xfrm>
            <a:off x="838200" y="1462088"/>
            <a:ext cx="10515600" cy="3811588"/>
          </a:xfrm>
        </p:spPr>
        <p:txBody>
          <a:bodyPr>
            <a:normAutofit fontScale="92500" lnSpcReduction="10000"/>
          </a:bodyPr>
          <a:lstStyle/>
          <a:p>
            <a:pPr algn="just"/>
            <a:r>
              <a:rPr lang="en-GB" sz="2000" dirty="0">
                <a:hlinkClick r:id="rId2" tooltip="Opens in a new window"/>
              </a:rPr>
              <a:t>Achieve together</a:t>
            </a:r>
            <a:r>
              <a:rPr lang="en-GB" sz="2000" dirty="0"/>
              <a:t> in dialogue with families has created a risk-consideration tool to consider the potential for the young adults they support to spend time with their families, indoors at the family home.</a:t>
            </a:r>
          </a:p>
          <a:p>
            <a:pPr algn="just"/>
            <a:r>
              <a:rPr lang="en-GB" sz="2000" dirty="0"/>
              <a:t>This includes: </a:t>
            </a:r>
          </a:p>
          <a:p>
            <a:pPr marL="342900" indent="-342900" algn="just">
              <a:buFont typeface="Arial" panose="020B0604020202020204" pitchFamily="34" charset="0"/>
              <a:buChar char="•"/>
            </a:pPr>
            <a:r>
              <a:rPr lang="en-GB" sz="2000" dirty="0"/>
              <a:t>A flow chart where 14 criteria need to be met to allow a visit to be supported. Considerations include capacity, transport, restricting other visitors in the family home, social distancing, PPE if necessary, cleaning, actions to be taken when returning to supported living, testing and the need to change or cancel plans at short notice if risks change. Any visit and the actions put in place need to be agreed by all parties as well as the funding authority.</a:t>
            </a:r>
          </a:p>
          <a:p>
            <a:pPr marL="342900" indent="-342900" algn="just">
              <a:buFont typeface="Arial" panose="020B0604020202020204" pitchFamily="34" charset="0"/>
              <a:buChar char="•"/>
            </a:pPr>
            <a:r>
              <a:rPr lang="en-GB" sz="2000" dirty="0"/>
              <a:t>A form with details as to how risk will be managed for each individual visit and for each area of risk identified.</a:t>
            </a:r>
          </a:p>
          <a:p>
            <a:pPr marL="342900" indent="-342900" algn="just">
              <a:buFont typeface="Arial" panose="020B0604020202020204" pitchFamily="34" charset="0"/>
              <a:buChar char="•"/>
            </a:pPr>
            <a:r>
              <a:rPr lang="en-GB" sz="2000" dirty="0"/>
              <a:t>A contact plan for the young adults and their families so that everyone understands their </a:t>
            </a:r>
            <a:br>
              <a:rPr lang="en-GB" sz="2000" dirty="0"/>
            </a:br>
            <a:r>
              <a:rPr lang="en-GB" sz="2000" dirty="0"/>
              <a:t>role. This plan includes the responsibilities of both the young adult and their family.</a:t>
            </a:r>
          </a:p>
          <a:p>
            <a:pPr algn="ctr"/>
            <a:r>
              <a:rPr lang="en-GB" sz="2000" dirty="0">
                <a:solidFill>
                  <a:schemeClr val="bg1"/>
                </a:solidFill>
                <a:highlight>
                  <a:srgbClr val="01BD70"/>
                </a:highlight>
                <a:hlinkClick r:id="rId3"/>
              </a:rPr>
              <a:t>https://www.scie.org.uk/care-providers/coronavirus-covid-19/care-homes/supported-living/opening </a:t>
            </a:r>
            <a:endParaRPr lang="en-GB" sz="2000" dirty="0">
              <a:solidFill>
                <a:schemeClr val="bg1"/>
              </a:solidFill>
              <a:highlight>
                <a:srgbClr val="01BD70"/>
              </a:highlight>
            </a:endParaRPr>
          </a:p>
          <a:p>
            <a:pPr algn="just"/>
            <a:endParaRPr lang="en-GB" sz="2000" dirty="0">
              <a:latin typeface="Arial" panose="020B0604020202020204" pitchFamily="34" charset="0"/>
              <a:cs typeface="Arial" panose="020B0604020202020204" pitchFamily="34" charset="0"/>
            </a:endParaRPr>
          </a:p>
          <a:p>
            <a:pPr algn="just"/>
            <a:endParaRPr lang="en-GB" dirty="0"/>
          </a:p>
        </p:txBody>
      </p:sp>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sp>
        <p:nvSpPr>
          <p:cNvPr id="13" name="Title 1">
            <a:extLst>
              <a:ext uri="{FF2B5EF4-FFF2-40B4-BE49-F238E27FC236}">
                <a16:creationId xmlns:a16="http://schemas.microsoft.com/office/drawing/2014/main" id="{20FDF8B5-7422-410C-B355-D38CB68502DC}"/>
              </a:ext>
            </a:extLst>
          </p:cNvPr>
          <p:cNvSpPr>
            <a:spLocks noGrp="1"/>
          </p:cNvSpPr>
          <p:nvPr>
            <p:ph type="title"/>
          </p:nvPr>
        </p:nvSpPr>
        <p:spPr>
          <a:xfrm>
            <a:off x="838200" y="-2311"/>
            <a:ext cx="10515600" cy="1325563"/>
          </a:xfrm>
        </p:spPr>
        <p:txBody>
          <a:bodyPr>
            <a:normAutofit/>
          </a:bodyPr>
          <a:lstStyle/>
          <a:p>
            <a:pPr lvl="0">
              <a:lnSpc>
                <a:spcPct val="100000"/>
              </a:lnSpc>
              <a:spcBef>
                <a:spcPts val="0"/>
              </a:spcBef>
            </a:pPr>
            <a:br>
              <a:rPr lang="en-GB" sz="4000" dirty="0">
                <a:solidFill>
                  <a:prstClr val="black"/>
                </a:solidFill>
                <a:latin typeface="Calibri" panose="020F0502020204030204"/>
                <a:ea typeface="+mn-ea"/>
                <a:cs typeface="+mn-cs"/>
              </a:rPr>
            </a:br>
            <a:r>
              <a:rPr lang="en-GB" sz="4000" dirty="0">
                <a:solidFill>
                  <a:prstClr val="black"/>
                </a:solidFill>
                <a:latin typeface="Calibri" panose="020F0502020204030204"/>
                <a:ea typeface="+mn-ea"/>
                <a:cs typeface="+mn-cs"/>
              </a:rPr>
              <a:t>COVID-19 Risk Consideration Tool</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903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pic>
        <p:nvPicPr>
          <p:cNvPr id="11" name="Picture 10">
            <a:extLst>
              <a:ext uri="{FF2B5EF4-FFF2-40B4-BE49-F238E27FC236}">
                <a16:creationId xmlns:a16="http://schemas.microsoft.com/office/drawing/2014/main" id="{1EF493B8-DFB4-464D-851D-FBF07FD48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01" y="0"/>
            <a:ext cx="4848301" cy="6858000"/>
          </a:xfrm>
          <a:prstGeom prst="rect">
            <a:avLst/>
          </a:prstGeom>
        </p:spPr>
      </p:pic>
      <p:pic>
        <p:nvPicPr>
          <p:cNvPr id="12" name="Picture 11">
            <a:extLst>
              <a:ext uri="{FF2B5EF4-FFF2-40B4-BE49-F238E27FC236}">
                <a16:creationId xmlns:a16="http://schemas.microsoft.com/office/drawing/2014/main" id="{04B9A285-6396-49FA-A177-F69E8950A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102" y="-1"/>
            <a:ext cx="4848301" cy="6857999"/>
          </a:xfrm>
          <a:prstGeom prst="rect">
            <a:avLst/>
          </a:prstGeom>
        </p:spPr>
      </p:pic>
    </p:spTree>
    <p:extLst>
      <p:ext uri="{BB962C8B-B14F-4D97-AF65-F5344CB8AC3E}">
        <p14:creationId xmlns:p14="http://schemas.microsoft.com/office/powerpoint/2010/main" val="1634259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pic>
        <p:nvPicPr>
          <p:cNvPr id="7" name="Picture 6">
            <a:extLst>
              <a:ext uri="{FF2B5EF4-FFF2-40B4-BE49-F238E27FC236}">
                <a16:creationId xmlns:a16="http://schemas.microsoft.com/office/drawing/2014/main" id="{8D841A7B-C12F-4407-AE20-28F0DAB5B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00" y="0"/>
            <a:ext cx="4848301" cy="6858000"/>
          </a:xfrm>
          <a:prstGeom prst="rect">
            <a:avLst/>
          </a:prstGeom>
        </p:spPr>
      </p:pic>
      <p:pic>
        <p:nvPicPr>
          <p:cNvPr id="8" name="Picture 7">
            <a:extLst>
              <a:ext uri="{FF2B5EF4-FFF2-40B4-BE49-F238E27FC236}">
                <a16:creationId xmlns:a16="http://schemas.microsoft.com/office/drawing/2014/main" id="{1629BC30-3CD3-4291-9DB1-66624D99C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101" y="0"/>
            <a:ext cx="4848301" cy="6858000"/>
          </a:xfrm>
          <a:prstGeom prst="rect">
            <a:avLst/>
          </a:prstGeom>
        </p:spPr>
      </p:pic>
    </p:spTree>
    <p:extLst>
      <p:ext uri="{BB962C8B-B14F-4D97-AF65-F5344CB8AC3E}">
        <p14:creationId xmlns:p14="http://schemas.microsoft.com/office/powerpoint/2010/main" val="2882990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927530-FBA0-4A62-A50E-6DC5CD9F19C2}"/>
              </a:ext>
            </a:extLst>
          </p:cNvPr>
          <p:cNvPicPr>
            <a:picLocks noChangeAspect="1"/>
          </p:cNvPicPr>
          <p:nvPr/>
        </p:nvPicPr>
        <p:blipFill>
          <a:blip r:embed="rId2"/>
          <a:stretch>
            <a:fillRect/>
          </a:stretch>
        </p:blipFill>
        <p:spPr>
          <a:xfrm flipH="1">
            <a:off x="-2" y="4952354"/>
            <a:ext cx="5230367" cy="1905646"/>
          </a:xfrm>
          <a:prstGeom prst="rect">
            <a:avLst/>
          </a:prstGeom>
        </p:spPr>
      </p:pic>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sp>
        <p:nvSpPr>
          <p:cNvPr id="13" name="Title 1">
            <a:extLst>
              <a:ext uri="{FF2B5EF4-FFF2-40B4-BE49-F238E27FC236}">
                <a16:creationId xmlns:a16="http://schemas.microsoft.com/office/drawing/2014/main" id="{20FDF8B5-7422-410C-B355-D38CB68502DC}"/>
              </a:ext>
            </a:extLst>
          </p:cNvPr>
          <p:cNvSpPr>
            <a:spLocks noGrp="1"/>
          </p:cNvSpPr>
          <p:nvPr>
            <p:ph type="title"/>
          </p:nvPr>
        </p:nvSpPr>
        <p:spPr>
          <a:xfrm>
            <a:off x="838200" y="0"/>
            <a:ext cx="10515600" cy="1325563"/>
          </a:xfrm>
        </p:spPr>
        <p:txBody>
          <a:bodyPr>
            <a:normAutofit/>
          </a:bodyPr>
          <a:lstStyle/>
          <a:p>
            <a:r>
              <a:rPr lang="en-ID" sz="4000" dirty="0">
                <a:latin typeface="Arial" panose="020B0604020202020204" pitchFamily="34" charset="0"/>
                <a:cs typeface="Arial" panose="020B0604020202020204" pitchFamily="34" charset="0"/>
              </a:rPr>
              <a:t>Ongoing Dialogue, Co-production</a:t>
            </a:r>
          </a:p>
        </p:txBody>
      </p:sp>
      <p:sp>
        <p:nvSpPr>
          <p:cNvPr id="14" name="Text Placeholder 3">
            <a:extLst>
              <a:ext uri="{FF2B5EF4-FFF2-40B4-BE49-F238E27FC236}">
                <a16:creationId xmlns:a16="http://schemas.microsoft.com/office/drawing/2014/main" id="{77DAD04D-EC6D-437A-A0E9-FACC71ACC74E}"/>
              </a:ext>
            </a:extLst>
          </p:cNvPr>
          <p:cNvSpPr>
            <a:spLocks noGrp="1"/>
          </p:cNvSpPr>
          <p:nvPr>
            <p:ph type="body" sz="half" idx="2"/>
          </p:nvPr>
        </p:nvSpPr>
        <p:spPr>
          <a:xfrm>
            <a:off x="838200" y="1677154"/>
            <a:ext cx="4963483" cy="3811588"/>
          </a:xfrm>
        </p:spPr>
        <p:txBody>
          <a:bodyPr/>
          <a:lstStyle/>
          <a:p>
            <a:pPr marL="342900" indent="-342900" algn="just">
              <a:buFont typeface="Arial" panose="020B0604020202020204" pitchFamily="34" charset="0"/>
              <a:buChar char="•"/>
            </a:pPr>
            <a:r>
              <a:rPr lang="en-GB" sz="2000" dirty="0"/>
              <a:t>Internal COVID-19 Sub-Committee reporting to Executive Team</a:t>
            </a:r>
          </a:p>
          <a:p>
            <a:pPr marL="342900" indent="-342900" algn="just">
              <a:buFont typeface="Arial" panose="020B0604020202020204" pitchFamily="34" charset="0"/>
              <a:buChar char="•"/>
            </a:pPr>
            <a:r>
              <a:rPr lang="en-GB" sz="2000" dirty="0"/>
              <a:t>Co-production with people with learning disabilities and/or autism that we support, and their families</a:t>
            </a:r>
          </a:p>
          <a:p>
            <a:pPr marL="342900" indent="-342900" algn="just">
              <a:buFont typeface="Arial" panose="020B0604020202020204" pitchFamily="34" charset="0"/>
              <a:buChar char="•"/>
            </a:pPr>
            <a:r>
              <a:rPr lang="en-GB" sz="2000" dirty="0"/>
              <a:t>Constant lobbying for recognition and support, balancing vulnerabilities and rights of people supported</a:t>
            </a:r>
          </a:p>
          <a:p>
            <a:pPr marL="342900" indent="-342900" algn="jus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endParaRPr lang="en-GB" dirty="0"/>
          </a:p>
        </p:txBody>
      </p:sp>
      <p:pic>
        <p:nvPicPr>
          <p:cNvPr id="16" name="Content Placeholder 6">
            <a:extLst>
              <a:ext uri="{FF2B5EF4-FFF2-40B4-BE49-F238E27FC236}">
                <a16:creationId xmlns:a16="http://schemas.microsoft.com/office/drawing/2014/main" id="{340F57B5-A34E-43B7-9DB8-C82DD542713D}"/>
              </a:ext>
            </a:extLst>
          </p:cNvPr>
          <p:cNvPicPr>
            <a:picLocks noChangeAspect="1"/>
          </p:cNvPicPr>
          <p:nvPr/>
        </p:nvPicPr>
        <p:blipFill>
          <a:blip r:embed="rId4"/>
          <a:stretch>
            <a:fillRect/>
          </a:stretch>
        </p:blipFill>
        <p:spPr>
          <a:xfrm>
            <a:off x="7235031" y="1677154"/>
            <a:ext cx="4118769" cy="4118769"/>
          </a:xfrm>
          <a:prstGeom prst="rect">
            <a:avLst/>
          </a:prstGeom>
        </p:spPr>
      </p:pic>
    </p:spTree>
    <p:extLst>
      <p:ext uri="{BB962C8B-B14F-4D97-AF65-F5344CB8AC3E}">
        <p14:creationId xmlns:p14="http://schemas.microsoft.com/office/powerpoint/2010/main" val="645115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927530-FBA0-4A62-A50E-6DC5CD9F19C2}"/>
              </a:ext>
            </a:extLst>
          </p:cNvPr>
          <p:cNvPicPr>
            <a:picLocks noChangeAspect="1"/>
          </p:cNvPicPr>
          <p:nvPr/>
        </p:nvPicPr>
        <p:blipFill>
          <a:blip r:embed="rId2"/>
          <a:stretch>
            <a:fillRect/>
          </a:stretch>
        </p:blipFill>
        <p:spPr>
          <a:xfrm flipH="1">
            <a:off x="-2" y="4952354"/>
            <a:ext cx="5230367" cy="1905646"/>
          </a:xfrm>
          <a:prstGeom prst="rect">
            <a:avLst/>
          </a:prstGeom>
        </p:spPr>
      </p:pic>
      <p:sp>
        <p:nvSpPr>
          <p:cNvPr id="5" name="Slide Number Placeholder 4">
            <a:extLst>
              <a:ext uri="{FF2B5EF4-FFF2-40B4-BE49-F238E27FC236}">
                <a16:creationId xmlns:a16="http://schemas.microsoft.com/office/drawing/2014/main" id="{527F83A4-B4D8-4E7A-A789-885383D38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605AC-9E74-4615-A100-8DF35A19068E}" type="slidenum">
              <a:rPr kumimoji="0" lang="en-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1E974A7-096B-4304-A631-16795E97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7088" y="136525"/>
            <a:ext cx="1603939" cy="768163"/>
          </a:xfrm>
          <a:prstGeom prst="rect">
            <a:avLst/>
          </a:prstGeom>
        </p:spPr>
      </p:pic>
      <p:sp>
        <p:nvSpPr>
          <p:cNvPr id="13" name="Title 1">
            <a:extLst>
              <a:ext uri="{FF2B5EF4-FFF2-40B4-BE49-F238E27FC236}">
                <a16:creationId xmlns:a16="http://schemas.microsoft.com/office/drawing/2014/main" id="{20FDF8B5-7422-410C-B355-D38CB68502DC}"/>
              </a:ext>
            </a:extLst>
          </p:cNvPr>
          <p:cNvSpPr>
            <a:spLocks noGrp="1"/>
          </p:cNvSpPr>
          <p:nvPr>
            <p:ph type="title"/>
          </p:nvPr>
        </p:nvSpPr>
        <p:spPr>
          <a:xfrm>
            <a:off x="838200" y="0"/>
            <a:ext cx="10515600" cy="1325563"/>
          </a:xfrm>
        </p:spPr>
        <p:txBody>
          <a:bodyPr>
            <a:normAutofit/>
          </a:bodyPr>
          <a:lstStyle/>
          <a:p>
            <a:r>
              <a:rPr lang="en-ID" sz="4000" dirty="0">
                <a:latin typeface="Arial" panose="020B0604020202020204" pitchFamily="34" charset="0"/>
                <a:cs typeface="Arial" panose="020B0604020202020204" pitchFamily="34" charset="0"/>
              </a:rPr>
              <a:t>Merry Christmas</a:t>
            </a:r>
          </a:p>
        </p:txBody>
      </p:sp>
      <p:sp>
        <p:nvSpPr>
          <p:cNvPr id="14" name="Text Placeholder 3">
            <a:extLst>
              <a:ext uri="{FF2B5EF4-FFF2-40B4-BE49-F238E27FC236}">
                <a16:creationId xmlns:a16="http://schemas.microsoft.com/office/drawing/2014/main" id="{77DAD04D-EC6D-437A-A0E9-FACC71ACC74E}"/>
              </a:ext>
            </a:extLst>
          </p:cNvPr>
          <p:cNvSpPr>
            <a:spLocks noGrp="1"/>
          </p:cNvSpPr>
          <p:nvPr>
            <p:ph type="body" sz="half" idx="2"/>
          </p:nvPr>
        </p:nvSpPr>
        <p:spPr>
          <a:xfrm>
            <a:off x="838200" y="1677154"/>
            <a:ext cx="5715000" cy="4679196"/>
          </a:xfrm>
        </p:spPr>
        <p:txBody>
          <a:bodyPr>
            <a:normAutofit/>
          </a:bodyPr>
          <a:lstStyle/>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Guidance for the Christmas period - </a:t>
            </a:r>
            <a:r>
              <a:rPr lang="en-GB" sz="2000" dirty="0">
                <a:latin typeface="Arial" panose="020B0604020202020204" pitchFamily="34" charset="0"/>
                <a:cs typeface="Arial" panose="020B0604020202020204" pitchFamily="34" charset="0"/>
                <a:hlinkClick r:id="rId4"/>
              </a:rPr>
              <a:t>https://bit.ly/guidancechristmasmas</a:t>
            </a:r>
            <a:r>
              <a:rPr lang="en-GB" sz="2000" dirty="0">
                <a:latin typeface="Arial" panose="020B0604020202020204" pitchFamily="34" charset="0"/>
                <a:cs typeface="Arial" panose="020B0604020202020204" pitchFamily="34" charset="0"/>
              </a:rPr>
              <a:t> </a:t>
            </a:r>
          </a:p>
          <a:p>
            <a:pPr algn="just"/>
            <a:r>
              <a:rPr lang="en-GB" sz="2000" dirty="0"/>
              <a:t>	</a:t>
            </a:r>
          </a:p>
          <a:p>
            <a:pPr marL="342900" indent="-342900">
              <a:buFont typeface="Arial" panose="020B0604020202020204" pitchFamily="34" charset="0"/>
              <a:buChar char="•"/>
            </a:pPr>
            <a:r>
              <a:rPr lang="en-GB" sz="2000" b="1" dirty="0"/>
              <a:t>EMG and SPI-B: </a:t>
            </a:r>
            <a:r>
              <a:rPr lang="en-GB" sz="2000" dirty="0"/>
              <a:t>Mitigating risks of SARS-CoV-2 transmission associated with household social interactions  - </a:t>
            </a:r>
            <a:br>
              <a:rPr lang="en-GB" sz="2000" dirty="0"/>
            </a:br>
            <a:r>
              <a:rPr lang="en-GB" sz="2000" dirty="0">
                <a:hlinkClick r:id="rId5"/>
              </a:rPr>
              <a:t>https://bit.ly/SARSCOV2trans</a:t>
            </a:r>
            <a:r>
              <a:rPr lang="en-GB" sz="2000" dirty="0"/>
              <a:t> </a:t>
            </a:r>
            <a:endParaRPr lang="en-GB" sz="2000" dirty="0">
              <a:latin typeface="Arial" panose="020B0604020202020204" pitchFamily="34" charset="0"/>
              <a:cs typeface="Arial" panose="020B0604020202020204" pitchFamily="34" charset="0"/>
            </a:endParaRPr>
          </a:p>
          <a:p>
            <a:endParaRPr lang="en-GB" dirty="0"/>
          </a:p>
        </p:txBody>
      </p:sp>
      <p:pic>
        <p:nvPicPr>
          <p:cNvPr id="2" name="Picture 1"/>
          <p:cNvPicPr>
            <a:picLocks noChangeAspect="1"/>
          </p:cNvPicPr>
          <p:nvPr/>
        </p:nvPicPr>
        <p:blipFill>
          <a:blip r:embed="rId6"/>
          <a:stretch>
            <a:fillRect/>
          </a:stretch>
        </p:blipFill>
        <p:spPr>
          <a:xfrm>
            <a:off x="7128917" y="1677153"/>
            <a:ext cx="4481191" cy="4481191"/>
          </a:xfrm>
          <a:prstGeom prst="rect">
            <a:avLst/>
          </a:prstGeom>
        </p:spPr>
      </p:pic>
    </p:spTree>
    <p:extLst>
      <p:ext uri="{BB962C8B-B14F-4D97-AF65-F5344CB8AC3E}">
        <p14:creationId xmlns:p14="http://schemas.microsoft.com/office/powerpoint/2010/main" val="3864918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picture containing drawing&#10;&#10;Description automatically generated">
            <a:extLst>
              <a:ext uri="{FF2B5EF4-FFF2-40B4-BE49-F238E27FC236}">
                <a16:creationId xmlns:a16="http://schemas.microsoft.com/office/drawing/2014/main" id="{C957B4A0-00D6-4DA9-B6FD-C916AA7A90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21562" cy="1159741"/>
          </a:xfrm>
          <a:prstGeom prst="rect">
            <a:avLst/>
          </a:prstGeom>
        </p:spPr>
      </p:pic>
      <p:pic>
        <p:nvPicPr>
          <p:cNvPr id="3" name="Picture 2">
            <a:extLst>
              <a:ext uri="{FF2B5EF4-FFF2-40B4-BE49-F238E27FC236}">
                <a16:creationId xmlns:a16="http://schemas.microsoft.com/office/drawing/2014/main" id="{3D0BF5FA-E9A1-475A-B5AD-5C735FA341E1}"/>
              </a:ext>
            </a:extLst>
          </p:cNvPr>
          <p:cNvPicPr>
            <a:picLocks noChangeAspect="1"/>
          </p:cNvPicPr>
          <p:nvPr/>
        </p:nvPicPr>
        <p:blipFill rotWithShape="1">
          <a:blip r:embed="rId3"/>
          <a:srcRect l="24390"/>
          <a:stretch/>
        </p:blipFill>
        <p:spPr>
          <a:xfrm rot="10800000">
            <a:off x="7692552" y="0"/>
            <a:ext cx="4499448" cy="6858000"/>
          </a:xfrm>
          <a:prstGeom prst="rect">
            <a:avLst/>
          </a:prstGeom>
        </p:spPr>
      </p:pic>
      <p:pic>
        <p:nvPicPr>
          <p:cNvPr id="5" name="Picture 4" descr="A picture containing shirt&#10;&#10;Description automatically generated">
            <a:extLst>
              <a:ext uri="{FF2B5EF4-FFF2-40B4-BE49-F238E27FC236}">
                <a16:creationId xmlns:a16="http://schemas.microsoft.com/office/drawing/2014/main" id="{C325D00F-6853-4A3F-B50B-F88646726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570"/>
          <a:stretch/>
        </p:blipFill>
        <p:spPr>
          <a:xfrm>
            <a:off x="8707331" y="1713884"/>
            <a:ext cx="3127254" cy="2682584"/>
          </a:xfrm>
          <a:prstGeom prst="rect">
            <a:avLst/>
          </a:prstGeom>
        </p:spPr>
      </p:pic>
      <p:sp>
        <p:nvSpPr>
          <p:cNvPr id="7" name="Title 4">
            <a:extLst>
              <a:ext uri="{FF2B5EF4-FFF2-40B4-BE49-F238E27FC236}">
                <a16:creationId xmlns:a16="http://schemas.microsoft.com/office/drawing/2014/main" id="{107AB6E2-5B79-48C0-8E62-B52C14D73934}"/>
              </a:ext>
            </a:extLst>
          </p:cNvPr>
          <p:cNvSpPr txBox="1">
            <a:spLocks/>
          </p:cNvSpPr>
          <p:nvPr/>
        </p:nvSpPr>
        <p:spPr>
          <a:xfrm>
            <a:off x="1688524" y="2329211"/>
            <a:ext cx="5233525" cy="1099789"/>
          </a:xfrm>
          <a:prstGeom prst="rect">
            <a:avLst/>
          </a:prstGeom>
        </p:spPr>
        <p:txBody>
          <a:bodyPr/>
          <a:lstStyle>
            <a:defPPr>
              <a:defRPr lang="en-US"/>
            </a:defPPr>
            <a:lvl1pPr algn="r">
              <a:lnSpc>
                <a:spcPct val="80000"/>
              </a:lnSpc>
              <a:spcBef>
                <a:spcPct val="0"/>
              </a:spcBef>
              <a:buNone/>
              <a:defRPr sz="7200" b="0">
                <a:solidFill>
                  <a:srgbClr val="F7D9C1"/>
                </a:solidFill>
                <a:latin typeface="Gill Sans MT" panose="020B0502020104020203" pitchFamily="34" charset="0"/>
                <a:ea typeface="+mj-ea"/>
                <a:cs typeface="Times New Roman" panose="02020603050405020304" pitchFamily="18" charset="0"/>
              </a:defRPr>
            </a:lvl1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Museo 300" panose="02000000000000000000" pitchFamily="50" charset="0"/>
                <a:ea typeface="+mj-ea"/>
                <a:cs typeface="Times New Roman" panose="02020603050405020304" pitchFamily="18" charset="0"/>
              </a:rPr>
              <a:t>Thank You</a:t>
            </a:r>
          </a:p>
        </p:txBody>
      </p:sp>
      <p:grpSp>
        <p:nvGrpSpPr>
          <p:cNvPr id="8" name="Group 7">
            <a:extLst>
              <a:ext uri="{FF2B5EF4-FFF2-40B4-BE49-F238E27FC236}">
                <a16:creationId xmlns:a16="http://schemas.microsoft.com/office/drawing/2014/main" id="{42FB3447-3F8E-42BD-9EA0-B43D5EEFEF97}"/>
              </a:ext>
            </a:extLst>
          </p:cNvPr>
          <p:cNvGrpSpPr/>
          <p:nvPr/>
        </p:nvGrpSpPr>
        <p:grpSpPr>
          <a:xfrm>
            <a:off x="3441571" y="3547430"/>
            <a:ext cx="4079755" cy="1051040"/>
            <a:chOff x="8073806" y="4673056"/>
            <a:chExt cx="6887420" cy="1051040"/>
          </a:xfrm>
        </p:grpSpPr>
        <p:sp>
          <p:nvSpPr>
            <p:cNvPr id="9" name="Text Placeholder 7">
              <a:extLst>
                <a:ext uri="{FF2B5EF4-FFF2-40B4-BE49-F238E27FC236}">
                  <a16:creationId xmlns:a16="http://schemas.microsoft.com/office/drawing/2014/main" id="{01D8E45A-FF6B-4786-A1B3-6E234B035129}"/>
                </a:ext>
              </a:extLst>
            </p:cNvPr>
            <p:cNvSpPr txBox="1">
              <a:spLocks/>
            </p:cNvSpPr>
            <p:nvPr/>
          </p:nvSpPr>
          <p:spPr>
            <a:xfrm>
              <a:off x="8084715" y="4673056"/>
              <a:ext cx="6273129" cy="375657"/>
            </a:xfrm>
            <a:prstGeom prst="rect">
              <a:avLst/>
            </a:prstGeom>
          </p:spPr>
          <p:txBody>
            <a:bodyPr vert="horz" wrap="square" lIns="90000" tIns="90000" rIns="90000" bIns="9000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Michael.Fullerton@achievetogether.co.uk</a:t>
              </a:r>
            </a:p>
          </p:txBody>
        </p:sp>
        <p:sp>
          <p:nvSpPr>
            <p:cNvPr id="10" name="Text Placeholder 9">
              <a:extLst>
                <a:ext uri="{FF2B5EF4-FFF2-40B4-BE49-F238E27FC236}">
                  <a16:creationId xmlns:a16="http://schemas.microsoft.com/office/drawing/2014/main" id="{16BAAF2B-CBEF-4587-8F1F-0577652BBBA1}"/>
                </a:ext>
              </a:extLst>
            </p:cNvPr>
            <p:cNvSpPr txBox="1">
              <a:spLocks/>
            </p:cNvSpPr>
            <p:nvPr/>
          </p:nvSpPr>
          <p:spPr>
            <a:xfrm>
              <a:off x="8073806" y="5026299"/>
              <a:ext cx="6887420" cy="697797"/>
            </a:xfrm>
            <a:prstGeom prst="rect">
              <a:avLst/>
            </a:prstGeom>
          </p:spPr>
          <p:txBody>
            <a:bodyPr vert="horz" wrap="square" lIns="90000" tIns="90000" rIns="90000" bIns="9000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ID" sz="1400" b="0" i="0" u="none" strike="noStrike" kern="1200" cap="none" spc="0" normalizeH="0" baseline="0" noProof="0" dirty="0" err="1">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Achieve_Support</a:t>
              </a:r>
              <a:r>
                <a:rPr kumimoji="0" lang="en-ID"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@MichaelFullert3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D"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pic>
        <p:nvPicPr>
          <p:cNvPr id="12" name="Graphic 11" descr="Envelope">
            <a:extLst>
              <a:ext uri="{FF2B5EF4-FFF2-40B4-BE49-F238E27FC236}">
                <a16:creationId xmlns:a16="http://schemas.microsoft.com/office/drawing/2014/main" id="{1182F3C7-F3FE-42EA-BB1D-998E8C5170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9283" y="3572955"/>
            <a:ext cx="319057" cy="319057"/>
          </a:xfrm>
          <a:prstGeom prst="rect">
            <a:avLst/>
          </a:prstGeom>
        </p:spPr>
      </p:pic>
      <p:pic>
        <p:nvPicPr>
          <p:cNvPr id="13" name="Graphic 12" descr="Internet">
            <a:extLst>
              <a:ext uri="{FF2B5EF4-FFF2-40B4-BE49-F238E27FC236}">
                <a16:creationId xmlns:a16="http://schemas.microsoft.com/office/drawing/2014/main" id="{138F5569-3155-417D-8F8C-6A2C7CAF21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90982" y="4250197"/>
            <a:ext cx="375657" cy="375657"/>
          </a:xfrm>
          <a:prstGeom prst="rect">
            <a:avLst/>
          </a:prstGeom>
        </p:spPr>
      </p:pic>
      <p:sp>
        <p:nvSpPr>
          <p:cNvPr id="14" name="Text Placeholder 9">
            <a:extLst>
              <a:ext uri="{FF2B5EF4-FFF2-40B4-BE49-F238E27FC236}">
                <a16:creationId xmlns:a16="http://schemas.microsoft.com/office/drawing/2014/main" id="{475B9B52-36CB-4EE4-B34B-68351258F092}"/>
              </a:ext>
            </a:extLst>
          </p:cNvPr>
          <p:cNvSpPr txBox="1">
            <a:spLocks/>
          </p:cNvSpPr>
          <p:nvPr/>
        </p:nvSpPr>
        <p:spPr>
          <a:xfrm>
            <a:off x="3400572" y="4266183"/>
            <a:ext cx="2413752" cy="719341"/>
          </a:xfrm>
          <a:prstGeom prst="rect">
            <a:avLst/>
          </a:prstGeom>
        </p:spPr>
        <p:txBody>
          <a:bodyPr vert="horz" wrap="square" lIns="90000" tIns="90000" rIns="90000" bIns="9000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D"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www.achievetogether.co.uk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D" sz="14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88E4F84-E5CD-433C-B7B0-FFE321C3E20D}"/>
              </a:ext>
            </a:extLst>
          </p:cNvPr>
          <p:cNvPicPr>
            <a:picLocks noChangeAspect="1"/>
          </p:cNvPicPr>
          <p:nvPr/>
        </p:nvPicPr>
        <p:blipFill>
          <a:blip r:embed="rId9"/>
          <a:stretch>
            <a:fillRect/>
          </a:stretch>
        </p:blipFill>
        <p:spPr>
          <a:xfrm>
            <a:off x="3126737" y="3949725"/>
            <a:ext cx="273835" cy="273835"/>
          </a:xfrm>
          <a:prstGeom prst="rect">
            <a:avLst/>
          </a:prstGeom>
        </p:spPr>
      </p:pic>
    </p:spTree>
    <p:extLst>
      <p:ext uri="{BB962C8B-B14F-4D97-AF65-F5344CB8AC3E}">
        <p14:creationId xmlns:p14="http://schemas.microsoft.com/office/powerpoint/2010/main" val="979563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896378" y="3204817"/>
            <a:ext cx="4555990" cy="1553614"/>
          </a:xfrm>
        </p:spPr>
        <p:txBody>
          <a:bodyPr/>
          <a:lstStyle/>
          <a:p>
            <a:r>
              <a:rPr lang="en-GB" sz="1600" b="1" dirty="0"/>
              <a:t>Ezra Kanyimo</a:t>
            </a:r>
          </a:p>
          <a:p>
            <a:r>
              <a:rPr lang="en-GB" sz="1600" dirty="0"/>
              <a:t>Enhanced Health in Care Homes - </a:t>
            </a:r>
            <a:r>
              <a:rPr lang="en-GB" sz="1600" dirty="0">
                <a:latin typeface="Arial" panose="020B0604020202020204" pitchFamily="34" charset="0"/>
              </a:rPr>
              <a:t>London Region</a:t>
            </a:r>
          </a:p>
          <a:p>
            <a:pPr fontAlgn="base"/>
            <a:r>
              <a:rPr lang="en-GB" sz="1600" dirty="0">
                <a:latin typeface="Arial" panose="020B0604020202020204" pitchFamily="34" charset="0"/>
              </a:rPr>
              <a:t>NHS England and Improvement</a:t>
            </a:r>
            <a:endParaRPr lang="en-US" sz="1600" dirty="0">
              <a:solidFill>
                <a:srgbClr val="000000"/>
              </a:solidFill>
              <a:latin typeface="Segoe UI" panose="020B0502040204020203" pitchFamily="34" charset="0"/>
            </a:endParaRPr>
          </a:p>
          <a:p>
            <a:endParaRPr lang="en-GB" sz="2000" b="1" dirty="0"/>
          </a:p>
        </p:txBody>
      </p:sp>
      <p:sp>
        <p:nvSpPr>
          <p:cNvPr id="7" name="Title 3">
            <a:extLst>
              <a:ext uri="{FF2B5EF4-FFF2-40B4-BE49-F238E27FC236}">
                <a16:creationId xmlns:a16="http://schemas.microsoft.com/office/drawing/2014/main" id="{8DDACFB2-B527-440D-9C45-EE0F1D5D00E4}"/>
              </a:ext>
            </a:extLst>
          </p:cNvPr>
          <p:cNvSpPr txBox="1">
            <a:spLocks/>
          </p:cNvSpPr>
          <p:nvPr/>
        </p:nvSpPr>
        <p:spPr>
          <a:xfrm>
            <a:off x="1956178" y="1983970"/>
            <a:ext cx="8128855" cy="829879"/>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r>
              <a:rPr lang="en-GB" sz="2400" b="1" dirty="0"/>
              <a:t>Process flows</a:t>
            </a:r>
          </a:p>
        </p:txBody>
      </p:sp>
      <p:pic>
        <p:nvPicPr>
          <p:cNvPr id="9" name="Picture 3" descr="A screenshot of text&#10;&#10;Description automatically generated">
            <a:extLst>
              <a:ext uri="{FF2B5EF4-FFF2-40B4-BE49-F238E27FC236}">
                <a16:creationId xmlns:a16="http://schemas.microsoft.com/office/drawing/2014/main" id="{6305DBBB-FBE9-4B0C-B6BF-6A1D5F9CF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94FBDFE-DFA8-4E74-BD13-A46C0A8FB44C}"/>
              </a:ext>
            </a:extLst>
          </p:cNvPr>
          <p:cNvPicPr>
            <a:picLocks noChangeAspect="1"/>
          </p:cNvPicPr>
          <p:nvPr/>
        </p:nvPicPr>
        <p:blipFill>
          <a:blip r:embed="rId4"/>
          <a:stretch>
            <a:fillRect/>
          </a:stretch>
        </p:blipFill>
        <p:spPr>
          <a:xfrm>
            <a:off x="2192985" y="2744133"/>
            <a:ext cx="2352382" cy="2426667"/>
          </a:xfrm>
          <a:prstGeom prst="rect">
            <a:avLst/>
          </a:prstGeom>
        </p:spPr>
      </p:pic>
    </p:spTree>
    <p:extLst>
      <p:ext uri="{BB962C8B-B14F-4D97-AF65-F5344CB8AC3E}">
        <p14:creationId xmlns:p14="http://schemas.microsoft.com/office/powerpoint/2010/main" val="882830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76FE6B-83E5-4430-844D-94970D7FA79C}"/>
              </a:ext>
            </a:extLst>
          </p:cNvPr>
          <p:cNvSpPr>
            <a:spLocks noGrp="1"/>
          </p:cNvSpPr>
          <p:nvPr>
            <p:ph type="ftr" sz="quarter" idx="3"/>
          </p:nvPr>
        </p:nvSpPr>
        <p:spPr/>
        <p:txBody>
          <a:bodyPr/>
          <a:lstStyle/>
          <a:p>
            <a:r>
              <a:rPr lang="en-GB"/>
              <a:t>Community Health Services fortnightly webinar</a:t>
            </a:r>
            <a:endParaRPr lang="en-US"/>
          </a:p>
        </p:txBody>
      </p:sp>
      <p:pic>
        <p:nvPicPr>
          <p:cNvPr id="5" name="Picture 4">
            <a:extLst>
              <a:ext uri="{FF2B5EF4-FFF2-40B4-BE49-F238E27FC236}">
                <a16:creationId xmlns:a16="http://schemas.microsoft.com/office/drawing/2014/main" id="{0C0F723A-CA10-4292-B312-512E3AA83BAC}"/>
              </a:ext>
            </a:extLst>
          </p:cNvPr>
          <p:cNvPicPr>
            <a:picLocks noChangeAspect="1"/>
          </p:cNvPicPr>
          <p:nvPr/>
        </p:nvPicPr>
        <p:blipFill>
          <a:blip r:embed="rId2"/>
          <a:stretch>
            <a:fillRect/>
          </a:stretch>
        </p:blipFill>
        <p:spPr>
          <a:xfrm>
            <a:off x="351822" y="0"/>
            <a:ext cx="9837109" cy="6858000"/>
          </a:xfrm>
          <a:prstGeom prst="rect">
            <a:avLst/>
          </a:prstGeom>
        </p:spPr>
      </p:pic>
    </p:spTree>
    <p:extLst>
      <p:ext uri="{BB962C8B-B14F-4D97-AF65-F5344CB8AC3E}">
        <p14:creationId xmlns:p14="http://schemas.microsoft.com/office/powerpoint/2010/main" val="2604207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22F618-D7D2-4274-9642-24A70B288126}"/>
              </a:ext>
            </a:extLst>
          </p:cNvPr>
          <p:cNvSpPr>
            <a:spLocks noGrp="1"/>
          </p:cNvSpPr>
          <p:nvPr>
            <p:ph type="ftr" sz="quarter" idx="3"/>
          </p:nvPr>
        </p:nvSpPr>
        <p:spPr/>
        <p:txBody>
          <a:bodyPr/>
          <a:lstStyle/>
          <a:p>
            <a:r>
              <a:rPr lang="en-GB"/>
              <a:t>Community Health Services fortnightly webinar</a:t>
            </a:r>
            <a:endParaRPr lang="en-US"/>
          </a:p>
        </p:txBody>
      </p:sp>
      <p:pic>
        <p:nvPicPr>
          <p:cNvPr id="5" name="Picture 4">
            <a:extLst>
              <a:ext uri="{FF2B5EF4-FFF2-40B4-BE49-F238E27FC236}">
                <a16:creationId xmlns:a16="http://schemas.microsoft.com/office/drawing/2014/main" id="{83F23ABE-F406-4982-8B03-1F653C394944}"/>
              </a:ext>
            </a:extLst>
          </p:cNvPr>
          <p:cNvPicPr>
            <a:picLocks noChangeAspect="1"/>
          </p:cNvPicPr>
          <p:nvPr/>
        </p:nvPicPr>
        <p:blipFill>
          <a:blip r:embed="rId2"/>
          <a:stretch>
            <a:fillRect/>
          </a:stretch>
        </p:blipFill>
        <p:spPr>
          <a:xfrm>
            <a:off x="74668" y="0"/>
            <a:ext cx="9947533" cy="6858000"/>
          </a:xfrm>
          <a:prstGeom prst="rect">
            <a:avLst/>
          </a:prstGeom>
        </p:spPr>
      </p:pic>
    </p:spTree>
    <p:extLst>
      <p:ext uri="{BB962C8B-B14F-4D97-AF65-F5344CB8AC3E}">
        <p14:creationId xmlns:p14="http://schemas.microsoft.com/office/powerpoint/2010/main" val="482140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A7E4F1F-7BB5-40A4-A17C-B2724EE89D66}"/>
              </a:ext>
            </a:extLst>
          </p:cNvPr>
          <p:cNvSpPr txBox="1">
            <a:spLocks/>
          </p:cNvSpPr>
          <p:nvPr/>
        </p:nvSpPr>
        <p:spPr bwMode="auto">
          <a:xfrm>
            <a:off x="1986159" y="308148"/>
            <a:ext cx="8094015" cy="673613"/>
          </a:xfrm>
          <a:prstGeom prst="rect">
            <a:avLst/>
          </a:prstGeom>
          <a:noFill/>
          <a:ln w="9525" algn="ctr">
            <a:noFill/>
            <a:miter lim="800000"/>
            <a:headEnd/>
            <a:tailEnd/>
          </a:ln>
          <a:effectLst/>
        </p:spPr>
        <p:txBody>
          <a:bodyPr vert="horz" wrap="square" lIns="0" tIns="44439" rIns="0" bIns="44439" numCol="1" anchor="b" anchorCtr="0" compatLnSpc="1">
            <a:prstTxWarp prst="textNoShape">
              <a:avLst/>
            </a:prstTxWarp>
          </a:bodyPr>
          <a:lstStyle>
            <a:lvl1pPr algn="l" defTabSz="820636" rtl="0" eaLnBrk="1" fontAlgn="base" hangingPunct="1">
              <a:spcBef>
                <a:spcPct val="0"/>
              </a:spcBef>
              <a:spcAft>
                <a:spcPct val="0"/>
              </a:spcAft>
              <a:defRPr sz="3323" b="1">
                <a:solidFill>
                  <a:schemeClr val="tx2"/>
                </a:solidFill>
                <a:latin typeface="+mj-lt"/>
                <a:ea typeface="+mj-ea"/>
                <a:cs typeface="+mj-cs"/>
              </a:defRPr>
            </a:lvl1pPr>
            <a:lvl2pPr algn="l" defTabSz="820636" rtl="0" eaLnBrk="1" fontAlgn="base" hangingPunct="1">
              <a:spcBef>
                <a:spcPct val="0"/>
              </a:spcBef>
              <a:spcAft>
                <a:spcPct val="0"/>
              </a:spcAft>
              <a:defRPr sz="2215" b="1">
                <a:solidFill>
                  <a:schemeClr val="tx2"/>
                </a:solidFill>
                <a:latin typeface="Trebuchet MS" pitchFamily="34" charset="0"/>
                <a:cs typeface="Arial" charset="0"/>
              </a:defRPr>
            </a:lvl2pPr>
            <a:lvl3pPr algn="l" defTabSz="820636" rtl="0" eaLnBrk="1" fontAlgn="base" hangingPunct="1">
              <a:spcBef>
                <a:spcPct val="0"/>
              </a:spcBef>
              <a:spcAft>
                <a:spcPct val="0"/>
              </a:spcAft>
              <a:defRPr sz="2215" b="1">
                <a:solidFill>
                  <a:schemeClr val="tx2"/>
                </a:solidFill>
                <a:latin typeface="Trebuchet MS" pitchFamily="34" charset="0"/>
                <a:cs typeface="Arial" charset="0"/>
              </a:defRPr>
            </a:lvl3pPr>
            <a:lvl4pPr algn="l" defTabSz="820636" rtl="0" eaLnBrk="1" fontAlgn="base" hangingPunct="1">
              <a:spcBef>
                <a:spcPct val="0"/>
              </a:spcBef>
              <a:spcAft>
                <a:spcPct val="0"/>
              </a:spcAft>
              <a:defRPr sz="2215" b="1">
                <a:solidFill>
                  <a:schemeClr val="tx2"/>
                </a:solidFill>
                <a:latin typeface="Trebuchet MS" pitchFamily="34" charset="0"/>
                <a:cs typeface="Arial" charset="0"/>
              </a:defRPr>
            </a:lvl4pPr>
            <a:lvl5pPr algn="l" defTabSz="820636" rtl="0" eaLnBrk="1" fontAlgn="base" hangingPunct="1">
              <a:spcBef>
                <a:spcPct val="0"/>
              </a:spcBef>
              <a:spcAft>
                <a:spcPct val="0"/>
              </a:spcAft>
              <a:defRPr sz="2215" b="1">
                <a:solidFill>
                  <a:schemeClr val="tx2"/>
                </a:solidFill>
                <a:latin typeface="Trebuchet MS" pitchFamily="34" charset="0"/>
                <a:cs typeface="Arial" charset="0"/>
              </a:defRPr>
            </a:lvl5pPr>
            <a:lvl6pPr marL="422041" algn="l" defTabSz="820636" rtl="0" eaLnBrk="1" fontAlgn="base" hangingPunct="1">
              <a:spcBef>
                <a:spcPct val="0"/>
              </a:spcBef>
              <a:spcAft>
                <a:spcPct val="0"/>
              </a:spcAft>
              <a:defRPr sz="2215" b="1">
                <a:solidFill>
                  <a:schemeClr val="tx2"/>
                </a:solidFill>
                <a:latin typeface="Trebuchet MS" pitchFamily="34" charset="0"/>
                <a:cs typeface="Arial" charset="0"/>
              </a:defRPr>
            </a:lvl6pPr>
            <a:lvl7pPr marL="844083" algn="l" defTabSz="820636" rtl="0" eaLnBrk="1" fontAlgn="base" hangingPunct="1">
              <a:spcBef>
                <a:spcPct val="0"/>
              </a:spcBef>
              <a:spcAft>
                <a:spcPct val="0"/>
              </a:spcAft>
              <a:defRPr sz="2215" b="1">
                <a:solidFill>
                  <a:schemeClr val="tx2"/>
                </a:solidFill>
                <a:latin typeface="Trebuchet MS" pitchFamily="34" charset="0"/>
                <a:cs typeface="Arial" charset="0"/>
              </a:defRPr>
            </a:lvl7pPr>
            <a:lvl8pPr marL="1266124" algn="l" defTabSz="820636" rtl="0" eaLnBrk="1" fontAlgn="base" hangingPunct="1">
              <a:spcBef>
                <a:spcPct val="0"/>
              </a:spcBef>
              <a:spcAft>
                <a:spcPct val="0"/>
              </a:spcAft>
              <a:defRPr sz="2215" b="1">
                <a:solidFill>
                  <a:schemeClr val="tx2"/>
                </a:solidFill>
                <a:latin typeface="Trebuchet MS" pitchFamily="34" charset="0"/>
                <a:cs typeface="Arial" charset="0"/>
              </a:defRPr>
            </a:lvl8pPr>
            <a:lvl9pPr marL="1688165" algn="l" defTabSz="820636" rtl="0" eaLnBrk="1" fontAlgn="base" hangingPunct="1">
              <a:spcBef>
                <a:spcPct val="0"/>
              </a:spcBef>
              <a:spcAft>
                <a:spcPct val="0"/>
              </a:spcAft>
              <a:defRPr sz="2215" b="1">
                <a:solidFill>
                  <a:schemeClr val="tx2"/>
                </a:solidFill>
                <a:latin typeface="Trebuchet MS" pitchFamily="34" charset="0"/>
                <a:cs typeface="Arial" charset="0"/>
              </a:defRPr>
            </a:lvl9pPr>
          </a:lstStyle>
          <a:p>
            <a:pPr>
              <a:defRPr/>
            </a:pPr>
            <a:endParaRPr lang="en-GB" sz="1000" kern="0">
              <a:solidFill>
                <a:srgbClr val="0072C6"/>
              </a:solidFill>
              <a:latin typeface="Arial" panose="020B0604020202020204" pitchFamily="34" charset="0"/>
              <a:cs typeface="Arial" panose="020B0604020202020204" pitchFamily="34" charset="0"/>
            </a:endParaRPr>
          </a:p>
        </p:txBody>
      </p:sp>
      <p:sp>
        <p:nvSpPr>
          <p:cNvPr id="47" name="Content Placeholder 1">
            <a:extLst>
              <a:ext uri="{FF2B5EF4-FFF2-40B4-BE49-F238E27FC236}">
                <a16:creationId xmlns:a16="http://schemas.microsoft.com/office/drawing/2014/main" id="{1AEF0441-8E44-4FC2-819F-067A47CD7050}"/>
              </a:ext>
            </a:extLst>
          </p:cNvPr>
          <p:cNvSpPr>
            <a:spLocks noGrp="1"/>
          </p:cNvSpPr>
          <p:nvPr>
            <p:ph sz="quarter" idx="10"/>
          </p:nvPr>
        </p:nvSpPr>
        <p:spPr>
          <a:xfrm>
            <a:off x="286031" y="1807945"/>
            <a:ext cx="11600266" cy="1617916"/>
          </a:xfrm>
          <a:noFill/>
          <a:ln w="6350">
            <a:noFill/>
          </a:ln>
        </p:spPr>
        <p:txBody>
          <a:bodyPr anchor="t"/>
          <a:lstStyle/>
          <a:p>
            <a:pPr marL="457200" indent="-457200">
              <a:buClr>
                <a:srgbClr val="005EB8"/>
              </a:buClr>
              <a:buFont typeface="+mj-lt"/>
              <a:buAutoNum type="arabicPeriod"/>
            </a:pPr>
            <a:r>
              <a:rPr lang="en-GB" sz="2400" dirty="0">
                <a:latin typeface="Arial"/>
                <a:cs typeface="Arial"/>
              </a:rPr>
              <a:t>Please type any questions in the </a:t>
            </a:r>
            <a:r>
              <a:rPr lang="en-GB" sz="2400" dirty="0" err="1">
                <a:latin typeface="Arial"/>
                <a:cs typeface="Arial"/>
              </a:rPr>
              <a:t>chatbox</a:t>
            </a:r>
            <a:r>
              <a:rPr lang="en-GB" sz="2400" dirty="0">
                <a:latin typeface="Arial"/>
                <a:cs typeface="Arial"/>
              </a:rPr>
              <a:t> throughout the webinar</a:t>
            </a:r>
            <a:endParaRPr lang="en-GB" sz="2400" dirty="0"/>
          </a:p>
          <a:p>
            <a:pPr marL="457200" indent="-457200">
              <a:buClr>
                <a:srgbClr val="005EB8"/>
              </a:buClr>
              <a:buFont typeface="+mj-lt"/>
              <a:buAutoNum type="arabicPeriod"/>
            </a:pPr>
            <a:r>
              <a:rPr lang="en-GB" sz="2400" dirty="0">
                <a:latin typeface="Arial"/>
                <a:cs typeface="Arial"/>
              </a:rPr>
              <a:t>Send your chat box contributions to ‘all participants’</a:t>
            </a:r>
          </a:p>
          <a:p>
            <a:pPr marL="457200" indent="-457200">
              <a:buClr>
                <a:srgbClr val="005EB8"/>
              </a:buClr>
              <a:buFont typeface="+mj-lt"/>
              <a:buAutoNum type="arabicPeriod"/>
            </a:pPr>
            <a:r>
              <a:rPr lang="en-GB" sz="2400" dirty="0">
                <a:latin typeface="Arial"/>
                <a:cs typeface="Arial"/>
              </a:rPr>
              <a:t>We welcome offers of support and advice – what’s happening locally?</a:t>
            </a:r>
          </a:p>
          <a:p>
            <a:pPr marL="457200" indent="-457200">
              <a:buClr>
                <a:srgbClr val="005EB8"/>
              </a:buClr>
              <a:buFont typeface="+mj-lt"/>
              <a:buAutoNum type="arabicPeriod"/>
            </a:pPr>
            <a:r>
              <a:rPr lang="en-GB" sz="2400" dirty="0">
                <a:latin typeface="Arial"/>
                <a:cs typeface="Arial"/>
              </a:rPr>
              <a:t>Slides will be shared after the webinar</a:t>
            </a:r>
          </a:p>
          <a:p>
            <a:pPr marL="0" indent="0">
              <a:buNone/>
            </a:pPr>
            <a:endParaRPr lang="en-GB" sz="2400" b="1" dirty="0"/>
          </a:p>
        </p:txBody>
      </p:sp>
      <p:sp>
        <p:nvSpPr>
          <p:cNvPr id="2" name="Title 1">
            <a:extLst>
              <a:ext uri="{FF2B5EF4-FFF2-40B4-BE49-F238E27FC236}">
                <a16:creationId xmlns:a16="http://schemas.microsoft.com/office/drawing/2014/main" id="{238E412E-FBF9-41C2-82A6-F1D3EB73FBA4}"/>
              </a:ext>
            </a:extLst>
          </p:cNvPr>
          <p:cNvSpPr>
            <a:spLocks noGrp="1"/>
          </p:cNvSpPr>
          <p:nvPr>
            <p:ph type="title"/>
          </p:nvPr>
        </p:nvSpPr>
        <p:spPr>
          <a:xfrm>
            <a:off x="133661" y="854469"/>
            <a:ext cx="11911020" cy="611649"/>
          </a:xfrm>
        </p:spPr>
        <p:txBody>
          <a:bodyPr anchor="t"/>
          <a:lstStyle/>
          <a:p>
            <a:pPr algn="ctr">
              <a:defRPr/>
            </a:pPr>
            <a:r>
              <a:rPr lang="en-GB" sz="3600" b="1" kern="0" dirty="0">
                <a:latin typeface="Arial"/>
                <a:cs typeface="Arial"/>
              </a:rPr>
              <a:t>Questions to the panel</a:t>
            </a:r>
            <a:endParaRPr lang="en-GB" sz="3600" b="1" kern="0" dirty="0"/>
          </a:p>
        </p:txBody>
      </p:sp>
      <p:sp>
        <p:nvSpPr>
          <p:cNvPr id="5" name="Footer Placeholder 2">
            <a:extLst>
              <a:ext uri="{FF2B5EF4-FFF2-40B4-BE49-F238E27FC236}">
                <a16:creationId xmlns:a16="http://schemas.microsoft.com/office/drawing/2014/main" id="{682A5CAF-E5E9-4855-BEDE-73905698FA95}"/>
              </a:ext>
            </a:extLst>
          </p:cNvPr>
          <p:cNvSpPr>
            <a:spLocks noGrp="1"/>
          </p:cNvSpPr>
          <p:nvPr>
            <p:ph type="ftr" sz="quarter" idx="3"/>
          </p:nvPr>
        </p:nvSpPr>
        <p:spPr>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GB" dirty="0">
                <a:latin typeface="Arial"/>
                <a:cs typeface="Arial"/>
              </a:rPr>
              <a:t>Care Provider MCA Simplified including </a:t>
            </a:r>
            <a:r>
              <a:rPr lang="en-GB" dirty="0" err="1">
                <a:latin typeface="Arial"/>
                <a:cs typeface="Arial"/>
              </a:rPr>
              <a:t>DoLS</a:t>
            </a:r>
            <a:endParaRPr lang="en-US" dirty="0">
              <a:latin typeface="Arial"/>
              <a:cs typeface="Arial"/>
            </a:endParaRPr>
          </a:p>
        </p:txBody>
      </p:sp>
      <p:pic>
        <p:nvPicPr>
          <p:cNvPr id="3" name="Picture 2">
            <a:extLst>
              <a:ext uri="{FF2B5EF4-FFF2-40B4-BE49-F238E27FC236}">
                <a16:creationId xmlns:a16="http://schemas.microsoft.com/office/drawing/2014/main" id="{D56C3FC2-B8D7-4ABA-9AE8-BC1BBE8B360F}"/>
              </a:ext>
            </a:extLst>
          </p:cNvPr>
          <p:cNvPicPr>
            <a:picLocks noChangeAspect="1"/>
          </p:cNvPicPr>
          <p:nvPr/>
        </p:nvPicPr>
        <p:blipFill>
          <a:blip r:embed="rId2"/>
          <a:stretch>
            <a:fillRect/>
          </a:stretch>
        </p:blipFill>
        <p:spPr>
          <a:xfrm>
            <a:off x="4461027" y="3726769"/>
            <a:ext cx="2971800" cy="2971800"/>
          </a:xfrm>
          <a:prstGeom prst="rect">
            <a:avLst/>
          </a:prstGeom>
        </p:spPr>
      </p:pic>
      <p:pic>
        <p:nvPicPr>
          <p:cNvPr id="9" name="Picture 3" descr="A screenshot of text&#10;&#10;Description automatically generated">
            <a:extLst>
              <a:ext uri="{FF2B5EF4-FFF2-40B4-BE49-F238E27FC236}">
                <a16:creationId xmlns:a16="http://schemas.microsoft.com/office/drawing/2014/main" id="{57EB7E91-96CA-4B52-9DC5-BBC6823B8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61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C0516C-F44B-4FBE-BC1C-CBE991D62F75}"/>
              </a:ext>
            </a:extLst>
          </p:cNvPr>
          <p:cNvSpPr>
            <a:spLocks noGrp="1"/>
          </p:cNvSpPr>
          <p:nvPr>
            <p:ph type="ftr" sz="quarter" idx="3"/>
          </p:nvPr>
        </p:nvSpPr>
        <p:spPr/>
        <p:txBody>
          <a:bodyPr/>
          <a:lstStyle/>
          <a:p>
            <a:r>
              <a:rPr lang="en-GB"/>
              <a:t>Community Health Services fortnightly webinar</a:t>
            </a:r>
            <a:endParaRPr lang="en-US"/>
          </a:p>
        </p:txBody>
      </p:sp>
      <p:pic>
        <p:nvPicPr>
          <p:cNvPr id="5" name="Picture 4">
            <a:extLst>
              <a:ext uri="{FF2B5EF4-FFF2-40B4-BE49-F238E27FC236}">
                <a16:creationId xmlns:a16="http://schemas.microsoft.com/office/drawing/2014/main" id="{D8D6EF06-C9AF-43E8-AFAD-6340BB634753}"/>
              </a:ext>
            </a:extLst>
          </p:cNvPr>
          <p:cNvPicPr>
            <a:picLocks noChangeAspect="1"/>
          </p:cNvPicPr>
          <p:nvPr/>
        </p:nvPicPr>
        <p:blipFill>
          <a:blip r:embed="rId2"/>
          <a:stretch>
            <a:fillRect/>
          </a:stretch>
        </p:blipFill>
        <p:spPr>
          <a:xfrm>
            <a:off x="274882" y="0"/>
            <a:ext cx="9886505" cy="6858000"/>
          </a:xfrm>
          <a:prstGeom prst="rect">
            <a:avLst/>
          </a:prstGeom>
        </p:spPr>
      </p:pic>
    </p:spTree>
    <p:extLst>
      <p:ext uri="{BB962C8B-B14F-4D97-AF65-F5344CB8AC3E}">
        <p14:creationId xmlns:p14="http://schemas.microsoft.com/office/powerpoint/2010/main" val="1145859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C4ABD-9BE5-4592-8583-235940318028}"/>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D59D1420-358C-4C31-9F49-1B30F7BC419D}"/>
              </a:ext>
            </a:extLst>
          </p:cNvPr>
          <p:cNvSpPr>
            <a:spLocks noGrp="1"/>
          </p:cNvSpPr>
          <p:nvPr>
            <p:ph type="ftr" sz="quarter" idx="3"/>
          </p:nvPr>
        </p:nvSpPr>
        <p:spPr/>
        <p:txBody>
          <a:bodyPr/>
          <a:lstStyle/>
          <a:p>
            <a:r>
              <a:rPr lang="en-GB"/>
              <a:t>Community Health Services fortnightly webinar</a:t>
            </a:r>
            <a:endParaRPr lang="en-US"/>
          </a:p>
        </p:txBody>
      </p:sp>
      <p:pic>
        <p:nvPicPr>
          <p:cNvPr id="5" name="Picture 4">
            <a:extLst>
              <a:ext uri="{FF2B5EF4-FFF2-40B4-BE49-F238E27FC236}">
                <a16:creationId xmlns:a16="http://schemas.microsoft.com/office/drawing/2014/main" id="{49EEB3DE-2917-4FC3-8FD5-DDCBE2276D79}"/>
              </a:ext>
            </a:extLst>
          </p:cNvPr>
          <p:cNvPicPr>
            <a:picLocks noChangeAspect="1"/>
          </p:cNvPicPr>
          <p:nvPr/>
        </p:nvPicPr>
        <p:blipFill>
          <a:blip r:embed="rId2"/>
          <a:stretch>
            <a:fillRect/>
          </a:stretch>
        </p:blipFill>
        <p:spPr>
          <a:xfrm>
            <a:off x="233589" y="0"/>
            <a:ext cx="9789489" cy="6858000"/>
          </a:xfrm>
          <a:prstGeom prst="rect">
            <a:avLst/>
          </a:prstGeom>
        </p:spPr>
      </p:pic>
    </p:spTree>
    <p:extLst>
      <p:ext uri="{BB962C8B-B14F-4D97-AF65-F5344CB8AC3E}">
        <p14:creationId xmlns:p14="http://schemas.microsoft.com/office/powerpoint/2010/main" val="704529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724A35-09A7-4DBE-9965-AE716B1E0591}"/>
              </a:ext>
            </a:extLst>
          </p:cNvPr>
          <p:cNvSpPr>
            <a:spLocks noGrp="1"/>
          </p:cNvSpPr>
          <p:nvPr>
            <p:ph sz="quarter" idx="10"/>
          </p:nvPr>
        </p:nvSpPr>
        <p:spPr/>
        <p:txBody>
          <a:bodyPr/>
          <a:lstStyle/>
          <a:p>
            <a:pPr marL="0" indent="0">
              <a:buNone/>
            </a:pPr>
            <a:r>
              <a:rPr lang="en-GB" u="sng" dirty="0">
                <a:hlinkClick r:id="rId2"/>
              </a:rPr>
              <a:t>https://future.nhs.uk/safeguarding/viewdocument?docid=85145061</a:t>
            </a:r>
            <a:r>
              <a:rPr lang="en-GB" dirty="0"/>
              <a:t> </a:t>
            </a:r>
          </a:p>
          <a:p>
            <a:endParaRPr lang="en-GB" dirty="0"/>
          </a:p>
        </p:txBody>
      </p:sp>
      <p:sp>
        <p:nvSpPr>
          <p:cNvPr id="3" name="Title 2">
            <a:extLst>
              <a:ext uri="{FF2B5EF4-FFF2-40B4-BE49-F238E27FC236}">
                <a16:creationId xmlns:a16="http://schemas.microsoft.com/office/drawing/2014/main" id="{8F240CF6-73B7-45DF-A441-CC4F724F4A2C}"/>
              </a:ext>
            </a:extLst>
          </p:cNvPr>
          <p:cNvSpPr>
            <a:spLocks noGrp="1"/>
          </p:cNvSpPr>
          <p:nvPr>
            <p:ph type="title"/>
          </p:nvPr>
        </p:nvSpPr>
        <p:spPr>
          <a:xfrm>
            <a:off x="614921" y="221378"/>
            <a:ext cx="8756073" cy="611649"/>
          </a:xfrm>
        </p:spPr>
        <p:txBody>
          <a:bodyPr/>
          <a:lstStyle/>
          <a:p>
            <a:r>
              <a:rPr lang="en-GB" dirty="0"/>
              <a:t>Safeguarding Adults National Network Generic Vaccination Consent Form</a:t>
            </a:r>
          </a:p>
        </p:txBody>
      </p:sp>
      <p:sp>
        <p:nvSpPr>
          <p:cNvPr id="4" name="Footer Placeholder 3">
            <a:extLst>
              <a:ext uri="{FF2B5EF4-FFF2-40B4-BE49-F238E27FC236}">
                <a16:creationId xmlns:a16="http://schemas.microsoft.com/office/drawing/2014/main" id="{64EE61B1-5CD1-4697-B087-1363463E823D}"/>
              </a:ext>
            </a:extLst>
          </p:cNvPr>
          <p:cNvSpPr>
            <a:spLocks noGrp="1"/>
          </p:cNvSpPr>
          <p:nvPr>
            <p:ph type="ftr" sz="quarter" idx="3"/>
          </p:nvPr>
        </p:nvSpPr>
        <p:spPr/>
        <p:txBody>
          <a:bodyPr/>
          <a:lstStyle/>
          <a:p>
            <a:r>
              <a:rPr lang="en-GB" dirty="0">
                <a:latin typeface="Arial"/>
                <a:cs typeface="Arial"/>
              </a:rPr>
              <a:t>Care Provider MCA Simplified including </a:t>
            </a:r>
            <a:r>
              <a:rPr lang="en-GB" dirty="0" err="1">
                <a:latin typeface="Arial"/>
                <a:cs typeface="Arial"/>
              </a:rPr>
              <a:t>DoLS</a:t>
            </a:r>
            <a:endParaRPr lang="en-US" dirty="0">
              <a:latin typeface="Arial"/>
              <a:cs typeface="Arial"/>
            </a:endParaRPr>
          </a:p>
        </p:txBody>
      </p:sp>
      <p:pic>
        <p:nvPicPr>
          <p:cNvPr id="5" name="Picture 4">
            <a:extLst>
              <a:ext uri="{FF2B5EF4-FFF2-40B4-BE49-F238E27FC236}">
                <a16:creationId xmlns:a16="http://schemas.microsoft.com/office/drawing/2014/main" id="{596ED536-708A-4A5E-BC9E-1C52AFADC58E}"/>
              </a:ext>
            </a:extLst>
          </p:cNvPr>
          <p:cNvPicPr>
            <a:picLocks noChangeAspect="1"/>
          </p:cNvPicPr>
          <p:nvPr/>
        </p:nvPicPr>
        <p:blipFill>
          <a:blip r:embed="rId3"/>
          <a:stretch>
            <a:fillRect/>
          </a:stretch>
        </p:blipFill>
        <p:spPr>
          <a:xfrm>
            <a:off x="1667246" y="1771736"/>
            <a:ext cx="2931388" cy="4151802"/>
          </a:xfrm>
          <a:prstGeom prst="rect">
            <a:avLst/>
          </a:prstGeom>
        </p:spPr>
      </p:pic>
      <p:pic>
        <p:nvPicPr>
          <p:cNvPr id="6" name="Picture 5">
            <a:extLst>
              <a:ext uri="{FF2B5EF4-FFF2-40B4-BE49-F238E27FC236}">
                <a16:creationId xmlns:a16="http://schemas.microsoft.com/office/drawing/2014/main" id="{F1256939-6B5B-4A32-87A6-41F6ECE0E0D1}"/>
              </a:ext>
            </a:extLst>
          </p:cNvPr>
          <p:cNvPicPr>
            <a:picLocks noChangeAspect="1"/>
          </p:cNvPicPr>
          <p:nvPr/>
        </p:nvPicPr>
        <p:blipFill>
          <a:blip r:embed="rId4"/>
          <a:stretch>
            <a:fillRect/>
          </a:stretch>
        </p:blipFill>
        <p:spPr>
          <a:xfrm>
            <a:off x="5722470" y="1769513"/>
            <a:ext cx="2829319" cy="4003862"/>
          </a:xfrm>
          <a:prstGeom prst="rect">
            <a:avLst/>
          </a:prstGeom>
        </p:spPr>
      </p:pic>
    </p:spTree>
    <p:extLst>
      <p:ext uri="{BB962C8B-B14F-4D97-AF65-F5344CB8AC3E}">
        <p14:creationId xmlns:p14="http://schemas.microsoft.com/office/powerpoint/2010/main" val="4258940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20CEC9-FBCE-42CF-985B-97F520D5D789}"/>
              </a:ext>
            </a:extLst>
          </p:cNvPr>
          <p:cNvSpPr>
            <a:spLocks noGrp="1"/>
          </p:cNvSpPr>
          <p:nvPr>
            <p:ph type="title"/>
          </p:nvPr>
        </p:nvSpPr>
        <p:spPr>
          <a:xfrm>
            <a:off x="3721662" y="262708"/>
            <a:ext cx="5173336" cy="611649"/>
          </a:xfrm>
        </p:spPr>
        <p:txBody>
          <a:bodyPr anchor="t"/>
          <a:lstStyle/>
          <a:p>
            <a:pPr algn="ctr"/>
            <a:r>
              <a:rPr lang="en-GB" b="1" dirty="0">
                <a:latin typeface="Arial"/>
                <a:cs typeface="Arial"/>
              </a:rPr>
              <a:t>Q &amp; A Panel </a:t>
            </a:r>
            <a:endParaRPr lang="en-GB" sz="1800" b="1" dirty="0">
              <a:highlight>
                <a:srgbClr val="FFFF00"/>
              </a:highlight>
              <a:latin typeface="Arial"/>
              <a:cs typeface="Arial"/>
            </a:endParaRPr>
          </a:p>
        </p:txBody>
      </p:sp>
      <p:sp>
        <p:nvSpPr>
          <p:cNvPr id="4" name="Footer Placeholder 3">
            <a:extLst>
              <a:ext uri="{FF2B5EF4-FFF2-40B4-BE49-F238E27FC236}">
                <a16:creationId xmlns:a16="http://schemas.microsoft.com/office/drawing/2014/main" id="{39E3830F-B676-471E-9D19-27FEB671E726}"/>
              </a:ext>
            </a:extLst>
          </p:cNvPr>
          <p:cNvSpPr>
            <a:spLocks noGrp="1"/>
          </p:cNvSpPr>
          <p:nvPr>
            <p:ph type="ftr" sz="quarter" idx="3"/>
          </p:nvPr>
        </p:nvSpPr>
        <p:spPr>
          <a:xfrm>
            <a:off x="920903" y="6371585"/>
            <a:ext cx="7630885" cy="365125"/>
          </a:xfrm>
        </p:spPr>
        <p:txBody>
          <a:bodyPr/>
          <a:lstStyle/>
          <a:p>
            <a:r>
              <a:rPr lang="en-GB" dirty="0">
                <a:latin typeface="Arial"/>
                <a:cs typeface="Arial"/>
              </a:rPr>
              <a:t>Care Provider MCA Simplified including </a:t>
            </a:r>
            <a:r>
              <a:rPr lang="en-GB" dirty="0" err="1">
                <a:latin typeface="Arial"/>
                <a:cs typeface="Arial"/>
              </a:rPr>
              <a:t>DoLS</a:t>
            </a:r>
            <a:endParaRPr lang="en-US" dirty="0">
              <a:latin typeface="Arial"/>
              <a:cs typeface="Arial"/>
            </a:endParaRPr>
          </a:p>
        </p:txBody>
      </p:sp>
      <p:sp>
        <p:nvSpPr>
          <p:cNvPr id="5" name="Rectangle 4">
            <a:extLst>
              <a:ext uri="{FF2B5EF4-FFF2-40B4-BE49-F238E27FC236}">
                <a16:creationId xmlns:a16="http://schemas.microsoft.com/office/drawing/2014/main" id="{946FA930-46F9-4830-8035-50BD1E15F6B6}"/>
              </a:ext>
            </a:extLst>
          </p:cNvPr>
          <p:cNvSpPr/>
          <p:nvPr/>
        </p:nvSpPr>
        <p:spPr>
          <a:xfrm>
            <a:off x="7845177" y="3196259"/>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TextBox 7">
            <a:extLst>
              <a:ext uri="{FF2B5EF4-FFF2-40B4-BE49-F238E27FC236}">
                <a16:creationId xmlns:a16="http://schemas.microsoft.com/office/drawing/2014/main" id="{1B946A63-052D-4D7D-9D9F-6DDD4B4BB7E0}"/>
              </a:ext>
            </a:extLst>
          </p:cNvPr>
          <p:cNvSpPr txBox="1"/>
          <p:nvPr/>
        </p:nvSpPr>
        <p:spPr>
          <a:xfrm>
            <a:off x="4736346" y="5806475"/>
            <a:ext cx="27175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5" name="Rectangle 14">
            <a:extLst>
              <a:ext uri="{FF2B5EF4-FFF2-40B4-BE49-F238E27FC236}">
                <a16:creationId xmlns:a16="http://schemas.microsoft.com/office/drawing/2014/main" id="{6015B97A-C3B8-4D7D-A5A9-9A309D0288EB}"/>
              </a:ext>
            </a:extLst>
          </p:cNvPr>
          <p:cNvSpPr/>
          <p:nvPr/>
        </p:nvSpPr>
        <p:spPr>
          <a:xfrm>
            <a:off x="2344690" y="2918057"/>
            <a:ext cx="2785112" cy="677108"/>
          </a:xfrm>
          <a:prstGeom prst="rect">
            <a:avLst/>
          </a:prstGeom>
        </p:spPr>
        <p:txBody>
          <a:bodyPr wrap="square" anchor="t">
            <a:spAutoFit/>
          </a:bodyPr>
          <a:lstStyle/>
          <a:p>
            <a:pPr algn="ctr" fontAlgn="base"/>
            <a:r>
              <a:rPr lang="en-GB" sz="1100" b="1" dirty="0">
                <a:solidFill>
                  <a:srgbClr val="005EB8"/>
                </a:solidFill>
                <a:latin typeface="Arial"/>
                <a:cs typeface="Arial"/>
              </a:rPr>
              <a:t>Chelle Farnan</a:t>
            </a:r>
            <a:r>
              <a:rPr lang="en-GB" sz="1100" b="1" dirty="0">
                <a:solidFill>
                  <a:srgbClr val="005EB8"/>
                </a:solidFill>
                <a:latin typeface="Arial" panose="020B0604020202020204" pitchFamily="34" charset="0"/>
              </a:rPr>
              <a:t>- Presenter/Panel member </a:t>
            </a:r>
            <a:endParaRPr lang="en-GB" sz="1100" b="1" dirty="0">
              <a:solidFill>
                <a:srgbClr val="005EB8"/>
              </a:solidFill>
              <a:latin typeface="Arial" panose="020B0604020202020204" pitchFamily="34" charset="0"/>
              <a:cs typeface="Arial"/>
            </a:endParaRPr>
          </a:p>
          <a:p>
            <a:pPr algn="ctr" fontAlgn="base"/>
            <a:r>
              <a:rPr lang="en-GB" sz="800" dirty="0">
                <a:solidFill>
                  <a:srgbClr val="005EB8"/>
                </a:solidFill>
                <a:latin typeface="Arial" panose="020B0604020202020204" pitchFamily="34" charset="0"/>
                <a:cs typeface="Arial" panose="020B0604020202020204" pitchFamily="34" charset="0"/>
              </a:rPr>
              <a:t>Named Professional Safeguarding Adults and MCA Lead</a:t>
            </a:r>
          </a:p>
          <a:p>
            <a:pPr algn="ctr" fontAlgn="base"/>
            <a:r>
              <a:rPr lang="en-GB" sz="800" dirty="0">
                <a:solidFill>
                  <a:srgbClr val="005EB8"/>
                </a:solidFill>
                <a:latin typeface="Arial" panose="020B0604020202020204" pitchFamily="34" charset="0"/>
                <a:cs typeface="Arial" panose="020B0604020202020204" pitchFamily="34" charset="0"/>
              </a:rPr>
              <a:t>NELFT NHS Foundation Trust</a:t>
            </a:r>
            <a:endParaRPr lang="en-US" sz="800" dirty="0">
              <a:solidFill>
                <a:srgbClr val="000000"/>
              </a:solidFill>
              <a:latin typeface="Segoe UI" panose="020B0502040204020203" pitchFamily="34" charset="0"/>
            </a:endParaRPr>
          </a:p>
        </p:txBody>
      </p:sp>
      <p:sp>
        <p:nvSpPr>
          <p:cNvPr id="11" name="Rectangle 10">
            <a:extLst>
              <a:ext uri="{FF2B5EF4-FFF2-40B4-BE49-F238E27FC236}">
                <a16:creationId xmlns:a16="http://schemas.microsoft.com/office/drawing/2014/main" id="{96B479FD-848F-4689-9456-3A484FD215B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12" name="Rectangle 11">
            <a:extLst>
              <a:ext uri="{FF2B5EF4-FFF2-40B4-BE49-F238E27FC236}">
                <a16:creationId xmlns:a16="http://schemas.microsoft.com/office/drawing/2014/main" id="{C0521921-EAE9-4C94-AC8B-93C7F727877C}"/>
              </a:ext>
            </a:extLst>
          </p:cNvPr>
          <p:cNvSpPr/>
          <p:nvPr/>
        </p:nvSpPr>
        <p:spPr>
          <a:xfrm>
            <a:off x="4805608" y="3251539"/>
            <a:ext cx="1411579"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22" name="Rectangle 21">
            <a:extLst>
              <a:ext uri="{FF2B5EF4-FFF2-40B4-BE49-F238E27FC236}">
                <a16:creationId xmlns:a16="http://schemas.microsoft.com/office/drawing/2014/main" id="{718DB353-0E63-41B3-8DB8-E8BEF5F357DD}"/>
              </a:ext>
            </a:extLst>
          </p:cNvPr>
          <p:cNvSpPr/>
          <p:nvPr/>
        </p:nvSpPr>
        <p:spPr>
          <a:xfrm>
            <a:off x="286949" y="5507385"/>
            <a:ext cx="2458581" cy="707886"/>
          </a:xfrm>
          <a:prstGeom prst="rect">
            <a:avLst/>
          </a:prstGeom>
        </p:spPr>
        <p:txBody>
          <a:bodyPr wrap="square">
            <a:spAutoFit/>
          </a:bodyPr>
          <a:lstStyle/>
          <a:p>
            <a:pPr algn="ctr" fontAlgn="base"/>
            <a:r>
              <a:rPr lang="en-US" sz="1000" b="1" dirty="0">
                <a:solidFill>
                  <a:srgbClr val="005EB8"/>
                </a:solidFill>
                <a:latin typeface="Arial" panose="020B0604020202020204" pitchFamily="34" charset="0"/>
                <a:cs typeface="Arial" panose="020B0604020202020204" pitchFamily="34" charset="0"/>
              </a:rPr>
              <a:t>Laura Cook </a:t>
            </a:r>
            <a:r>
              <a:rPr lang="en-US" sz="1000" dirty="0">
                <a:solidFill>
                  <a:srgbClr val="000000"/>
                </a:solidFill>
                <a:latin typeface="Arial" panose="020B0604020202020204" pitchFamily="34" charset="0"/>
              </a:rPr>
              <a:t>​</a:t>
            </a:r>
            <a:r>
              <a:rPr lang="en-US" sz="1000" b="1" dirty="0">
                <a:solidFill>
                  <a:srgbClr val="005EB8"/>
                </a:solidFill>
                <a:latin typeface="Arial" panose="020B0604020202020204" pitchFamily="34" charset="0"/>
                <a:cs typeface="Arial" panose="020B0604020202020204" pitchFamily="34" charset="0"/>
              </a:rPr>
              <a:t>-</a:t>
            </a:r>
            <a:r>
              <a:rPr lang="en-GB" sz="1000" b="1" dirty="0">
                <a:solidFill>
                  <a:srgbClr val="005EB8"/>
                </a:solidFill>
                <a:latin typeface="Arial" panose="020B0604020202020204" pitchFamily="34" charset="0"/>
                <a:cs typeface="Arial" panose="020B0604020202020204" pitchFamily="34" charset="0"/>
              </a:rPr>
              <a:t> </a:t>
            </a:r>
            <a:r>
              <a:rPr lang="en-GB" sz="1000" b="1" dirty="0">
                <a:solidFill>
                  <a:srgbClr val="005EB8"/>
                </a:solidFill>
                <a:latin typeface="Arial" panose="020B0604020202020204" pitchFamily="34" charset="0"/>
              </a:rPr>
              <a:t>Panel member</a:t>
            </a:r>
            <a:r>
              <a:rPr lang="en-US" sz="1600" dirty="0">
                <a:solidFill>
                  <a:srgbClr val="000000"/>
                </a:solidFill>
                <a:latin typeface="Arial" panose="020B0604020202020204" pitchFamily="34" charset="0"/>
              </a:rPr>
              <a:t>​</a:t>
            </a:r>
            <a:endParaRPr lang="en-US" sz="1600" dirty="0">
              <a:solidFill>
                <a:srgbClr val="000000"/>
              </a:solidFill>
              <a:latin typeface="Segoe UI" panose="020B0502040204020203" pitchFamily="34" charset="0"/>
            </a:endParaRPr>
          </a:p>
          <a:p>
            <a:pPr algn="ctr"/>
            <a:r>
              <a:rPr lang="en-GB" sz="800" dirty="0">
                <a:solidFill>
                  <a:schemeClr val="bg2"/>
                </a:solidFill>
                <a:latin typeface="Arial" panose="020B0604020202020204" pitchFamily="34" charset="0"/>
                <a:cs typeface="Arial" panose="020B0604020202020204" pitchFamily="34" charset="0"/>
              </a:rPr>
              <a:t>Clinical Programme Lead</a:t>
            </a:r>
          </a:p>
          <a:p>
            <a:pPr algn="ctr"/>
            <a:r>
              <a:rPr lang="en-GB" sz="800" dirty="0">
                <a:solidFill>
                  <a:schemeClr val="bg2"/>
                </a:solidFill>
                <a:latin typeface="Arial" panose="020B0604020202020204" pitchFamily="34" charset="0"/>
                <a:cs typeface="Arial" panose="020B0604020202020204" pitchFamily="34" charset="0"/>
              </a:rPr>
              <a:t>Dementia and EOLC Clinical Networks</a:t>
            </a:r>
          </a:p>
          <a:p>
            <a:pPr algn="ctr" fontAlgn="base"/>
            <a:r>
              <a:rPr lang="en-GB" sz="800" dirty="0">
                <a:solidFill>
                  <a:srgbClr val="005EB8"/>
                </a:solidFill>
                <a:latin typeface="Arial" panose="020B0604020202020204" pitchFamily="34" charset="0"/>
              </a:rPr>
              <a:t>NHS England and Improvement</a:t>
            </a:r>
            <a:endParaRPr lang="en-US" sz="800" dirty="0">
              <a:solidFill>
                <a:srgbClr val="000000"/>
              </a:solidFill>
              <a:latin typeface="Segoe UI" panose="020B0502040204020203" pitchFamily="34" charset="0"/>
            </a:endParaRPr>
          </a:p>
        </p:txBody>
      </p:sp>
      <p:sp>
        <p:nvSpPr>
          <p:cNvPr id="16" name="Rectangle 15">
            <a:extLst>
              <a:ext uri="{FF2B5EF4-FFF2-40B4-BE49-F238E27FC236}">
                <a16:creationId xmlns:a16="http://schemas.microsoft.com/office/drawing/2014/main" id="{C41A0F76-A572-4041-A9D6-9521BB92DC08}"/>
              </a:ext>
            </a:extLst>
          </p:cNvPr>
          <p:cNvSpPr/>
          <p:nvPr/>
        </p:nvSpPr>
        <p:spPr>
          <a:xfrm>
            <a:off x="3156364" y="5551779"/>
            <a:ext cx="2284411" cy="800219"/>
          </a:xfrm>
          <a:prstGeom prst="rect">
            <a:avLst/>
          </a:prstGeom>
        </p:spPr>
        <p:txBody>
          <a:bodyPr wrap="square">
            <a:spAutoFit/>
          </a:bodyPr>
          <a:lstStyle/>
          <a:p>
            <a:pPr algn="ctr" fontAlgn="base"/>
            <a:r>
              <a:rPr lang="en-US" sz="1000" b="1" dirty="0">
                <a:solidFill>
                  <a:srgbClr val="005EB8"/>
                </a:solidFill>
                <a:latin typeface="Arial" panose="020B0604020202020204" pitchFamily="34" charset="0"/>
                <a:cs typeface="Arial" panose="020B0604020202020204" pitchFamily="34" charset="0"/>
              </a:rPr>
              <a:t>Jemma Sharples -</a:t>
            </a:r>
            <a:r>
              <a:rPr lang="en-GB" sz="1000" b="1" dirty="0">
                <a:solidFill>
                  <a:srgbClr val="005EB8"/>
                </a:solidFill>
                <a:latin typeface="Arial" panose="020B0604020202020204" pitchFamily="34" charset="0"/>
                <a:cs typeface="Arial" panose="020B0604020202020204" pitchFamily="34" charset="0"/>
              </a:rPr>
              <a:t> </a:t>
            </a:r>
            <a:r>
              <a:rPr lang="en-GB" sz="1000" b="1" dirty="0">
                <a:solidFill>
                  <a:srgbClr val="005EB8"/>
                </a:solidFill>
                <a:latin typeface="Arial" panose="020B0604020202020204" pitchFamily="34" charset="0"/>
              </a:rPr>
              <a:t>Panel member</a:t>
            </a:r>
            <a:r>
              <a:rPr lang="en-US" sz="1400" dirty="0">
                <a:solidFill>
                  <a:srgbClr val="000000"/>
                </a:solidFill>
                <a:latin typeface="Arial" panose="020B0604020202020204" pitchFamily="34" charset="0"/>
              </a:rPr>
              <a:t>​</a:t>
            </a:r>
            <a:endParaRPr lang="en-US" sz="1400" dirty="0">
              <a:solidFill>
                <a:srgbClr val="000000"/>
              </a:solidFill>
              <a:latin typeface="Segoe UI" panose="020B0502040204020203" pitchFamily="34" charset="0"/>
            </a:endParaRPr>
          </a:p>
          <a:p>
            <a:pPr algn="ctr"/>
            <a:r>
              <a:rPr lang="en-GB" sz="800" dirty="0">
                <a:solidFill>
                  <a:schemeClr val="bg2"/>
                </a:solidFill>
                <a:latin typeface="Arial" panose="020B0604020202020204" pitchFamily="34" charset="0"/>
                <a:cs typeface="Arial" panose="020B0604020202020204" pitchFamily="34" charset="0"/>
              </a:rPr>
              <a:t>Learning Disability Nurse Advisor</a:t>
            </a:r>
          </a:p>
          <a:p>
            <a:pPr algn="ctr" fontAlgn="base"/>
            <a:r>
              <a:rPr lang="en-GB" sz="800" dirty="0">
                <a:solidFill>
                  <a:schemeClr val="bg2"/>
                </a:solidFill>
                <a:latin typeface="Arial" panose="020B0604020202020204" pitchFamily="34" charset="0"/>
              </a:rPr>
              <a:t>London Region</a:t>
            </a:r>
          </a:p>
          <a:p>
            <a:pPr algn="ctr" fontAlgn="base"/>
            <a:r>
              <a:rPr lang="en-GB" sz="800" dirty="0">
                <a:solidFill>
                  <a:schemeClr val="bg2"/>
                </a:solidFill>
                <a:latin typeface="Arial" panose="020B0604020202020204" pitchFamily="34" charset="0"/>
              </a:rPr>
              <a:t>NHS England and Improvement</a:t>
            </a:r>
            <a:endParaRPr lang="en-US" sz="800" dirty="0">
              <a:solidFill>
                <a:schemeClr val="bg2"/>
              </a:solidFill>
              <a:latin typeface="Segoe UI" panose="020B0502040204020203" pitchFamily="34" charset="0"/>
            </a:endParaRPr>
          </a:p>
          <a:p>
            <a:pPr algn="ctr"/>
            <a:endParaRPr lang="en-GB" sz="8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DE7CF8B-5F68-4B6F-A529-8C18682FA7E4}"/>
              </a:ext>
            </a:extLst>
          </p:cNvPr>
          <p:cNvSpPr/>
          <p:nvPr/>
        </p:nvSpPr>
        <p:spPr>
          <a:xfrm>
            <a:off x="6047110" y="5617548"/>
            <a:ext cx="2143846" cy="615553"/>
          </a:xfrm>
          <a:prstGeom prst="rect">
            <a:avLst/>
          </a:prstGeom>
        </p:spPr>
        <p:txBody>
          <a:bodyPr wrap="square">
            <a:spAutoFit/>
          </a:bodyPr>
          <a:lstStyle/>
          <a:p>
            <a:pPr algn="ctr" fontAlgn="base"/>
            <a:r>
              <a:rPr lang="en-US" sz="1000" b="1" dirty="0">
                <a:solidFill>
                  <a:srgbClr val="005EB8"/>
                </a:solidFill>
                <a:latin typeface="Arial" panose="020B0604020202020204" pitchFamily="34" charset="0"/>
                <a:cs typeface="Arial" panose="020B0604020202020204" pitchFamily="34" charset="0"/>
              </a:rPr>
              <a:t>Mike Armstrong </a:t>
            </a:r>
            <a:r>
              <a:rPr lang="en-US" sz="1000" dirty="0">
                <a:solidFill>
                  <a:srgbClr val="000000"/>
                </a:solidFill>
                <a:latin typeface="Arial" panose="020B0604020202020204" pitchFamily="34" charset="0"/>
              </a:rPr>
              <a:t>​</a:t>
            </a:r>
            <a:r>
              <a:rPr lang="en-US" sz="1000" b="1" dirty="0">
                <a:solidFill>
                  <a:srgbClr val="005EB8"/>
                </a:solidFill>
                <a:latin typeface="Arial" panose="020B0604020202020204" pitchFamily="34" charset="0"/>
                <a:cs typeface="Arial" panose="020B0604020202020204" pitchFamily="34" charset="0"/>
              </a:rPr>
              <a:t>-</a:t>
            </a:r>
            <a:r>
              <a:rPr lang="en-GB" sz="1000" b="1" dirty="0">
                <a:solidFill>
                  <a:srgbClr val="005EB8"/>
                </a:solidFill>
                <a:latin typeface="Arial" panose="020B0604020202020204" pitchFamily="34" charset="0"/>
                <a:cs typeface="Arial" panose="020B0604020202020204" pitchFamily="34" charset="0"/>
              </a:rPr>
              <a:t> </a:t>
            </a:r>
            <a:r>
              <a:rPr lang="en-GB" sz="1000" b="1" dirty="0">
                <a:solidFill>
                  <a:srgbClr val="005EB8"/>
                </a:solidFill>
                <a:latin typeface="Arial" panose="020B0604020202020204" pitchFamily="34" charset="0"/>
              </a:rPr>
              <a:t>Panel member</a:t>
            </a:r>
            <a:r>
              <a:rPr lang="en-US" sz="1000" dirty="0">
                <a:solidFill>
                  <a:srgbClr val="000000"/>
                </a:solidFill>
                <a:latin typeface="Arial" panose="020B0604020202020204" pitchFamily="34" charset="0"/>
              </a:rPr>
              <a:t>​</a:t>
            </a:r>
            <a:endParaRPr lang="en-US" sz="1000" dirty="0">
              <a:solidFill>
                <a:srgbClr val="000000"/>
              </a:solidFill>
              <a:latin typeface="Segoe UI" panose="020B0502040204020203" pitchFamily="34" charset="0"/>
            </a:endParaRPr>
          </a:p>
          <a:p>
            <a:pPr algn="ctr" fontAlgn="base"/>
            <a:r>
              <a:rPr lang="en-US" sz="800" dirty="0">
                <a:solidFill>
                  <a:srgbClr val="005EB8"/>
                </a:solidFill>
                <a:latin typeface="Arial" panose="020B0604020202020204" pitchFamily="34" charset="0"/>
                <a:cs typeface="Arial" panose="020B0604020202020204" pitchFamily="34" charset="0"/>
              </a:rPr>
              <a:t>EHCH Lead Provider- London/ Managing Director</a:t>
            </a:r>
          </a:p>
          <a:p>
            <a:pPr algn="ctr" fontAlgn="base"/>
            <a:r>
              <a:rPr lang="en-US" sz="800" dirty="0">
                <a:solidFill>
                  <a:srgbClr val="005EB8"/>
                </a:solidFill>
                <a:latin typeface="Arial" panose="020B0604020202020204" pitchFamily="34" charset="0"/>
                <a:cs typeface="Arial" panose="020B0604020202020204" pitchFamily="34" charset="0"/>
              </a:rPr>
              <a:t>Havering Care Homes</a:t>
            </a:r>
            <a:endParaRPr lang="en-US" sz="800" dirty="0">
              <a:solidFill>
                <a:srgbClr val="000000"/>
              </a:solidFill>
              <a:latin typeface="Segoe UI" panose="020B0502040204020203" pitchFamily="34" charset="0"/>
            </a:endParaRPr>
          </a:p>
        </p:txBody>
      </p:sp>
      <p:pic>
        <p:nvPicPr>
          <p:cNvPr id="20" name="Picture 19" descr="A close up of a person&#10;&#10;Description automatically generated">
            <a:extLst>
              <a:ext uri="{FF2B5EF4-FFF2-40B4-BE49-F238E27FC236}">
                <a16:creationId xmlns:a16="http://schemas.microsoft.com/office/drawing/2014/main" id="{892D9B66-E4F8-44F6-B6B0-66BBB5DFE173}"/>
              </a:ext>
            </a:extLst>
          </p:cNvPr>
          <p:cNvPicPr>
            <a:picLocks noChangeAspect="1"/>
          </p:cNvPicPr>
          <p:nvPr/>
        </p:nvPicPr>
        <p:blipFill>
          <a:blip r:embed="rId2"/>
          <a:stretch>
            <a:fillRect/>
          </a:stretch>
        </p:blipFill>
        <p:spPr>
          <a:xfrm rot="5400000">
            <a:off x="6462034" y="4328137"/>
            <a:ext cx="1314679" cy="1085521"/>
          </a:xfrm>
          <a:prstGeom prst="rect">
            <a:avLst/>
          </a:prstGeom>
        </p:spPr>
      </p:pic>
      <p:pic>
        <p:nvPicPr>
          <p:cNvPr id="28" name="Picture 27">
            <a:extLst>
              <a:ext uri="{FF2B5EF4-FFF2-40B4-BE49-F238E27FC236}">
                <a16:creationId xmlns:a16="http://schemas.microsoft.com/office/drawing/2014/main" id="{0315351A-CA1B-4D33-AE69-D9565B1A531F}"/>
              </a:ext>
            </a:extLst>
          </p:cNvPr>
          <p:cNvPicPr>
            <a:picLocks noChangeAspect="1"/>
          </p:cNvPicPr>
          <p:nvPr/>
        </p:nvPicPr>
        <p:blipFill>
          <a:blip r:embed="rId3"/>
          <a:stretch>
            <a:fillRect/>
          </a:stretch>
        </p:blipFill>
        <p:spPr>
          <a:xfrm>
            <a:off x="10147377" y="1521292"/>
            <a:ext cx="1260222" cy="1300018"/>
          </a:xfrm>
          <a:prstGeom prst="rect">
            <a:avLst/>
          </a:prstGeom>
        </p:spPr>
      </p:pic>
      <p:sp>
        <p:nvSpPr>
          <p:cNvPr id="29" name="Rectangle 28">
            <a:extLst>
              <a:ext uri="{FF2B5EF4-FFF2-40B4-BE49-F238E27FC236}">
                <a16:creationId xmlns:a16="http://schemas.microsoft.com/office/drawing/2014/main" id="{356D9307-422B-4CF5-A828-75E50A7C701D}"/>
              </a:ext>
            </a:extLst>
          </p:cNvPr>
          <p:cNvSpPr/>
          <p:nvPr/>
        </p:nvSpPr>
        <p:spPr>
          <a:xfrm>
            <a:off x="9636225" y="2900465"/>
            <a:ext cx="2282526" cy="784830"/>
          </a:xfrm>
          <a:prstGeom prst="rect">
            <a:avLst/>
          </a:prstGeom>
        </p:spPr>
        <p:txBody>
          <a:bodyPr wrap="square">
            <a:spAutoFit/>
          </a:bodyPr>
          <a:lstStyle/>
          <a:p>
            <a:pPr algn="ctr" fontAlgn="base"/>
            <a:r>
              <a:rPr lang="en-GB" sz="1050" b="1" dirty="0">
                <a:solidFill>
                  <a:srgbClr val="005EB8"/>
                </a:solidFill>
                <a:latin typeface="Arial" panose="020B0604020202020204" pitchFamily="34" charset="0"/>
              </a:rPr>
              <a:t>Ezra Kanyimo – Presenter/Panel member</a:t>
            </a:r>
          </a:p>
          <a:p>
            <a:pPr algn="ctr" fontAlgn="base"/>
            <a:r>
              <a:rPr lang="en-GB" sz="800" dirty="0">
                <a:solidFill>
                  <a:srgbClr val="005EB8"/>
                </a:solidFill>
                <a:latin typeface="Arial" panose="020B0604020202020204" pitchFamily="34" charset="0"/>
              </a:rPr>
              <a:t>Enhanced Health in Care Homes Lead- London Region</a:t>
            </a:r>
          </a:p>
          <a:p>
            <a:pPr algn="ctr" fontAlgn="base"/>
            <a:r>
              <a:rPr lang="en-GB" sz="800" dirty="0">
                <a:solidFill>
                  <a:srgbClr val="005EB8"/>
                </a:solidFill>
                <a:latin typeface="Arial" panose="020B0604020202020204" pitchFamily="34" charset="0"/>
              </a:rPr>
              <a:t>NHS England and Improvement</a:t>
            </a:r>
            <a:endParaRPr lang="en-US" sz="800" dirty="0">
              <a:solidFill>
                <a:srgbClr val="000000"/>
              </a:solidFill>
              <a:latin typeface="Segoe UI" panose="020B0502040204020203" pitchFamily="34" charset="0"/>
            </a:endParaRPr>
          </a:p>
        </p:txBody>
      </p:sp>
      <p:sp>
        <p:nvSpPr>
          <p:cNvPr id="32" name="Rectangle 31">
            <a:extLst>
              <a:ext uri="{FF2B5EF4-FFF2-40B4-BE49-F238E27FC236}">
                <a16:creationId xmlns:a16="http://schemas.microsoft.com/office/drawing/2014/main" id="{972858A9-0F7C-41AC-9EE2-310BCFA2A92B}"/>
              </a:ext>
            </a:extLst>
          </p:cNvPr>
          <p:cNvSpPr/>
          <p:nvPr/>
        </p:nvSpPr>
        <p:spPr>
          <a:xfrm>
            <a:off x="599778" y="2939740"/>
            <a:ext cx="1823947" cy="384721"/>
          </a:xfrm>
          <a:prstGeom prst="rect">
            <a:avLst/>
          </a:prstGeom>
        </p:spPr>
        <p:txBody>
          <a:bodyPr wrap="square">
            <a:spAutoFit/>
          </a:bodyPr>
          <a:lstStyle/>
          <a:p>
            <a:pPr algn="ctr" fontAlgn="base"/>
            <a:r>
              <a:rPr lang="en-US" sz="1100" b="1" dirty="0">
                <a:solidFill>
                  <a:srgbClr val="005EB8"/>
                </a:solidFill>
                <a:latin typeface="Arial" panose="020B0604020202020204" pitchFamily="34" charset="0"/>
                <a:cs typeface="Arial" panose="020B0604020202020204" pitchFamily="34" charset="0"/>
              </a:rPr>
              <a:t>Aileen Buckton - </a:t>
            </a:r>
            <a:r>
              <a:rPr lang="en-GB" sz="1100" b="1" dirty="0">
                <a:solidFill>
                  <a:srgbClr val="005EB8"/>
                </a:solidFill>
                <a:latin typeface="Arial" panose="020B0604020202020204" pitchFamily="34" charset="0"/>
              </a:rPr>
              <a:t>Chair</a:t>
            </a:r>
            <a:endParaRPr lang="en-US" sz="1100" dirty="0">
              <a:solidFill>
                <a:srgbClr val="000000"/>
              </a:solidFill>
              <a:latin typeface="Segoe UI" panose="020B0502040204020203" pitchFamily="34" charset="0"/>
            </a:endParaRPr>
          </a:p>
          <a:p>
            <a:pPr algn="ctr" fontAlgn="base"/>
            <a:r>
              <a:rPr lang="en-GB" sz="800" dirty="0">
                <a:solidFill>
                  <a:srgbClr val="005EB8"/>
                </a:solidFill>
                <a:latin typeface="Arial" panose="020B0604020202020204" pitchFamily="34" charset="0"/>
              </a:rPr>
              <a:t>London ADASS</a:t>
            </a:r>
            <a:endParaRPr lang="en-US" sz="800" dirty="0">
              <a:solidFill>
                <a:srgbClr val="000000"/>
              </a:solidFill>
              <a:latin typeface="Segoe UI" panose="020B0502040204020203" pitchFamily="34" charset="0"/>
            </a:endParaRPr>
          </a:p>
        </p:txBody>
      </p:sp>
      <p:sp>
        <p:nvSpPr>
          <p:cNvPr id="39" name="Rectangle 38">
            <a:extLst>
              <a:ext uri="{FF2B5EF4-FFF2-40B4-BE49-F238E27FC236}">
                <a16:creationId xmlns:a16="http://schemas.microsoft.com/office/drawing/2014/main" id="{A0CBB25A-7879-4423-AA2B-448B66FC5909}"/>
              </a:ext>
            </a:extLst>
          </p:cNvPr>
          <p:cNvSpPr/>
          <p:nvPr/>
        </p:nvSpPr>
        <p:spPr>
          <a:xfrm>
            <a:off x="4836507" y="2918057"/>
            <a:ext cx="2517192" cy="677108"/>
          </a:xfrm>
          <a:prstGeom prst="rect">
            <a:avLst/>
          </a:prstGeom>
        </p:spPr>
        <p:txBody>
          <a:bodyPr wrap="square">
            <a:spAutoFit/>
          </a:bodyPr>
          <a:lstStyle/>
          <a:p>
            <a:pPr algn="ctr"/>
            <a:r>
              <a:rPr lang="en-GB" sz="1100" b="1" dirty="0">
                <a:solidFill>
                  <a:schemeClr val="bg2"/>
                </a:solidFill>
                <a:latin typeface="Arial" panose="020B0604020202020204" pitchFamily="34" charset="0"/>
                <a:cs typeface="Arial" panose="020B0604020202020204" pitchFamily="34" charset="0"/>
              </a:rPr>
              <a:t>Chris Lee </a:t>
            </a:r>
            <a:r>
              <a:rPr lang="en-GB" sz="1100" b="1" dirty="0">
                <a:solidFill>
                  <a:srgbClr val="005EB8"/>
                </a:solidFill>
                <a:latin typeface="Arial" panose="020B0604020202020204" pitchFamily="34" charset="0"/>
              </a:rPr>
              <a:t>- Presenter/Panel member </a:t>
            </a:r>
            <a:endParaRPr lang="en-GB" sz="1100" b="1" dirty="0">
              <a:solidFill>
                <a:schemeClr val="bg2"/>
              </a:solidFill>
              <a:latin typeface="Arial" panose="020B0604020202020204" pitchFamily="34" charset="0"/>
              <a:cs typeface="Arial" panose="020B0604020202020204" pitchFamily="34" charset="0"/>
            </a:endParaRPr>
          </a:p>
          <a:p>
            <a:pPr algn="ctr"/>
            <a:r>
              <a:rPr lang="en-GB" sz="800" dirty="0">
                <a:solidFill>
                  <a:schemeClr val="bg2"/>
                </a:solidFill>
                <a:latin typeface="Arial" panose="020B0604020202020204" pitchFamily="34" charset="0"/>
                <a:cs typeface="Arial" panose="020B0604020202020204" pitchFamily="34" charset="0"/>
              </a:rPr>
              <a:t>Care Quality Manager</a:t>
            </a:r>
          </a:p>
          <a:p>
            <a:pPr algn="ctr"/>
            <a:r>
              <a:rPr lang="en-GB" sz="800" dirty="0">
                <a:solidFill>
                  <a:schemeClr val="bg2"/>
                </a:solidFill>
                <a:latin typeface="Arial" panose="020B0604020202020204" pitchFamily="34" charset="0"/>
                <a:cs typeface="Arial" panose="020B0604020202020204" pitchFamily="34" charset="0"/>
              </a:rPr>
              <a:t>HC-One</a:t>
            </a:r>
            <a:endParaRPr lang="en-US" sz="800" dirty="0">
              <a:solidFill>
                <a:schemeClr val="bg2"/>
              </a:solidFill>
              <a:latin typeface="Arial" panose="020B0604020202020204" pitchFamily="34" charset="0"/>
              <a:cs typeface="Arial" panose="020B0604020202020204" pitchFamily="34" charset="0"/>
            </a:endParaRPr>
          </a:p>
        </p:txBody>
      </p:sp>
      <p:pic>
        <p:nvPicPr>
          <p:cNvPr id="40" name="Picture 3" descr="A screenshot of text&#10;&#10;Description automatically generated">
            <a:extLst>
              <a:ext uri="{FF2B5EF4-FFF2-40B4-BE49-F238E27FC236}">
                <a16:creationId xmlns:a16="http://schemas.microsoft.com/office/drawing/2014/main" id="{4C25ECFB-52CF-4C4C-9728-161F22692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A5E593C2-063C-478E-A757-58D21FF317B4}"/>
              </a:ext>
            </a:extLst>
          </p:cNvPr>
          <p:cNvPicPr>
            <a:picLocks noChangeAspect="1"/>
          </p:cNvPicPr>
          <p:nvPr/>
        </p:nvPicPr>
        <p:blipFill>
          <a:blip r:embed="rId5"/>
          <a:stretch>
            <a:fillRect/>
          </a:stretch>
        </p:blipFill>
        <p:spPr>
          <a:xfrm>
            <a:off x="920903" y="1493187"/>
            <a:ext cx="1309967" cy="1314679"/>
          </a:xfrm>
          <a:prstGeom prst="rect">
            <a:avLst/>
          </a:prstGeom>
        </p:spPr>
      </p:pic>
      <p:pic>
        <p:nvPicPr>
          <p:cNvPr id="23" name="Picture 22" descr="A person posing for the camera&#10;&#10;Description automatically generated">
            <a:extLst>
              <a:ext uri="{FF2B5EF4-FFF2-40B4-BE49-F238E27FC236}">
                <a16:creationId xmlns:a16="http://schemas.microsoft.com/office/drawing/2014/main" id="{378FF7C8-320A-43F0-A492-E3E6B752B464}"/>
              </a:ext>
            </a:extLst>
          </p:cNvPr>
          <p:cNvPicPr>
            <a:picLocks noChangeAspect="1"/>
          </p:cNvPicPr>
          <p:nvPr/>
        </p:nvPicPr>
        <p:blipFill>
          <a:blip r:embed="rId6"/>
          <a:stretch>
            <a:fillRect/>
          </a:stretch>
        </p:blipFill>
        <p:spPr>
          <a:xfrm>
            <a:off x="9122005" y="4223350"/>
            <a:ext cx="1138539" cy="1314680"/>
          </a:xfrm>
          <a:prstGeom prst="rect">
            <a:avLst/>
          </a:prstGeom>
        </p:spPr>
      </p:pic>
      <p:sp>
        <p:nvSpPr>
          <p:cNvPr id="24" name="Rectangle 23">
            <a:extLst>
              <a:ext uri="{FF2B5EF4-FFF2-40B4-BE49-F238E27FC236}">
                <a16:creationId xmlns:a16="http://schemas.microsoft.com/office/drawing/2014/main" id="{C9BEC993-2024-41D1-B7EE-58F19B41AD0A}"/>
              </a:ext>
            </a:extLst>
          </p:cNvPr>
          <p:cNvSpPr/>
          <p:nvPr/>
        </p:nvSpPr>
        <p:spPr>
          <a:xfrm>
            <a:off x="8401579" y="5599613"/>
            <a:ext cx="2579392" cy="754053"/>
          </a:xfrm>
          <a:prstGeom prst="rect">
            <a:avLst/>
          </a:prstGeom>
        </p:spPr>
        <p:txBody>
          <a:bodyPr wrap="square">
            <a:spAutoFit/>
          </a:bodyPr>
          <a:lstStyle/>
          <a:p>
            <a:pPr algn="ctr" fontAlgn="base"/>
            <a:r>
              <a:rPr lang="en-GB" sz="1000" b="1" dirty="0">
                <a:solidFill>
                  <a:srgbClr val="005EB8"/>
                </a:solidFill>
                <a:latin typeface="Arial" panose="020B0604020202020204" pitchFamily="34" charset="0"/>
              </a:rPr>
              <a:t>Briony Sloper – Panel member</a:t>
            </a:r>
            <a:r>
              <a:rPr lang="en-US" sz="1000" dirty="0">
                <a:solidFill>
                  <a:srgbClr val="000000"/>
                </a:solidFill>
                <a:latin typeface="Arial" panose="020B0604020202020204" pitchFamily="34" charset="0"/>
              </a:rPr>
              <a:t>​</a:t>
            </a:r>
            <a:endParaRPr lang="en-US" sz="1000" dirty="0">
              <a:solidFill>
                <a:srgbClr val="000000"/>
              </a:solidFill>
              <a:latin typeface="Segoe UI" panose="020B0502040204020203" pitchFamily="34" charset="0"/>
            </a:endParaRPr>
          </a:p>
          <a:p>
            <a:pPr algn="ctr"/>
            <a:r>
              <a:rPr lang="en-GB" sz="800" dirty="0">
                <a:solidFill>
                  <a:srgbClr val="005EB8"/>
                </a:solidFill>
                <a:latin typeface="Arial" panose="020B0604020202020204" pitchFamily="34" charset="0"/>
              </a:rPr>
              <a:t>Out of Hospital cell lead</a:t>
            </a:r>
            <a:endParaRPr lang="en-GB" sz="800" dirty="0">
              <a:solidFill>
                <a:schemeClr val="bg2"/>
              </a:solidFill>
              <a:latin typeface="Arial" panose="020B0604020202020204" pitchFamily="34" charset="0"/>
              <a:cs typeface="Arial" panose="020B0604020202020204" pitchFamily="34" charset="0"/>
            </a:endParaRPr>
          </a:p>
          <a:p>
            <a:pPr algn="ctr"/>
            <a:r>
              <a:rPr lang="en-GB" sz="800" dirty="0">
                <a:solidFill>
                  <a:schemeClr val="bg2"/>
                </a:solidFill>
                <a:latin typeface="Arial" panose="020B0604020202020204" pitchFamily="34" charset="0"/>
                <a:cs typeface="Arial" panose="020B0604020202020204" pitchFamily="34" charset="0"/>
              </a:rPr>
              <a:t>London Covid-19 Response Team</a:t>
            </a:r>
          </a:p>
          <a:p>
            <a:pPr algn="ctr"/>
            <a:r>
              <a:rPr lang="en-GB" sz="800" dirty="0">
                <a:solidFill>
                  <a:schemeClr val="bg2"/>
                </a:solidFill>
                <a:latin typeface="Arial" panose="020B0604020202020204" pitchFamily="34" charset="0"/>
                <a:cs typeface="Arial" panose="020B0604020202020204" pitchFamily="34" charset="0"/>
              </a:rPr>
              <a:t>NHS England &amp; NHS Improvement</a:t>
            </a:r>
          </a:p>
          <a:p>
            <a:pPr algn="ctr" fontAlgn="base"/>
            <a:endParaRPr lang="en-US" sz="900" dirty="0">
              <a:solidFill>
                <a:srgbClr val="000000"/>
              </a:solidFill>
              <a:latin typeface="Segoe UI" panose="020B0502040204020203" pitchFamily="34" charset="0"/>
            </a:endParaRPr>
          </a:p>
        </p:txBody>
      </p:sp>
      <p:pic>
        <p:nvPicPr>
          <p:cNvPr id="26" name="Picture 2" descr="A person wearing glasses and smiling at the camera&#10;&#10;Description automatically generated">
            <a:extLst>
              <a:ext uri="{FF2B5EF4-FFF2-40B4-BE49-F238E27FC236}">
                <a16:creationId xmlns:a16="http://schemas.microsoft.com/office/drawing/2014/main" id="{1B7E5226-415E-46EA-B030-FB5680DF8E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923" y="1507334"/>
            <a:ext cx="1122647" cy="1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7AA9A616-0BF7-47B8-8F17-C7812FD8042F}"/>
              </a:ext>
            </a:extLst>
          </p:cNvPr>
          <p:cNvPicPr>
            <a:picLocks noChangeAspect="1"/>
          </p:cNvPicPr>
          <p:nvPr/>
        </p:nvPicPr>
        <p:blipFill>
          <a:blip r:embed="rId8"/>
          <a:stretch>
            <a:fillRect/>
          </a:stretch>
        </p:blipFill>
        <p:spPr>
          <a:xfrm>
            <a:off x="5373013" y="1512518"/>
            <a:ext cx="1203600" cy="1314680"/>
          </a:xfrm>
          <a:prstGeom prst="rect">
            <a:avLst/>
          </a:prstGeom>
        </p:spPr>
      </p:pic>
      <p:pic>
        <p:nvPicPr>
          <p:cNvPr id="30" name="Picture 29">
            <a:extLst>
              <a:ext uri="{FF2B5EF4-FFF2-40B4-BE49-F238E27FC236}">
                <a16:creationId xmlns:a16="http://schemas.microsoft.com/office/drawing/2014/main" id="{6185ACB4-5F16-4ACA-9B45-AF11359441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1218" y="1495238"/>
            <a:ext cx="1203600" cy="1326072"/>
          </a:xfrm>
          <a:prstGeom prst="rect">
            <a:avLst/>
          </a:prstGeom>
        </p:spPr>
      </p:pic>
      <p:sp>
        <p:nvSpPr>
          <p:cNvPr id="31" name="Rectangle 30">
            <a:extLst>
              <a:ext uri="{FF2B5EF4-FFF2-40B4-BE49-F238E27FC236}">
                <a16:creationId xmlns:a16="http://schemas.microsoft.com/office/drawing/2014/main" id="{4E9CEF37-7DF9-4258-8694-9A647FE1282F}"/>
              </a:ext>
            </a:extLst>
          </p:cNvPr>
          <p:cNvSpPr/>
          <p:nvPr/>
        </p:nvSpPr>
        <p:spPr>
          <a:xfrm>
            <a:off x="7119033" y="2905780"/>
            <a:ext cx="2517192" cy="677108"/>
          </a:xfrm>
          <a:prstGeom prst="rect">
            <a:avLst/>
          </a:prstGeom>
        </p:spPr>
        <p:txBody>
          <a:bodyPr wrap="square">
            <a:spAutoFit/>
          </a:bodyPr>
          <a:lstStyle/>
          <a:p>
            <a:pPr algn="ctr"/>
            <a:r>
              <a:rPr lang="en-GB" sz="1100" b="1" dirty="0">
                <a:solidFill>
                  <a:schemeClr val="bg2"/>
                </a:solidFill>
                <a:latin typeface="Arial" panose="020B0604020202020204" pitchFamily="34" charset="0"/>
                <a:cs typeface="Arial" panose="020B0604020202020204" pitchFamily="34" charset="0"/>
              </a:rPr>
              <a:t>Michael Fullerton </a:t>
            </a:r>
            <a:r>
              <a:rPr lang="en-GB" sz="1100" b="1" dirty="0">
                <a:solidFill>
                  <a:srgbClr val="005EB8"/>
                </a:solidFill>
                <a:latin typeface="Arial" panose="020B0604020202020204" pitchFamily="34" charset="0"/>
              </a:rPr>
              <a:t>- Presenter/Panel member </a:t>
            </a:r>
            <a:endParaRPr lang="en-GB" sz="1100" b="1" dirty="0">
              <a:solidFill>
                <a:schemeClr val="bg2"/>
              </a:solidFill>
              <a:latin typeface="Arial" panose="020B0604020202020204" pitchFamily="34" charset="0"/>
              <a:cs typeface="Arial" panose="020B0604020202020204" pitchFamily="34" charset="0"/>
            </a:endParaRPr>
          </a:p>
          <a:p>
            <a:pPr algn="ctr"/>
            <a:r>
              <a:rPr lang="en-GB" sz="800" dirty="0">
                <a:solidFill>
                  <a:schemeClr val="bg2"/>
                </a:solidFill>
                <a:latin typeface="Arial" panose="020B0604020202020204" pitchFamily="34" charset="0"/>
                <a:cs typeface="Arial" panose="020B0604020202020204" pitchFamily="34" charset="0"/>
              </a:rPr>
              <a:t>Director of Health and Wellbeing</a:t>
            </a:r>
          </a:p>
          <a:p>
            <a:pPr algn="ctr"/>
            <a:r>
              <a:rPr lang="en-GB" sz="800" dirty="0">
                <a:solidFill>
                  <a:schemeClr val="bg2"/>
                </a:solidFill>
                <a:latin typeface="Arial" panose="020B0604020202020204" pitchFamily="34" charset="0"/>
                <a:cs typeface="Arial" panose="020B0604020202020204" pitchFamily="34" charset="0"/>
              </a:rPr>
              <a:t>Achieve Together</a:t>
            </a:r>
            <a:endParaRPr lang="en-US" sz="800" dirty="0">
              <a:solidFill>
                <a:schemeClr val="bg2"/>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5C51406-7096-49F7-BF36-8A2739BEAADF}"/>
              </a:ext>
            </a:extLst>
          </p:cNvPr>
          <p:cNvPicPr>
            <a:picLocks noChangeAspect="1"/>
          </p:cNvPicPr>
          <p:nvPr/>
        </p:nvPicPr>
        <p:blipFill>
          <a:blip r:embed="rId10"/>
          <a:stretch>
            <a:fillRect/>
          </a:stretch>
        </p:blipFill>
        <p:spPr>
          <a:xfrm>
            <a:off x="842259" y="4190959"/>
            <a:ext cx="1302181" cy="1300018"/>
          </a:xfrm>
          <a:prstGeom prst="rect">
            <a:avLst/>
          </a:prstGeom>
        </p:spPr>
      </p:pic>
      <p:pic>
        <p:nvPicPr>
          <p:cNvPr id="6" name="Picture 5">
            <a:extLst>
              <a:ext uri="{FF2B5EF4-FFF2-40B4-BE49-F238E27FC236}">
                <a16:creationId xmlns:a16="http://schemas.microsoft.com/office/drawing/2014/main" id="{DBA66753-3434-4127-97DD-EA95C7688ECE}"/>
              </a:ext>
            </a:extLst>
          </p:cNvPr>
          <p:cNvPicPr>
            <a:picLocks noChangeAspect="1"/>
          </p:cNvPicPr>
          <p:nvPr/>
        </p:nvPicPr>
        <p:blipFill>
          <a:blip r:embed="rId11"/>
          <a:stretch>
            <a:fillRect/>
          </a:stretch>
        </p:blipFill>
        <p:spPr>
          <a:xfrm>
            <a:off x="3709599" y="4190959"/>
            <a:ext cx="1085521" cy="1347071"/>
          </a:xfrm>
          <a:prstGeom prst="rect">
            <a:avLst/>
          </a:prstGeom>
        </p:spPr>
      </p:pic>
    </p:spTree>
    <p:extLst>
      <p:ext uri="{BB962C8B-B14F-4D97-AF65-F5344CB8AC3E}">
        <p14:creationId xmlns:p14="http://schemas.microsoft.com/office/powerpoint/2010/main" val="2171321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9020FDA-23BF-4E70-A03D-D501D230964C}"/>
              </a:ext>
            </a:extLst>
          </p:cNvPr>
          <p:cNvGraphicFramePr>
            <a:graphicFrameLocks noGrp="1"/>
          </p:cNvGraphicFramePr>
          <p:nvPr>
            <p:ph sz="quarter" idx="10"/>
          </p:nvPr>
        </p:nvGraphicFramePr>
        <p:xfrm>
          <a:off x="360727" y="670560"/>
          <a:ext cx="11526473" cy="6456680"/>
        </p:xfrm>
        <a:graphic>
          <a:graphicData uri="http://schemas.openxmlformats.org/drawingml/2006/table">
            <a:tbl>
              <a:tblPr firstRow="1" bandRow="1">
                <a:tableStyleId>{5C22544A-7EE6-4342-B048-85BDC9FD1C3A}</a:tableStyleId>
              </a:tblPr>
              <a:tblGrid>
                <a:gridCol w="343948">
                  <a:extLst>
                    <a:ext uri="{9D8B030D-6E8A-4147-A177-3AD203B41FA5}">
                      <a16:colId xmlns:a16="http://schemas.microsoft.com/office/drawing/2014/main" val="512838656"/>
                    </a:ext>
                  </a:extLst>
                </a:gridCol>
                <a:gridCol w="5049603">
                  <a:extLst>
                    <a:ext uri="{9D8B030D-6E8A-4147-A177-3AD203B41FA5}">
                      <a16:colId xmlns:a16="http://schemas.microsoft.com/office/drawing/2014/main" val="498265075"/>
                    </a:ext>
                  </a:extLst>
                </a:gridCol>
                <a:gridCol w="6132922">
                  <a:extLst>
                    <a:ext uri="{9D8B030D-6E8A-4147-A177-3AD203B41FA5}">
                      <a16:colId xmlns:a16="http://schemas.microsoft.com/office/drawing/2014/main" val="1579995156"/>
                    </a:ext>
                  </a:extLst>
                </a:gridCol>
              </a:tblGrid>
              <a:tr h="370840">
                <a:tc>
                  <a:txBody>
                    <a:bodyPr/>
                    <a:lstStyle/>
                    <a:p>
                      <a:endParaRPr lang="en-GB" dirty="0"/>
                    </a:p>
                  </a:txBody>
                  <a:tcPr/>
                </a:tc>
                <a:tc>
                  <a:txBody>
                    <a:bodyPr/>
                    <a:lstStyle/>
                    <a:p>
                      <a:r>
                        <a:rPr lang="en-GB" dirty="0"/>
                        <a:t>Question</a:t>
                      </a:r>
                    </a:p>
                  </a:txBody>
                  <a:tcPr/>
                </a:tc>
                <a:tc>
                  <a:txBody>
                    <a:bodyPr/>
                    <a:lstStyle/>
                    <a:p>
                      <a:r>
                        <a:rPr lang="en-GB" dirty="0"/>
                        <a:t>Answer</a:t>
                      </a:r>
                    </a:p>
                  </a:txBody>
                  <a:tcPr/>
                </a:tc>
                <a:extLst>
                  <a:ext uri="{0D108BD9-81ED-4DB2-BD59-A6C34878D82A}">
                    <a16:rowId xmlns:a16="http://schemas.microsoft.com/office/drawing/2014/main" val="1754334289"/>
                  </a:ext>
                </a:extLst>
              </a:tr>
              <a:tr h="218586">
                <a:tc>
                  <a:txBody>
                    <a:bodyPr/>
                    <a:lstStyle/>
                    <a:p>
                      <a:r>
                        <a:rPr lang="en-GB" sz="105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kern="1200" dirty="0">
                          <a:solidFill>
                            <a:schemeClr val="dk1"/>
                          </a:solidFill>
                          <a:effectLst/>
                          <a:latin typeface="+mn-lt"/>
                          <a:ea typeface="+mn-ea"/>
                          <a:cs typeface="+mn-cs"/>
                        </a:rPr>
                        <a:t>A lot of managers are asking why is this so different from other years on Flu, Vaccine programmes, homes are asking why is it more heightened than other years to do more on MCA, BI </a:t>
                      </a:r>
                      <a:r>
                        <a:rPr lang="en-GB" sz="1050" b="1" i="0" kern="1200" dirty="0" err="1">
                          <a:solidFill>
                            <a:schemeClr val="dk1"/>
                          </a:solidFill>
                          <a:effectLst/>
                          <a:latin typeface="+mn-lt"/>
                          <a:ea typeface="+mn-ea"/>
                          <a:cs typeface="+mn-cs"/>
                        </a:rPr>
                        <a:t>Dols</a:t>
                      </a:r>
                      <a:r>
                        <a:rPr lang="en-GB" sz="1050" b="1" i="0" kern="1200" dirty="0">
                          <a:solidFill>
                            <a:schemeClr val="dk1"/>
                          </a:solidFill>
                          <a:effectLst/>
                          <a:latin typeface="+mn-lt"/>
                          <a:ea typeface="+mn-ea"/>
                          <a:cs typeface="+mn-cs"/>
                        </a:rPr>
                        <a:t> to what we normally do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The application MCA and </a:t>
                      </a:r>
                      <a:r>
                        <a:rPr lang="en-GB" sz="1050" dirty="0" err="1"/>
                        <a:t>DoLS</a:t>
                      </a:r>
                      <a:r>
                        <a:rPr lang="en-GB" sz="1050" dirty="0"/>
                        <a:t> has not changed but this year’s context and complexity has made the issue more heightened than before. </a:t>
                      </a:r>
                    </a:p>
                  </a:txBody>
                  <a:tcPr/>
                </a:tc>
                <a:extLst>
                  <a:ext uri="{0D108BD9-81ED-4DB2-BD59-A6C34878D82A}">
                    <a16:rowId xmlns:a16="http://schemas.microsoft.com/office/drawing/2014/main" val="253302383"/>
                  </a:ext>
                </a:extLst>
              </a:tr>
              <a:tr h="370840">
                <a:tc>
                  <a:txBody>
                    <a:bodyPr/>
                    <a:lstStyle/>
                    <a:p>
                      <a:r>
                        <a:rPr lang="en-GB" sz="1050" dirty="0"/>
                        <a:t>2</a:t>
                      </a:r>
                    </a:p>
                  </a:txBody>
                  <a:tcPr/>
                </a:tc>
                <a:tc>
                  <a:txBody>
                    <a:bodyPr/>
                    <a:lstStyle/>
                    <a:p>
                      <a:r>
                        <a:rPr lang="en-GB" sz="1050" b="1" i="0" kern="1200" dirty="0">
                          <a:solidFill>
                            <a:schemeClr val="dk1"/>
                          </a:solidFill>
                          <a:effectLst/>
                          <a:latin typeface="+mn-lt"/>
                          <a:ea typeface="+mn-ea"/>
                          <a:cs typeface="+mn-cs"/>
                        </a:rPr>
                        <a:t>Please expand on the Liberty Protection Safeguards.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b="1" i="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Please see links below for more information on </a:t>
                      </a:r>
                      <a:r>
                        <a:rPr lang="en-GB" sz="1050" b="0" kern="1200" dirty="0">
                          <a:solidFill>
                            <a:schemeClr val="dk1"/>
                          </a:solidFill>
                          <a:effectLst/>
                          <a:latin typeface="+mn-lt"/>
                          <a:ea typeface="+mn-ea"/>
                          <a:cs typeface="+mn-cs"/>
                        </a:rPr>
                        <a:t>Liberty Protection Safeguards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u="sng" kern="1200" dirty="0">
                          <a:solidFill>
                            <a:schemeClr val="dk1"/>
                          </a:solidFill>
                          <a:effectLst/>
                          <a:latin typeface="+mn-lt"/>
                          <a:ea typeface="+mn-ea"/>
                          <a:cs typeface="+mn-cs"/>
                          <a:hlinkClick r:id="rId2"/>
                        </a:rPr>
                        <a:t>Liberty Protection Safeguards: overview of the process - GOV.UK (www.gov.uk)</a:t>
                      </a:r>
                      <a:endParaRPr lang="en-GB" sz="105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kern="1200" dirty="0">
                          <a:solidFill>
                            <a:schemeClr val="dk1"/>
                          </a:solidFill>
                          <a:effectLst/>
                          <a:latin typeface="+mn-lt"/>
                          <a:ea typeface="+mn-ea"/>
                          <a:cs typeface="+mn-cs"/>
                        </a:rPr>
                        <a:t>N</a:t>
                      </a:r>
                      <a:r>
                        <a:rPr lang="en-GB" sz="1050" b="0" kern="1200">
                          <a:solidFill>
                            <a:schemeClr val="dk1"/>
                          </a:solidFill>
                          <a:effectLst/>
                          <a:latin typeface="+mn-lt"/>
                          <a:ea typeface="+mn-ea"/>
                          <a:cs typeface="+mn-cs"/>
                        </a:rPr>
                        <a:t>ewsletter</a:t>
                      </a:r>
                      <a:r>
                        <a:rPr lang="en-GB" sz="1050" b="0"/>
                        <a:t> </a:t>
                      </a:r>
                      <a:r>
                        <a:rPr lang="en-GB" sz="1050" dirty="0"/>
                        <a:t>with more information from DHSC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hlinkClick r:id="rId3"/>
                        </a:rPr>
                        <a:t>https://dhsc-mail.co.uk/campaign/Sx1iaZDJ/DvX7lRcTZ/442f6438333711eb8a8c801844f00118?wp-linkindex=0&amp;utm_campaign=LPS_newsletter_&amp;utm_content=dhsc-mail.co.uk&amp;utm_medium=email&amp;utm_source=Department_of_Health_and_Social_Care</a:t>
                      </a:r>
                      <a:endParaRPr lang="en-GB" sz="1050" dirty="0"/>
                    </a:p>
                  </a:txBody>
                  <a:tcPr/>
                </a:tc>
                <a:extLst>
                  <a:ext uri="{0D108BD9-81ED-4DB2-BD59-A6C34878D82A}">
                    <a16:rowId xmlns:a16="http://schemas.microsoft.com/office/drawing/2014/main" val="1347189515"/>
                  </a:ext>
                </a:extLst>
              </a:tr>
              <a:tr h="370840">
                <a:tc>
                  <a:txBody>
                    <a:bodyPr/>
                    <a:lstStyle/>
                    <a:p>
                      <a:r>
                        <a:rPr lang="en-GB" sz="105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kern="1200" dirty="0">
                          <a:solidFill>
                            <a:schemeClr val="dk1"/>
                          </a:solidFill>
                          <a:effectLst/>
                          <a:latin typeface="+mn-lt"/>
                          <a:ea typeface="+mn-ea"/>
                          <a:cs typeface="+mn-cs"/>
                        </a:rPr>
                        <a:t>For a client with acquired traumatic brain injury, does the best interest decision taken under an urgent </a:t>
                      </a:r>
                      <a:r>
                        <a:rPr lang="en-GB" sz="1050" b="1" i="0" kern="1200" dirty="0" err="1">
                          <a:solidFill>
                            <a:schemeClr val="dk1"/>
                          </a:solidFill>
                          <a:effectLst/>
                          <a:latin typeface="+mn-lt"/>
                          <a:ea typeface="+mn-ea"/>
                          <a:cs typeface="+mn-cs"/>
                        </a:rPr>
                        <a:t>DoLS</a:t>
                      </a:r>
                      <a:r>
                        <a:rPr lang="en-GB" sz="1050" b="1" i="0" kern="1200" dirty="0">
                          <a:solidFill>
                            <a:schemeClr val="dk1"/>
                          </a:solidFill>
                          <a:effectLst/>
                          <a:latin typeface="+mn-lt"/>
                          <a:ea typeface="+mn-ea"/>
                          <a:cs typeface="+mn-cs"/>
                        </a:rPr>
                        <a:t> extend to financial matters such as taking away alcohol bottles from their room or taking away cash so they can no longer buy alcohol?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kern="1200" dirty="0" err="1">
                          <a:solidFill>
                            <a:schemeClr val="dk1"/>
                          </a:solidFill>
                          <a:effectLst/>
                          <a:latin typeface="+mn-lt"/>
                          <a:ea typeface="+mn-ea"/>
                          <a:cs typeface="+mn-cs"/>
                        </a:rPr>
                        <a:t>DoLS</a:t>
                      </a:r>
                      <a:r>
                        <a:rPr lang="en-GB" sz="1050" kern="1200" dirty="0">
                          <a:solidFill>
                            <a:schemeClr val="dk1"/>
                          </a:solidFill>
                          <a:effectLst/>
                          <a:latin typeface="+mn-lt"/>
                          <a:ea typeface="+mn-ea"/>
                          <a:cs typeface="+mn-cs"/>
                        </a:rPr>
                        <a:t> does not authorise care and treatment – it authorises the deprivation of liberty in order to receive care and treatment. All care and treatment decisions need to be taken under Section 5 of the Mental Capacity Act 2005 if there isn’t a Lasting Power of Attorney for Health and Well-being or a Court of Protection appointed Deputy.</a:t>
                      </a:r>
                      <a:endParaRPr lang="en-GB" sz="600" b="1" dirty="0"/>
                    </a:p>
                  </a:txBody>
                  <a:tcPr/>
                </a:tc>
                <a:extLst>
                  <a:ext uri="{0D108BD9-81ED-4DB2-BD59-A6C34878D82A}">
                    <a16:rowId xmlns:a16="http://schemas.microsoft.com/office/drawing/2014/main" val="2926131360"/>
                  </a:ext>
                </a:extLst>
              </a:tr>
              <a:tr h="370840">
                <a:tc>
                  <a:txBody>
                    <a:bodyPr/>
                    <a:lstStyle/>
                    <a:p>
                      <a:r>
                        <a:rPr lang="en-GB" sz="105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kern="1200" dirty="0">
                          <a:solidFill>
                            <a:schemeClr val="dk1"/>
                          </a:solidFill>
                          <a:effectLst/>
                          <a:latin typeface="+mn-lt"/>
                          <a:ea typeface="+mn-ea"/>
                          <a:cs typeface="+mn-cs"/>
                        </a:rPr>
                        <a:t>In one of the of </a:t>
                      </a:r>
                      <a:r>
                        <a:rPr lang="en-GB" sz="1050" b="1" i="0" kern="1200" dirty="0" err="1">
                          <a:solidFill>
                            <a:schemeClr val="dk1"/>
                          </a:solidFill>
                          <a:effectLst/>
                          <a:latin typeface="+mn-lt"/>
                          <a:ea typeface="+mn-ea"/>
                          <a:cs typeface="+mn-cs"/>
                        </a:rPr>
                        <a:t>DoLS</a:t>
                      </a:r>
                      <a:r>
                        <a:rPr lang="en-GB" sz="1050" b="1" i="0" kern="1200" dirty="0">
                          <a:solidFill>
                            <a:schemeClr val="dk1"/>
                          </a:solidFill>
                          <a:effectLst/>
                          <a:latin typeface="+mn-lt"/>
                          <a:ea typeface="+mn-ea"/>
                          <a:cs typeface="+mn-cs"/>
                        </a:rPr>
                        <a:t> application form, under what restriction the person is restricted, should we put Covid19 testing as part of restriction when they don’t have capacity but the </a:t>
                      </a:r>
                      <a:r>
                        <a:rPr lang="en-GB" sz="1050" b="1" i="0" kern="1200" dirty="0" err="1">
                          <a:solidFill>
                            <a:schemeClr val="dk1"/>
                          </a:solidFill>
                          <a:effectLst/>
                          <a:latin typeface="+mn-lt"/>
                          <a:ea typeface="+mn-ea"/>
                          <a:cs typeface="+mn-cs"/>
                        </a:rPr>
                        <a:t>LPoA</a:t>
                      </a:r>
                      <a:r>
                        <a:rPr lang="en-GB" sz="1050" b="1" i="0" kern="1200" dirty="0">
                          <a:solidFill>
                            <a:schemeClr val="dk1"/>
                          </a:solidFill>
                          <a:effectLst/>
                          <a:latin typeface="+mn-lt"/>
                          <a:ea typeface="+mn-ea"/>
                          <a:cs typeface="+mn-cs"/>
                        </a:rPr>
                        <a:t> signed consent on their behalf?</a:t>
                      </a:r>
                    </a:p>
                  </a:txBody>
                  <a:tcPr/>
                </a:tc>
                <a:tc>
                  <a:txBody>
                    <a:bodyPr/>
                    <a:lstStyle/>
                    <a:p>
                      <a:r>
                        <a:rPr lang="en-GB" sz="1050" dirty="0"/>
                        <a:t>See above</a:t>
                      </a:r>
                    </a:p>
                  </a:txBody>
                  <a:tcPr/>
                </a:tc>
                <a:extLst>
                  <a:ext uri="{0D108BD9-81ED-4DB2-BD59-A6C34878D82A}">
                    <a16:rowId xmlns:a16="http://schemas.microsoft.com/office/drawing/2014/main" val="560029228"/>
                  </a:ext>
                </a:extLst>
              </a:tr>
              <a:tr h="370840">
                <a:tc>
                  <a:txBody>
                    <a:bodyPr/>
                    <a:lstStyle/>
                    <a:p>
                      <a:r>
                        <a:rPr lang="en-GB" sz="105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kern="1200" dirty="0">
                          <a:solidFill>
                            <a:schemeClr val="dk1"/>
                          </a:solidFill>
                          <a:effectLst/>
                          <a:latin typeface="+mn-lt"/>
                          <a:ea typeface="+mn-ea"/>
                          <a:cs typeface="+mn-cs"/>
                        </a:rPr>
                        <a:t>In terms of legal framework (NOK has </a:t>
                      </a:r>
                      <a:r>
                        <a:rPr lang="en-GB" sz="1050" b="1" i="0" kern="1200" dirty="0" err="1">
                          <a:solidFill>
                            <a:schemeClr val="dk1"/>
                          </a:solidFill>
                          <a:effectLst/>
                          <a:latin typeface="+mn-lt"/>
                          <a:ea typeface="+mn-ea"/>
                          <a:cs typeface="+mn-cs"/>
                        </a:rPr>
                        <a:t>LPoA</a:t>
                      </a:r>
                      <a:r>
                        <a:rPr lang="en-GB" sz="1050" b="1" i="0" kern="1200" dirty="0">
                          <a:solidFill>
                            <a:schemeClr val="dk1"/>
                          </a:solidFill>
                          <a:effectLst/>
                          <a:latin typeface="+mn-lt"/>
                          <a:ea typeface="+mn-ea"/>
                          <a:cs typeface="+mn-cs"/>
                        </a:rPr>
                        <a:t>) what am I bound to in intervening a resident swab wherein the person has no capacity, but the NOK signed best interest decision but the person still refuses to have the test done? With people with dementia, they are unable to consent most of the time, this upset them and we are unable to isolate them because they wander around. In this situation, what is best to do?</a:t>
                      </a:r>
                      <a:r>
                        <a:rPr lang="en-GB" sz="1800" b="1" i="0"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kern="1200" dirty="0">
                          <a:solidFill>
                            <a:schemeClr val="dk1"/>
                          </a:solidFill>
                          <a:effectLst/>
                          <a:latin typeface="+mn-lt"/>
                          <a:ea typeface="+mn-ea"/>
                          <a:cs typeface="+mn-cs"/>
                        </a:rPr>
                        <a:t>Our particular GP always advices us to get consent for vaccinations from the N.O.K, knowing that the family do not all have LPA's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kern="1200" dirty="0" err="1">
                          <a:solidFill>
                            <a:schemeClr val="dk1"/>
                          </a:solidFill>
                          <a:effectLst/>
                          <a:latin typeface="+mn-lt"/>
                          <a:ea typeface="+mn-ea"/>
                          <a:cs typeface="+mn-cs"/>
                        </a:rPr>
                        <a:t>NoK</a:t>
                      </a:r>
                      <a:r>
                        <a:rPr lang="en-GB" sz="1050" kern="1200" dirty="0">
                          <a:solidFill>
                            <a:schemeClr val="dk1"/>
                          </a:solidFill>
                          <a:effectLst/>
                          <a:latin typeface="+mn-lt"/>
                          <a:ea typeface="+mn-ea"/>
                          <a:cs typeface="+mn-cs"/>
                        </a:rPr>
                        <a:t> cannot sign if not LPA/Deputy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kern="1200" dirty="0">
                          <a:solidFill>
                            <a:schemeClr val="dk1"/>
                          </a:solidFill>
                          <a:effectLst/>
                          <a:latin typeface="+mn-lt"/>
                          <a:ea typeface="+mn-ea"/>
                          <a:cs typeface="+mn-cs"/>
                        </a:rPr>
                        <a:t>There is a dementia slide on the </a:t>
                      </a:r>
                      <a:r>
                        <a:rPr lang="en-GB" sz="1050" kern="1200" dirty="0">
                          <a:solidFill>
                            <a:schemeClr val="tx1"/>
                          </a:solidFill>
                          <a:effectLst/>
                          <a:latin typeface="+mn-lt"/>
                          <a:ea typeface="+mn-ea"/>
                          <a:cs typeface="+mn-cs"/>
                          <a:hlinkClick r:id="rId4"/>
                        </a:rPr>
                        <a:t>care home resource pack </a:t>
                      </a:r>
                      <a:r>
                        <a:rPr lang="en-GB" sz="1050" kern="1200" dirty="0">
                          <a:solidFill>
                            <a:schemeClr val="dk1"/>
                          </a:solidFill>
                          <a:effectLst/>
                          <a:latin typeface="+mn-lt"/>
                          <a:ea typeface="+mn-ea"/>
                          <a:cs typeface="+mn-cs"/>
                        </a:rPr>
                        <a:t>which has information on walking with purpose and useful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kern="1200" dirty="0">
                          <a:solidFill>
                            <a:schemeClr val="dk1"/>
                          </a:solidFill>
                          <a:effectLst/>
                          <a:latin typeface="+mn-lt"/>
                          <a:ea typeface="+mn-ea"/>
                          <a:cs typeface="+mn-cs"/>
                        </a:rPr>
                        <a:t>Some top tips for getting a COVID swab in people with dementia: </a:t>
                      </a:r>
                      <a:r>
                        <a:rPr lang="en-GB" sz="1050" b="0" i="0" kern="1200" dirty="0">
                          <a:solidFill>
                            <a:schemeClr val="dk1"/>
                          </a:solidFill>
                          <a:effectLst/>
                          <a:latin typeface="+mn-lt"/>
                          <a:ea typeface="+mn-ea"/>
                          <a:cs typeface="+mn-cs"/>
                          <a:hlinkClick r:id="rId5" tooltip="http://www.yhscn.nhs.uk/media/pdfs/mhdn/dementia/covid%2019/top%20tips%20getting%20a%20covid%20swab%20from%20people%20with%20dementia.pdf"/>
                        </a:rPr>
                        <a:t>http://www.yhscn.nhs.uk/media/PDFs/mhdn/Dementia/Covid%2019/Top%20Tips%20Getting%20a%20COVID%20Swab%20from%20people%20with%20dementia.pdf</a:t>
                      </a:r>
                      <a:endParaRPr lang="en-GB" sz="1050" b="0" i="0" kern="1200" dirty="0">
                        <a:solidFill>
                          <a:schemeClr val="dk1"/>
                        </a:solidFill>
                        <a:effectLst/>
                        <a:latin typeface="+mn-lt"/>
                        <a:ea typeface="+mn-ea"/>
                        <a:cs typeface="+mn-cs"/>
                      </a:endParaRPr>
                    </a:p>
                    <a:p>
                      <a:endParaRPr lang="en-GB" sz="600" dirty="0"/>
                    </a:p>
                  </a:txBody>
                  <a:tcPr/>
                </a:tc>
                <a:extLst>
                  <a:ext uri="{0D108BD9-81ED-4DB2-BD59-A6C34878D82A}">
                    <a16:rowId xmlns:a16="http://schemas.microsoft.com/office/drawing/2014/main" val="3311742309"/>
                  </a:ext>
                </a:extLst>
              </a:tr>
              <a:tr h="370840">
                <a:tc>
                  <a:txBody>
                    <a:bodyPr/>
                    <a:lstStyle/>
                    <a:p>
                      <a:r>
                        <a:rPr lang="en-GB" sz="1050" dirty="0"/>
                        <a:t>6</a:t>
                      </a:r>
                    </a:p>
                  </a:txBody>
                  <a:tcPr/>
                </a:tc>
                <a:tc>
                  <a:txBody>
                    <a:bodyPr/>
                    <a:lstStyle/>
                    <a:p>
                      <a:r>
                        <a:rPr lang="en-GB" sz="1050" b="1" i="0" kern="1200" dirty="0">
                          <a:solidFill>
                            <a:schemeClr val="dk1"/>
                          </a:solidFill>
                          <a:effectLst/>
                          <a:latin typeface="+mn-lt"/>
                          <a:ea typeface="+mn-ea"/>
                          <a:cs typeface="+mn-cs"/>
                        </a:rPr>
                        <a:t>In relation to the question regarding consent for Covid-19 vaccine would we need to involve social workers in the decision? Or just GP, staff and NOK</a:t>
                      </a:r>
                    </a:p>
                  </a:txBody>
                  <a:tcPr/>
                </a:tc>
                <a:tc>
                  <a:txBody>
                    <a:bodyPr/>
                    <a:lstStyle/>
                    <a:p>
                      <a:r>
                        <a:rPr lang="en-GB" sz="1050" kern="1200" dirty="0">
                          <a:solidFill>
                            <a:schemeClr val="dk1"/>
                          </a:solidFill>
                          <a:effectLst/>
                          <a:latin typeface="+mn-lt"/>
                          <a:ea typeface="+mn-ea"/>
                          <a:cs typeface="+mn-cs"/>
                        </a:rPr>
                        <a:t>Who is involved in a best interest decision depends who is involved in the person’s life </a:t>
                      </a:r>
                      <a:endParaRPr lang="en-GB" sz="600" dirty="0"/>
                    </a:p>
                  </a:txBody>
                  <a:tcPr/>
                </a:tc>
                <a:extLst>
                  <a:ext uri="{0D108BD9-81ED-4DB2-BD59-A6C34878D82A}">
                    <a16:rowId xmlns:a16="http://schemas.microsoft.com/office/drawing/2014/main" val="697149348"/>
                  </a:ext>
                </a:extLst>
              </a:tr>
              <a:tr h="370840">
                <a:tc>
                  <a:txBody>
                    <a:bodyPr/>
                    <a:lstStyle/>
                    <a:p>
                      <a:r>
                        <a:rPr lang="en-GB" sz="105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i="0" kern="1200" dirty="0">
                          <a:solidFill>
                            <a:schemeClr val="dk1"/>
                          </a:solidFill>
                          <a:effectLst/>
                          <a:latin typeface="+mn-lt"/>
                          <a:ea typeface="+mn-ea"/>
                          <a:cs typeface="+mn-cs"/>
                        </a:rPr>
                        <a:t>I have a resident who due to her mental health will not tolerate and has refuse swabbing. How do we manage this? Also if needed to Isolate due to showing symptoms, she will not comply ,could you advise on how this can be managed? </a:t>
                      </a:r>
                    </a:p>
                  </a:txBody>
                  <a:tcPr/>
                </a:tc>
                <a:tc>
                  <a:txBody>
                    <a:bodyPr/>
                    <a:lstStyle/>
                    <a:p>
                      <a:r>
                        <a:rPr lang="en-GB" sz="1050" kern="1200" dirty="0">
                          <a:solidFill>
                            <a:schemeClr val="dk1"/>
                          </a:solidFill>
                          <a:effectLst/>
                          <a:latin typeface="+mn-lt"/>
                          <a:ea typeface="+mn-ea"/>
                          <a:cs typeface="+mn-cs"/>
                        </a:rPr>
                        <a:t>Engagement and person centred approach;  S</a:t>
                      </a:r>
                      <a:r>
                        <a:rPr lang="en-GB" sz="1050" kern="1200" baseline="0" dirty="0">
                          <a:solidFill>
                            <a:schemeClr val="dk1"/>
                          </a:solidFill>
                          <a:effectLst/>
                          <a:latin typeface="+mn-lt"/>
                          <a:ea typeface="+mn-ea"/>
                          <a:cs typeface="+mn-cs"/>
                        </a:rPr>
                        <a:t>eek to understand the reasoning for refusal, and the person’s capacity to understand the benefits whilst supporting </a:t>
                      </a:r>
                      <a:r>
                        <a:rPr lang="en-GB" sz="1050" kern="1200" baseline="0">
                          <a:solidFill>
                            <a:schemeClr val="dk1"/>
                          </a:solidFill>
                          <a:effectLst/>
                          <a:latin typeface="+mn-lt"/>
                          <a:ea typeface="+mn-ea"/>
                          <a:cs typeface="+mn-cs"/>
                        </a:rPr>
                        <a:t>to enhance mental </a:t>
                      </a:r>
                      <a:r>
                        <a:rPr lang="en-GB" sz="1050" kern="1200" baseline="0" dirty="0">
                          <a:solidFill>
                            <a:schemeClr val="dk1"/>
                          </a:solidFill>
                          <a:effectLst/>
                          <a:latin typeface="+mn-lt"/>
                          <a:ea typeface="+mn-ea"/>
                          <a:cs typeface="+mn-cs"/>
                        </a:rPr>
                        <a:t>health stability; seek support from NHS Community Mental Health Services, and advice from the local Health Protection Team regarding difficulties with self isolation. Supporting residents symptomatic/asymptomatic and without relevant mental capacity: </a:t>
                      </a:r>
                      <a:r>
                        <a:rPr lang="en-GB" sz="1050" kern="1200" baseline="0" dirty="0">
                          <a:solidFill>
                            <a:schemeClr val="dk1"/>
                          </a:solidFill>
                          <a:effectLst/>
                          <a:latin typeface="+mn-lt"/>
                          <a:ea typeface="+mn-ea"/>
                          <a:cs typeface="+mn-cs"/>
                          <a:hlinkClick r:id="rId6"/>
                        </a:rPr>
                        <a:t>https://www.gov.uk/government/publications/coronavirus-covid-19-admission-and-care-of-people-in-care-homes/coronavirus-covid-19-admission-and-care-of-people-in-care-homes#section-2</a:t>
                      </a:r>
                      <a:r>
                        <a:rPr lang="en-GB" sz="1050" kern="1200" baseline="0" dirty="0">
                          <a:solidFill>
                            <a:schemeClr val="dk1"/>
                          </a:solidFill>
                          <a:effectLst/>
                          <a:latin typeface="+mn-lt"/>
                          <a:ea typeface="+mn-ea"/>
                          <a:cs typeface="+mn-cs"/>
                        </a:rPr>
                        <a:t> </a:t>
                      </a:r>
                      <a:endParaRPr lang="en-GB" sz="600" dirty="0"/>
                    </a:p>
                  </a:txBody>
                  <a:tcPr/>
                </a:tc>
                <a:extLst>
                  <a:ext uri="{0D108BD9-81ED-4DB2-BD59-A6C34878D82A}">
                    <a16:rowId xmlns:a16="http://schemas.microsoft.com/office/drawing/2014/main" val="237311727"/>
                  </a:ext>
                </a:extLst>
              </a:tr>
              <a:tr h="370840">
                <a:tc>
                  <a:txBody>
                    <a:bodyPr/>
                    <a:lstStyle/>
                    <a:p>
                      <a:r>
                        <a:rPr lang="en-GB" sz="1050" dirty="0"/>
                        <a:t>8</a:t>
                      </a:r>
                    </a:p>
                  </a:txBody>
                  <a:tcPr/>
                </a:tc>
                <a:tc>
                  <a:txBody>
                    <a:bodyPr/>
                    <a:lstStyle/>
                    <a:p>
                      <a:pPr marL="0" marR="0" lvl="0" indent="0" algn="l" defTabSz="914400" rtl="0" eaLnBrk="1" fontAlgn="base" latinLnBrk="0" hangingPunct="1">
                        <a:lnSpc>
                          <a:spcPct val="100000"/>
                        </a:lnSpc>
                        <a:spcBef>
                          <a:spcPts val="751"/>
                        </a:spcBef>
                        <a:spcAft>
                          <a:spcPts val="0"/>
                        </a:spcAft>
                        <a:buClrTx/>
                        <a:buSzTx/>
                        <a:buFontTx/>
                        <a:buNone/>
                        <a:tabLst/>
                        <a:defRPr/>
                      </a:pPr>
                      <a:r>
                        <a:rPr lang="en-GB" sz="1050" b="1" i="0" kern="1200" dirty="0">
                          <a:solidFill>
                            <a:schemeClr val="dk1"/>
                          </a:solidFill>
                          <a:effectLst/>
                          <a:latin typeface="+mn-lt"/>
                          <a:ea typeface="+mn-ea"/>
                          <a:cs typeface="+mn-cs"/>
                        </a:rPr>
                        <a:t>Is vaccination going to be rolled out to all care homes?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We are currently waiting for more information on this and we will let you know as soon as we receive this</a:t>
                      </a:r>
                    </a:p>
                  </a:txBody>
                  <a:tcPr/>
                </a:tc>
                <a:extLst>
                  <a:ext uri="{0D108BD9-81ED-4DB2-BD59-A6C34878D82A}">
                    <a16:rowId xmlns:a16="http://schemas.microsoft.com/office/drawing/2014/main" val="2380789518"/>
                  </a:ext>
                </a:extLst>
              </a:tr>
            </a:tbl>
          </a:graphicData>
        </a:graphic>
      </p:graphicFrame>
      <p:sp>
        <p:nvSpPr>
          <p:cNvPr id="3" name="Title 2">
            <a:extLst>
              <a:ext uri="{FF2B5EF4-FFF2-40B4-BE49-F238E27FC236}">
                <a16:creationId xmlns:a16="http://schemas.microsoft.com/office/drawing/2014/main" id="{20E14C13-D727-4687-B533-FD330B29D351}"/>
              </a:ext>
            </a:extLst>
          </p:cNvPr>
          <p:cNvSpPr>
            <a:spLocks noGrp="1"/>
          </p:cNvSpPr>
          <p:nvPr>
            <p:ph type="title"/>
          </p:nvPr>
        </p:nvSpPr>
        <p:spPr>
          <a:xfrm>
            <a:off x="609604" y="120807"/>
            <a:ext cx="8756073" cy="611649"/>
          </a:xfrm>
        </p:spPr>
        <p:txBody>
          <a:bodyPr>
            <a:noAutofit/>
          </a:bodyPr>
          <a:lstStyle/>
          <a:p>
            <a:r>
              <a:rPr lang="en-GB" sz="2000" b="1" dirty="0">
                <a:solidFill>
                  <a:srgbClr val="0070C0"/>
                </a:solidFill>
                <a:latin typeface="Arial"/>
                <a:cs typeface="Arial"/>
              </a:rPr>
              <a:t>FAQs</a:t>
            </a:r>
            <a:endParaRPr lang="en-GB" sz="2000" dirty="0"/>
          </a:p>
        </p:txBody>
      </p:sp>
    </p:spTree>
    <p:extLst>
      <p:ext uri="{BB962C8B-B14F-4D97-AF65-F5344CB8AC3E}">
        <p14:creationId xmlns:p14="http://schemas.microsoft.com/office/powerpoint/2010/main" val="954996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C019BF-089B-40A5-97FE-EB41521679B8}"/>
              </a:ext>
            </a:extLst>
          </p:cNvPr>
          <p:cNvSpPr>
            <a:spLocks noGrp="1"/>
          </p:cNvSpPr>
          <p:nvPr>
            <p:ph sz="quarter" idx="10"/>
          </p:nvPr>
        </p:nvSpPr>
        <p:spPr>
          <a:xfrm>
            <a:off x="614921" y="1343804"/>
            <a:ext cx="10316899" cy="4989640"/>
          </a:xfrm>
        </p:spPr>
        <p:txBody>
          <a:bodyPr/>
          <a:lstStyle/>
          <a:p>
            <a:endParaRPr lang="en-GB" dirty="0"/>
          </a:p>
          <a:p>
            <a:r>
              <a:rPr lang="en-GB" sz="2000" u="sng" dirty="0">
                <a:hlinkClick r:id="rId2"/>
              </a:rPr>
              <a:t>The green book</a:t>
            </a:r>
            <a:r>
              <a:rPr lang="en-GB" sz="2000" dirty="0"/>
              <a:t> Guidance for administering vaccines </a:t>
            </a:r>
            <a:endParaRPr lang="en-GB" sz="2000" dirty="0">
              <a:hlinkClick r:id="rId3"/>
            </a:endParaRPr>
          </a:p>
          <a:p>
            <a:r>
              <a:rPr lang="en-GB" sz="2000" dirty="0">
                <a:hlinkClick r:id="rId3"/>
              </a:rPr>
              <a:t>Care Homes Resource pack</a:t>
            </a:r>
            <a:endParaRPr lang="en-GB" sz="2000" dirty="0"/>
          </a:p>
          <a:p>
            <a:r>
              <a:rPr lang="en-GB" sz="2000" dirty="0">
                <a:hlinkClick r:id="rId4"/>
              </a:rPr>
              <a:t>SCIE MCA Directory</a:t>
            </a:r>
            <a:endParaRPr lang="en-GB" sz="2000" dirty="0"/>
          </a:p>
          <a:p>
            <a:r>
              <a:rPr lang="en-GB" sz="2000" dirty="0">
                <a:hlinkClick r:id="rId5"/>
              </a:rPr>
              <a:t>Advance Care Planning</a:t>
            </a:r>
            <a:endParaRPr lang="en-GB" sz="2000" dirty="0"/>
          </a:p>
          <a:p>
            <a:r>
              <a:rPr lang="en-GB" sz="2000" dirty="0">
                <a:hlinkClick r:id="rId6"/>
              </a:rPr>
              <a:t>Guidance on the use of MCA for decisions regarding clinical treatment and care</a:t>
            </a:r>
            <a:endParaRPr lang="en-GB" sz="2000" dirty="0"/>
          </a:p>
          <a:p>
            <a:r>
              <a:rPr lang="en-GB" sz="2000" dirty="0">
                <a:hlinkClick r:id="rId7"/>
              </a:rPr>
              <a:t>Care Homes winter readiness webinar recording and slides</a:t>
            </a:r>
            <a:endParaRPr lang="en-GB" sz="2000" dirty="0"/>
          </a:p>
          <a:p>
            <a:r>
              <a:rPr lang="en-GB" sz="2000" dirty="0">
                <a:hlinkClick r:id="rId8"/>
              </a:rPr>
              <a:t>National Mental Capacity forum</a:t>
            </a:r>
            <a:endParaRPr lang="en-GB" sz="2000" dirty="0"/>
          </a:p>
          <a:p>
            <a:r>
              <a:rPr lang="en-GB" sz="2000" dirty="0"/>
              <a:t>NHS safeguarding app </a:t>
            </a:r>
          </a:p>
          <a:p>
            <a:endParaRPr lang="en-GB" dirty="0"/>
          </a:p>
          <a:p>
            <a:endParaRPr lang="en-GB" dirty="0"/>
          </a:p>
          <a:p>
            <a:endParaRPr lang="en-GB" dirty="0"/>
          </a:p>
        </p:txBody>
      </p:sp>
      <p:sp>
        <p:nvSpPr>
          <p:cNvPr id="3" name="Title 2">
            <a:extLst>
              <a:ext uri="{FF2B5EF4-FFF2-40B4-BE49-F238E27FC236}">
                <a16:creationId xmlns:a16="http://schemas.microsoft.com/office/drawing/2014/main" id="{5E36AFDA-B5F4-4B91-8D42-44661F42DE56}"/>
              </a:ext>
            </a:extLst>
          </p:cNvPr>
          <p:cNvSpPr>
            <a:spLocks noGrp="1"/>
          </p:cNvSpPr>
          <p:nvPr>
            <p:ph type="title"/>
          </p:nvPr>
        </p:nvSpPr>
        <p:spPr/>
        <p:txBody>
          <a:bodyPr/>
          <a:lstStyle/>
          <a:p>
            <a:r>
              <a:rPr lang="en-GB" dirty="0"/>
              <a:t>Resources </a:t>
            </a:r>
            <a:br>
              <a:rPr lang="en-GB" dirty="0"/>
            </a:br>
            <a:endParaRPr lang="en-GB" dirty="0"/>
          </a:p>
        </p:txBody>
      </p:sp>
      <p:sp>
        <p:nvSpPr>
          <p:cNvPr id="4" name="Footer Placeholder 3">
            <a:extLst>
              <a:ext uri="{FF2B5EF4-FFF2-40B4-BE49-F238E27FC236}">
                <a16:creationId xmlns:a16="http://schemas.microsoft.com/office/drawing/2014/main" id="{72F7E38F-022B-42B9-9D7D-2F25B60626DB}"/>
              </a:ext>
            </a:extLst>
          </p:cNvPr>
          <p:cNvSpPr>
            <a:spLocks noGrp="1"/>
          </p:cNvSpPr>
          <p:nvPr>
            <p:ph type="ftr" sz="quarter" idx="3"/>
          </p:nvPr>
        </p:nvSpPr>
        <p:spPr/>
        <p:txBody>
          <a:bodyPr/>
          <a:lstStyle/>
          <a:p>
            <a:r>
              <a:rPr lang="en-GB" dirty="0">
                <a:latin typeface="Arial"/>
                <a:cs typeface="Arial"/>
              </a:rPr>
              <a:t>Care Provider MCA Simplified including </a:t>
            </a:r>
            <a:r>
              <a:rPr lang="en-GB" dirty="0" err="1">
                <a:latin typeface="Arial"/>
                <a:cs typeface="Arial"/>
              </a:rPr>
              <a:t>DoLS</a:t>
            </a:r>
            <a:endParaRPr lang="en-US" dirty="0">
              <a:latin typeface="Arial"/>
              <a:cs typeface="Arial"/>
            </a:endParaRPr>
          </a:p>
        </p:txBody>
      </p:sp>
      <p:pic>
        <p:nvPicPr>
          <p:cNvPr id="7" name="Picture 3" descr="A screenshot of text&#10;&#10;Description automatically generated">
            <a:extLst>
              <a:ext uri="{FF2B5EF4-FFF2-40B4-BE49-F238E27FC236}">
                <a16:creationId xmlns:a16="http://schemas.microsoft.com/office/drawing/2014/main" id="{4280B64C-0AC0-4E71-8E5F-9759BB7138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5995A18C-6F93-4B7E-B399-09B1E5A7F7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223" y="4824468"/>
            <a:ext cx="1425260" cy="1480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hlinkClick r:id="rId5"/>
            <a:extLst>
              <a:ext uri="{FF2B5EF4-FFF2-40B4-BE49-F238E27FC236}">
                <a16:creationId xmlns:a16="http://schemas.microsoft.com/office/drawing/2014/main" id="{05D6BED8-D2D5-465B-8CC4-100828E0EFB4}"/>
              </a:ext>
            </a:extLst>
          </p:cNvPr>
          <p:cNvPicPr>
            <a:picLocks noChangeAspect="1"/>
          </p:cNvPicPr>
          <p:nvPr/>
        </p:nvPicPr>
        <p:blipFill>
          <a:blip r:embed="rId11"/>
          <a:stretch>
            <a:fillRect/>
          </a:stretch>
        </p:blipFill>
        <p:spPr>
          <a:xfrm>
            <a:off x="9902072" y="4354548"/>
            <a:ext cx="1282705" cy="1795384"/>
          </a:xfrm>
          <a:prstGeom prst="rect">
            <a:avLst/>
          </a:prstGeom>
        </p:spPr>
      </p:pic>
      <p:pic>
        <p:nvPicPr>
          <p:cNvPr id="8" name="Picture 7">
            <a:hlinkClick r:id="rId6"/>
            <a:extLst>
              <a:ext uri="{FF2B5EF4-FFF2-40B4-BE49-F238E27FC236}">
                <a16:creationId xmlns:a16="http://schemas.microsoft.com/office/drawing/2014/main" id="{EA48E233-7E8E-487A-9488-C14875F29727}"/>
              </a:ext>
            </a:extLst>
          </p:cNvPr>
          <p:cNvPicPr>
            <a:picLocks noChangeAspect="1"/>
          </p:cNvPicPr>
          <p:nvPr/>
        </p:nvPicPr>
        <p:blipFill>
          <a:blip r:embed="rId12"/>
          <a:stretch>
            <a:fillRect/>
          </a:stretch>
        </p:blipFill>
        <p:spPr>
          <a:xfrm>
            <a:off x="7776164" y="4344940"/>
            <a:ext cx="1282705" cy="1804992"/>
          </a:xfrm>
          <a:prstGeom prst="rect">
            <a:avLst/>
          </a:prstGeom>
        </p:spPr>
      </p:pic>
    </p:spTree>
    <p:extLst>
      <p:ext uri="{BB962C8B-B14F-4D97-AF65-F5344CB8AC3E}">
        <p14:creationId xmlns:p14="http://schemas.microsoft.com/office/powerpoint/2010/main" val="407673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57D8D8-9768-4AAB-9437-87593316EA21}"/>
              </a:ext>
            </a:extLst>
          </p:cNvPr>
          <p:cNvSpPr>
            <a:spLocks noGrp="1"/>
          </p:cNvSpPr>
          <p:nvPr>
            <p:ph type="title"/>
          </p:nvPr>
        </p:nvSpPr>
        <p:spPr>
          <a:xfrm>
            <a:off x="614924" y="449220"/>
            <a:ext cx="8756073" cy="611649"/>
          </a:xfrm>
        </p:spPr>
        <p:txBody>
          <a:bodyPr/>
          <a:lstStyle/>
          <a:p>
            <a:r>
              <a:rPr lang="en-GB" sz="3200" b="1" dirty="0"/>
              <a:t>Next steps</a:t>
            </a:r>
          </a:p>
        </p:txBody>
      </p:sp>
      <p:pic>
        <p:nvPicPr>
          <p:cNvPr id="3075" name="Picture 3">
            <a:extLst>
              <a:ext uri="{FF2B5EF4-FFF2-40B4-BE49-F238E27FC236}">
                <a16:creationId xmlns:a16="http://schemas.microsoft.com/office/drawing/2014/main" id="{D8CA581C-2D11-47F4-8FD8-67A279616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62" y="1173222"/>
            <a:ext cx="1019175" cy="9429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570B330-1CD3-4FE5-A842-BFEE38249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31" y="2990570"/>
            <a:ext cx="561975" cy="365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3B2AB640-D3A3-47FA-8BC7-0426E22C47FE}"/>
              </a:ext>
            </a:extLst>
          </p:cNvPr>
          <p:cNvGraphicFramePr>
            <a:graphicFrameLocks noGrp="1"/>
          </p:cNvGraphicFramePr>
          <p:nvPr>
            <p:extLst>
              <p:ext uri="{D42A27DB-BD31-4B8C-83A1-F6EECF244321}">
                <p14:modId xmlns:p14="http://schemas.microsoft.com/office/powerpoint/2010/main" val="954147794"/>
              </p:ext>
            </p:extLst>
          </p:nvPr>
        </p:nvGraphicFramePr>
        <p:xfrm>
          <a:off x="1533974" y="1066337"/>
          <a:ext cx="10120174" cy="2327513"/>
        </p:xfrm>
        <a:graphic>
          <a:graphicData uri="http://schemas.openxmlformats.org/drawingml/2006/table">
            <a:tbl>
              <a:tblPr firstRow="1" bandRow="1">
                <a:tableStyleId>{5C22544A-7EE6-4342-B048-85BDC9FD1C3A}</a:tableStyleId>
              </a:tblPr>
              <a:tblGrid>
                <a:gridCol w="10120174">
                  <a:extLst>
                    <a:ext uri="{9D8B030D-6E8A-4147-A177-3AD203B41FA5}">
                      <a16:colId xmlns:a16="http://schemas.microsoft.com/office/drawing/2014/main" val="3124362183"/>
                    </a:ext>
                  </a:extLst>
                </a:gridCol>
              </a:tblGrid>
              <a:tr h="1912706">
                <a:tc>
                  <a:txBody>
                    <a:bodyPr/>
                    <a:lstStyle/>
                    <a:p>
                      <a:r>
                        <a:rPr lang="en-GB" sz="2000" dirty="0">
                          <a:solidFill>
                            <a:schemeClr val="tx1"/>
                          </a:solidFill>
                          <a:latin typeface="Arial"/>
                          <a:cs typeface="Arial"/>
                        </a:rPr>
                        <a:t>Connect with others on the </a:t>
                      </a:r>
                      <a:r>
                        <a:rPr lang="en-GB" sz="2000" b="1" dirty="0">
                          <a:solidFill>
                            <a:schemeClr val="tx1"/>
                          </a:solidFill>
                          <a:latin typeface="Arial"/>
                          <a:cs typeface="Arial"/>
                        </a:rPr>
                        <a:t>Future NHS platform</a:t>
                      </a:r>
                      <a:r>
                        <a:rPr lang="en-GB" sz="2000" dirty="0">
                          <a:solidFill>
                            <a:schemeClr val="tx1"/>
                          </a:solidFill>
                          <a:latin typeface="Arial"/>
                          <a:cs typeface="Arial"/>
                        </a:rPr>
                        <a:t>: </a:t>
                      </a:r>
                    </a:p>
                    <a:p>
                      <a:r>
                        <a:rPr lang="en-GB" sz="1800" dirty="0">
                          <a:latin typeface="Arial"/>
                          <a:cs typeface="Arial"/>
                          <a:hlinkClick r:id="rId4"/>
                        </a:rPr>
                        <a:t>Enhanced health in care homes </a:t>
                      </a:r>
                      <a:r>
                        <a:rPr lang="en-GB" sz="1800" dirty="0">
                          <a:solidFill>
                            <a:schemeClr val="tx1"/>
                          </a:solidFill>
                          <a:latin typeface="Arial"/>
                          <a:cs typeface="Arial"/>
                        </a:rPr>
                        <a:t>Email:</a:t>
                      </a:r>
                      <a:r>
                        <a:rPr lang="en-GB" sz="1800" dirty="0">
                          <a:latin typeface="Arial"/>
                          <a:cs typeface="Arial"/>
                        </a:rPr>
                        <a:t> </a:t>
                      </a:r>
                      <a:r>
                        <a:rPr lang="en-GB" sz="1800" dirty="0">
                          <a:latin typeface="Arial" panose="020B0604020202020204" pitchFamily="34" charset="0"/>
                          <a:cs typeface="Arial" panose="020B0604020202020204" pitchFamily="34" charset="0"/>
                          <a:hlinkClick r:id="rId5"/>
                        </a:rPr>
                        <a:t>England.carehomes@nhs.net</a:t>
                      </a:r>
                      <a:endParaRPr lang="en-GB"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Arial" panose="020B0604020202020204" pitchFamily="34" charset="0"/>
                          <a:cs typeface="Arial" panose="020B0604020202020204" pitchFamily="34" charset="0"/>
                          <a:hlinkClick r:id="rId6"/>
                        </a:rPr>
                        <a:t>NHS Safeguarding Workspace</a:t>
                      </a:r>
                      <a:r>
                        <a:rPr lang="en-GB" sz="1800" dirty="0">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Email: </a:t>
                      </a:r>
                      <a:r>
                        <a:rPr lang="en-GB" sz="1800" dirty="0">
                          <a:latin typeface="Arial" panose="020B0604020202020204" pitchFamily="34" charset="0"/>
                          <a:cs typeface="Arial" panose="020B0604020202020204" pitchFamily="34" charset="0"/>
                          <a:hlinkClick r:id="rId7"/>
                        </a:rPr>
                        <a:t>ENGLAND.safeguarding@nhs.net</a:t>
                      </a:r>
                      <a:r>
                        <a:rPr lang="en-GB" sz="1800" dirty="0">
                          <a:latin typeface="Arial" panose="020B0604020202020204" pitchFamily="34" charset="0"/>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2443976"/>
                  </a:ext>
                </a:extLst>
              </a:tr>
              <a:tr h="414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Arial"/>
                          <a:cs typeface="Arial"/>
                        </a:rPr>
                        <a:t>For all general queries, email </a:t>
                      </a:r>
                      <a:r>
                        <a:rPr lang="en-GB" sz="2000" dirty="0">
                          <a:solidFill>
                            <a:srgbClr val="0563C1"/>
                          </a:solidFill>
                          <a:latin typeface="Arial" panose="020B0604020202020204" pitchFamily="34" charset="0"/>
                          <a:ea typeface="Calibri" panose="020F0502020204030204" pitchFamily="34" charset="0"/>
                          <a:cs typeface="Arial" panose="020B0604020202020204" pitchFamily="34" charset="0"/>
                          <a:hlinkClick r:id="rId8"/>
                        </a:rPr>
                        <a:t>england.londonehchprogramme@nhs.net</a:t>
                      </a:r>
                      <a:r>
                        <a:rPr lang="en-GB" sz="2000" dirty="0">
                          <a:solidFill>
                            <a:schemeClr val="tx1"/>
                          </a:solidFill>
                          <a:latin typeface="Arial"/>
                          <a:cs typeface="Arial"/>
                        </a:rPr>
                        <a:t>  </a:t>
                      </a:r>
                      <a:endParaRPr lang="en-GB" sz="20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6623355"/>
                  </a:ext>
                </a:extLst>
              </a:tr>
            </a:tbl>
          </a:graphicData>
        </a:graphic>
      </p:graphicFrame>
      <p:sp>
        <p:nvSpPr>
          <p:cNvPr id="9" name="Footer Placeholder 3">
            <a:extLst>
              <a:ext uri="{FF2B5EF4-FFF2-40B4-BE49-F238E27FC236}">
                <a16:creationId xmlns:a16="http://schemas.microsoft.com/office/drawing/2014/main" id="{0283E7A1-3C0B-47BE-A5A8-FCED91CF8D52}"/>
              </a:ext>
            </a:extLst>
          </p:cNvPr>
          <p:cNvSpPr>
            <a:spLocks noGrp="1"/>
          </p:cNvSpPr>
          <p:nvPr>
            <p:ph type="ftr" sz="quarter" idx="3"/>
          </p:nvPr>
        </p:nvSpPr>
        <p:spPr>
          <a:xfrm>
            <a:off x="992069" y="6340727"/>
            <a:ext cx="5723164"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accent3">
                    <a:lumMod val="60000"/>
                    <a:lumOff val="40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latin typeface="Arial"/>
                <a:cs typeface="Arial"/>
              </a:rPr>
              <a:t>Care Provider MCA Simplified including </a:t>
            </a:r>
            <a:r>
              <a:rPr lang="en-GB" sz="900" dirty="0" err="1">
                <a:latin typeface="Arial"/>
                <a:cs typeface="Arial"/>
              </a:rPr>
              <a:t>DoLS</a:t>
            </a:r>
            <a:endParaRPr lang="en-US" sz="900" dirty="0">
              <a:latin typeface="Arial"/>
              <a:cs typeface="Arial"/>
            </a:endParaRPr>
          </a:p>
        </p:txBody>
      </p:sp>
      <p:pic>
        <p:nvPicPr>
          <p:cNvPr id="11" name="Picture 3" descr="A screenshot of text&#10;&#10;Description automatically generated">
            <a:extLst>
              <a:ext uri="{FF2B5EF4-FFF2-40B4-BE49-F238E27FC236}">
                <a16:creationId xmlns:a16="http://schemas.microsoft.com/office/drawing/2014/main" id="{43DCED2E-110F-4994-B501-5CB7DD03D8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005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54721" y="1531199"/>
            <a:ext cx="7670249" cy="829879"/>
          </a:xfrm>
        </p:spPr>
        <p:txBody>
          <a:bodyPr/>
          <a:lstStyle/>
          <a:p>
            <a:pPr lvl="0" algn="ctr">
              <a:lnSpc>
                <a:spcPct val="114999"/>
              </a:lnSpc>
            </a:pPr>
            <a:r>
              <a:rPr lang="en-GB" sz="2400" b="1" dirty="0">
                <a:latin typeface="Arial"/>
              </a:rPr>
              <a:t>Bite size: Mental Capacity Act simplified including </a:t>
            </a:r>
            <a:r>
              <a:rPr lang="en-GB" sz="2400" b="1" dirty="0" err="1">
                <a:latin typeface="Arial"/>
              </a:rPr>
              <a:t>DoLS</a:t>
            </a:r>
            <a:endParaRPr lang="en-GB" sz="2400" b="1" dirty="0"/>
          </a:p>
        </p:txBody>
      </p:sp>
      <p:sp>
        <p:nvSpPr>
          <p:cNvPr id="5" name="Subtitle 4"/>
          <p:cNvSpPr>
            <a:spLocks noGrp="1"/>
          </p:cNvSpPr>
          <p:nvPr>
            <p:ph type="subTitle" idx="1"/>
          </p:nvPr>
        </p:nvSpPr>
        <p:spPr>
          <a:xfrm>
            <a:off x="4871037" y="3210721"/>
            <a:ext cx="5441982" cy="1373002"/>
          </a:xfrm>
        </p:spPr>
        <p:txBody>
          <a:bodyPr/>
          <a:lstStyle/>
          <a:p>
            <a:r>
              <a:rPr lang="en-GB" sz="1600" b="1" dirty="0"/>
              <a:t>Chelle Farnan</a:t>
            </a:r>
          </a:p>
          <a:p>
            <a:r>
              <a:rPr lang="en-GB" sz="1600" dirty="0"/>
              <a:t>Named Professional Safeguarding Adults and MCA Lead</a:t>
            </a:r>
          </a:p>
          <a:p>
            <a:r>
              <a:rPr lang="en-GB" sz="1600" dirty="0">
                <a:latin typeface="Arial" panose="020B0604020202020204" pitchFamily="34" charset="0"/>
              </a:rPr>
              <a:t>North East London NHS Foundation Trust</a:t>
            </a:r>
            <a:endParaRPr lang="en-GB" sz="2000" b="1" dirty="0"/>
          </a:p>
        </p:txBody>
      </p:sp>
      <p:pic>
        <p:nvPicPr>
          <p:cNvPr id="9" name="Picture 3" descr="A screenshot of text&#10;&#10;Description automatically generated">
            <a:extLst>
              <a:ext uri="{FF2B5EF4-FFF2-40B4-BE49-F238E27FC236}">
                <a16:creationId xmlns:a16="http://schemas.microsoft.com/office/drawing/2014/main" id="{39F975AC-3E1C-4813-9C99-B52BA109F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397" y="336867"/>
            <a:ext cx="843756" cy="4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 person wearing glasses and smiling at the camera&#10;&#10;Description automatically generated">
            <a:extLst>
              <a:ext uri="{FF2B5EF4-FFF2-40B4-BE49-F238E27FC236}">
                <a16:creationId xmlns:a16="http://schemas.microsoft.com/office/drawing/2014/main" id="{194BDE07-4516-4527-AC77-C161A205F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749" y="2253754"/>
            <a:ext cx="25622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05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D117-C9D9-42CC-A6E0-FA6849735F63}"/>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3E51AC60-A3CD-4284-81A2-D84D8059A711}"/>
              </a:ext>
            </a:extLst>
          </p:cNvPr>
          <p:cNvPicPr>
            <a:picLocks noGrp="1" noChangeAspect="1"/>
          </p:cNvPicPr>
          <p:nvPr>
            <p:ph idx="1"/>
          </p:nvPr>
        </p:nvPicPr>
        <p:blipFill>
          <a:blip r:embed="rId2"/>
          <a:stretch>
            <a:fillRect/>
          </a:stretch>
        </p:blipFill>
        <p:spPr>
          <a:xfrm>
            <a:off x="570704" y="310718"/>
            <a:ext cx="8670949" cy="5830466"/>
          </a:xfrm>
          <a:prstGeom prst="rect">
            <a:avLst/>
          </a:prstGeom>
        </p:spPr>
      </p:pic>
      <p:sp>
        <p:nvSpPr>
          <p:cNvPr id="8" name="TextBox 7">
            <a:extLst>
              <a:ext uri="{FF2B5EF4-FFF2-40B4-BE49-F238E27FC236}">
                <a16:creationId xmlns:a16="http://schemas.microsoft.com/office/drawing/2014/main" id="{7DC7623E-7728-4CE5-949E-C13D4991DE65}"/>
              </a:ext>
            </a:extLst>
          </p:cNvPr>
          <p:cNvSpPr txBox="1"/>
          <p:nvPr/>
        </p:nvSpPr>
        <p:spPr>
          <a:xfrm>
            <a:off x="730930" y="2210156"/>
            <a:ext cx="7704856" cy="2554545"/>
          </a:xfrm>
          <a:prstGeom prst="rect">
            <a:avLst/>
          </a:prstGeom>
          <a:noFill/>
        </p:spPr>
        <p:txBody>
          <a:bodyPr wrap="square" rtlCol="0">
            <a:spAutoFit/>
          </a:bodyPr>
          <a:lstStyle/>
          <a:p>
            <a:r>
              <a:rPr lang="en-GB" sz="2800" b="1" dirty="0">
                <a:solidFill>
                  <a:schemeClr val="bg1"/>
                </a:solidFill>
                <a:latin typeface="Arial Rounded MT Bold" panose="020F0704030504030204" pitchFamily="34" charset="0"/>
                <a:cs typeface="Arial" panose="020B0604020202020204" pitchFamily="34" charset="0"/>
              </a:rPr>
              <a:t>Bite-Size: The Mental Capacity Act 2005 - including the Deprivation of Liberty </a:t>
            </a:r>
          </a:p>
          <a:p>
            <a:r>
              <a:rPr lang="en-GB" sz="2800" b="1" dirty="0">
                <a:solidFill>
                  <a:schemeClr val="bg1"/>
                </a:solidFill>
                <a:latin typeface="Arial Rounded MT Bold" panose="020F0704030504030204" pitchFamily="34" charset="0"/>
                <a:cs typeface="Arial" panose="020B0604020202020204" pitchFamily="34" charset="0"/>
              </a:rPr>
              <a:t>Safeguards scheme</a:t>
            </a:r>
          </a:p>
          <a:p>
            <a:endParaRPr lang="en-GB" sz="2800" b="1" dirty="0">
              <a:solidFill>
                <a:schemeClr val="bg1"/>
              </a:solidFill>
              <a:latin typeface="Arial Rounded MT Bold" panose="020F0704030504030204" pitchFamily="34" charset="0"/>
              <a:cs typeface="Arial" panose="020B0604020202020204" pitchFamily="34" charset="0"/>
            </a:endParaRPr>
          </a:p>
          <a:p>
            <a:r>
              <a:rPr lang="en-GB" sz="2800" b="1" dirty="0">
                <a:solidFill>
                  <a:schemeClr val="bg1"/>
                </a:solidFill>
                <a:latin typeface="Arial Rounded MT Bold" panose="020F0704030504030204" pitchFamily="34" charset="0"/>
                <a:cs typeface="Arial" panose="020B0604020202020204" pitchFamily="34" charset="0"/>
              </a:rPr>
              <a:t>		 Chelle Farnan </a:t>
            </a:r>
          </a:p>
          <a:p>
            <a:r>
              <a:rPr lang="en-GB" sz="2000" b="1"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3B43E230-7E17-4229-B8CA-954823081B21}"/>
              </a:ext>
            </a:extLst>
          </p:cNvPr>
          <p:cNvSpPr txBox="1"/>
          <p:nvPr/>
        </p:nvSpPr>
        <p:spPr>
          <a:xfrm>
            <a:off x="1000204" y="4791223"/>
            <a:ext cx="2678199" cy="1323439"/>
          </a:xfrm>
          <a:prstGeom prst="rect">
            <a:avLst/>
          </a:prstGeom>
          <a:noFill/>
        </p:spPr>
        <p:txBody>
          <a:bodyPr wrap="square" rtlCol="0">
            <a:spAutoFit/>
          </a:bodyPr>
          <a:lstStyle/>
          <a:p>
            <a:r>
              <a:rPr lang="en-GB" sz="2000" b="1" dirty="0">
                <a:solidFill>
                  <a:schemeClr val="bg1"/>
                </a:solidFill>
                <a:cs typeface="Arial" panose="020B0604020202020204" pitchFamily="34" charset="0"/>
              </a:rPr>
              <a:t>#NHSSafeguarding</a:t>
            </a:r>
          </a:p>
          <a:p>
            <a:r>
              <a:rPr lang="en-GB" sz="2000" b="1" dirty="0">
                <a:solidFill>
                  <a:schemeClr val="bg1"/>
                </a:solidFill>
                <a:cs typeface="Arial" panose="020B0604020202020204" pitchFamily="34" charset="0"/>
              </a:rPr>
              <a:t>#MCA_LPS</a:t>
            </a:r>
          </a:p>
          <a:p>
            <a:r>
              <a:rPr lang="en-GB" sz="2000" b="1" dirty="0">
                <a:solidFill>
                  <a:schemeClr val="bg1"/>
                </a:solidFill>
                <a:latin typeface="Arial" panose="020B0604020202020204" pitchFamily="34" charset="0"/>
                <a:cs typeface="Arial" panose="020B0604020202020204" pitchFamily="34" charset="0"/>
              </a:rPr>
              <a:t>@Chelleefarnan</a:t>
            </a:r>
            <a:endParaRPr lang="en-GB" sz="2000" b="1" dirty="0">
              <a:solidFill>
                <a:schemeClr val="bg1"/>
              </a:solidFill>
              <a:cs typeface="Arial" panose="020B0604020202020204" pitchFamily="34" charset="0"/>
            </a:endParaRPr>
          </a:p>
          <a:p>
            <a:r>
              <a:rPr lang="en-GB" sz="2000" b="1" dirty="0">
                <a:solidFill>
                  <a:schemeClr val="bg1"/>
                </a:solidFill>
                <a:cs typeface="Arial" panose="020B0604020202020204" pitchFamily="34" charset="0"/>
              </a:rPr>
              <a:t>December 2020</a:t>
            </a:r>
          </a:p>
        </p:txBody>
      </p:sp>
      <p:pic>
        <p:nvPicPr>
          <p:cNvPr id="10" name="Picture 9" descr="Image result for TWITTER IMAGE">
            <a:extLst>
              <a:ext uri="{FF2B5EF4-FFF2-40B4-BE49-F238E27FC236}">
                <a16:creationId xmlns:a16="http://schemas.microsoft.com/office/drawing/2014/main" id="{58E5C4F8-11BC-47F5-AA7A-F003E85B3E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19" y="4764701"/>
            <a:ext cx="597535" cy="597535"/>
          </a:xfrm>
          <a:prstGeom prst="rect">
            <a:avLst/>
          </a:prstGeom>
          <a:noFill/>
          <a:ln>
            <a:noFill/>
          </a:ln>
        </p:spPr>
      </p:pic>
      <p:pic>
        <p:nvPicPr>
          <p:cNvPr id="11" name="Picture 2" descr="A person wearing glasses and smiling at the camera&#10;&#10;Description automatically generated">
            <a:extLst>
              <a:ext uri="{FF2B5EF4-FFF2-40B4-BE49-F238E27FC236}">
                <a16:creationId xmlns:a16="http://schemas.microsoft.com/office/drawing/2014/main" id="{236E5B35-0133-42E8-AB39-6A734794A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690" y="3596049"/>
            <a:ext cx="1012167" cy="123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506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042" y="116632"/>
            <a:ext cx="7556313" cy="1116106"/>
          </a:xfrm>
        </p:spPr>
        <p:txBody>
          <a:bodyPr/>
          <a:lstStyle/>
          <a:p>
            <a:r>
              <a:rPr lang="en-GB" b="1" dirty="0">
                <a:solidFill>
                  <a:srgbClr val="00B050"/>
                </a:solidFill>
                <a:latin typeface="Arial Rounded MT Bold" pitchFamily="34" charset="0"/>
              </a:rPr>
              <a:t>Current legal context</a:t>
            </a:r>
          </a:p>
        </p:txBody>
      </p:sp>
      <p:sp>
        <p:nvSpPr>
          <p:cNvPr id="3" name="Content Placeholder 2"/>
          <p:cNvSpPr>
            <a:spLocks noGrp="1"/>
          </p:cNvSpPr>
          <p:nvPr>
            <p:ph idx="1"/>
          </p:nvPr>
        </p:nvSpPr>
        <p:spPr>
          <a:xfrm>
            <a:off x="932155" y="1052736"/>
            <a:ext cx="10484528" cy="5112568"/>
          </a:xfrm>
        </p:spPr>
        <p:txBody>
          <a:bodyPr/>
          <a:lstStyle/>
          <a:p>
            <a:r>
              <a:rPr lang="en-GB" sz="2400" dirty="0"/>
              <a:t>The Coronavirus Act 2020 has temporarily amended other pieces of legislation such as the Mental Health Act 1983 &amp; the Care Act 2014. </a:t>
            </a:r>
          </a:p>
          <a:p>
            <a:r>
              <a:rPr lang="en-GB" sz="2400" dirty="0"/>
              <a:t>It has not, however, done so for the Mental Capacity Act 2005</a:t>
            </a:r>
            <a:r>
              <a:rPr lang="en-GB" sz="2400" i="1" dirty="0"/>
              <a:t> </a:t>
            </a:r>
            <a:r>
              <a:rPr lang="en-GB" sz="2400" dirty="0"/>
              <a:t>(MCA). Therefore the principles of the MCA and the safeguards provided by the Deprivation of Liberty Safeguards (DoLS) scheme still apply. </a:t>
            </a:r>
          </a:p>
          <a:p>
            <a:r>
              <a:rPr lang="en-GB" sz="2400" dirty="0"/>
              <a:t>Similarly, the legal duty to safeguard adults who have care and support needs remains unchanged under the Care Act 2014 despite the ‘easements’ by the Coronavirus Act 2020.</a:t>
            </a:r>
          </a:p>
          <a:p>
            <a:r>
              <a:rPr lang="en-GB" sz="2400" dirty="0"/>
              <a:t>Also unchanged are the Human Rights Act 1998 &amp; the Equality Act 2010.  </a:t>
            </a:r>
          </a:p>
          <a:p>
            <a:r>
              <a:rPr lang="en-GB" sz="2400" dirty="0"/>
              <a:t>The next few slides are going to very briefly outline this important legislation and look at an overview of its operation during this pandemic. </a:t>
            </a:r>
          </a:p>
          <a:p>
            <a:endParaRPr lang="en-GB" dirty="0"/>
          </a:p>
          <a:p>
            <a:endParaRPr lang="en-GB" dirty="0"/>
          </a:p>
        </p:txBody>
      </p:sp>
    </p:spTree>
    <p:extLst>
      <p:ext uri="{BB962C8B-B14F-4D97-AF65-F5344CB8AC3E}">
        <p14:creationId xmlns:p14="http://schemas.microsoft.com/office/powerpoint/2010/main" val="66812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885845" y="50512"/>
            <a:ext cx="7954620" cy="811306"/>
          </a:xfrm>
        </p:spPr>
        <p:txBody>
          <a:bodyPr/>
          <a:lstStyle/>
          <a:p>
            <a:r>
              <a:rPr lang="en-GB" b="1" dirty="0">
                <a:solidFill>
                  <a:srgbClr val="00B050"/>
                </a:solidFill>
                <a:latin typeface="Arial Rounded MT Bold" panose="020F0704030504030204" pitchFamily="34" charset="0"/>
              </a:rPr>
              <a:t>Under what legal framework?</a:t>
            </a:r>
          </a:p>
        </p:txBody>
      </p:sp>
      <p:sp>
        <p:nvSpPr>
          <p:cNvPr id="3" name="Rectangle 2"/>
          <p:cNvSpPr/>
          <p:nvPr/>
        </p:nvSpPr>
        <p:spPr>
          <a:xfrm>
            <a:off x="4553113" y="1844823"/>
            <a:ext cx="2736304" cy="2862322"/>
          </a:xfrm>
          <a:prstGeom prst="rect">
            <a:avLst/>
          </a:prstGeom>
          <a:solidFill>
            <a:srgbClr val="0072BB"/>
          </a:solidFill>
          <a:ln>
            <a:solidFill>
              <a:schemeClr val="bg1"/>
            </a:solidFill>
          </a:ln>
        </p:spPr>
        <p:txBody>
          <a:bodyPr wrap="square">
            <a:spAutoFit/>
          </a:bodyPr>
          <a:lstStyle/>
          <a:p>
            <a:pPr algn="ctr"/>
            <a:r>
              <a:rPr lang="en-GB" sz="2000" dirty="0">
                <a:solidFill>
                  <a:schemeClr val="bg1"/>
                </a:solidFill>
                <a:effectLst>
                  <a:outerShdw blurRad="38100" dist="38100" dir="2700000" algn="tl">
                    <a:srgbClr val="000000">
                      <a:alpha val="43137"/>
                    </a:srgbClr>
                  </a:outerShdw>
                </a:effectLst>
              </a:rPr>
              <a:t>Before any intervention, ask yourself;</a:t>
            </a:r>
          </a:p>
          <a:p>
            <a:pPr algn="ctr"/>
            <a:r>
              <a:rPr lang="en-GB" sz="2000" dirty="0">
                <a:solidFill>
                  <a:schemeClr val="bg1"/>
                </a:solidFill>
                <a:effectLst>
                  <a:outerShdw blurRad="38100" dist="38100" dir="2700000" algn="tl">
                    <a:srgbClr val="000000">
                      <a:alpha val="43137"/>
                    </a:srgbClr>
                  </a:outerShdw>
                </a:effectLst>
              </a:rPr>
              <a:t> </a:t>
            </a:r>
          </a:p>
          <a:p>
            <a:pPr algn="ctr"/>
            <a:r>
              <a:rPr lang="en-GB" sz="2000" dirty="0">
                <a:solidFill>
                  <a:schemeClr val="bg1"/>
                </a:solidFill>
                <a:effectLst>
                  <a:outerShdw blurRad="38100" dist="38100" dir="2700000" algn="tl">
                    <a:srgbClr val="000000">
                      <a:alpha val="43137"/>
                    </a:srgbClr>
                  </a:outerShdw>
                </a:effectLst>
              </a:rPr>
              <a:t>“Under what legal framework am I able to do so?” </a:t>
            </a:r>
          </a:p>
          <a:p>
            <a:pPr algn="ctr"/>
            <a:endParaRPr lang="en-GB" sz="2000" dirty="0">
              <a:solidFill>
                <a:schemeClr val="bg1"/>
              </a:solidFill>
              <a:effectLst>
                <a:outerShdw blurRad="38100" dist="38100" dir="2700000" algn="tl">
                  <a:srgbClr val="000000">
                    <a:alpha val="43137"/>
                  </a:srgbClr>
                </a:outerShdw>
              </a:effectLst>
            </a:endParaRPr>
          </a:p>
          <a:p>
            <a:pPr algn="ctr"/>
            <a:r>
              <a:rPr lang="en-GB" sz="2000" dirty="0">
                <a:solidFill>
                  <a:schemeClr val="bg1"/>
                </a:solidFill>
                <a:effectLst>
                  <a:outerShdw blurRad="38100" dist="38100" dir="2700000" algn="tl">
                    <a:srgbClr val="000000">
                      <a:alpha val="43137"/>
                    </a:srgbClr>
                  </a:outerShdw>
                </a:effectLst>
              </a:rPr>
              <a:t>There must be a basis in law …</a:t>
            </a:r>
            <a:endParaRPr lang="en-GB" sz="2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689" y="1844824"/>
            <a:ext cx="2907424" cy="3170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Users\farnanc\AppData\Local\Microsoft\Windows\INetCache\IE\U21WKMK2\200867665_3a892f2f27[1].jpg"/>
          <p:cNvPicPr/>
          <p:nvPr/>
        </p:nvPicPr>
        <p:blipFill>
          <a:blip r:embed="rId4">
            <a:extLst>
              <a:ext uri="{28A0092B-C50C-407E-A947-70E740481C1C}">
                <a14:useLocalDpi xmlns:a14="http://schemas.microsoft.com/office/drawing/2010/main" val="0"/>
              </a:ext>
            </a:extLst>
          </a:blip>
          <a:srcRect/>
          <a:stretch>
            <a:fillRect/>
          </a:stretch>
        </p:blipFill>
        <p:spPr bwMode="auto">
          <a:xfrm>
            <a:off x="7289417" y="1844823"/>
            <a:ext cx="3271128" cy="3170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645689" y="1124745"/>
            <a:ext cx="8914856" cy="646331"/>
          </a:xfrm>
          <a:prstGeom prst="rect">
            <a:avLst/>
          </a:prstGeom>
          <a:noFill/>
        </p:spPr>
        <p:txBody>
          <a:bodyPr wrap="square" rtlCol="0">
            <a:spAutoFit/>
          </a:bodyPr>
          <a:lstStyle/>
          <a:p>
            <a:pPr algn="ctr"/>
            <a:r>
              <a:rPr lang="en-GB" dirty="0">
                <a:latin typeface="Arial" pitchFamily="34" charset="0"/>
                <a:cs typeface="Arial" pitchFamily="34" charset="0"/>
              </a:rPr>
              <a:t>Our society is based on the sense of ‘autonomy of self’ – AKA self-determination and </a:t>
            </a:r>
            <a:r>
              <a:rPr lang="en-GB" b="1" dirty="0">
                <a:latin typeface="Arial" pitchFamily="34" charset="0"/>
                <a:cs typeface="Arial" pitchFamily="34" charset="0"/>
              </a:rPr>
              <a:t>informed choice</a:t>
            </a:r>
            <a:r>
              <a:rPr lang="en-GB" dirty="0">
                <a:latin typeface="Arial" pitchFamily="34" charset="0"/>
                <a:cs typeface="Arial" pitchFamily="34" charset="0"/>
              </a:rPr>
              <a:t>.</a:t>
            </a:r>
            <a:endParaRPr lang="en-GB" dirty="0"/>
          </a:p>
        </p:txBody>
      </p:sp>
      <p:sp>
        <p:nvSpPr>
          <p:cNvPr id="6" name="TextBox 5"/>
          <p:cNvSpPr txBox="1"/>
          <p:nvPr/>
        </p:nvSpPr>
        <p:spPr>
          <a:xfrm>
            <a:off x="7464152" y="3245205"/>
            <a:ext cx="1244805" cy="369332"/>
          </a:xfrm>
          <a:prstGeom prst="rect">
            <a:avLst/>
          </a:prstGeom>
          <a:noFill/>
        </p:spPr>
        <p:txBody>
          <a:bodyPr wrap="square" rtlCol="0">
            <a:spAutoFit/>
          </a:bodyPr>
          <a:lstStyle/>
          <a:p>
            <a:r>
              <a:rPr lang="en-GB" dirty="0">
                <a:solidFill>
                  <a:schemeClr val="bg1"/>
                </a:solidFill>
              </a:rPr>
              <a:t>Consent</a:t>
            </a:r>
          </a:p>
        </p:txBody>
      </p:sp>
      <p:sp>
        <p:nvSpPr>
          <p:cNvPr id="13" name="TextBox 12"/>
          <p:cNvSpPr txBox="1"/>
          <p:nvPr/>
        </p:nvSpPr>
        <p:spPr>
          <a:xfrm>
            <a:off x="9120385" y="3245205"/>
            <a:ext cx="1440160" cy="369332"/>
          </a:xfrm>
          <a:prstGeom prst="rect">
            <a:avLst/>
          </a:prstGeom>
          <a:noFill/>
        </p:spPr>
        <p:txBody>
          <a:bodyPr wrap="square" rtlCol="0">
            <a:spAutoFit/>
          </a:bodyPr>
          <a:lstStyle/>
          <a:p>
            <a:pPr algn="ctr"/>
            <a:r>
              <a:rPr lang="en-GB" dirty="0">
                <a:solidFill>
                  <a:schemeClr val="bg1"/>
                </a:solidFill>
              </a:rPr>
              <a:t>Capacity</a:t>
            </a:r>
          </a:p>
        </p:txBody>
      </p:sp>
      <p:sp>
        <p:nvSpPr>
          <p:cNvPr id="15" name="Rectangle 14"/>
          <p:cNvSpPr/>
          <p:nvPr/>
        </p:nvSpPr>
        <p:spPr>
          <a:xfrm>
            <a:off x="3823567" y="5157193"/>
            <a:ext cx="4572000" cy="1200329"/>
          </a:xfrm>
          <a:prstGeom prst="rect">
            <a:avLst/>
          </a:prstGeom>
          <a:ln w="38100">
            <a:solidFill>
              <a:srgbClr val="00B050"/>
            </a:solidFill>
          </a:ln>
        </p:spPr>
        <p:txBody>
          <a:bodyPr>
            <a:spAutoFit/>
          </a:bodyPr>
          <a:lstStyle/>
          <a:p>
            <a:pPr algn="ctr">
              <a:defRPr/>
            </a:pPr>
            <a:r>
              <a:rPr lang="en-GB" dirty="0"/>
              <a:t>Informed Consent is not just the absence of overt protest to the offered intervention – that is just passive acquiesce and does not provide legal authority to the practitioner.  </a:t>
            </a:r>
          </a:p>
        </p:txBody>
      </p:sp>
      <p:sp>
        <p:nvSpPr>
          <p:cNvPr id="16" name="Right Arrow 15"/>
          <p:cNvSpPr/>
          <p:nvPr/>
        </p:nvSpPr>
        <p:spPr>
          <a:xfrm>
            <a:off x="2001693" y="5540776"/>
            <a:ext cx="1584175" cy="5525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ight Arrow 16"/>
          <p:cNvSpPr/>
          <p:nvPr/>
        </p:nvSpPr>
        <p:spPr>
          <a:xfrm flipH="1">
            <a:off x="8665588" y="5532040"/>
            <a:ext cx="1534867" cy="5612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84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2475" y="980728"/>
            <a:ext cx="7556313" cy="1152872"/>
          </a:xfrm>
        </p:spPr>
        <p:txBody>
          <a:bodyPr>
            <a:noAutofit/>
          </a:bodyPr>
          <a:lstStyle/>
          <a:p>
            <a:r>
              <a:rPr lang="en-US" sz="3600" b="1" dirty="0">
                <a:solidFill>
                  <a:srgbClr val="00B050"/>
                </a:solidFill>
                <a:latin typeface="Arial Rounded MT Bold" panose="020F0704030504030204" pitchFamily="34" charset="0"/>
                <a:cs typeface="Arial" panose="020B0604020202020204" pitchFamily="34" charset="0"/>
              </a:rPr>
              <a:t>The 5 Principles of the MCA 2005</a:t>
            </a:r>
            <a:endParaRPr lang="en-GB" sz="3600" b="1" dirty="0">
              <a:solidFill>
                <a:srgbClr val="00B050"/>
              </a:solidFill>
              <a:latin typeface="Arial Rounded MT Bold" panose="020F07040305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E681B76B-E755-4848-A0A3-3EC5AD841669}"/>
              </a:ext>
            </a:extLst>
          </p:cNvPr>
          <p:cNvSpPr txBox="1"/>
          <p:nvPr/>
        </p:nvSpPr>
        <p:spPr>
          <a:xfrm>
            <a:off x="2121535" y="6001452"/>
            <a:ext cx="8331453" cy="369332"/>
          </a:xfrm>
          <a:prstGeom prst="rect">
            <a:avLst/>
          </a:prstGeom>
          <a:noFill/>
        </p:spPr>
        <p:txBody>
          <a:bodyPr wrap="square" rtlCol="0">
            <a:spAutoFit/>
          </a:bodyPr>
          <a:lstStyle/>
          <a:p>
            <a:r>
              <a:rPr lang="en-GB" b="1" dirty="0">
                <a:solidFill>
                  <a:srgbClr val="005EB8"/>
                </a:solidFill>
                <a:latin typeface="Arial" panose="020B0604020202020204" pitchFamily="34" charset="0"/>
                <a:cs typeface="Arial" panose="020B0604020202020204" pitchFamily="34" charset="0"/>
              </a:rPr>
              <a:t>@Chelleefarnan 		#NHSSafeguarding 		#MCA_LPS</a:t>
            </a:r>
            <a:endParaRPr lang="en-GB" dirty="0"/>
          </a:p>
        </p:txBody>
      </p:sp>
      <p:pic>
        <p:nvPicPr>
          <p:cNvPr id="11" name="Picture 10" descr="Image result for TWITTER IMAGE">
            <a:extLst>
              <a:ext uri="{FF2B5EF4-FFF2-40B4-BE49-F238E27FC236}">
                <a16:creationId xmlns:a16="http://schemas.microsoft.com/office/drawing/2014/main" id="{9BAAEB7F-EC3D-4EC5-B70F-C546D64F79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887351"/>
            <a:ext cx="597535" cy="597535"/>
          </a:xfrm>
          <a:prstGeom prst="rect">
            <a:avLst/>
          </a:prstGeom>
          <a:noFill/>
          <a:ln>
            <a:noFill/>
          </a:ln>
        </p:spPr>
      </p:pic>
      <p:pic>
        <p:nvPicPr>
          <p:cNvPr id="12" name="Picture 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078921" y="1997366"/>
            <a:ext cx="3667660" cy="348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460355" y="5481638"/>
            <a:ext cx="2460161" cy="369332"/>
          </a:xfrm>
          <a:prstGeom prst="rect">
            <a:avLst/>
          </a:prstGeom>
          <a:noFill/>
        </p:spPr>
        <p:txBody>
          <a:bodyPr wrap="none">
            <a:spAutoFit/>
          </a:bodyPr>
          <a:lstStyle/>
          <a:p>
            <a:pPr>
              <a:defRPr/>
            </a:pPr>
            <a:r>
              <a:rPr lang="en-GB" dirty="0">
                <a:solidFill>
                  <a:prstClr val="black"/>
                </a:solidFill>
              </a:rPr>
              <a:t>After Shropshire Council</a:t>
            </a:r>
          </a:p>
        </p:txBody>
      </p:sp>
    </p:spTree>
    <p:extLst>
      <p:ext uri="{BB962C8B-B14F-4D97-AF65-F5344CB8AC3E}">
        <p14:creationId xmlns:p14="http://schemas.microsoft.com/office/powerpoint/2010/main" val="934172351"/>
      </p:ext>
    </p:extLst>
  </p:cSld>
  <p:clrMapOvr>
    <a:masterClrMapping/>
  </p:clrMapOvr>
</p:sld>
</file>

<file path=ppt/theme/theme1.xml><?xml version="1.0" encoding="utf-8"?>
<a:theme xmlns:a="http://schemas.openxmlformats.org/drawingml/2006/main" name="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4.3 plain template.pptx" id="{2F2F0580-1474-4B7A-A11B-8505B61FADB3}" vid="{956D579C-3B86-4FDD-8A79-810CF4E9248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928159752A9542A80313DF161B4165" ma:contentTypeVersion="13" ma:contentTypeDescription="Create a new document." ma:contentTypeScope="" ma:versionID="7b50f7dc2fd77f8e5d14de74d5673b5a">
  <xsd:schema xmlns:xsd="http://www.w3.org/2001/XMLSchema" xmlns:xs="http://www.w3.org/2001/XMLSchema" xmlns:p="http://schemas.microsoft.com/office/2006/metadata/properties" xmlns:ns1="http://schemas.microsoft.com/sharepoint/v3" xmlns:ns2="cc1b46cc-61f8-4b36-84f5-8e4a70e70552" xmlns:ns3="b28cd096-8b3b-49e1-b144-562dd2733111" targetNamespace="http://schemas.microsoft.com/office/2006/metadata/properties" ma:root="true" ma:fieldsID="159701d40f9e3dbe05123adfc4de13e5" ns1:_="" ns2:_="" ns3:_="">
    <xsd:import namespace="http://schemas.microsoft.com/sharepoint/v3"/>
    <xsd:import namespace="cc1b46cc-61f8-4b36-84f5-8e4a70e70552"/>
    <xsd:import namespace="b28cd096-8b3b-49e1-b144-562dd27331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b46cc-61f8-4b36-84f5-8e4a70e70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8cd096-8b3b-49e1-b144-562dd273311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D9FD49-C1C5-400A-B04D-90A236984D1F}">
  <ds:schemaRefs>
    <ds:schemaRef ds:uri="http://schemas.microsoft.com/office/2006/documentManagement/types"/>
    <ds:schemaRef ds:uri="cc1b46cc-61f8-4b36-84f5-8e4a70e70552"/>
    <ds:schemaRef ds:uri="http://www.w3.org/XML/1998/namespace"/>
    <ds:schemaRef ds:uri="http://purl.org/dc/elements/1.1/"/>
    <ds:schemaRef ds:uri="http://schemas.microsoft.com/office/2006/metadata/properties"/>
    <ds:schemaRef ds:uri="http://purl.org/dc/terms/"/>
    <ds:schemaRef ds:uri="http://schemas.microsoft.com/sharepoint/v3"/>
    <ds:schemaRef ds:uri="http://schemas.microsoft.com/office/infopath/2007/PartnerControls"/>
    <ds:schemaRef ds:uri="http://schemas.openxmlformats.org/package/2006/metadata/core-properties"/>
    <ds:schemaRef ds:uri="b28cd096-8b3b-49e1-b144-562dd2733111"/>
    <ds:schemaRef ds:uri="http://purl.org/dc/dcmitype/"/>
  </ds:schemaRefs>
</ds:datastoreItem>
</file>

<file path=customXml/itemProps2.xml><?xml version="1.0" encoding="utf-8"?>
<ds:datastoreItem xmlns:ds="http://schemas.openxmlformats.org/officeDocument/2006/customXml" ds:itemID="{A6333066-D95F-4DC9-8F45-8431A5C3C76B}">
  <ds:schemaRefs>
    <ds:schemaRef ds:uri="http://schemas.microsoft.com/sharepoint/v3/contenttype/forms"/>
  </ds:schemaRefs>
</ds:datastoreItem>
</file>

<file path=customXml/itemProps3.xml><?xml version="1.0" encoding="utf-8"?>
<ds:datastoreItem xmlns:ds="http://schemas.openxmlformats.org/officeDocument/2006/customXml" ds:itemID="{09831FEB-6648-46F8-82F6-418054102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1b46cc-61f8-4b36-84f5-8e4a70e70552"/>
    <ds:schemaRef ds:uri="b28cd096-8b3b-49e1-b144-562dd2733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45172</TotalTime>
  <Words>4781</Words>
  <Application>Microsoft Office PowerPoint</Application>
  <PresentationFormat>Widescreen</PresentationFormat>
  <Paragraphs>424</Paragraphs>
  <Slides>46</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46</vt:i4>
      </vt:variant>
    </vt:vector>
  </HeadingPairs>
  <TitlesOfParts>
    <vt:vector size="59" baseType="lpstr">
      <vt:lpstr>Arial</vt:lpstr>
      <vt:lpstr>Arial Bold</vt:lpstr>
      <vt:lpstr>Arial Rounded MT Bold</vt:lpstr>
      <vt:lpstr>Calibri</vt:lpstr>
      <vt:lpstr>Calibri Light</vt:lpstr>
      <vt:lpstr>Gill Sans MT</vt:lpstr>
      <vt:lpstr>Museo 300</vt:lpstr>
      <vt:lpstr>Segoe UI</vt:lpstr>
      <vt:lpstr>Times New Roman</vt:lpstr>
      <vt:lpstr>Wingdings</vt:lpstr>
      <vt:lpstr>Office Theme</vt:lpstr>
      <vt:lpstr>1_Office Theme</vt:lpstr>
      <vt:lpstr>1_Custom Design</vt:lpstr>
      <vt:lpstr>Care Provider Webinar: Simplifying Mental Capacity Act including Deprivation of Liberty Safeguards sharing best practice in a COVID-19 world </vt:lpstr>
      <vt:lpstr>The team hosting you today</vt:lpstr>
      <vt:lpstr>Agenda </vt:lpstr>
      <vt:lpstr>Questions to the panel</vt:lpstr>
      <vt:lpstr>Bite size: Mental Capacity Act simplified including DoLS</vt:lpstr>
      <vt:lpstr>PowerPoint Presentation</vt:lpstr>
      <vt:lpstr>Current legal context</vt:lpstr>
      <vt:lpstr>Under what legal framework?</vt:lpstr>
      <vt:lpstr>The 5 Principles of the MCA 2005</vt:lpstr>
      <vt:lpstr>The 5 Principles of the MCA 2005</vt:lpstr>
      <vt:lpstr>The 5 Principles of the MCA 2005</vt:lpstr>
      <vt:lpstr>Books Beyond Words</vt:lpstr>
      <vt:lpstr>The 5 Principles of the MCA 2005</vt:lpstr>
      <vt:lpstr>The unwise decision mouse!  </vt:lpstr>
      <vt:lpstr>The 5 Principles of the MCA 2005</vt:lpstr>
      <vt:lpstr>Best interest decisions include considering the persons  emotional wellbeing . </vt:lpstr>
      <vt:lpstr>The 5 Principles of the MCA 2005</vt:lpstr>
      <vt:lpstr>PowerPoint Presentation</vt:lpstr>
      <vt:lpstr>Mental Capacity Act 2005</vt:lpstr>
      <vt:lpstr>The Deprivation of Liberty Safeguards (DoLS)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Achieve together </vt:lpstr>
      <vt:lpstr>Social Care Covid-19 Headline</vt:lpstr>
      <vt:lpstr>Challenges for learning disability social care</vt:lpstr>
      <vt:lpstr> COVID-19 Risk Consideration Tool</vt:lpstr>
      <vt:lpstr>PowerPoint Presentation</vt:lpstr>
      <vt:lpstr>PowerPoint Presentation</vt:lpstr>
      <vt:lpstr>Ongoing Dialogue, Co-production</vt:lpstr>
      <vt:lpstr>Merry Christmas</vt:lpstr>
      <vt:lpstr>PowerPoint Presentation</vt:lpstr>
      <vt:lpstr>PowerPoint Presentation</vt:lpstr>
      <vt:lpstr>PowerPoint Presentation</vt:lpstr>
      <vt:lpstr>PowerPoint Presentation</vt:lpstr>
      <vt:lpstr>PowerPoint Presentation</vt:lpstr>
      <vt:lpstr>PowerPoint Presentation</vt:lpstr>
      <vt:lpstr>Safeguarding Adults National Network Generic Vaccination Consent Form</vt:lpstr>
      <vt:lpstr>Q &amp; A Panel </vt:lpstr>
      <vt:lpstr>FAQs</vt:lpstr>
      <vt:lpstr>Resources  </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providers to work effectively as part of systems</dc:title>
  <dc:creator>Paul Myatt</dc:creator>
  <cp:lastModifiedBy>SHAH, Neena (HEALTHY LONDON PARTNERSHIP)</cp:lastModifiedBy>
  <cp:revision>157</cp:revision>
  <cp:lastPrinted>2020-02-26T00:17:22Z</cp:lastPrinted>
  <dcterms:created xsi:type="dcterms:W3CDTF">2019-11-25T15:03:38Z</dcterms:created>
  <dcterms:modified xsi:type="dcterms:W3CDTF">2020-12-04T21:28:18Z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0x010100A6928159752A9542A80313DF161B4165</vt:lpwstr>
  </property>
  <property fmtid="{D5CDD505-2E9C-101B-9397-08002B2CF9AE}" pid="3" name="TaxKeyword">
    <vt:lpwstr/>
  </property>
  <property fmtid="{D5CDD505-2E9C-101B-9397-08002B2CF9AE}" pid="4" name="Subject0">
    <vt:lpwstr/>
  </property>
  <property fmtid="{D5CDD505-2E9C-101B-9397-08002B2CF9AE}" pid="5" name="Document type0">
    <vt:lpwstr/>
  </property>
  <property fmtid="{D5CDD505-2E9C-101B-9397-08002B2CF9AE}" pid="6" name="WTTeamSiteDocumentType">
    <vt:lpwstr/>
  </property>
  <property fmtid="{D5CDD505-2E9C-101B-9397-08002B2CF9AE}" pid="7" name="WTTeamSiteDocumentTypeTaxHTField0">
    <vt:lpwstr/>
  </property>
  <property fmtid="{D5CDD505-2E9C-101B-9397-08002B2CF9AE}" pid="8" name="cebceaf3e3574cdab9f9dab6bbd34ddb">
    <vt:lpwstr/>
  </property>
  <property fmtid="{D5CDD505-2E9C-101B-9397-08002B2CF9AE}" pid="9" name="n2fe4ed80ae84f2cbc880662fe0a8735">
    <vt:lpwstr/>
  </property>
  <property fmtid="{D5CDD505-2E9C-101B-9397-08002B2CF9AE}" pid="10" name="TaxCatchAll">
    <vt:lpwstr/>
  </property>
  <property fmtid="{D5CDD505-2E9C-101B-9397-08002B2CF9AE}" pid="11" name="TaxKeywordTaxHTField">
    <vt:lpwstr/>
  </property>
</Properties>
</file>