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2" r:id="rId3"/>
    <p:sldId id="280" r:id="rId4"/>
    <p:sldId id="279" r:id="rId5"/>
    <p:sldId id="284" r:id="rId6"/>
    <p:sldId id="261" r:id="rId7"/>
    <p:sldId id="283" r:id="rId8"/>
    <p:sldId id="286" r:id="rId9"/>
    <p:sldId id="287" r:id="rId10"/>
    <p:sldId id="289" r:id="rId11"/>
    <p:sldId id="259" r:id="rId12"/>
    <p:sldId id="272" r:id="rId13"/>
    <p:sldId id="275" r:id="rId14"/>
    <p:sldId id="288" r:id="rId15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81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int Jo" initials="FJ" lastIdx="2" clrIdx="0"/>
  <p:cmAuthor id="1" name="Bola Obe (STP Programme Office)" initials="BO(PO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54"/>
    <a:srgbClr val="004800"/>
    <a:srgbClr val="53C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6" autoAdjust="0"/>
    <p:restoredTop sz="86390" autoAdjust="0"/>
  </p:normalViewPr>
  <p:slideViewPr>
    <p:cSldViewPr>
      <p:cViewPr>
        <p:scale>
          <a:sx n="107" d="100"/>
          <a:sy n="107" d="100"/>
        </p:scale>
        <p:origin x="-1722" y="-72"/>
      </p:cViewPr>
      <p:guideLst>
        <p:guide orient="horz" pos="981"/>
        <p:guide pos="295"/>
      </p:guideLst>
    </p:cSldViewPr>
  </p:slideViewPr>
  <p:outlineViewPr>
    <p:cViewPr>
      <p:scale>
        <a:sx n="33" d="100"/>
        <a:sy n="33" d="100"/>
      </p:scale>
      <p:origin x="0" y="117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3576" y="123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ANNAFREUD2.local\DFS\SHARED02\EBPU\CORC%20Docs\Projects\Healthwatch%20Sutton\Analysis\Spreadsheets\Healthwatch%20Data%20Clea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JHOLDEN\AppData\Local\Microsoft\Windows\INetCache\Content.Outlook\QHLCYZVF\Deprivation%20data%20updated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Sheet1!$I$2:$I$23</c:f>
              <c:strCache>
                <c:ptCount val="22"/>
                <c:pt idx="0">
                  <c:v>Exam Pressure</c:v>
                </c:pt>
                <c:pt idx="1">
                  <c:v>Sleep Problems</c:v>
                </c:pt>
                <c:pt idx="2">
                  <c:v>Body image/Appearance</c:v>
                </c:pt>
                <c:pt idx="3">
                  <c:v>Feeling Lonely</c:v>
                </c:pt>
                <c:pt idx="4">
                  <c:v>Eating Problems</c:v>
                </c:pt>
                <c:pt idx="5">
                  <c:v>Relationship/Friend Problems</c:v>
                </c:pt>
                <c:pt idx="6">
                  <c:v>Relationship/Family Problems</c:v>
                </c:pt>
                <c:pt idx="7">
                  <c:v>Not being accepted</c:v>
                </c:pt>
                <c:pt idx="8">
                  <c:v>Family/household money worries</c:v>
                </c:pt>
                <c:pt idx="9">
                  <c:v>Unhappiness due to death/loss</c:v>
                </c:pt>
                <c:pt idx="10">
                  <c:v>Social media pressure/FOMO</c:v>
                </c:pt>
                <c:pt idx="11">
                  <c:v>Suicidal Thoughts</c:v>
                </c:pt>
                <c:pt idx="12">
                  <c:v>Caring responsibility for others</c:v>
                </c:pt>
                <c:pt idx="13">
                  <c:v>Peer pressure (school/college)</c:v>
                </c:pt>
                <c:pt idx="14">
                  <c:v>Discrimination</c:v>
                </c:pt>
                <c:pt idx="15">
                  <c:v>Self Harm</c:v>
                </c:pt>
                <c:pt idx="16">
                  <c:v>Personal use of substances</c:v>
                </c:pt>
                <c:pt idx="17">
                  <c:v>Peer pressure (outside school/college)</c:v>
                </c:pt>
                <c:pt idx="18">
                  <c:v>Bullying</c:v>
                </c:pt>
                <c:pt idx="19">
                  <c:v>Pressure to have a sexual relationship</c:v>
                </c:pt>
                <c:pt idx="20">
                  <c:v>Cyber Bullying</c:v>
                </c:pt>
                <c:pt idx="21">
                  <c:v>Domestic Violence</c:v>
                </c:pt>
              </c:strCache>
            </c:strRef>
          </c:cat>
          <c:val>
            <c:numRef>
              <c:f>Sheet1!$J$2:$J$23</c:f>
              <c:numCache>
                <c:formatCode>General</c:formatCode>
                <c:ptCount val="22"/>
                <c:pt idx="0">
                  <c:v>2752</c:v>
                </c:pt>
                <c:pt idx="1">
                  <c:v>2084</c:v>
                </c:pt>
                <c:pt idx="2">
                  <c:v>1356</c:v>
                </c:pt>
                <c:pt idx="3">
                  <c:v>1273</c:v>
                </c:pt>
                <c:pt idx="4">
                  <c:v>989</c:v>
                </c:pt>
                <c:pt idx="5">
                  <c:v>895</c:v>
                </c:pt>
                <c:pt idx="6">
                  <c:v>842</c:v>
                </c:pt>
                <c:pt idx="7">
                  <c:v>729</c:v>
                </c:pt>
                <c:pt idx="8">
                  <c:v>727</c:v>
                </c:pt>
                <c:pt idx="9">
                  <c:v>652</c:v>
                </c:pt>
                <c:pt idx="10">
                  <c:v>607</c:v>
                </c:pt>
                <c:pt idx="11">
                  <c:v>564</c:v>
                </c:pt>
                <c:pt idx="12">
                  <c:v>556</c:v>
                </c:pt>
                <c:pt idx="13">
                  <c:v>508</c:v>
                </c:pt>
                <c:pt idx="14">
                  <c:v>404</c:v>
                </c:pt>
                <c:pt idx="15">
                  <c:v>294</c:v>
                </c:pt>
                <c:pt idx="16">
                  <c:v>289</c:v>
                </c:pt>
                <c:pt idx="17">
                  <c:v>274</c:v>
                </c:pt>
                <c:pt idx="18">
                  <c:v>268</c:v>
                </c:pt>
                <c:pt idx="19">
                  <c:v>134</c:v>
                </c:pt>
                <c:pt idx="20">
                  <c:v>122</c:v>
                </c:pt>
                <c:pt idx="21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ED-4255-8606-220040CDCD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58"/>
        <c:axId val="65669376"/>
        <c:axId val="65679360"/>
      </c:barChart>
      <c:catAx>
        <c:axId val="65669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4E6B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65679360"/>
        <c:crosses val="autoZero"/>
        <c:auto val="1"/>
        <c:lblAlgn val="ctr"/>
        <c:lblOffset val="100"/>
        <c:noMultiLvlLbl val="0"/>
      </c:catAx>
      <c:valAx>
        <c:axId val="65679360"/>
        <c:scaling>
          <c:orientation val="minMax"/>
          <c:max val="2800"/>
          <c:min val="0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4E6B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65669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4E6B"/>
          </a:solidFill>
          <a:latin typeface="Trebuchet MS" panose="020B0603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Hospital </a:t>
            </a:r>
            <a:r>
              <a:rPr lang="en-GB" dirty="0" smtClean="0"/>
              <a:t>presentation</a:t>
            </a:r>
            <a:r>
              <a:rPr lang="en-GB" baseline="0" dirty="0" smtClean="0"/>
              <a:t> </a:t>
            </a:r>
            <a:r>
              <a:rPr lang="en-GB" dirty="0" smtClean="0"/>
              <a:t>as </a:t>
            </a:r>
            <a:r>
              <a:rPr lang="en-GB" dirty="0"/>
              <a:t>a result of  self harm 15-19 year olds  rate per 100,000 2017-18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(Sheet1!$G$3,Sheet1!$I$3)</c:f>
              <c:strCache>
                <c:ptCount val="2"/>
                <c:pt idx="0">
                  <c:v>Sutton</c:v>
                </c:pt>
                <c:pt idx="1">
                  <c:v>London</c:v>
                </c:pt>
              </c:strCache>
            </c:strRef>
          </c:cat>
          <c:val>
            <c:numRef>
              <c:f>(Sheet1!$G$25,Sheet1!$I$25)</c:f>
              <c:numCache>
                <c:formatCode>General</c:formatCode>
                <c:ptCount val="2"/>
                <c:pt idx="0">
                  <c:v>539.70000000000005</c:v>
                </c:pt>
                <c:pt idx="1">
                  <c:v>341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20-419B-A9FD-DF4277D01D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20064"/>
        <c:axId val="65321600"/>
      </c:barChart>
      <c:catAx>
        <c:axId val="6532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21600"/>
        <c:crosses val="autoZero"/>
        <c:auto val="1"/>
        <c:lblAlgn val="ctr"/>
        <c:lblOffset val="100"/>
        <c:noMultiLvlLbl val="0"/>
      </c:catAx>
      <c:valAx>
        <c:axId val="6532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2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74EA1-E223-4745-839E-A09AAEACB623}" type="datetimeFigureOut">
              <a:rPr lang="en-GB" smtClean="0"/>
              <a:pPr/>
              <a:t>24/01/2020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4CE32-1A52-4C2C-B575-D84F3DBF64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026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66EBB-1C41-469A-87B0-EB7B26EE5A1C}" type="datetimeFigureOut">
              <a:rPr lang="en-GB" smtClean="0"/>
              <a:pPr/>
              <a:t>24/01/2020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4864E-ACAC-4CA6-AC18-882B471930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864E-ACAC-4CA6-AC18-882B471930D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15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1657">
              <a:buFont typeface="Wingdings" panose="05000000000000000000" pitchFamily="2" charset="2"/>
              <a:buNone/>
              <a:defRPr/>
            </a:pPr>
            <a:r>
              <a:rPr lang="en-GB" baseline="0" dirty="0"/>
              <a:t>JH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864E-ACAC-4CA6-AC18-882B471930D5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702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864E-ACAC-4CA6-AC18-882B471930D5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527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864E-ACAC-4CA6-AC18-882B471930D5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149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864E-ACAC-4CA6-AC18-882B471930D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836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864E-ACAC-4CA6-AC18-882B471930D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781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864E-ACAC-4CA6-AC18-882B471930D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840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864E-ACAC-4CA6-AC18-882B471930D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554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864E-ACAC-4CA6-AC18-882B471930D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040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864E-ACAC-4CA6-AC18-882B471930D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561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864E-ACAC-4CA6-AC18-882B471930D5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973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864E-ACAC-4CA6-AC18-882B471930D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26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>
                <a:solidFill>
                  <a:srgbClr val="006B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6B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6B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2F47DF-D17F-45D0-B199-085BADC81C60}" type="datetime1">
              <a:rPr lang="en-GB" smtClean="0"/>
              <a:pPr/>
              <a:t>24/01/2020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6B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B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1005D7-7420-426E-A43D-FCF02EFC9D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20"/>
            <a:ext cx="9144000" cy="174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3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4000" b="1">
                <a:solidFill>
                  <a:srgbClr val="006B54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B54"/>
                </a:solidFill>
              </a:defRPr>
            </a:lvl1pPr>
            <a:lvl2pPr>
              <a:defRPr>
                <a:solidFill>
                  <a:srgbClr val="006B54"/>
                </a:solidFill>
              </a:defRPr>
            </a:lvl2pPr>
            <a:lvl3pPr>
              <a:defRPr>
                <a:solidFill>
                  <a:srgbClr val="006B54"/>
                </a:solidFill>
              </a:defRPr>
            </a:lvl3pPr>
            <a:lvl4pPr>
              <a:defRPr>
                <a:solidFill>
                  <a:srgbClr val="006B54"/>
                </a:solidFill>
              </a:defRPr>
            </a:lvl4pPr>
            <a:lvl5pPr>
              <a:defRPr>
                <a:solidFill>
                  <a:srgbClr val="006B5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6B54"/>
                </a:solidFill>
              </a:defRPr>
            </a:lvl1pPr>
          </a:lstStyle>
          <a:p>
            <a:fld id="{71E7B550-5699-4245-BBFA-512BC4CF30B7}" type="datetime1">
              <a:rPr lang="en-GB" smtClean="0"/>
              <a:pPr/>
              <a:t>24/01/2020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71499"/>
            <a:ext cx="9180512" cy="62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98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 b="1">
                <a:solidFill>
                  <a:srgbClr val="006B54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>
                <a:solidFill>
                  <a:srgbClr val="006B54"/>
                </a:solidFill>
              </a:defRPr>
            </a:lvl1pPr>
            <a:lvl2pPr>
              <a:defRPr sz="2400">
                <a:solidFill>
                  <a:srgbClr val="006B54"/>
                </a:solidFill>
              </a:defRPr>
            </a:lvl2pPr>
            <a:lvl3pPr>
              <a:defRPr sz="2000">
                <a:solidFill>
                  <a:srgbClr val="006B54"/>
                </a:solidFill>
              </a:defRPr>
            </a:lvl3pPr>
            <a:lvl4pPr>
              <a:defRPr sz="1800">
                <a:solidFill>
                  <a:srgbClr val="006B54"/>
                </a:solidFill>
              </a:defRPr>
            </a:lvl4pPr>
            <a:lvl5pPr>
              <a:defRPr sz="1800">
                <a:solidFill>
                  <a:srgbClr val="006B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>
                <a:solidFill>
                  <a:srgbClr val="006B54"/>
                </a:solidFill>
              </a:defRPr>
            </a:lvl1pPr>
            <a:lvl2pPr>
              <a:defRPr sz="2400">
                <a:solidFill>
                  <a:srgbClr val="006B54"/>
                </a:solidFill>
              </a:defRPr>
            </a:lvl2pPr>
            <a:lvl3pPr>
              <a:defRPr sz="2000">
                <a:solidFill>
                  <a:srgbClr val="006B54"/>
                </a:solidFill>
              </a:defRPr>
            </a:lvl3pPr>
            <a:lvl4pPr>
              <a:defRPr sz="1800">
                <a:solidFill>
                  <a:srgbClr val="006B54"/>
                </a:solidFill>
              </a:defRPr>
            </a:lvl4pPr>
            <a:lvl5pPr>
              <a:defRPr sz="1800">
                <a:solidFill>
                  <a:srgbClr val="006B5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F947-6638-412A-958F-1CBE5F2840E7}" type="datetime1">
              <a:rPr lang="en-GB" smtClean="0"/>
              <a:pPr/>
              <a:t>24/01/2020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9491"/>
            <a:ext cx="9180512" cy="62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4000" b="1">
                <a:solidFill>
                  <a:srgbClr val="006B54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B5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92895"/>
            <a:ext cx="4040188" cy="3633267"/>
          </a:xfrm>
        </p:spPr>
        <p:txBody>
          <a:bodyPr/>
          <a:lstStyle>
            <a:lvl1pPr>
              <a:defRPr sz="2400">
                <a:solidFill>
                  <a:srgbClr val="006B54"/>
                </a:solidFill>
              </a:defRPr>
            </a:lvl1pPr>
            <a:lvl2pPr>
              <a:defRPr sz="2000">
                <a:solidFill>
                  <a:srgbClr val="006B54"/>
                </a:solidFill>
              </a:defRPr>
            </a:lvl2pPr>
            <a:lvl3pPr>
              <a:defRPr sz="1800">
                <a:solidFill>
                  <a:srgbClr val="006B54"/>
                </a:solidFill>
              </a:defRPr>
            </a:lvl3pPr>
            <a:lvl4pPr>
              <a:defRPr sz="1600">
                <a:solidFill>
                  <a:srgbClr val="006B54"/>
                </a:solidFill>
              </a:defRPr>
            </a:lvl4pPr>
            <a:lvl5pPr>
              <a:defRPr sz="1600">
                <a:solidFill>
                  <a:srgbClr val="006B5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B5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92895"/>
            <a:ext cx="4041775" cy="3633267"/>
          </a:xfrm>
        </p:spPr>
        <p:txBody>
          <a:bodyPr/>
          <a:lstStyle>
            <a:lvl1pPr>
              <a:defRPr sz="2400">
                <a:solidFill>
                  <a:srgbClr val="006B54"/>
                </a:solidFill>
              </a:defRPr>
            </a:lvl1pPr>
            <a:lvl2pPr>
              <a:defRPr sz="2000">
                <a:solidFill>
                  <a:srgbClr val="006B54"/>
                </a:solidFill>
              </a:defRPr>
            </a:lvl2pPr>
            <a:lvl3pPr>
              <a:defRPr sz="1800">
                <a:solidFill>
                  <a:srgbClr val="006B54"/>
                </a:solidFill>
              </a:defRPr>
            </a:lvl3pPr>
            <a:lvl4pPr>
              <a:defRPr sz="1600">
                <a:solidFill>
                  <a:srgbClr val="006B54"/>
                </a:solidFill>
              </a:defRPr>
            </a:lvl4pPr>
            <a:lvl5pPr>
              <a:defRPr sz="1600">
                <a:solidFill>
                  <a:srgbClr val="006B5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B180-B875-4DCE-AB61-36B754DD3060}" type="datetime1">
              <a:rPr lang="en-GB" smtClean="0"/>
              <a:pPr/>
              <a:t>24/01/2020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9491"/>
            <a:ext cx="9180512" cy="62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6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3232E-D3CE-4647-9266-760389A6E301}" type="datetime1">
              <a:rPr lang="en-GB" smtClean="0"/>
              <a:pPr/>
              <a:t>24/01/2020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9491"/>
            <a:ext cx="9180512" cy="629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 b="1">
                <a:solidFill>
                  <a:srgbClr val="006B54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67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95536" y="6356350"/>
            <a:ext cx="2133600" cy="365125"/>
          </a:xfrm>
        </p:spPr>
        <p:txBody>
          <a:bodyPr/>
          <a:lstStyle/>
          <a:p>
            <a:fld id="{03E5C8ED-7C61-4CCC-878D-11ED314E3585}" type="datetime1">
              <a:rPr lang="en-GB" smtClean="0"/>
              <a:pPr/>
              <a:t>24/01/2020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5475"/>
            <a:ext cx="9180512" cy="62930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95536" y="162880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6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19391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6B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366DD7-BC6E-4477-9CE0-605EF985568B}" type="datetime1">
              <a:rPr lang="en-GB" smtClean="0"/>
              <a:pPr/>
              <a:t>24/01/2020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6B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6B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11005D7-7420-426E-A43D-FCF02EFC9DA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64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6B5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8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8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8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8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8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ctrTitle"/>
          </p:nvPr>
        </p:nvSpPr>
        <p:spPr>
          <a:xfrm>
            <a:off x="755576" y="3237669"/>
            <a:ext cx="7772400" cy="86409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48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Self Harm in Sutton</a:t>
            </a:r>
            <a:r>
              <a:rPr lang="en-GB" sz="4000" dirty="0">
                <a:solidFill>
                  <a:srgbClr val="006B54"/>
                </a:solidFill>
              </a:rPr>
              <a:t/>
            </a:r>
            <a:br>
              <a:rPr lang="en-GB" sz="4000" dirty="0">
                <a:solidFill>
                  <a:srgbClr val="006B54"/>
                </a:solidFill>
              </a:rPr>
            </a:br>
            <a:endParaRPr lang="en-GB" sz="3100" dirty="0">
              <a:solidFill>
                <a:srgbClr val="006B54"/>
              </a:solidFill>
            </a:endParaRPr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xfrm>
            <a:off x="1475656" y="4005064"/>
            <a:ext cx="7272808" cy="1968624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rgbClr val="0048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en-US" sz="2400" dirty="0"/>
          </a:p>
          <a:p>
            <a:endParaRPr lang="en-GB" altLang="en-US" sz="2400" dirty="0">
              <a:solidFill>
                <a:srgbClr val="006B54"/>
              </a:solidFill>
            </a:endParaRPr>
          </a:p>
          <a:p>
            <a:pPr algn="r"/>
            <a:r>
              <a:rPr lang="en-GB" altLang="en-US" sz="6200" dirty="0" smtClean="0">
                <a:solidFill>
                  <a:srgbClr val="006B54"/>
                </a:solidFill>
              </a:rPr>
              <a:t>Dr Laura Stokes</a:t>
            </a:r>
            <a:r>
              <a:rPr lang="en-GB" altLang="en-US" sz="6200" b="0" dirty="0" smtClean="0">
                <a:solidFill>
                  <a:srgbClr val="006B54"/>
                </a:solidFill>
              </a:rPr>
              <a:t>,</a:t>
            </a:r>
            <a:endParaRPr lang="en-GB" altLang="en-US" sz="6200" b="0" dirty="0">
              <a:solidFill>
                <a:srgbClr val="006B54"/>
              </a:solidFill>
            </a:endParaRPr>
          </a:p>
          <a:p>
            <a:pPr algn="r"/>
            <a:r>
              <a:rPr lang="en-GB" altLang="en-US" sz="6200" b="0" dirty="0" smtClean="0">
                <a:solidFill>
                  <a:srgbClr val="006B54"/>
                </a:solidFill>
              </a:rPr>
              <a:t>Consultant Clinical Psychologist, </a:t>
            </a:r>
            <a:r>
              <a:rPr lang="en-GB" altLang="en-US" sz="6200" b="0" dirty="0">
                <a:solidFill>
                  <a:srgbClr val="006B54"/>
                </a:solidFill>
              </a:rPr>
              <a:t>SWL St </a:t>
            </a:r>
            <a:r>
              <a:rPr lang="en-GB" altLang="en-US" sz="6200" b="0" dirty="0" smtClean="0">
                <a:solidFill>
                  <a:srgbClr val="006B54"/>
                </a:solidFill>
              </a:rPr>
              <a:t>Georges</a:t>
            </a:r>
          </a:p>
          <a:p>
            <a:pPr algn="r"/>
            <a:r>
              <a:rPr lang="en-GB" altLang="en-US" sz="6200" dirty="0">
                <a:solidFill>
                  <a:srgbClr val="006B54"/>
                </a:solidFill>
              </a:rPr>
              <a:t>James Holden</a:t>
            </a:r>
          </a:p>
          <a:p>
            <a:pPr algn="r"/>
            <a:r>
              <a:rPr lang="en-GB" altLang="en-US" sz="6200" b="0" dirty="0">
                <a:solidFill>
                  <a:srgbClr val="006B54"/>
                </a:solidFill>
              </a:rPr>
              <a:t>Commissioning Manager, Sutton </a:t>
            </a:r>
            <a:r>
              <a:rPr lang="en-GB" altLang="en-US" sz="6200" b="0" dirty="0" smtClean="0">
                <a:solidFill>
                  <a:srgbClr val="006B54"/>
                </a:solidFill>
              </a:rPr>
              <a:t>CCG, (Slide Development)</a:t>
            </a:r>
            <a:endParaRPr lang="en-GB" altLang="en-US" sz="6200" b="0" dirty="0">
              <a:solidFill>
                <a:srgbClr val="006B54"/>
              </a:solidFill>
            </a:endParaRPr>
          </a:p>
          <a:p>
            <a:pPr algn="r"/>
            <a:endParaRPr lang="en-GB" altLang="en-US" sz="6200" b="0" dirty="0">
              <a:solidFill>
                <a:srgbClr val="006B5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00316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Achievements so far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100" dirty="0" smtClean="0"/>
              <a:t>Transformation programme:  self-referral </a:t>
            </a:r>
            <a:r>
              <a:rPr lang="en-GB" sz="2100" dirty="0"/>
              <a:t>counselling, </a:t>
            </a:r>
            <a:r>
              <a:rPr lang="en-GB" sz="2100" dirty="0" smtClean="0"/>
              <a:t>Online </a:t>
            </a:r>
            <a:r>
              <a:rPr lang="en-GB" sz="2100" dirty="0"/>
              <a:t>self-referral counselling, drop in </a:t>
            </a:r>
            <a:r>
              <a:rPr lang="en-GB" sz="2100" dirty="0" smtClean="0"/>
              <a:t>services.  </a:t>
            </a:r>
            <a:endParaRPr lang="en-GB" sz="2100" dirty="0"/>
          </a:p>
          <a:p>
            <a:pPr lvl="0"/>
            <a:r>
              <a:rPr lang="en-GB" sz="2100" dirty="0"/>
              <a:t>Planning for difficult times from the data:  Manchester Report findings + peak referrals prior to exams.  </a:t>
            </a:r>
            <a:endParaRPr lang="en-GB" sz="2100" dirty="0" smtClean="0"/>
          </a:p>
          <a:p>
            <a:pPr lvl="0"/>
            <a:endParaRPr lang="en-GB" sz="2100" dirty="0"/>
          </a:p>
          <a:p>
            <a:pPr lvl="1"/>
            <a:r>
              <a:rPr lang="en-GB" sz="1700" dirty="0"/>
              <a:t>Identified exam stress as a major cause</a:t>
            </a:r>
          </a:p>
          <a:p>
            <a:pPr lvl="1"/>
            <a:r>
              <a:rPr lang="en-GB" sz="1700" dirty="0"/>
              <a:t>Multi agency working to create prevention leaflets with the voluntary sector – distributed through high schools to all pupils </a:t>
            </a:r>
          </a:p>
          <a:p>
            <a:pPr lvl="1"/>
            <a:r>
              <a:rPr lang="en-GB" sz="1700" dirty="0"/>
              <a:t>Increased capacity of drop in services during exam time so young people could easily access services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409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pPr lvl="0">
              <a:spcBef>
                <a:spcPts val="0"/>
              </a:spcBef>
              <a:defRPr/>
            </a:pPr>
            <a:r>
              <a:rPr lang="en-GB" dirty="0"/>
              <a:t>Achievements so far</a:t>
            </a:r>
            <a:br>
              <a:rPr lang="en-GB" dirty="0"/>
            </a:b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" y="1772816"/>
            <a:ext cx="8435280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GB" sz="3600" b="1" dirty="0" smtClean="0"/>
          </a:p>
          <a:p>
            <a:endParaRPr lang="en-GB" sz="3400" b="1" dirty="0" smtClean="0"/>
          </a:p>
          <a:p>
            <a:r>
              <a:rPr lang="en-GB" sz="3400" b="1" dirty="0" smtClean="0"/>
              <a:t>A 40</a:t>
            </a:r>
            <a:r>
              <a:rPr lang="en-GB" sz="3400" b="1" dirty="0"/>
              <a:t>% decrease in children and young people presenting </a:t>
            </a:r>
            <a:r>
              <a:rPr lang="en-GB" sz="3400" b="1" dirty="0" smtClean="0"/>
              <a:t>to </a:t>
            </a:r>
            <a:r>
              <a:rPr lang="en-GB" sz="3400" b="1" dirty="0"/>
              <a:t>A&amp;E with self-harm in 17/18 compared to 16/17.</a:t>
            </a:r>
          </a:p>
          <a:p>
            <a:pPr lvl="0"/>
            <a:endParaRPr lang="en-GB" sz="21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22436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Deliver an increased support offer to schools to support emotional resilience of pupils and promote mental health understanding of staff.</a:t>
            </a:r>
          </a:p>
          <a:p>
            <a:pPr lvl="0"/>
            <a:r>
              <a:rPr lang="en-GB" dirty="0"/>
              <a:t>Build on the reduction in the number of children attending hospital with incidents of self-harm with a continued target of 25% reduction from the baseline</a:t>
            </a:r>
          </a:p>
          <a:p>
            <a:pPr lvl="0"/>
            <a:r>
              <a:rPr lang="en-GB" dirty="0"/>
              <a:t>Deliver operating plan access target</a:t>
            </a:r>
          </a:p>
          <a:p>
            <a:pPr lvl="0"/>
            <a:r>
              <a:rPr lang="en-GB" dirty="0"/>
              <a:t>Increase capacity of the CBT pathway to decrease waiting times for this service</a:t>
            </a:r>
          </a:p>
          <a:p>
            <a:pPr lvl="0"/>
            <a:r>
              <a:rPr lang="en-GB" dirty="0"/>
              <a:t>Strengthen the transition pathway between CAMHS and adult services.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539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435280" cy="1296144"/>
          </a:xfrm>
        </p:spPr>
        <p:txBody>
          <a:bodyPr/>
          <a:lstStyle/>
          <a:p>
            <a:r>
              <a:rPr lang="en-GB" dirty="0"/>
              <a:t>Prevention - Mental Health Support in Schools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" r="1"/>
          <a:stretch/>
        </p:blipFill>
        <p:spPr>
          <a:xfrm>
            <a:off x="827584" y="1916112"/>
            <a:ext cx="7272808" cy="460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58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Any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37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Harm Trend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53650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Since 2001, higher rates of self harm in girls than boys – </a:t>
            </a:r>
            <a:r>
              <a:rPr lang="en-GB" dirty="0" smtClean="0"/>
              <a:t>37.4 </a:t>
            </a:r>
            <a:r>
              <a:rPr lang="en-GB" dirty="0"/>
              <a:t>per 10000 compared with 12.3 in boys</a:t>
            </a:r>
          </a:p>
          <a:p>
            <a:r>
              <a:rPr lang="en-GB" dirty="0" smtClean="0"/>
              <a:t>More </a:t>
            </a:r>
            <a:r>
              <a:rPr lang="en-GB" dirty="0"/>
              <a:t>than a fifth of 14yo girls in the UK have self harmed </a:t>
            </a:r>
            <a:endParaRPr lang="en-GB" dirty="0" smtClean="0"/>
          </a:p>
          <a:p>
            <a:r>
              <a:rPr lang="en-GB" dirty="0" smtClean="0"/>
              <a:t>Sutton: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</a:t>
            </a:r>
            <a:r>
              <a:rPr lang="en-US" dirty="0"/>
              <a:t>a population of approximately 205,900 people, a quarter </a:t>
            </a:r>
            <a:r>
              <a:rPr lang="en-US" dirty="0" smtClean="0"/>
              <a:t>are </a:t>
            </a:r>
            <a:r>
              <a:rPr lang="en-US" dirty="0"/>
              <a:t>aged 19 years or younger.</a:t>
            </a:r>
          </a:p>
          <a:p>
            <a:pPr lvl="1"/>
            <a:r>
              <a:rPr lang="en-US" dirty="0"/>
              <a:t>The population of children and young people (aged 0 to 19 years) is expected to increase by 10%. </a:t>
            </a:r>
          </a:p>
          <a:p>
            <a:pPr lvl="1"/>
            <a:r>
              <a:rPr lang="en-US" dirty="0"/>
              <a:t>This increase is higher than London (7%) and England (5%).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53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issues in Sutton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323528" y="1597406"/>
            <a:ext cx="8280920" cy="4639906"/>
            <a:chOff x="1019117" y="985770"/>
            <a:chExt cx="7163594" cy="5006340"/>
          </a:xfrm>
        </p:grpSpPr>
        <p:sp>
          <p:nvSpPr>
            <p:cNvPr id="9" name="TextBox 8">
              <a:extLst/>
            </p:cNvPr>
            <p:cNvSpPr txBox="1"/>
            <p:nvPr/>
          </p:nvSpPr>
          <p:spPr>
            <a:xfrm>
              <a:off x="3351835" y="1985666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</a:rPr>
                <a:t>1710</a:t>
              </a:r>
            </a:p>
          </p:txBody>
        </p:sp>
        <p:sp>
          <p:nvSpPr>
            <p:cNvPr id="10" name="TextBox 9">
              <a:extLst/>
            </p:cNvPr>
            <p:cNvSpPr txBox="1"/>
            <p:nvPr/>
          </p:nvSpPr>
          <p:spPr>
            <a:xfrm>
              <a:off x="2806583" y="2837388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</a:rPr>
                <a:t>943</a:t>
              </a:r>
            </a:p>
          </p:txBody>
        </p:sp>
        <p:sp>
          <p:nvSpPr>
            <p:cNvPr id="11" name="TextBox 10">
              <a:extLst/>
            </p:cNvPr>
            <p:cNvSpPr txBox="1"/>
            <p:nvPr/>
          </p:nvSpPr>
          <p:spPr>
            <a:xfrm>
              <a:off x="2243642" y="3684747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</a:rPr>
                <a:t>159</a:t>
              </a:r>
            </a:p>
          </p:txBody>
        </p:sp>
        <p:sp>
          <p:nvSpPr>
            <p:cNvPr id="12" name="TextBox 11">
              <a:extLst/>
            </p:cNvPr>
            <p:cNvSpPr txBox="1"/>
            <p:nvPr/>
          </p:nvSpPr>
          <p:spPr>
            <a:xfrm>
              <a:off x="7535297" y="3171925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</a:rPr>
                <a:t>1013</a:t>
              </a:r>
            </a:p>
          </p:txBody>
        </p:sp>
        <p:sp>
          <p:nvSpPr>
            <p:cNvPr id="13" name="TextBox 12">
              <a:extLst/>
            </p:cNvPr>
            <p:cNvSpPr txBox="1"/>
            <p:nvPr/>
          </p:nvSpPr>
          <p:spPr>
            <a:xfrm>
              <a:off x="6820922" y="3665697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</a:rPr>
                <a:t>276</a:t>
              </a:r>
            </a:p>
          </p:txBody>
        </p:sp>
        <p:sp>
          <p:nvSpPr>
            <p:cNvPr id="14" name="TextBox 13">
              <a:extLst/>
            </p:cNvPr>
            <p:cNvSpPr txBox="1"/>
            <p:nvPr/>
          </p:nvSpPr>
          <p:spPr>
            <a:xfrm>
              <a:off x="7658836" y="5421940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53%</a:t>
              </a:r>
            </a:p>
          </p:txBody>
        </p:sp>
        <p:graphicFrame>
          <p:nvGraphicFramePr>
            <p:cNvPr id="15" name="Chart 14">
              <a:extLst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56191777"/>
                </p:ext>
              </p:extLst>
            </p:nvPr>
          </p:nvGraphicFramePr>
          <p:xfrm>
            <a:off x="1019117" y="985770"/>
            <a:ext cx="6969760" cy="50063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Box 15">
              <a:extLst/>
            </p:cNvPr>
            <p:cNvSpPr txBox="1"/>
            <p:nvPr/>
          </p:nvSpPr>
          <p:spPr>
            <a:xfrm>
              <a:off x="6795040" y="5204551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40%</a:t>
              </a:r>
            </a:p>
          </p:txBody>
        </p:sp>
        <p:sp>
          <p:nvSpPr>
            <p:cNvPr id="17" name="TextBox 16">
              <a:extLst/>
            </p:cNvPr>
            <p:cNvSpPr txBox="1"/>
            <p:nvPr/>
          </p:nvSpPr>
          <p:spPr>
            <a:xfrm>
              <a:off x="5834255" y="4999144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26%</a:t>
              </a:r>
            </a:p>
          </p:txBody>
        </p:sp>
        <p:sp>
          <p:nvSpPr>
            <p:cNvPr id="18" name="TextBox 17">
              <a:extLst/>
            </p:cNvPr>
            <p:cNvSpPr txBox="1"/>
            <p:nvPr/>
          </p:nvSpPr>
          <p:spPr>
            <a:xfrm>
              <a:off x="5728241" y="4793738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25%</a:t>
              </a:r>
            </a:p>
          </p:txBody>
        </p:sp>
        <p:sp>
          <p:nvSpPr>
            <p:cNvPr id="19" name="TextBox 18">
              <a:extLst/>
            </p:cNvPr>
            <p:cNvSpPr txBox="1"/>
            <p:nvPr/>
          </p:nvSpPr>
          <p:spPr>
            <a:xfrm>
              <a:off x="5353866" y="4598272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19%</a:t>
              </a:r>
            </a:p>
          </p:txBody>
        </p:sp>
        <p:sp>
          <p:nvSpPr>
            <p:cNvPr id="20" name="TextBox 19">
              <a:extLst/>
            </p:cNvPr>
            <p:cNvSpPr txBox="1"/>
            <p:nvPr/>
          </p:nvSpPr>
          <p:spPr>
            <a:xfrm>
              <a:off x="5227973" y="4382925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17%</a:t>
              </a:r>
            </a:p>
          </p:txBody>
        </p:sp>
        <p:sp>
          <p:nvSpPr>
            <p:cNvPr id="21" name="TextBox 20">
              <a:extLst/>
            </p:cNvPr>
            <p:cNvSpPr txBox="1"/>
            <p:nvPr/>
          </p:nvSpPr>
          <p:spPr>
            <a:xfrm>
              <a:off x="5161714" y="4177515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16%</a:t>
              </a:r>
            </a:p>
          </p:txBody>
        </p:sp>
        <p:sp>
          <p:nvSpPr>
            <p:cNvPr id="22" name="TextBox 21">
              <a:extLst/>
            </p:cNvPr>
            <p:cNvSpPr txBox="1"/>
            <p:nvPr/>
          </p:nvSpPr>
          <p:spPr>
            <a:xfrm>
              <a:off x="5015939" y="3982048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14%</a:t>
              </a:r>
            </a:p>
          </p:txBody>
        </p:sp>
        <p:sp>
          <p:nvSpPr>
            <p:cNvPr id="23" name="TextBox 22">
              <a:extLst/>
            </p:cNvPr>
            <p:cNvSpPr txBox="1"/>
            <p:nvPr/>
          </p:nvSpPr>
          <p:spPr>
            <a:xfrm>
              <a:off x="5009315" y="3766701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14%</a:t>
              </a:r>
            </a:p>
          </p:txBody>
        </p:sp>
        <p:sp>
          <p:nvSpPr>
            <p:cNvPr id="24" name="TextBox 23">
              <a:extLst/>
            </p:cNvPr>
            <p:cNvSpPr txBox="1"/>
            <p:nvPr/>
          </p:nvSpPr>
          <p:spPr>
            <a:xfrm>
              <a:off x="4913240" y="3563615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13%</a:t>
              </a:r>
            </a:p>
          </p:txBody>
        </p:sp>
        <p:sp>
          <p:nvSpPr>
            <p:cNvPr id="25" name="TextBox 24">
              <a:extLst/>
            </p:cNvPr>
            <p:cNvSpPr txBox="1"/>
            <p:nvPr/>
          </p:nvSpPr>
          <p:spPr>
            <a:xfrm>
              <a:off x="4846982" y="3365830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12%</a:t>
              </a:r>
            </a:p>
          </p:txBody>
        </p:sp>
        <p:sp>
          <p:nvSpPr>
            <p:cNvPr id="26" name="TextBox 25">
              <a:extLst/>
            </p:cNvPr>
            <p:cNvSpPr txBox="1"/>
            <p:nvPr/>
          </p:nvSpPr>
          <p:spPr>
            <a:xfrm>
              <a:off x="4801295" y="3160422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11%</a:t>
              </a:r>
            </a:p>
          </p:txBody>
        </p:sp>
        <p:sp>
          <p:nvSpPr>
            <p:cNvPr id="27" name="TextBox 26">
              <a:extLst/>
            </p:cNvPr>
            <p:cNvSpPr txBox="1"/>
            <p:nvPr/>
          </p:nvSpPr>
          <p:spPr>
            <a:xfrm>
              <a:off x="4784038" y="2955012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11%</a:t>
              </a:r>
            </a:p>
          </p:txBody>
        </p:sp>
        <p:sp>
          <p:nvSpPr>
            <p:cNvPr id="28" name="TextBox 27">
              <a:extLst/>
            </p:cNvPr>
            <p:cNvSpPr txBox="1"/>
            <p:nvPr/>
          </p:nvSpPr>
          <p:spPr>
            <a:xfrm>
              <a:off x="4727719" y="2749602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10%</a:t>
              </a:r>
            </a:p>
          </p:txBody>
        </p:sp>
        <p:sp>
          <p:nvSpPr>
            <p:cNvPr id="29" name="TextBox 28">
              <a:extLst/>
            </p:cNvPr>
            <p:cNvSpPr txBox="1"/>
            <p:nvPr/>
          </p:nvSpPr>
          <p:spPr>
            <a:xfrm>
              <a:off x="4581946" y="2534255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8%</a:t>
              </a:r>
            </a:p>
          </p:txBody>
        </p:sp>
        <p:sp>
          <p:nvSpPr>
            <p:cNvPr id="30" name="TextBox 29">
              <a:extLst/>
            </p:cNvPr>
            <p:cNvSpPr txBox="1"/>
            <p:nvPr/>
          </p:nvSpPr>
          <p:spPr>
            <a:xfrm>
              <a:off x="4456742" y="2338783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6%</a:t>
              </a:r>
            </a:p>
          </p:txBody>
        </p:sp>
        <p:sp>
          <p:nvSpPr>
            <p:cNvPr id="31" name="TextBox 30">
              <a:extLst/>
            </p:cNvPr>
            <p:cNvSpPr txBox="1"/>
            <p:nvPr/>
          </p:nvSpPr>
          <p:spPr>
            <a:xfrm>
              <a:off x="4449423" y="2133373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6%</a:t>
              </a:r>
            </a:p>
          </p:txBody>
        </p:sp>
        <p:sp>
          <p:nvSpPr>
            <p:cNvPr id="32" name="TextBox 31">
              <a:extLst/>
            </p:cNvPr>
            <p:cNvSpPr txBox="1"/>
            <p:nvPr/>
          </p:nvSpPr>
          <p:spPr>
            <a:xfrm>
              <a:off x="4422920" y="1927966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5%</a:t>
              </a:r>
            </a:p>
          </p:txBody>
        </p:sp>
        <p:sp>
          <p:nvSpPr>
            <p:cNvPr id="33" name="TextBox 32">
              <a:extLst/>
            </p:cNvPr>
            <p:cNvSpPr txBox="1"/>
            <p:nvPr/>
          </p:nvSpPr>
          <p:spPr>
            <a:xfrm>
              <a:off x="4406357" y="1732498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5%</a:t>
              </a:r>
            </a:p>
          </p:txBody>
        </p:sp>
        <p:sp>
          <p:nvSpPr>
            <p:cNvPr id="34" name="TextBox 33">
              <a:extLst/>
            </p:cNvPr>
            <p:cNvSpPr txBox="1"/>
            <p:nvPr/>
          </p:nvSpPr>
          <p:spPr>
            <a:xfrm>
              <a:off x="4230769" y="1517150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3%</a:t>
              </a:r>
            </a:p>
          </p:txBody>
        </p:sp>
        <p:sp>
          <p:nvSpPr>
            <p:cNvPr id="35" name="TextBox 34">
              <a:extLst/>
            </p:cNvPr>
            <p:cNvSpPr txBox="1"/>
            <p:nvPr/>
          </p:nvSpPr>
          <p:spPr>
            <a:xfrm>
              <a:off x="4214205" y="1311743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2%</a:t>
              </a:r>
            </a:p>
          </p:txBody>
        </p:sp>
        <p:sp>
          <p:nvSpPr>
            <p:cNvPr id="36" name="TextBox 35">
              <a:extLst/>
            </p:cNvPr>
            <p:cNvSpPr txBox="1"/>
            <p:nvPr/>
          </p:nvSpPr>
          <p:spPr>
            <a:xfrm>
              <a:off x="4147947" y="1116276"/>
              <a:ext cx="52387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rgbClr val="146767"/>
                  </a:solidFill>
                </a:rPr>
                <a:t>1%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770923" y="6211669"/>
            <a:ext cx="2613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Healthwatch</a:t>
            </a:r>
            <a:r>
              <a:rPr lang="en-GB" dirty="0"/>
              <a:t> Sutton Survey</a:t>
            </a:r>
          </a:p>
        </p:txBody>
      </p:sp>
    </p:spTree>
    <p:extLst>
      <p:ext uri="{BB962C8B-B14F-4D97-AF65-F5344CB8AC3E}">
        <p14:creationId xmlns:p14="http://schemas.microsoft.com/office/powerpoint/2010/main" val="46800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Sutton Self Harm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There is </a:t>
            </a:r>
            <a:r>
              <a:rPr lang="en-US" b="1" dirty="0" smtClean="0">
                <a:solidFill>
                  <a:schemeClr val="tx1"/>
                </a:solidFill>
              </a:rPr>
              <a:t>was </a:t>
            </a:r>
            <a:r>
              <a:rPr lang="en-US" b="1" dirty="0">
                <a:solidFill>
                  <a:schemeClr val="tx1"/>
                </a:solidFill>
              </a:rPr>
              <a:t>high incidence of </a:t>
            </a:r>
            <a:r>
              <a:rPr lang="en-US" b="1" dirty="0" smtClean="0">
                <a:solidFill>
                  <a:schemeClr val="tx1"/>
                </a:solidFill>
              </a:rPr>
              <a:t>CYP attending A and E for self-harm in </a:t>
            </a:r>
            <a:r>
              <a:rPr lang="en-US" b="1" dirty="0">
                <a:solidFill>
                  <a:schemeClr val="tx1"/>
                </a:solidFill>
              </a:rPr>
              <a:t>Sutton</a:t>
            </a:r>
          </a:p>
          <a:p>
            <a:pPr marL="0" indent="0" algn="ctr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3DC55464-6352-4AC7-BDD7-C4F7A86125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469615"/>
              </p:ext>
            </p:extLst>
          </p:nvPr>
        </p:nvGraphicFramePr>
        <p:xfrm>
          <a:off x="683568" y="3584806"/>
          <a:ext cx="75608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2394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Suggested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4644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The rate of </a:t>
            </a:r>
            <a:r>
              <a:rPr lang="en-GB" dirty="0" smtClean="0"/>
              <a:t>presentation to A&amp;E </a:t>
            </a:r>
            <a:r>
              <a:rPr lang="en-GB" dirty="0"/>
              <a:t>is not linked to the estimated rate of mental </a:t>
            </a:r>
            <a:r>
              <a:rPr lang="en-GB" dirty="0" smtClean="0"/>
              <a:t>health issues </a:t>
            </a:r>
            <a:r>
              <a:rPr lang="en-GB" dirty="0"/>
              <a:t>in children and young </a:t>
            </a:r>
            <a:r>
              <a:rPr lang="en-GB" dirty="0" smtClean="0"/>
              <a:t>people, </a:t>
            </a:r>
            <a:r>
              <a:rPr lang="en-GB" dirty="0"/>
              <a:t>so other factors must be involved.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Suggested </a:t>
            </a:r>
            <a:r>
              <a:rPr lang="en-GB" dirty="0"/>
              <a:t>factors that may be determining the higher rate of </a:t>
            </a:r>
            <a:r>
              <a:rPr lang="en-GB" dirty="0" smtClean="0"/>
              <a:t>presentation </a:t>
            </a:r>
            <a:r>
              <a:rPr lang="en-GB" dirty="0"/>
              <a:t>for self-harm in Sutton include: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1) </a:t>
            </a:r>
            <a:r>
              <a:rPr lang="en-GB" dirty="0"/>
              <a:t>Barriers – real or perceived against usage of community services so that presentation is much later and in crisis </a:t>
            </a:r>
          </a:p>
          <a:p>
            <a:pPr marL="0" indent="0">
              <a:buNone/>
            </a:pPr>
            <a:r>
              <a:rPr lang="en-GB" dirty="0" smtClean="0"/>
              <a:t>2) </a:t>
            </a:r>
            <a:r>
              <a:rPr lang="en-GB" dirty="0"/>
              <a:t>Differences in pathways and </a:t>
            </a:r>
            <a:r>
              <a:rPr lang="en-GB" dirty="0" smtClean="0"/>
              <a:t>referrer </a:t>
            </a:r>
            <a:r>
              <a:rPr lang="en-GB" dirty="0"/>
              <a:t>perception of risk, for example, young people are directed towards hospital based services and admission rather than community services. </a:t>
            </a:r>
          </a:p>
          <a:p>
            <a:pPr marL="0" indent="0">
              <a:buNone/>
            </a:pPr>
            <a:r>
              <a:rPr lang="en-GB" dirty="0" smtClean="0"/>
              <a:t>3) </a:t>
            </a:r>
            <a:r>
              <a:rPr lang="en-GB" dirty="0"/>
              <a:t>Social and educational pressures in the borough </a:t>
            </a:r>
            <a:r>
              <a:rPr lang="en-GB" dirty="0" err="1"/>
              <a:t>e.g</a:t>
            </a:r>
            <a:r>
              <a:rPr lang="en-GB" dirty="0"/>
              <a:t> </a:t>
            </a:r>
            <a:r>
              <a:rPr lang="en-GB" dirty="0" smtClean="0"/>
              <a:t>grammar schools?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12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854968"/>
          </a:xfrm>
        </p:spPr>
        <p:txBody>
          <a:bodyPr/>
          <a:lstStyle/>
          <a:p>
            <a:r>
              <a:rPr lang="en-GB" dirty="0" smtClean="0"/>
              <a:t>Improvements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lvl="0"/>
            <a:endParaRPr lang="en-GB" sz="1800" dirty="0"/>
          </a:p>
          <a:p>
            <a:pPr lvl="0"/>
            <a:r>
              <a:rPr lang="en-GB" sz="2400" dirty="0"/>
              <a:t>Increased </a:t>
            </a:r>
            <a:r>
              <a:rPr lang="en-GB" sz="2400" dirty="0" smtClean="0"/>
              <a:t>capacity </a:t>
            </a:r>
            <a:r>
              <a:rPr lang="en-GB" sz="2400" dirty="0"/>
              <a:t>of </a:t>
            </a:r>
            <a:r>
              <a:rPr lang="en-GB" sz="2400" dirty="0" smtClean="0"/>
              <a:t>SPA – commissioning investment </a:t>
            </a:r>
          </a:p>
          <a:p>
            <a:pPr lvl="0"/>
            <a:r>
              <a:rPr lang="en-GB" sz="2400" dirty="0" smtClean="0"/>
              <a:t>Promoted duty system – accessible to schools / GPs</a:t>
            </a:r>
          </a:p>
          <a:p>
            <a:pPr lvl="0"/>
            <a:r>
              <a:rPr lang="en-GB" sz="2400" dirty="0" smtClean="0"/>
              <a:t>Implemented </a:t>
            </a:r>
            <a:r>
              <a:rPr lang="en-GB" sz="2400" b="1" dirty="0" smtClean="0"/>
              <a:t>Urgent 5 day </a:t>
            </a:r>
            <a:r>
              <a:rPr lang="en-GB" sz="2400" dirty="0" smtClean="0"/>
              <a:t>appointment system</a:t>
            </a:r>
          </a:p>
          <a:p>
            <a:pPr lvl="0"/>
            <a:r>
              <a:rPr lang="en-GB" sz="2400" dirty="0" smtClean="0"/>
              <a:t>Increased robustness of duty protocol for safeguarding </a:t>
            </a:r>
          </a:p>
          <a:p>
            <a:pPr lvl="0"/>
            <a:r>
              <a:rPr lang="en-GB" sz="2400" dirty="0" smtClean="0"/>
              <a:t>Risk management via telephone – book into urgent </a:t>
            </a:r>
            <a:endParaRPr lang="en-GB" sz="2400" dirty="0" smtClean="0"/>
          </a:p>
          <a:p>
            <a:pPr marL="0" lvl="0" indent="0">
              <a:buNone/>
            </a:pPr>
            <a:endParaRPr lang="en-GB" sz="2400" dirty="0" smtClean="0"/>
          </a:p>
          <a:p>
            <a:pPr lvl="0"/>
            <a:r>
              <a:rPr lang="en-GB" sz="2400" dirty="0"/>
              <a:t>I</a:t>
            </a:r>
            <a:r>
              <a:rPr lang="en-GB" sz="2400" dirty="0" smtClean="0"/>
              <a:t>ncreased </a:t>
            </a:r>
            <a:r>
              <a:rPr lang="en-GB" sz="2400" dirty="0"/>
              <a:t>access to </a:t>
            </a:r>
            <a:r>
              <a:rPr lang="en-GB" sz="2400" dirty="0" smtClean="0"/>
              <a:t>services. Access </a:t>
            </a:r>
            <a:r>
              <a:rPr lang="en-GB" sz="2400" dirty="0"/>
              <a:t>rate for 18/19 of 38</a:t>
            </a:r>
            <a:r>
              <a:rPr lang="en-GB" sz="2400" dirty="0" smtClean="0"/>
              <a:t>% ensuring more able to access CAMHS.  </a:t>
            </a:r>
          </a:p>
          <a:p>
            <a:pPr lvl="0"/>
            <a:endParaRPr lang="en-GB" sz="2400" dirty="0"/>
          </a:p>
          <a:p>
            <a:pPr marL="0" indent="0"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41749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Harm Nurse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 fontScale="77500" lnSpcReduction="20000"/>
          </a:bodyPr>
          <a:lstStyle/>
          <a:p>
            <a:endParaRPr lang="en-GB" dirty="0"/>
          </a:p>
          <a:p>
            <a:r>
              <a:rPr lang="en-US" dirty="0"/>
              <a:t>Implemented as of 8th May 2018</a:t>
            </a:r>
          </a:p>
          <a:p>
            <a:r>
              <a:rPr lang="en-US" dirty="0"/>
              <a:t>Provide advice, assessment and treatment to the borough of Sutton. The role also consists of delivering training to social care, supervision to school nursing team and offering self-harm surgeries to </a:t>
            </a:r>
            <a:r>
              <a:rPr lang="en-US" dirty="0" smtClean="0"/>
              <a:t>schools.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offer treatment and intervention to young people and </a:t>
            </a:r>
            <a:r>
              <a:rPr lang="en-US" dirty="0" smtClean="0"/>
              <a:t>families</a:t>
            </a:r>
          </a:p>
          <a:p>
            <a:endParaRPr lang="en-US" dirty="0" smtClean="0"/>
          </a:p>
          <a:p>
            <a:r>
              <a:rPr lang="en-US" dirty="0" smtClean="0"/>
              <a:t>Short term intervention, safety planning / emotion regulation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428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Speech Bubble: Rectangle 4"/>
          <p:cNvSpPr/>
          <p:nvPr/>
        </p:nvSpPr>
        <p:spPr>
          <a:xfrm>
            <a:off x="323528" y="1902695"/>
            <a:ext cx="3096344" cy="129614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“I feel things would have been more of a struggle if we did not have this support in place” </a:t>
            </a:r>
          </a:p>
        </p:txBody>
      </p:sp>
      <p:sp>
        <p:nvSpPr>
          <p:cNvPr id="11" name="Speech Bubble: Rectangle 10"/>
          <p:cNvSpPr/>
          <p:nvPr/>
        </p:nvSpPr>
        <p:spPr>
          <a:xfrm>
            <a:off x="251520" y="5229200"/>
            <a:ext cx="3106457" cy="13681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“The unpacking of the cause and the effects gave me a better understanding of my toll in finding solutions” </a:t>
            </a:r>
          </a:p>
        </p:txBody>
      </p:sp>
      <p:sp>
        <p:nvSpPr>
          <p:cNvPr id="12" name="Speech Bubble: Rectangle 11"/>
          <p:cNvSpPr/>
          <p:nvPr/>
        </p:nvSpPr>
        <p:spPr>
          <a:xfrm>
            <a:off x="5940152" y="4552218"/>
            <a:ext cx="2520280" cy="180413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“I was so grateful for this service it has made a difference and I’m not sure what could of happened without it”</a:t>
            </a:r>
          </a:p>
        </p:txBody>
      </p:sp>
      <p:sp>
        <p:nvSpPr>
          <p:cNvPr id="14" name="Speech Bubble: Rectangle 13"/>
          <p:cNvSpPr/>
          <p:nvPr/>
        </p:nvSpPr>
        <p:spPr>
          <a:xfrm>
            <a:off x="3059832" y="3356992"/>
            <a:ext cx="2520280" cy="13681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“I liked that </a:t>
            </a:r>
            <a:r>
              <a:rPr lang="en-GB" dirty="0" smtClean="0"/>
              <a:t>(therapist name) </a:t>
            </a:r>
            <a:r>
              <a:rPr lang="en-GB" dirty="0"/>
              <a:t>listened to my problems and didn’t judge on how I dealt with them.” </a:t>
            </a:r>
          </a:p>
        </p:txBody>
      </p:sp>
      <p:sp>
        <p:nvSpPr>
          <p:cNvPr id="16" name="Speech Bubble: Rectangle 15"/>
          <p:cNvSpPr/>
          <p:nvPr/>
        </p:nvSpPr>
        <p:spPr>
          <a:xfrm>
            <a:off x="5852835" y="1729842"/>
            <a:ext cx="2520280" cy="1843173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“To really think about self harm with my young people and be more inquisitive and not be afraid to ask questions” – School Nurse</a:t>
            </a:r>
          </a:p>
        </p:txBody>
      </p:sp>
    </p:spTree>
    <p:extLst>
      <p:ext uri="{BB962C8B-B14F-4D97-AF65-F5344CB8AC3E}">
        <p14:creationId xmlns:p14="http://schemas.microsoft.com/office/powerpoint/2010/main" val="1249472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GB" dirty="0"/>
              <a:t>Self Harm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4644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protocol is a </a:t>
            </a:r>
            <a:r>
              <a:rPr lang="en-GB" dirty="0" smtClean="0"/>
              <a:t>MA strategic document, </a:t>
            </a:r>
            <a:r>
              <a:rPr lang="en-GB" dirty="0"/>
              <a:t>to strengthen partnership working when responding to self-harm. It relates to all professionals and volunteers working with children and young people (0 – 18</a:t>
            </a:r>
            <a:r>
              <a:rPr lang="en-GB" dirty="0" smtClean="0"/>
              <a:t>).  Aims to:</a:t>
            </a:r>
            <a:endParaRPr lang="en-GB" dirty="0"/>
          </a:p>
          <a:p>
            <a:r>
              <a:rPr lang="en-GB" dirty="0" smtClean="0"/>
              <a:t>Support agencies </a:t>
            </a:r>
            <a:r>
              <a:rPr lang="en-GB" dirty="0"/>
              <a:t>to manage self-harm as it arises; </a:t>
            </a:r>
          </a:p>
          <a:p>
            <a:r>
              <a:rPr lang="en-GB" dirty="0"/>
              <a:t>Improving the response on presentation, disclosure, or suspected signs of </a:t>
            </a:r>
            <a:r>
              <a:rPr lang="en-GB" dirty="0" smtClean="0"/>
              <a:t>self-harm</a:t>
            </a:r>
          </a:p>
          <a:p>
            <a:r>
              <a:rPr lang="en-GB" dirty="0" smtClean="0"/>
              <a:t>Assessing suicidal thoughts / knowing when to escalate 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Helpful to education colleagues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05D7-7420-426E-A43D-FCF02EFC9DA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55541"/>
      </p:ext>
    </p:extLst>
  </p:cSld>
  <p:clrMapOvr>
    <a:masterClrMapping/>
  </p:clrMapOvr>
</p:sld>
</file>

<file path=ppt/theme/theme1.xml><?xml version="1.0" encoding="utf-8"?>
<a:theme xmlns:a="http://schemas.openxmlformats.org/drawingml/2006/main" name="NHS Sutton CCG Powerpoint Template - Final - December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33799</TotalTime>
  <Words>850</Words>
  <Application>Microsoft Office PowerPoint</Application>
  <PresentationFormat>On-screen Show (4:3)</PresentationFormat>
  <Paragraphs>144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NHS Sutton CCG Powerpoint Template - Final - December 2014</vt:lpstr>
      <vt:lpstr>       Self Harm in Sutton </vt:lpstr>
      <vt:lpstr>Self Harm Trend</vt:lpstr>
      <vt:lpstr>Key issues in Sutton</vt:lpstr>
      <vt:lpstr>Sutton Self Harm </vt:lpstr>
      <vt:lpstr>Suggested factors</vt:lpstr>
      <vt:lpstr>Improvements </vt:lpstr>
      <vt:lpstr>Self Harm Nurse</vt:lpstr>
      <vt:lpstr>Feedback</vt:lpstr>
      <vt:lpstr>Self Harm Protocol</vt:lpstr>
      <vt:lpstr>Achievements so far </vt:lpstr>
      <vt:lpstr>Achievements so far </vt:lpstr>
      <vt:lpstr>Future priorities</vt:lpstr>
      <vt:lpstr>Prevention - Mental Health Support in Schools</vt:lpstr>
      <vt:lpstr>PowerPoint Presentation</vt:lpstr>
    </vt:vector>
  </TitlesOfParts>
  <Company>SL 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SUTTON CCG  ANNUAL REPORT 2014/15</dc:title>
  <dc:creator>Flint Jo</dc:creator>
  <cp:lastModifiedBy>Stokes, Laura</cp:lastModifiedBy>
  <cp:revision>206</cp:revision>
  <cp:lastPrinted>2016-09-23T10:56:29Z</cp:lastPrinted>
  <dcterms:created xsi:type="dcterms:W3CDTF">2016-09-23T16:53:06Z</dcterms:created>
  <dcterms:modified xsi:type="dcterms:W3CDTF">2020-01-24T17:24:14Z</dcterms:modified>
</cp:coreProperties>
</file>