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drawings/drawing5.xml" ContentType="application/vnd.openxmlformats-officedocument.drawingml.chartshapes+xml"/>
  <Override PartName="/ppt/notesSlides/notesSlide9.xml" ContentType="application/vnd.openxmlformats-officedocument.presentationml.notesSlide+xml"/>
  <Override PartName="/ppt/charts/chart9.xml" ContentType="application/vnd.openxmlformats-officedocument.drawingml.chart+xml"/>
  <Override PartName="/ppt/drawings/drawing6.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drawings/drawing7.xml" ContentType="application/vnd.openxmlformats-officedocument.drawingml.chartshape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00" r:id="rId3"/>
  </p:sldMasterIdLst>
  <p:notesMasterIdLst>
    <p:notesMasterId r:id="rId37"/>
  </p:notesMasterIdLst>
  <p:sldIdLst>
    <p:sldId id="302" r:id="rId4"/>
    <p:sldId id="327" r:id="rId5"/>
    <p:sldId id="303" r:id="rId6"/>
    <p:sldId id="304" r:id="rId7"/>
    <p:sldId id="315" r:id="rId8"/>
    <p:sldId id="305" r:id="rId9"/>
    <p:sldId id="301" r:id="rId10"/>
    <p:sldId id="306" r:id="rId11"/>
    <p:sldId id="307" r:id="rId12"/>
    <p:sldId id="324" r:id="rId13"/>
    <p:sldId id="257" r:id="rId14"/>
    <p:sldId id="318" r:id="rId15"/>
    <p:sldId id="258" r:id="rId16"/>
    <p:sldId id="317" r:id="rId17"/>
    <p:sldId id="259" r:id="rId18"/>
    <p:sldId id="319" r:id="rId19"/>
    <p:sldId id="320" r:id="rId20"/>
    <p:sldId id="321" r:id="rId21"/>
    <p:sldId id="309" r:id="rId22"/>
    <p:sldId id="310" r:id="rId23"/>
    <p:sldId id="325" r:id="rId24"/>
    <p:sldId id="299" r:id="rId25"/>
    <p:sldId id="300" r:id="rId26"/>
    <p:sldId id="323" r:id="rId27"/>
    <p:sldId id="349" r:id="rId28"/>
    <p:sldId id="311" r:id="rId29"/>
    <p:sldId id="312" r:id="rId30"/>
    <p:sldId id="289" r:id="rId31"/>
    <p:sldId id="350" r:id="rId32"/>
    <p:sldId id="265" r:id="rId33"/>
    <p:sldId id="316" r:id="rId34"/>
    <p:sldId id="313" r:id="rId35"/>
    <p:sldId id="31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Jose" initials="SJ"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3E7"/>
    <a:srgbClr val="A25BA0"/>
    <a:srgbClr val="A71761"/>
    <a:srgbClr val="33BBB1"/>
    <a:srgbClr val="E32486"/>
    <a:srgbClr val="C1EEFF"/>
    <a:srgbClr val="B4E7FE"/>
    <a:srgbClr val="83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38" autoAdjust="0"/>
  </p:normalViewPr>
  <p:slideViewPr>
    <p:cSldViewPr>
      <p:cViewPr>
        <p:scale>
          <a:sx n="71" d="100"/>
          <a:sy n="71" d="100"/>
        </p:scale>
        <p:origin x="-13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embeddings/oleObject4.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40473366619027E-2"/>
          <c:y val="0.23077990057751846"/>
          <c:w val="0.88334515496363841"/>
          <c:h val="0.65351106147077875"/>
        </c:manualLayout>
      </c:layout>
      <c:barChart>
        <c:barDir val="col"/>
        <c:grouping val="clustered"/>
        <c:varyColors val="0"/>
        <c:ser>
          <c:idx val="0"/>
          <c:order val="0"/>
          <c:invertIfNegative val="0"/>
          <c:dPt>
            <c:idx val="6"/>
            <c:invertIfNegative val="0"/>
            <c:bubble3D val="0"/>
            <c:spPr>
              <a:solidFill>
                <a:srgbClr val="83DDFF"/>
              </a:solidFill>
            </c:spPr>
            <c:extLst xmlns:c16r2="http://schemas.microsoft.com/office/drawing/2015/06/chart">
              <c:ext xmlns:c16="http://schemas.microsoft.com/office/drawing/2014/chart" uri="{C3380CC4-5D6E-409C-BE32-E72D297353CC}">
                <c16:uniqueId val="{00000000-9926-4D2E-8697-9F931BBAAA09}"/>
              </c:ext>
            </c:extLst>
          </c:dPt>
          <c:dPt>
            <c:idx val="7"/>
            <c:invertIfNegative val="0"/>
            <c:bubble3D val="0"/>
            <c:spPr>
              <a:solidFill>
                <a:srgbClr val="A71761"/>
              </a:solidFill>
              <a:ln>
                <a:solidFill>
                  <a:srgbClr val="A71761"/>
                </a:solidFill>
              </a:ln>
            </c:spPr>
            <c:extLst xmlns:c16r2="http://schemas.microsoft.com/office/drawing/2015/06/chart">
              <c:ext xmlns:c16="http://schemas.microsoft.com/office/drawing/2014/chart" uri="{C3380CC4-5D6E-409C-BE32-E72D297353CC}">
                <c16:uniqueId val="{00000001-9926-4D2E-8697-9F931BBAAA09}"/>
              </c:ext>
            </c:extLst>
          </c:dPt>
          <c:dLbls>
            <c:spPr>
              <a:no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'by STP'!$A$39:$A$46</c:f>
              <c:strCache>
                <c:ptCount val="8"/>
                <c:pt idx="0">
                  <c:v>NHS Croydon CCG</c:v>
                </c:pt>
                <c:pt idx="1">
                  <c:v>NHS Merton CCG</c:v>
                </c:pt>
                <c:pt idx="2">
                  <c:v>NHS Wandsworth CCG</c:v>
                </c:pt>
                <c:pt idx="3">
                  <c:v>NHS Sutton CCG</c:v>
                </c:pt>
                <c:pt idx="4">
                  <c:v>NHS Richmond CCG</c:v>
                </c:pt>
                <c:pt idx="5">
                  <c:v>NHS Kingston CCG</c:v>
                </c:pt>
                <c:pt idx="6">
                  <c:v>London</c:v>
                </c:pt>
                <c:pt idx="7">
                  <c:v>England </c:v>
                </c:pt>
              </c:strCache>
            </c:strRef>
          </c:cat>
          <c:val>
            <c:numRef>
              <c:f>'by STP'!$B$39:$B$46</c:f>
              <c:numCache>
                <c:formatCode>0%</c:formatCode>
                <c:ptCount val="8"/>
                <c:pt idx="0">
                  <c:v>5.4751567776169803E-2</c:v>
                </c:pt>
                <c:pt idx="1">
                  <c:v>0.16579819990525818</c:v>
                </c:pt>
                <c:pt idx="2">
                  <c:v>0.18591479931051466</c:v>
                </c:pt>
                <c:pt idx="3">
                  <c:v>0.20010559662090813</c:v>
                </c:pt>
                <c:pt idx="4">
                  <c:v>0.34529828109201216</c:v>
                </c:pt>
                <c:pt idx="5">
                  <c:v>0.42598684210526316</c:v>
                </c:pt>
                <c:pt idx="6">
                  <c:v>0.29699999999999999</c:v>
                </c:pt>
                <c:pt idx="7">
                  <c:v>0.24099999999999999</c:v>
                </c:pt>
              </c:numCache>
            </c:numRef>
          </c:val>
          <c:extLst xmlns:c16r2="http://schemas.microsoft.com/office/drawing/2015/06/chart">
            <c:ext xmlns:c16="http://schemas.microsoft.com/office/drawing/2014/chart" uri="{C3380CC4-5D6E-409C-BE32-E72D297353CC}">
              <c16:uniqueId val="{00000000-A2C8-4D21-9AF6-B0B37010E9AC}"/>
            </c:ext>
          </c:extLst>
        </c:ser>
        <c:dLbls>
          <c:showLegendKey val="0"/>
          <c:showVal val="0"/>
          <c:showCatName val="0"/>
          <c:showSerName val="0"/>
          <c:showPercent val="0"/>
          <c:showBubbleSize val="0"/>
        </c:dLbls>
        <c:gapWidth val="150"/>
        <c:axId val="162928512"/>
        <c:axId val="162930048"/>
      </c:barChart>
      <c:catAx>
        <c:axId val="162928512"/>
        <c:scaling>
          <c:orientation val="minMax"/>
        </c:scaling>
        <c:delete val="0"/>
        <c:axPos val="b"/>
        <c:numFmt formatCode="General"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62930048"/>
        <c:crosses val="autoZero"/>
        <c:auto val="1"/>
        <c:lblAlgn val="ctr"/>
        <c:lblOffset val="100"/>
        <c:noMultiLvlLbl val="0"/>
      </c:catAx>
      <c:valAx>
        <c:axId val="162930048"/>
        <c:scaling>
          <c:orientation val="minMax"/>
        </c:scaling>
        <c:delete val="0"/>
        <c:axPos val="l"/>
        <c:majorGridlines/>
        <c:numFmt formatCode="0%" sourceLinked="1"/>
        <c:majorTickMark val="out"/>
        <c:minorTickMark val="none"/>
        <c:tickLblPos val="nextTo"/>
        <c:txPr>
          <a:bodyPr/>
          <a:lstStyle/>
          <a:p>
            <a:pPr>
              <a:defRPr sz="1050">
                <a:latin typeface="Arial" panose="020B0604020202020204" pitchFamily="34" charset="0"/>
                <a:cs typeface="Arial" panose="020B0604020202020204" pitchFamily="34" charset="0"/>
              </a:defRPr>
            </a:pPr>
            <a:endParaRPr lang="en-US"/>
          </a:p>
        </c:txPr>
        <c:crossAx val="162928512"/>
        <c:crosses val="autoZero"/>
        <c:crossBetween val="between"/>
      </c:valAx>
    </c:plotArea>
    <c:plotVisOnly val="1"/>
    <c:dispBlanksAs val="gap"/>
    <c:showDLblsOverMax val="0"/>
  </c:chart>
  <c:spPr>
    <a:ln w="38100">
      <a:no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[Prevalence and comorbidity in London_1995 to 2014_11Apr2017 (2).xlsx]Prev_Charlson_Deprivation!PivotTable5</c:name>
    <c:fmtId val="28"/>
  </c:pivotSource>
  <c:chart>
    <c:title>
      <c:tx>
        <c:rich>
          <a:bodyPr/>
          <a:lstStyle/>
          <a:p>
            <a:pPr>
              <a:defRPr sz="1000"/>
            </a:pPr>
            <a:r>
              <a:rPr lang="en-US" sz="1000" b="1" i="0" baseline="0">
                <a:effectLst/>
              </a:rPr>
              <a:t>% of prevalent cases in London (patients) diagnosed between 2007 and 2014 and alive at the end of 2014, grouped by Charlson Comorbidity Index </a:t>
            </a:r>
            <a:r>
              <a:rPr lang="en-US" sz="1000" b="1" i="0" u="none" strike="noStrike" baseline="0">
                <a:effectLst/>
              </a:rPr>
              <a:t>Score grouped into categories of 0, 1, 2, 3+</a:t>
            </a:r>
            <a:endParaRPr lang="en-GB" sz="1000">
              <a:effectLst/>
            </a:endParaRPr>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s>
    <c:plotArea>
      <c:layout>
        <c:manualLayout>
          <c:layoutTarget val="inner"/>
          <c:xMode val="edge"/>
          <c:yMode val="edge"/>
          <c:x val="9.667591196490509E-2"/>
          <c:y val="0.11787738397107141"/>
          <c:w val="0.84039810626508571"/>
          <c:h val="0.63949641887984343"/>
        </c:manualLayout>
      </c:layout>
      <c:barChart>
        <c:barDir val="col"/>
        <c:grouping val="percentStacked"/>
        <c:varyColors val="0"/>
        <c:ser>
          <c:idx val="0"/>
          <c:order val="0"/>
          <c:tx>
            <c:strRef>
              <c:f>Prev_Charlson_Deprivation!$S$128:$S$129</c:f>
              <c:strCache>
                <c:ptCount val="1"/>
                <c:pt idx="0">
                  <c:v>0</c:v>
                </c:pt>
              </c:strCache>
            </c:strRef>
          </c:tx>
          <c:invertIfNegative val="0"/>
          <c:cat>
            <c:multiLvlStrRef>
              <c:f>Prev_Charlson_Deprivation!$R$130:$R$165</c:f>
              <c:multiLvlStrCache>
                <c:ptCount val="30"/>
                <c:lvl>
                  <c:pt idx="0">
                    <c:v>1</c:v>
                  </c:pt>
                  <c:pt idx="1">
                    <c:v>2</c:v>
                  </c:pt>
                  <c:pt idx="2">
                    <c:v>3</c:v>
                  </c:pt>
                  <c:pt idx="3">
                    <c:v>4</c:v>
                  </c:pt>
                  <c:pt idx="4">
                    <c:v>5</c:v>
                  </c:pt>
                  <c:pt idx="5">
                    <c:v>1</c:v>
                  </c:pt>
                  <c:pt idx="6">
                    <c:v>2</c:v>
                  </c:pt>
                  <c:pt idx="7">
                    <c:v>3</c:v>
                  </c:pt>
                  <c:pt idx="8">
                    <c:v>4</c:v>
                  </c:pt>
                  <c:pt idx="9">
                    <c:v>5</c:v>
                  </c:pt>
                  <c:pt idx="10">
                    <c:v>1</c:v>
                  </c:pt>
                  <c:pt idx="11">
                    <c:v>2</c:v>
                  </c:pt>
                  <c:pt idx="12">
                    <c:v>3</c:v>
                  </c:pt>
                  <c:pt idx="13">
                    <c:v>4</c:v>
                  </c:pt>
                  <c:pt idx="14">
                    <c:v>5</c:v>
                  </c:pt>
                  <c:pt idx="15">
                    <c:v>1</c:v>
                  </c:pt>
                  <c:pt idx="16">
                    <c:v>2</c:v>
                  </c:pt>
                  <c:pt idx="17">
                    <c:v>3</c:v>
                  </c:pt>
                  <c:pt idx="18">
                    <c:v>4</c:v>
                  </c:pt>
                  <c:pt idx="19">
                    <c:v>5</c:v>
                  </c:pt>
                  <c:pt idx="20">
                    <c:v>1</c:v>
                  </c:pt>
                  <c:pt idx="21">
                    <c:v>2</c:v>
                  </c:pt>
                  <c:pt idx="22">
                    <c:v>3</c:v>
                  </c:pt>
                  <c:pt idx="23">
                    <c:v>4</c:v>
                  </c:pt>
                  <c:pt idx="24">
                    <c:v>5</c:v>
                  </c:pt>
                  <c:pt idx="25">
                    <c:v>1</c:v>
                  </c:pt>
                  <c:pt idx="26">
                    <c:v>2</c:v>
                  </c:pt>
                  <c:pt idx="27">
                    <c:v>3</c:v>
                  </c:pt>
                  <c:pt idx="28">
                    <c:v>4</c:v>
                  </c:pt>
                  <c:pt idx="29">
                    <c:v>5</c:v>
                  </c:pt>
                </c:lvl>
                <c:lvl>
                  <c:pt idx="0">
                    <c:v>NHS Croydon</c:v>
                  </c:pt>
                  <c:pt idx="5">
                    <c:v>NHS Kingston</c:v>
                  </c:pt>
                  <c:pt idx="10">
                    <c:v>NHS Merton</c:v>
                  </c:pt>
                  <c:pt idx="15">
                    <c:v>NHS Richmond</c:v>
                  </c:pt>
                  <c:pt idx="20">
                    <c:v>NHS Sutton</c:v>
                  </c:pt>
                  <c:pt idx="25">
                    <c:v>NHS Wandsworth</c:v>
                  </c:pt>
                </c:lvl>
              </c:multiLvlStrCache>
            </c:multiLvlStrRef>
          </c:cat>
          <c:val>
            <c:numRef>
              <c:f>Prev_Charlson_Deprivation!$S$130:$S$165</c:f>
              <c:numCache>
                <c:formatCode>General</c:formatCode>
                <c:ptCount val="30"/>
                <c:pt idx="0">
                  <c:v>1174</c:v>
                </c:pt>
                <c:pt idx="1">
                  <c:v>973</c:v>
                </c:pt>
                <c:pt idx="2">
                  <c:v>1046</c:v>
                </c:pt>
                <c:pt idx="3">
                  <c:v>1573</c:v>
                </c:pt>
                <c:pt idx="4">
                  <c:v>1096</c:v>
                </c:pt>
                <c:pt idx="5">
                  <c:v>888</c:v>
                </c:pt>
                <c:pt idx="6">
                  <c:v>843</c:v>
                </c:pt>
                <c:pt idx="7">
                  <c:v>724</c:v>
                </c:pt>
                <c:pt idx="8">
                  <c:v>219</c:v>
                </c:pt>
                <c:pt idx="9">
                  <c:v>62</c:v>
                </c:pt>
                <c:pt idx="10">
                  <c:v>1008</c:v>
                </c:pt>
                <c:pt idx="11">
                  <c:v>682</c:v>
                </c:pt>
                <c:pt idx="12">
                  <c:v>600</c:v>
                </c:pt>
                <c:pt idx="13">
                  <c:v>706</c:v>
                </c:pt>
                <c:pt idx="14">
                  <c:v>234</c:v>
                </c:pt>
                <c:pt idx="15">
                  <c:v>1827</c:v>
                </c:pt>
                <c:pt idx="16">
                  <c:v>943</c:v>
                </c:pt>
                <c:pt idx="17">
                  <c:v>482</c:v>
                </c:pt>
                <c:pt idx="18">
                  <c:v>320</c:v>
                </c:pt>
                <c:pt idx="19">
                  <c:v>50</c:v>
                </c:pt>
                <c:pt idx="20">
                  <c:v>969</c:v>
                </c:pt>
                <c:pt idx="21">
                  <c:v>1049</c:v>
                </c:pt>
                <c:pt idx="22">
                  <c:v>674</c:v>
                </c:pt>
                <c:pt idx="23">
                  <c:v>496</c:v>
                </c:pt>
                <c:pt idx="24">
                  <c:v>205</c:v>
                </c:pt>
                <c:pt idx="25">
                  <c:v>842</c:v>
                </c:pt>
                <c:pt idx="26">
                  <c:v>671</c:v>
                </c:pt>
                <c:pt idx="27">
                  <c:v>1157</c:v>
                </c:pt>
                <c:pt idx="28">
                  <c:v>922</c:v>
                </c:pt>
                <c:pt idx="29">
                  <c:v>607</c:v>
                </c:pt>
              </c:numCache>
            </c:numRef>
          </c:val>
          <c:extLst xmlns:c16r2="http://schemas.microsoft.com/office/drawing/2015/06/chart">
            <c:ext xmlns:c16="http://schemas.microsoft.com/office/drawing/2014/chart" uri="{C3380CC4-5D6E-409C-BE32-E72D297353CC}">
              <c16:uniqueId val="{00000000-72A6-48D5-8FDF-848D6A581B94}"/>
            </c:ext>
          </c:extLst>
        </c:ser>
        <c:ser>
          <c:idx val="1"/>
          <c:order val="1"/>
          <c:tx>
            <c:strRef>
              <c:f>Prev_Charlson_Deprivation!$T$128:$T$129</c:f>
              <c:strCache>
                <c:ptCount val="1"/>
                <c:pt idx="0">
                  <c:v>1</c:v>
                </c:pt>
              </c:strCache>
            </c:strRef>
          </c:tx>
          <c:invertIfNegative val="0"/>
          <c:cat>
            <c:multiLvlStrRef>
              <c:f>Prev_Charlson_Deprivation!$R$130:$R$165</c:f>
              <c:multiLvlStrCache>
                <c:ptCount val="30"/>
                <c:lvl>
                  <c:pt idx="0">
                    <c:v>1</c:v>
                  </c:pt>
                  <c:pt idx="1">
                    <c:v>2</c:v>
                  </c:pt>
                  <c:pt idx="2">
                    <c:v>3</c:v>
                  </c:pt>
                  <c:pt idx="3">
                    <c:v>4</c:v>
                  </c:pt>
                  <c:pt idx="4">
                    <c:v>5</c:v>
                  </c:pt>
                  <c:pt idx="5">
                    <c:v>1</c:v>
                  </c:pt>
                  <c:pt idx="6">
                    <c:v>2</c:v>
                  </c:pt>
                  <c:pt idx="7">
                    <c:v>3</c:v>
                  </c:pt>
                  <c:pt idx="8">
                    <c:v>4</c:v>
                  </c:pt>
                  <c:pt idx="9">
                    <c:v>5</c:v>
                  </c:pt>
                  <c:pt idx="10">
                    <c:v>1</c:v>
                  </c:pt>
                  <c:pt idx="11">
                    <c:v>2</c:v>
                  </c:pt>
                  <c:pt idx="12">
                    <c:v>3</c:v>
                  </c:pt>
                  <c:pt idx="13">
                    <c:v>4</c:v>
                  </c:pt>
                  <c:pt idx="14">
                    <c:v>5</c:v>
                  </c:pt>
                  <c:pt idx="15">
                    <c:v>1</c:v>
                  </c:pt>
                  <c:pt idx="16">
                    <c:v>2</c:v>
                  </c:pt>
                  <c:pt idx="17">
                    <c:v>3</c:v>
                  </c:pt>
                  <c:pt idx="18">
                    <c:v>4</c:v>
                  </c:pt>
                  <c:pt idx="19">
                    <c:v>5</c:v>
                  </c:pt>
                  <c:pt idx="20">
                    <c:v>1</c:v>
                  </c:pt>
                  <c:pt idx="21">
                    <c:v>2</c:v>
                  </c:pt>
                  <c:pt idx="22">
                    <c:v>3</c:v>
                  </c:pt>
                  <c:pt idx="23">
                    <c:v>4</c:v>
                  </c:pt>
                  <c:pt idx="24">
                    <c:v>5</c:v>
                  </c:pt>
                  <c:pt idx="25">
                    <c:v>1</c:v>
                  </c:pt>
                  <c:pt idx="26">
                    <c:v>2</c:v>
                  </c:pt>
                  <c:pt idx="27">
                    <c:v>3</c:v>
                  </c:pt>
                  <c:pt idx="28">
                    <c:v>4</c:v>
                  </c:pt>
                  <c:pt idx="29">
                    <c:v>5</c:v>
                  </c:pt>
                </c:lvl>
                <c:lvl>
                  <c:pt idx="0">
                    <c:v>NHS Croydon</c:v>
                  </c:pt>
                  <c:pt idx="5">
                    <c:v>NHS Kingston</c:v>
                  </c:pt>
                  <c:pt idx="10">
                    <c:v>NHS Merton</c:v>
                  </c:pt>
                  <c:pt idx="15">
                    <c:v>NHS Richmond</c:v>
                  </c:pt>
                  <c:pt idx="20">
                    <c:v>NHS Sutton</c:v>
                  </c:pt>
                  <c:pt idx="25">
                    <c:v>NHS Wandsworth</c:v>
                  </c:pt>
                </c:lvl>
              </c:multiLvlStrCache>
            </c:multiLvlStrRef>
          </c:cat>
          <c:val>
            <c:numRef>
              <c:f>Prev_Charlson_Deprivation!$T$130:$T$165</c:f>
              <c:numCache>
                <c:formatCode>General</c:formatCode>
                <c:ptCount val="30"/>
                <c:pt idx="0">
                  <c:v>79</c:v>
                </c:pt>
                <c:pt idx="1">
                  <c:v>69</c:v>
                </c:pt>
                <c:pt idx="2">
                  <c:v>83</c:v>
                </c:pt>
                <c:pt idx="3">
                  <c:v>129</c:v>
                </c:pt>
                <c:pt idx="4">
                  <c:v>98</c:v>
                </c:pt>
                <c:pt idx="5">
                  <c:v>48</c:v>
                </c:pt>
                <c:pt idx="6">
                  <c:v>66</c:v>
                </c:pt>
                <c:pt idx="7">
                  <c:v>62</c:v>
                </c:pt>
                <c:pt idx="8">
                  <c:v>11</c:v>
                </c:pt>
                <c:pt idx="9">
                  <c:v>9</c:v>
                </c:pt>
                <c:pt idx="10">
                  <c:v>55</c:v>
                </c:pt>
                <c:pt idx="11">
                  <c:v>46</c:v>
                </c:pt>
                <c:pt idx="12">
                  <c:v>48</c:v>
                </c:pt>
                <c:pt idx="13">
                  <c:v>67</c:v>
                </c:pt>
                <c:pt idx="14">
                  <c:v>24</c:v>
                </c:pt>
                <c:pt idx="15">
                  <c:v>80</c:v>
                </c:pt>
                <c:pt idx="16">
                  <c:v>52</c:v>
                </c:pt>
                <c:pt idx="17">
                  <c:v>31</c:v>
                </c:pt>
                <c:pt idx="18">
                  <c:v>19</c:v>
                </c:pt>
                <c:pt idx="19">
                  <c:v>5</c:v>
                </c:pt>
                <c:pt idx="20">
                  <c:v>54</c:v>
                </c:pt>
                <c:pt idx="21">
                  <c:v>69</c:v>
                </c:pt>
                <c:pt idx="22">
                  <c:v>67</c:v>
                </c:pt>
                <c:pt idx="23">
                  <c:v>27</c:v>
                </c:pt>
                <c:pt idx="24">
                  <c:v>16</c:v>
                </c:pt>
                <c:pt idx="25">
                  <c:v>27</c:v>
                </c:pt>
                <c:pt idx="26">
                  <c:v>40</c:v>
                </c:pt>
                <c:pt idx="27">
                  <c:v>64</c:v>
                </c:pt>
                <c:pt idx="28">
                  <c:v>63</c:v>
                </c:pt>
                <c:pt idx="29">
                  <c:v>54</c:v>
                </c:pt>
              </c:numCache>
            </c:numRef>
          </c:val>
          <c:extLst xmlns:c16r2="http://schemas.microsoft.com/office/drawing/2015/06/chart">
            <c:ext xmlns:c16="http://schemas.microsoft.com/office/drawing/2014/chart" uri="{C3380CC4-5D6E-409C-BE32-E72D297353CC}">
              <c16:uniqueId val="{00000001-72A6-48D5-8FDF-848D6A581B94}"/>
            </c:ext>
          </c:extLst>
        </c:ser>
        <c:ser>
          <c:idx val="2"/>
          <c:order val="2"/>
          <c:tx>
            <c:strRef>
              <c:f>Prev_Charlson_Deprivation!$U$128:$U$129</c:f>
              <c:strCache>
                <c:ptCount val="1"/>
                <c:pt idx="0">
                  <c:v>2</c:v>
                </c:pt>
              </c:strCache>
            </c:strRef>
          </c:tx>
          <c:invertIfNegative val="0"/>
          <c:cat>
            <c:multiLvlStrRef>
              <c:f>Prev_Charlson_Deprivation!$R$130:$R$165</c:f>
              <c:multiLvlStrCache>
                <c:ptCount val="30"/>
                <c:lvl>
                  <c:pt idx="0">
                    <c:v>1</c:v>
                  </c:pt>
                  <c:pt idx="1">
                    <c:v>2</c:v>
                  </c:pt>
                  <c:pt idx="2">
                    <c:v>3</c:v>
                  </c:pt>
                  <c:pt idx="3">
                    <c:v>4</c:v>
                  </c:pt>
                  <c:pt idx="4">
                    <c:v>5</c:v>
                  </c:pt>
                  <c:pt idx="5">
                    <c:v>1</c:v>
                  </c:pt>
                  <c:pt idx="6">
                    <c:v>2</c:v>
                  </c:pt>
                  <c:pt idx="7">
                    <c:v>3</c:v>
                  </c:pt>
                  <c:pt idx="8">
                    <c:v>4</c:v>
                  </c:pt>
                  <c:pt idx="9">
                    <c:v>5</c:v>
                  </c:pt>
                  <c:pt idx="10">
                    <c:v>1</c:v>
                  </c:pt>
                  <c:pt idx="11">
                    <c:v>2</c:v>
                  </c:pt>
                  <c:pt idx="12">
                    <c:v>3</c:v>
                  </c:pt>
                  <c:pt idx="13">
                    <c:v>4</c:v>
                  </c:pt>
                  <c:pt idx="14">
                    <c:v>5</c:v>
                  </c:pt>
                  <c:pt idx="15">
                    <c:v>1</c:v>
                  </c:pt>
                  <c:pt idx="16">
                    <c:v>2</c:v>
                  </c:pt>
                  <c:pt idx="17">
                    <c:v>3</c:v>
                  </c:pt>
                  <c:pt idx="18">
                    <c:v>4</c:v>
                  </c:pt>
                  <c:pt idx="19">
                    <c:v>5</c:v>
                  </c:pt>
                  <c:pt idx="20">
                    <c:v>1</c:v>
                  </c:pt>
                  <c:pt idx="21">
                    <c:v>2</c:v>
                  </c:pt>
                  <c:pt idx="22">
                    <c:v>3</c:v>
                  </c:pt>
                  <c:pt idx="23">
                    <c:v>4</c:v>
                  </c:pt>
                  <c:pt idx="24">
                    <c:v>5</c:v>
                  </c:pt>
                  <c:pt idx="25">
                    <c:v>1</c:v>
                  </c:pt>
                  <c:pt idx="26">
                    <c:v>2</c:v>
                  </c:pt>
                  <c:pt idx="27">
                    <c:v>3</c:v>
                  </c:pt>
                  <c:pt idx="28">
                    <c:v>4</c:v>
                  </c:pt>
                  <c:pt idx="29">
                    <c:v>5</c:v>
                  </c:pt>
                </c:lvl>
                <c:lvl>
                  <c:pt idx="0">
                    <c:v>NHS Croydon</c:v>
                  </c:pt>
                  <c:pt idx="5">
                    <c:v>NHS Kingston</c:v>
                  </c:pt>
                  <c:pt idx="10">
                    <c:v>NHS Merton</c:v>
                  </c:pt>
                  <c:pt idx="15">
                    <c:v>NHS Richmond</c:v>
                  </c:pt>
                  <c:pt idx="20">
                    <c:v>NHS Sutton</c:v>
                  </c:pt>
                  <c:pt idx="25">
                    <c:v>NHS Wandsworth</c:v>
                  </c:pt>
                </c:lvl>
              </c:multiLvlStrCache>
            </c:multiLvlStrRef>
          </c:cat>
          <c:val>
            <c:numRef>
              <c:f>Prev_Charlson_Deprivation!$U$130:$U$165</c:f>
              <c:numCache>
                <c:formatCode>General</c:formatCode>
                <c:ptCount val="30"/>
                <c:pt idx="0">
                  <c:v>30</c:v>
                </c:pt>
                <c:pt idx="1">
                  <c:v>37</c:v>
                </c:pt>
                <c:pt idx="2">
                  <c:v>44</c:v>
                </c:pt>
                <c:pt idx="3">
                  <c:v>70</c:v>
                </c:pt>
                <c:pt idx="4">
                  <c:v>42</c:v>
                </c:pt>
                <c:pt idx="5">
                  <c:v>29</c:v>
                </c:pt>
                <c:pt idx="6">
                  <c:v>21</c:v>
                </c:pt>
                <c:pt idx="7">
                  <c:v>21</c:v>
                </c:pt>
                <c:pt idx="8">
                  <c:v>5</c:v>
                </c:pt>
                <c:pt idx="9">
                  <c:v>5</c:v>
                </c:pt>
                <c:pt idx="10">
                  <c:v>30</c:v>
                </c:pt>
                <c:pt idx="11">
                  <c:v>21</c:v>
                </c:pt>
                <c:pt idx="12">
                  <c:v>28</c:v>
                </c:pt>
                <c:pt idx="13">
                  <c:v>28</c:v>
                </c:pt>
                <c:pt idx="14">
                  <c:v>12</c:v>
                </c:pt>
                <c:pt idx="15">
                  <c:v>40</c:v>
                </c:pt>
                <c:pt idx="16">
                  <c:v>30</c:v>
                </c:pt>
                <c:pt idx="17">
                  <c:v>10</c:v>
                </c:pt>
                <c:pt idx="18">
                  <c:v>22</c:v>
                </c:pt>
                <c:pt idx="19">
                  <c:v>0</c:v>
                </c:pt>
                <c:pt idx="20">
                  <c:v>34</c:v>
                </c:pt>
                <c:pt idx="21">
                  <c:v>26</c:v>
                </c:pt>
                <c:pt idx="22">
                  <c:v>21</c:v>
                </c:pt>
                <c:pt idx="23">
                  <c:v>27</c:v>
                </c:pt>
                <c:pt idx="24">
                  <c:v>14</c:v>
                </c:pt>
                <c:pt idx="25">
                  <c:v>17</c:v>
                </c:pt>
                <c:pt idx="26">
                  <c:v>24</c:v>
                </c:pt>
                <c:pt idx="27">
                  <c:v>40</c:v>
                </c:pt>
                <c:pt idx="28">
                  <c:v>32</c:v>
                </c:pt>
                <c:pt idx="29">
                  <c:v>22</c:v>
                </c:pt>
              </c:numCache>
            </c:numRef>
          </c:val>
          <c:extLst xmlns:c16r2="http://schemas.microsoft.com/office/drawing/2015/06/chart">
            <c:ext xmlns:c16="http://schemas.microsoft.com/office/drawing/2014/chart" uri="{C3380CC4-5D6E-409C-BE32-E72D297353CC}">
              <c16:uniqueId val="{00000002-72A6-48D5-8FDF-848D6A581B94}"/>
            </c:ext>
          </c:extLst>
        </c:ser>
        <c:ser>
          <c:idx val="3"/>
          <c:order val="3"/>
          <c:tx>
            <c:strRef>
              <c:f>Prev_Charlson_Deprivation!$V$128:$V$129</c:f>
              <c:strCache>
                <c:ptCount val="1"/>
                <c:pt idx="0">
                  <c:v>3+</c:v>
                </c:pt>
              </c:strCache>
            </c:strRef>
          </c:tx>
          <c:invertIfNegative val="0"/>
          <c:cat>
            <c:multiLvlStrRef>
              <c:f>Prev_Charlson_Deprivation!$R$130:$R$165</c:f>
              <c:multiLvlStrCache>
                <c:ptCount val="30"/>
                <c:lvl>
                  <c:pt idx="0">
                    <c:v>1</c:v>
                  </c:pt>
                  <c:pt idx="1">
                    <c:v>2</c:v>
                  </c:pt>
                  <c:pt idx="2">
                    <c:v>3</c:v>
                  </c:pt>
                  <c:pt idx="3">
                    <c:v>4</c:v>
                  </c:pt>
                  <c:pt idx="4">
                    <c:v>5</c:v>
                  </c:pt>
                  <c:pt idx="5">
                    <c:v>1</c:v>
                  </c:pt>
                  <c:pt idx="6">
                    <c:v>2</c:v>
                  </c:pt>
                  <c:pt idx="7">
                    <c:v>3</c:v>
                  </c:pt>
                  <c:pt idx="8">
                    <c:v>4</c:v>
                  </c:pt>
                  <c:pt idx="9">
                    <c:v>5</c:v>
                  </c:pt>
                  <c:pt idx="10">
                    <c:v>1</c:v>
                  </c:pt>
                  <c:pt idx="11">
                    <c:v>2</c:v>
                  </c:pt>
                  <c:pt idx="12">
                    <c:v>3</c:v>
                  </c:pt>
                  <c:pt idx="13">
                    <c:v>4</c:v>
                  </c:pt>
                  <c:pt idx="14">
                    <c:v>5</c:v>
                  </c:pt>
                  <c:pt idx="15">
                    <c:v>1</c:v>
                  </c:pt>
                  <c:pt idx="16">
                    <c:v>2</c:v>
                  </c:pt>
                  <c:pt idx="17">
                    <c:v>3</c:v>
                  </c:pt>
                  <c:pt idx="18">
                    <c:v>4</c:v>
                  </c:pt>
                  <c:pt idx="19">
                    <c:v>5</c:v>
                  </c:pt>
                  <c:pt idx="20">
                    <c:v>1</c:v>
                  </c:pt>
                  <c:pt idx="21">
                    <c:v>2</c:v>
                  </c:pt>
                  <c:pt idx="22">
                    <c:v>3</c:v>
                  </c:pt>
                  <c:pt idx="23">
                    <c:v>4</c:v>
                  </c:pt>
                  <c:pt idx="24">
                    <c:v>5</c:v>
                  </c:pt>
                  <c:pt idx="25">
                    <c:v>1</c:v>
                  </c:pt>
                  <c:pt idx="26">
                    <c:v>2</c:v>
                  </c:pt>
                  <c:pt idx="27">
                    <c:v>3</c:v>
                  </c:pt>
                  <c:pt idx="28">
                    <c:v>4</c:v>
                  </c:pt>
                  <c:pt idx="29">
                    <c:v>5</c:v>
                  </c:pt>
                </c:lvl>
                <c:lvl>
                  <c:pt idx="0">
                    <c:v>NHS Croydon</c:v>
                  </c:pt>
                  <c:pt idx="5">
                    <c:v>NHS Kingston</c:v>
                  </c:pt>
                  <c:pt idx="10">
                    <c:v>NHS Merton</c:v>
                  </c:pt>
                  <c:pt idx="15">
                    <c:v>NHS Richmond</c:v>
                  </c:pt>
                  <c:pt idx="20">
                    <c:v>NHS Sutton</c:v>
                  </c:pt>
                  <c:pt idx="25">
                    <c:v>NHS Wandsworth</c:v>
                  </c:pt>
                </c:lvl>
              </c:multiLvlStrCache>
            </c:multiLvlStrRef>
          </c:cat>
          <c:val>
            <c:numRef>
              <c:f>Prev_Charlson_Deprivation!$V$130:$V$165</c:f>
              <c:numCache>
                <c:formatCode>General</c:formatCode>
                <c:ptCount val="30"/>
                <c:pt idx="0">
                  <c:v>22</c:v>
                </c:pt>
                <c:pt idx="1">
                  <c:v>20</c:v>
                </c:pt>
                <c:pt idx="2">
                  <c:v>25</c:v>
                </c:pt>
                <c:pt idx="3">
                  <c:v>49</c:v>
                </c:pt>
                <c:pt idx="4">
                  <c:v>39</c:v>
                </c:pt>
                <c:pt idx="5">
                  <c:v>18</c:v>
                </c:pt>
                <c:pt idx="6">
                  <c:v>24</c:v>
                </c:pt>
                <c:pt idx="7">
                  <c:v>19</c:v>
                </c:pt>
                <c:pt idx="8">
                  <c:v>10</c:v>
                </c:pt>
                <c:pt idx="9">
                  <c:v>0</c:v>
                </c:pt>
                <c:pt idx="10">
                  <c:v>21</c:v>
                </c:pt>
                <c:pt idx="11">
                  <c:v>15</c:v>
                </c:pt>
                <c:pt idx="12">
                  <c:v>20</c:v>
                </c:pt>
                <c:pt idx="13">
                  <c:v>22</c:v>
                </c:pt>
                <c:pt idx="14">
                  <c:v>6</c:v>
                </c:pt>
                <c:pt idx="15">
                  <c:v>36</c:v>
                </c:pt>
                <c:pt idx="16">
                  <c:v>18</c:v>
                </c:pt>
                <c:pt idx="17">
                  <c:v>10</c:v>
                </c:pt>
                <c:pt idx="18">
                  <c:v>5</c:v>
                </c:pt>
                <c:pt idx="19">
                  <c:v>0</c:v>
                </c:pt>
                <c:pt idx="20">
                  <c:v>23</c:v>
                </c:pt>
                <c:pt idx="21">
                  <c:v>21</c:v>
                </c:pt>
                <c:pt idx="22">
                  <c:v>17</c:v>
                </c:pt>
                <c:pt idx="23">
                  <c:v>17</c:v>
                </c:pt>
                <c:pt idx="24">
                  <c:v>6</c:v>
                </c:pt>
                <c:pt idx="25">
                  <c:v>10</c:v>
                </c:pt>
                <c:pt idx="26">
                  <c:v>16</c:v>
                </c:pt>
                <c:pt idx="27">
                  <c:v>21</c:v>
                </c:pt>
                <c:pt idx="28">
                  <c:v>20</c:v>
                </c:pt>
                <c:pt idx="29">
                  <c:v>24</c:v>
                </c:pt>
              </c:numCache>
            </c:numRef>
          </c:val>
          <c:extLst xmlns:c16r2="http://schemas.microsoft.com/office/drawing/2015/06/chart">
            <c:ext xmlns:c16="http://schemas.microsoft.com/office/drawing/2014/chart" uri="{C3380CC4-5D6E-409C-BE32-E72D297353CC}">
              <c16:uniqueId val="{00000003-72A6-48D5-8FDF-848D6A581B94}"/>
            </c:ext>
          </c:extLst>
        </c:ser>
        <c:dLbls>
          <c:showLegendKey val="0"/>
          <c:showVal val="0"/>
          <c:showCatName val="0"/>
          <c:showSerName val="0"/>
          <c:showPercent val="0"/>
          <c:showBubbleSize val="0"/>
        </c:dLbls>
        <c:gapWidth val="150"/>
        <c:overlap val="100"/>
        <c:axId val="232108800"/>
        <c:axId val="232110720"/>
      </c:barChart>
      <c:catAx>
        <c:axId val="232108800"/>
        <c:scaling>
          <c:orientation val="minMax"/>
        </c:scaling>
        <c:delete val="0"/>
        <c:axPos val="b"/>
        <c:title>
          <c:tx>
            <c:rich>
              <a:bodyPr/>
              <a:lstStyle/>
              <a:p>
                <a:pPr>
                  <a:defRPr sz="900"/>
                </a:pPr>
                <a:r>
                  <a:rPr lang="en-US" sz="900" b="1" i="0" baseline="0">
                    <a:effectLst/>
                  </a:rPr>
                  <a:t>Deprivation Quintile</a:t>
                </a:r>
              </a:p>
              <a:p>
                <a:pPr>
                  <a:defRPr sz="900"/>
                </a:pPr>
                <a:r>
                  <a:rPr lang="en-US" sz="900" b="1" i="0" baseline="0">
                    <a:effectLst/>
                  </a:rPr>
                  <a:t>1 = Least Deprived        5 = Most Deprived</a:t>
                </a:r>
                <a:endParaRPr lang="en-GB" sz="900">
                  <a:effectLst/>
                </a:endParaRPr>
              </a:p>
            </c:rich>
          </c:tx>
          <c:overlay val="0"/>
        </c:title>
        <c:numFmt formatCode="General" sourceLinked="0"/>
        <c:majorTickMark val="out"/>
        <c:minorTickMark val="none"/>
        <c:tickLblPos val="nextTo"/>
        <c:txPr>
          <a:bodyPr/>
          <a:lstStyle/>
          <a:p>
            <a:pPr>
              <a:defRPr sz="800"/>
            </a:pPr>
            <a:endParaRPr lang="en-US"/>
          </a:p>
        </c:txPr>
        <c:crossAx val="232110720"/>
        <c:crosses val="autoZero"/>
        <c:auto val="1"/>
        <c:lblAlgn val="ctr"/>
        <c:lblOffset val="100"/>
        <c:noMultiLvlLbl val="0"/>
      </c:catAx>
      <c:valAx>
        <c:axId val="232110720"/>
        <c:scaling>
          <c:orientation val="minMax"/>
          <c:max val="1"/>
          <c:min val="0"/>
        </c:scaling>
        <c:delete val="0"/>
        <c:axPos val="l"/>
        <c:majorGridlines/>
        <c:title>
          <c:tx>
            <c:rich>
              <a:bodyPr rot="-5400000" vert="horz"/>
              <a:lstStyle/>
              <a:p>
                <a:pPr>
                  <a:defRPr/>
                </a:pPr>
                <a:r>
                  <a:rPr lang="en-US"/>
                  <a:t>% of Prevalent Cases 2007 - 2014</a:t>
                </a:r>
              </a:p>
            </c:rich>
          </c:tx>
          <c:overlay val="0"/>
        </c:title>
        <c:numFmt formatCode="0%" sourceLinked="1"/>
        <c:majorTickMark val="out"/>
        <c:minorTickMark val="none"/>
        <c:tickLblPos val="nextTo"/>
        <c:crossAx val="232108800"/>
        <c:crosses val="autoZero"/>
        <c:crossBetween val="between"/>
        <c:majorUnit val="0.2"/>
      </c:valAx>
    </c:plotArea>
    <c:legend>
      <c:legendPos val="r"/>
      <c:overlay val="0"/>
      <c:txPr>
        <a:bodyPr/>
        <a:lstStyle/>
        <a:p>
          <a:pPr>
            <a:defRPr sz="900"/>
          </a:pPr>
          <a:endParaRPr lang="en-US"/>
        </a:p>
      </c:txPr>
    </c:legend>
    <c:plotVisOnly val="1"/>
    <c:dispBlanksAs val="gap"/>
    <c:showDLblsOverMax val="0"/>
  </c:chart>
  <c:externalData r:id="rId1">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97803362979161"/>
          <c:y val="0.17783415929976035"/>
          <c:w val="0.7801779334459914"/>
          <c:h val="0.46767574920616056"/>
        </c:manualLayout>
      </c:layout>
      <c:barChart>
        <c:barDir val="col"/>
        <c:grouping val="clustered"/>
        <c:varyColors val="0"/>
        <c:ser>
          <c:idx val="0"/>
          <c:order val="0"/>
          <c:invertIfNegative val="0"/>
          <c:cat>
            <c:strRef>
              <c:f>'[Survey of Londoners data tables (1).xlsx]21'!$C$103:$C$113</c:f>
              <c:strCache>
                <c:ptCount val="11"/>
                <c:pt idx="0">
                  <c:v>Barnet and Camden</c:v>
                </c:pt>
                <c:pt idx="1">
                  <c:v>Bexley and Bromley</c:v>
                </c:pt>
                <c:pt idx="2">
                  <c:v>Brent and Harrow</c:v>
                </c:pt>
                <c:pt idx="3">
                  <c:v>City and East</c:v>
                </c:pt>
                <c:pt idx="4">
                  <c:v>Croydon and Sutton</c:v>
                </c:pt>
                <c:pt idx="5">
                  <c:v>Ealing and Hillingdon</c:v>
                </c:pt>
                <c:pt idx="6">
                  <c:v>Enfield and Haringey</c:v>
                </c:pt>
                <c:pt idx="7">
                  <c:v>Greenwich and Lewisham</c:v>
                </c:pt>
                <c:pt idx="8">
                  <c:v>Havering and Redbridge</c:v>
                </c:pt>
                <c:pt idx="9">
                  <c:v>Lambeth and Southwark</c:v>
                </c:pt>
                <c:pt idx="10">
                  <c:v>Merton and Wandsworth</c:v>
                </c:pt>
              </c:strCache>
            </c:strRef>
          </c:cat>
          <c:val>
            <c:numRef>
              <c:f>'[Survey of Londoners data tables (1).xlsx]21'!$D$103:$D$113</c:f>
              <c:numCache>
                <c:formatCode>General</c:formatCode>
                <c:ptCount val="11"/>
              </c:numCache>
            </c:numRef>
          </c:val>
          <c:extLst xmlns:c16r2="http://schemas.microsoft.com/office/drawing/2015/06/chart">
            <c:ext xmlns:c16="http://schemas.microsoft.com/office/drawing/2014/chart" uri="{C3380CC4-5D6E-409C-BE32-E72D297353CC}">
              <c16:uniqueId val="{00000000-783E-4883-B626-F650776EDD3E}"/>
            </c:ext>
          </c:extLst>
        </c:ser>
        <c:ser>
          <c:idx val="1"/>
          <c:order val="1"/>
          <c:spPr>
            <a:solidFill>
              <a:schemeClr val="accent2"/>
            </a:solidFill>
          </c:spPr>
          <c:invertIfNegative val="0"/>
          <c:dPt>
            <c:idx val="0"/>
            <c:invertIfNegative val="0"/>
            <c:bubble3D val="0"/>
            <c:extLst xmlns:c16r2="http://schemas.microsoft.com/office/drawing/2015/06/chart">
              <c:ext xmlns:c16="http://schemas.microsoft.com/office/drawing/2014/chart" uri="{C3380CC4-5D6E-409C-BE32-E72D297353CC}">
                <c16:uniqueId val="{00000001-363B-4B8A-AB57-6E6BBD974B63}"/>
              </c:ext>
            </c:extLst>
          </c:dPt>
          <c:dPt>
            <c:idx val="6"/>
            <c:invertIfNegative val="0"/>
            <c:bubble3D val="0"/>
            <c:extLst xmlns:c16r2="http://schemas.microsoft.com/office/drawing/2015/06/chart">
              <c:ext xmlns:c16="http://schemas.microsoft.com/office/drawing/2014/chart" uri="{C3380CC4-5D6E-409C-BE32-E72D297353CC}">
                <c16:uniqueId val="{00000000-363B-4B8A-AB57-6E6BBD974B63}"/>
              </c:ext>
            </c:extLst>
          </c:dPt>
          <c:cat>
            <c:strRef>
              <c:f>'[Survey of Londoners data tables (1).xlsx]21'!$C$103:$C$113</c:f>
              <c:strCache>
                <c:ptCount val="11"/>
                <c:pt idx="0">
                  <c:v>Barnet and Camden</c:v>
                </c:pt>
                <c:pt idx="1">
                  <c:v>Bexley and Bromley</c:v>
                </c:pt>
                <c:pt idx="2">
                  <c:v>Brent and Harrow</c:v>
                </c:pt>
                <c:pt idx="3">
                  <c:v>City and East</c:v>
                </c:pt>
                <c:pt idx="4">
                  <c:v>Croydon and Sutton</c:v>
                </c:pt>
                <c:pt idx="5">
                  <c:v>Ealing and Hillingdon</c:v>
                </c:pt>
                <c:pt idx="6">
                  <c:v>Enfield and Haringey</c:v>
                </c:pt>
                <c:pt idx="7">
                  <c:v>Greenwich and Lewisham</c:v>
                </c:pt>
                <c:pt idx="8">
                  <c:v>Havering and Redbridge</c:v>
                </c:pt>
                <c:pt idx="9">
                  <c:v>Lambeth and Southwark</c:v>
                </c:pt>
                <c:pt idx="10">
                  <c:v>Merton and Wandsworth</c:v>
                </c:pt>
              </c:strCache>
            </c:strRef>
          </c:cat>
          <c:val>
            <c:numRef>
              <c:f>'[Survey of Londoners data tables (1).xlsx]21'!$E$103:$E$113</c:f>
              <c:numCache>
                <c:formatCode>0</c:formatCode>
                <c:ptCount val="11"/>
                <c:pt idx="0">
                  <c:v>5.1229107215255931</c:v>
                </c:pt>
                <c:pt idx="1">
                  <c:v>5.0489648133300431</c:v>
                </c:pt>
                <c:pt idx="2">
                  <c:v>6.5777210062660458</c:v>
                </c:pt>
                <c:pt idx="3">
                  <c:v>10.476664838109341</c:v>
                </c:pt>
                <c:pt idx="4">
                  <c:v>6.296059938736855</c:v>
                </c:pt>
                <c:pt idx="5">
                  <c:v>6.0144116197674489</c:v>
                </c:pt>
                <c:pt idx="6">
                  <c:v>9.0818266008967168</c:v>
                </c:pt>
                <c:pt idx="7">
                  <c:v>10.880750534555204</c:v>
                </c:pt>
                <c:pt idx="8">
                  <c:v>6.358302015955525</c:v>
                </c:pt>
                <c:pt idx="9">
                  <c:v>9.2802644608494305</c:v>
                </c:pt>
                <c:pt idx="10">
                  <c:v>2.8695666757106277</c:v>
                </c:pt>
              </c:numCache>
            </c:numRef>
          </c:val>
          <c:extLst xmlns:c16r2="http://schemas.microsoft.com/office/drawing/2015/06/chart">
            <c:ext xmlns:c16="http://schemas.microsoft.com/office/drawing/2014/chart" uri="{C3380CC4-5D6E-409C-BE32-E72D297353CC}">
              <c16:uniqueId val="{00000001-783E-4883-B626-F650776EDD3E}"/>
            </c:ext>
          </c:extLst>
        </c:ser>
        <c:dLbls>
          <c:showLegendKey val="0"/>
          <c:showVal val="0"/>
          <c:showCatName val="0"/>
          <c:showSerName val="0"/>
          <c:showPercent val="0"/>
          <c:showBubbleSize val="0"/>
        </c:dLbls>
        <c:gapWidth val="50"/>
        <c:axId val="232602624"/>
        <c:axId val="232612608"/>
      </c:barChart>
      <c:catAx>
        <c:axId val="232602624"/>
        <c:scaling>
          <c:orientation val="minMax"/>
        </c:scaling>
        <c:delete val="0"/>
        <c:axPos val="b"/>
        <c:numFmt formatCode="General" sourceLinked="0"/>
        <c:majorTickMark val="out"/>
        <c:minorTickMark val="none"/>
        <c:tickLblPos val="nextTo"/>
        <c:crossAx val="232612608"/>
        <c:crosses val="autoZero"/>
        <c:auto val="1"/>
        <c:lblAlgn val="ctr"/>
        <c:lblOffset val="100"/>
        <c:noMultiLvlLbl val="0"/>
      </c:catAx>
      <c:valAx>
        <c:axId val="232612608"/>
        <c:scaling>
          <c:orientation val="minMax"/>
        </c:scaling>
        <c:delete val="0"/>
        <c:axPos val="l"/>
        <c:majorGridlines/>
        <c:title>
          <c:tx>
            <c:rich>
              <a:bodyPr/>
              <a:lstStyle/>
              <a:p>
                <a:pPr>
                  <a:defRPr/>
                </a:pPr>
                <a:r>
                  <a:rPr lang="en-GB" dirty="0"/>
                  <a:t>Percent (%)</a:t>
                </a:r>
              </a:p>
            </c:rich>
          </c:tx>
          <c:layout>
            <c:manualLayout>
              <c:xMode val="edge"/>
              <c:yMode val="edge"/>
              <c:x val="4.5424046450979132E-2"/>
              <c:y val="0.32504622502261654"/>
            </c:manualLayout>
          </c:layout>
          <c:overlay val="0"/>
        </c:title>
        <c:numFmt formatCode="General" sourceLinked="1"/>
        <c:majorTickMark val="out"/>
        <c:minorTickMark val="none"/>
        <c:tickLblPos val="nextTo"/>
        <c:crossAx val="232602624"/>
        <c:crosses val="autoZero"/>
        <c:crossBetween val="between"/>
      </c:valAx>
      <c:spPr>
        <a:ln w="57150">
          <a:noFill/>
        </a:ln>
      </c:spPr>
    </c:plotArea>
    <c:plotVisOnly val="1"/>
    <c:dispBlanksAs val="gap"/>
    <c:showDLblsOverMax val="0"/>
  </c:chart>
  <c:spPr>
    <a:ln w="57150">
      <a:solidFill>
        <a:schemeClr val="bg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570071999427036E-2"/>
          <c:y val="0.17640055409740449"/>
          <c:w val="0.88386978078878997"/>
          <c:h val="0.7076195683872849"/>
        </c:manualLayout>
      </c:layout>
      <c:scatterChart>
        <c:scatterStyle val="lineMarker"/>
        <c:varyColors val="0"/>
        <c:ser>
          <c:idx val="0"/>
          <c:order val="0"/>
          <c:tx>
            <c:strRef>
              <c:f>'[saved new mortality.xlsx]swl'!$E$35</c:f>
              <c:strCache>
                <c:ptCount val="1"/>
                <c:pt idx="0">
                  <c:v>AgeStandardisedRate</c:v>
                </c:pt>
              </c:strCache>
            </c:strRef>
          </c:tx>
          <c:spPr>
            <a:ln w="28575">
              <a:noFill/>
            </a:ln>
          </c:spPr>
          <c:marker>
            <c:spPr>
              <a:solidFill>
                <a:srgbClr val="A71761"/>
              </a:solidFill>
              <a:ln>
                <a:solidFill>
                  <a:srgbClr val="A71761"/>
                </a:solidFill>
              </a:ln>
            </c:spPr>
          </c:marker>
          <c:xVal>
            <c:numRef>
              <c:f>'[saved new mortality.xlsx]swl'!$D$36:$D$51</c:f>
              <c:numCache>
                <c:formatCode>General</c:formatCode>
                <c:ptCount val="16"/>
                <c:pt idx="0">
                  <c:v>2016</c:v>
                </c:pt>
                <c:pt idx="1">
                  <c:v>2015</c:v>
                </c:pt>
                <c:pt idx="2">
                  <c:v>2014</c:v>
                </c:pt>
                <c:pt idx="3">
                  <c:v>2013</c:v>
                </c:pt>
                <c:pt idx="4">
                  <c:v>2012</c:v>
                </c:pt>
                <c:pt idx="5">
                  <c:v>2011</c:v>
                </c:pt>
                <c:pt idx="6">
                  <c:v>2010</c:v>
                </c:pt>
                <c:pt idx="7">
                  <c:v>2009</c:v>
                </c:pt>
                <c:pt idx="8">
                  <c:v>2008</c:v>
                </c:pt>
                <c:pt idx="9">
                  <c:v>2007</c:v>
                </c:pt>
                <c:pt idx="10">
                  <c:v>2006</c:v>
                </c:pt>
                <c:pt idx="11">
                  <c:v>2005</c:v>
                </c:pt>
                <c:pt idx="12">
                  <c:v>2004</c:v>
                </c:pt>
                <c:pt idx="13">
                  <c:v>2003</c:v>
                </c:pt>
                <c:pt idx="14">
                  <c:v>2002</c:v>
                </c:pt>
                <c:pt idx="15">
                  <c:v>2001</c:v>
                </c:pt>
              </c:numCache>
            </c:numRef>
          </c:xVal>
          <c:yVal>
            <c:numRef>
              <c:f>'[saved new mortality.xlsx]swl'!$E$36:$E$51</c:f>
              <c:numCache>
                <c:formatCode>0.0</c:formatCode>
                <c:ptCount val="16"/>
                <c:pt idx="0">
                  <c:v>250.12739999999999</c:v>
                </c:pt>
                <c:pt idx="1">
                  <c:v>250.30369999999999</c:v>
                </c:pt>
                <c:pt idx="2">
                  <c:v>249.67760000000001</c:v>
                </c:pt>
                <c:pt idx="3">
                  <c:v>264.65159999999997</c:v>
                </c:pt>
                <c:pt idx="4">
                  <c:v>276.84449999999998</c:v>
                </c:pt>
                <c:pt idx="5">
                  <c:v>270.53140000000002</c:v>
                </c:pt>
                <c:pt idx="6">
                  <c:v>269.06400000000002</c:v>
                </c:pt>
                <c:pt idx="7">
                  <c:v>262.85140000000001</c:v>
                </c:pt>
                <c:pt idx="8">
                  <c:v>280.02249999999998</c:v>
                </c:pt>
                <c:pt idx="9">
                  <c:v>281.92950000000002</c:v>
                </c:pt>
                <c:pt idx="10">
                  <c:v>297.75069999999999</c:v>
                </c:pt>
                <c:pt idx="11">
                  <c:v>291.66539999999998</c:v>
                </c:pt>
                <c:pt idx="12">
                  <c:v>299.99290000000002</c:v>
                </c:pt>
                <c:pt idx="13">
                  <c:v>293.6515</c:v>
                </c:pt>
                <c:pt idx="14">
                  <c:v>300.91070000000002</c:v>
                </c:pt>
                <c:pt idx="15">
                  <c:v>304.55759999999998</c:v>
                </c:pt>
              </c:numCache>
            </c:numRef>
          </c:yVal>
          <c:smooth val="0"/>
          <c:extLst xmlns:c16r2="http://schemas.microsoft.com/office/drawing/2015/06/chart">
            <c:ext xmlns:c16="http://schemas.microsoft.com/office/drawing/2014/chart" uri="{C3380CC4-5D6E-409C-BE32-E72D297353CC}">
              <c16:uniqueId val="{00000000-AE20-4C7C-983E-069A38C8970C}"/>
            </c:ext>
          </c:extLst>
        </c:ser>
        <c:ser>
          <c:idx val="1"/>
          <c:order val="1"/>
          <c:tx>
            <c:strRef>
              <c:f>'[saved new mortality.xlsx]swl'!$F$35</c:f>
              <c:strCache>
                <c:ptCount val="1"/>
                <c:pt idx="0">
                  <c:v>LowerConfidenceInterval</c:v>
                </c:pt>
              </c:strCache>
            </c:strRef>
          </c:tx>
          <c:spPr>
            <a:ln w="28575">
              <a:noFill/>
            </a:ln>
          </c:spPr>
          <c:marker>
            <c:spPr>
              <a:solidFill>
                <a:schemeClr val="accent4">
                  <a:lumMod val="75000"/>
                </a:schemeClr>
              </a:solidFill>
              <a:ln>
                <a:solidFill>
                  <a:schemeClr val="accent4">
                    <a:lumMod val="75000"/>
                  </a:schemeClr>
                </a:solidFill>
              </a:ln>
            </c:spPr>
          </c:marker>
          <c:xVal>
            <c:numRef>
              <c:f>'[saved new mortality.xlsx]swl'!$D$36:$D$51</c:f>
              <c:numCache>
                <c:formatCode>General</c:formatCode>
                <c:ptCount val="16"/>
                <c:pt idx="0">
                  <c:v>2016</c:v>
                </c:pt>
                <c:pt idx="1">
                  <c:v>2015</c:v>
                </c:pt>
                <c:pt idx="2">
                  <c:v>2014</c:v>
                </c:pt>
                <c:pt idx="3">
                  <c:v>2013</c:v>
                </c:pt>
                <c:pt idx="4">
                  <c:v>2012</c:v>
                </c:pt>
                <c:pt idx="5">
                  <c:v>2011</c:v>
                </c:pt>
                <c:pt idx="6">
                  <c:v>2010</c:v>
                </c:pt>
                <c:pt idx="7">
                  <c:v>2009</c:v>
                </c:pt>
                <c:pt idx="8">
                  <c:v>2008</c:v>
                </c:pt>
                <c:pt idx="9">
                  <c:v>2007</c:v>
                </c:pt>
                <c:pt idx="10">
                  <c:v>2006</c:v>
                </c:pt>
                <c:pt idx="11">
                  <c:v>2005</c:v>
                </c:pt>
                <c:pt idx="12">
                  <c:v>2004</c:v>
                </c:pt>
                <c:pt idx="13">
                  <c:v>2003</c:v>
                </c:pt>
                <c:pt idx="14">
                  <c:v>2002</c:v>
                </c:pt>
                <c:pt idx="15">
                  <c:v>2001</c:v>
                </c:pt>
              </c:numCache>
            </c:numRef>
          </c:xVal>
          <c:yVal>
            <c:numRef>
              <c:f>'[saved new mortality.xlsx]swl'!$F$36:$F$51</c:f>
              <c:numCache>
                <c:formatCode>0.0</c:formatCode>
                <c:ptCount val="16"/>
                <c:pt idx="0">
                  <c:v>239.93809999999999</c:v>
                </c:pt>
                <c:pt idx="1">
                  <c:v>239.95249999999999</c:v>
                </c:pt>
                <c:pt idx="2">
                  <c:v>239.31710000000001</c:v>
                </c:pt>
                <c:pt idx="3">
                  <c:v>253.834</c:v>
                </c:pt>
                <c:pt idx="4">
                  <c:v>265.64920000000001</c:v>
                </c:pt>
                <c:pt idx="5">
                  <c:v>259.26799999999997</c:v>
                </c:pt>
                <c:pt idx="6">
                  <c:v>257.79660000000001</c:v>
                </c:pt>
                <c:pt idx="7">
                  <c:v>251.68700000000001</c:v>
                </c:pt>
                <c:pt idx="8">
                  <c:v>268.29450000000003</c:v>
                </c:pt>
                <c:pt idx="9">
                  <c:v>270.22609999999997</c:v>
                </c:pt>
                <c:pt idx="10">
                  <c:v>285.596</c:v>
                </c:pt>
                <c:pt idx="11">
                  <c:v>279.56830000000002</c:v>
                </c:pt>
                <c:pt idx="12">
                  <c:v>287.73309999999998</c:v>
                </c:pt>
                <c:pt idx="13">
                  <c:v>281.55860000000001</c:v>
                </c:pt>
                <c:pt idx="14">
                  <c:v>288.69220000000001</c:v>
                </c:pt>
                <c:pt idx="15">
                  <c:v>292.17849999999999</c:v>
                </c:pt>
              </c:numCache>
            </c:numRef>
          </c:yVal>
          <c:smooth val="0"/>
          <c:extLst xmlns:c16r2="http://schemas.microsoft.com/office/drawing/2015/06/chart">
            <c:ext xmlns:c16="http://schemas.microsoft.com/office/drawing/2014/chart" uri="{C3380CC4-5D6E-409C-BE32-E72D297353CC}">
              <c16:uniqueId val="{00000001-AE20-4C7C-983E-069A38C8970C}"/>
            </c:ext>
          </c:extLst>
        </c:ser>
        <c:ser>
          <c:idx val="2"/>
          <c:order val="2"/>
          <c:tx>
            <c:strRef>
              <c:f>'[saved new mortality.xlsx]swl'!$G$35</c:f>
              <c:strCache>
                <c:ptCount val="1"/>
                <c:pt idx="0">
                  <c:v>UpperConfidenceInterval</c:v>
                </c:pt>
              </c:strCache>
            </c:strRef>
          </c:tx>
          <c:spPr>
            <a:ln w="28575">
              <a:noFill/>
            </a:ln>
          </c:spPr>
          <c:xVal>
            <c:numRef>
              <c:f>'[saved new mortality.xlsx]swl'!$D$36:$D$51</c:f>
              <c:numCache>
                <c:formatCode>General</c:formatCode>
                <c:ptCount val="16"/>
                <c:pt idx="0">
                  <c:v>2016</c:v>
                </c:pt>
                <c:pt idx="1">
                  <c:v>2015</c:v>
                </c:pt>
                <c:pt idx="2">
                  <c:v>2014</c:v>
                </c:pt>
                <c:pt idx="3">
                  <c:v>2013</c:v>
                </c:pt>
                <c:pt idx="4">
                  <c:v>2012</c:v>
                </c:pt>
                <c:pt idx="5">
                  <c:v>2011</c:v>
                </c:pt>
                <c:pt idx="6">
                  <c:v>2010</c:v>
                </c:pt>
                <c:pt idx="7">
                  <c:v>2009</c:v>
                </c:pt>
                <c:pt idx="8">
                  <c:v>2008</c:v>
                </c:pt>
                <c:pt idx="9">
                  <c:v>2007</c:v>
                </c:pt>
                <c:pt idx="10">
                  <c:v>2006</c:v>
                </c:pt>
                <c:pt idx="11">
                  <c:v>2005</c:v>
                </c:pt>
                <c:pt idx="12">
                  <c:v>2004</c:v>
                </c:pt>
                <c:pt idx="13">
                  <c:v>2003</c:v>
                </c:pt>
                <c:pt idx="14">
                  <c:v>2002</c:v>
                </c:pt>
                <c:pt idx="15">
                  <c:v>2001</c:v>
                </c:pt>
              </c:numCache>
            </c:numRef>
          </c:xVal>
          <c:yVal>
            <c:numRef>
              <c:f>'[saved new mortality.xlsx]swl'!$G$36:$G$51</c:f>
              <c:numCache>
                <c:formatCode>0.0</c:formatCode>
                <c:ptCount val="16"/>
                <c:pt idx="0">
                  <c:v>260.31670000000003</c:v>
                </c:pt>
                <c:pt idx="1">
                  <c:v>260.6549</c:v>
                </c:pt>
                <c:pt idx="2">
                  <c:v>260.03809999999999</c:v>
                </c:pt>
                <c:pt idx="3">
                  <c:v>275.4692</c:v>
                </c:pt>
                <c:pt idx="4">
                  <c:v>288.03980000000001</c:v>
                </c:pt>
                <c:pt idx="5">
                  <c:v>281.79469999999998</c:v>
                </c:pt>
                <c:pt idx="6">
                  <c:v>280.3313</c:v>
                </c:pt>
                <c:pt idx="7">
                  <c:v>274.01589999999999</c:v>
                </c:pt>
                <c:pt idx="8">
                  <c:v>291.75049999999999</c:v>
                </c:pt>
                <c:pt idx="9">
                  <c:v>293.63299999999998</c:v>
                </c:pt>
                <c:pt idx="10">
                  <c:v>309.90550000000002</c:v>
                </c:pt>
                <c:pt idx="11">
                  <c:v>303.76240000000001</c:v>
                </c:pt>
                <c:pt idx="12">
                  <c:v>312.2527</c:v>
                </c:pt>
                <c:pt idx="13">
                  <c:v>305.74439999999998</c:v>
                </c:pt>
                <c:pt idx="14">
                  <c:v>313.12920000000003</c:v>
                </c:pt>
                <c:pt idx="15">
                  <c:v>316.93680000000001</c:v>
                </c:pt>
              </c:numCache>
            </c:numRef>
          </c:yVal>
          <c:smooth val="0"/>
          <c:extLst xmlns:c16r2="http://schemas.microsoft.com/office/drawing/2015/06/chart">
            <c:ext xmlns:c16="http://schemas.microsoft.com/office/drawing/2014/chart" uri="{C3380CC4-5D6E-409C-BE32-E72D297353CC}">
              <c16:uniqueId val="{00000002-AE20-4C7C-983E-069A38C8970C}"/>
            </c:ext>
          </c:extLst>
        </c:ser>
        <c:dLbls>
          <c:showLegendKey val="0"/>
          <c:showVal val="0"/>
          <c:showCatName val="0"/>
          <c:showSerName val="0"/>
          <c:showPercent val="0"/>
          <c:showBubbleSize val="0"/>
        </c:dLbls>
        <c:axId val="163302400"/>
        <c:axId val="163308672"/>
      </c:scatterChart>
      <c:valAx>
        <c:axId val="163302400"/>
        <c:scaling>
          <c:orientation val="minMax"/>
        </c:scaling>
        <c:delete val="0"/>
        <c:axPos val="b"/>
        <c:title>
          <c:tx>
            <c:rich>
              <a:bodyPr/>
              <a:lstStyle/>
              <a:p>
                <a:pPr>
                  <a:defRPr sz="1200">
                    <a:latin typeface="Arial" panose="020B0604020202020204" pitchFamily="34" charset="0"/>
                    <a:cs typeface="Arial" panose="020B0604020202020204" pitchFamily="34" charset="0"/>
                  </a:defRPr>
                </a:pPr>
                <a:r>
                  <a:rPr lang="en-GB" sz="1200" dirty="0">
                    <a:latin typeface="Arial" panose="020B0604020202020204" pitchFamily="34" charset="0"/>
                    <a:cs typeface="Arial" panose="020B0604020202020204" pitchFamily="34" charset="0"/>
                  </a:rPr>
                  <a:t>Year</a:t>
                </a:r>
              </a:p>
            </c:rich>
          </c:tx>
          <c:layout>
            <c:manualLayout>
              <c:xMode val="edge"/>
              <c:yMode val="edge"/>
              <c:x val="0.44064847255034195"/>
              <c:y val="0.94732952123078862"/>
            </c:manualLayout>
          </c:layout>
          <c:overlay val="0"/>
        </c:title>
        <c:numFmt formatCode="General" sourceLinked="1"/>
        <c:majorTickMark val="out"/>
        <c:minorTickMark val="none"/>
        <c:tickLblPos val="nextTo"/>
        <c:txPr>
          <a:bodyPr/>
          <a:lstStyle/>
          <a:p>
            <a:pPr>
              <a:defRPr sz="1050">
                <a:latin typeface="Arial" panose="020B0604020202020204" pitchFamily="34" charset="0"/>
                <a:cs typeface="Arial" panose="020B0604020202020204" pitchFamily="34" charset="0"/>
              </a:defRPr>
            </a:pPr>
            <a:endParaRPr lang="en-US"/>
          </a:p>
        </c:txPr>
        <c:crossAx val="163308672"/>
        <c:crosses val="autoZero"/>
        <c:crossBetween val="midCat"/>
      </c:valAx>
      <c:valAx>
        <c:axId val="163308672"/>
        <c:scaling>
          <c:orientation val="minMax"/>
        </c:scaling>
        <c:delete val="0"/>
        <c:axPos val="l"/>
        <c:majorGridlines/>
        <c:title>
          <c:tx>
            <c:rich>
              <a:bodyPr/>
              <a:lstStyle/>
              <a:p>
                <a:pPr>
                  <a:defRPr sz="1100">
                    <a:latin typeface="Arial" panose="020B0604020202020204" pitchFamily="34" charset="0"/>
                    <a:cs typeface="Arial" panose="020B0604020202020204" pitchFamily="34" charset="0"/>
                  </a:defRPr>
                </a:pPr>
                <a:r>
                  <a:rPr lang="en-GB" sz="1100" dirty="0">
                    <a:latin typeface="Arial" panose="020B0604020202020204" pitchFamily="34" charset="0"/>
                    <a:cs typeface="Arial" panose="020B0604020202020204" pitchFamily="34" charset="0"/>
                  </a:rPr>
                  <a:t>Age-standardised rate (95% CI)</a:t>
                </a:r>
              </a:p>
            </c:rich>
          </c:tx>
          <c:layout/>
          <c:overlay val="0"/>
        </c:title>
        <c:numFmt formatCode="0.0" sourceLinked="1"/>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163302400"/>
        <c:crosses val="autoZero"/>
        <c:crossBetween val="midCat"/>
      </c:valAx>
    </c:plotArea>
    <c:plotVisOnly val="1"/>
    <c:dispBlanksAs val="gap"/>
    <c:showDLblsOverMax val="0"/>
  </c:chart>
  <c:spPr>
    <a:ln w="38100">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bg1"/>
                </a:solidFill>
              </a:defRPr>
            </a:pPr>
            <a:r>
              <a:rPr lang="en-GB" sz="1600" dirty="0">
                <a:solidFill>
                  <a:schemeClr val="tx1">
                    <a:lumMod val="75000"/>
                  </a:schemeClr>
                </a:solidFill>
                <a:latin typeface="Arial" panose="020B0604020202020204" pitchFamily="34" charset="0"/>
                <a:cs typeface="Arial" panose="020B0604020202020204" pitchFamily="34" charset="0"/>
              </a:rPr>
              <a:t>Proportion of malignant cancer diagnosed at stage 1 or 2 *- Q3 2017-18, rolling one year average</a:t>
            </a:r>
          </a:p>
        </c:rich>
      </c:tx>
      <c:layout>
        <c:manualLayout>
          <c:xMode val="edge"/>
          <c:yMode val="edge"/>
          <c:x val="9.3401619168751365E-2"/>
          <c:y val="4.8294069020579637E-2"/>
        </c:manualLayout>
      </c:layout>
      <c:overlay val="0"/>
      <c:spPr>
        <a:noFill/>
      </c:spPr>
    </c:title>
    <c:autoTitleDeleted val="0"/>
    <c:plotArea>
      <c:layout/>
      <c:barChart>
        <c:barDir val="col"/>
        <c:grouping val="clustered"/>
        <c:varyColors val="0"/>
        <c:ser>
          <c:idx val="0"/>
          <c:order val="0"/>
          <c:tx>
            <c:strRef>
              <c:f>'stage diagnx'!$B$37</c:f>
              <c:strCache>
                <c:ptCount val="1"/>
                <c:pt idx="0">
                  <c:v>Proportion of malignant cancer diagnoses diagnosed at stage 1 or 2 - Q3 2017-18, rolling one year average</c:v>
                </c:pt>
              </c:strCache>
            </c:strRef>
          </c:tx>
          <c:spPr>
            <a:solidFill>
              <a:schemeClr val="accent2">
                <a:lumMod val="40000"/>
                <a:lumOff val="60000"/>
              </a:schemeClr>
            </a:solidFill>
          </c:spPr>
          <c:invertIfNegative val="0"/>
          <c:dPt>
            <c:idx val="6"/>
            <c:invertIfNegative val="0"/>
            <c:bubble3D val="0"/>
            <c:spPr>
              <a:solidFill>
                <a:srgbClr val="A71761"/>
              </a:solidFill>
            </c:spPr>
            <c:extLst xmlns:c16r2="http://schemas.microsoft.com/office/drawing/2015/06/chart">
              <c:ext xmlns:c16="http://schemas.microsoft.com/office/drawing/2014/chart" uri="{C3380CC4-5D6E-409C-BE32-E72D297353CC}">
                <c16:uniqueId val="{00000001-83E1-434E-BA38-E3F032CC77D3}"/>
              </c:ext>
            </c:extLst>
          </c:dPt>
          <c:cat>
            <c:strRef>
              <c:f>'stage diagnx'!$A$38:$A$44</c:f>
              <c:strCache>
                <c:ptCount val="7"/>
                <c:pt idx="0">
                  <c:v>Sutton</c:v>
                </c:pt>
                <c:pt idx="1">
                  <c:v>Croydon</c:v>
                </c:pt>
                <c:pt idx="2">
                  <c:v>Kingston</c:v>
                </c:pt>
                <c:pt idx="3">
                  <c:v>Merton</c:v>
                </c:pt>
                <c:pt idx="4">
                  <c:v>Wandsworth</c:v>
                </c:pt>
                <c:pt idx="5">
                  <c:v>Richmond</c:v>
                </c:pt>
                <c:pt idx="6">
                  <c:v>England </c:v>
                </c:pt>
              </c:strCache>
            </c:strRef>
          </c:cat>
          <c:val>
            <c:numRef>
              <c:f>'stage diagnx'!$B$38:$B$44</c:f>
              <c:numCache>
                <c:formatCode>0%</c:formatCode>
                <c:ptCount val="7"/>
                <c:pt idx="0">
                  <c:v>0.53</c:v>
                </c:pt>
                <c:pt idx="1">
                  <c:v>0.55000000000000004</c:v>
                </c:pt>
                <c:pt idx="2">
                  <c:v>0.55000000000000004</c:v>
                </c:pt>
                <c:pt idx="3">
                  <c:v>0.55000000000000004</c:v>
                </c:pt>
                <c:pt idx="4">
                  <c:v>0.55000000000000004</c:v>
                </c:pt>
                <c:pt idx="5">
                  <c:v>0.56000000000000005</c:v>
                </c:pt>
                <c:pt idx="6">
                  <c:v>0.52</c:v>
                </c:pt>
              </c:numCache>
            </c:numRef>
          </c:val>
          <c:extLst xmlns:c16r2="http://schemas.microsoft.com/office/drawing/2015/06/chart">
            <c:ext xmlns:c16="http://schemas.microsoft.com/office/drawing/2014/chart" uri="{C3380CC4-5D6E-409C-BE32-E72D297353CC}">
              <c16:uniqueId val="{00000002-83E1-434E-BA38-E3F032CC77D3}"/>
            </c:ext>
          </c:extLst>
        </c:ser>
        <c:dLbls>
          <c:showLegendKey val="0"/>
          <c:showVal val="0"/>
          <c:showCatName val="0"/>
          <c:showSerName val="0"/>
          <c:showPercent val="0"/>
          <c:showBubbleSize val="0"/>
        </c:dLbls>
        <c:gapWidth val="150"/>
        <c:axId val="164020224"/>
        <c:axId val="164021760"/>
      </c:barChart>
      <c:catAx>
        <c:axId val="164020224"/>
        <c:scaling>
          <c:orientation val="minMax"/>
        </c:scaling>
        <c:delete val="0"/>
        <c:axPos val="b"/>
        <c:numFmt formatCode="General" sourceLinked="0"/>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164021760"/>
        <c:crosses val="autoZero"/>
        <c:auto val="1"/>
        <c:lblAlgn val="ctr"/>
        <c:lblOffset val="100"/>
        <c:noMultiLvlLbl val="0"/>
      </c:catAx>
      <c:valAx>
        <c:axId val="164021760"/>
        <c:scaling>
          <c:orientation val="minMax"/>
          <c:min val="0"/>
        </c:scaling>
        <c:delete val="0"/>
        <c:axPos val="l"/>
        <c:majorGridlines/>
        <c:numFmt formatCode="0%" sourceLinked="1"/>
        <c:majorTickMark val="out"/>
        <c:minorTickMark val="none"/>
        <c:tickLblPos val="nextTo"/>
        <c:txPr>
          <a:bodyPr/>
          <a:lstStyle/>
          <a:p>
            <a:pPr>
              <a:defRPr sz="1050">
                <a:latin typeface="Arial" panose="020B0604020202020204" pitchFamily="34" charset="0"/>
                <a:cs typeface="Arial" panose="020B0604020202020204" pitchFamily="34" charset="0"/>
              </a:defRPr>
            </a:pPr>
            <a:endParaRPr lang="en-US"/>
          </a:p>
        </c:txPr>
        <c:crossAx val="164020224"/>
        <c:crosses val="autoZero"/>
        <c:crossBetween val="between"/>
      </c:valAx>
    </c:plotArea>
    <c:plotVisOnly val="1"/>
    <c:dispBlanksAs val="gap"/>
    <c:showDLblsOverMax val="0"/>
  </c:chart>
  <c:spPr>
    <a:ln w="57150">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en-GB" sz="1600" dirty="0">
                <a:latin typeface="Arial" panose="020B0604020202020204" pitchFamily="34" charset="0"/>
                <a:cs typeface="Arial" panose="020B0604020202020204" pitchFamily="34" charset="0"/>
              </a:rPr>
              <a:t>1 </a:t>
            </a:r>
            <a:r>
              <a:rPr lang="en-GB" sz="1600" dirty="0" err="1">
                <a:latin typeface="Arial" panose="020B0604020202020204" pitchFamily="34" charset="0"/>
                <a:cs typeface="Arial" panose="020B0604020202020204" pitchFamily="34" charset="0"/>
              </a:rPr>
              <a:t>yr</a:t>
            </a:r>
            <a:r>
              <a:rPr lang="en-GB" sz="1600" dirty="0">
                <a:latin typeface="Arial" panose="020B0604020202020204" pitchFamily="34" charset="0"/>
                <a:cs typeface="Arial" panose="020B0604020202020204" pitchFamily="34" charset="0"/>
              </a:rPr>
              <a:t> rolling average, </a:t>
            </a:r>
            <a:r>
              <a:rPr lang="en-GB" sz="1600" b="1" i="0" u="none" strike="noStrike" baseline="0" dirty="0">
                <a:effectLst/>
                <a:latin typeface="Arial" panose="020B0604020202020204" pitchFamily="34" charset="0"/>
                <a:cs typeface="Arial" panose="020B0604020202020204" pitchFamily="34" charset="0"/>
              </a:rPr>
              <a:t>percentage (%) of cancers diagnosed through emergency presentation, 2017 </a:t>
            </a:r>
            <a:r>
              <a:rPr lang="en-GB" sz="1600" dirty="0">
                <a:latin typeface="Arial" panose="020B0604020202020204" pitchFamily="34" charset="0"/>
                <a:cs typeface="Arial" panose="020B0604020202020204" pitchFamily="34" charset="0"/>
              </a:rPr>
              <a:t>SWL CCGs</a:t>
            </a:r>
          </a:p>
        </c:rich>
      </c:tx>
      <c:layout>
        <c:manualLayout>
          <c:xMode val="edge"/>
          <c:yMode val="edge"/>
          <c:x val="0.10860044699584477"/>
          <c:y val="5.0818270662958354E-2"/>
        </c:manualLayout>
      </c:layout>
      <c:overlay val="0"/>
    </c:title>
    <c:autoTitleDeleted val="0"/>
    <c:plotArea>
      <c:layout/>
      <c:barChart>
        <c:barDir val="col"/>
        <c:grouping val="clustered"/>
        <c:varyColors val="0"/>
        <c:ser>
          <c:idx val="0"/>
          <c:order val="0"/>
          <c:tx>
            <c:strRef>
              <c:f>'emerg presns by stp'!$B$38</c:f>
              <c:strCache>
                <c:ptCount val="1"/>
                <c:pt idx="0">
                  <c:v>1 yr rolling average emergency presentations 2017 per cent %</c:v>
                </c:pt>
              </c:strCache>
            </c:strRef>
          </c:tx>
          <c:spPr>
            <a:solidFill>
              <a:schemeClr val="accent2">
                <a:lumMod val="40000"/>
                <a:lumOff val="60000"/>
              </a:schemeClr>
            </a:solidFill>
          </c:spPr>
          <c:invertIfNegative val="0"/>
          <c:dPt>
            <c:idx val="6"/>
            <c:invertIfNegative val="0"/>
            <c:bubble3D val="0"/>
            <c:spPr>
              <a:solidFill>
                <a:srgbClr val="A71761"/>
              </a:solidFill>
            </c:spPr>
            <c:extLst xmlns:c16r2="http://schemas.microsoft.com/office/drawing/2015/06/chart">
              <c:ext xmlns:c16="http://schemas.microsoft.com/office/drawing/2014/chart" uri="{C3380CC4-5D6E-409C-BE32-E72D297353CC}">
                <c16:uniqueId val="{00000001-D6D6-444E-B19F-77A8D5C43161}"/>
              </c:ext>
            </c:extLst>
          </c:dPt>
          <c:cat>
            <c:strRef>
              <c:f>'emerg presns by stp'!$A$39:$A$45</c:f>
              <c:strCache>
                <c:ptCount val="7"/>
                <c:pt idx="0">
                  <c:v>Croydon</c:v>
                </c:pt>
                <c:pt idx="1">
                  <c:v>Kingston</c:v>
                </c:pt>
                <c:pt idx="2">
                  <c:v>Sutton</c:v>
                </c:pt>
                <c:pt idx="3">
                  <c:v>Merton</c:v>
                </c:pt>
                <c:pt idx="4">
                  <c:v>Richmond</c:v>
                </c:pt>
                <c:pt idx="5">
                  <c:v>Wandsworth</c:v>
                </c:pt>
                <c:pt idx="6">
                  <c:v>England </c:v>
                </c:pt>
              </c:strCache>
            </c:strRef>
          </c:cat>
          <c:val>
            <c:numRef>
              <c:f>'emerg presns by stp'!$B$39:$B$45</c:f>
              <c:numCache>
                <c:formatCode>General</c:formatCode>
                <c:ptCount val="7"/>
                <c:pt idx="0">
                  <c:v>13.6</c:v>
                </c:pt>
                <c:pt idx="1">
                  <c:v>13.7</c:v>
                </c:pt>
                <c:pt idx="2">
                  <c:v>14.3</c:v>
                </c:pt>
                <c:pt idx="3">
                  <c:v>17.3</c:v>
                </c:pt>
                <c:pt idx="4">
                  <c:v>17.7</c:v>
                </c:pt>
                <c:pt idx="5">
                  <c:v>17.7</c:v>
                </c:pt>
                <c:pt idx="6">
                  <c:v>18.8</c:v>
                </c:pt>
              </c:numCache>
            </c:numRef>
          </c:val>
          <c:extLst xmlns:c16r2="http://schemas.microsoft.com/office/drawing/2015/06/chart">
            <c:ext xmlns:c16="http://schemas.microsoft.com/office/drawing/2014/chart" uri="{C3380CC4-5D6E-409C-BE32-E72D297353CC}">
              <c16:uniqueId val="{00000002-D6D6-444E-B19F-77A8D5C43161}"/>
            </c:ext>
          </c:extLst>
        </c:ser>
        <c:dLbls>
          <c:showLegendKey val="0"/>
          <c:showVal val="0"/>
          <c:showCatName val="0"/>
          <c:showSerName val="0"/>
          <c:showPercent val="0"/>
          <c:showBubbleSize val="0"/>
        </c:dLbls>
        <c:gapWidth val="150"/>
        <c:axId val="164158464"/>
        <c:axId val="164279040"/>
      </c:barChart>
      <c:catAx>
        <c:axId val="164158464"/>
        <c:scaling>
          <c:orientation val="minMax"/>
        </c:scaling>
        <c:delete val="0"/>
        <c:axPos val="b"/>
        <c:numFmt formatCode="General" sourceLinked="0"/>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164279040"/>
        <c:crosses val="autoZero"/>
        <c:auto val="1"/>
        <c:lblAlgn val="ctr"/>
        <c:lblOffset val="100"/>
        <c:noMultiLvlLbl val="0"/>
      </c:catAx>
      <c:valAx>
        <c:axId val="164279040"/>
        <c:scaling>
          <c:orientation val="minMax"/>
        </c:scaling>
        <c:delete val="0"/>
        <c:axPos val="l"/>
        <c:majorGridlines/>
        <c:title>
          <c:tx>
            <c:rich>
              <a:bodyPr/>
              <a:lstStyle/>
              <a:p>
                <a:pPr>
                  <a:defRPr sz="1200">
                    <a:latin typeface="Arial" panose="020B0604020202020204" pitchFamily="34" charset="0"/>
                    <a:cs typeface="Arial" panose="020B0604020202020204" pitchFamily="34" charset="0"/>
                  </a:defRPr>
                </a:pPr>
                <a:r>
                  <a:rPr lang="en-GB" sz="1200" dirty="0">
                    <a:latin typeface="Arial" panose="020B0604020202020204" pitchFamily="34" charset="0"/>
                    <a:cs typeface="Arial" panose="020B0604020202020204" pitchFamily="34" charset="0"/>
                  </a:rPr>
                  <a:t>Percent (%)</a:t>
                </a:r>
              </a:p>
            </c:rich>
          </c:tx>
          <c:layout>
            <c:manualLayout>
              <c:xMode val="edge"/>
              <c:yMode val="edge"/>
              <c:x val="4.4088776976169497E-3"/>
              <c:y val="0.41085834886940864"/>
            </c:manualLayout>
          </c:layout>
          <c:overlay val="0"/>
        </c:title>
        <c:numFmt formatCode="General" sourceLinked="1"/>
        <c:majorTickMark val="out"/>
        <c:minorTickMark val="none"/>
        <c:tickLblPos val="nextTo"/>
        <c:txPr>
          <a:bodyPr/>
          <a:lstStyle/>
          <a:p>
            <a:pPr>
              <a:defRPr sz="1050">
                <a:latin typeface="Arial" panose="020B0604020202020204" pitchFamily="34" charset="0"/>
                <a:cs typeface="Arial" panose="020B0604020202020204" pitchFamily="34" charset="0"/>
              </a:defRPr>
            </a:pPr>
            <a:endParaRPr lang="en-US"/>
          </a:p>
        </c:txPr>
        <c:crossAx val="164158464"/>
        <c:crosses val="autoZero"/>
        <c:crossBetween val="between"/>
        <c:majorUnit val="5"/>
      </c:valAx>
      <c:spPr>
        <a:ln w="38100">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8.834072517016299E-2"/>
          <c:y val="3.1202342032921611E-2"/>
          <c:w val="0.89449058265895742"/>
          <c:h val="0.76230195558867164"/>
        </c:manualLayout>
      </c:layout>
      <c:stockChart>
        <c:ser>
          <c:idx val="0"/>
          <c:order val="0"/>
          <c:tx>
            <c:strRef>
              <c:f>'Table 16 breast,lung,colorectal'!$D$41</c:f>
              <c:strCache>
                <c:ptCount val="1"/>
                <c:pt idx="0">
                  <c:v>Lower CI</c:v>
                </c:pt>
              </c:strCache>
            </c:strRef>
          </c:tx>
          <c:spPr>
            <a:ln w="28575">
              <a:noFill/>
            </a:ln>
          </c:spPr>
          <c:marker>
            <c:symbol val="none"/>
          </c:marker>
          <c:cat>
            <c:multiLvlStrRef>
              <c:f>'Table 16 breast,lung,colorectal'!$A$42:$C$48</c:f>
              <c:multiLvlStrCache>
                <c:ptCount val="7"/>
                <c:lvl>
                  <c:pt idx="0">
                    <c:v>South West London</c:v>
                  </c:pt>
                  <c:pt idx="1">
                    <c:v>NHS Kingston CCG</c:v>
                  </c:pt>
                  <c:pt idx="2">
                    <c:v>NHS Merton CCG</c:v>
                  </c:pt>
                  <c:pt idx="3">
                    <c:v>NHS Croydon CCG</c:v>
                  </c:pt>
                  <c:pt idx="4">
                    <c:v>NHS Richmond CCG</c:v>
                  </c:pt>
                  <c:pt idx="5">
                    <c:v>NHS Sutton CCG</c:v>
                  </c:pt>
                  <c:pt idx="6">
                    <c:v>NHS Wandsworth CCG</c:v>
                  </c:pt>
                </c:lvl>
                <c:lvl>
                  <c:pt idx="0">
                    <c:v>Breast</c:v>
                  </c:pt>
                  <c:pt idx="1">
                    <c:v>Breast</c:v>
                  </c:pt>
                  <c:pt idx="2">
                    <c:v>Breast</c:v>
                  </c:pt>
                  <c:pt idx="3">
                    <c:v>Breast</c:v>
                  </c:pt>
                  <c:pt idx="4">
                    <c:v>Breast</c:v>
                  </c:pt>
                  <c:pt idx="5">
                    <c:v>Breast</c:v>
                  </c:pt>
                  <c:pt idx="6">
                    <c:v>Breast</c:v>
                  </c:pt>
                </c:lvl>
              </c:multiLvlStrCache>
            </c:multiLvlStrRef>
          </c:cat>
          <c:val>
            <c:numRef>
              <c:f>'Table 16 breast,lung,colorectal'!$D$42:$D$48</c:f>
              <c:numCache>
                <c:formatCode>0.0</c:formatCode>
                <c:ptCount val="7"/>
                <c:pt idx="0">
                  <c:v>96.7</c:v>
                </c:pt>
                <c:pt idx="1">
                  <c:v>96.4</c:v>
                </c:pt>
                <c:pt idx="2">
                  <c:v>96.2</c:v>
                </c:pt>
                <c:pt idx="3">
                  <c:v>94</c:v>
                </c:pt>
                <c:pt idx="4">
                  <c:v>97.3</c:v>
                </c:pt>
                <c:pt idx="5">
                  <c:v>96.5</c:v>
                </c:pt>
                <c:pt idx="6">
                  <c:v>95.9</c:v>
                </c:pt>
              </c:numCache>
            </c:numRef>
          </c:val>
          <c:smooth val="0"/>
          <c:extLst xmlns:c16r2="http://schemas.microsoft.com/office/drawing/2015/06/chart">
            <c:ext xmlns:c16="http://schemas.microsoft.com/office/drawing/2014/chart" uri="{C3380CC4-5D6E-409C-BE32-E72D297353CC}">
              <c16:uniqueId val="{00000000-D034-4545-8EB2-E1FEA016EA06}"/>
            </c:ext>
          </c:extLst>
        </c:ser>
        <c:ser>
          <c:idx val="1"/>
          <c:order val="1"/>
          <c:tx>
            <c:strRef>
              <c:f>'Table 16 breast,lung,colorectal'!$E$41</c:f>
              <c:strCache>
                <c:ptCount val="1"/>
                <c:pt idx="0">
                  <c:v>Upper CI</c:v>
                </c:pt>
              </c:strCache>
            </c:strRef>
          </c:tx>
          <c:spPr>
            <a:ln w="28575">
              <a:noFill/>
            </a:ln>
          </c:spPr>
          <c:marker>
            <c:symbol val="none"/>
          </c:marker>
          <c:cat>
            <c:multiLvlStrRef>
              <c:f>'Table 16 breast,lung,colorectal'!$A$42:$C$48</c:f>
              <c:multiLvlStrCache>
                <c:ptCount val="7"/>
                <c:lvl>
                  <c:pt idx="0">
                    <c:v>South West London</c:v>
                  </c:pt>
                  <c:pt idx="1">
                    <c:v>NHS Kingston CCG</c:v>
                  </c:pt>
                  <c:pt idx="2">
                    <c:v>NHS Merton CCG</c:v>
                  </c:pt>
                  <c:pt idx="3">
                    <c:v>NHS Croydon CCG</c:v>
                  </c:pt>
                  <c:pt idx="4">
                    <c:v>NHS Richmond CCG</c:v>
                  </c:pt>
                  <c:pt idx="5">
                    <c:v>NHS Sutton CCG</c:v>
                  </c:pt>
                  <c:pt idx="6">
                    <c:v>NHS Wandsworth CCG</c:v>
                  </c:pt>
                </c:lvl>
                <c:lvl>
                  <c:pt idx="0">
                    <c:v>Breast</c:v>
                  </c:pt>
                  <c:pt idx="1">
                    <c:v>Breast</c:v>
                  </c:pt>
                  <c:pt idx="2">
                    <c:v>Breast</c:v>
                  </c:pt>
                  <c:pt idx="3">
                    <c:v>Breast</c:v>
                  </c:pt>
                  <c:pt idx="4">
                    <c:v>Breast</c:v>
                  </c:pt>
                  <c:pt idx="5">
                    <c:v>Breast</c:v>
                  </c:pt>
                  <c:pt idx="6">
                    <c:v>Breast</c:v>
                  </c:pt>
                </c:lvl>
              </c:multiLvlStrCache>
            </c:multiLvlStrRef>
          </c:cat>
          <c:val>
            <c:numRef>
              <c:f>'Table 16 breast,lung,colorectal'!$E$42:$E$48</c:f>
              <c:numCache>
                <c:formatCode>0.0</c:formatCode>
                <c:ptCount val="7"/>
                <c:pt idx="0">
                  <c:v>97.6</c:v>
                </c:pt>
                <c:pt idx="1">
                  <c:v>98.7</c:v>
                </c:pt>
                <c:pt idx="2">
                  <c:v>98.1</c:v>
                </c:pt>
                <c:pt idx="3">
                  <c:v>96.5</c:v>
                </c:pt>
                <c:pt idx="4">
                  <c:v>98.9</c:v>
                </c:pt>
                <c:pt idx="5">
                  <c:v>98.4</c:v>
                </c:pt>
                <c:pt idx="6">
                  <c:v>98.2</c:v>
                </c:pt>
              </c:numCache>
            </c:numRef>
          </c:val>
          <c:smooth val="0"/>
          <c:extLst xmlns:c16r2="http://schemas.microsoft.com/office/drawing/2015/06/chart">
            <c:ext xmlns:c16="http://schemas.microsoft.com/office/drawing/2014/chart" uri="{C3380CC4-5D6E-409C-BE32-E72D297353CC}">
              <c16:uniqueId val="{00000001-D034-4545-8EB2-E1FEA016EA06}"/>
            </c:ext>
          </c:extLst>
        </c:ser>
        <c:ser>
          <c:idx val="2"/>
          <c:order val="2"/>
          <c:tx>
            <c:strRef>
              <c:f>'Table 16 breast,lung,colorectal'!$F$41</c:f>
              <c:strCache>
                <c:ptCount val="1"/>
                <c:pt idx="0">
                  <c:v>% survival</c:v>
                </c:pt>
              </c:strCache>
            </c:strRef>
          </c:tx>
          <c:spPr>
            <a:ln w="28575">
              <a:noFill/>
            </a:ln>
          </c:spPr>
          <c:marker>
            <c:spPr>
              <a:solidFill>
                <a:srgbClr val="A71761"/>
              </a:solidFill>
              <a:ln w="15875">
                <a:solidFill>
                  <a:srgbClr val="A71761"/>
                </a:solidFill>
              </a:ln>
            </c:spPr>
          </c:marker>
          <c:cat>
            <c:multiLvlStrRef>
              <c:f>'Table 16 breast,lung,colorectal'!$A$42:$C$48</c:f>
              <c:multiLvlStrCache>
                <c:ptCount val="7"/>
                <c:lvl>
                  <c:pt idx="0">
                    <c:v>South West London</c:v>
                  </c:pt>
                  <c:pt idx="1">
                    <c:v>NHS Kingston CCG</c:v>
                  </c:pt>
                  <c:pt idx="2">
                    <c:v>NHS Merton CCG</c:v>
                  </c:pt>
                  <c:pt idx="3">
                    <c:v>NHS Croydon CCG</c:v>
                  </c:pt>
                  <c:pt idx="4">
                    <c:v>NHS Richmond CCG</c:v>
                  </c:pt>
                  <c:pt idx="5">
                    <c:v>NHS Sutton CCG</c:v>
                  </c:pt>
                  <c:pt idx="6">
                    <c:v>NHS Wandsworth CCG</c:v>
                  </c:pt>
                </c:lvl>
                <c:lvl>
                  <c:pt idx="0">
                    <c:v>Breast</c:v>
                  </c:pt>
                  <c:pt idx="1">
                    <c:v>Breast</c:v>
                  </c:pt>
                  <c:pt idx="2">
                    <c:v>Breast</c:v>
                  </c:pt>
                  <c:pt idx="3">
                    <c:v>Breast</c:v>
                  </c:pt>
                  <c:pt idx="4">
                    <c:v>Breast</c:v>
                  </c:pt>
                  <c:pt idx="5">
                    <c:v>Breast</c:v>
                  </c:pt>
                  <c:pt idx="6">
                    <c:v>Breast</c:v>
                  </c:pt>
                </c:lvl>
              </c:multiLvlStrCache>
            </c:multiLvlStrRef>
          </c:cat>
          <c:val>
            <c:numRef>
              <c:f>'Table 16 breast,lung,colorectal'!$F$42:$F$48</c:f>
              <c:numCache>
                <c:formatCode>0.0</c:formatCode>
                <c:ptCount val="7"/>
                <c:pt idx="0">
                  <c:v>97.2</c:v>
                </c:pt>
                <c:pt idx="1">
                  <c:v>97.9</c:v>
                </c:pt>
                <c:pt idx="2">
                  <c:v>97.3</c:v>
                </c:pt>
                <c:pt idx="3">
                  <c:v>95.5</c:v>
                </c:pt>
                <c:pt idx="4">
                  <c:v>98.3</c:v>
                </c:pt>
                <c:pt idx="5">
                  <c:v>97.7</c:v>
                </c:pt>
                <c:pt idx="6">
                  <c:v>97.3</c:v>
                </c:pt>
              </c:numCache>
            </c:numRef>
          </c:val>
          <c:smooth val="0"/>
          <c:extLst xmlns:c16r2="http://schemas.microsoft.com/office/drawing/2015/06/chart">
            <c:ext xmlns:c16="http://schemas.microsoft.com/office/drawing/2014/chart" uri="{C3380CC4-5D6E-409C-BE32-E72D297353CC}">
              <c16:uniqueId val="{00000002-D034-4545-8EB2-E1FEA016EA06}"/>
            </c:ext>
          </c:extLst>
        </c:ser>
        <c:dLbls>
          <c:showLegendKey val="0"/>
          <c:showVal val="0"/>
          <c:showCatName val="0"/>
          <c:showSerName val="0"/>
          <c:showPercent val="0"/>
          <c:showBubbleSize val="0"/>
        </c:dLbls>
        <c:hiLowLines/>
        <c:axId val="164426880"/>
        <c:axId val="164428416"/>
      </c:stockChart>
      <c:catAx>
        <c:axId val="164426880"/>
        <c:scaling>
          <c:orientation val="minMax"/>
        </c:scaling>
        <c:delete val="0"/>
        <c:axPos val="b"/>
        <c:numFmt formatCode="General" sourceLinked="0"/>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164428416"/>
        <c:crosses val="autoZero"/>
        <c:auto val="1"/>
        <c:lblAlgn val="ctr"/>
        <c:lblOffset val="100"/>
        <c:noMultiLvlLbl val="0"/>
      </c:catAx>
      <c:valAx>
        <c:axId val="164428416"/>
        <c:scaling>
          <c:orientation val="minMax"/>
          <c:min val="90"/>
        </c:scaling>
        <c:delete val="0"/>
        <c:axPos val="l"/>
        <c:majorGridlines/>
        <c:title>
          <c:tx>
            <c:rich>
              <a:bodyPr/>
              <a:lstStyle/>
              <a:p>
                <a:pPr>
                  <a:defRPr sz="1400">
                    <a:latin typeface="Arial" panose="020B0604020202020204" pitchFamily="34" charset="0"/>
                    <a:cs typeface="Arial" panose="020B0604020202020204" pitchFamily="34" charset="0"/>
                  </a:defRPr>
                </a:pPr>
                <a:r>
                  <a:rPr lang="en-GB" sz="1400" dirty="0">
                    <a:latin typeface="Arial" panose="020B0604020202020204" pitchFamily="34" charset="0"/>
                    <a:cs typeface="Arial" panose="020B0604020202020204" pitchFamily="34" charset="0"/>
                  </a:rPr>
                  <a:t>Survival</a:t>
                </a:r>
                <a:r>
                  <a:rPr lang="en-GB" sz="1400" baseline="0"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c:rich>
          </c:tx>
          <c:layout>
            <c:manualLayout>
              <c:xMode val="edge"/>
              <c:yMode val="edge"/>
              <c:x val="0"/>
              <c:y val="0.29949804132506513"/>
            </c:manualLayout>
          </c:layout>
          <c:overlay val="0"/>
        </c:title>
        <c:numFmt formatCode="0.0" sourceLinked="1"/>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164426880"/>
        <c:crosses val="autoZero"/>
        <c:crossBetween val="between"/>
        <c:majorUnit val="2"/>
      </c:valAx>
      <c:spPr>
        <a:ln w="57150">
          <a:noFill/>
        </a:ln>
      </c:spPr>
    </c:plotArea>
    <c:plotVisOnly val="1"/>
    <c:dispBlanksAs val="gap"/>
    <c:showDLblsOverMax val="0"/>
  </c:chart>
  <c:spPr>
    <a:ln w="38100">
      <a:no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10563515400452535"/>
          <c:y val="0.10951713155786312"/>
          <c:w val="0.87656667244226105"/>
          <c:h val="0.69834193355441454"/>
        </c:manualLayout>
      </c:layout>
      <c:stockChart>
        <c:ser>
          <c:idx val="0"/>
          <c:order val="0"/>
          <c:tx>
            <c:strRef>
              <c:f>'Table 16 breast,lung,colorectal'!$D$88</c:f>
              <c:strCache>
                <c:ptCount val="1"/>
                <c:pt idx="0">
                  <c:v>Lower CI</c:v>
                </c:pt>
              </c:strCache>
            </c:strRef>
          </c:tx>
          <c:spPr>
            <a:ln w="28575">
              <a:noFill/>
            </a:ln>
          </c:spPr>
          <c:marker>
            <c:symbol val="none"/>
          </c:marker>
          <c:cat>
            <c:multiLvlStrRef>
              <c:f>'Table 16 breast,lung,colorectal'!$A$89:$C$95</c:f>
              <c:multiLvlStrCache>
                <c:ptCount val="7"/>
                <c:lvl>
                  <c:pt idx="0">
                    <c:v>South West London</c:v>
                  </c:pt>
                  <c:pt idx="1">
                    <c:v>NHS Kingston CCG</c:v>
                  </c:pt>
                  <c:pt idx="2">
                    <c:v>NHS Merton CCG</c:v>
                  </c:pt>
                  <c:pt idx="3">
                    <c:v>NHS Croydon CCG</c:v>
                  </c:pt>
                  <c:pt idx="4">
                    <c:v>NHS Richmond CCG</c:v>
                  </c:pt>
                  <c:pt idx="5">
                    <c:v>NHS Sutton CCG</c:v>
                  </c:pt>
                  <c:pt idx="6">
                    <c:v>NHS Wandsworth CCG</c:v>
                  </c:pt>
                </c:lvl>
                <c:lvl>
                  <c:pt idx="0">
                    <c:v>Colorectal</c:v>
                  </c:pt>
                  <c:pt idx="1">
                    <c:v>Colorectal</c:v>
                  </c:pt>
                  <c:pt idx="2">
                    <c:v>Colorectal</c:v>
                  </c:pt>
                  <c:pt idx="3">
                    <c:v>Colorectal</c:v>
                  </c:pt>
                  <c:pt idx="4">
                    <c:v>Colorectal</c:v>
                  </c:pt>
                  <c:pt idx="5">
                    <c:v>Colorectal</c:v>
                  </c:pt>
                  <c:pt idx="6">
                    <c:v>Colorectal</c:v>
                  </c:pt>
                </c:lvl>
              </c:multiLvlStrCache>
            </c:multiLvlStrRef>
          </c:cat>
          <c:val>
            <c:numRef>
              <c:f>'Table 16 breast,lung,colorectal'!$D$89:$D$95</c:f>
              <c:numCache>
                <c:formatCode>0.0</c:formatCode>
                <c:ptCount val="7"/>
                <c:pt idx="0">
                  <c:v>81</c:v>
                </c:pt>
                <c:pt idx="1">
                  <c:v>80.2</c:v>
                </c:pt>
                <c:pt idx="2">
                  <c:v>82.9</c:v>
                </c:pt>
                <c:pt idx="3">
                  <c:v>77.599999999999994</c:v>
                </c:pt>
                <c:pt idx="4">
                  <c:v>79.5</c:v>
                </c:pt>
                <c:pt idx="5">
                  <c:v>76.2</c:v>
                </c:pt>
                <c:pt idx="6">
                  <c:v>80.2</c:v>
                </c:pt>
              </c:numCache>
            </c:numRef>
          </c:val>
          <c:smooth val="0"/>
          <c:extLst xmlns:c16r2="http://schemas.microsoft.com/office/drawing/2015/06/chart">
            <c:ext xmlns:c16="http://schemas.microsoft.com/office/drawing/2014/chart" uri="{C3380CC4-5D6E-409C-BE32-E72D297353CC}">
              <c16:uniqueId val="{00000000-107F-40D0-B23E-04FD25F4D14D}"/>
            </c:ext>
          </c:extLst>
        </c:ser>
        <c:ser>
          <c:idx val="1"/>
          <c:order val="1"/>
          <c:tx>
            <c:strRef>
              <c:f>'Table 16 breast,lung,colorectal'!$E$88</c:f>
              <c:strCache>
                <c:ptCount val="1"/>
                <c:pt idx="0">
                  <c:v>Upper CI</c:v>
                </c:pt>
              </c:strCache>
            </c:strRef>
          </c:tx>
          <c:spPr>
            <a:ln w="28575">
              <a:noFill/>
            </a:ln>
          </c:spPr>
          <c:marker>
            <c:symbol val="none"/>
          </c:marker>
          <c:cat>
            <c:multiLvlStrRef>
              <c:f>'Table 16 breast,lung,colorectal'!$A$89:$C$95</c:f>
              <c:multiLvlStrCache>
                <c:ptCount val="7"/>
                <c:lvl>
                  <c:pt idx="0">
                    <c:v>South West London</c:v>
                  </c:pt>
                  <c:pt idx="1">
                    <c:v>NHS Kingston CCG</c:v>
                  </c:pt>
                  <c:pt idx="2">
                    <c:v>NHS Merton CCG</c:v>
                  </c:pt>
                  <c:pt idx="3">
                    <c:v>NHS Croydon CCG</c:v>
                  </c:pt>
                  <c:pt idx="4">
                    <c:v>NHS Richmond CCG</c:v>
                  </c:pt>
                  <c:pt idx="5">
                    <c:v>NHS Sutton CCG</c:v>
                  </c:pt>
                  <c:pt idx="6">
                    <c:v>NHS Wandsworth CCG</c:v>
                  </c:pt>
                </c:lvl>
                <c:lvl>
                  <c:pt idx="0">
                    <c:v>Colorectal</c:v>
                  </c:pt>
                  <c:pt idx="1">
                    <c:v>Colorectal</c:v>
                  </c:pt>
                  <c:pt idx="2">
                    <c:v>Colorectal</c:v>
                  </c:pt>
                  <c:pt idx="3">
                    <c:v>Colorectal</c:v>
                  </c:pt>
                  <c:pt idx="4">
                    <c:v>Colorectal</c:v>
                  </c:pt>
                  <c:pt idx="5">
                    <c:v>Colorectal</c:v>
                  </c:pt>
                  <c:pt idx="6">
                    <c:v>Colorectal</c:v>
                  </c:pt>
                </c:lvl>
              </c:multiLvlStrCache>
            </c:multiLvlStrRef>
          </c:cat>
          <c:val>
            <c:numRef>
              <c:f>'Table 16 breast,lung,colorectal'!$E$89:$E$95</c:f>
              <c:numCache>
                <c:formatCode>0.0</c:formatCode>
                <c:ptCount val="7"/>
                <c:pt idx="0">
                  <c:v>82.8</c:v>
                </c:pt>
                <c:pt idx="1">
                  <c:v>85.3</c:v>
                </c:pt>
                <c:pt idx="2">
                  <c:v>87.2</c:v>
                </c:pt>
                <c:pt idx="3">
                  <c:v>81.5</c:v>
                </c:pt>
                <c:pt idx="4">
                  <c:v>84.2</c:v>
                </c:pt>
                <c:pt idx="5">
                  <c:v>81</c:v>
                </c:pt>
                <c:pt idx="6">
                  <c:v>84.4</c:v>
                </c:pt>
              </c:numCache>
            </c:numRef>
          </c:val>
          <c:smooth val="0"/>
          <c:extLst xmlns:c16r2="http://schemas.microsoft.com/office/drawing/2015/06/chart">
            <c:ext xmlns:c16="http://schemas.microsoft.com/office/drawing/2014/chart" uri="{C3380CC4-5D6E-409C-BE32-E72D297353CC}">
              <c16:uniqueId val="{00000001-107F-40D0-B23E-04FD25F4D14D}"/>
            </c:ext>
          </c:extLst>
        </c:ser>
        <c:ser>
          <c:idx val="2"/>
          <c:order val="2"/>
          <c:tx>
            <c:strRef>
              <c:f>'Table 16 breast,lung,colorectal'!$F$88</c:f>
              <c:strCache>
                <c:ptCount val="1"/>
                <c:pt idx="0">
                  <c:v>% survival</c:v>
                </c:pt>
              </c:strCache>
            </c:strRef>
          </c:tx>
          <c:spPr>
            <a:ln w="28575">
              <a:noFill/>
            </a:ln>
          </c:spPr>
          <c:marker>
            <c:spPr>
              <a:solidFill>
                <a:srgbClr val="A71761"/>
              </a:solidFill>
              <a:ln w="15875">
                <a:solidFill>
                  <a:srgbClr val="A71761"/>
                </a:solidFill>
              </a:ln>
            </c:spPr>
          </c:marker>
          <c:cat>
            <c:multiLvlStrRef>
              <c:f>'Table 16 breast,lung,colorectal'!$A$89:$C$95</c:f>
              <c:multiLvlStrCache>
                <c:ptCount val="7"/>
                <c:lvl>
                  <c:pt idx="0">
                    <c:v>South West London</c:v>
                  </c:pt>
                  <c:pt idx="1">
                    <c:v>NHS Kingston CCG</c:v>
                  </c:pt>
                  <c:pt idx="2">
                    <c:v>NHS Merton CCG</c:v>
                  </c:pt>
                  <c:pt idx="3">
                    <c:v>NHS Croydon CCG</c:v>
                  </c:pt>
                  <c:pt idx="4">
                    <c:v>NHS Richmond CCG</c:v>
                  </c:pt>
                  <c:pt idx="5">
                    <c:v>NHS Sutton CCG</c:v>
                  </c:pt>
                  <c:pt idx="6">
                    <c:v>NHS Wandsworth CCG</c:v>
                  </c:pt>
                </c:lvl>
                <c:lvl>
                  <c:pt idx="0">
                    <c:v>Colorectal</c:v>
                  </c:pt>
                  <c:pt idx="1">
                    <c:v>Colorectal</c:v>
                  </c:pt>
                  <c:pt idx="2">
                    <c:v>Colorectal</c:v>
                  </c:pt>
                  <c:pt idx="3">
                    <c:v>Colorectal</c:v>
                  </c:pt>
                  <c:pt idx="4">
                    <c:v>Colorectal</c:v>
                  </c:pt>
                  <c:pt idx="5">
                    <c:v>Colorectal</c:v>
                  </c:pt>
                  <c:pt idx="6">
                    <c:v>Colorectal</c:v>
                  </c:pt>
                </c:lvl>
              </c:multiLvlStrCache>
            </c:multiLvlStrRef>
          </c:cat>
          <c:val>
            <c:numRef>
              <c:f>'Table 16 breast,lung,colorectal'!$F$89:$F$95</c:f>
              <c:numCache>
                <c:formatCode>0.0</c:formatCode>
                <c:ptCount val="7"/>
                <c:pt idx="0">
                  <c:v>81.900000000000006</c:v>
                </c:pt>
                <c:pt idx="1">
                  <c:v>82.9</c:v>
                </c:pt>
                <c:pt idx="2">
                  <c:v>85.2</c:v>
                </c:pt>
                <c:pt idx="3">
                  <c:v>79.599999999999994</c:v>
                </c:pt>
                <c:pt idx="4">
                  <c:v>82</c:v>
                </c:pt>
                <c:pt idx="5">
                  <c:v>78.7</c:v>
                </c:pt>
                <c:pt idx="6">
                  <c:v>82.4</c:v>
                </c:pt>
              </c:numCache>
            </c:numRef>
          </c:val>
          <c:smooth val="0"/>
          <c:extLst xmlns:c16r2="http://schemas.microsoft.com/office/drawing/2015/06/chart">
            <c:ext xmlns:c16="http://schemas.microsoft.com/office/drawing/2014/chart" uri="{C3380CC4-5D6E-409C-BE32-E72D297353CC}">
              <c16:uniqueId val="{00000002-107F-40D0-B23E-04FD25F4D14D}"/>
            </c:ext>
          </c:extLst>
        </c:ser>
        <c:dLbls>
          <c:showLegendKey val="0"/>
          <c:showVal val="0"/>
          <c:showCatName val="0"/>
          <c:showSerName val="0"/>
          <c:showPercent val="0"/>
          <c:showBubbleSize val="0"/>
        </c:dLbls>
        <c:hiLowLines/>
        <c:axId val="164770560"/>
        <c:axId val="164772096"/>
      </c:stockChart>
      <c:catAx>
        <c:axId val="164770560"/>
        <c:scaling>
          <c:orientation val="minMax"/>
        </c:scaling>
        <c:delete val="0"/>
        <c:axPos val="b"/>
        <c:numFmt formatCode="General" sourceLinked="0"/>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164772096"/>
        <c:crosses val="autoZero"/>
        <c:auto val="1"/>
        <c:lblAlgn val="ctr"/>
        <c:lblOffset val="100"/>
        <c:noMultiLvlLbl val="0"/>
      </c:catAx>
      <c:valAx>
        <c:axId val="164772096"/>
        <c:scaling>
          <c:orientation val="minMax"/>
        </c:scaling>
        <c:delete val="0"/>
        <c:axPos val="l"/>
        <c:majorGridlines>
          <c:spPr>
            <a:ln>
              <a:solidFill>
                <a:schemeClr val="bg1">
                  <a:lumMod val="50000"/>
                </a:schemeClr>
              </a:solidFill>
            </a:ln>
          </c:spPr>
        </c:majorGridlines>
        <c:title>
          <c:tx>
            <c:rich>
              <a:bodyPr/>
              <a:lstStyle/>
              <a:p>
                <a:pPr>
                  <a:defRPr sz="1400">
                    <a:latin typeface="Arial" panose="020B0604020202020204" pitchFamily="34" charset="0"/>
                    <a:cs typeface="Arial" panose="020B0604020202020204" pitchFamily="34" charset="0"/>
                  </a:defRPr>
                </a:pPr>
                <a:r>
                  <a:rPr lang="en-GB" sz="1400" dirty="0">
                    <a:latin typeface="Arial" panose="020B0604020202020204" pitchFamily="34" charset="0"/>
                    <a:cs typeface="Arial" panose="020B0604020202020204" pitchFamily="34" charset="0"/>
                  </a:rPr>
                  <a:t>Survival (%)</a:t>
                </a:r>
              </a:p>
            </c:rich>
          </c:tx>
          <c:layout>
            <c:manualLayout>
              <c:xMode val="edge"/>
              <c:yMode val="edge"/>
              <c:x val="6.4720631102594944E-3"/>
              <c:y val="0.25001091361865407"/>
            </c:manualLayout>
          </c:layout>
          <c:overlay val="0"/>
        </c:title>
        <c:numFmt formatCode="0.0"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164770560"/>
        <c:crosses val="autoZero"/>
        <c:crossBetween val="between"/>
      </c:valAx>
    </c:plotArea>
    <c:plotVisOnly val="1"/>
    <c:dispBlanksAs val="gap"/>
    <c:showDLblsOverMax val="0"/>
  </c:chart>
  <c:spPr>
    <a:ln w="57150">
      <a:noFill/>
    </a:ln>
  </c:spPr>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10189907611052065"/>
          <c:y val="9.7454659703028454E-2"/>
          <c:w val="0.88093223171859958"/>
          <c:h val="0.6844848076423955"/>
        </c:manualLayout>
      </c:layout>
      <c:stockChart>
        <c:ser>
          <c:idx val="0"/>
          <c:order val="0"/>
          <c:tx>
            <c:strRef>
              <c:f>'Table 16 breast,lung,colorectal'!$D$134</c:f>
              <c:strCache>
                <c:ptCount val="1"/>
                <c:pt idx="0">
                  <c:v>Lower CI</c:v>
                </c:pt>
              </c:strCache>
            </c:strRef>
          </c:tx>
          <c:spPr>
            <a:ln w="28575">
              <a:noFill/>
            </a:ln>
          </c:spPr>
          <c:marker>
            <c:symbol val="none"/>
          </c:marker>
          <c:cat>
            <c:multiLvlStrRef>
              <c:f>'Table 16 breast,lung,colorectal'!$A$135:$C$141</c:f>
              <c:multiLvlStrCache>
                <c:ptCount val="7"/>
                <c:lvl>
                  <c:pt idx="0">
                    <c:v>South West London</c:v>
                  </c:pt>
                  <c:pt idx="1">
                    <c:v>NHS Kingston CCG</c:v>
                  </c:pt>
                  <c:pt idx="2">
                    <c:v>NHS Merton CCG</c:v>
                  </c:pt>
                  <c:pt idx="3">
                    <c:v>NHS Croydon CCG</c:v>
                  </c:pt>
                  <c:pt idx="4">
                    <c:v>NHS Richmond CCG</c:v>
                  </c:pt>
                  <c:pt idx="5">
                    <c:v>NHS Sutton CCG</c:v>
                  </c:pt>
                  <c:pt idx="6">
                    <c:v>NHS Wandsworth CCG</c:v>
                  </c:pt>
                </c:lvl>
                <c:lvl>
                  <c:pt idx="0">
                    <c:v>Lung</c:v>
                  </c:pt>
                  <c:pt idx="1">
                    <c:v>Lung</c:v>
                  </c:pt>
                  <c:pt idx="2">
                    <c:v>Lung</c:v>
                  </c:pt>
                  <c:pt idx="3">
                    <c:v>Lung</c:v>
                  </c:pt>
                  <c:pt idx="4">
                    <c:v>Lung</c:v>
                  </c:pt>
                  <c:pt idx="5">
                    <c:v>Lung</c:v>
                  </c:pt>
                  <c:pt idx="6">
                    <c:v>Lung</c:v>
                  </c:pt>
                </c:lvl>
              </c:multiLvlStrCache>
            </c:multiLvlStrRef>
          </c:cat>
          <c:val>
            <c:numRef>
              <c:f>'Table 16 breast,lung,colorectal'!$D$135:$D$141</c:f>
              <c:numCache>
                <c:formatCode>0.0</c:formatCode>
                <c:ptCount val="7"/>
                <c:pt idx="0">
                  <c:v>46</c:v>
                </c:pt>
                <c:pt idx="1">
                  <c:v>47.2</c:v>
                </c:pt>
                <c:pt idx="2">
                  <c:v>46.1</c:v>
                </c:pt>
                <c:pt idx="3">
                  <c:v>43.6</c:v>
                </c:pt>
                <c:pt idx="4">
                  <c:v>42.6</c:v>
                </c:pt>
                <c:pt idx="5">
                  <c:v>40.799999999999997</c:v>
                </c:pt>
                <c:pt idx="6">
                  <c:v>47.3</c:v>
                </c:pt>
              </c:numCache>
            </c:numRef>
          </c:val>
          <c:smooth val="0"/>
          <c:extLst xmlns:c16r2="http://schemas.microsoft.com/office/drawing/2015/06/chart">
            <c:ext xmlns:c16="http://schemas.microsoft.com/office/drawing/2014/chart" uri="{C3380CC4-5D6E-409C-BE32-E72D297353CC}">
              <c16:uniqueId val="{00000000-5CBC-414D-96D5-F7A6E982DF27}"/>
            </c:ext>
          </c:extLst>
        </c:ser>
        <c:ser>
          <c:idx val="1"/>
          <c:order val="1"/>
          <c:tx>
            <c:strRef>
              <c:f>'Table 16 breast,lung,colorectal'!$E$134</c:f>
              <c:strCache>
                <c:ptCount val="1"/>
                <c:pt idx="0">
                  <c:v>Upper CI</c:v>
                </c:pt>
              </c:strCache>
            </c:strRef>
          </c:tx>
          <c:spPr>
            <a:ln w="28575">
              <a:noFill/>
            </a:ln>
          </c:spPr>
          <c:marker>
            <c:symbol val="none"/>
          </c:marker>
          <c:cat>
            <c:multiLvlStrRef>
              <c:f>'Table 16 breast,lung,colorectal'!$A$135:$C$141</c:f>
              <c:multiLvlStrCache>
                <c:ptCount val="7"/>
                <c:lvl>
                  <c:pt idx="0">
                    <c:v>South West London</c:v>
                  </c:pt>
                  <c:pt idx="1">
                    <c:v>NHS Kingston CCG</c:v>
                  </c:pt>
                  <c:pt idx="2">
                    <c:v>NHS Merton CCG</c:v>
                  </c:pt>
                  <c:pt idx="3">
                    <c:v>NHS Croydon CCG</c:v>
                  </c:pt>
                  <c:pt idx="4">
                    <c:v>NHS Richmond CCG</c:v>
                  </c:pt>
                  <c:pt idx="5">
                    <c:v>NHS Sutton CCG</c:v>
                  </c:pt>
                  <c:pt idx="6">
                    <c:v>NHS Wandsworth CCG</c:v>
                  </c:pt>
                </c:lvl>
                <c:lvl>
                  <c:pt idx="0">
                    <c:v>Lung</c:v>
                  </c:pt>
                  <c:pt idx="1">
                    <c:v>Lung</c:v>
                  </c:pt>
                  <c:pt idx="2">
                    <c:v>Lung</c:v>
                  </c:pt>
                  <c:pt idx="3">
                    <c:v>Lung</c:v>
                  </c:pt>
                  <c:pt idx="4">
                    <c:v>Lung</c:v>
                  </c:pt>
                  <c:pt idx="5">
                    <c:v>Lung</c:v>
                  </c:pt>
                  <c:pt idx="6">
                    <c:v>Lung</c:v>
                  </c:pt>
                </c:lvl>
              </c:multiLvlStrCache>
            </c:multiLvlStrRef>
          </c:cat>
          <c:val>
            <c:numRef>
              <c:f>'Table 16 breast,lung,colorectal'!$E$135:$E$141</c:f>
              <c:numCache>
                <c:formatCode>0.0</c:formatCode>
                <c:ptCount val="7"/>
                <c:pt idx="0">
                  <c:v>48.1</c:v>
                </c:pt>
                <c:pt idx="1">
                  <c:v>53.2</c:v>
                </c:pt>
                <c:pt idx="2">
                  <c:v>51.6</c:v>
                </c:pt>
                <c:pt idx="3">
                  <c:v>47.8</c:v>
                </c:pt>
                <c:pt idx="4">
                  <c:v>48</c:v>
                </c:pt>
                <c:pt idx="5">
                  <c:v>45.5</c:v>
                </c:pt>
                <c:pt idx="6">
                  <c:v>52</c:v>
                </c:pt>
              </c:numCache>
            </c:numRef>
          </c:val>
          <c:smooth val="0"/>
          <c:extLst xmlns:c16r2="http://schemas.microsoft.com/office/drawing/2015/06/chart">
            <c:ext xmlns:c16="http://schemas.microsoft.com/office/drawing/2014/chart" uri="{C3380CC4-5D6E-409C-BE32-E72D297353CC}">
              <c16:uniqueId val="{00000001-5CBC-414D-96D5-F7A6E982DF27}"/>
            </c:ext>
          </c:extLst>
        </c:ser>
        <c:ser>
          <c:idx val="2"/>
          <c:order val="2"/>
          <c:tx>
            <c:strRef>
              <c:f>'Table 16 breast,lung,colorectal'!$F$134</c:f>
              <c:strCache>
                <c:ptCount val="1"/>
                <c:pt idx="0">
                  <c:v>% survival</c:v>
                </c:pt>
              </c:strCache>
            </c:strRef>
          </c:tx>
          <c:spPr>
            <a:ln w="28575">
              <a:noFill/>
            </a:ln>
          </c:spPr>
          <c:marker>
            <c:spPr>
              <a:solidFill>
                <a:srgbClr val="A71761"/>
              </a:solidFill>
              <a:ln w="15875">
                <a:solidFill>
                  <a:srgbClr val="A71761"/>
                </a:solidFill>
              </a:ln>
            </c:spPr>
          </c:marker>
          <c:cat>
            <c:multiLvlStrRef>
              <c:f>'Table 16 breast,lung,colorectal'!$A$135:$C$141</c:f>
              <c:multiLvlStrCache>
                <c:ptCount val="7"/>
                <c:lvl>
                  <c:pt idx="0">
                    <c:v>South West London</c:v>
                  </c:pt>
                  <c:pt idx="1">
                    <c:v>NHS Kingston CCG</c:v>
                  </c:pt>
                  <c:pt idx="2">
                    <c:v>NHS Merton CCG</c:v>
                  </c:pt>
                  <c:pt idx="3">
                    <c:v>NHS Croydon CCG</c:v>
                  </c:pt>
                  <c:pt idx="4">
                    <c:v>NHS Richmond CCG</c:v>
                  </c:pt>
                  <c:pt idx="5">
                    <c:v>NHS Sutton CCG</c:v>
                  </c:pt>
                  <c:pt idx="6">
                    <c:v>NHS Wandsworth CCG</c:v>
                  </c:pt>
                </c:lvl>
                <c:lvl>
                  <c:pt idx="0">
                    <c:v>Lung</c:v>
                  </c:pt>
                  <c:pt idx="1">
                    <c:v>Lung</c:v>
                  </c:pt>
                  <c:pt idx="2">
                    <c:v>Lung</c:v>
                  </c:pt>
                  <c:pt idx="3">
                    <c:v>Lung</c:v>
                  </c:pt>
                  <c:pt idx="4">
                    <c:v>Lung</c:v>
                  </c:pt>
                  <c:pt idx="5">
                    <c:v>Lung</c:v>
                  </c:pt>
                  <c:pt idx="6">
                    <c:v>Lung</c:v>
                  </c:pt>
                </c:lvl>
              </c:multiLvlStrCache>
            </c:multiLvlStrRef>
          </c:cat>
          <c:val>
            <c:numRef>
              <c:f>'Table 16 breast,lung,colorectal'!$F$135:$F$141</c:f>
              <c:numCache>
                <c:formatCode>0.0</c:formatCode>
                <c:ptCount val="7"/>
                <c:pt idx="0">
                  <c:v>47.1</c:v>
                </c:pt>
                <c:pt idx="1">
                  <c:v>50.2</c:v>
                </c:pt>
                <c:pt idx="2">
                  <c:v>48.9</c:v>
                </c:pt>
                <c:pt idx="3">
                  <c:v>45.7</c:v>
                </c:pt>
                <c:pt idx="4">
                  <c:v>45.3</c:v>
                </c:pt>
                <c:pt idx="5">
                  <c:v>43.2</c:v>
                </c:pt>
                <c:pt idx="6">
                  <c:v>49.7</c:v>
                </c:pt>
              </c:numCache>
            </c:numRef>
          </c:val>
          <c:smooth val="0"/>
          <c:extLst xmlns:c16r2="http://schemas.microsoft.com/office/drawing/2015/06/chart">
            <c:ext xmlns:c16="http://schemas.microsoft.com/office/drawing/2014/chart" uri="{C3380CC4-5D6E-409C-BE32-E72D297353CC}">
              <c16:uniqueId val="{00000002-5CBC-414D-96D5-F7A6E982DF27}"/>
            </c:ext>
          </c:extLst>
        </c:ser>
        <c:dLbls>
          <c:showLegendKey val="0"/>
          <c:showVal val="0"/>
          <c:showCatName val="0"/>
          <c:showSerName val="0"/>
          <c:showPercent val="0"/>
          <c:showBubbleSize val="0"/>
        </c:dLbls>
        <c:hiLowLines/>
        <c:axId val="166620160"/>
        <c:axId val="166621952"/>
      </c:stockChart>
      <c:catAx>
        <c:axId val="166620160"/>
        <c:scaling>
          <c:orientation val="minMax"/>
        </c:scaling>
        <c:delete val="0"/>
        <c:axPos val="b"/>
        <c:numFmt formatCode="General" sourceLinked="0"/>
        <c:majorTickMark val="out"/>
        <c:minorTickMark val="none"/>
        <c:tickLblPos val="nextTo"/>
        <c:txPr>
          <a:bodyPr/>
          <a:lstStyle/>
          <a:p>
            <a:pPr>
              <a:defRPr sz="1200" baseline="0">
                <a:latin typeface="Arial" panose="020B0604020202020204" pitchFamily="34" charset="0"/>
                <a:cs typeface="Arial" panose="020B0604020202020204" pitchFamily="34" charset="0"/>
              </a:defRPr>
            </a:pPr>
            <a:endParaRPr lang="en-US"/>
          </a:p>
        </c:txPr>
        <c:crossAx val="166621952"/>
        <c:crosses val="autoZero"/>
        <c:auto val="1"/>
        <c:lblAlgn val="ctr"/>
        <c:lblOffset val="100"/>
        <c:noMultiLvlLbl val="0"/>
      </c:catAx>
      <c:valAx>
        <c:axId val="166621952"/>
        <c:scaling>
          <c:orientation val="minMax"/>
          <c:min val="30"/>
        </c:scaling>
        <c:delete val="0"/>
        <c:axPos val="l"/>
        <c:majorGridlines/>
        <c:title>
          <c:tx>
            <c:rich>
              <a:bodyPr/>
              <a:lstStyle/>
              <a:p>
                <a:pPr>
                  <a:defRPr sz="1400">
                    <a:latin typeface="Arial" panose="020B0604020202020204" pitchFamily="34" charset="0"/>
                    <a:cs typeface="Arial" panose="020B0604020202020204" pitchFamily="34" charset="0"/>
                  </a:defRPr>
                </a:pPr>
                <a:r>
                  <a:rPr lang="en-GB" sz="1400" dirty="0">
                    <a:latin typeface="Arial" panose="020B0604020202020204" pitchFamily="34" charset="0"/>
                    <a:cs typeface="Arial" panose="020B0604020202020204" pitchFamily="34" charset="0"/>
                  </a:rPr>
                  <a:t>Survival</a:t>
                </a:r>
                <a:r>
                  <a:rPr lang="en-GB" sz="1400" baseline="0"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c:rich>
          </c:tx>
          <c:layout>
            <c:manualLayout>
              <c:xMode val="edge"/>
              <c:yMode val="edge"/>
              <c:x val="0"/>
              <c:y val="0.26387119394218117"/>
            </c:manualLayout>
          </c:layout>
          <c:overlay val="0"/>
        </c:title>
        <c:numFmt formatCode="0.0"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16662016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9.2540107725329335E-2"/>
          <c:y val="0.12400919681536501"/>
          <c:w val="0.68292964297905068"/>
          <c:h val="0.67420392264621365"/>
        </c:manualLayout>
      </c:layout>
      <c:barChart>
        <c:barDir val="col"/>
        <c:grouping val="clustered"/>
        <c:varyColors val="0"/>
        <c:ser>
          <c:idx val="0"/>
          <c:order val="0"/>
          <c:tx>
            <c:strRef>
              <c:f>'7.1 &amp; 7.2 Early invasive BC'!$B$246:$B$248</c:f>
              <c:strCache>
                <c:ptCount val="3"/>
                <c:pt idx="0">
                  <c:v>Type of surgery = 
BCS (%)</c:v>
                </c:pt>
                <c:pt idx="1">
                  <c:v>74%</c:v>
                </c:pt>
                <c:pt idx="2">
                  <c:v>50-69yrs</c:v>
                </c:pt>
              </c:strCache>
            </c:strRef>
          </c:tx>
          <c:spPr>
            <a:solidFill>
              <a:srgbClr val="E32486"/>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'7.1 &amp; 7.2 Early invasive BC'!$A$249:$A$252</c:f>
              <c:strCache>
                <c:ptCount val="4"/>
                <c:pt idx="0">
                  <c:v>Royal Marsden NHS Foundation Trust</c:v>
                </c:pt>
                <c:pt idx="1">
                  <c:v>Kingston Hospital NHS Foundation Trust</c:v>
                </c:pt>
                <c:pt idx="2">
                  <c:v>Croydon Health Services NHS Trust</c:v>
                </c:pt>
                <c:pt idx="3">
                  <c:v>St Georges University Hospitals NHS Foundation Trust</c:v>
                </c:pt>
              </c:strCache>
            </c:strRef>
          </c:cat>
          <c:val>
            <c:numRef>
              <c:f>'7.1 &amp; 7.2 Early invasive BC'!$B$249:$B$252</c:f>
              <c:numCache>
                <c:formatCode>General</c:formatCode>
                <c:ptCount val="4"/>
                <c:pt idx="0">
                  <c:v>67</c:v>
                </c:pt>
                <c:pt idx="1">
                  <c:v>63</c:v>
                </c:pt>
                <c:pt idx="2">
                  <c:v>81</c:v>
                </c:pt>
                <c:pt idx="3">
                  <c:v>71</c:v>
                </c:pt>
              </c:numCache>
            </c:numRef>
          </c:val>
          <c:extLst xmlns:c16r2="http://schemas.microsoft.com/office/drawing/2015/06/chart">
            <c:ext xmlns:c16="http://schemas.microsoft.com/office/drawing/2014/chart" uri="{C3380CC4-5D6E-409C-BE32-E72D297353CC}">
              <c16:uniqueId val="{00000000-A232-4F6D-AD22-9E346DF9AD75}"/>
            </c:ext>
          </c:extLst>
        </c:ser>
        <c:ser>
          <c:idx val="1"/>
          <c:order val="1"/>
          <c:tx>
            <c:strRef>
              <c:f>'7.1 &amp; 7.2 Early invasive BC'!$C$246:$C$248</c:f>
              <c:strCache>
                <c:ptCount val="3"/>
                <c:pt idx="0">
                  <c:v>Type of surgery = 
BCS (%)</c:v>
                </c:pt>
                <c:pt idx="1">
                  <c:v>48%</c:v>
                </c:pt>
                <c:pt idx="2">
                  <c:v>70+ yrs</c:v>
                </c:pt>
              </c:strCache>
            </c:strRef>
          </c:tx>
          <c:spPr>
            <a:solidFill>
              <a:srgbClr val="A25BA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'7.1 &amp; 7.2 Early invasive BC'!$A$249:$A$252</c:f>
              <c:strCache>
                <c:ptCount val="4"/>
                <c:pt idx="0">
                  <c:v>Royal Marsden NHS Foundation Trust</c:v>
                </c:pt>
                <c:pt idx="1">
                  <c:v>Kingston Hospital NHS Foundation Trust</c:v>
                </c:pt>
                <c:pt idx="2">
                  <c:v>Croydon Health Services NHS Trust</c:v>
                </c:pt>
                <c:pt idx="3">
                  <c:v>St Georges University Hospitals NHS Foundation Trust</c:v>
                </c:pt>
              </c:strCache>
            </c:strRef>
          </c:cat>
          <c:val>
            <c:numRef>
              <c:f>'7.1 &amp; 7.2 Early invasive BC'!$C$249:$C$252</c:f>
              <c:numCache>
                <c:formatCode>General</c:formatCode>
                <c:ptCount val="4"/>
                <c:pt idx="0">
                  <c:v>49</c:v>
                </c:pt>
                <c:pt idx="1">
                  <c:v>39</c:v>
                </c:pt>
                <c:pt idx="2">
                  <c:v>22</c:v>
                </c:pt>
                <c:pt idx="3">
                  <c:v>53</c:v>
                </c:pt>
              </c:numCache>
            </c:numRef>
          </c:val>
          <c:extLst xmlns:c16r2="http://schemas.microsoft.com/office/drawing/2015/06/chart">
            <c:ext xmlns:c16="http://schemas.microsoft.com/office/drawing/2014/chart" uri="{C3380CC4-5D6E-409C-BE32-E72D297353CC}">
              <c16:uniqueId val="{00000001-A232-4F6D-AD22-9E346DF9AD75}"/>
            </c:ext>
          </c:extLst>
        </c:ser>
        <c:ser>
          <c:idx val="2"/>
          <c:order val="2"/>
          <c:tx>
            <c:strRef>
              <c:f>'7.1 &amp; 7.2 Early invasive BC'!$D$246:$D$248</c:f>
              <c:strCache>
                <c:ptCount val="3"/>
                <c:pt idx="0">
                  <c:v>Type of surgery = Mastectomy (%)</c:v>
                </c:pt>
                <c:pt idx="1">
                  <c:v>22%</c:v>
                </c:pt>
                <c:pt idx="2">
                  <c:v>50-69yrs</c:v>
                </c:pt>
              </c:strCache>
            </c:strRef>
          </c:tx>
          <c:spPr>
            <a:solidFill>
              <a:srgbClr val="33BBB1"/>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'7.1 &amp; 7.2 Early invasive BC'!$A$249:$A$252</c:f>
              <c:strCache>
                <c:ptCount val="4"/>
                <c:pt idx="0">
                  <c:v>Royal Marsden NHS Foundation Trust</c:v>
                </c:pt>
                <c:pt idx="1">
                  <c:v>Kingston Hospital NHS Foundation Trust</c:v>
                </c:pt>
                <c:pt idx="2">
                  <c:v>Croydon Health Services NHS Trust</c:v>
                </c:pt>
                <c:pt idx="3">
                  <c:v>St Georges University Hospitals NHS Foundation Trust</c:v>
                </c:pt>
              </c:strCache>
            </c:strRef>
          </c:cat>
          <c:val>
            <c:numRef>
              <c:f>'7.1 &amp; 7.2 Early invasive BC'!$D$249:$D$252</c:f>
              <c:numCache>
                <c:formatCode>General</c:formatCode>
                <c:ptCount val="4"/>
                <c:pt idx="0">
                  <c:v>22</c:v>
                </c:pt>
                <c:pt idx="1">
                  <c:v>28</c:v>
                </c:pt>
                <c:pt idx="2">
                  <c:v>19</c:v>
                </c:pt>
                <c:pt idx="3">
                  <c:v>20</c:v>
                </c:pt>
              </c:numCache>
            </c:numRef>
          </c:val>
          <c:extLst xmlns:c16r2="http://schemas.microsoft.com/office/drawing/2015/06/chart">
            <c:ext xmlns:c16="http://schemas.microsoft.com/office/drawing/2014/chart" uri="{C3380CC4-5D6E-409C-BE32-E72D297353CC}">
              <c16:uniqueId val="{00000002-A232-4F6D-AD22-9E346DF9AD75}"/>
            </c:ext>
          </c:extLst>
        </c:ser>
        <c:ser>
          <c:idx val="3"/>
          <c:order val="3"/>
          <c:tx>
            <c:strRef>
              <c:f>'7.1 &amp; 7.2 Early invasive BC'!$E$246:$E$248</c:f>
              <c:strCache>
                <c:ptCount val="3"/>
                <c:pt idx="0">
                  <c:v>Type of surgery = Mastectomy (%)</c:v>
                </c:pt>
                <c:pt idx="1">
                  <c:v>28%</c:v>
                </c:pt>
                <c:pt idx="2">
                  <c:v>70+ yrs</c:v>
                </c:pt>
              </c:strCache>
            </c:strRef>
          </c:tx>
          <c:spPr>
            <a:solidFill>
              <a:srgbClr val="00206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'7.1 &amp; 7.2 Early invasive BC'!$A$249:$A$252</c:f>
              <c:strCache>
                <c:ptCount val="4"/>
                <c:pt idx="0">
                  <c:v>Royal Marsden NHS Foundation Trust</c:v>
                </c:pt>
                <c:pt idx="1">
                  <c:v>Kingston Hospital NHS Foundation Trust</c:v>
                </c:pt>
                <c:pt idx="2">
                  <c:v>Croydon Health Services NHS Trust</c:v>
                </c:pt>
                <c:pt idx="3">
                  <c:v>St Georges University Hospitals NHS Foundation Trust</c:v>
                </c:pt>
              </c:strCache>
            </c:strRef>
          </c:cat>
          <c:val>
            <c:numRef>
              <c:f>'7.1 &amp; 7.2 Early invasive BC'!$E$249:$E$252</c:f>
              <c:numCache>
                <c:formatCode>General</c:formatCode>
                <c:ptCount val="4"/>
                <c:pt idx="0">
                  <c:v>23</c:v>
                </c:pt>
                <c:pt idx="1">
                  <c:v>23</c:v>
                </c:pt>
                <c:pt idx="2">
                  <c:v>29</c:v>
                </c:pt>
                <c:pt idx="3">
                  <c:v>28</c:v>
                </c:pt>
              </c:numCache>
            </c:numRef>
          </c:val>
          <c:extLst xmlns:c16r2="http://schemas.microsoft.com/office/drawing/2015/06/chart">
            <c:ext xmlns:c16="http://schemas.microsoft.com/office/drawing/2014/chart" uri="{C3380CC4-5D6E-409C-BE32-E72D297353CC}">
              <c16:uniqueId val="{00000003-A232-4F6D-AD22-9E346DF9AD75}"/>
            </c:ext>
          </c:extLst>
        </c:ser>
        <c:dLbls>
          <c:showLegendKey val="0"/>
          <c:showVal val="0"/>
          <c:showCatName val="0"/>
          <c:showSerName val="0"/>
          <c:showPercent val="0"/>
          <c:showBubbleSize val="0"/>
        </c:dLbls>
        <c:gapWidth val="150"/>
        <c:axId val="200866816"/>
        <c:axId val="201016064"/>
      </c:barChart>
      <c:catAx>
        <c:axId val="200866816"/>
        <c:scaling>
          <c:orientation val="minMax"/>
        </c:scaling>
        <c:delete val="0"/>
        <c:axPos val="b"/>
        <c:numFmt formatCode="General" sourceLinked="0"/>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201016064"/>
        <c:crosses val="autoZero"/>
        <c:auto val="1"/>
        <c:lblAlgn val="ctr"/>
        <c:lblOffset val="100"/>
        <c:noMultiLvlLbl val="0"/>
      </c:catAx>
      <c:valAx>
        <c:axId val="201016064"/>
        <c:scaling>
          <c:orientation val="minMax"/>
        </c:scaling>
        <c:delete val="0"/>
        <c:axPos val="l"/>
        <c:majorGridlines/>
        <c:title>
          <c:tx>
            <c:rich>
              <a:bodyPr/>
              <a:lstStyle/>
              <a:p>
                <a:pPr>
                  <a:defRPr sz="1400">
                    <a:latin typeface="Arial" panose="020B0604020202020204" pitchFamily="34" charset="0"/>
                    <a:cs typeface="Arial" panose="020B0604020202020204" pitchFamily="34" charset="0"/>
                  </a:defRPr>
                </a:pPr>
                <a:r>
                  <a:rPr lang="en-GB" sz="1400" dirty="0">
                    <a:latin typeface="Arial" panose="020B0604020202020204" pitchFamily="34" charset="0"/>
                    <a:cs typeface="Arial" panose="020B0604020202020204" pitchFamily="34" charset="0"/>
                  </a:rPr>
                  <a:t>Percent (%)</a:t>
                </a:r>
              </a:p>
            </c:rich>
          </c:tx>
          <c:layout>
            <c:manualLayout>
              <c:xMode val="edge"/>
              <c:yMode val="edge"/>
              <c:x val="1.2560819684460824E-2"/>
              <c:y val="0.26785106159925876"/>
            </c:manualLayout>
          </c:layout>
          <c:overlay val="0"/>
        </c:title>
        <c:numFmt formatCode="General"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200866816"/>
        <c:crosses val="autoZero"/>
        <c:crossBetween val="between"/>
      </c:valAx>
    </c:plotArea>
    <c:legend>
      <c:legendPos val="r"/>
      <c:layout>
        <c:manualLayout>
          <c:xMode val="edge"/>
          <c:yMode val="edge"/>
          <c:x val="0.79898187414302824"/>
          <c:y val="0.10710886566316066"/>
          <c:w val="0.19220107956747878"/>
          <c:h val="0.78578205162432146"/>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spPr>
    <a:ln w="38100">
      <a:noFill/>
    </a:ln>
  </c:spPr>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8.3392497812773414E-2"/>
          <c:y val="0.15866410017018973"/>
          <c:w val="0.81549169128036636"/>
          <c:h val="0.51049253021921559"/>
        </c:manualLayout>
      </c:layout>
      <c:barChart>
        <c:barDir val="col"/>
        <c:grouping val="clustered"/>
        <c:varyColors val="0"/>
        <c:ser>
          <c:idx val="0"/>
          <c:order val="0"/>
          <c:tx>
            <c:strRef>
              <c:f>[NABCOP_Annual_Report_2019_NHS_Organisation_Data_Viewer_LIVE_16052019.xlsx]Sheet2!$C$20</c:f>
              <c:strCache>
                <c:ptCount val="1"/>
                <c:pt idx="0">
                  <c:v>50-69yrs</c:v>
                </c:pt>
              </c:strCache>
            </c:strRef>
          </c:tx>
          <c:spPr>
            <a:solidFill>
              <a:srgbClr val="A25BA0"/>
            </a:solidFill>
          </c:spPr>
          <c:invertIfNegative val="0"/>
          <c:cat>
            <c:multiLvlStrRef>
              <c:f>[NABCOP_Annual_Report_2019_NHS_Organisation_Data_Viewer_LIVE_16052019.xlsx]Sheet2!$A$21:$B$28</c:f>
              <c:multiLvlStrCache>
                <c:ptCount val="8"/>
                <c:lvl>
                  <c:pt idx="0">
                    <c:v>London North West Healthcare NHS Trust</c:v>
                  </c:pt>
                  <c:pt idx="1">
                    <c:v>Hillingdon Hospitals NHS Foundation Trust</c:v>
                  </c:pt>
                  <c:pt idx="2">
                    <c:v>Kingston Hospital NHS Foundation Trust</c:v>
                  </c:pt>
                  <c:pt idx="3">
                    <c:v>Croydon Health Services NHS Trust</c:v>
                  </c:pt>
                  <c:pt idx="4">
                    <c:v>St Georges University Hospitals NHS Foundation Trust</c:v>
                  </c:pt>
                  <c:pt idx="5">
                    <c:v>Royal Marsden NHS Foundation Trust</c:v>
                  </c:pt>
                  <c:pt idx="6">
                    <c:v>Chelsea &amp; Westminster Hospital NHS Foundation Trust</c:v>
                  </c:pt>
                  <c:pt idx="7">
                    <c:v>Imperial College Healthcare NHS Trust</c:v>
                  </c:pt>
                </c:lvl>
                <c:lvl>
                  <c:pt idx="0">
                    <c:v>West London</c:v>
                  </c:pt>
                  <c:pt idx="1">
                    <c:v>West London</c:v>
                  </c:pt>
                  <c:pt idx="2">
                    <c:v>West London</c:v>
                  </c:pt>
                  <c:pt idx="3">
                    <c:v>West London</c:v>
                  </c:pt>
                  <c:pt idx="4">
                    <c:v>West London</c:v>
                  </c:pt>
                  <c:pt idx="5">
                    <c:v>West London</c:v>
                  </c:pt>
                  <c:pt idx="6">
                    <c:v>West London</c:v>
                  </c:pt>
                  <c:pt idx="7">
                    <c:v>West London</c:v>
                  </c:pt>
                </c:lvl>
              </c:multiLvlStrCache>
            </c:multiLvlStrRef>
          </c:cat>
          <c:val>
            <c:numRef>
              <c:f>[NABCOP_Annual_Report_2019_NHS_Organisation_Data_Viewer_LIVE_16052019.xlsx]Sheet2!$C$21:$C$28</c:f>
              <c:numCache>
                <c:formatCode>0</c:formatCode>
                <c:ptCount val="8"/>
                <c:pt idx="0">
                  <c:v>98</c:v>
                </c:pt>
                <c:pt idx="1">
                  <c:v>70</c:v>
                </c:pt>
                <c:pt idx="2">
                  <c:v>100</c:v>
                </c:pt>
                <c:pt idx="3">
                  <c:v>100</c:v>
                </c:pt>
                <c:pt idx="4">
                  <c:v>99</c:v>
                </c:pt>
                <c:pt idx="5">
                  <c:v>93</c:v>
                </c:pt>
                <c:pt idx="6">
                  <c:v>67</c:v>
                </c:pt>
                <c:pt idx="7">
                  <c:v>99</c:v>
                </c:pt>
              </c:numCache>
            </c:numRef>
          </c:val>
          <c:extLst xmlns:c16r2="http://schemas.microsoft.com/office/drawing/2015/06/chart">
            <c:ext xmlns:c16="http://schemas.microsoft.com/office/drawing/2014/chart" uri="{C3380CC4-5D6E-409C-BE32-E72D297353CC}">
              <c16:uniqueId val="{00000000-8D82-465F-82D0-4CD7268F6A71}"/>
            </c:ext>
          </c:extLst>
        </c:ser>
        <c:ser>
          <c:idx val="1"/>
          <c:order val="1"/>
          <c:tx>
            <c:strRef>
              <c:f>[NABCOP_Annual_Report_2019_NHS_Organisation_Data_Viewer_LIVE_16052019.xlsx]Sheet2!$D$20</c:f>
              <c:strCache>
                <c:ptCount val="1"/>
                <c:pt idx="0">
                  <c:v>70+yrs</c:v>
                </c:pt>
              </c:strCache>
            </c:strRef>
          </c:tx>
          <c:spPr>
            <a:solidFill>
              <a:schemeClr val="accent2">
                <a:lumMod val="40000"/>
                <a:lumOff val="60000"/>
              </a:schemeClr>
            </a:solidFill>
          </c:spPr>
          <c:invertIfNegative val="0"/>
          <c:cat>
            <c:multiLvlStrRef>
              <c:f>[NABCOP_Annual_Report_2019_NHS_Organisation_Data_Viewer_LIVE_16052019.xlsx]Sheet2!$A$21:$B$28</c:f>
              <c:multiLvlStrCache>
                <c:ptCount val="8"/>
                <c:lvl>
                  <c:pt idx="0">
                    <c:v>London North West Healthcare NHS Trust</c:v>
                  </c:pt>
                  <c:pt idx="1">
                    <c:v>Hillingdon Hospitals NHS Foundation Trust</c:v>
                  </c:pt>
                  <c:pt idx="2">
                    <c:v>Kingston Hospital NHS Foundation Trust</c:v>
                  </c:pt>
                  <c:pt idx="3">
                    <c:v>Croydon Health Services NHS Trust</c:v>
                  </c:pt>
                  <c:pt idx="4">
                    <c:v>St Georges University Hospitals NHS Foundation Trust</c:v>
                  </c:pt>
                  <c:pt idx="5">
                    <c:v>Royal Marsden NHS Foundation Trust</c:v>
                  </c:pt>
                  <c:pt idx="6">
                    <c:v>Chelsea &amp; Westminster Hospital NHS Foundation Trust</c:v>
                  </c:pt>
                  <c:pt idx="7">
                    <c:v>Imperial College Healthcare NHS Trust</c:v>
                  </c:pt>
                </c:lvl>
                <c:lvl>
                  <c:pt idx="0">
                    <c:v>West London</c:v>
                  </c:pt>
                  <c:pt idx="1">
                    <c:v>West London</c:v>
                  </c:pt>
                  <c:pt idx="2">
                    <c:v>West London</c:v>
                  </c:pt>
                  <c:pt idx="3">
                    <c:v>West London</c:v>
                  </c:pt>
                  <c:pt idx="4">
                    <c:v>West London</c:v>
                  </c:pt>
                  <c:pt idx="5">
                    <c:v>West London</c:v>
                  </c:pt>
                  <c:pt idx="6">
                    <c:v>West London</c:v>
                  </c:pt>
                  <c:pt idx="7">
                    <c:v>West London</c:v>
                  </c:pt>
                </c:lvl>
              </c:multiLvlStrCache>
            </c:multiLvlStrRef>
          </c:cat>
          <c:val>
            <c:numRef>
              <c:f>[NABCOP_Annual_Report_2019_NHS_Organisation_Data_Viewer_LIVE_16052019.xlsx]Sheet2!$D$21:$D$28</c:f>
              <c:numCache>
                <c:formatCode>0</c:formatCode>
                <c:ptCount val="8"/>
                <c:pt idx="0">
                  <c:v>93</c:v>
                </c:pt>
                <c:pt idx="1">
                  <c:v>93</c:v>
                </c:pt>
                <c:pt idx="2">
                  <c:v>100</c:v>
                </c:pt>
                <c:pt idx="3">
                  <c:v>100</c:v>
                </c:pt>
                <c:pt idx="4">
                  <c:v>97</c:v>
                </c:pt>
                <c:pt idx="5">
                  <c:v>100</c:v>
                </c:pt>
                <c:pt idx="6">
                  <c:v>56</c:v>
                </c:pt>
                <c:pt idx="7">
                  <c:v>99</c:v>
                </c:pt>
              </c:numCache>
            </c:numRef>
          </c:val>
          <c:extLst xmlns:c16r2="http://schemas.microsoft.com/office/drawing/2015/06/chart">
            <c:ext xmlns:c16="http://schemas.microsoft.com/office/drawing/2014/chart" uri="{C3380CC4-5D6E-409C-BE32-E72D297353CC}">
              <c16:uniqueId val="{00000001-8D82-465F-82D0-4CD7268F6A71}"/>
            </c:ext>
          </c:extLst>
        </c:ser>
        <c:dLbls>
          <c:showLegendKey val="0"/>
          <c:showVal val="0"/>
          <c:showCatName val="0"/>
          <c:showSerName val="0"/>
          <c:showPercent val="0"/>
          <c:showBubbleSize val="0"/>
        </c:dLbls>
        <c:gapWidth val="150"/>
        <c:axId val="204922880"/>
        <c:axId val="204924416"/>
      </c:barChart>
      <c:catAx>
        <c:axId val="204922880"/>
        <c:scaling>
          <c:orientation val="minMax"/>
        </c:scaling>
        <c:delete val="0"/>
        <c:axPos val="b"/>
        <c:numFmt formatCode="General" sourceLinked="0"/>
        <c:majorTickMark val="out"/>
        <c:minorTickMark val="none"/>
        <c:tickLblPos val="nextTo"/>
        <c:txPr>
          <a:bodyPr/>
          <a:lstStyle/>
          <a:p>
            <a:pPr>
              <a:defRPr sz="1200" baseline="0"/>
            </a:pPr>
            <a:endParaRPr lang="en-US"/>
          </a:p>
        </c:txPr>
        <c:crossAx val="204924416"/>
        <c:crosses val="autoZero"/>
        <c:auto val="1"/>
        <c:lblAlgn val="ctr"/>
        <c:lblOffset val="100"/>
        <c:noMultiLvlLbl val="0"/>
      </c:catAx>
      <c:valAx>
        <c:axId val="204924416"/>
        <c:scaling>
          <c:orientation val="minMax"/>
          <c:max val="100"/>
        </c:scaling>
        <c:delete val="0"/>
        <c:axPos val="l"/>
        <c:majorGridlines/>
        <c:title>
          <c:tx>
            <c:rich>
              <a:bodyPr/>
              <a:lstStyle/>
              <a:p>
                <a:pPr>
                  <a:defRPr sz="1200">
                    <a:latin typeface="Arial" panose="020B0604020202020204" pitchFamily="34" charset="0"/>
                    <a:cs typeface="Arial" panose="020B0604020202020204" pitchFamily="34" charset="0"/>
                  </a:defRPr>
                </a:pPr>
                <a:r>
                  <a:rPr lang="en-GB" sz="1200" dirty="0">
                    <a:latin typeface="Arial" panose="020B0604020202020204" pitchFamily="34" charset="0"/>
                    <a:cs typeface="Arial" panose="020B0604020202020204" pitchFamily="34" charset="0"/>
                  </a:rPr>
                  <a:t>Percent (%)</a:t>
                </a:r>
              </a:p>
            </c:rich>
          </c:tx>
          <c:overlay val="0"/>
        </c:title>
        <c:numFmt formatCode="0" sourceLinked="1"/>
        <c:majorTickMark val="out"/>
        <c:minorTickMark val="none"/>
        <c:tickLblPos val="nextTo"/>
        <c:txPr>
          <a:bodyPr/>
          <a:lstStyle/>
          <a:p>
            <a:pPr>
              <a:defRPr sz="1200"/>
            </a:pPr>
            <a:endParaRPr lang="en-US"/>
          </a:p>
        </c:txPr>
        <c:crossAx val="204922880"/>
        <c:crosses val="autoZero"/>
        <c:crossBetween val="between"/>
      </c:valAx>
    </c:plotArea>
    <c:legend>
      <c:legendPos val="r"/>
      <c:layout>
        <c:manualLayout>
          <c:xMode val="edge"/>
          <c:yMode val="edge"/>
          <c:x val="0.90626367016622922"/>
          <c:y val="0.35559693230228995"/>
          <c:w val="8.540299650043745E-2"/>
          <c:h val="0.11497353769639206"/>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0.01674</cdr:x>
      <cdr:y>0.08703</cdr:y>
    </cdr:from>
    <cdr:to>
      <cdr:x>0.97299</cdr:x>
      <cdr:y>0.19898</cdr:y>
    </cdr:to>
    <cdr:sp macro="" textlink="">
      <cdr:nvSpPr>
        <cdr:cNvPr id="2" name="Rectangle 1"/>
        <cdr:cNvSpPr/>
      </cdr:nvSpPr>
      <cdr:spPr>
        <a:xfrm xmlns:a="http://schemas.openxmlformats.org/drawingml/2006/main">
          <a:off x="144711" y="432321"/>
          <a:ext cx="8264247" cy="556078"/>
        </a:xfrm>
        <a:prstGeom xmlns:a="http://schemas.openxmlformats.org/drawingml/2006/main" prst="rect">
          <a:avLst/>
        </a:prstGeom>
        <a:solidFill xmlns:a="http://schemas.openxmlformats.org/drawingml/2006/main">
          <a:srgbClr val="B4E7FE"/>
        </a:solidFill>
        <a:ln xmlns:a="http://schemas.openxmlformats.org/drawingml/2006/main" w="31750">
          <a:solidFill>
            <a:srgbClr val="A7176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GB" sz="1600" dirty="0">
              <a:solidFill>
                <a:schemeClr val="tx1">
                  <a:lumMod val="75000"/>
                </a:schemeClr>
              </a:solidFill>
              <a:latin typeface="Arial" panose="020B0604020202020204" pitchFamily="34" charset="0"/>
              <a:cs typeface="Arial" panose="020B0604020202020204" pitchFamily="34" charset="0"/>
            </a:rPr>
            <a:t>SWL - Annual physical health checks in primary care for people with SMI in London:  one year of data up to Q3 of 2018-19</a:t>
          </a:r>
        </a:p>
      </cdr:txBody>
    </cdr:sp>
  </cdr:relSizeAnchor>
</c:userShapes>
</file>

<file path=ppt/drawings/drawing2.xml><?xml version="1.0" encoding="utf-8"?>
<c:userShapes xmlns:c="http://schemas.openxmlformats.org/drawingml/2006/chart">
  <cdr:relSizeAnchor xmlns:cdr="http://schemas.openxmlformats.org/drawingml/2006/chartDrawing">
    <cdr:from>
      <cdr:x>0.01685</cdr:x>
      <cdr:y>0.02979</cdr:y>
    </cdr:from>
    <cdr:to>
      <cdr:x>0.98314</cdr:x>
      <cdr:y>0.11934</cdr:y>
    </cdr:to>
    <cdr:sp macro="" textlink="">
      <cdr:nvSpPr>
        <cdr:cNvPr id="2" name="Rectangle 1"/>
        <cdr:cNvSpPr/>
      </cdr:nvSpPr>
      <cdr:spPr>
        <a:xfrm xmlns:a="http://schemas.openxmlformats.org/drawingml/2006/main">
          <a:off x="139586" y="143743"/>
          <a:ext cx="8002442" cy="432048"/>
        </a:xfrm>
        <a:prstGeom xmlns:a="http://schemas.openxmlformats.org/drawingml/2006/main" prst="rect">
          <a:avLst/>
        </a:prstGeom>
        <a:solidFill xmlns:a="http://schemas.openxmlformats.org/drawingml/2006/main">
          <a:srgbClr val="B4E7FE"/>
        </a:solidFill>
        <a:ln xmlns:a="http://schemas.openxmlformats.org/drawingml/2006/main">
          <a:solidFill>
            <a:srgbClr val="A7176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800" dirty="0">
              <a:solidFill>
                <a:schemeClr val="tx1">
                  <a:lumMod val="75000"/>
                </a:schemeClr>
              </a:solidFill>
              <a:latin typeface="Arial" panose="020B0604020202020204" pitchFamily="34" charset="0"/>
              <a:cs typeface="Arial" panose="020B0604020202020204" pitchFamily="34" charset="0"/>
            </a:rPr>
            <a:t>Age</a:t>
          </a:r>
          <a:r>
            <a:rPr lang="en-US" sz="1800" baseline="0" dirty="0">
              <a:solidFill>
                <a:schemeClr val="tx1">
                  <a:lumMod val="75000"/>
                </a:schemeClr>
              </a:solidFill>
              <a:latin typeface="Arial" panose="020B0604020202020204" pitchFamily="34" charset="0"/>
              <a:cs typeface="Arial" panose="020B0604020202020204" pitchFamily="34" charset="0"/>
            </a:rPr>
            <a:t> </a:t>
          </a:r>
          <a:r>
            <a:rPr lang="en-US" sz="1800" baseline="0" dirty="0" err="1">
              <a:solidFill>
                <a:schemeClr val="tx1">
                  <a:lumMod val="75000"/>
                </a:schemeClr>
              </a:solidFill>
              <a:latin typeface="Arial" panose="020B0604020202020204" pitchFamily="34" charset="0"/>
              <a:cs typeface="Arial" panose="020B0604020202020204" pitchFamily="34" charset="0"/>
            </a:rPr>
            <a:t>standardised</a:t>
          </a:r>
          <a:r>
            <a:rPr lang="en-US" sz="1800" baseline="0" dirty="0">
              <a:solidFill>
                <a:schemeClr val="tx1">
                  <a:lumMod val="75000"/>
                </a:schemeClr>
              </a:solidFill>
              <a:latin typeface="Arial" panose="020B0604020202020204" pitchFamily="34" charset="0"/>
              <a:cs typeface="Arial" panose="020B0604020202020204" pitchFamily="34" charset="0"/>
            </a:rPr>
            <a:t> mortality from cancer in SWL 2001-2016: all Persons</a:t>
          </a:r>
          <a:endParaRPr lang="en-US" sz="1800" dirty="0">
            <a:solidFill>
              <a:schemeClr val="tx1">
                <a:lumMod val="75000"/>
              </a:schemeClr>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0.22683</cdr:x>
      <cdr:y>0</cdr:y>
    </cdr:from>
    <cdr:to>
      <cdr:x>1</cdr:x>
      <cdr:y>0.12512</cdr:y>
    </cdr:to>
    <cdr:sp macro="" textlink="">
      <cdr:nvSpPr>
        <cdr:cNvPr id="2" name="Rectangle 1">
          <a:extLst xmlns:a="http://schemas.openxmlformats.org/drawingml/2006/main">
            <a:ext uri="{FF2B5EF4-FFF2-40B4-BE49-F238E27FC236}">
              <a16:creationId xmlns:a16="http://schemas.microsoft.com/office/drawing/2014/main" xmlns="" id="{DB8C72F0-096B-498C-8CAA-9ED643A52061}"/>
            </a:ext>
          </a:extLst>
        </cdr:cNvPr>
        <cdr:cNvSpPr/>
      </cdr:nvSpPr>
      <cdr:spPr>
        <a:xfrm xmlns:a="http://schemas.openxmlformats.org/drawingml/2006/main">
          <a:off x="1780417" y="0"/>
          <a:ext cx="6068703" cy="576073"/>
        </a:xfrm>
        <a:prstGeom xmlns:a="http://schemas.openxmlformats.org/drawingml/2006/main" prst="rect">
          <a:avLst/>
        </a:prstGeom>
        <a:solidFill xmlns:a="http://schemas.openxmlformats.org/drawingml/2006/main">
          <a:srgbClr val="E32486"/>
        </a:solidFill>
        <a:ln xmlns:a="http://schemas.openxmlformats.org/drawingml/2006/main">
          <a:solidFill>
            <a:srgbClr val="A7176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GB" sz="1100" b="1" i="0" u="none" strike="noStrike" kern="1200" dirty="0">
              <a:solidFill>
                <a:schemeClr val="bg1"/>
              </a:solidFill>
              <a:effectLst/>
            </a:rPr>
            <a:t>1-year survival estimates (%) for colorectal cancer, by calendar year of diagnosis: all adults (aged 15 to 99 years), Clinical Commissioning Groups 2016</a:t>
          </a:r>
          <a:endParaRPr lang="en-US" dirty="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0.25795</cdr:x>
      <cdr:y>0</cdr:y>
    </cdr:from>
    <cdr:to>
      <cdr:x>0.99602</cdr:x>
      <cdr:y>0.09985</cdr:y>
    </cdr:to>
    <cdr:sp macro="" textlink="">
      <cdr:nvSpPr>
        <cdr:cNvPr id="2" name="Rectangle 1">
          <a:extLst xmlns:a="http://schemas.openxmlformats.org/drawingml/2006/main">
            <a:ext uri="{FF2B5EF4-FFF2-40B4-BE49-F238E27FC236}">
              <a16:creationId xmlns:a16="http://schemas.microsoft.com/office/drawing/2014/main" xmlns="" id="{43482B73-49C5-460D-BBCB-3216DD5F0247}"/>
            </a:ext>
          </a:extLst>
        </cdr:cNvPr>
        <cdr:cNvSpPr/>
      </cdr:nvSpPr>
      <cdr:spPr>
        <a:xfrm xmlns:a="http://schemas.openxmlformats.org/drawingml/2006/main">
          <a:off x="2098937" y="0"/>
          <a:ext cx="6005569" cy="438571"/>
        </a:xfrm>
        <a:prstGeom xmlns:a="http://schemas.openxmlformats.org/drawingml/2006/main" prst="rect">
          <a:avLst/>
        </a:prstGeom>
        <a:solidFill xmlns:a="http://schemas.openxmlformats.org/drawingml/2006/main">
          <a:srgbClr val="E32486"/>
        </a:solidFill>
        <a:ln xmlns:a="http://schemas.openxmlformats.org/drawingml/2006/main">
          <a:solidFill>
            <a:srgbClr val="A7176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GB" sz="1100" b="1" i="0" u="none" strike="noStrike" kern="1200" dirty="0">
              <a:solidFill>
                <a:schemeClr val="bg1"/>
              </a:solidFill>
              <a:effectLst/>
              <a:latin typeface="Arial" panose="020B0604020202020204" pitchFamily="34" charset="0"/>
              <a:cs typeface="Arial" panose="020B0604020202020204" pitchFamily="34" charset="0"/>
            </a:rPr>
            <a:t>1-year survival estimates (%) for lung cancer, by calendar year of diagnosis: all adults (aged 15 to 99 years), Clinical Commissioning Groups 2016</a:t>
          </a:r>
          <a:endParaRPr lang="en-US" dirty="0">
            <a:solidFill>
              <a:schemeClr val="bg1"/>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0.06666</cdr:x>
      <cdr:y>0.01499</cdr:y>
    </cdr:from>
    <cdr:to>
      <cdr:x>0.99159</cdr:x>
      <cdr:y>0.09839</cdr:y>
    </cdr:to>
    <cdr:sp macro="" textlink="">
      <cdr:nvSpPr>
        <cdr:cNvPr id="2" name="Rectangle 1"/>
        <cdr:cNvSpPr/>
      </cdr:nvSpPr>
      <cdr:spPr>
        <a:xfrm xmlns:a="http://schemas.openxmlformats.org/drawingml/2006/main">
          <a:off x="576063" y="69043"/>
          <a:ext cx="7993583" cy="384244"/>
        </a:xfrm>
        <a:prstGeom xmlns:a="http://schemas.openxmlformats.org/drawingml/2006/main" prst="rect">
          <a:avLst/>
        </a:prstGeom>
        <a:solidFill xmlns:a="http://schemas.openxmlformats.org/drawingml/2006/main">
          <a:srgbClr val="F9D3E7"/>
        </a:solidFill>
        <a:ln xmlns:a="http://schemas.openxmlformats.org/drawingml/2006/main">
          <a:solidFill>
            <a:srgbClr val="A7176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800" dirty="0">
              <a:solidFill>
                <a:schemeClr val="tx1">
                  <a:lumMod val="75000"/>
                </a:schemeClr>
              </a:solidFill>
              <a:latin typeface="Arial" panose="020B0604020202020204" pitchFamily="34" charset="0"/>
              <a:cs typeface="Arial" panose="020B0604020202020204" pitchFamily="34" charset="0"/>
            </a:rPr>
            <a:t>SWL trusts’ use of breast conserving surgery or mastectomy for women 2018</a:t>
          </a:r>
        </a:p>
      </cdr:txBody>
    </cdr:sp>
  </cdr:relSizeAnchor>
</c:userShapes>
</file>

<file path=ppt/drawings/drawing6.xml><?xml version="1.0" encoding="utf-8"?>
<c:userShapes xmlns:c="http://schemas.openxmlformats.org/drawingml/2006/chart">
  <cdr:relSizeAnchor xmlns:cdr="http://schemas.openxmlformats.org/drawingml/2006/chartDrawing">
    <cdr:from>
      <cdr:x>0.10626</cdr:x>
      <cdr:y>0.01349</cdr:y>
    </cdr:from>
    <cdr:to>
      <cdr:x>0.92024</cdr:x>
      <cdr:y>0.12718</cdr:y>
    </cdr:to>
    <cdr:sp macro="" textlink="">
      <cdr:nvSpPr>
        <cdr:cNvPr id="3" name="Rectangle 2"/>
        <cdr:cNvSpPr/>
      </cdr:nvSpPr>
      <cdr:spPr>
        <a:xfrm xmlns:a="http://schemas.openxmlformats.org/drawingml/2006/main">
          <a:off x="971600" y="61102"/>
          <a:ext cx="7443033" cy="514962"/>
        </a:xfrm>
        <a:prstGeom xmlns:a="http://schemas.openxmlformats.org/drawingml/2006/main" prst="rect">
          <a:avLst/>
        </a:prstGeom>
        <a:solidFill xmlns:a="http://schemas.openxmlformats.org/drawingml/2006/main">
          <a:srgbClr val="F9D3E7"/>
        </a:solidFill>
        <a:ln xmlns:a="http://schemas.openxmlformats.org/drawingml/2006/main">
          <a:solidFill>
            <a:srgbClr val="A25B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dirty="0">
              <a:solidFill>
                <a:schemeClr val="tx1"/>
              </a:solidFill>
              <a:latin typeface="Arial" panose="020B0604020202020204" pitchFamily="34" charset="0"/>
              <a:cs typeface="Arial" panose="020B0604020202020204" pitchFamily="34" charset="0"/>
            </a:rPr>
            <a:t>Women seen by a breast CNS/named key worker (Per</a:t>
          </a:r>
          <a:r>
            <a:rPr lang="en-US" sz="1600" baseline="0" dirty="0">
              <a:solidFill>
                <a:schemeClr val="tx1"/>
              </a:solidFill>
              <a:latin typeface="Arial" panose="020B0604020202020204" pitchFamily="34" charset="0"/>
              <a:cs typeface="Arial" panose="020B0604020202020204" pitchFamily="34" charset="0"/>
            </a:rPr>
            <a:t>cent %) in 2017 from the 2019 NABCOP audit report  -  NW and SW London</a:t>
          </a:r>
          <a:endParaRPr lang="en-US" sz="1600" dirty="0">
            <a:solidFill>
              <a:schemeClr val="tx1"/>
            </a:solidFill>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0.08771</cdr:x>
      <cdr:y>0.00789</cdr:y>
    </cdr:from>
    <cdr:to>
      <cdr:x>0.87719</cdr:x>
      <cdr:y>0.08929</cdr:y>
    </cdr:to>
    <cdr:sp macro="" textlink="">
      <cdr:nvSpPr>
        <cdr:cNvPr id="2" name="Rectangle 1"/>
        <cdr:cNvSpPr/>
      </cdr:nvSpPr>
      <cdr:spPr>
        <a:xfrm xmlns:a="http://schemas.openxmlformats.org/drawingml/2006/main">
          <a:off x="720044" y="31811"/>
          <a:ext cx="6480756" cy="328230"/>
        </a:xfrm>
        <a:prstGeom xmlns:a="http://schemas.openxmlformats.org/drawingml/2006/main" prst="rect">
          <a:avLst/>
        </a:prstGeom>
        <a:solidFill xmlns:a="http://schemas.openxmlformats.org/drawingml/2006/main">
          <a:schemeClr val="accent3">
            <a:lumMod val="40000"/>
            <a:lumOff val="60000"/>
          </a:schemeClr>
        </a:solidFill>
        <a:ln xmlns:a="http://schemas.openxmlformats.org/drawingml/2006/main">
          <a:solidFill>
            <a:schemeClr val="accent3">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dirty="0">
              <a:solidFill>
                <a:schemeClr val="tx1">
                  <a:lumMod val="95000"/>
                  <a:lumOff val="5000"/>
                </a:schemeClr>
              </a:solidFill>
            </a:rPr>
            <a:t>Per cent of households with household bills arrears GLA 2018-19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530BD-A5D9-402C-9670-19389F6A2FD7}" type="datetimeFigureOut">
              <a:rPr lang="en-GB" smtClean="0"/>
              <a:t>08/10/2019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87796-AC91-41CF-A4BA-0E81A50F53BF}" type="slidenum">
              <a:rPr lang="en-GB" smtClean="0"/>
              <a:t>‹#›</a:t>
            </a:fld>
            <a:endParaRPr lang="en-GB"/>
          </a:p>
        </p:txBody>
      </p:sp>
    </p:spTree>
    <p:extLst>
      <p:ext uri="{BB962C8B-B14F-4D97-AF65-F5344CB8AC3E}">
        <p14:creationId xmlns:p14="http://schemas.microsoft.com/office/powerpoint/2010/main" val="356198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3-eu-west-1.amazonaws.com/londondatastore-upload/postcode_sectors_combined_2011_A4_v2ii.p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file:///C:\Users\lannik\Downloads\Commissioning%20guidance%20lymphoedema%20August%202016%20(1).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roydonobservatory.org/population/" TargetMode="External"/><Relationship Id="rId7" Type="http://schemas.openxmlformats.org/officeDocument/2006/relationships/hyperlink" Target="http://www.ourhealthiersel.nhs.uk/about/case-for-change/local-needs.ht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northlondonpartners.org.uk/downloads/plans/NCL-Case-for-Change-September-2016.pdf" TargetMode="External"/><Relationship Id="rId5" Type="http://schemas.openxmlformats.org/officeDocument/2006/relationships/hyperlink" Target="https://files.datapress.com/london/dataset/chain-reports/2017-06-30T09:03:07.84/Greater%20London%20full%202016-17.pdf" TargetMode="External"/><Relationship Id="rId4" Type="http://schemas.openxmlformats.org/officeDocument/2006/relationships/hyperlink" Target="https://www.gov.uk/asylum-screening-centr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hapeatlas.net/place/E54000028#11/51.6135/-0.1222/l-w18/b-07M,b-07R,b-07X,b-08D,b-08H/sc-pc,s-200/o-d,d/it-all,is-deprivation:,ii-deprivation_2015_IMD/rh-0,rdr-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ingertips.phe.org.uk/profile/cancerservic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ncin.org.uk/publications/survival_by_stag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ncin.org.uk/publications/routes_to_diagnosi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indexofcancersurvivalforclinicalcommissioninggroupsinengland/adultsdiagnosed2001to2016andfollowedupto201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1</a:t>
            </a:fld>
            <a:endParaRPr lang="en-GB"/>
          </a:p>
        </p:txBody>
      </p:sp>
    </p:spTree>
    <p:extLst>
      <p:ext uri="{BB962C8B-B14F-4D97-AF65-F5344CB8AC3E}">
        <p14:creationId xmlns:p14="http://schemas.microsoft.com/office/powerpoint/2010/main" val="2807291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GB" dirty="0"/>
              <a:t>Data from the National Cancer Waiting Times Monitoring Dataset, linked to National Cancer Registrations data, was used </a:t>
            </a:r>
          </a:p>
          <a:p>
            <a:pPr marL="285750" indent="-285750">
              <a:spcAft>
                <a:spcPts val="600"/>
              </a:spcAft>
              <a:buFont typeface="Arial" panose="020B0604020202020204" pitchFamily="34" charset="0"/>
              <a:buChar char="•"/>
            </a:pPr>
            <a:r>
              <a:rPr lang="en-GB" dirty="0"/>
              <a:t>Patients diagnosed with a malignant tumour (C00-C97 excluding C44) 2014-2017 and recorded as being on a 62 day pathway were included</a:t>
            </a:r>
          </a:p>
          <a:p>
            <a:pPr marL="285750" indent="-285750">
              <a:spcAft>
                <a:spcPts val="600"/>
              </a:spcAft>
              <a:buFont typeface="Arial" panose="020B0604020202020204" pitchFamily="34" charset="0"/>
              <a:buChar char="•"/>
            </a:pPr>
            <a:r>
              <a:rPr lang="en-GB" dirty="0"/>
              <a:t>Adjustments were made to waiting times in line with CWT guidance  </a:t>
            </a:r>
          </a:p>
        </p:txBody>
      </p:sp>
      <p:sp>
        <p:nvSpPr>
          <p:cNvPr id="4" name="Slide Number Placeholder 3"/>
          <p:cNvSpPr>
            <a:spLocks noGrp="1"/>
          </p:cNvSpPr>
          <p:nvPr>
            <p:ph type="sldNum" sz="quarter" idx="10"/>
          </p:nvPr>
        </p:nvSpPr>
        <p:spPr/>
        <p:txBody>
          <a:bodyPr/>
          <a:lstStyle/>
          <a:p>
            <a:fld id="{37087796-AC91-41CF-A4BA-0E81A50F53BF}" type="slidenum">
              <a:rPr lang="en-GB" smtClean="0"/>
              <a:t>24</a:t>
            </a:fld>
            <a:endParaRPr lang="en-GB"/>
          </a:p>
        </p:txBody>
      </p:sp>
    </p:spTree>
    <p:extLst>
      <p:ext uri="{BB962C8B-B14F-4D97-AF65-F5344CB8AC3E}">
        <p14:creationId xmlns:p14="http://schemas.microsoft.com/office/powerpoint/2010/main" val="208900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GB" dirty="0"/>
              <a:t>Data from the National Cancer Waiting Times Monitoring Dataset, linked to National Cancer Registrations data, was used </a:t>
            </a:r>
          </a:p>
          <a:p>
            <a:pPr marL="285750" indent="-285750">
              <a:spcAft>
                <a:spcPts val="600"/>
              </a:spcAft>
              <a:buFont typeface="Arial" panose="020B0604020202020204" pitchFamily="34" charset="0"/>
              <a:buChar char="•"/>
            </a:pPr>
            <a:r>
              <a:rPr lang="en-GB" dirty="0"/>
              <a:t>Patients diagnosed with a malignant tumour (C00-C97 excluding C44) 2014-2017 and recorded as being on a 62 day pathway were included</a:t>
            </a:r>
          </a:p>
          <a:p>
            <a:pPr marL="285750" indent="-285750">
              <a:spcAft>
                <a:spcPts val="600"/>
              </a:spcAft>
              <a:buFont typeface="Arial" panose="020B0604020202020204" pitchFamily="34" charset="0"/>
              <a:buChar char="•"/>
            </a:pPr>
            <a:r>
              <a:rPr lang="en-GB" dirty="0"/>
              <a:t>Adjustments were made to waiting times in line with CWT guidance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87796-AC91-41CF-A4BA-0E81A50F53B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051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https://s3-eu-west-1.amazonaws.com/londondatastore-upload/postcode_sectors_combined_2011_A4_v2ii.png</a:t>
            </a:r>
            <a:endParaRPr lang="en-GB" dirty="0"/>
          </a:p>
          <a:p>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29</a:t>
            </a:fld>
            <a:endParaRPr lang="en-GB"/>
          </a:p>
        </p:txBody>
      </p:sp>
    </p:spTree>
    <p:extLst>
      <p:ext uri="{BB962C8B-B14F-4D97-AF65-F5344CB8AC3E}">
        <p14:creationId xmlns:p14="http://schemas.microsoft.com/office/powerpoint/2010/main" val="18455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file:///C:/Users/lannik/Downloads/Commissioning%20guidance%20lymphoedema%20August%202016%20(1).pdf</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31</a:t>
            </a:fld>
            <a:endParaRPr lang="en-GB" dirty="0"/>
          </a:p>
        </p:txBody>
      </p:sp>
    </p:spTree>
    <p:extLst>
      <p:ext uri="{BB962C8B-B14F-4D97-AF65-F5344CB8AC3E}">
        <p14:creationId xmlns:p14="http://schemas.microsoft.com/office/powerpoint/2010/main" val="242709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t>
            </a:r>
            <a:r>
              <a:rPr lang="en-GB" sz="1200" dirty="0">
                <a:latin typeface="Arial" panose="020B0604020202020204" pitchFamily="34" charset="0"/>
                <a:cs typeface="Arial" panose="020B0604020202020204" pitchFamily="34" charset="0"/>
                <a:hlinkClick r:id="rId3"/>
              </a:rPr>
              <a:t>https://www.croydonobservatory.org/population/</a:t>
            </a:r>
            <a:endParaRPr lang="en-GB" sz="1200" dirty="0">
              <a:latin typeface="Arial" panose="020B0604020202020204" pitchFamily="34" charset="0"/>
              <a:cs typeface="Arial" panose="020B0604020202020204" pitchFamily="34" charset="0"/>
            </a:endParaRPr>
          </a:p>
          <a:p>
            <a:r>
              <a:rPr lang="en-GB" dirty="0"/>
              <a:t>2 </a:t>
            </a:r>
            <a:r>
              <a:rPr lang="en-GB" sz="1200" dirty="0">
                <a:latin typeface="Arial" panose="020B0604020202020204" pitchFamily="34" charset="0"/>
                <a:cs typeface="Arial" panose="020B0604020202020204" pitchFamily="34" charset="0"/>
                <a:hlinkClick r:id="rId4"/>
              </a:rPr>
              <a:t>https://www.gov.uk/asylum-screening-centre</a:t>
            </a:r>
            <a:endParaRPr lang="en-GB" sz="1200" dirty="0">
              <a:latin typeface="Arial" panose="020B0604020202020204" pitchFamily="34" charset="0"/>
              <a:cs typeface="Arial" panose="020B0604020202020204" pitchFamily="34" charset="0"/>
            </a:endParaRPr>
          </a:p>
          <a:p>
            <a:endParaRPr lang="en-GB" dirty="0"/>
          </a:p>
          <a:p>
            <a:r>
              <a:rPr lang="en-GB" dirty="0"/>
              <a:t>London datastore for CHAIN</a:t>
            </a:r>
            <a:r>
              <a:rPr lang="en-GB" baseline="0" dirty="0"/>
              <a:t> count –2016-17 numbers </a:t>
            </a:r>
            <a:r>
              <a:rPr lang="en-GB" dirty="0">
                <a:hlinkClick r:id="rId5"/>
              </a:rPr>
              <a:t>https://files.datapress.com/london/dataset/chain-reports/2017-06-30T09:03:07.84/Greater%20London%20full%202016-17.pdf</a:t>
            </a:r>
            <a:endParaRPr lang="en-GB" dirty="0"/>
          </a:p>
          <a:p>
            <a:r>
              <a:rPr lang="en-GB" dirty="0">
                <a:hlinkClick r:id="rId6"/>
              </a:rPr>
              <a:t>http://www.northlondonpartners.org.uk/downloads/plans/NCL-Case-for-Change-September-2016.pdf</a:t>
            </a:r>
            <a:endParaRPr lang="en-GB" dirty="0"/>
          </a:p>
          <a:p>
            <a:endParaRPr lang="en-GB" dirty="0"/>
          </a:p>
          <a:p>
            <a:r>
              <a:rPr lang="en-GB" dirty="0"/>
              <a:t>Population mobility - </a:t>
            </a:r>
            <a:r>
              <a:rPr lang="en-GB" sz="1200" dirty="0"/>
              <a:t>between mid 2011 and mid 2012. churn</a:t>
            </a:r>
            <a:r>
              <a:rPr lang="en-GB" sz="1200" baseline="0" dirty="0"/>
              <a:t> estimates: </a:t>
            </a:r>
            <a:r>
              <a:rPr lang="en-GB" dirty="0">
                <a:hlinkClick r:id="rId7"/>
              </a:rPr>
              <a:t>http://www.ourhealthiersel.nhs.uk/about/case-for-change/local-needs.htm</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3</a:t>
            </a:fld>
            <a:endParaRPr lang="en-GB"/>
          </a:p>
        </p:txBody>
      </p:sp>
    </p:spTree>
    <p:extLst>
      <p:ext uri="{BB962C8B-B14F-4D97-AF65-F5344CB8AC3E}">
        <p14:creationId xmlns:p14="http://schemas.microsoft.com/office/powerpoint/2010/main" val="397850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Phof</a:t>
            </a:r>
            <a:r>
              <a:rPr lang="en-GB" dirty="0"/>
              <a:t> deprivation  - ?? What is this showing</a:t>
            </a:r>
          </a:p>
        </p:txBody>
      </p:sp>
      <p:sp>
        <p:nvSpPr>
          <p:cNvPr id="4" name="Slide Number Placeholder 3"/>
          <p:cNvSpPr>
            <a:spLocks noGrp="1"/>
          </p:cNvSpPr>
          <p:nvPr>
            <p:ph type="sldNum" sz="quarter" idx="10"/>
          </p:nvPr>
        </p:nvSpPr>
        <p:spPr/>
        <p:txBody>
          <a:bodyPr/>
          <a:lstStyle/>
          <a:p>
            <a:fld id="{37087796-AC91-41CF-A4BA-0E81A50F53BF}" type="slidenum">
              <a:rPr lang="en-GB" smtClean="0"/>
              <a:t>4</a:t>
            </a:fld>
            <a:endParaRPr lang="en-GB"/>
          </a:p>
        </p:txBody>
      </p:sp>
    </p:spTree>
    <p:extLst>
      <p:ext uri="{BB962C8B-B14F-4D97-AF65-F5344CB8AC3E}">
        <p14:creationId xmlns:p14="http://schemas.microsoft.com/office/powerpoint/2010/main" val="281586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hlinkClick r:id="rId3"/>
              </a:rPr>
              <a:t>https://shapeatlas.net/place/E54000028#11/51.6135/-0.1222/l-w18/b-07M,b-07R,b-07X,b-08D,b-08H/sc-pc,s-200/o-d,d/it-all,is-deprivation:,ii-deprivation_2015_IMD/rh-0,rdr-t</a:t>
            </a:r>
            <a:endParaRPr lang="en-GB"/>
          </a:p>
          <a:p>
            <a:endParaRPr lang="en-GB"/>
          </a:p>
        </p:txBody>
      </p:sp>
      <p:sp>
        <p:nvSpPr>
          <p:cNvPr id="4" name="Slide Number Placeholder 3"/>
          <p:cNvSpPr>
            <a:spLocks noGrp="1"/>
          </p:cNvSpPr>
          <p:nvPr>
            <p:ph type="sldNum" sz="quarter" idx="10"/>
          </p:nvPr>
        </p:nvSpPr>
        <p:spPr/>
        <p:txBody>
          <a:bodyPr/>
          <a:lstStyle/>
          <a:p>
            <a:fld id="{37087796-AC91-41CF-A4BA-0E81A50F53BF}" type="slidenum">
              <a:rPr lang="en-GB" smtClean="0"/>
              <a:t>5</a:t>
            </a:fld>
            <a:endParaRPr lang="en-GB"/>
          </a:p>
        </p:txBody>
      </p:sp>
    </p:spTree>
    <p:extLst>
      <p:ext uri="{BB962C8B-B14F-4D97-AF65-F5344CB8AC3E}">
        <p14:creationId xmlns:p14="http://schemas.microsoft.com/office/powerpoint/2010/main" val="408060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https://fingertips.phe.org.uk/profile/cancerservices</a:t>
            </a:r>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11</a:t>
            </a:fld>
            <a:endParaRPr lang="en-GB"/>
          </a:p>
        </p:txBody>
      </p:sp>
    </p:spTree>
    <p:extLst>
      <p:ext uri="{BB962C8B-B14F-4D97-AF65-F5344CB8AC3E}">
        <p14:creationId xmlns:p14="http://schemas.microsoft.com/office/powerpoint/2010/main" val="271332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from the National Cancer Registration and Analysis Service in PHE were used.</a:t>
            </a:r>
          </a:p>
          <a:p>
            <a:r>
              <a:rPr lang="en-GB" dirty="0"/>
              <a:t>Malignant tumours (C00-C97 excluding C44) diagnosed between 2012-2017 were included</a:t>
            </a:r>
          </a:p>
          <a:p>
            <a:r>
              <a:rPr lang="en-GB" dirty="0"/>
              <a:t>Stage at diagnosis was defined in line with published annual statistics in ‘Stage breakdown by CCG 2017’ </a:t>
            </a:r>
            <a:r>
              <a:rPr lang="en-GB" dirty="0">
                <a:hlinkClick r:id="rId3"/>
              </a:rPr>
              <a:t>http://ncin.org.uk/publications/survival_by_stage</a:t>
            </a:r>
            <a:endParaRPr lang="en-GB" dirty="0"/>
          </a:p>
          <a:p>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12</a:t>
            </a:fld>
            <a:endParaRPr lang="en-GB"/>
          </a:p>
        </p:txBody>
      </p:sp>
    </p:spTree>
    <p:extLst>
      <p:ext uri="{BB962C8B-B14F-4D97-AF65-F5344CB8AC3E}">
        <p14:creationId xmlns:p14="http://schemas.microsoft.com/office/powerpoint/2010/main" val="2418739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from the National Cancer Registration and Analysis Service in PHE were used.</a:t>
            </a:r>
          </a:p>
          <a:p>
            <a:r>
              <a:rPr lang="en-GB" dirty="0"/>
              <a:t>Malignant tumours (C00-C97 excluding C44) diagnosed between 2012-2016 were included</a:t>
            </a:r>
          </a:p>
          <a:p>
            <a:r>
              <a:rPr lang="en-GB" dirty="0"/>
              <a:t>Routes to diagnosis: </a:t>
            </a:r>
            <a:r>
              <a:rPr lang="en-GB" dirty="0">
                <a:hlinkClick r:id="rId3"/>
              </a:rPr>
              <a:t>http://ncin.org.uk/publications/routes_to_diagnosis</a:t>
            </a:r>
            <a:endParaRPr lang="en-GB" dirty="0"/>
          </a:p>
          <a:p>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14</a:t>
            </a:fld>
            <a:endParaRPr lang="en-GB"/>
          </a:p>
        </p:txBody>
      </p:sp>
    </p:spTree>
    <p:extLst>
      <p:ext uri="{BB962C8B-B14F-4D97-AF65-F5344CB8AC3E}">
        <p14:creationId xmlns:p14="http://schemas.microsoft.com/office/powerpoint/2010/main" val="2900580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https://www.ons.gov.uk/peoplepopulationandcommunity/healthandsocialcare/conditionsanddiseases/bulletins/indexofcancersurvivalforclinicalcommissioninggroupsinengland/adultsdiagnosed2001to2016andfollowedupto2017</a:t>
            </a:r>
            <a:r>
              <a:rPr lang="en-GB" dirty="0"/>
              <a:t> </a:t>
            </a:r>
          </a:p>
          <a:p>
            <a:r>
              <a:rPr lang="en-GB" sz="1200" b="1" i="0" u="none" strike="noStrike" kern="1200" dirty="0">
                <a:solidFill>
                  <a:schemeClr val="tx1"/>
                </a:solidFill>
                <a:effectLst/>
                <a:latin typeface="+mn-lt"/>
                <a:ea typeface="+mn-ea"/>
                <a:cs typeface="+mn-cs"/>
              </a:rPr>
              <a:t>Table 16: 1-year survival estimates (%) for breast, colorectal, and lung cancer, by calendar year of diagnosis: all adults (aged 15 to 99 years), Clinical Commissioning Groups, Sustainability and Transformation Partnerships, Cancer Alliances, England, 2001 to 2016, including confidence intervals </a:t>
            </a:r>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16</a:t>
            </a:fld>
            <a:endParaRPr lang="en-GB"/>
          </a:p>
        </p:txBody>
      </p:sp>
    </p:spTree>
    <p:extLst>
      <p:ext uri="{BB962C8B-B14F-4D97-AF65-F5344CB8AC3E}">
        <p14:creationId xmlns:p14="http://schemas.microsoft.com/office/powerpoint/2010/main" val="4241185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23</a:t>
            </a:fld>
            <a:endParaRPr lang="en-GB"/>
          </a:p>
        </p:txBody>
      </p:sp>
    </p:spTree>
    <p:extLst>
      <p:ext uri="{BB962C8B-B14F-4D97-AF65-F5344CB8AC3E}">
        <p14:creationId xmlns:p14="http://schemas.microsoft.com/office/powerpoint/2010/main" val="1410501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9B0A1A-88ED-46BB-829E-4D17DE5EEF8F}"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9549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9B0A1A-88ED-46BB-829E-4D17DE5EEF8F}"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705397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9B0A1A-88ED-46BB-829E-4D17DE5EEF8F}"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945090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2147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048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0394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5458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78F6CD47-2341-49EF-ACCB-C497AF608B5B}" type="slidenum">
              <a:rPr lang="en-GB" smtClean="0"/>
              <a:t>‹#›</a:t>
            </a:fld>
            <a:endParaRPr lang="en-GB"/>
          </a:p>
        </p:txBody>
      </p:sp>
      <p:sp>
        <p:nvSpPr>
          <p:cNvPr id="13" name="TextBox 12"/>
          <p:cNvSpPr txBox="1"/>
          <p:nvPr/>
        </p:nvSpPr>
        <p:spPr>
          <a:xfrm>
            <a:off x="146736" y="5085184"/>
            <a:ext cx="8313696"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07504" y="6486755"/>
            <a:ext cx="8956724"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1211286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2989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2297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72501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9B0A1A-88ED-46BB-829E-4D17DE5EEF8F}"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906932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638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512907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5344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497831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78F6CD47-2341-49EF-ACCB-C497AF608B5B}" type="slidenum">
              <a:rPr lang="en-GB" smtClean="0"/>
              <a:t>‹#›</a:t>
            </a:fld>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2410416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8532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9B0A1A-88ED-46BB-829E-4D17DE5EEF8F}"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846626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9B0A1A-88ED-46BB-829E-4D17DE5EEF8F}"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979267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B0A1A-88ED-46BB-829E-4D17DE5EEF8F}"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045070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9B0A1A-88ED-46BB-829E-4D17DE5EEF8F}"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32507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B0A1A-88ED-46BB-829E-4D17DE5EEF8F}"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4243100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9B0A1A-88ED-46BB-829E-4D17DE5EEF8F}" type="datetimeFigureOut">
              <a:rPr lang="en-GB" smtClean="0"/>
              <a:t>08/10/2019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152747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9B0A1A-88ED-46BB-829E-4D17DE5EEF8F}" type="datetimeFigureOut">
              <a:rPr lang="en-GB" smtClean="0"/>
              <a:t>08/10/2019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42649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B0A1A-88ED-46BB-829E-4D17DE5EEF8F}" type="datetimeFigureOut">
              <a:rPr lang="en-GB" smtClean="0"/>
              <a:t>08/10/2019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467343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9B0A1A-88ED-46BB-829E-4D17DE5EEF8F}"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926796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9B0A1A-88ED-46BB-829E-4D17DE5EEF8F}"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008481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9B0A1A-88ED-46BB-829E-4D17DE5EEF8F}"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088416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9B0A1A-88ED-46BB-829E-4D17DE5EEF8F}"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152144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6554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8377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78F6CD47-2341-49EF-ACCB-C497AF608B5B}" type="slidenum">
              <a:rPr lang="en-GB" smtClean="0"/>
              <a:t>‹#›</a:t>
            </a:fld>
            <a:endParaRPr lang="en-GB"/>
          </a:p>
        </p:txBody>
      </p:sp>
      <p:sp>
        <p:nvSpPr>
          <p:cNvPr id="13" name="TextBox 12"/>
          <p:cNvSpPr txBox="1"/>
          <p:nvPr/>
        </p:nvSpPr>
        <p:spPr>
          <a:xfrm>
            <a:off x="146736" y="5085184"/>
            <a:ext cx="8313696"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07504" y="6486755"/>
            <a:ext cx="8956724"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251113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9B0A1A-88ED-46BB-829E-4D17DE5EEF8F}"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674273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6" name="Straight Connector 5"/>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835710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3955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3683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473766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5203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885087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8843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93222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3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995687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78F6CD47-2341-49EF-ACCB-C497AF608B5B}" type="slidenum">
              <a:rPr lang="en-GB" smtClean="0"/>
              <a:t>‹#›</a:t>
            </a:fld>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364977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9B0A1A-88ED-46BB-829E-4D17DE5EEF8F}" type="datetimeFigureOut">
              <a:rPr lang="en-GB" smtClean="0"/>
              <a:t>08/10/2019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4150565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06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78F6CD47-2341-49EF-ACCB-C497AF608B5B}" type="slidenum">
              <a:rPr lang="en-GB" smtClean="0"/>
              <a:t>‹#›</a:t>
            </a:fld>
            <a:endParaRPr lang="en-GB"/>
          </a:p>
        </p:txBody>
      </p:sp>
      <p:sp>
        <p:nvSpPr>
          <p:cNvPr id="13" name="TextBox 12"/>
          <p:cNvSpPr txBox="1"/>
          <p:nvPr/>
        </p:nvSpPr>
        <p:spPr>
          <a:xfrm>
            <a:off x="146736" y="5085184"/>
            <a:ext cx="8313696"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07504" y="6486755"/>
            <a:ext cx="8956724"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21105582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78F6CD47-2341-49EF-ACCB-C497AF608B5B}" type="slidenum">
              <a:rPr lang="en-GB" smtClean="0"/>
              <a:t>‹#›</a:t>
            </a:fld>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19473785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8635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6262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575460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7243323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6" name="Straight Connector 5"/>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7598131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7891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766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9B0A1A-88ED-46BB-829E-4D17DE5EEF8F}" type="datetimeFigureOut">
              <a:rPr lang="en-GB" smtClean="0"/>
              <a:t>08/10/2019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0240561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384364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4946664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40333692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27173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01295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9542615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4244595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6873139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06334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6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B0A1A-88ED-46BB-829E-4D17DE5EEF8F}" type="datetimeFigureOut">
              <a:rPr lang="en-GB" smtClean="0"/>
              <a:t>08/10/2019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2309326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2057440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9237852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4600690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80198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7571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152624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547278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4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9814975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43084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764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9B0A1A-88ED-46BB-829E-4D17DE5EEF8F}"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40073300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0359832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958148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5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8103771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6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8821144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8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6087323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78F6CD47-2341-49EF-ACCB-C497AF608B5B}" type="slidenum">
              <a:rPr lang="en-GB" smtClean="0"/>
              <a:t>‹#›</a:t>
            </a:fld>
            <a:endParaRPr lang="en-GB"/>
          </a:p>
        </p:txBody>
      </p:sp>
      <p:sp>
        <p:nvSpPr>
          <p:cNvPr id="4" name="Content Placeholder 3"/>
          <p:cNvSpPr>
            <a:spLocks noGrp="1"/>
          </p:cNvSpPr>
          <p:nvPr>
            <p:ph sz="quarter" idx="13"/>
          </p:nvPr>
        </p:nvSpPr>
        <p:spPr>
          <a:xfrm>
            <a:off x="250825"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3242628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9B0A1A-88ED-46BB-829E-4D17DE5EEF8F}"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2872436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9B0A1A-88ED-46BB-829E-4D17DE5EEF8F}"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7527626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9B0A1A-88ED-46BB-829E-4D17DE5EEF8F}"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9343817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B9B0A1A-88ED-46BB-829E-4D17DE5EEF8F}" type="datetimeFigureOut">
              <a:rPr lang="en-GB" smtClean="0"/>
              <a:t>08/10/2019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58497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9B0A1A-88ED-46BB-829E-4D17DE5EEF8F}"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238702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theme" Target="../theme/theme3.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B0A1A-88ED-46BB-829E-4D17DE5EEF8F}" type="datetimeFigureOut">
              <a:rPr lang="en-GB" smtClean="0"/>
              <a:t>08/10/2019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6CD47-2341-49EF-ACCB-C497AF608B5B}" type="slidenum">
              <a:rPr lang="en-GB" smtClean="0"/>
              <a:t>‹#›</a:t>
            </a:fld>
            <a:endParaRPr lang="en-GB"/>
          </a:p>
        </p:txBody>
      </p:sp>
    </p:spTree>
    <p:extLst>
      <p:ext uri="{BB962C8B-B14F-4D97-AF65-F5344CB8AC3E}">
        <p14:creationId xmlns:p14="http://schemas.microsoft.com/office/powerpoint/2010/main" val="140827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B0A1A-88ED-46BB-829E-4D17DE5EEF8F}" type="datetimeFigureOut">
              <a:rPr lang="en-GB" smtClean="0"/>
              <a:t>08/10/2019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6CD47-2341-49EF-ACCB-C497AF608B5B}" type="slidenum">
              <a:rPr lang="en-GB" smtClean="0"/>
              <a:t>‹#›</a:t>
            </a:fld>
            <a:endParaRPr lang="en-GB"/>
          </a:p>
        </p:txBody>
      </p:sp>
    </p:spTree>
    <p:extLst>
      <p:ext uri="{BB962C8B-B14F-4D97-AF65-F5344CB8AC3E}">
        <p14:creationId xmlns:p14="http://schemas.microsoft.com/office/powerpoint/2010/main" val="31720066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78F6CD47-2341-49EF-ACCB-C497AF608B5B}" type="slidenum">
              <a:rPr lang="en-GB" smtClean="0"/>
              <a:t>‹#›</a:t>
            </a:fld>
            <a:endParaRPr lang="en-GB"/>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42522831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Lst>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hyperlink" Target="http://ncin.org.uk/local_cancer_intelligence/tcs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ancerdata.nhs.uk/stage_at_diagnoses" TargetMode="External"/><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hyperlink" Target="http://ncin.org.uk/local_cancer_intelligence/tcs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ncin.org.uk/cancer_type_and_topic_specific_work/topic_specific_work/cancer_outcome_metrics" TargetMode="External"/><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s://www.rcplondon.ac.uk/projects/outputs/lung-cancer-clinical-outcomes-publication-2018-audit-period-2016" TargetMode="External"/><Relationship Id="rId2" Type="http://schemas.openxmlformats.org/officeDocument/2006/relationships/hyperlink" Target="https://www.nboca.org.uk/content/uploads/2018/12/NBOCA-annual-report2018.pdf" TargetMode="Externa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ncin.org.uk/local_cancer_intelligence/tcs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ncin.org.uk/local_cancer_intelligence/tcst" TargetMode="External"/><Relationship Id="rId2" Type="http://schemas.openxmlformats.org/officeDocument/2006/relationships/notesSlide" Target="../notesSlides/notesSlide11.xml"/><Relationship Id="rId1" Type="http://schemas.openxmlformats.org/officeDocument/2006/relationships/slideLayout" Target="../slideLayouts/slideLayout69.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hyperlink" Target="http://ncin.org.uk/local_cancer_intelligence/tcst" TargetMode="External"/><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shapeatlas.net/plac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Black" panose="020B0A04020102020204" pitchFamily="34" charset="0"/>
              </a:rPr>
              <a:t>South West London</a:t>
            </a:r>
            <a:br>
              <a:rPr lang="en-GB" dirty="0">
                <a:latin typeface="Arial Black" panose="020B0A04020102020204" pitchFamily="34" charset="0"/>
              </a:rPr>
            </a:br>
            <a:r>
              <a:rPr lang="en-GB" dirty="0">
                <a:latin typeface="Arial Black" panose="020B0A04020102020204" pitchFamily="34" charset="0"/>
              </a:rPr>
              <a:t>Cancer Inequalities snapshot </a:t>
            </a:r>
          </a:p>
        </p:txBody>
      </p:sp>
      <p:sp>
        <p:nvSpPr>
          <p:cNvPr id="3" name="Text Placeholder 2"/>
          <p:cNvSpPr>
            <a:spLocks noGrp="1"/>
          </p:cNvSpPr>
          <p:nvPr>
            <p:ph type="body" sz="quarter" idx="10"/>
          </p:nvPr>
        </p:nvSpPr>
        <p:spPr/>
        <p:txBody>
          <a:bodyPr>
            <a:normAutofit/>
          </a:bodyPr>
          <a:lstStyle/>
          <a:p>
            <a:pPr marL="0" indent="0">
              <a:buNone/>
            </a:pPr>
            <a:r>
              <a:rPr lang="en-GB" dirty="0">
                <a:latin typeface="Arial" panose="020B0604020202020204" pitchFamily="34" charset="0"/>
                <a:cs typeface="Arial" panose="020B0604020202020204" pitchFamily="34" charset="0"/>
              </a:rPr>
              <a:t>TCST </a:t>
            </a:r>
            <a:r>
              <a:rPr lang="en-GB" dirty="0" smtClean="0">
                <a:latin typeface="Arial" panose="020B0604020202020204" pitchFamily="34" charset="0"/>
                <a:cs typeface="Arial" panose="020B0604020202020204" pitchFamily="34" charset="0"/>
              </a:rPr>
              <a:t>8.10.19</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3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200" dirty="0">
                <a:latin typeface="Arial Black" panose="020B0A04020102020204" pitchFamily="34" charset="0"/>
              </a:rPr>
              <a:t>Early diagnosis content</a:t>
            </a:r>
          </a:p>
        </p:txBody>
      </p:sp>
      <p:sp>
        <p:nvSpPr>
          <p:cNvPr id="4" name="Content Placeholder 3"/>
          <p:cNvSpPr>
            <a:spLocks noGrp="1"/>
          </p:cNvSpPr>
          <p:nvPr>
            <p:ph sz="quarter" idx="15"/>
          </p:nvPr>
        </p:nvSpPr>
        <p:spPr>
          <a:xfrm>
            <a:off x="250824" y="1342800"/>
            <a:ext cx="7849567" cy="5113337"/>
          </a:xfrm>
        </p:spPr>
        <p:txBody>
          <a:bodyPr>
            <a:normAutofit/>
          </a:bodyPr>
          <a:lstStyle/>
          <a:p>
            <a:r>
              <a:rPr lang="en-GB" sz="2800" dirty="0">
                <a:latin typeface="Arial" panose="020B0604020202020204" pitchFamily="34" charset="0"/>
                <a:cs typeface="Arial" panose="020B0604020202020204" pitchFamily="34" charset="0"/>
              </a:rPr>
              <a:t>Screening and deprivation</a:t>
            </a:r>
          </a:p>
          <a:p>
            <a:r>
              <a:rPr lang="en-GB" sz="2800" dirty="0">
                <a:latin typeface="Arial" panose="020B0604020202020204" pitchFamily="34" charset="0"/>
                <a:cs typeface="Arial" panose="020B0604020202020204" pitchFamily="34" charset="0"/>
              </a:rPr>
              <a:t>Stage at diagnosis</a:t>
            </a:r>
          </a:p>
          <a:p>
            <a:r>
              <a:rPr lang="en-GB" sz="2800" dirty="0">
                <a:latin typeface="Arial" panose="020B0604020202020204" pitchFamily="34" charset="0"/>
                <a:cs typeface="Arial" panose="020B0604020202020204" pitchFamily="34" charset="0"/>
              </a:rPr>
              <a:t>Emergency presentations for cancer</a:t>
            </a:r>
          </a:p>
          <a:p>
            <a:r>
              <a:rPr lang="en-GB" sz="2800" dirty="0">
                <a:latin typeface="Arial" panose="020B0604020202020204" pitchFamily="34" charset="0"/>
                <a:cs typeface="Arial" panose="020B0604020202020204" pitchFamily="34" charset="0"/>
              </a:rPr>
              <a:t>One year survival </a:t>
            </a:r>
          </a:p>
        </p:txBody>
      </p:sp>
    </p:spTree>
    <p:extLst>
      <p:ext uri="{BB962C8B-B14F-4D97-AF65-F5344CB8AC3E}">
        <p14:creationId xmlns:p14="http://schemas.microsoft.com/office/powerpoint/2010/main" val="79135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noAutofit/>
          </a:bodyPr>
          <a:lstStyle/>
          <a:p>
            <a:pPr algn="l"/>
            <a:r>
              <a:rPr lang="en-GB" sz="2800" dirty="0">
                <a:latin typeface="Arial Black" panose="020B0A04020102020204" pitchFamily="34" charset="0"/>
              </a:rPr>
              <a:t>Early diagnosis - cancer screening and deprivation in SWL</a:t>
            </a:r>
          </a:p>
        </p:txBody>
      </p:sp>
      <p:sp>
        <p:nvSpPr>
          <p:cNvPr id="3" name="Content Placeholder 2"/>
          <p:cNvSpPr>
            <a:spLocks noGrp="1"/>
          </p:cNvSpPr>
          <p:nvPr>
            <p:ph sz="quarter" idx="15"/>
          </p:nvPr>
        </p:nvSpPr>
        <p:spPr>
          <a:xfrm>
            <a:off x="254506" y="1124744"/>
            <a:ext cx="8713663" cy="5328592"/>
          </a:xfrm>
        </p:spPr>
        <p:txBody>
          <a:bodyPr>
            <a:normAutofit fontScale="92500" lnSpcReduction="10000"/>
          </a:bodyPr>
          <a:lstStyle/>
          <a:p>
            <a:pPr marL="0" indent="0">
              <a:spcBef>
                <a:spcPts val="0"/>
              </a:spcBef>
              <a:spcAft>
                <a:spcPts val="600"/>
              </a:spcAft>
              <a:buNone/>
            </a:pPr>
            <a:r>
              <a:rPr lang="en-GB" sz="2400" b="1" u="sng" dirty="0">
                <a:latin typeface="Arial" panose="020B0604020202020204" pitchFamily="34" charset="0"/>
                <a:cs typeface="Arial" panose="020B0604020202020204" pitchFamily="34" charset="0"/>
              </a:rPr>
              <a:t>Breast cancer</a:t>
            </a:r>
          </a:p>
          <a:p>
            <a:pPr>
              <a:spcBef>
                <a:spcPts val="0"/>
              </a:spcBef>
              <a:spcAft>
                <a:spcPts val="600"/>
              </a:spcAft>
            </a:pPr>
            <a:r>
              <a:rPr lang="en-GB" sz="2400" dirty="0">
                <a:latin typeface="Arial" panose="020B0604020202020204" pitchFamily="34" charset="0"/>
                <a:cs typeface="Arial" panose="020B0604020202020204" pitchFamily="34" charset="0"/>
              </a:rPr>
              <a:t>There is no relationship between CCG deprivation and screening coverage. </a:t>
            </a:r>
          </a:p>
          <a:p>
            <a:pPr>
              <a:spcBef>
                <a:spcPts val="0"/>
              </a:spcBef>
              <a:spcAft>
                <a:spcPts val="1200"/>
              </a:spcAft>
            </a:pPr>
            <a:r>
              <a:rPr lang="en-GB" sz="2400" dirty="0">
                <a:latin typeface="Arial" panose="020B0604020202020204" pitchFamily="34" charset="0"/>
                <a:cs typeface="Arial" panose="020B0604020202020204" pitchFamily="34" charset="0"/>
              </a:rPr>
              <a:t>The highest coverage is in Sutton (72%) and lowest coverage is in Wandsworth (64%)</a:t>
            </a:r>
          </a:p>
          <a:p>
            <a:pPr marL="0" indent="0">
              <a:spcBef>
                <a:spcPts val="0"/>
              </a:spcBef>
              <a:spcAft>
                <a:spcPts val="600"/>
              </a:spcAft>
              <a:buNone/>
            </a:pPr>
            <a:r>
              <a:rPr lang="en-GB" sz="2400" b="1" u="sng" dirty="0">
                <a:latin typeface="Arial" panose="020B0604020202020204" pitchFamily="34" charset="0"/>
                <a:cs typeface="Arial" panose="020B0604020202020204" pitchFamily="34" charset="0"/>
              </a:rPr>
              <a:t>Cervical cancer</a:t>
            </a:r>
          </a:p>
          <a:p>
            <a:pPr>
              <a:spcBef>
                <a:spcPts val="0"/>
              </a:spcBef>
              <a:spcAft>
                <a:spcPts val="600"/>
              </a:spcAft>
            </a:pPr>
            <a:r>
              <a:rPr lang="en-GB" sz="2400" dirty="0">
                <a:latin typeface="Arial" panose="020B0604020202020204" pitchFamily="34" charset="0"/>
                <a:cs typeface="Arial" panose="020B0604020202020204" pitchFamily="34" charset="0"/>
              </a:rPr>
              <a:t>No relationship between deprivation and screening coverage</a:t>
            </a:r>
          </a:p>
          <a:p>
            <a:pPr>
              <a:spcBef>
                <a:spcPts val="0"/>
              </a:spcBef>
              <a:spcAft>
                <a:spcPts val="1200"/>
              </a:spcAft>
            </a:pPr>
            <a:r>
              <a:rPr lang="en-GB" sz="2400" dirty="0">
                <a:latin typeface="Arial" panose="020B0604020202020204" pitchFamily="34" charset="0"/>
                <a:cs typeface="Arial" panose="020B0604020202020204" pitchFamily="34" charset="0"/>
              </a:rPr>
              <a:t>The highest coverage is in Sutton (73%) and lowest coverage is in Wandsworth (18%)</a:t>
            </a:r>
          </a:p>
          <a:p>
            <a:pPr marL="0" indent="0">
              <a:spcBef>
                <a:spcPts val="0"/>
              </a:spcBef>
              <a:spcAft>
                <a:spcPts val="600"/>
              </a:spcAft>
              <a:buNone/>
            </a:pPr>
            <a:r>
              <a:rPr lang="en-GB" sz="2400" b="1" u="sng" dirty="0">
                <a:latin typeface="Arial" panose="020B0604020202020204" pitchFamily="34" charset="0"/>
                <a:cs typeface="Arial" panose="020B0604020202020204" pitchFamily="34" charset="0"/>
              </a:rPr>
              <a:t>Bowel cancer</a:t>
            </a:r>
          </a:p>
          <a:p>
            <a:pPr>
              <a:spcBef>
                <a:spcPts val="0"/>
              </a:spcBef>
              <a:spcAft>
                <a:spcPts val="600"/>
              </a:spcAft>
            </a:pPr>
            <a:r>
              <a:rPr lang="en-GB" sz="2400" dirty="0">
                <a:latin typeface="Arial" panose="020B0604020202020204" pitchFamily="34" charset="0"/>
                <a:cs typeface="Arial" panose="020B0604020202020204" pitchFamily="34" charset="0"/>
              </a:rPr>
              <a:t>No relationship between screening coverage and CCG deprivation. </a:t>
            </a:r>
          </a:p>
          <a:p>
            <a:pPr>
              <a:spcBef>
                <a:spcPts val="0"/>
              </a:spcBef>
              <a:spcAft>
                <a:spcPts val="600"/>
              </a:spcAft>
            </a:pPr>
            <a:r>
              <a:rPr lang="en-GB" sz="2400" dirty="0">
                <a:latin typeface="Arial" panose="020B0604020202020204" pitchFamily="34" charset="0"/>
                <a:cs typeface="Arial" panose="020B0604020202020204" pitchFamily="34" charset="0"/>
              </a:rPr>
              <a:t>The highest coverage in Richmond and Sutton (58%), the lowest coverage is in Wandsworth (51%)</a:t>
            </a:r>
          </a:p>
        </p:txBody>
      </p:sp>
    </p:spTree>
    <p:extLst>
      <p:ext uri="{BB962C8B-B14F-4D97-AF65-F5344CB8AC3E}">
        <p14:creationId xmlns:p14="http://schemas.microsoft.com/office/powerpoint/2010/main" val="2294371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863823"/>
          </a:xfrm>
        </p:spPr>
        <p:txBody>
          <a:bodyPr>
            <a:noAutofit/>
          </a:bodyPr>
          <a:lstStyle/>
          <a:p>
            <a:pPr algn="l"/>
            <a:r>
              <a:rPr lang="en-GB" sz="2800" dirty="0">
                <a:latin typeface="Arial Black" panose="020B0A04020102020204" pitchFamily="34" charset="0"/>
              </a:rPr>
              <a:t>Early diagnosis - Stage of cancer diagnosis in SWL</a:t>
            </a:r>
          </a:p>
        </p:txBody>
      </p:sp>
      <p:sp>
        <p:nvSpPr>
          <p:cNvPr id="4" name="Content Placeholder 3"/>
          <p:cNvSpPr>
            <a:spLocks noGrp="1"/>
          </p:cNvSpPr>
          <p:nvPr>
            <p:ph sz="quarter" idx="15"/>
          </p:nvPr>
        </p:nvSpPr>
        <p:spPr>
          <a:xfrm>
            <a:off x="250825" y="1556792"/>
            <a:ext cx="3025031" cy="4899345"/>
          </a:xfrm>
        </p:spPr>
        <p:txBody>
          <a:bodyPr>
            <a:normAutofit fontScale="92500" lnSpcReduction="20000"/>
          </a:bodyPr>
          <a:lstStyle/>
          <a:p>
            <a:pPr marL="0" indent="0">
              <a:spcBef>
                <a:spcPts val="600"/>
              </a:spcBef>
              <a:spcAft>
                <a:spcPts val="600"/>
              </a:spcAft>
              <a:buNone/>
            </a:pPr>
            <a:r>
              <a:rPr lang="en-GB" sz="1800" dirty="0">
                <a:latin typeface="Arial" panose="020B0604020202020204" pitchFamily="34" charset="0"/>
                <a:cs typeface="Arial" panose="020B0604020202020204" pitchFamily="34" charset="0"/>
              </a:rPr>
              <a:t>A higher proportion of women are diagnosed early at stages 1 &amp; 2 than men </a:t>
            </a:r>
          </a:p>
          <a:p>
            <a:pPr marL="0" indent="0">
              <a:spcBef>
                <a:spcPts val="600"/>
              </a:spcBef>
              <a:spcAft>
                <a:spcPts val="600"/>
              </a:spcAft>
              <a:buNone/>
            </a:pPr>
            <a:r>
              <a:rPr lang="en-GB" sz="1800" dirty="0">
                <a:latin typeface="Arial" panose="020B0604020202020204" pitchFamily="34" charset="0"/>
                <a:cs typeface="Arial" panose="020B0604020202020204" pitchFamily="34" charset="0"/>
              </a:rPr>
              <a:t>Older people tend to have their cancer at a later stage than younger people</a:t>
            </a:r>
          </a:p>
          <a:p>
            <a:pPr marL="0" indent="0">
              <a:spcBef>
                <a:spcPts val="600"/>
              </a:spcBef>
              <a:spcAft>
                <a:spcPts val="600"/>
              </a:spcAft>
              <a:buNone/>
            </a:pPr>
            <a:r>
              <a:rPr lang="en-GB" sz="1800" dirty="0">
                <a:latin typeface="Arial" panose="020B0604020202020204" pitchFamily="34" charset="0"/>
                <a:cs typeface="Arial" panose="020B0604020202020204" pitchFamily="34" charset="0"/>
              </a:rPr>
              <a:t>A </a:t>
            </a:r>
            <a:r>
              <a:rPr lang="en-GB" sz="1800" b="1" dirty="0">
                <a:latin typeface="Arial" panose="020B0604020202020204" pitchFamily="34" charset="0"/>
                <a:cs typeface="Arial" panose="020B0604020202020204" pitchFamily="34" charset="0"/>
              </a:rPr>
              <a:t>higher </a:t>
            </a:r>
            <a:r>
              <a:rPr lang="en-GB" sz="1800" dirty="0">
                <a:latin typeface="Arial" panose="020B0604020202020204" pitchFamily="34" charset="0"/>
                <a:cs typeface="Arial" panose="020B0604020202020204" pitchFamily="34" charset="0"/>
              </a:rPr>
              <a:t>proportion of </a:t>
            </a:r>
            <a:r>
              <a:rPr lang="en-GB" sz="1800" b="1" dirty="0">
                <a:latin typeface="Arial" panose="020B0604020202020204" pitchFamily="34" charset="0"/>
                <a:cs typeface="Arial" panose="020B0604020202020204" pitchFamily="34" charset="0"/>
              </a:rPr>
              <a:t>white </a:t>
            </a:r>
            <a:r>
              <a:rPr lang="en-GB" sz="1800" dirty="0">
                <a:latin typeface="Arial" panose="020B0604020202020204" pitchFamily="34" charset="0"/>
                <a:cs typeface="Arial" panose="020B0604020202020204" pitchFamily="34" charset="0"/>
              </a:rPr>
              <a:t>people in SWL are diagnosed at a </a:t>
            </a:r>
            <a:r>
              <a:rPr lang="en-GB" sz="1800" b="1" dirty="0">
                <a:latin typeface="Arial" panose="020B0604020202020204" pitchFamily="34" charset="0"/>
                <a:cs typeface="Arial" panose="020B0604020202020204" pitchFamily="34" charset="0"/>
              </a:rPr>
              <a:t>late</a:t>
            </a:r>
            <a:r>
              <a:rPr lang="en-GB" sz="1800" dirty="0">
                <a:latin typeface="Arial" panose="020B0604020202020204" pitchFamily="34" charset="0"/>
                <a:cs typeface="Arial" panose="020B0604020202020204" pitchFamily="34" charset="0"/>
              </a:rPr>
              <a:t> stage (stages 3 &amp; 4) than amongst other ethnicities</a:t>
            </a:r>
          </a:p>
          <a:p>
            <a:pPr marL="0" indent="0">
              <a:spcBef>
                <a:spcPts val="600"/>
              </a:spcBef>
              <a:spcAft>
                <a:spcPts val="600"/>
              </a:spcAft>
              <a:buNone/>
            </a:pPr>
            <a:r>
              <a:rPr lang="en-GB" sz="1800" dirty="0">
                <a:latin typeface="Arial" panose="020B0604020202020204" pitchFamily="34" charset="0"/>
                <a:cs typeface="Arial" panose="020B0604020202020204" pitchFamily="34" charset="0"/>
              </a:rPr>
              <a:t>The proportion of Stage 1 or 2 diagnoses for cancer decreases with increasing </a:t>
            </a:r>
            <a:r>
              <a:rPr lang="en-GB" sz="1800" b="1" dirty="0">
                <a:latin typeface="Arial" panose="020B0604020202020204" pitchFamily="34" charset="0"/>
                <a:cs typeface="Arial" panose="020B0604020202020204" pitchFamily="34" charset="0"/>
              </a:rPr>
              <a:t>deprivation </a:t>
            </a:r>
            <a:r>
              <a:rPr lang="en-GB" sz="1800" dirty="0">
                <a:latin typeface="Arial" panose="020B0604020202020204" pitchFamily="34" charset="0"/>
                <a:cs typeface="Arial" panose="020B0604020202020204" pitchFamily="34" charset="0"/>
              </a:rPr>
              <a:t>(see figure)</a:t>
            </a:r>
          </a:p>
          <a:p>
            <a:pPr marL="0" indent="0">
              <a:spcBef>
                <a:spcPts val="600"/>
              </a:spcBef>
              <a:spcAft>
                <a:spcPts val="600"/>
              </a:spcAft>
              <a:buNone/>
            </a:pPr>
            <a:r>
              <a:rPr lang="en-GB" sz="1800" dirty="0">
                <a:latin typeface="Arial" panose="020B0604020202020204" pitchFamily="34" charset="0"/>
                <a:cs typeface="Arial" panose="020B0604020202020204" pitchFamily="34" charset="0"/>
              </a:rPr>
              <a:t>Note: unadjusted proportions do not take account of differences in case-mix</a:t>
            </a:r>
            <a:r>
              <a:rPr lang="en-GB" sz="1800" dirty="0">
                <a:solidFill>
                  <a:schemeClr val="tx1">
                    <a:lumMod val="85000"/>
                    <a:lumOff val="15000"/>
                  </a:schemeClr>
                </a:solidFill>
                <a:latin typeface="Arial" panose="020B0604020202020204" pitchFamily="34" charset="0"/>
                <a:cs typeface="Arial" panose="020B0604020202020204" pitchFamily="34" charset="0"/>
              </a:rPr>
              <a:t> (e.g. tumour site)</a:t>
            </a:r>
            <a:endParaRPr lang="en-GB" sz="1800" dirty="0">
              <a:latin typeface="Arial" panose="020B0604020202020204" pitchFamily="34" charset="0"/>
              <a:cs typeface="Arial" panose="020B0604020202020204" pitchFamily="34" charset="0"/>
            </a:endParaRPr>
          </a:p>
          <a:p>
            <a:pPr marL="0" indent="0">
              <a:spcBef>
                <a:spcPts val="600"/>
              </a:spcBef>
              <a:spcAft>
                <a:spcPts val="600"/>
              </a:spcAft>
              <a:buNone/>
            </a:pPr>
            <a:endParaRPr lang="en-GB" sz="1800" dirty="0">
              <a:latin typeface="Arial" panose="020B0604020202020204" pitchFamily="34" charset="0"/>
              <a:cs typeface="Arial" panose="020B0604020202020204" pitchFamily="34" charset="0"/>
            </a:endParaRPr>
          </a:p>
        </p:txBody>
      </p:sp>
      <p:pic>
        <p:nvPicPr>
          <p:cNvPr id="8" name="SGPlot81.png"/>
          <p:cNvPicPr>
            <a:picLocks noGrp="1" noChangeAspect="1"/>
          </p:cNvPicPr>
          <p:nvPr>
            <p:ph sz="quarter" idx="16"/>
          </p:nvPr>
        </p:nvPicPr>
        <p:blipFill rotWithShape="1">
          <a:blip r:embed="rId3"/>
          <a:stretch>
            <a:fillRect/>
          </a:stretch>
        </p:blipFill>
        <p:spPr>
          <a:xfrm>
            <a:off x="3329636" y="1583010"/>
            <a:ext cx="5586792" cy="4609682"/>
          </a:xfrm>
          <a:prstGeom prst="rect">
            <a:avLst/>
          </a:prstGeom>
        </p:spPr>
      </p:pic>
      <p:sp>
        <p:nvSpPr>
          <p:cNvPr id="5" name="Text Placeholder 2">
            <a:extLst>
              <a:ext uri="{FF2B5EF4-FFF2-40B4-BE49-F238E27FC236}">
                <a16:creationId xmlns:a16="http://schemas.microsoft.com/office/drawing/2014/main" xmlns="" id="{27BD9638-DA08-41B3-AA7C-0409C47E5893}"/>
              </a:ext>
            </a:extLst>
          </p:cNvPr>
          <p:cNvSpPr txBox="1">
            <a:spLocks/>
          </p:cNvSpPr>
          <p:nvPr/>
        </p:nvSpPr>
        <p:spPr>
          <a:xfrm>
            <a:off x="250825" y="1124744"/>
            <a:ext cx="8622150" cy="360040"/>
          </a:xfrm>
          <a:prstGeom prst="rect">
            <a:avLst/>
          </a:prstGeom>
        </p:spPr>
        <p:txBody>
          <a:bodyPr vert="horz" lIns="91440" tIns="45720" rIns="91440" bIns="45720" rtlCol="0">
            <a:noAutofit/>
          </a:bodyPr>
          <a:lstStyle>
            <a:lvl1pPr marL="177800" indent="0" algn="l" defTabSz="914400" rtl="0" eaLnBrk="1" latinLnBrk="0" hangingPunct="1">
              <a:spcBef>
                <a:spcPct val="20000"/>
              </a:spcBef>
              <a:buFont typeface="Arial" pitchFamily="34" charset="0"/>
              <a:buChar char="•"/>
              <a:defRPr sz="2200" kern="1200" baseline="0">
                <a:solidFill>
                  <a:schemeClr val="accent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buNone/>
            </a:pPr>
            <a:r>
              <a:rPr lang="en-GB" sz="1800" dirty="0">
                <a:solidFill>
                  <a:schemeClr val="tx1"/>
                </a:solidFill>
                <a:latin typeface="Arial" panose="020B0604020202020204" pitchFamily="34" charset="0"/>
                <a:cs typeface="Arial" panose="020B0604020202020204" pitchFamily="34" charset="0"/>
              </a:rPr>
              <a:t>Data of </a:t>
            </a:r>
            <a:r>
              <a:rPr lang="en-GB" sz="1800" u="sng" dirty="0">
                <a:solidFill>
                  <a:schemeClr val="tx1"/>
                </a:solidFill>
                <a:latin typeface="Arial" panose="020B0604020202020204" pitchFamily="34" charset="0"/>
                <a:cs typeface="Arial" panose="020B0604020202020204" pitchFamily="34" charset="0"/>
              </a:rPr>
              <a:t>staged</a:t>
            </a:r>
            <a:r>
              <a:rPr lang="en-GB" sz="1800" dirty="0">
                <a:solidFill>
                  <a:schemeClr val="tx1"/>
                </a:solidFill>
                <a:latin typeface="Arial" panose="020B0604020202020204" pitchFamily="34" charset="0"/>
                <a:cs typeface="Arial" panose="020B0604020202020204" pitchFamily="34" charset="0"/>
              </a:rPr>
              <a:t> tumours diagnosed between 2012-2017 show that:</a:t>
            </a:r>
          </a:p>
        </p:txBody>
      </p:sp>
      <p:sp>
        <p:nvSpPr>
          <p:cNvPr id="6" name="TextBox 5">
            <a:extLst>
              <a:ext uri="{FF2B5EF4-FFF2-40B4-BE49-F238E27FC236}">
                <a16:creationId xmlns:a16="http://schemas.microsoft.com/office/drawing/2014/main" xmlns="" id="{B78AA2F3-2CA6-402D-9302-1AB09407A299}"/>
              </a:ext>
            </a:extLst>
          </p:cNvPr>
          <p:cNvSpPr txBox="1"/>
          <p:nvPr/>
        </p:nvSpPr>
        <p:spPr>
          <a:xfrm>
            <a:off x="106376" y="6467459"/>
            <a:ext cx="8784976" cy="3693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Data for this analysis is based on patient-level information collected by the NHS, as part of the care and support of cancer patients. The data is collated, maintained and quality assured by the National Cancer Registration and Analysis Service, which is part of Public Health England (PHE). </a:t>
            </a:r>
            <a:r>
              <a:rPr lang="en-GB" sz="900" u="sng" dirty="0">
                <a:latin typeface="Arial" panose="020B0604020202020204" pitchFamily="34" charset="0"/>
                <a:cs typeface="Arial" panose="020B0604020202020204" pitchFamily="34" charset="0"/>
                <a:hlinkClick r:id="rId4"/>
              </a:rPr>
              <a:t>http://ncin.org.uk/local_cancer_intelligence/tcst</a:t>
            </a:r>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96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800" dirty="0">
                <a:latin typeface="Arial Black" panose="020B0A04020102020204" pitchFamily="34" charset="0"/>
              </a:rPr>
              <a:t>Early diagnosis - Stage at diagnosis SWL</a:t>
            </a:r>
          </a:p>
        </p:txBody>
      </p:sp>
      <p:sp>
        <p:nvSpPr>
          <p:cNvPr id="4" name="Text Placeholder 3"/>
          <p:cNvSpPr>
            <a:spLocks noGrp="1"/>
          </p:cNvSpPr>
          <p:nvPr>
            <p:ph type="body" sz="quarter" idx="13"/>
          </p:nvPr>
        </p:nvSpPr>
        <p:spPr>
          <a:xfrm>
            <a:off x="250825" y="692696"/>
            <a:ext cx="8642350" cy="1800200"/>
          </a:xfrm>
        </p:spPr>
        <p:txBody>
          <a:bodyPr>
            <a:normAutofit fontScale="70000" lnSpcReduction="20000"/>
          </a:bodyPr>
          <a:lstStyle/>
          <a:p>
            <a:pPr marL="87313">
              <a:lnSpc>
                <a:spcPct val="120000"/>
              </a:lnSpc>
              <a:spcBef>
                <a:spcPts val="0"/>
              </a:spcBef>
              <a:spcAft>
                <a:spcPts val="600"/>
              </a:spcAft>
              <a:buNone/>
            </a:pPr>
            <a:r>
              <a:rPr lang="en-GB" sz="2500" dirty="0">
                <a:solidFill>
                  <a:schemeClr val="tx1"/>
                </a:solidFill>
                <a:latin typeface="Arial" panose="020B0604020202020204" pitchFamily="34" charset="0"/>
                <a:cs typeface="Arial" panose="020B0604020202020204" pitchFamily="34" charset="0"/>
              </a:rPr>
              <a:t>There are differences between CCGs in the proportion of cancers diagnosed early at Stage 1 and 2 (range: 53-56%*)</a:t>
            </a:r>
          </a:p>
          <a:p>
            <a:pPr marL="87313">
              <a:lnSpc>
                <a:spcPct val="120000"/>
              </a:lnSpc>
              <a:spcBef>
                <a:spcPts val="0"/>
              </a:spcBef>
              <a:spcAft>
                <a:spcPts val="600"/>
              </a:spcAft>
              <a:buNone/>
            </a:pPr>
            <a:r>
              <a:rPr lang="en-GB" sz="2500" dirty="0">
                <a:solidFill>
                  <a:schemeClr val="tx1"/>
                </a:solidFill>
                <a:latin typeface="Arial" panose="020B0604020202020204" pitchFamily="34" charset="0"/>
                <a:cs typeface="Arial" panose="020B0604020202020204" pitchFamily="34" charset="0"/>
              </a:rPr>
              <a:t>All SWL boroughs have higher proportion of cancers diagnosed at Stages 1 &amp; 2 than England</a:t>
            </a:r>
          </a:p>
          <a:p>
            <a:pPr marL="87313">
              <a:lnSpc>
                <a:spcPct val="120000"/>
              </a:lnSpc>
              <a:spcBef>
                <a:spcPts val="0"/>
              </a:spcBef>
              <a:spcAft>
                <a:spcPts val="600"/>
              </a:spcAft>
              <a:buNone/>
            </a:pPr>
            <a:r>
              <a:rPr lang="en-GB" sz="2500" dirty="0">
                <a:solidFill>
                  <a:schemeClr val="tx1"/>
                </a:solidFill>
                <a:latin typeface="Arial" panose="020B0604020202020204" pitchFamily="34" charset="0"/>
                <a:cs typeface="Arial" panose="020B0604020202020204" pitchFamily="34" charset="0"/>
              </a:rPr>
              <a:t>The CCG with the lowest proportion of cancers diagnosed early is Sutton (53%).</a:t>
            </a:r>
          </a:p>
          <a:p>
            <a:pPr>
              <a:lnSpc>
                <a:spcPct val="120000"/>
              </a:lnSpc>
              <a:spcBef>
                <a:spcPts val="0"/>
              </a:spcBef>
              <a:spcAft>
                <a:spcPts val="600"/>
              </a:spcAft>
            </a:pPr>
            <a:endParaRPr lang="en-GB" dirty="0"/>
          </a:p>
        </p:txBody>
      </p:sp>
      <p:graphicFrame>
        <p:nvGraphicFramePr>
          <p:cNvPr id="6" name="Content Placeholder 5"/>
          <p:cNvGraphicFramePr>
            <a:graphicFrameLocks noGrp="1"/>
          </p:cNvGraphicFramePr>
          <p:nvPr>
            <p:ph sz="quarter" idx="16"/>
            <p:extLst>
              <p:ext uri="{D42A27DB-BD31-4B8C-83A1-F6EECF244321}">
                <p14:modId xmlns:p14="http://schemas.microsoft.com/office/powerpoint/2010/main" val="592659888"/>
              </p:ext>
            </p:extLst>
          </p:nvPr>
        </p:nvGraphicFramePr>
        <p:xfrm>
          <a:off x="395536" y="2346964"/>
          <a:ext cx="8352928"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xmlns="" id="{C4093B29-F5FB-4E2D-9A2B-8357722BDA28}"/>
              </a:ext>
            </a:extLst>
          </p:cNvPr>
          <p:cNvSpPr/>
          <p:nvPr/>
        </p:nvSpPr>
        <p:spPr>
          <a:xfrm>
            <a:off x="239353" y="6538282"/>
            <a:ext cx="6604879" cy="230832"/>
          </a:xfrm>
          <a:prstGeom prst="rect">
            <a:avLst/>
          </a:prstGeom>
        </p:spPr>
        <p:txBody>
          <a:bodyPr wrap="square">
            <a:spAutoFit/>
          </a:bodyPr>
          <a:lstStyle/>
          <a:p>
            <a:r>
              <a:rPr lang="en-GB" sz="900" dirty="0">
                <a:solidFill>
                  <a:schemeClr val="tx1">
                    <a:lumMod val="75000"/>
                    <a:lumOff val="25000"/>
                  </a:schemeClr>
                </a:solidFill>
                <a:latin typeface="Arial" panose="020B0604020202020204" pitchFamily="34" charset="0"/>
                <a:cs typeface="Arial" panose="020B0604020202020204" pitchFamily="34" charset="0"/>
                <a:hlinkClick r:id="rId3"/>
              </a:rPr>
              <a:t>https://www.cancerdata.nhs.uk/stage_at_diagnoses</a:t>
            </a:r>
            <a:r>
              <a:rPr lang="en-GB" sz="900" dirty="0">
                <a:solidFill>
                  <a:schemeClr val="tx1">
                    <a:lumMod val="75000"/>
                    <a:lumOff val="25000"/>
                  </a:schemeClr>
                </a:solidFill>
                <a:latin typeface="Arial" panose="020B0604020202020204" pitchFamily="34" charset="0"/>
                <a:cs typeface="Arial" panose="020B0604020202020204" pitchFamily="34" charset="0"/>
              </a:rPr>
              <a:t> ; *Includes un-staged tumours in denominator</a:t>
            </a:r>
          </a:p>
        </p:txBody>
      </p:sp>
    </p:spTree>
    <p:extLst>
      <p:ext uri="{BB962C8B-B14F-4D97-AF65-F5344CB8AC3E}">
        <p14:creationId xmlns:p14="http://schemas.microsoft.com/office/powerpoint/2010/main" val="160779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863823"/>
          </a:xfrm>
        </p:spPr>
        <p:txBody>
          <a:bodyPr>
            <a:noAutofit/>
          </a:bodyPr>
          <a:lstStyle/>
          <a:p>
            <a:pPr algn="l"/>
            <a:r>
              <a:rPr lang="en-GB" sz="2800" dirty="0">
                <a:latin typeface="Arial Black" panose="020B0A04020102020204" pitchFamily="34" charset="0"/>
              </a:rPr>
              <a:t>Early diagnosis - Routes to diagnosis emergency presentations SWL</a:t>
            </a:r>
          </a:p>
        </p:txBody>
      </p:sp>
      <p:sp>
        <p:nvSpPr>
          <p:cNvPr id="4" name="Content Placeholder 3"/>
          <p:cNvSpPr>
            <a:spLocks noGrp="1"/>
          </p:cNvSpPr>
          <p:nvPr>
            <p:ph sz="quarter" idx="15"/>
          </p:nvPr>
        </p:nvSpPr>
        <p:spPr>
          <a:xfrm>
            <a:off x="250825" y="1153887"/>
            <a:ext cx="3529087" cy="5515200"/>
          </a:xfrm>
        </p:spPr>
        <p:txBody>
          <a:bodyPr>
            <a:normAutofit/>
          </a:bodyPr>
          <a:lstStyle/>
          <a:p>
            <a:pPr marL="0" indent="0">
              <a:spcBef>
                <a:spcPts val="600"/>
              </a:spcBef>
              <a:spcAft>
                <a:spcPts val="600"/>
              </a:spcAft>
              <a:buNone/>
            </a:pPr>
            <a:r>
              <a:rPr lang="en-GB" sz="1600" dirty="0">
                <a:latin typeface="Arial" panose="020B0604020202020204" pitchFamily="34" charset="0"/>
                <a:cs typeface="Arial" panose="020B0604020202020204" pitchFamily="34" charset="0"/>
              </a:rPr>
              <a:t>Data on cancers diagnosed 2012-2016 in SWL showed that:</a:t>
            </a:r>
          </a:p>
          <a:p>
            <a:pPr marL="0" indent="0">
              <a:spcBef>
                <a:spcPts val="600"/>
              </a:spcBef>
              <a:spcAft>
                <a:spcPts val="600"/>
              </a:spcAft>
              <a:buNone/>
            </a:pPr>
            <a:r>
              <a:rPr lang="en-GB" sz="1600" dirty="0">
                <a:latin typeface="Arial" panose="020B0604020202020204" pitchFamily="34" charset="0"/>
                <a:cs typeface="Arial" panose="020B0604020202020204" pitchFamily="34" charset="0"/>
              </a:rPr>
              <a:t>A </a:t>
            </a:r>
            <a:r>
              <a:rPr lang="en-GB" sz="1600" b="1" dirty="0">
                <a:latin typeface="Arial" panose="020B0604020202020204" pitchFamily="34" charset="0"/>
                <a:cs typeface="Arial" panose="020B0604020202020204" pitchFamily="34" charset="0"/>
              </a:rPr>
              <a:t>higher</a:t>
            </a:r>
            <a:r>
              <a:rPr lang="en-GB" sz="1600" dirty="0">
                <a:latin typeface="Arial" panose="020B0604020202020204" pitchFamily="34" charset="0"/>
                <a:cs typeface="Arial" panose="020B0604020202020204" pitchFamily="34" charset="0"/>
              </a:rPr>
              <a:t> proportion of </a:t>
            </a:r>
            <a:r>
              <a:rPr lang="en-GB" sz="1600" b="1" dirty="0">
                <a:latin typeface="Arial" panose="020B0604020202020204" pitchFamily="34" charset="0"/>
                <a:cs typeface="Arial" panose="020B0604020202020204" pitchFamily="34" charset="0"/>
              </a:rPr>
              <a:t>men</a:t>
            </a:r>
            <a:r>
              <a:rPr lang="en-GB" sz="1600" dirty="0">
                <a:latin typeface="Arial" panose="020B0604020202020204" pitchFamily="34" charset="0"/>
                <a:cs typeface="Arial" panose="020B0604020202020204" pitchFamily="34" charset="0"/>
              </a:rPr>
              <a:t> have their cancer diagnosed through </a:t>
            </a:r>
            <a:r>
              <a:rPr lang="en-GB" sz="1600" b="1" dirty="0">
                <a:latin typeface="Arial" panose="020B0604020202020204" pitchFamily="34" charset="0"/>
                <a:cs typeface="Arial" panose="020B0604020202020204" pitchFamily="34" charset="0"/>
              </a:rPr>
              <a:t>emergency presentation </a:t>
            </a:r>
            <a:r>
              <a:rPr lang="en-GB" sz="1600" dirty="0">
                <a:latin typeface="Arial" panose="020B0604020202020204" pitchFamily="34" charset="0"/>
                <a:cs typeface="Arial" panose="020B0604020202020204" pitchFamily="34" charset="0"/>
              </a:rPr>
              <a:t>(22% vs 20%)</a:t>
            </a:r>
          </a:p>
          <a:p>
            <a:pPr marL="0" indent="0">
              <a:buNone/>
            </a:pPr>
            <a:r>
              <a:rPr lang="en-GB" sz="1600" dirty="0">
                <a:solidFill>
                  <a:schemeClr val="tx1">
                    <a:lumMod val="75000"/>
                  </a:schemeClr>
                </a:solidFill>
                <a:latin typeface="Arial" panose="020B0604020202020204" pitchFamily="34" charset="0"/>
                <a:cs typeface="Arial" panose="020B0604020202020204" pitchFamily="34" charset="0"/>
              </a:rPr>
              <a:t>The proportion of cancers diagnosed through </a:t>
            </a:r>
            <a:r>
              <a:rPr lang="en-GB" sz="1600" b="1" dirty="0">
                <a:solidFill>
                  <a:schemeClr val="tx1">
                    <a:lumMod val="75000"/>
                  </a:schemeClr>
                </a:solidFill>
                <a:latin typeface="Arial" panose="020B0604020202020204" pitchFamily="34" charset="0"/>
                <a:cs typeface="Arial" panose="020B0604020202020204" pitchFamily="34" charset="0"/>
              </a:rPr>
              <a:t>emergency presentation </a:t>
            </a:r>
            <a:r>
              <a:rPr lang="en-GB" sz="1600" dirty="0">
                <a:solidFill>
                  <a:schemeClr val="tx1">
                    <a:lumMod val="75000"/>
                  </a:schemeClr>
                </a:solidFill>
                <a:latin typeface="Arial" panose="020B0604020202020204" pitchFamily="34" charset="0"/>
                <a:cs typeface="Arial" panose="020B0604020202020204" pitchFamily="34" charset="0"/>
              </a:rPr>
              <a:t>was </a:t>
            </a:r>
            <a:r>
              <a:rPr lang="en-GB" sz="1600" b="1" dirty="0">
                <a:solidFill>
                  <a:schemeClr val="tx1">
                    <a:lumMod val="75000"/>
                  </a:schemeClr>
                </a:solidFill>
                <a:latin typeface="Arial" panose="020B0604020202020204" pitchFamily="34" charset="0"/>
                <a:cs typeface="Arial" panose="020B0604020202020204" pitchFamily="34" charset="0"/>
              </a:rPr>
              <a:t>higher </a:t>
            </a:r>
            <a:r>
              <a:rPr lang="en-GB" sz="1600" dirty="0">
                <a:solidFill>
                  <a:schemeClr val="tx1">
                    <a:lumMod val="75000"/>
                  </a:schemeClr>
                </a:solidFill>
                <a:latin typeface="Arial" panose="020B0604020202020204" pitchFamily="34" charset="0"/>
                <a:cs typeface="Arial" panose="020B0604020202020204" pitchFamily="34" charset="0"/>
              </a:rPr>
              <a:t>with </a:t>
            </a:r>
            <a:r>
              <a:rPr lang="en-GB" sz="1600" b="1" dirty="0">
                <a:solidFill>
                  <a:schemeClr val="tx1">
                    <a:lumMod val="75000"/>
                  </a:schemeClr>
                </a:solidFill>
                <a:latin typeface="Arial" panose="020B0604020202020204" pitchFamily="34" charset="0"/>
                <a:cs typeface="Arial" panose="020B0604020202020204" pitchFamily="34" charset="0"/>
              </a:rPr>
              <a:t>age &gt;75 </a:t>
            </a:r>
          </a:p>
          <a:p>
            <a:pPr marL="0" indent="0">
              <a:spcBef>
                <a:spcPts val="600"/>
              </a:spcBef>
              <a:spcAft>
                <a:spcPts val="600"/>
              </a:spcAft>
              <a:buNone/>
            </a:pPr>
            <a:r>
              <a:rPr lang="en-GB" sz="1600" dirty="0">
                <a:latin typeface="Arial" panose="020B0604020202020204" pitchFamily="34" charset="0"/>
                <a:cs typeface="Arial" panose="020B0604020202020204" pitchFamily="34" charset="0"/>
              </a:rPr>
              <a:t>Those of white and mixed or other ethnicities were more likely to be diagnosed through emergency presentation (22%)</a:t>
            </a:r>
          </a:p>
          <a:p>
            <a:pPr marL="0" indent="0">
              <a:spcBef>
                <a:spcPts val="600"/>
              </a:spcBef>
              <a:spcAft>
                <a:spcPts val="600"/>
              </a:spcAft>
              <a:buNone/>
            </a:pPr>
            <a:r>
              <a:rPr lang="en-GB" sz="1600" dirty="0">
                <a:latin typeface="Arial" panose="020B0604020202020204" pitchFamily="34" charset="0"/>
                <a:cs typeface="Arial" panose="020B0604020202020204" pitchFamily="34" charset="0"/>
              </a:rPr>
              <a:t>Emergency route to cancer diagnosis </a:t>
            </a:r>
            <a:r>
              <a:rPr lang="en-GB" sz="1600" b="1" dirty="0">
                <a:latin typeface="Arial" panose="020B0604020202020204" pitchFamily="34" charset="0"/>
                <a:cs typeface="Arial" panose="020B0604020202020204" pitchFamily="34" charset="0"/>
              </a:rPr>
              <a:t>increased</a:t>
            </a:r>
            <a:r>
              <a:rPr lang="en-GB" sz="1600" dirty="0">
                <a:latin typeface="Arial" panose="020B0604020202020204" pitchFamily="34" charset="0"/>
                <a:cs typeface="Arial" panose="020B0604020202020204" pitchFamily="34" charset="0"/>
              </a:rPr>
              <a:t> with </a:t>
            </a:r>
            <a:r>
              <a:rPr lang="en-GB" sz="1600" b="1" dirty="0">
                <a:latin typeface="Arial" panose="020B0604020202020204" pitchFamily="34" charset="0"/>
                <a:cs typeface="Arial" panose="020B0604020202020204" pitchFamily="34" charset="0"/>
              </a:rPr>
              <a:t>increasing deprivation </a:t>
            </a:r>
            <a:r>
              <a:rPr lang="en-GB" sz="1600" dirty="0">
                <a:latin typeface="Arial" panose="020B0604020202020204" pitchFamily="34" charset="0"/>
                <a:cs typeface="Arial" panose="020B0604020202020204" pitchFamily="34" charset="0"/>
              </a:rPr>
              <a:t>(see figure)</a:t>
            </a:r>
          </a:p>
          <a:p>
            <a:pPr marL="0" indent="0">
              <a:spcBef>
                <a:spcPts val="600"/>
              </a:spcBef>
              <a:spcAft>
                <a:spcPts val="600"/>
              </a:spcAft>
              <a:buNone/>
            </a:pPr>
            <a:r>
              <a:rPr lang="en-GB" sz="1600" dirty="0">
                <a:latin typeface="Arial" panose="020B0604020202020204" pitchFamily="34" charset="0"/>
                <a:cs typeface="Arial" panose="020B0604020202020204" pitchFamily="34" charset="0"/>
              </a:rPr>
              <a:t>Note: unadjusted proportions do not take account of differences in case-mix</a:t>
            </a:r>
            <a:r>
              <a:rPr lang="en-GB" sz="1600" dirty="0">
                <a:solidFill>
                  <a:schemeClr val="tx1">
                    <a:lumMod val="85000"/>
                    <a:lumOff val="15000"/>
                  </a:schemeClr>
                </a:solidFill>
                <a:latin typeface="Arial" panose="020B0604020202020204" pitchFamily="34" charset="0"/>
                <a:cs typeface="Arial" panose="020B0604020202020204" pitchFamily="34" charset="0"/>
              </a:rPr>
              <a:t> (e.g. tumour site)</a:t>
            </a:r>
            <a:endParaRPr lang="en-GB" sz="1600" dirty="0">
              <a:latin typeface="Arial" panose="020B0604020202020204" pitchFamily="34" charset="0"/>
              <a:cs typeface="Arial" panose="020B0604020202020204" pitchFamily="34" charset="0"/>
            </a:endParaRPr>
          </a:p>
          <a:p>
            <a:pPr marL="0" indent="0">
              <a:spcBef>
                <a:spcPts val="600"/>
              </a:spcBef>
              <a:spcAft>
                <a:spcPts val="600"/>
              </a:spcAft>
              <a:buNone/>
            </a:pPr>
            <a:endParaRPr lang="en-GB" sz="1600" dirty="0">
              <a:latin typeface="Arial" panose="020B0604020202020204" pitchFamily="34" charset="0"/>
              <a:cs typeface="Arial" panose="020B0604020202020204" pitchFamily="34" charset="0"/>
            </a:endParaRPr>
          </a:p>
        </p:txBody>
      </p:sp>
      <p:pic>
        <p:nvPicPr>
          <p:cNvPr id="9" name="SGPlot15.png"/>
          <p:cNvPicPr>
            <a:picLocks noGrp="1" noChangeAspect="1"/>
          </p:cNvPicPr>
          <p:nvPr>
            <p:ph sz="quarter" idx="16"/>
          </p:nvPr>
        </p:nvPicPr>
        <p:blipFill rotWithShape="1">
          <a:blip r:embed="rId3"/>
          <a:stretch>
            <a:fillRect/>
          </a:stretch>
        </p:blipFill>
        <p:spPr>
          <a:xfrm>
            <a:off x="3779912" y="1341501"/>
            <a:ext cx="5148726" cy="4392488"/>
          </a:xfrm>
          <a:prstGeom prst="rect">
            <a:avLst/>
          </a:prstGeom>
        </p:spPr>
      </p:pic>
      <p:sp>
        <p:nvSpPr>
          <p:cNvPr id="6" name="TextBox 5">
            <a:extLst>
              <a:ext uri="{FF2B5EF4-FFF2-40B4-BE49-F238E27FC236}">
                <a16:creationId xmlns:a16="http://schemas.microsoft.com/office/drawing/2014/main" xmlns="" id="{48678234-D43F-4C67-9590-F042DFCD207F}"/>
              </a:ext>
            </a:extLst>
          </p:cNvPr>
          <p:cNvSpPr txBox="1"/>
          <p:nvPr/>
        </p:nvSpPr>
        <p:spPr>
          <a:xfrm>
            <a:off x="106376" y="6467459"/>
            <a:ext cx="8784976" cy="3693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Data for this analysis is based on patient-level information collected by the NHS, as part of the care and support of cancer patients. The data is collated, maintained and quality assured by the National Cancer Registration and Analysis Service, which is part of Public Health England (PHE). </a:t>
            </a:r>
            <a:r>
              <a:rPr lang="en-GB" sz="900" u="sng" dirty="0">
                <a:latin typeface="Arial" panose="020B0604020202020204" pitchFamily="34" charset="0"/>
                <a:cs typeface="Arial" panose="020B0604020202020204" pitchFamily="34" charset="0"/>
                <a:hlinkClick r:id="rId4"/>
              </a:rPr>
              <a:t>http://ncin.org.uk/local_cancer_intelligence/tcst</a:t>
            </a:r>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003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75791"/>
          </a:xfrm>
        </p:spPr>
        <p:txBody>
          <a:bodyPr>
            <a:normAutofit fontScale="90000"/>
          </a:bodyPr>
          <a:lstStyle/>
          <a:p>
            <a:pPr algn="l"/>
            <a:r>
              <a:rPr lang="en-GB" sz="2400" dirty="0">
                <a:latin typeface="Arial Black" panose="020B0A04020102020204" pitchFamily="34" charset="0"/>
              </a:rPr>
              <a:t>Early diagnosis – cancer diagnosed as an emergency in SWL CCGs</a:t>
            </a:r>
          </a:p>
        </p:txBody>
      </p:sp>
      <p:sp>
        <p:nvSpPr>
          <p:cNvPr id="4" name="Text Placeholder 3"/>
          <p:cNvSpPr>
            <a:spLocks noGrp="1"/>
          </p:cNvSpPr>
          <p:nvPr>
            <p:ph type="body" sz="quarter" idx="13"/>
          </p:nvPr>
        </p:nvSpPr>
        <p:spPr>
          <a:xfrm>
            <a:off x="250825" y="764704"/>
            <a:ext cx="8642350" cy="1800200"/>
          </a:xfrm>
        </p:spPr>
        <p:txBody>
          <a:bodyPr>
            <a:normAutofit fontScale="70000" lnSpcReduction="20000"/>
          </a:bodyPr>
          <a:lstStyle/>
          <a:p>
            <a:pPr marL="87313">
              <a:lnSpc>
                <a:spcPct val="120000"/>
              </a:lnSpc>
              <a:spcAft>
                <a:spcPts val="600"/>
              </a:spcAft>
              <a:buNone/>
            </a:pPr>
            <a:r>
              <a:rPr lang="en-GB" dirty="0">
                <a:solidFill>
                  <a:schemeClr val="tx1"/>
                </a:solidFill>
                <a:latin typeface="Arial" panose="020B0604020202020204" pitchFamily="34" charset="0"/>
                <a:cs typeface="Arial" panose="020B0604020202020204" pitchFamily="34" charset="0"/>
              </a:rPr>
              <a:t>There are differences between CCGs in the proportion of cancers diagnosed through emergency presentation (range: 14-18%)</a:t>
            </a:r>
          </a:p>
          <a:p>
            <a:pPr marL="87313">
              <a:lnSpc>
                <a:spcPct val="120000"/>
              </a:lnSpc>
              <a:spcAft>
                <a:spcPts val="600"/>
              </a:spcAft>
              <a:buNone/>
            </a:pPr>
            <a:r>
              <a:rPr lang="en-GB" dirty="0">
                <a:solidFill>
                  <a:schemeClr val="tx1"/>
                </a:solidFill>
                <a:latin typeface="Arial" panose="020B0604020202020204" pitchFamily="34" charset="0"/>
                <a:cs typeface="Arial" panose="020B0604020202020204" pitchFamily="34" charset="0"/>
              </a:rPr>
              <a:t>All SWL boroughs have a lower proportion of cancers diagnosed as an emergency than England</a:t>
            </a:r>
          </a:p>
          <a:p>
            <a:pPr marL="87313">
              <a:lnSpc>
                <a:spcPct val="120000"/>
              </a:lnSpc>
              <a:spcAft>
                <a:spcPts val="600"/>
              </a:spcAft>
              <a:buNone/>
            </a:pPr>
            <a:r>
              <a:rPr lang="en-GB" dirty="0">
                <a:solidFill>
                  <a:schemeClr val="tx1"/>
                </a:solidFill>
                <a:latin typeface="Arial" panose="020B0604020202020204" pitchFamily="34" charset="0"/>
                <a:cs typeface="Arial" panose="020B0604020202020204" pitchFamily="34" charset="0"/>
              </a:rPr>
              <a:t>The CCG with the lowest rate of emergency presentations is Croydon (14%). The CCG with the highest proportion of emergency presentations is  Wandsworth (18%). </a:t>
            </a:r>
            <a:endParaRPr lang="en-GB" dirty="0">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sz="quarter" idx="16"/>
            <p:extLst>
              <p:ext uri="{D42A27DB-BD31-4B8C-83A1-F6EECF244321}">
                <p14:modId xmlns:p14="http://schemas.microsoft.com/office/powerpoint/2010/main" val="302548896"/>
              </p:ext>
            </p:extLst>
          </p:nvPr>
        </p:nvGraphicFramePr>
        <p:xfrm>
          <a:off x="395537" y="2276872"/>
          <a:ext cx="7920879"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xmlns="" id="{7A83EF86-B90A-45F2-AA74-788EA3DAD3C9}"/>
              </a:ext>
            </a:extLst>
          </p:cNvPr>
          <p:cNvSpPr/>
          <p:nvPr/>
        </p:nvSpPr>
        <p:spPr>
          <a:xfrm>
            <a:off x="250825" y="6611779"/>
            <a:ext cx="8642350" cy="230832"/>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Emergency Presentation by CCG: </a:t>
            </a:r>
            <a:r>
              <a:rPr lang="en-GB" sz="900" dirty="0">
                <a:latin typeface="Arial" panose="020B0604020202020204" pitchFamily="34" charset="0"/>
                <a:cs typeface="Arial" panose="020B0604020202020204" pitchFamily="34" charset="0"/>
                <a:hlinkClick r:id="rId3"/>
              </a:rPr>
              <a:t>http://ncin.org.uk/cancer_type_and_topic_specific_work/topic_specific_work/cancer_outcome_metrics</a:t>
            </a:r>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150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normAutofit fontScale="90000"/>
          </a:bodyPr>
          <a:lstStyle/>
          <a:p>
            <a:pPr algn="l"/>
            <a:r>
              <a:rPr lang="en-GB" sz="2800" dirty="0">
                <a:latin typeface="Arial Black" panose="020B0A04020102020204" pitchFamily="34" charset="0"/>
              </a:rPr>
              <a:t>Early diagnosis - Breast cancer in SWL:  1 year survival in 2016</a:t>
            </a:r>
          </a:p>
        </p:txBody>
      </p:sp>
      <p:sp>
        <p:nvSpPr>
          <p:cNvPr id="4" name="Content Placeholder 3"/>
          <p:cNvSpPr>
            <a:spLocks noGrp="1"/>
          </p:cNvSpPr>
          <p:nvPr>
            <p:ph sz="quarter" idx="15"/>
          </p:nvPr>
        </p:nvSpPr>
        <p:spPr>
          <a:xfrm>
            <a:off x="250825" y="981211"/>
            <a:ext cx="8569647" cy="719597"/>
          </a:xfrm>
        </p:spPr>
        <p:txBody>
          <a:bodyPr>
            <a:normAutofit/>
          </a:bodyPr>
          <a:lstStyle/>
          <a:p>
            <a:pPr marL="0" indent="0">
              <a:buNone/>
            </a:pPr>
            <a:r>
              <a:rPr lang="en-GB" sz="2000" dirty="0">
                <a:latin typeface="Arial" panose="020B0604020202020204" pitchFamily="34" charset="0"/>
                <a:cs typeface="Arial" panose="020B0604020202020204" pitchFamily="34" charset="0"/>
              </a:rPr>
              <a:t>One year breast cancer survival is significantly lower in Croydon (96%) than the SWL average (97%).</a:t>
            </a:r>
          </a:p>
        </p:txBody>
      </p:sp>
      <p:graphicFrame>
        <p:nvGraphicFramePr>
          <p:cNvPr id="7" name="Content Placeholder 6"/>
          <p:cNvGraphicFramePr>
            <a:graphicFrameLocks noGrp="1"/>
          </p:cNvGraphicFramePr>
          <p:nvPr>
            <p:ph sz="quarter" idx="16"/>
            <p:extLst>
              <p:ext uri="{D42A27DB-BD31-4B8C-83A1-F6EECF244321}">
                <p14:modId xmlns:p14="http://schemas.microsoft.com/office/powerpoint/2010/main" val="2749685908"/>
              </p:ext>
            </p:extLst>
          </p:nvPr>
        </p:nvGraphicFramePr>
        <p:xfrm>
          <a:off x="467544" y="2132857"/>
          <a:ext cx="8136904" cy="453623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xmlns="" id="{620B1017-8B95-4C50-B022-5478588709E7}"/>
              </a:ext>
            </a:extLst>
          </p:cNvPr>
          <p:cNvSpPr/>
          <p:nvPr/>
        </p:nvSpPr>
        <p:spPr>
          <a:xfrm>
            <a:off x="1835696" y="1849512"/>
            <a:ext cx="6091018" cy="566690"/>
          </a:xfrm>
          <a:prstGeom prst="rect">
            <a:avLst/>
          </a:prstGeom>
          <a:solidFill>
            <a:srgbClr val="E32486"/>
          </a:solidFill>
          <a:ln w="25400" cap="flat" cmpd="sng" algn="ctr">
            <a:solidFill>
              <a:srgbClr val="E32486">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ysClr val="window" lastClr="FFFFFF"/>
                </a:solidFill>
                <a:effectLst/>
                <a:uLnTx/>
                <a:uFillTx/>
                <a:latin typeface="Arial"/>
                <a:ea typeface="+mn-ea"/>
                <a:cs typeface="+mn-cs"/>
              </a:rPr>
              <a:t>1-year survival estimates (%) for breast cancer, by calendar year of diagnosis: all adults (aged 15 to 99 years), Clinical Commissioning Groups 2016</a:t>
            </a:r>
            <a:endParaRPr kumimoji="0" lang="en-US" sz="12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681115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19807"/>
          </a:xfrm>
          <a:solidFill>
            <a:srgbClr val="E32486"/>
          </a:solidFill>
        </p:spPr>
        <p:txBody>
          <a:bodyPr>
            <a:noAutofit/>
          </a:bodyPr>
          <a:lstStyle/>
          <a:p>
            <a:pPr algn="l"/>
            <a:r>
              <a:rPr lang="en-GB" sz="2400" dirty="0">
                <a:latin typeface="Arial Black" panose="020B0A04020102020204" pitchFamily="34" charset="0"/>
              </a:rPr>
              <a:t>Early diagnosis - Colorectal cancer in SWL – 1 year survival </a:t>
            </a:r>
          </a:p>
        </p:txBody>
      </p:sp>
      <p:sp>
        <p:nvSpPr>
          <p:cNvPr id="3" name="Text Placeholder 2"/>
          <p:cNvSpPr>
            <a:spLocks noGrp="1"/>
          </p:cNvSpPr>
          <p:nvPr>
            <p:ph type="body" sz="quarter" idx="13"/>
          </p:nvPr>
        </p:nvSpPr>
        <p:spPr>
          <a:xfrm>
            <a:off x="254506" y="908720"/>
            <a:ext cx="8642350" cy="1152128"/>
          </a:xfrm>
        </p:spPr>
        <p:txBody>
          <a:bodyPr>
            <a:normAutofit fontScale="92500" lnSpcReduction="10000"/>
          </a:bodyPr>
          <a:lstStyle/>
          <a:p>
            <a:pPr marL="87313">
              <a:lnSpc>
                <a:spcPct val="120000"/>
              </a:lnSpc>
              <a:buNone/>
            </a:pPr>
            <a:r>
              <a:rPr lang="en-GB" dirty="0">
                <a:solidFill>
                  <a:schemeClr val="tx1"/>
                </a:solidFill>
                <a:latin typeface="Arial" panose="020B0604020202020204" pitchFamily="34" charset="0"/>
                <a:cs typeface="Arial" panose="020B0604020202020204" pitchFamily="34" charset="0"/>
              </a:rPr>
              <a:t>One year colorectal cancer survival is significantly lower in Sutton (79%) than its neighbour Merton, but is not significantly different to the SWL average (82%)</a:t>
            </a:r>
          </a:p>
        </p:txBody>
      </p:sp>
      <p:graphicFrame>
        <p:nvGraphicFramePr>
          <p:cNvPr id="6" name="Content Placeholder 5"/>
          <p:cNvGraphicFramePr>
            <a:graphicFrameLocks noGrp="1"/>
          </p:cNvGraphicFramePr>
          <p:nvPr>
            <p:ph sz="quarter" idx="16"/>
            <p:extLst>
              <p:ext uri="{D42A27DB-BD31-4B8C-83A1-F6EECF244321}">
                <p14:modId xmlns:p14="http://schemas.microsoft.com/office/powerpoint/2010/main" val="1906828601"/>
              </p:ext>
            </p:extLst>
          </p:nvPr>
        </p:nvGraphicFramePr>
        <p:xfrm>
          <a:off x="395288" y="1848848"/>
          <a:ext cx="8281168" cy="46043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671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19807"/>
          </a:xfrm>
        </p:spPr>
        <p:txBody>
          <a:bodyPr>
            <a:noAutofit/>
          </a:bodyPr>
          <a:lstStyle/>
          <a:p>
            <a:pPr algn="l"/>
            <a:r>
              <a:rPr lang="en-GB" sz="2400" dirty="0">
                <a:latin typeface="Arial Black" panose="020B0A04020102020204" pitchFamily="34" charset="0"/>
              </a:rPr>
              <a:t>Early diagnosis - 1 year lung cancer survival SWL 2016</a:t>
            </a:r>
          </a:p>
        </p:txBody>
      </p:sp>
      <p:sp>
        <p:nvSpPr>
          <p:cNvPr id="3" name="Text Placeholder 2"/>
          <p:cNvSpPr>
            <a:spLocks noGrp="1"/>
          </p:cNvSpPr>
          <p:nvPr>
            <p:ph type="body" sz="quarter" idx="13"/>
          </p:nvPr>
        </p:nvSpPr>
        <p:spPr>
          <a:xfrm>
            <a:off x="271368" y="934238"/>
            <a:ext cx="8642350" cy="694562"/>
          </a:xfrm>
        </p:spPr>
        <p:txBody>
          <a:bodyPr>
            <a:normAutofit/>
          </a:bodyPr>
          <a:lstStyle/>
          <a:p>
            <a:pPr marL="87313">
              <a:buNone/>
            </a:pPr>
            <a:r>
              <a:rPr lang="en-GB" sz="1800" dirty="0">
                <a:solidFill>
                  <a:schemeClr val="tx1"/>
                </a:solidFill>
                <a:latin typeface="Arial" panose="020B0604020202020204" pitchFamily="34" charset="0"/>
                <a:cs typeface="Arial" panose="020B0604020202020204" pitchFamily="34" charset="0"/>
              </a:rPr>
              <a:t>1 year lung cancer survival is significantly worse in Sutton than the rest of SWL at 43%. </a:t>
            </a:r>
          </a:p>
        </p:txBody>
      </p:sp>
      <p:graphicFrame>
        <p:nvGraphicFramePr>
          <p:cNvPr id="6" name="Content Placeholder 5"/>
          <p:cNvGraphicFramePr>
            <a:graphicFrameLocks noGrp="1"/>
          </p:cNvGraphicFramePr>
          <p:nvPr>
            <p:ph sz="quarter" idx="16"/>
            <p:extLst>
              <p:ext uri="{D42A27DB-BD31-4B8C-83A1-F6EECF244321}">
                <p14:modId xmlns:p14="http://schemas.microsoft.com/office/powerpoint/2010/main" val="2350625575"/>
              </p:ext>
            </p:extLst>
          </p:nvPr>
        </p:nvGraphicFramePr>
        <p:xfrm>
          <a:off x="467544" y="1628800"/>
          <a:ext cx="8136904" cy="4824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67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noAutofit/>
          </a:bodyPr>
          <a:lstStyle/>
          <a:p>
            <a:pPr algn="l"/>
            <a:r>
              <a:rPr lang="en-GB" sz="2800" dirty="0">
                <a:latin typeface="Arial Black" panose="020B0A04020102020204" pitchFamily="34" charset="0"/>
              </a:rPr>
              <a:t>Summary – Early diagnosis of cancer in SWL</a:t>
            </a:r>
          </a:p>
        </p:txBody>
      </p:sp>
      <p:sp>
        <p:nvSpPr>
          <p:cNvPr id="3" name="Content Placeholder 2"/>
          <p:cNvSpPr>
            <a:spLocks noGrp="1"/>
          </p:cNvSpPr>
          <p:nvPr>
            <p:ph sz="quarter" idx="15"/>
          </p:nvPr>
        </p:nvSpPr>
        <p:spPr>
          <a:xfrm>
            <a:off x="250825" y="1124745"/>
            <a:ext cx="8569648" cy="4824536"/>
          </a:xfrm>
          <a:solidFill>
            <a:srgbClr val="F9D3E7"/>
          </a:solidFill>
        </p:spPr>
        <p:txBody>
          <a:bodyPr>
            <a:normAutofit/>
          </a:bodyPr>
          <a:lstStyle/>
          <a:p>
            <a:pPr marL="285750" indent="-285750">
              <a:spcAft>
                <a:spcPts val="600"/>
              </a:spcAft>
              <a:buFont typeface="Arial" pitchFamily="34" charset="0"/>
              <a:buChar char="•"/>
            </a:pPr>
            <a:r>
              <a:rPr lang="en-GB" sz="2000" dirty="0">
                <a:latin typeface="Arial" panose="020B0604020202020204" pitchFamily="34" charset="0"/>
                <a:cs typeface="Arial" panose="020B0604020202020204" pitchFamily="34" charset="0"/>
              </a:rPr>
              <a:t>Wandsworth has the lowest screening coverage across all three cancer screening programmes</a:t>
            </a:r>
          </a:p>
          <a:p>
            <a:pPr marL="285750" indent="-285750">
              <a:spcAft>
                <a:spcPts val="600"/>
              </a:spcAft>
              <a:buFont typeface="Arial" pitchFamily="34" charset="0"/>
              <a:buChar char="•"/>
            </a:pPr>
            <a:r>
              <a:rPr lang="en-GB" sz="2000" dirty="0">
                <a:latin typeface="Arial" panose="020B0604020202020204" pitchFamily="34" charset="0"/>
                <a:cs typeface="Arial" panose="020B0604020202020204" pitchFamily="34" charset="0"/>
              </a:rPr>
              <a:t>Sutton has the lowest proportion of cancers diagnosed at Stage 1 or 2, although all are higher than the England average of 52%</a:t>
            </a:r>
          </a:p>
          <a:p>
            <a:pPr marL="285750" indent="-285750">
              <a:spcAft>
                <a:spcPts val="600"/>
              </a:spcAft>
              <a:buFont typeface="Arial" pitchFamily="34" charset="0"/>
              <a:buChar char="•"/>
            </a:pPr>
            <a:r>
              <a:rPr lang="en-GB" sz="2000" dirty="0">
                <a:latin typeface="Arial" panose="020B0604020202020204" pitchFamily="34" charset="0"/>
                <a:cs typeface="Arial" panose="020B0604020202020204" pitchFamily="34" charset="0"/>
              </a:rPr>
              <a:t>The highest proportion of cancers diagnosed as an emergency are found in Wandsworth and Richmond</a:t>
            </a:r>
          </a:p>
          <a:p>
            <a:pPr marL="285750" indent="-285750">
              <a:spcAft>
                <a:spcPts val="600"/>
              </a:spcAft>
              <a:buFont typeface="Arial" pitchFamily="34" charset="0"/>
              <a:buChar char="•"/>
            </a:pPr>
            <a:r>
              <a:rPr lang="en-GB" sz="2000" dirty="0">
                <a:latin typeface="Arial" panose="020B0604020202020204" pitchFamily="34" charset="0"/>
                <a:cs typeface="Arial" panose="020B0604020202020204" pitchFamily="34" charset="0"/>
              </a:rPr>
              <a:t>1year breast cancer survival is significantly worse in Croydon than the SWL average</a:t>
            </a:r>
          </a:p>
          <a:p>
            <a:pPr marL="285750" indent="-285750">
              <a:spcAft>
                <a:spcPts val="600"/>
              </a:spcAft>
            </a:pPr>
            <a:r>
              <a:rPr lang="en-GB" sz="2000" dirty="0">
                <a:latin typeface="Arial" panose="020B0604020202020204" pitchFamily="34" charset="0"/>
                <a:cs typeface="Arial" panose="020B0604020202020204" pitchFamily="34" charset="0"/>
              </a:rPr>
              <a:t>1 year colorectal cancer survival in Sutton is significantly worse than its neighbour, Merton</a:t>
            </a:r>
          </a:p>
          <a:p>
            <a:pPr marL="285750" indent="-285750">
              <a:spcAft>
                <a:spcPts val="600"/>
              </a:spcAft>
            </a:pPr>
            <a:r>
              <a:rPr lang="en-GB" sz="2000" dirty="0">
                <a:latin typeface="Arial" panose="020B0604020202020204" pitchFamily="34" charset="0"/>
                <a:cs typeface="Arial" panose="020B0604020202020204" pitchFamily="34" charset="0"/>
              </a:rPr>
              <a:t>1 year lung cancer survival in Sutton is significantly worse than the SWL average</a:t>
            </a:r>
          </a:p>
          <a:p>
            <a:pPr marL="285750" indent="-285750">
              <a:spcAft>
                <a:spcPts val="600"/>
              </a:spcAft>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37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340768"/>
            <a:ext cx="6985000" cy="1080120"/>
          </a:xfrm>
        </p:spPr>
        <p:txBody>
          <a:bodyPr/>
          <a:lstStyle/>
          <a:p>
            <a:pPr marL="0" indent="0">
              <a:buNone/>
            </a:pPr>
            <a:r>
              <a:rPr lang="en-GB" dirty="0">
                <a:latin typeface="Arial Black" panose="020B0A04020102020204" pitchFamily="34" charset="0"/>
              </a:rPr>
              <a:t>Picture of the SWL population</a:t>
            </a:r>
          </a:p>
        </p:txBody>
      </p:sp>
    </p:spTree>
    <p:extLst>
      <p:ext uri="{BB962C8B-B14F-4D97-AF65-F5344CB8AC3E}">
        <p14:creationId xmlns:p14="http://schemas.microsoft.com/office/powerpoint/2010/main" val="1330238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GB" dirty="0">
                <a:latin typeface="Arial Black" panose="020B0A04020102020204" pitchFamily="34" charset="0"/>
              </a:rPr>
              <a:t>Cancer treatment in SWL</a:t>
            </a:r>
          </a:p>
        </p:txBody>
      </p:sp>
    </p:spTree>
    <p:extLst>
      <p:ext uri="{BB962C8B-B14F-4D97-AF65-F5344CB8AC3E}">
        <p14:creationId xmlns:p14="http://schemas.microsoft.com/office/powerpoint/2010/main" val="338858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863823"/>
          </a:xfrm>
        </p:spPr>
        <p:txBody>
          <a:bodyPr>
            <a:noAutofit/>
          </a:bodyPr>
          <a:lstStyle/>
          <a:p>
            <a:pPr algn="l"/>
            <a:r>
              <a:rPr lang="en-GB" sz="2800" dirty="0">
                <a:latin typeface="Arial Black" panose="020B0A04020102020204" pitchFamily="34" charset="0"/>
              </a:rPr>
              <a:t>Outcomes for treatment for certain cancers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21</a:t>
            </a:fld>
            <a:endParaRPr lang="en-GB" dirty="0"/>
          </a:p>
        </p:txBody>
      </p:sp>
      <p:sp>
        <p:nvSpPr>
          <p:cNvPr id="7" name="Content Placeholder 4">
            <a:extLst>
              <a:ext uri="{FF2B5EF4-FFF2-40B4-BE49-F238E27FC236}">
                <a16:creationId xmlns:a16="http://schemas.microsoft.com/office/drawing/2014/main" xmlns="" id="{F0EC9F06-E3BA-499E-878A-398E58E75683}"/>
              </a:ext>
            </a:extLst>
          </p:cNvPr>
          <p:cNvSpPr txBox="1">
            <a:spLocks/>
          </p:cNvSpPr>
          <p:nvPr/>
        </p:nvSpPr>
        <p:spPr>
          <a:xfrm>
            <a:off x="250825" y="1268760"/>
            <a:ext cx="8642350" cy="5192365"/>
          </a:xfrm>
          <a:prstGeom prst="rect">
            <a:avLst/>
          </a:prstGeom>
        </p:spPr>
        <p:txBody>
          <a:bodyPr vert="horz" lIns="0" tIns="0" rIns="0" bIns="0" rtlCol="0">
            <a:normAutofit fontScale="92500" lnSpcReduction="20000"/>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tx1">
                    <a:lumMod val="75000"/>
                  </a:schemeClr>
                </a:solidFill>
                <a:effectLst/>
                <a:uLnTx/>
                <a:uFillTx/>
                <a:latin typeface="Arial"/>
                <a:ea typeface="+mn-ea"/>
                <a:cs typeface="+mn-cs"/>
              </a:rPr>
              <a:t>There are no data specifically on mortality from cancer operations for each hospital trust</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tx1">
                    <a:lumMod val="75000"/>
                  </a:schemeClr>
                </a:solidFill>
                <a:effectLst/>
                <a:uLnTx/>
                <a:uFillTx/>
                <a:latin typeface="Arial"/>
                <a:ea typeface="+mn-ea"/>
                <a:cs typeface="+mn-cs"/>
              </a:rPr>
              <a:t>However, there are data for different cancer types, which we can use to reflect on certain clinical outcomes: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800" b="1" i="0" u="sng" strike="noStrike" kern="1200" cap="none" spc="0" normalizeH="0" baseline="0" noProof="0" dirty="0">
                <a:ln>
                  <a:noFill/>
                </a:ln>
                <a:solidFill>
                  <a:schemeClr val="tx1">
                    <a:lumMod val="75000"/>
                  </a:schemeClr>
                </a:solidFill>
                <a:effectLst/>
                <a:uLnTx/>
                <a:uFillTx/>
                <a:latin typeface="Arial"/>
                <a:ea typeface="+mn-ea"/>
                <a:cs typeface="+mn-cs"/>
              </a:rPr>
              <a:t>Breast cancer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schemeClr>
                </a:solidFill>
                <a:effectLst/>
                <a:uLnTx/>
                <a:uFillTx/>
                <a:latin typeface="Arial"/>
                <a:ea typeface="+mn-ea"/>
                <a:cs typeface="+mn-cs"/>
              </a:rPr>
              <a:t>For Breast cancer, we used the NABCOP data on breast conserving surgery versus  mastectomies for two groups - women aged 50-69 years and then women aged 70+ years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schemeClr>
                </a:solidFill>
                <a:effectLst/>
                <a:uLnTx/>
                <a:uFillTx/>
                <a:latin typeface="Arial"/>
                <a:ea typeface="+mn-ea"/>
                <a:cs typeface="+mn-cs"/>
              </a:rPr>
              <a:t>Breast cancer – we also looked at the proportion of women having a clinical nurse specialist CNS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800" b="1" i="0" u="sng" strike="noStrike" kern="1200" cap="none" spc="0" normalizeH="0" baseline="0" noProof="0" dirty="0">
                <a:ln>
                  <a:noFill/>
                </a:ln>
                <a:solidFill>
                  <a:schemeClr val="tx1">
                    <a:lumMod val="75000"/>
                  </a:schemeClr>
                </a:solidFill>
                <a:effectLst/>
                <a:uLnTx/>
                <a:uFillTx/>
                <a:latin typeface="Arial"/>
                <a:ea typeface="+mn-ea"/>
                <a:cs typeface="+mn-cs"/>
              </a:rPr>
              <a:t>Colorectal cancer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schemeClr>
                </a:solidFill>
                <a:effectLst/>
                <a:uLnTx/>
                <a:uFillTx/>
                <a:latin typeface="Arial"/>
                <a:ea typeface="+mn-ea"/>
                <a:cs typeface="+mn-cs"/>
              </a:rPr>
              <a:t>Colorectal cancer from 2018 NBOCA  90 day survival &amp; 2 year survival </a:t>
            </a:r>
            <a:r>
              <a:rPr kumimoji="0" lang="en-GB" sz="1800" b="0" i="0" u="none" strike="noStrike" kern="1200" cap="none" spc="0" normalizeH="0" baseline="0" noProof="0" dirty="0">
                <a:ln>
                  <a:noFill/>
                </a:ln>
                <a:solidFill>
                  <a:schemeClr val="tx1">
                    <a:lumMod val="75000"/>
                  </a:schemeClr>
                </a:solidFill>
                <a:effectLst/>
                <a:uLnTx/>
                <a:uFillTx/>
                <a:latin typeface="Arial"/>
                <a:ea typeface="+mn-ea"/>
                <a:cs typeface="+mn-cs"/>
                <a:hlinkClick r:id="rId2"/>
              </a:rPr>
              <a:t>https://www.nboca.org.uk/content/uploads/2018/12/NBOCA-annual-report2018.pdf</a:t>
            </a:r>
            <a:endParaRPr kumimoji="0" lang="en-GB" sz="1800" b="0" i="0" u="none" strike="noStrike" kern="1200" cap="none" spc="0" normalizeH="0" baseline="0" noProof="0" dirty="0">
              <a:ln>
                <a:noFill/>
              </a:ln>
              <a:solidFill>
                <a:schemeClr val="tx1">
                  <a:lumMod val="7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800" b="1" i="0" u="sng" strike="noStrike" kern="1200" cap="none" spc="0" normalizeH="0" baseline="0" noProof="0" dirty="0">
                <a:ln>
                  <a:noFill/>
                </a:ln>
                <a:solidFill>
                  <a:schemeClr val="tx1">
                    <a:lumMod val="75000"/>
                  </a:schemeClr>
                </a:solidFill>
                <a:effectLst/>
                <a:uLnTx/>
                <a:uFillTx/>
                <a:latin typeface="Arial"/>
                <a:ea typeface="+mn-ea"/>
                <a:cs typeface="+mn-cs"/>
              </a:rPr>
              <a:t>Lung cancer LCCPOP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schemeClr>
                </a:solidFill>
                <a:effectLst/>
                <a:uLnTx/>
                <a:uFillTx/>
                <a:latin typeface="Arial"/>
                <a:ea typeface="+mn-ea"/>
                <a:cs typeface="+mn-cs"/>
                <a:hlinkClick r:id="rId3"/>
              </a:rPr>
              <a:t>https://www.rcplondon.ac.uk/projects/outputs/lung-cancer-clinical-outcomes-publication-2018-audit-period-2016</a:t>
            </a:r>
            <a:endParaRPr kumimoji="0" lang="en-GB" sz="1800" b="1" i="0" u="sng" strike="noStrike" kern="1200" cap="none" spc="0" normalizeH="0" baseline="0" noProof="0" dirty="0">
              <a:ln>
                <a:noFill/>
              </a:ln>
              <a:solidFill>
                <a:schemeClr val="tx1">
                  <a:lumMod val="7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tx1">
                    <a:lumMod val="75000"/>
                  </a:schemeClr>
                </a:solidFill>
                <a:effectLst/>
                <a:uLnTx/>
                <a:uFillTx/>
                <a:latin typeface="Arial"/>
                <a:ea typeface="+mn-ea"/>
                <a:cs typeface="+mn-cs"/>
              </a:rPr>
              <a:t>These data sources look at the 30 and 90 day survival data</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tx1">
                    <a:lumMod val="75000"/>
                  </a:schemeClr>
                </a:solidFill>
                <a:effectLst/>
                <a:uLnTx/>
                <a:uFillTx/>
                <a:latin typeface="Arial"/>
                <a:ea typeface="+mn-ea"/>
                <a:cs typeface="+mn-cs"/>
              </a:rPr>
              <a:t>As well as 1 year survival and length of stay in hospital</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chemeClr val="tx1">
                  <a:lumMod val="75000"/>
                </a:schemeClr>
              </a:solidFill>
              <a:effectLst/>
              <a:uLnTx/>
              <a:uFillTx/>
              <a:latin typeface="Arial"/>
              <a:ea typeface="+mn-ea"/>
              <a:cs typeface="+mn-cs"/>
            </a:endParaRPr>
          </a:p>
        </p:txBody>
      </p:sp>
    </p:spTree>
    <p:extLst>
      <p:ext uri="{BB962C8B-B14F-4D97-AF65-F5344CB8AC3E}">
        <p14:creationId xmlns:p14="http://schemas.microsoft.com/office/powerpoint/2010/main" val="665852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78" y="175331"/>
            <a:ext cx="8642350" cy="589374"/>
          </a:xfrm>
          <a:solidFill>
            <a:srgbClr val="A25BA0"/>
          </a:solidFill>
        </p:spPr>
        <p:txBody>
          <a:bodyPr>
            <a:noAutofit/>
          </a:bodyPr>
          <a:lstStyle/>
          <a:p>
            <a:pPr algn="l"/>
            <a:r>
              <a:rPr lang="en-GB" sz="2400" dirty="0">
                <a:latin typeface="Arial Black" panose="020B0A04020102020204" pitchFamily="34" charset="0"/>
              </a:rPr>
              <a:t>Breast cancer in older women – type of surgery</a:t>
            </a:r>
          </a:p>
        </p:txBody>
      </p:sp>
      <p:sp>
        <p:nvSpPr>
          <p:cNvPr id="3" name="Text Placeholder 2"/>
          <p:cNvSpPr>
            <a:spLocks noGrp="1"/>
          </p:cNvSpPr>
          <p:nvPr>
            <p:ph type="body" sz="quarter" idx="12"/>
          </p:nvPr>
        </p:nvSpPr>
        <p:spPr>
          <a:xfrm>
            <a:off x="250825" y="753212"/>
            <a:ext cx="8642350" cy="1322210"/>
          </a:xfrm>
        </p:spPr>
        <p:txBody>
          <a:bodyPr>
            <a:normAutofit fontScale="62500" lnSpcReduction="20000"/>
          </a:bodyPr>
          <a:lstStyle/>
          <a:p>
            <a:pPr>
              <a:lnSpc>
                <a:spcPct val="120000"/>
              </a:lnSpc>
              <a:buNone/>
            </a:pPr>
            <a:r>
              <a:rPr lang="en-GB" sz="2300" dirty="0">
                <a:solidFill>
                  <a:schemeClr val="tx1">
                    <a:lumMod val="75000"/>
                  </a:schemeClr>
                </a:solidFill>
                <a:latin typeface="Arial" panose="020B0604020202020204" pitchFamily="34" charset="0"/>
                <a:cs typeface="Arial" panose="020B0604020202020204" pitchFamily="34" charset="0"/>
              </a:rPr>
              <a:t>The NABCOP audit 2019 shows that the type of surgery used for older women varies between trusts.  Use of breast conserving surgery was highest in Croydon and lowest in Kingston for 50-69yo.  For women over 70+ years, BCS was highest SGH. </a:t>
            </a:r>
          </a:p>
          <a:p>
            <a:pPr>
              <a:lnSpc>
                <a:spcPct val="120000"/>
              </a:lnSpc>
              <a:buNone/>
            </a:pPr>
            <a:r>
              <a:rPr lang="en-GB" sz="2300" dirty="0">
                <a:solidFill>
                  <a:schemeClr val="tx1">
                    <a:lumMod val="75000"/>
                  </a:schemeClr>
                </a:solidFill>
                <a:latin typeface="Arial" panose="020B0604020202020204" pitchFamily="34" charset="0"/>
                <a:cs typeface="Arial" panose="020B0604020202020204" pitchFamily="34" charset="0"/>
              </a:rPr>
              <a:t>Rates of mastectomy were highest  Kingston for 50-69 </a:t>
            </a:r>
            <a:r>
              <a:rPr lang="en-GB" sz="2300" dirty="0" err="1">
                <a:solidFill>
                  <a:schemeClr val="tx1">
                    <a:lumMod val="75000"/>
                  </a:schemeClr>
                </a:solidFill>
                <a:latin typeface="Arial" panose="020B0604020202020204" pitchFamily="34" charset="0"/>
                <a:cs typeface="Arial" panose="020B0604020202020204" pitchFamily="34" charset="0"/>
              </a:rPr>
              <a:t>yo</a:t>
            </a:r>
            <a:r>
              <a:rPr lang="en-GB" sz="2300" dirty="0">
                <a:solidFill>
                  <a:schemeClr val="tx1">
                    <a:lumMod val="75000"/>
                  </a:schemeClr>
                </a:solidFill>
                <a:latin typeface="Arial" panose="020B0604020202020204" pitchFamily="34" charset="0"/>
                <a:cs typeface="Arial" panose="020B0604020202020204" pitchFamily="34" charset="0"/>
              </a:rPr>
              <a:t> and Croydon for 70+.  Note that these figures do not take patient choice, comorbidity or others factors into account.</a:t>
            </a:r>
          </a:p>
          <a:p>
            <a:pPr>
              <a:buNone/>
            </a:pPr>
            <a:endParaRPr lang="en-GB" dirty="0"/>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1943735173"/>
              </p:ext>
            </p:extLst>
          </p:nvPr>
        </p:nvGraphicFramePr>
        <p:xfrm>
          <a:off x="294578" y="2075422"/>
          <a:ext cx="8642350" cy="46072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3623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19807"/>
          </a:xfrm>
          <a:solidFill>
            <a:srgbClr val="A25BA0"/>
          </a:solidFill>
        </p:spPr>
        <p:txBody>
          <a:bodyPr>
            <a:noAutofit/>
          </a:bodyPr>
          <a:lstStyle/>
          <a:p>
            <a:pPr algn="l"/>
            <a:r>
              <a:rPr lang="en-GB" sz="2400" dirty="0">
                <a:latin typeface="Arial Black" panose="020B0A04020102020204" pitchFamily="34" charset="0"/>
              </a:rPr>
              <a:t>Breast cancer  - having a named cancer nurse specialist (CNS) in West London </a:t>
            </a:r>
          </a:p>
        </p:txBody>
      </p:sp>
      <p:sp>
        <p:nvSpPr>
          <p:cNvPr id="3" name="Text Placeholder 2"/>
          <p:cNvSpPr>
            <a:spLocks noGrp="1"/>
          </p:cNvSpPr>
          <p:nvPr>
            <p:ph type="body" sz="quarter" idx="12"/>
          </p:nvPr>
        </p:nvSpPr>
        <p:spPr>
          <a:xfrm>
            <a:off x="243735" y="908720"/>
            <a:ext cx="8642350" cy="1584176"/>
          </a:xfrm>
        </p:spPr>
        <p:txBody>
          <a:bodyPr>
            <a:normAutofit fontScale="92500" lnSpcReduction="20000"/>
          </a:bodyPr>
          <a:lstStyle/>
          <a:p>
            <a:pPr>
              <a:lnSpc>
                <a:spcPct val="120000"/>
              </a:lnSpc>
              <a:buNone/>
            </a:pPr>
            <a:r>
              <a:rPr lang="en-GB" sz="2100" dirty="0">
                <a:solidFill>
                  <a:schemeClr val="tx1"/>
                </a:solidFill>
                <a:latin typeface="Arial" panose="020B0604020202020204" pitchFamily="34" charset="0"/>
                <a:cs typeface="Arial" panose="020B0604020202020204" pitchFamily="34" charset="0"/>
              </a:rPr>
              <a:t>There was variation in having a CNS for younger age women (50-69yo)  this was highest in Croydon and Kingston (100%) and lowest at </a:t>
            </a:r>
            <a:r>
              <a:rPr lang="en-GB" sz="2100" dirty="0" err="1">
                <a:solidFill>
                  <a:schemeClr val="tx1"/>
                </a:solidFill>
                <a:latin typeface="Arial" panose="020B0604020202020204" pitchFamily="34" charset="0"/>
                <a:cs typeface="Arial" panose="020B0604020202020204" pitchFamily="34" charset="0"/>
              </a:rPr>
              <a:t>Chelwest</a:t>
            </a:r>
            <a:r>
              <a:rPr lang="en-GB" sz="2100" dirty="0">
                <a:solidFill>
                  <a:schemeClr val="tx1"/>
                </a:solidFill>
                <a:latin typeface="Arial" panose="020B0604020202020204" pitchFamily="34" charset="0"/>
                <a:cs typeface="Arial" panose="020B0604020202020204" pitchFamily="34" charset="0"/>
              </a:rPr>
              <a:t> with only  67% of women having this support.  For older women, the lowest percentage with a CNS was 56% at </a:t>
            </a:r>
            <a:r>
              <a:rPr lang="en-GB" sz="2100" dirty="0" err="1">
                <a:solidFill>
                  <a:schemeClr val="tx1"/>
                </a:solidFill>
                <a:latin typeface="Arial" panose="020B0604020202020204" pitchFamily="34" charset="0"/>
                <a:cs typeface="Arial" panose="020B0604020202020204" pitchFamily="34" charset="0"/>
              </a:rPr>
              <a:t>Chelwest</a:t>
            </a:r>
            <a:r>
              <a:rPr lang="en-GB" sz="2100" dirty="0">
                <a:solidFill>
                  <a:schemeClr val="tx1"/>
                </a:solidFill>
                <a:latin typeface="Arial" panose="020B0604020202020204" pitchFamily="34" charset="0"/>
                <a:cs typeface="Arial" panose="020B0604020202020204" pitchFamily="34" charset="0"/>
              </a:rPr>
              <a:t>.  Please note that these are 2017 data so situation may have changed.</a:t>
            </a:r>
          </a:p>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23</a:t>
            </a:fld>
            <a:endParaRPr lang="en-GB" dirty="0"/>
          </a:p>
        </p:txBody>
      </p:sp>
      <p:graphicFrame>
        <p:nvGraphicFramePr>
          <p:cNvPr id="8" name="Content Placeholder 7"/>
          <p:cNvGraphicFramePr>
            <a:graphicFrameLocks noGrp="1"/>
          </p:cNvGraphicFramePr>
          <p:nvPr>
            <p:ph sz="quarter" idx="15"/>
            <p:extLst>
              <p:ext uri="{D42A27DB-BD31-4B8C-83A1-F6EECF244321}">
                <p14:modId xmlns:p14="http://schemas.microsoft.com/office/powerpoint/2010/main" val="3263824613"/>
              </p:ext>
            </p:extLst>
          </p:nvPr>
        </p:nvGraphicFramePr>
        <p:xfrm>
          <a:off x="0" y="2348880"/>
          <a:ext cx="9144000" cy="4529651"/>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5"/>
          <p:cNvSpPr txBox="1">
            <a:spLocks/>
          </p:cNvSpPr>
          <p:nvPr/>
        </p:nvSpPr>
        <p:spPr>
          <a:xfrm>
            <a:off x="323529" y="5445224"/>
            <a:ext cx="8568952" cy="1224136"/>
          </a:xfrm>
          <a:prstGeom prst="rect">
            <a:avLst/>
          </a:prstGeom>
        </p:spPr>
        <p:txBody>
          <a:bodyPr>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solidFill>
                <a:schemeClr val="tx1"/>
              </a:solidFill>
            </a:endParaRPr>
          </a:p>
        </p:txBody>
      </p:sp>
    </p:spTree>
    <p:extLst>
      <p:ext uri="{BB962C8B-B14F-4D97-AF65-F5344CB8AC3E}">
        <p14:creationId xmlns:p14="http://schemas.microsoft.com/office/powerpoint/2010/main" val="98827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863823"/>
          </a:xfrm>
          <a:solidFill>
            <a:srgbClr val="A25BA0"/>
          </a:solidFill>
        </p:spPr>
        <p:txBody>
          <a:bodyPr>
            <a:noAutofit/>
          </a:bodyPr>
          <a:lstStyle/>
          <a:p>
            <a:pPr algn="l"/>
            <a:r>
              <a:rPr lang="en-GB" sz="2800" dirty="0">
                <a:latin typeface="Arial Black" panose="020B0A04020102020204" pitchFamily="34" charset="0"/>
              </a:rPr>
              <a:t>Time from referral to treatment by sex or ethnicity</a:t>
            </a:r>
          </a:p>
        </p:txBody>
      </p:sp>
      <p:sp>
        <p:nvSpPr>
          <p:cNvPr id="4" name="Content Placeholder 3"/>
          <p:cNvSpPr>
            <a:spLocks noGrp="1"/>
          </p:cNvSpPr>
          <p:nvPr>
            <p:ph sz="quarter" idx="15"/>
          </p:nvPr>
        </p:nvSpPr>
        <p:spPr>
          <a:xfrm>
            <a:off x="250825" y="1342800"/>
            <a:ext cx="3169047" cy="5326560"/>
          </a:xfrm>
        </p:spPr>
        <p:txBody>
          <a:bodyPr>
            <a:normAutofit/>
          </a:bodyPr>
          <a:lstStyle/>
          <a:p>
            <a:pPr marL="0" lvl="0" indent="0">
              <a:spcBef>
                <a:spcPts val="600"/>
              </a:spcBef>
              <a:spcAft>
                <a:spcPts val="600"/>
              </a:spcAft>
              <a:buNone/>
            </a:pPr>
            <a:r>
              <a:rPr lang="en-GB" sz="1800" dirty="0">
                <a:solidFill>
                  <a:schemeClr val="tx1">
                    <a:lumMod val="75000"/>
                  </a:schemeClr>
                </a:solidFill>
                <a:latin typeface="Arial"/>
              </a:rPr>
              <a:t>For tumours diagnosed 2014-2017 on an urgent referral (62 day) pathway for suspected cancer in SWL:</a:t>
            </a:r>
          </a:p>
          <a:p>
            <a:pPr marL="0" lvl="0" indent="0">
              <a:spcBef>
                <a:spcPts val="600"/>
              </a:spcBef>
              <a:spcAft>
                <a:spcPts val="600"/>
              </a:spcAft>
              <a:buNone/>
            </a:pPr>
            <a:r>
              <a:rPr lang="en-GB" sz="1800" b="1" dirty="0">
                <a:solidFill>
                  <a:schemeClr val="tx1">
                    <a:lumMod val="75000"/>
                  </a:schemeClr>
                </a:solidFill>
                <a:latin typeface="Arial"/>
              </a:rPr>
              <a:t>Men</a:t>
            </a:r>
            <a:r>
              <a:rPr lang="en-GB" sz="1800" dirty="0">
                <a:solidFill>
                  <a:schemeClr val="tx1">
                    <a:lumMod val="75000"/>
                  </a:schemeClr>
                </a:solidFill>
                <a:latin typeface="Arial"/>
              </a:rPr>
              <a:t> were more likely to have </a:t>
            </a:r>
            <a:r>
              <a:rPr lang="en-GB" sz="1800" b="1" dirty="0">
                <a:solidFill>
                  <a:schemeClr val="tx1">
                    <a:lumMod val="75000"/>
                  </a:schemeClr>
                </a:solidFill>
                <a:latin typeface="Arial"/>
              </a:rPr>
              <a:t>longer pathways </a:t>
            </a:r>
            <a:r>
              <a:rPr lang="en-GB" sz="1800" dirty="0">
                <a:solidFill>
                  <a:schemeClr val="tx1">
                    <a:lumMod val="75000"/>
                  </a:schemeClr>
                </a:solidFill>
                <a:latin typeface="Arial"/>
              </a:rPr>
              <a:t>from referral to treatment than women</a:t>
            </a:r>
          </a:p>
          <a:p>
            <a:pPr marL="0" indent="0">
              <a:spcBef>
                <a:spcPts val="600"/>
              </a:spcBef>
              <a:spcAft>
                <a:spcPts val="600"/>
              </a:spcAft>
              <a:buNone/>
            </a:pPr>
            <a:r>
              <a:rPr lang="en-GB" sz="1800" dirty="0">
                <a:latin typeface="Arial" panose="020B0604020202020204" pitchFamily="34" charset="0"/>
                <a:cs typeface="Arial" panose="020B0604020202020204" pitchFamily="34" charset="0"/>
              </a:rPr>
              <a:t>People of black ethnicity were more likely to have longer pathways from referral to treatment</a:t>
            </a:r>
          </a:p>
          <a:p>
            <a:pPr marL="0" indent="0">
              <a:spcBef>
                <a:spcPts val="600"/>
              </a:spcBef>
              <a:spcAft>
                <a:spcPts val="600"/>
              </a:spcAft>
              <a:buNone/>
            </a:pPr>
            <a:r>
              <a:rPr lang="en-GB" sz="1800" dirty="0">
                <a:solidFill>
                  <a:schemeClr val="tx1">
                    <a:lumMod val="75000"/>
                  </a:schemeClr>
                </a:solidFill>
                <a:latin typeface="Arial" panose="020B0604020202020204" pitchFamily="34" charset="0"/>
                <a:cs typeface="Arial" panose="020B0604020202020204" pitchFamily="34" charset="0"/>
              </a:rPr>
              <a:t>Note: unadjusted proportions do not take account of differences in case-mix</a:t>
            </a:r>
            <a:r>
              <a:rPr lang="en-GB" sz="1800" dirty="0">
                <a:solidFill>
                  <a:schemeClr val="tx1">
                    <a:lumMod val="85000"/>
                    <a:lumOff val="15000"/>
                  </a:schemeClr>
                </a:solidFill>
                <a:latin typeface="Arial" panose="020B0604020202020204" pitchFamily="34" charset="0"/>
                <a:cs typeface="Arial" panose="020B0604020202020204" pitchFamily="34" charset="0"/>
              </a:rPr>
              <a:t> (e.g. tumour site)</a:t>
            </a:r>
            <a:endParaRPr lang="en-GB" sz="1800" dirty="0">
              <a:solidFill>
                <a:schemeClr val="tx1">
                  <a:lumMod val="75000"/>
                </a:schemeClr>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pic>
        <p:nvPicPr>
          <p:cNvPr id="6" name="SGPlot12.png"/>
          <p:cNvPicPr>
            <a:picLocks noGrp="1" noChangeAspect="1"/>
          </p:cNvPicPr>
          <p:nvPr>
            <p:ph sz="quarter" idx="16"/>
          </p:nvPr>
        </p:nvPicPr>
        <p:blipFill rotWithShape="1">
          <a:blip r:embed="rId3"/>
          <a:stretch>
            <a:fillRect/>
          </a:stretch>
        </p:blipFill>
        <p:spPr>
          <a:xfrm>
            <a:off x="3338397" y="1342800"/>
            <a:ext cx="5554312" cy="4763392"/>
          </a:xfrm>
          <a:prstGeom prst="rect">
            <a:avLst/>
          </a:prstGeom>
        </p:spPr>
      </p:pic>
      <p:sp>
        <p:nvSpPr>
          <p:cNvPr id="5" name="TextBox 4">
            <a:extLst>
              <a:ext uri="{FF2B5EF4-FFF2-40B4-BE49-F238E27FC236}">
                <a16:creationId xmlns:a16="http://schemas.microsoft.com/office/drawing/2014/main" xmlns="" id="{76FEA497-04C7-4F2D-99D0-07B25F7FE42D}"/>
              </a:ext>
            </a:extLst>
          </p:cNvPr>
          <p:cNvSpPr txBox="1"/>
          <p:nvPr/>
        </p:nvSpPr>
        <p:spPr>
          <a:xfrm>
            <a:off x="106376" y="6446439"/>
            <a:ext cx="8784976" cy="369332"/>
          </a:xfrm>
          <a:prstGeom prst="rect">
            <a:avLst/>
          </a:prstGeom>
          <a:noFill/>
        </p:spPr>
        <p:txBody>
          <a:bodyPr wrap="square" rtlCol="0">
            <a:spAutoFit/>
          </a:bodyPr>
          <a:lstStyle/>
          <a:p>
            <a:r>
              <a:rPr lang="en-GB" sz="900" dirty="0">
                <a:solidFill>
                  <a:srgbClr val="3F3F3F"/>
                </a:solidFill>
                <a:latin typeface="Arial"/>
              </a:rPr>
              <a:t>Data for this analysis is based on patient-level information collected by the NHS, as part of the care and support of cancer patients. The data is collated, maintained and quality assured by the National Cancer Registration and Analysis Service, which is part of Public Health England (PHE). </a:t>
            </a:r>
            <a:r>
              <a:rPr lang="en-GB" sz="900" u="sng" dirty="0">
                <a:solidFill>
                  <a:srgbClr val="3F3F3F"/>
                </a:solidFill>
                <a:latin typeface="Arial"/>
                <a:hlinkClick r:id="rId4"/>
              </a:rPr>
              <a:t>http://ncin.org.uk/local_cancer_intelligence/tcst</a:t>
            </a:r>
            <a:endParaRPr lang="en-GB" sz="900" dirty="0">
              <a:solidFill>
                <a:srgbClr val="3F3F3F"/>
              </a:solidFill>
              <a:latin typeface="Arial"/>
            </a:endParaRPr>
          </a:p>
        </p:txBody>
      </p:sp>
    </p:spTree>
    <p:extLst>
      <p:ext uri="{BB962C8B-B14F-4D97-AF65-F5344CB8AC3E}">
        <p14:creationId xmlns:p14="http://schemas.microsoft.com/office/powerpoint/2010/main" val="948956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Time from referral to treatment by age or deprivation</a:t>
            </a:r>
          </a:p>
        </p:txBody>
      </p:sp>
      <p:sp>
        <p:nvSpPr>
          <p:cNvPr id="4" name="Content Placeholder 3"/>
          <p:cNvSpPr>
            <a:spLocks noGrp="1"/>
          </p:cNvSpPr>
          <p:nvPr>
            <p:ph sz="quarter" idx="15"/>
          </p:nvPr>
        </p:nvSpPr>
        <p:spPr>
          <a:xfrm>
            <a:off x="250825" y="1341438"/>
            <a:ext cx="3457079" cy="4104456"/>
          </a:xfrm>
        </p:spPr>
        <p:txBody>
          <a:bodyPr>
            <a:noAutofit/>
          </a:bodyPr>
          <a:lstStyle/>
          <a:p>
            <a:pPr lvl="0"/>
            <a:r>
              <a:rPr lang="en-GB" sz="1600" dirty="0">
                <a:solidFill>
                  <a:schemeClr val="tx1">
                    <a:lumMod val="75000"/>
                  </a:schemeClr>
                </a:solidFill>
              </a:rPr>
              <a:t>For tumours diagnosed 2014-2017 on an urgent referral pathway for suspected cancer:</a:t>
            </a:r>
          </a:p>
          <a:p>
            <a:pPr lvl="0"/>
            <a:r>
              <a:rPr lang="en-GB" sz="1600" dirty="0">
                <a:solidFill>
                  <a:schemeClr val="tx1">
                    <a:lumMod val="75000"/>
                  </a:schemeClr>
                </a:solidFill>
              </a:rPr>
              <a:t/>
            </a:r>
            <a:br>
              <a:rPr lang="en-GB" sz="1600" dirty="0">
                <a:solidFill>
                  <a:schemeClr val="tx1">
                    <a:lumMod val="75000"/>
                  </a:schemeClr>
                </a:solidFill>
              </a:rPr>
            </a:br>
            <a:r>
              <a:rPr lang="en-GB" sz="1600" dirty="0">
                <a:solidFill>
                  <a:schemeClr val="tx1">
                    <a:lumMod val="75000"/>
                  </a:schemeClr>
                </a:solidFill>
              </a:rPr>
              <a:t>The oldest (85+) and youngest (0-44) age groups were more likely to have a fewer number of days to treatment than those age groups in between.</a:t>
            </a:r>
          </a:p>
          <a:p>
            <a:r>
              <a:rPr lang="en-GB" sz="1600" dirty="0">
                <a:solidFill>
                  <a:schemeClr val="tx1">
                    <a:lumMod val="75000"/>
                  </a:schemeClr>
                </a:solidFill>
              </a:rPr>
              <a:t>Those who were more deprived were more likely to have longer pathways from referral to treatment.</a:t>
            </a:r>
          </a:p>
          <a:p>
            <a:r>
              <a:rPr lang="en-GB" sz="1600" dirty="0">
                <a:solidFill>
                  <a:schemeClr val="tx1">
                    <a:lumMod val="75000"/>
                  </a:schemeClr>
                </a:solidFill>
              </a:rPr>
              <a:t>Note: unadjusted proportions do not take account of differences in case-mix</a:t>
            </a:r>
            <a:r>
              <a:rPr lang="en-GB" sz="1600" dirty="0">
                <a:solidFill>
                  <a:schemeClr val="tx1">
                    <a:lumMod val="85000"/>
                    <a:lumOff val="15000"/>
                  </a:schemeClr>
                </a:solidFill>
                <a:latin typeface="Arial" panose="020B0604020202020204" pitchFamily="34" charset="0"/>
                <a:cs typeface="Arial" panose="020B0604020202020204" pitchFamily="34" charset="0"/>
              </a:rPr>
              <a:t> (e.g. tumour site)</a:t>
            </a:r>
            <a:endParaRPr lang="en-GB" sz="1600" dirty="0">
              <a:solidFill>
                <a:schemeClr val="tx1">
                  <a:lumMod val="75000"/>
                </a:schemeClr>
              </a:solidFill>
            </a:endParaRPr>
          </a:p>
        </p:txBody>
      </p:sp>
      <p:sp>
        <p:nvSpPr>
          <p:cNvPr id="5" name="TextBox 4">
            <a:extLst>
              <a:ext uri="{FF2B5EF4-FFF2-40B4-BE49-F238E27FC236}">
                <a16:creationId xmlns:a16="http://schemas.microsoft.com/office/drawing/2014/main" xmlns="" id="{79CF41BE-7CAD-473D-AAC0-FCF4700708FA}"/>
              </a:ext>
            </a:extLst>
          </p:cNvPr>
          <p:cNvSpPr txBox="1"/>
          <p:nvPr/>
        </p:nvSpPr>
        <p:spPr>
          <a:xfrm>
            <a:off x="106376" y="6446439"/>
            <a:ext cx="87849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F3F3F"/>
                </a:solidFill>
                <a:effectLst/>
                <a:uLnTx/>
                <a:uFillTx/>
                <a:latin typeface="Arial"/>
                <a:ea typeface="+mn-ea"/>
                <a:cs typeface="+mn-cs"/>
              </a:rPr>
              <a:t>Data for this analysis is based on patient-level information collected by the NHS, as part of the care and support of cancer patients. The data is collated, maintained and quality assured by the National Cancer Registration and Analysis Service, which is part of Public Health England (PHE). </a:t>
            </a:r>
            <a:r>
              <a:rPr kumimoji="0" lang="en-GB" sz="900" b="0" i="0" u="sng" strike="noStrike" kern="1200" cap="none" spc="0" normalizeH="0" baseline="0" noProof="0" dirty="0">
                <a:ln>
                  <a:noFill/>
                </a:ln>
                <a:solidFill>
                  <a:srgbClr val="3F3F3F"/>
                </a:solidFill>
                <a:effectLst/>
                <a:uLnTx/>
                <a:uFillTx/>
                <a:latin typeface="Arial"/>
                <a:ea typeface="+mn-ea"/>
                <a:cs typeface="+mn-cs"/>
                <a:hlinkClick r:id="rId3"/>
              </a:rPr>
              <a:t>http://ncin.org.uk/local_cancer_intelligence/tcst</a:t>
            </a:r>
            <a:endParaRPr kumimoji="0" lang="en-GB" sz="900" b="0" i="0" u="none" strike="noStrike" kern="1200" cap="none" spc="0" normalizeH="0" baseline="0" noProof="0" dirty="0">
              <a:ln>
                <a:noFill/>
              </a:ln>
              <a:solidFill>
                <a:srgbClr val="3F3F3F"/>
              </a:solidFill>
              <a:effectLst/>
              <a:uLnTx/>
              <a:uFillTx/>
              <a:latin typeface="Arial"/>
              <a:ea typeface="+mn-ea"/>
              <a:cs typeface="+mn-cs"/>
            </a:endParaRPr>
          </a:p>
        </p:txBody>
      </p:sp>
      <p:pic>
        <p:nvPicPr>
          <p:cNvPr id="8" name="SGPlot14.png">
            <a:extLst>
              <a:ext uri="{FF2B5EF4-FFF2-40B4-BE49-F238E27FC236}">
                <a16:creationId xmlns:a16="http://schemas.microsoft.com/office/drawing/2014/main" xmlns="" id="{7333865D-86E4-400D-9E60-248DA8B1F7F1}"/>
              </a:ext>
            </a:extLst>
          </p:cNvPr>
          <p:cNvPicPr>
            <a:picLocks noChangeAspect="1"/>
          </p:cNvPicPr>
          <p:nvPr/>
        </p:nvPicPr>
        <p:blipFill rotWithShape="1">
          <a:blip r:embed="rId4"/>
          <a:stretch>
            <a:fillRect/>
          </a:stretch>
        </p:blipFill>
        <p:spPr>
          <a:xfrm>
            <a:off x="3879502" y="1268760"/>
            <a:ext cx="5011850" cy="4608512"/>
          </a:xfrm>
          <a:prstGeom prst="rect">
            <a:avLst/>
          </a:prstGeom>
        </p:spPr>
      </p:pic>
    </p:spTree>
    <p:extLst>
      <p:ext uri="{BB962C8B-B14F-4D97-AF65-F5344CB8AC3E}">
        <p14:creationId xmlns:p14="http://schemas.microsoft.com/office/powerpoint/2010/main" val="3618467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800" dirty="0">
                <a:latin typeface="Arial Black" panose="020B0A04020102020204" pitchFamily="34" charset="0"/>
              </a:rPr>
              <a:t>Summary – cancer treatment SWL</a:t>
            </a:r>
          </a:p>
        </p:txBody>
      </p:sp>
      <p:sp>
        <p:nvSpPr>
          <p:cNvPr id="3" name="Content Placeholder 2"/>
          <p:cNvSpPr>
            <a:spLocks noGrp="1"/>
          </p:cNvSpPr>
          <p:nvPr>
            <p:ph sz="quarter" idx="15"/>
          </p:nvPr>
        </p:nvSpPr>
        <p:spPr>
          <a:xfrm>
            <a:off x="250825" y="1341438"/>
            <a:ext cx="8642350" cy="3167681"/>
          </a:xfrm>
          <a:solidFill>
            <a:srgbClr val="F9D3E7"/>
          </a:solidFill>
        </p:spPr>
        <p:txBody>
          <a:bodyPr>
            <a:normAutofit fontScale="92500" lnSpcReduction="10000"/>
          </a:bodyPr>
          <a:lstStyle/>
          <a:p>
            <a:pPr>
              <a:spcBef>
                <a:spcPts val="600"/>
              </a:spcBef>
              <a:spcAft>
                <a:spcPts val="600"/>
              </a:spcAft>
            </a:pPr>
            <a:r>
              <a:rPr lang="en-GB" sz="2000" dirty="0">
                <a:latin typeface="Arial" panose="020B0604020202020204" pitchFamily="34" charset="0"/>
                <a:cs typeface="Arial" panose="020B0604020202020204" pitchFamily="34" charset="0"/>
              </a:rPr>
              <a:t>Use of breast conserving surgery (BCS) varies between trusts. Highest use of BCS is in Croydon and lowest in Kingston for 50-69yo. For 70+, this was highest SGH, and lower in others. </a:t>
            </a:r>
          </a:p>
          <a:p>
            <a:pPr>
              <a:spcBef>
                <a:spcPts val="600"/>
              </a:spcBef>
              <a:spcAft>
                <a:spcPts val="600"/>
              </a:spcAft>
            </a:pPr>
            <a:r>
              <a:rPr lang="en-GB" sz="2000" dirty="0">
                <a:latin typeface="Arial" panose="020B0604020202020204" pitchFamily="34" charset="0"/>
                <a:cs typeface="Arial" panose="020B0604020202020204" pitchFamily="34" charset="0"/>
              </a:rPr>
              <a:t>In West London there is variation in having a CNS for younger aged women (50-69yo), and lowest at Chelsea &amp; Westminster.  For older women, there was also variation with the lowest coverage at 56% in Chelsea &amp; Westminster.</a:t>
            </a:r>
          </a:p>
          <a:p>
            <a:pPr>
              <a:spcBef>
                <a:spcPts val="600"/>
              </a:spcBef>
              <a:spcAft>
                <a:spcPts val="600"/>
              </a:spcAft>
            </a:pPr>
            <a:r>
              <a:rPr lang="en-GB" sz="2000" dirty="0">
                <a:latin typeface="Arial" panose="020B0604020202020204" pitchFamily="34" charset="0"/>
                <a:cs typeface="Arial" panose="020B0604020202020204" pitchFamily="34" charset="0"/>
              </a:rPr>
              <a:t>Women more likely to have fewer number of days from referral to treatment than men. Those of black ethnicity are more likely to have more days to treatment than other ethnicities</a:t>
            </a:r>
          </a:p>
        </p:txBody>
      </p:sp>
    </p:spTree>
    <p:extLst>
      <p:ext uri="{BB962C8B-B14F-4D97-AF65-F5344CB8AC3E}">
        <p14:creationId xmlns:p14="http://schemas.microsoft.com/office/powerpoint/2010/main" val="1759484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340768"/>
            <a:ext cx="6985000" cy="1512168"/>
          </a:xfrm>
        </p:spPr>
        <p:txBody>
          <a:bodyPr/>
          <a:lstStyle/>
          <a:p>
            <a:pPr marL="0" indent="0">
              <a:buNone/>
            </a:pPr>
            <a:r>
              <a:rPr lang="en-GB" dirty="0">
                <a:latin typeface="Arial Black" panose="020B0A04020102020204" pitchFamily="34" charset="0"/>
              </a:rPr>
              <a:t>Personalised care for cancer SWL</a:t>
            </a:r>
          </a:p>
        </p:txBody>
      </p:sp>
    </p:spTree>
    <p:extLst>
      <p:ext uri="{BB962C8B-B14F-4D97-AF65-F5344CB8AC3E}">
        <p14:creationId xmlns:p14="http://schemas.microsoft.com/office/powerpoint/2010/main" val="911299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800" dirty="0">
                <a:latin typeface="Arial Black" panose="020B0A04020102020204" pitchFamily="34" charset="0"/>
              </a:rPr>
              <a:t>Personalised care – comorbidities SWL</a:t>
            </a:r>
          </a:p>
        </p:txBody>
      </p:sp>
      <p:sp>
        <p:nvSpPr>
          <p:cNvPr id="4" name="Text Placeholder 3"/>
          <p:cNvSpPr>
            <a:spLocks noGrp="1"/>
          </p:cNvSpPr>
          <p:nvPr>
            <p:ph type="body" sz="quarter" idx="12"/>
          </p:nvPr>
        </p:nvSpPr>
        <p:spPr>
          <a:xfrm>
            <a:off x="250825" y="692696"/>
            <a:ext cx="8642350" cy="2088232"/>
          </a:xfrm>
        </p:spPr>
        <p:txBody>
          <a:bodyPr>
            <a:noAutofit/>
          </a:bodyPr>
          <a:lstStyle/>
          <a:p>
            <a:pPr marL="90488" lvl="0" indent="-3175">
              <a:lnSpc>
                <a:spcPct val="120000"/>
              </a:lnSpc>
              <a:spcBef>
                <a:spcPts val="600"/>
              </a:spcBef>
              <a:spcAft>
                <a:spcPts val="600"/>
              </a:spcAft>
              <a:buNone/>
              <a:tabLst>
                <a:tab pos="87313" algn="l"/>
              </a:tabLst>
            </a:pPr>
            <a:r>
              <a:rPr lang="en-GB" sz="1100" dirty="0">
                <a:solidFill>
                  <a:schemeClr val="tx1">
                    <a:lumMod val="75000"/>
                  </a:schemeClr>
                </a:solidFill>
                <a:latin typeface="Arial" panose="020B0604020202020204" pitchFamily="34" charset="0"/>
                <a:cs typeface="Arial" panose="020B0604020202020204" pitchFamily="34" charset="0"/>
              </a:rPr>
              <a:t>Measuring comorbidity is a good way to understand the complexity of medical needs faced by cancer patients. The </a:t>
            </a:r>
            <a:r>
              <a:rPr lang="en-GB" sz="1100" dirty="0" err="1">
                <a:solidFill>
                  <a:schemeClr val="tx1">
                    <a:lumMod val="75000"/>
                  </a:schemeClr>
                </a:solidFill>
                <a:latin typeface="Arial" panose="020B0604020202020204" pitchFamily="34" charset="0"/>
                <a:cs typeface="Arial" panose="020B0604020202020204" pitchFamily="34" charset="0"/>
              </a:rPr>
              <a:t>Charlson</a:t>
            </a:r>
            <a:r>
              <a:rPr lang="en-GB" sz="1100" dirty="0">
                <a:solidFill>
                  <a:schemeClr val="tx1">
                    <a:lumMod val="75000"/>
                  </a:schemeClr>
                </a:solidFill>
                <a:latin typeface="Arial" panose="020B0604020202020204" pitchFamily="34" charset="0"/>
                <a:cs typeface="Arial" panose="020B0604020202020204" pitchFamily="34" charset="0"/>
              </a:rPr>
              <a:t> score indicates a burden of comorbidity (combining number of conditions, risk of mortality and/or resource use) where patients with no comorbidities have a zero score and an increasing burden of comorbidity is represented by a higher score. A study of prevalent cases in London &amp; W Essex from 2007-14 showed little differences in comorbidity between different STPs</a:t>
            </a:r>
          </a:p>
          <a:p>
            <a:pPr marL="90488" lvl="0" indent="-3175">
              <a:lnSpc>
                <a:spcPct val="120000"/>
              </a:lnSpc>
              <a:spcBef>
                <a:spcPts val="600"/>
              </a:spcBef>
              <a:spcAft>
                <a:spcPts val="600"/>
              </a:spcAft>
              <a:buNone/>
              <a:tabLst>
                <a:tab pos="87313" algn="l"/>
              </a:tabLst>
            </a:pPr>
            <a:r>
              <a:rPr lang="en-GB" sz="1100" dirty="0">
                <a:solidFill>
                  <a:schemeClr val="tx1">
                    <a:lumMod val="75000"/>
                  </a:schemeClr>
                </a:solidFill>
                <a:latin typeface="Arial" panose="020B0604020202020204" pitchFamily="34" charset="0"/>
                <a:cs typeface="Arial" panose="020B0604020202020204" pitchFamily="34" charset="0"/>
              </a:rPr>
              <a:t>Across London, comorbidity increases with age, as we would expect: 12% cancer patients overall have comorbidity; 6% of under 60s to 25% of over 80s</a:t>
            </a:r>
          </a:p>
          <a:p>
            <a:pPr marL="90488" lvl="0" indent="-3175">
              <a:lnSpc>
                <a:spcPct val="120000"/>
              </a:lnSpc>
              <a:spcBef>
                <a:spcPts val="600"/>
              </a:spcBef>
              <a:spcAft>
                <a:spcPts val="600"/>
              </a:spcAft>
              <a:buNone/>
              <a:tabLst>
                <a:tab pos="87313" algn="l"/>
              </a:tabLst>
            </a:pPr>
            <a:r>
              <a:rPr lang="en-GB" sz="1100" dirty="0">
                <a:solidFill>
                  <a:schemeClr val="tx1">
                    <a:lumMod val="75000"/>
                  </a:schemeClr>
                </a:solidFill>
                <a:latin typeface="Arial" panose="020B0604020202020204" pitchFamily="34" charset="0"/>
                <a:cs typeface="Arial" panose="020B0604020202020204" pitchFamily="34" charset="0"/>
              </a:rPr>
              <a:t>The proportion of patients with comorbidities also increases with increasing deprivation. The most deprived groups in Kingston and Merton have the highest proportion comorbidities - this may relate to older age of the population.</a:t>
            </a:r>
          </a:p>
          <a:p>
            <a:endParaRPr lang="en-GB" dirty="0"/>
          </a:p>
        </p:txBody>
      </p:sp>
      <p:graphicFrame>
        <p:nvGraphicFramePr>
          <p:cNvPr id="6" name="Chart 5"/>
          <p:cNvGraphicFramePr>
            <a:graphicFrameLocks/>
          </p:cNvGraphicFramePr>
          <p:nvPr>
            <p:extLst>
              <p:ext uri="{D42A27DB-BD31-4B8C-83A1-F6EECF244321}">
                <p14:modId xmlns:p14="http://schemas.microsoft.com/office/powerpoint/2010/main" val="2476836963"/>
              </p:ext>
            </p:extLst>
          </p:nvPr>
        </p:nvGraphicFramePr>
        <p:xfrm>
          <a:off x="542925" y="2609528"/>
          <a:ext cx="805815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xmlns="" id="{7891EA21-BC6B-4C85-AD14-4E117D8DD1AF}"/>
              </a:ext>
            </a:extLst>
          </p:cNvPr>
          <p:cNvSpPr/>
          <p:nvPr/>
        </p:nvSpPr>
        <p:spPr>
          <a:xfrm>
            <a:off x="107504" y="6582544"/>
            <a:ext cx="6743750" cy="230832"/>
          </a:xfrm>
          <a:prstGeom prst="rect">
            <a:avLst/>
          </a:prstGeom>
        </p:spPr>
        <p:txBody>
          <a:bodyPr wrap="square">
            <a:spAutoFit/>
          </a:bodyPr>
          <a:lstStyle/>
          <a:p>
            <a:r>
              <a:rPr lang="en-GB" sz="900" dirty="0">
                <a:solidFill>
                  <a:srgbClr val="3F3F3F"/>
                </a:solidFill>
                <a:latin typeface="Arial"/>
              </a:rPr>
              <a:t>Comorbidity at diagnosis for those living with cancer in London: </a:t>
            </a:r>
            <a:r>
              <a:rPr lang="en-GB" sz="900" dirty="0">
                <a:solidFill>
                  <a:srgbClr val="3F3F3F"/>
                </a:solidFill>
                <a:latin typeface="Arial"/>
                <a:hlinkClick r:id="rId3"/>
              </a:rPr>
              <a:t>http://ncin.org.uk/local_cancer_intelligence/tcst</a:t>
            </a:r>
            <a:endParaRPr lang="en-GB" sz="900" dirty="0">
              <a:solidFill>
                <a:srgbClr val="3F3F3F"/>
              </a:solidFill>
              <a:latin typeface="Arial"/>
            </a:endParaRPr>
          </a:p>
        </p:txBody>
      </p:sp>
    </p:spTree>
    <p:extLst>
      <p:ext uri="{BB962C8B-B14F-4D97-AF65-F5344CB8AC3E}">
        <p14:creationId xmlns:p14="http://schemas.microsoft.com/office/powerpoint/2010/main" val="270169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81475461"/>
              </p:ext>
            </p:extLst>
          </p:nvPr>
        </p:nvGraphicFramePr>
        <p:xfrm>
          <a:off x="539552" y="2636639"/>
          <a:ext cx="8208912"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50825" y="188913"/>
            <a:ext cx="8642350" cy="647799"/>
          </a:xfrm>
        </p:spPr>
        <p:txBody>
          <a:bodyPr/>
          <a:lstStyle/>
          <a:p>
            <a:r>
              <a:rPr lang="en-GB" sz="2000" dirty="0"/>
              <a:t>Personalised care – household bills arrears GLA data 2018-19</a:t>
            </a:r>
          </a:p>
        </p:txBody>
      </p:sp>
      <p:sp>
        <p:nvSpPr>
          <p:cNvPr id="3" name="Content Placeholder 2"/>
          <p:cNvSpPr>
            <a:spLocks noGrp="1"/>
          </p:cNvSpPr>
          <p:nvPr>
            <p:ph sz="quarter" idx="15"/>
          </p:nvPr>
        </p:nvSpPr>
        <p:spPr>
          <a:xfrm>
            <a:off x="250824" y="980728"/>
            <a:ext cx="8642350" cy="1583507"/>
          </a:xfrm>
        </p:spPr>
        <p:txBody>
          <a:bodyPr>
            <a:normAutofit fontScale="55000" lnSpcReduction="20000"/>
          </a:bodyPr>
          <a:lstStyle/>
          <a:p>
            <a:pPr marL="0" indent="0">
              <a:buNone/>
            </a:pPr>
            <a:r>
              <a:rPr lang="en-GB" dirty="0"/>
              <a:t>Recent data from the GLA survey highlight the London assembly areas with highest levels of people living with household bills arrears.  </a:t>
            </a:r>
          </a:p>
          <a:p>
            <a:pPr marL="0" indent="0">
              <a:buNone/>
            </a:pPr>
            <a:r>
              <a:rPr lang="en-GB" dirty="0"/>
              <a:t>For  STPs, this might help target support services, and should prompt hospital services to think about debt with patients in particular areas.</a:t>
            </a:r>
          </a:p>
          <a:p>
            <a:r>
              <a:rPr lang="en-GB" dirty="0"/>
              <a:t>For </a:t>
            </a:r>
            <a:r>
              <a:rPr lang="en-GB" dirty="0" smtClean="0"/>
              <a:t>SWL </a:t>
            </a:r>
            <a:r>
              <a:rPr lang="en-GB" dirty="0"/>
              <a:t>we would focus </a:t>
            </a:r>
            <a:r>
              <a:rPr lang="en-GB" dirty="0" smtClean="0"/>
              <a:t>on Croydon &amp; Sutton, </a:t>
            </a:r>
            <a:r>
              <a:rPr lang="en-GB" dirty="0"/>
              <a:t>where </a:t>
            </a:r>
            <a:r>
              <a:rPr lang="en-GB" dirty="0" smtClean="0"/>
              <a:t>a high % </a:t>
            </a:r>
            <a:r>
              <a:rPr lang="en-GB" dirty="0"/>
              <a:t>of people have household bills arrears</a:t>
            </a:r>
          </a:p>
          <a:p>
            <a:pPr marL="0" indent="0">
              <a:buNone/>
            </a:pPr>
            <a:endParaRPr lang="en-GB" dirty="0"/>
          </a:p>
          <a:p>
            <a:pPr marL="0" indent="0">
              <a:buNone/>
            </a:pPr>
            <a:endParaRPr lang="en-GB" dirty="0"/>
          </a:p>
        </p:txBody>
      </p:sp>
      <p:sp>
        <p:nvSpPr>
          <p:cNvPr id="4" name="Slide Number Placeholder 3">
            <a:extLst>
              <a:ext uri="{FF2B5EF4-FFF2-40B4-BE49-F238E27FC236}">
                <a16:creationId xmlns="" xmlns:a16="http://schemas.microsoft.com/office/drawing/2014/main" id="{1CA4A66A-9CDD-402C-B4EB-E5DDAF54F896}"/>
              </a:ext>
            </a:extLst>
          </p:cNvPr>
          <p:cNvSpPr>
            <a:spLocks noGrp="1"/>
          </p:cNvSpPr>
          <p:nvPr>
            <p:ph type="sldNum" sz="quarter" idx="14"/>
          </p:nvPr>
        </p:nvSpPr>
        <p:spPr/>
        <p:txBody>
          <a:bodyPr/>
          <a:lstStyle/>
          <a:p>
            <a:fld id="{8FC524A1-7B6A-464D-B8BC-8FE2E057339E}" type="slidenum">
              <a:rPr lang="en-GB" smtClean="0"/>
              <a:pPr/>
              <a:t>29</a:t>
            </a:fld>
            <a:endParaRPr lang="en-GB" dirty="0"/>
          </a:p>
        </p:txBody>
      </p:sp>
    </p:spTree>
    <p:extLst>
      <p:ext uri="{BB962C8B-B14F-4D97-AF65-F5344CB8AC3E}">
        <p14:creationId xmlns:p14="http://schemas.microsoft.com/office/powerpoint/2010/main" val="285167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200" dirty="0">
                <a:latin typeface="Arial Black" panose="020B0A04020102020204" pitchFamily="34" charset="0"/>
                <a:cs typeface="Arial" panose="020B0604020202020204" pitchFamily="34" charset="0"/>
              </a:rPr>
              <a:t>Picture of SW London</a:t>
            </a:r>
          </a:p>
        </p:txBody>
      </p:sp>
      <p:sp>
        <p:nvSpPr>
          <p:cNvPr id="8" name="Rectangle 7"/>
          <p:cNvSpPr/>
          <p:nvPr/>
        </p:nvSpPr>
        <p:spPr>
          <a:xfrm>
            <a:off x="240242" y="778344"/>
            <a:ext cx="4187742" cy="6017032"/>
          </a:xfrm>
          <a:prstGeom prst="rect">
            <a:avLst/>
          </a:prstGeom>
          <a:solidFill>
            <a:srgbClr val="83DDFF"/>
          </a:solidFill>
        </p:spPr>
        <p:txBody>
          <a:bodyPr wrap="square">
            <a:spAutoFit/>
          </a:bodyPr>
          <a:lstStyle/>
          <a:p>
            <a:pPr>
              <a:spcBef>
                <a:spcPts val="600"/>
              </a:spcBef>
              <a:spcAft>
                <a:spcPts val="600"/>
              </a:spcAft>
            </a:pPr>
            <a:r>
              <a:rPr lang="en-GB" sz="1300" dirty="0">
                <a:latin typeface="Arial" panose="020B0604020202020204" pitchFamily="34" charset="0"/>
                <a:cs typeface="Arial" panose="020B0604020202020204" pitchFamily="34" charset="0"/>
              </a:rPr>
              <a:t>1.5m people</a:t>
            </a:r>
          </a:p>
          <a:p>
            <a:pPr>
              <a:spcBef>
                <a:spcPts val="600"/>
              </a:spcBef>
              <a:spcAft>
                <a:spcPts val="600"/>
              </a:spcAft>
            </a:pPr>
            <a:r>
              <a:rPr lang="en-GB" sz="1300" b="1" dirty="0">
                <a:latin typeface="Arial" panose="020B0604020202020204" pitchFamily="34" charset="0"/>
                <a:cs typeface="Arial" panose="020B0604020202020204" pitchFamily="34" charset="0"/>
              </a:rPr>
              <a:t>Levels of ethnic diversity vary across SWL </a:t>
            </a:r>
            <a:r>
              <a:rPr lang="en-GB" sz="1300" dirty="0">
                <a:latin typeface="Arial" panose="020B0604020202020204" pitchFamily="34" charset="0"/>
                <a:cs typeface="Arial" panose="020B0604020202020204" pitchFamily="34" charset="0"/>
              </a:rPr>
              <a:t>: 21% BME in Sutton, 39% in Merton and highest at 45% in Croydon </a:t>
            </a:r>
          </a:p>
          <a:p>
            <a:pPr>
              <a:spcBef>
                <a:spcPts val="600"/>
              </a:spcBef>
              <a:spcAft>
                <a:spcPts val="600"/>
              </a:spcAft>
            </a:pPr>
            <a:r>
              <a:rPr lang="en-GB" sz="1300" b="1" dirty="0">
                <a:latin typeface="Arial" panose="020B0604020202020204" pitchFamily="34" charset="0"/>
                <a:cs typeface="Arial" panose="020B0604020202020204" pitchFamily="34" charset="0"/>
              </a:rPr>
              <a:t>Areas of significant deprivation: </a:t>
            </a:r>
            <a:r>
              <a:rPr lang="en-GB" sz="1300" dirty="0">
                <a:latin typeface="Arial" panose="020B0604020202020204" pitchFamily="34" charset="0"/>
                <a:cs typeface="Arial" panose="020B0604020202020204" pitchFamily="34" charset="0"/>
              </a:rPr>
              <a:t>Croydon most deprived CCG in SWL (</a:t>
            </a:r>
            <a:r>
              <a:rPr lang="en-GB" sz="1300" dirty="0">
                <a:solidFill>
                  <a:schemeClr val="tx1">
                    <a:lumMod val="75000"/>
                  </a:schemeClr>
                </a:solidFill>
                <a:latin typeface="Arial" panose="020B0604020202020204" pitchFamily="34" charset="0"/>
                <a:cs typeface="Arial" panose="020B0604020202020204" pitchFamily="34" charset="0"/>
              </a:rPr>
              <a:t>rank 91 out of 326 England LA), next is Wandsworth (rank 147</a:t>
            </a:r>
            <a:r>
              <a:rPr lang="en-GB" sz="1300" baseline="30000" dirty="0">
                <a:solidFill>
                  <a:schemeClr val="tx1">
                    <a:lumMod val="75000"/>
                  </a:schemeClr>
                </a:solidFill>
                <a:latin typeface="Arial" panose="020B0604020202020204" pitchFamily="34" charset="0"/>
                <a:cs typeface="Arial" panose="020B0604020202020204" pitchFamily="34" charset="0"/>
              </a:rPr>
              <a:t>th</a:t>
            </a:r>
            <a:r>
              <a:rPr lang="en-GB" sz="1300" dirty="0">
                <a:solidFill>
                  <a:schemeClr val="tx1">
                    <a:lumMod val="75000"/>
                  </a:schemeClr>
                </a:solidFill>
                <a:latin typeface="Arial" panose="020B0604020202020204" pitchFamily="34" charset="0"/>
                <a:cs typeface="Arial" panose="020B0604020202020204" pitchFamily="34" charset="0"/>
              </a:rPr>
              <a:t>). There are pockets of  deprivation across SWL in every borough. Croydon one of London’s fastest growing boroughs (second only to Barnet in NCL)</a:t>
            </a:r>
            <a:r>
              <a:rPr lang="en-GB" sz="1300" baseline="30000" dirty="0">
                <a:solidFill>
                  <a:schemeClr val="tx1">
                    <a:lumMod val="75000"/>
                  </a:schemeClr>
                </a:solidFill>
                <a:latin typeface="Arial" panose="020B0604020202020204" pitchFamily="34" charset="0"/>
                <a:cs typeface="Arial" panose="020B0604020202020204" pitchFamily="34" charset="0"/>
              </a:rPr>
              <a:t>1</a:t>
            </a:r>
            <a:r>
              <a:rPr lang="en-GB" sz="1300" dirty="0">
                <a:solidFill>
                  <a:schemeClr val="tx1">
                    <a:lumMod val="75000"/>
                  </a:schemeClr>
                </a:solidFill>
                <a:latin typeface="Arial" panose="020B0604020202020204" pitchFamily="34" charset="0"/>
                <a:cs typeface="Arial" panose="020B0604020202020204" pitchFamily="34" charset="0"/>
              </a:rPr>
              <a:t> </a:t>
            </a:r>
          </a:p>
          <a:p>
            <a:pPr>
              <a:spcBef>
                <a:spcPts val="600"/>
              </a:spcBef>
              <a:spcAft>
                <a:spcPts val="600"/>
              </a:spcAft>
            </a:pPr>
            <a:r>
              <a:rPr lang="en-GB" sz="1300" b="1" dirty="0">
                <a:latin typeface="Arial" panose="020B0604020202020204" pitchFamily="34" charset="0"/>
                <a:cs typeface="Arial" panose="020B0604020202020204" pitchFamily="34" charset="0"/>
              </a:rPr>
              <a:t>Prisons and IRC: </a:t>
            </a:r>
            <a:r>
              <a:rPr lang="en-GB" sz="1300" dirty="0">
                <a:latin typeface="Arial" panose="020B0604020202020204" pitchFamily="34" charset="0"/>
                <a:cs typeface="Arial" panose="020B0604020202020204" pitchFamily="34" charset="0"/>
              </a:rPr>
              <a:t>HMP Wandsworth holds 1700 men; Lunar House Immigration asylum screening centre, Croydon, where people go to register for asylum</a:t>
            </a:r>
            <a:r>
              <a:rPr lang="en-GB" sz="1300" baseline="30000" dirty="0">
                <a:latin typeface="Arial" panose="020B0604020202020204" pitchFamily="34" charset="0"/>
                <a:cs typeface="Arial" panose="020B0604020202020204" pitchFamily="34" charset="0"/>
              </a:rPr>
              <a:t>2</a:t>
            </a:r>
            <a:r>
              <a:rPr lang="en-GB" sz="1300" dirty="0">
                <a:latin typeface="Arial" panose="020B0604020202020204" pitchFamily="34" charset="0"/>
                <a:cs typeface="Arial" panose="020B0604020202020204" pitchFamily="34" charset="0"/>
              </a:rPr>
              <a:t>. Non-residential short term holding facility – approx. 1200 detentions per year, average 5 hours before transfer to another facility </a:t>
            </a:r>
          </a:p>
          <a:p>
            <a:pPr>
              <a:spcBef>
                <a:spcPts val="600"/>
              </a:spcBef>
              <a:spcAft>
                <a:spcPts val="600"/>
              </a:spcAft>
            </a:pPr>
            <a:r>
              <a:rPr lang="en-GB" sz="1300" b="1" dirty="0">
                <a:latin typeface="Arial" panose="020B0604020202020204" pitchFamily="34" charset="0"/>
                <a:cs typeface="Arial" panose="020B0604020202020204" pitchFamily="34" charset="0"/>
              </a:rPr>
              <a:t>Drugs and alcohol: </a:t>
            </a:r>
            <a:r>
              <a:rPr lang="en-GB" sz="1300" dirty="0">
                <a:latin typeface="Arial" panose="020B0604020202020204" pitchFamily="34" charset="0"/>
                <a:cs typeface="Arial" panose="020B0604020202020204" pitchFamily="34" charset="0"/>
              </a:rPr>
              <a:t>opiate and crack users estimated at 6285 in SWL using 2016-17 data (highest number in Croydon  n=1933 people)</a:t>
            </a:r>
          </a:p>
          <a:p>
            <a:pPr>
              <a:spcBef>
                <a:spcPts val="600"/>
              </a:spcBef>
              <a:spcAft>
                <a:spcPts val="600"/>
              </a:spcAft>
            </a:pPr>
            <a:r>
              <a:rPr lang="en-GB" sz="1300" b="1" dirty="0">
                <a:latin typeface="Arial" panose="020B0604020202020204" pitchFamily="34" charset="0"/>
                <a:cs typeface="Arial" panose="020B0604020202020204" pitchFamily="34" charset="0"/>
              </a:rPr>
              <a:t>People with severe and enduring mental illness (SMI): </a:t>
            </a:r>
            <a:r>
              <a:rPr lang="en-GB" sz="1300" dirty="0">
                <a:latin typeface="Arial" panose="020B0604020202020204" pitchFamily="34" charset="0"/>
                <a:cs typeface="Arial" panose="020B0604020202020204" pitchFamily="34" charset="0"/>
              </a:rPr>
              <a:t>Estimated</a:t>
            </a:r>
            <a:r>
              <a:rPr lang="en-GB" sz="1300" b="1" dirty="0">
                <a:latin typeface="Arial" panose="020B0604020202020204" pitchFamily="34" charset="0"/>
                <a:cs typeface="Arial" panose="020B0604020202020204" pitchFamily="34" charset="0"/>
              </a:rPr>
              <a:t> </a:t>
            </a:r>
            <a:r>
              <a:rPr lang="en-GB" sz="1300" dirty="0">
                <a:latin typeface="Arial" panose="020B0604020202020204" pitchFamily="34" charset="0"/>
                <a:cs typeface="Arial" panose="020B0604020202020204" pitchFamily="34" charset="0"/>
              </a:rPr>
              <a:t>14,000 people with SMI amongst GP registered population (1%)</a:t>
            </a:r>
          </a:p>
          <a:p>
            <a:pPr>
              <a:spcBef>
                <a:spcPts val="600"/>
              </a:spcBef>
              <a:spcAft>
                <a:spcPts val="600"/>
              </a:spcAft>
            </a:pPr>
            <a:r>
              <a:rPr lang="en-GB" sz="1300" b="1" dirty="0">
                <a:latin typeface="Arial" panose="020B0604020202020204" pitchFamily="34" charset="0"/>
                <a:cs typeface="Arial" panose="020B0604020202020204" pitchFamily="34" charset="0"/>
              </a:rPr>
              <a:t>Street homeless persons on CHAIN: </a:t>
            </a:r>
            <a:r>
              <a:rPr lang="en-GB" sz="1300" dirty="0">
                <a:latin typeface="Arial" panose="020B0604020202020204" pitchFamily="34" charset="0"/>
                <a:cs typeface="Arial" panose="020B0604020202020204" pitchFamily="34" charset="0"/>
              </a:rPr>
              <a:t>n=494 in SWL with highest number in Croydon (n=105)</a:t>
            </a:r>
            <a:endParaRPr lang="en-GB" sz="1400" dirty="0">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348" y="1172998"/>
            <a:ext cx="4321175" cy="350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572000" y="6058712"/>
            <a:ext cx="4321175" cy="600164"/>
          </a:xfrm>
          <a:prstGeom prst="rect">
            <a:avLst/>
          </a:prstGeom>
          <a:noFill/>
        </p:spPr>
        <p:txBody>
          <a:bodyPr wrap="square" rtlCol="0">
            <a:spAutoFit/>
          </a:bodyPr>
          <a:lstStyle/>
          <a:p>
            <a:r>
              <a:rPr lang="en-GB" sz="1100" dirty="0"/>
              <a:t>© Crown copyright and database rights 201 Ordnance Survey 100016969</a:t>
            </a:r>
          </a:p>
          <a:p>
            <a:r>
              <a:rPr lang="en-GB" sz="1100" dirty="0"/>
              <a:t>Source: SHAPE </a:t>
            </a:r>
            <a:r>
              <a:rPr lang="en-GB" sz="1100" u="sng" dirty="0">
                <a:hlinkClick r:id="rId4"/>
              </a:rPr>
              <a:t>https://shapeatlas.net/place/</a:t>
            </a:r>
            <a:endParaRPr lang="en-GB" sz="1100" dirty="0"/>
          </a:p>
        </p:txBody>
      </p:sp>
      <p:pic>
        <p:nvPicPr>
          <p:cNvPr id="3" name="Picture 2">
            <a:extLst>
              <a:ext uri="{FF2B5EF4-FFF2-40B4-BE49-F238E27FC236}">
                <a16:creationId xmlns:a16="http://schemas.microsoft.com/office/drawing/2014/main" xmlns="" id="{C89690BF-E490-41FB-8EA5-2314F8D78238}"/>
              </a:ext>
            </a:extLst>
          </p:cNvPr>
          <p:cNvPicPr>
            <a:picLocks noChangeAspect="1"/>
          </p:cNvPicPr>
          <p:nvPr/>
        </p:nvPicPr>
        <p:blipFill>
          <a:blip r:embed="rId5"/>
          <a:stretch>
            <a:fillRect/>
          </a:stretch>
        </p:blipFill>
        <p:spPr>
          <a:xfrm>
            <a:off x="6804248" y="4745891"/>
            <a:ext cx="1857375" cy="1028700"/>
          </a:xfrm>
          <a:prstGeom prst="rect">
            <a:avLst/>
          </a:prstGeom>
        </p:spPr>
      </p:pic>
      <p:pic>
        <p:nvPicPr>
          <p:cNvPr id="4" name="Picture 3">
            <a:extLst>
              <a:ext uri="{FF2B5EF4-FFF2-40B4-BE49-F238E27FC236}">
                <a16:creationId xmlns:a16="http://schemas.microsoft.com/office/drawing/2014/main" xmlns="" id="{0053E399-4AB9-4930-B16E-E0235B5CA621}"/>
              </a:ext>
            </a:extLst>
          </p:cNvPr>
          <p:cNvPicPr>
            <a:picLocks noChangeAspect="1"/>
          </p:cNvPicPr>
          <p:nvPr/>
        </p:nvPicPr>
        <p:blipFill>
          <a:blip r:embed="rId6"/>
          <a:stretch>
            <a:fillRect/>
          </a:stretch>
        </p:blipFill>
        <p:spPr>
          <a:xfrm>
            <a:off x="4585759" y="4745891"/>
            <a:ext cx="1876425" cy="247650"/>
          </a:xfrm>
          <a:prstGeom prst="rect">
            <a:avLst/>
          </a:prstGeom>
        </p:spPr>
      </p:pic>
    </p:spTree>
    <p:extLst>
      <p:ext uri="{BB962C8B-B14F-4D97-AF65-F5344CB8AC3E}">
        <p14:creationId xmlns:p14="http://schemas.microsoft.com/office/powerpoint/2010/main" val="2364269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800" dirty="0">
                <a:latin typeface="Arial Black" panose="020B0A04020102020204" pitchFamily="34" charset="0"/>
              </a:rPr>
              <a:t>Personalised care – psycho-oncology</a:t>
            </a:r>
          </a:p>
        </p:txBody>
      </p:sp>
      <p:sp>
        <p:nvSpPr>
          <p:cNvPr id="3" name="Content Placeholder 2"/>
          <p:cNvSpPr>
            <a:spLocks noGrp="1"/>
          </p:cNvSpPr>
          <p:nvPr>
            <p:ph sz="quarter" idx="15"/>
          </p:nvPr>
        </p:nvSpPr>
        <p:spPr/>
        <p:txBody>
          <a:bodyPr>
            <a:normAutofit fontScale="62500" lnSpcReduction="20000"/>
          </a:bodyPr>
          <a:lstStyle/>
          <a:p>
            <a:pPr marL="0" indent="0">
              <a:lnSpc>
                <a:spcPct val="120000"/>
              </a:lnSpc>
              <a:spcAft>
                <a:spcPts val="1200"/>
              </a:spcAft>
              <a:buNone/>
            </a:pPr>
            <a:r>
              <a:rPr lang="en-GB" dirty="0">
                <a:latin typeface="Arial" panose="020B0604020202020204" pitchFamily="34" charset="0"/>
                <a:cs typeface="Arial" panose="020B0604020202020204" pitchFamily="34" charset="0"/>
              </a:rPr>
              <a:t>Psycho-oncology is a ‘multi-disciplinary speciality focusing on the psychological and mental health care of people affected by cancer, carers and families, contributing through direct and indirect care to improving clinical outcomes, patient experience and quality of life’ (The Psychological impact of cancer:  commissioning recommendations, pathway and service specifications on psychosocial support for adults affected by cancer.  TCST May 2018)</a:t>
            </a:r>
          </a:p>
          <a:p>
            <a:pPr marL="0" indent="0">
              <a:lnSpc>
                <a:spcPct val="120000"/>
              </a:lnSpc>
              <a:spcAft>
                <a:spcPts val="1200"/>
              </a:spcAft>
              <a:buNone/>
            </a:pPr>
            <a:r>
              <a:rPr lang="en-GB" dirty="0">
                <a:latin typeface="Arial" panose="020B0604020202020204" pitchFamily="34" charset="0"/>
                <a:cs typeface="Arial" panose="020B0604020202020204" pitchFamily="34" charset="0"/>
              </a:rPr>
              <a:t>There is access to Psychological support for cancer patients at each of London’s acute trusts </a:t>
            </a:r>
            <a:r>
              <a:rPr lang="en-GB" b="1" u="sng" dirty="0">
                <a:latin typeface="Arial" panose="020B0604020202020204" pitchFamily="34" charset="0"/>
                <a:cs typeface="Arial" panose="020B0604020202020204" pitchFamily="34" charset="0"/>
              </a:rPr>
              <a:t>except for</a:t>
            </a:r>
            <a:r>
              <a:rPr lang="en-GB" dirty="0">
                <a:latin typeface="Arial" panose="020B0604020202020204" pitchFamily="34" charset="0"/>
                <a:cs typeface="Arial" panose="020B0604020202020204" pitchFamily="34" charset="0"/>
              </a:rPr>
              <a:t>:</a:t>
            </a:r>
          </a:p>
          <a:p>
            <a:pPr marL="0" indent="0">
              <a:lnSpc>
                <a:spcPct val="120000"/>
              </a:lnSpc>
              <a:spcAft>
                <a:spcPts val="1200"/>
              </a:spcAft>
              <a:buNone/>
            </a:pPr>
            <a:r>
              <a:rPr lang="en-GB" i="1" dirty="0">
                <a:latin typeface="Arial" panose="020B0604020202020204" pitchFamily="34" charset="0"/>
                <a:cs typeface="Arial" panose="020B0604020202020204" pitchFamily="34" charset="0"/>
              </a:rPr>
              <a:t>Epsom St </a:t>
            </a:r>
            <a:r>
              <a:rPr lang="en-GB" i="1" dirty="0" err="1">
                <a:latin typeface="Arial" panose="020B0604020202020204" pitchFamily="34" charset="0"/>
                <a:cs typeface="Arial" panose="020B0604020202020204" pitchFamily="34" charset="0"/>
              </a:rPr>
              <a:t>Helier</a:t>
            </a:r>
            <a:r>
              <a:rPr lang="en-GB" i="1" dirty="0">
                <a:latin typeface="Arial" panose="020B0604020202020204" pitchFamily="34" charset="0"/>
                <a:cs typeface="Arial" panose="020B0604020202020204" pitchFamily="34" charset="0"/>
              </a:rPr>
              <a:t> Hospital*</a:t>
            </a:r>
          </a:p>
          <a:p>
            <a:pPr marL="0" indent="0">
              <a:lnSpc>
                <a:spcPct val="120000"/>
              </a:lnSpc>
              <a:spcAft>
                <a:spcPts val="1200"/>
              </a:spcAft>
              <a:buNone/>
            </a:pPr>
            <a:endParaRPr lang="en-GB" i="1" dirty="0">
              <a:latin typeface="Arial" panose="020B0604020202020204" pitchFamily="34" charset="0"/>
              <a:cs typeface="Arial" panose="020B0604020202020204" pitchFamily="34" charset="0"/>
            </a:endParaRPr>
          </a:p>
          <a:p>
            <a:pPr marL="0" indent="0">
              <a:lnSpc>
                <a:spcPct val="120000"/>
              </a:lnSpc>
              <a:spcAft>
                <a:spcPts val="1200"/>
              </a:spcAft>
              <a:buNone/>
            </a:pPr>
            <a:r>
              <a:rPr lang="en-GB" i="1" dirty="0">
                <a:latin typeface="Arial" panose="020B0604020202020204" pitchFamily="34" charset="0"/>
                <a:cs typeface="Arial" panose="020B0604020202020204" pitchFamily="34" charset="0"/>
              </a:rPr>
              <a:t>* in discussions April 2019</a:t>
            </a:r>
          </a:p>
          <a:p>
            <a:endParaRPr lang="en-GB" dirty="0"/>
          </a:p>
        </p:txBody>
      </p:sp>
    </p:spTree>
    <p:extLst>
      <p:ext uri="{BB962C8B-B14F-4D97-AF65-F5344CB8AC3E}">
        <p14:creationId xmlns:p14="http://schemas.microsoft.com/office/powerpoint/2010/main" val="2360420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667961"/>
          </a:xfrm>
        </p:spPr>
        <p:txBody>
          <a:bodyPr>
            <a:normAutofit fontScale="90000"/>
          </a:bodyPr>
          <a:lstStyle/>
          <a:p>
            <a:pPr algn="l"/>
            <a:r>
              <a:rPr lang="en-GB" sz="2800" dirty="0">
                <a:latin typeface="Arial Black" panose="020B0A04020102020204" pitchFamily="34" charset="0"/>
              </a:rPr>
              <a:t>Personalised care – </a:t>
            </a:r>
            <a:r>
              <a:rPr lang="en-GB" sz="2800" dirty="0" err="1">
                <a:latin typeface="Arial Black" panose="020B0A04020102020204" pitchFamily="34" charset="0"/>
              </a:rPr>
              <a:t>lymphoedema</a:t>
            </a:r>
            <a:r>
              <a:rPr lang="en-GB" sz="2800" dirty="0">
                <a:latin typeface="Arial Black" panose="020B0A04020102020204" pitchFamily="34" charset="0"/>
              </a:rPr>
              <a:t> services SWL</a:t>
            </a:r>
          </a:p>
        </p:txBody>
      </p:sp>
      <p:sp>
        <p:nvSpPr>
          <p:cNvPr id="3" name="Text Placeholder 2"/>
          <p:cNvSpPr>
            <a:spLocks noGrp="1"/>
          </p:cNvSpPr>
          <p:nvPr>
            <p:ph type="body" sz="quarter" idx="13"/>
          </p:nvPr>
        </p:nvSpPr>
        <p:spPr>
          <a:xfrm>
            <a:off x="250825" y="856874"/>
            <a:ext cx="8642350" cy="360040"/>
          </a:xfrm>
        </p:spPr>
        <p:txBody>
          <a:bodyPr>
            <a:normAutofit fontScale="92500" lnSpcReduction="20000"/>
          </a:bodyPr>
          <a:lstStyle/>
          <a:p>
            <a:pPr>
              <a:buNone/>
            </a:pPr>
            <a:r>
              <a:rPr lang="en-GB" dirty="0">
                <a:solidFill>
                  <a:schemeClr val="tx1">
                    <a:lumMod val="75000"/>
                  </a:schemeClr>
                </a:solidFill>
                <a:latin typeface="Arial" panose="020B0604020202020204" pitchFamily="34" charset="0"/>
                <a:cs typeface="Arial" panose="020B0604020202020204" pitchFamily="34" charset="0"/>
              </a:rPr>
              <a:t>Service Mapping by TCST 2016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31</a:t>
            </a:fld>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970"/>
          <a:stretch/>
        </p:blipFill>
        <p:spPr bwMode="auto">
          <a:xfrm>
            <a:off x="239033" y="1417038"/>
            <a:ext cx="5545593" cy="465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865974" y="1824140"/>
            <a:ext cx="3024336" cy="2862322"/>
          </a:xfrm>
          <a:prstGeom prst="rect">
            <a:avLst/>
          </a:prstGeom>
        </p:spPr>
        <p:txBody>
          <a:bodyPr wrap="square">
            <a:spAutoFit/>
          </a:bodyPr>
          <a:lstStyle/>
          <a:p>
            <a:r>
              <a:rPr lang="en-GB" dirty="0">
                <a:latin typeface="Arial" panose="020B0604020202020204" pitchFamily="34" charset="0"/>
                <a:cs typeface="Arial" panose="020B0604020202020204" pitchFamily="34" charset="0"/>
              </a:rPr>
              <a:t>Using estimates of 1.33 persons </a:t>
            </a:r>
            <a:r>
              <a:rPr lang="en-GB" dirty="0">
                <a:solidFill>
                  <a:schemeClr val="tx1">
                    <a:lumMod val="75000"/>
                  </a:schemeClr>
                </a:solidFill>
                <a:latin typeface="Arial" panose="020B0604020202020204" pitchFamily="34" charset="0"/>
                <a:cs typeface="Arial" panose="020B0604020202020204" pitchFamily="34" charset="0"/>
              </a:rPr>
              <a:t>with Lymphoedema per 1000 population (cancer and non cancer) we would expect 2000 people living with lymphoedema in SWL</a:t>
            </a:r>
          </a:p>
          <a:p>
            <a:endParaRPr lang="en-GB" dirty="0">
              <a:solidFill>
                <a:schemeClr val="tx1">
                  <a:lumMod val="75000"/>
                </a:schemeClr>
              </a:solidFill>
              <a:latin typeface="Arial" panose="020B0604020202020204" pitchFamily="34" charset="0"/>
              <a:cs typeface="Arial" panose="020B0604020202020204" pitchFamily="34" charset="0"/>
            </a:endParaRPr>
          </a:p>
          <a:p>
            <a:r>
              <a:rPr lang="en-GB" dirty="0">
                <a:solidFill>
                  <a:schemeClr val="tx1">
                    <a:lumMod val="75000"/>
                  </a:schemeClr>
                </a:solidFill>
                <a:latin typeface="Arial" panose="020B0604020202020204" pitchFamily="34" charset="0"/>
                <a:cs typeface="Arial" panose="020B0604020202020204" pitchFamily="34" charset="0"/>
              </a:rPr>
              <a:t>Gaps in service SWL:</a:t>
            </a:r>
          </a:p>
          <a:p>
            <a:r>
              <a:rPr lang="en-GB" b="1" dirty="0">
                <a:solidFill>
                  <a:schemeClr val="tx1">
                    <a:lumMod val="75000"/>
                  </a:schemeClr>
                </a:solidFill>
                <a:latin typeface="Arial" panose="020B0604020202020204" pitchFamily="34" charset="0"/>
                <a:cs typeface="Arial" panose="020B0604020202020204" pitchFamily="34" charset="0"/>
              </a:rPr>
              <a:t>Croydon</a:t>
            </a:r>
          </a:p>
        </p:txBody>
      </p:sp>
    </p:spTree>
    <p:extLst>
      <p:ext uri="{BB962C8B-B14F-4D97-AF65-F5344CB8AC3E}">
        <p14:creationId xmlns:p14="http://schemas.microsoft.com/office/powerpoint/2010/main" val="492720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200" dirty="0">
                <a:latin typeface="Arial Black" panose="020B0A04020102020204" pitchFamily="34" charset="0"/>
              </a:rPr>
              <a:t>Summary personalised care SWL</a:t>
            </a:r>
          </a:p>
        </p:txBody>
      </p:sp>
      <p:sp>
        <p:nvSpPr>
          <p:cNvPr id="5" name="Content Placeholder 2"/>
          <p:cNvSpPr txBox="1">
            <a:spLocks/>
          </p:cNvSpPr>
          <p:nvPr/>
        </p:nvSpPr>
        <p:spPr>
          <a:xfrm>
            <a:off x="250825" y="1341438"/>
            <a:ext cx="8642350" cy="4175794"/>
          </a:xfrm>
          <a:prstGeom prst="rect">
            <a:avLst/>
          </a:prstGeom>
          <a:solidFill>
            <a:schemeClr val="accent3">
              <a:lumMod val="40000"/>
              <a:lumOff val="60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10000"/>
              </a:lnSpc>
              <a:spcAft>
                <a:spcPts val="600"/>
              </a:spcAft>
            </a:pPr>
            <a:r>
              <a:rPr lang="en-GB" dirty="0">
                <a:latin typeface="Arial" panose="020B0604020202020204" pitchFamily="34" charset="0"/>
                <a:cs typeface="Arial" panose="020B0604020202020204" pitchFamily="34" charset="0"/>
              </a:rPr>
              <a:t>Co-morbidity in cancer patients in SWL is highest in deprived groups in Kingston and Merton </a:t>
            </a:r>
          </a:p>
          <a:p>
            <a:pPr marL="285750" indent="-285750">
              <a:lnSpc>
                <a:spcPct val="110000"/>
              </a:lnSpc>
              <a:spcAft>
                <a:spcPts val="600"/>
              </a:spcAft>
            </a:pPr>
            <a:r>
              <a:rPr lang="en-GB" dirty="0" smtClean="0">
                <a:latin typeface="Arial" panose="020B0604020202020204" pitchFamily="34" charset="0"/>
                <a:cs typeface="Arial" panose="020B0604020202020204" pitchFamily="34" charset="0"/>
              </a:rPr>
              <a:t>High levels of household debt in Croydon and Sutton</a:t>
            </a:r>
            <a:endParaRPr lang="en-GB" dirty="0">
              <a:latin typeface="Arial" panose="020B0604020202020204" pitchFamily="34" charset="0"/>
              <a:cs typeface="Arial" panose="020B0604020202020204" pitchFamily="34" charset="0"/>
            </a:endParaRPr>
          </a:p>
          <a:p>
            <a:pPr marL="285750" indent="-285750">
              <a:lnSpc>
                <a:spcPct val="110000"/>
              </a:lnSpc>
              <a:spcAft>
                <a:spcPts val="600"/>
              </a:spcAft>
            </a:pPr>
            <a:r>
              <a:rPr lang="en-GB" dirty="0">
                <a:latin typeface="Arial" panose="020B0604020202020204" pitchFamily="34" charset="0"/>
                <a:cs typeface="Arial" panose="020B0604020202020204" pitchFamily="34" charset="0"/>
              </a:rPr>
              <a:t>There are gaps in psycho-oncology in </a:t>
            </a:r>
            <a:r>
              <a:rPr lang="en-GB">
                <a:latin typeface="Arial" panose="020B0604020202020204" pitchFamily="34" charset="0"/>
                <a:cs typeface="Arial" panose="020B0604020202020204" pitchFamily="34" charset="0"/>
              </a:rPr>
              <a:t>ESTH </a:t>
            </a:r>
            <a:r>
              <a:rPr lang="en-GB" smtClean="0">
                <a:latin typeface="Arial" panose="020B0604020202020204" pitchFamily="34" charset="0"/>
                <a:cs typeface="Arial" panose="020B0604020202020204" pitchFamily="34" charset="0"/>
              </a:rPr>
              <a:t>although </a:t>
            </a:r>
            <a:r>
              <a:rPr lang="en-GB" dirty="0">
                <a:latin typeface="Arial" panose="020B0604020202020204" pitchFamily="34" charset="0"/>
                <a:cs typeface="Arial" panose="020B0604020202020204" pitchFamily="34" charset="0"/>
              </a:rPr>
              <a:t>discussions are currently underway</a:t>
            </a:r>
          </a:p>
          <a:p>
            <a:pPr marL="285750" indent="-285750">
              <a:lnSpc>
                <a:spcPct val="110000"/>
              </a:lnSpc>
              <a:spcAft>
                <a:spcPts val="600"/>
              </a:spcAft>
            </a:pPr>
            <a:r>
              <a:rPr lang="en-GB" dirty="0">
                <a:latin typeface="Arial" panose="020B0604020202020204" pitchFamily="34" charset="0"/>
                <a:cs typeface="Arial" panose="020B0604020202020204" pitchFamily="34" charset="0"/>
              </a:rPr>
              <a:t>Croydon has a gap in </a:t>
            </a:r>
            <a:r>
              <a:rPr lang="en-GB" dirty="0" err="1">
                <a:latin typeface="Arial" panose="020B0604020202020204" pitchFamily="34" charset="0"/>
                <a:cs typeface="Arial" panose="020B0604020202020204" pitchFamily="34" charset="0"/>
              </a:rPr>
              <a:t>lymphoedema</a:t>
            </a:r>
            <a:r>
              <a:rPr lang="en-GB" dirty="0">
                <a:latin typeface="Arial" panose="020B0604020202020204" pitchFamily="34" charset="0"/>
                <a:cs typeface="Arial" panose="020B0604020202020204" pitchFamily="34" charset="0"/>
              </a:rPr>
              <a:t> services </a:t>
            </a:r>
          </a:p>
        </p:txBody>
      </p:sp>
    </p:spTree>
    <p:extLst>
      <p:ext uri="{BB962C8B-B14F-4D97-AF65-F5344CB8AC3E}">
        <p14:creationId xmlns:p14="http://schemas.microsoft.com/office/powerpoint/2010/main" val="1719738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772816"/>
            <a:ext cx="8025664" cy="2232248"/>
          </a:xfrm>
        </p:spPr>
        <p:txBody>
          <a:bodyPr>
            <a:normAutofit/>
          </a:bodyPr>
          <a:lstStyle/>
          <a:p>
            <a:r>
              <a:rPr lang="en-GB" dirty="0"/>
              <a:t>All the work we do with our partners moves us closer towards our goal to make London the healthiest global city.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33</a:t>
            </a:fld>
            <a:endParaRPr lang="en-GB" dirty="0"/>
          </a:p>
        </p:txBody>
      </p:sp>
      <p:sp>
        <p:nvSpPr>
          <p:cNvPr id="7" name="Text Placeholder 6"/>
          <p:cNvSpPr>
            <a:spLocks noGrp="1"/>
          </p:cNvSpPr>
          <p:nvPr>
            <p:ph type="body" sz="quarter" idx="10"/>
          </p:nvPr>
        </p:nvSpPr>
        <p:spPr>
          <a:xfrm>
            <a:off x="467544" y="4437112"/>
            <a:ext cx="7128792" cy="1512168"/>
          </a:xfrm>
        </p:spPr>
        <p:txBody>
          <a:bodyPr/>
          <a:lstStyle/>
          <a:p>
            <a:pPr lvl="0"/>
            <a:r>
              <a:rPr lang="en-GB" b="1" dirty="0"/>
              <a:t>www.healthylondon.org</a:t>
            </a:r>
          </a:p>
          <a:p>
            <a:pPr lvl="0"/>
            <a:r>
              <a:rPr lang="en-GB" b="1" dirty="0"/>
              <a:t>england.healthylondon@nhs.net</a:t>
            </a:r>
          </a:p>
          <a:p>
            <a:pPr lvl="0"/>
            <a:r>
              <a:rPr lang="en-GB" b="1" dirty="0"/>
              <a:t>@</a:t>
            </a:r>
            <a:r>
              <a:rPr lang="en-GB" b="1" dirty="0" err="1"/>
              <a:t>healthyLDN</a:t>
            </a:r>
            <a:endParaRPr lang="en-GB" b="1" dirty="0"/>
          </a:p>
          <a:p>
            <a:endParaRPr lang="en-GB" dirty="0"/>
          </a:p>
        </p:txBody>
      </p:sp>
    </p:spTree>
    <p:extLst>
      <p:ext uri="{BB962C8B-B14F-4D97-AF65-F5344CB8AC3E}">
        <p14:creationId xmlns:p14="http://schemas.microsoft.com/office/powerpoint/2010/main" val="3102682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noAutofit/>
          </a:bodyPr>
          <a:lstStyle/>
          <a:p>
            <a:pPr algn="l"/>
            <a:r>
              <a:rPr lang="en-GB" sz="2800" dirty="0">
                <a:latin typeface="Arial Black" panose="020B0A04020102020204" pitchFamily="34" charset="0"/>
              </a:rPr>
              <a:t>Cancer incidence: risk factors and screening, SWL</a:t>
            </a:r>
          </a:p>
        </p:txBody>
      </p:sp>
      <p:graphicFrame>
        <p:nvGraphicFramePr>
          <p:cNvPr id="5" name="Content Placeholder 4"/>
          <p:cNvGraphicFramePr>
            <a:graphicFrameLocks noGrp="1" noChangeAspect="1"/>
          </p:cNvGraphicFramePr>
          <p:nvPr>
            <p:ph sz="quarter" idx="16"/>
            <p:extLst>
              <p:ext uri="{D42A27DB-BD31-4B8C-83A1-F6EECF244321}">
                <p14:modId xmlns:p14="http://schemas.microsoft.com/office/powerpoint/2010/main" val="3087612973"/>
              </p:ext>
            </p:extLst>
          </p:nvPr>
        </p:nvGraphicFramePr>
        <p:xfrm>
          <a:off x="4427984" y="1055455"/>
          <a:ext cx="4861743" cy="2232248"/>
        </p:xfrm>
        <a:graphic>
          <a:graphicData uri="http://schemas.openxmlformats.org/presentationml/2006/ole">
            <mc:AlternateContent xmlns:mc="http://schemas.openxmlformats.org/markup-compatibility/2006">
              <mc:Choice xmlns:v="urn:schemas-microsoft-com:vml" Requires="v">
                <p:oleObj spid="_x0000_s2088" name="Worksheet" r:id="rId5" imgW="4524479" imgH="1447924" progId="Excel.Sheet.12">
                  <p:embed/>
                </p:oleObj>
              </mc:Choice>
              <mc:Fallback>
                <p:oleObj name="Worksheet" r:id="rId5" imgW="4524479" imgH="1447924" progId="Excel.Sheet.1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1055455"/>
                        <a:ext cx="4861743" cy="2232248"/>
                      </a:xfrm>
                      <a:prstGeom prst="rect">
                        <a:avLst/>
                      </a:prstGeom>
                      <a:solidFill>
                        <a:schemeClr val="bg1"/>
                      </a:solidFill>
                      <a:ln>
                        <a:noFill/>
                      </a:ln>
                    </p:spPr>
                  </p:pic>
                </p:oleObj>
              </mc:Fallback>
            </mc:AlternateContent>
          </a:graphicData>
        </a:graphic>
      </p:graphicFrame>
      <p:pic>
        <p:nvPicPr>
          <p:cNvPr id="206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3405147"/>
            <a:ext cx="7020272" cy="3373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36296" y="3393505"/>
            <a:ext cx="1728192" cy="3373708"/>
          </a:xfrm>
          <a:prstGeom prst="rect">
            <a:avLst/>
          </a:prstGeom>
          <a:solidFill>
            <a:srgbClr val="B4E7FE"/>
          </a:solidFill>
          <a:ln>
            <a:solidFill>
              <a:srgbClr val="A717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schemeClr>
                </a:solidFill>
                <a:latin typeface="Arial" panose="020B0604020202020204" pitchFamily="34" charset="0"/>
                <a:cs typeface="Arial" panose="020B0604020202020204" pitchFamily="34" charset="0"/>
              </a:rPr>
              <a:t>Cancer screening coverage in SWL CCGs is below England across all screening programmes, apart from in Sutton where cervical screening is above average</a:t>
            </a:r>
          </a:p>
        </p:txBody>
      </p:sp>
      <p:sp>
        <p:nvSpPr>
          <p:cNvPr id="3" name="Content Placeholder 2"/>
          <p:cNvSpPr>
            <a:spLocks noGrp="1"/>
          </p:cNvSpPr>
          <p:nvPr>
            <p:ph sz="quarter" idx="15"/>
          </p:nvPr>
        </p:nvSpPr>
        <p:spPr>
          <a:xfrm>
            <a:off x="250825" y="1017344"/>
            <a:ext cx="3780606" cy="2387803"/>
          </a:xfrm>
        </p:spPr>
        <p:txBody>
          <a:bodyPr>
            <a:normAutofit fontScale="25000" lnSpcReduction="20000"/>
          </a:bodyPr>
          <a:lstStyle/>
          <a:p>
            <a:pPr marL="0" indent="0">
              <a:lnSpc>
                <a:spcPct val="120000"/>
              </a:lnSpc>
              <a:spcBef>
                <a:spcPts val="600"/>
              </a:spcBef>
              <a:buNone/>
            </a:pPr>
            <a:r>
              <a:rPr lang="en-GB" sz="4900" dirty="0">
                <a:latin typeface="Arial" panose="020B0604020202020204" pitchFamily="34" charset="0"/>
                <a:cs typeface="Arial" panose="020B0604020202020204" pitchFamily="34" charset="0"/>
              </a:rPr>
              <a:t>Prevalence of </a:t>
            </a:r>
            <a:r>
              <a:rPr lang="en-GB" sz="4900" b="1" dirty="0">
                <a:latin typeface="Arial" panose="020B0604020202020204" pitchFamily="34" charset="0"/>
                <a:cs typeface="Arial" panose="020B0604020202020204" pitchFamily="34" charset="0"/>
              </a:rPr>
              <a:t>modifiable risk factors </a:t>
            </a:r>
            <a:r>
              <a:rPr lang="en-GB" sz="4900" dirty="0">
                <a:latin typeface="Arial" panose="020B0604020202020204" pitchFamily="34" charset="0"/>
                <a:cs typeface="Arial" panose="020B0604020202020204" pitchFamily="34" charset="0"/>
              </a:rPr>
              <a:t>is not significantly higher than for </a:t>
            </a:r>
            <a:r>
              <a:rPr lang="en-GB" sz="4900" dirty="0">
                <a:solidFill>
                  <a:schemeClr val="tx1">
                    <a:lumMod val="75000"/>
                  </a:schemeClr>
                </a:solidFill>
                <a:latin typeface="Arial" panose="020B0604020202020204" pitchFamily="34" charset="0"/>
                <a:cs typeface="Arial" panose="020B0604020202020204" pitchFamily="34" charset="0"/>
              </a:rPr>
              <a:t>England in </a:t>
            </a:r>
            <a:r>
              <a:rPr lang="en-GB" sz="4900" dirty="0">
                <a:latin typeface="Arial" panose="020B0604020202020204" pitchFamily="34" charset="0"/>
                <a:cs typeface="Arial" panose="020B0604020202020204" pitchFamily="34" charset="0"/>
              </a:rPr>
              <a:t>SWL </a:t>
            </a:r>
          </a:p>
          <a:p>
            <a:pPr marL="0" indent="0">
              <a:lnSpc>
                <a:spcPct val="120000"/>
              </a:lnSpc>
              <a:spcBef>
                <a:spcPts val="600"/>
              </a:spcBef>
              <a:buNone/>
            </a:pPr>
            <a:r>
              <a:rPr lang="en-GB" sz="4900" dirty="0">
                <a:latin typeface="Arial" panose="020B0604020202020204" pitchFamily="34" charset="0"/>
                <a:cs typeface="Arial" panose="020B0604020202020204" pitchFamily="34" charset="0"/>
              </a:rPr>
              <a:t>If we had to focus on </a:t>
            </a:r>
            <a:r>
              <a:rPr lang="en-GB" sz="4900" b="1" dirty="0">
                <a:latin typeface="Arial" panose="020B0604020202020204" pitchFamily="34" charset="0"/>
                <a:cs typeface="Arial" panose="020B0604020202020204" pitchFamily="34" charset="0"/>
              </a:rPr>
              <a:t>groups who are under-using screening services</a:t>
            </a:r>
            <a:r>
              <a:rPr lang="en-GB" sz="4900" dirty="0">
                <a:latin typeface="Arial" panose="020B0604020202020204" pitchFamily="34" charset="0"/>
                <a:cs typeface="Arial" panose="020B0604020202020204" pitchFamily="34" charset="0"/>
              </a:rPr>
              <a:t> </a:t>
            </a:r>
            <a:r>
              <a:rPr lang="en-GB" sz="4900" dirty="0" smtClean="0">
                <a:latin typeface="Arial" panose="020B0604020202020204" pitchFamily="34" charset="0"/>
                <a:cs typeface="Arial" panose="020B0604020202020204" pitchFamily="34" charset="0"/>
              </a:rPr>
              <a:t>(BME populations, deprived </a:t>
            </a:r>
            <a:r>
              <a:rPr lang="en-GB" sz="4900" dirty="0">
                <a:latin typeface="Arial" panose="020B0604020202020204" pitchFamily="34" charset="0"/>
                <a:cs typeface="Arial" panose="020B0604020202020204" pitchFamily="34" charset="0"/>
              </a:rPr>
              <a:t>groups): </a:t>
            </a:r>
          </a:p>
          <a:p>
            <a:pPr>
              <a:lnSpc>
                <a:spcPct val="120000"/>
              </a:lnSpc>
              <a:spcBef>
                <a:spcPts val="600"/>
              </a:spcBef>
            </a:pPr>
            <a:r>
              <a:rPr lang="en-GB" sz="4900" dirty="0">
                <a:latin typeface="Arial" panose="020B0604020202020204" pitchFamily="34" charset="0"/>
                <a:cs typeface="Arial" panose="020B0604020202020204" pitchFamily="34" charset="0"/>
              </a:rPr>
              <a:t>Largest BME populations are in Croydon at 45% and 39% in Merton</a:t>
            </a:r>
          </a:p>
          <a:p>
            <a:pPr>
              <a:lnSpc>
                <a:spcPct val="120000"/>
              </a:lnSpc>
              <a:spcBef>
                <a:spcPts val="600"/>
              </a:spcBef>
            </a:pPr>
            <a:r>
              <a:rPr lang="en-GB" sz="4900" dirty="0" smtClean="0">
                <a:latin typeface="Arial" panose="020B0604020202020204" pitchFamily="34" charset="0"/>
                <a:cs typeface="Arial" panose="020B0604020202020204" pitchFamily="34" charset="0"/>
              </a:rPr>
              <a:t>For </a:t>
            </a:r>
            <a:r>
              <a:rPr lang="en-GB" sz="4900" dirty="0">
                <a:latin typeface="Arial" panose="020B0604020202020204" pitchFamily="34" charset="0"/>
                <a:cs typeface="Arial" panose="020B0604020202020204" pitchFamily="34" charset="0"/>
              </a:rPr>
              <a:t>deprivation we’d focus on Croydon and Wandsworth</a:t>
            </a:r>
          </a:p>
          <a:p>
            <a:endParaRPr lang="en-GB" dirty="0"/>
          </a:p>
          <a:p>
            <a:endParaRPr lang="en-GB" dirty="0"/>
          </a:p>
          <a:p>
            <a:endParaRPr lang="en-GB" dirty="0"/>
          </a:p>
        </p:txBody>
      </p:sp>
      <p:sp>
        <p:nvSpPr>
          <p:cNvPr id="6" name="Rectangle 5">
            <a:extLst>
              <a:ext uri="{FF2B5EF4-FFF2-40B4-BE49-F238E27FC236}">
                <a16:creationId xmlns:a16="http://schemas.microsoft.com/office/drawing/2014/main" xmlns="" id="{DEBC4FC8-AA75-4133-95A4-5463FC12C20F}"/>
              </a:ext>
            </a:extLst>
          </p:cNvPr>
          <p:cNvSpPr/>
          <p:nvPr/>
        </p:nvSpPr>
        <p:spPr>
          <a:xfrm>
            <a:off x="8281615" y="1012738"/>
            <a:ext cx="1008112" cy="2274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286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188913"/>
            <a:ext cx="8784976" cy="647799"/>
          </a:xfrm>
          <a:solidFill>
            <a:srgbClr val="0070C0"/>
          </a:solidFill>
        </p:spPr>
        <p:txBody>
          <a:bodyPr>
            <a:noAutofit/>
          </a:bodyPr>
          <a:lstStyle/>
          <a:p>
            <a:pPr algn="l"/>
            <a:r>
              <a:rPr lang="en-GB" sz="2400" dirty="0">
                <a:latin typeface="Arial Black" panose="020B0A04020102020204" pitchFamily="34" charset="0"/>
              </a:rPr>
              <a:t>Where would we focus primary and community care efforts for cancer in SWL?</a:t>
            </a:r>
          </a:p>
        </p:txBody>
      </p:sp>
      <p:sp>
        <p:nvSpPr>
          <p:cNvPr id="5" name="Content Placeholder 4"/>
          <p:cNvSpPr>
            <a:spLocks noGrp="1"/>
          </p:cNvSpPr>
          <p:nvPr>
            <p:ph sz="quarter" idx="15"/>
          </p:nvPr>
        </p:nvSpPr>
        <p:spPr>
          <a:xfrm>
            <a:off x="322262" y="982761"/>
            <a:ext cx="4249738" cy="574032"/>
          </a:xfrm>
        </p:spPr>
        <p:txBody>
          <a:bodyPr>
            <a:normAutofit/>
          </a:bodyPr>
          <a:lstStyle/>
          <a:p>
            <a:pPr marL="0" indent="0">
              <a:buNone/>
            </a:pPr>
            <a:r>
              <a:rPr lang="en-GB" sz="2000" dirty="0">
                <a:latin typeface="Arial" panose="020B0604020202020204" pitchFamily="34" charset="0"/>
                <a:cs typeface="Arial" panose="020B0604020202020204" pitchFamily="34" charset="0"/>
              </a:rPr>
              <a:t>Where is the deprivation?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3"/>
            <a:ext cx="4968552" cy="473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7" y="1988840"/>
            <a:ext cx="312575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6"/>
          </p:nvPr>
        </p:nvSpPr>
        <p:spPr>
          <a:xfrm>
            <a:off x="5220072" y="980728"/>
            <a:ext cx="3744416" cy="5472460"/>
          </a:xfrm>
        </p:spPr>
        <p:txBody>
          <a:bodyPr/>
          <a:lstStyle/>
          <a:p>
            <a:pPr marL="0" indent="0">
              <a:buNone/>
            </a:pPr>
            <a:r>
              <a:rPr lang="en-GB" sz="1600" dirty="0">
                <a:latin typeface="Arial" panose="020B0604020202020204" pitchFamily="34" charset="0"/>
                <a:cs typeface="Arial" panose="020B0604020202020204" pitchFamily="34" charset="0"/>
              </a:rPr>
              <a:t>Which top GPs working in most deprived areas would we focus our efforts on in SWL? </a:t>
            </a:r>
          </a:p>
          <a:p>
            <a:pPr marL="0" indent="0">
              <a:buNone/>
            </a:pPr>
            <a:r>
              <a:rPr lang="en-GB" sz="1600" dirty="0">
                <a:latin typeface="Arial" panose="020B0604020202020204" pitchFamily="34" charset="0"/>
                <a:cs typeface="Arial" panose="020B0604020202020204" pitchFamily="34" charset="0"/>
              </a:rPr>
              <a:t>All are in Croydon</a:t>
            </a:r>
          </a:p>
          <a:p>
            <a:endParaRPr lang="en-GB" sz="1600" dirty="0"/>
          </a:p>
          <a:p>
            <a:endParaRPr lang="en-GB" dirty="0"/>
          </a:p>
          <a:p>
            <a:endParaRPr lang="en-GB" dirty="0"/>
          </a:p>
          <a:p>
            <a:endParaRPr lang="en-GB" dirty="0"/>
          </a:p>
        </p:txBody>
      </p:sp>
    </p:spTree>
    <p:extLst>
      <p:ext uri="{BB962C8B-B14F-4D97-AF65-F5344CB8AC3E}">
        <p14:creationId xmlns:p14="http://schemas.microsoft.com/office/powerpoint/2010/main" val="211094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noAutofit/>
          </a:bodyPr>
          <a:lstStyle/>
          <a:p>
            <a:pPr algn="l"/>
            <a:r>
              <a:rPr lang="en-GB" sz="2400" dirty="0">
                <a:latin typeface="Arial Black" panose="020B0A04020102020204" pitchFamily="34" charset="0"/>
              </a:rPr>
              <a:t>Physical health checks for people with severe and enduring mental illness (SMI) - SWL</a:t>
            </a:r>
          </a:p>
        </p:txBody>
      </p:sp>
      <p:sp>
        <p:nvSpPr>
          <p:cNvPr id="4" name="Content Placeholder 3"/>
          <p:cNvSpPr>
            <a:spLocks noGrp="1"/>
          </p:cNvSpPr>
          <p:nvPr>
            <p:ph type="body" sz="quarter" idx="12"/>
          </p:nvPr>
        </p:nvSpPr>
        <p:spPr>
          <a:xfrm>
            <a:off x="250825" y="980728"/>
            <a:ext cx="8642350" cy="1224136"/>
          </a:xfrm>
        </p:spPr>
        <p:txBody>
          <a:bodyPr>
            <a:normAutofit fontScale="62500" lnSpcReduction="20000"/>
          </a:bodyPr>
          <a:lstStyle/>
          <a:p>
            <a:pPr>
              <a:lnSpc>
                <a:spcPct val="120000"/>
              </a:lnSpc>
              <a:buNone/>
            </a:pPr>
            <a:r>
              <a:rPr lang="en-GB" sz="2800" dirty="0">
                <a:solidFill>
                  <a:schemeClr val="tx1"/>
                </a:solidFill>
                <a:latin typeface="Arial" panose="020B0604020202020204" pitchFamily="34" charset="0"/>
                <a:cs typeface="Arial" panose="020B0604020202020204" pitchFamily="34" charset="0"/>
              </a:rPr>
              <a:t>Physical health checks for people with SMI are a good opportunity in primary care, to address cancer risks such as smoking and alcohol consumption.  We can see that the lowest coverage is in Croydon (5%) and the highest is in </a:t>
            </a:r>
            <a:r>
              <a:rPr lang="en-GB" sz="2600" dirty="0">
                <a:solidFill>
                  <a:schemeClr val="tx1"/>
                </a:solidFill>
                <a:latin typeface="Arial" panose="020B0604020202020204" pitchFamily="34" charset="0"/>
                <a:cs typeface="Arial" panose="020B0604020202020204" pitchFamily="34" charset="0"/>
              </a:rPr>
              <a:t>Kingston (43%).</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2434055352"/>
              </p:ext>
            </p:extLst>
          </p:nvPr>
        </p:nvGraphicFramePr>
        <p:xfrm>
          <a:off x="250825" y="1772543"/>
          <a:ext cx="8642350" cy="49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7642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800" b="1" dirty="0">
                <a:latin typeface="Arial Black" panose="020B0A04020102020204" pitchFamily="34" charset="0"/>
              </a:rPr>
              <a:t>Cancer mortality SWL</a:t>
            </a:r>
          </a:p>
        </p:txBody>
      </p:sp>
      <p:sp>
        <p:nvSpPr>
          <p:cNvPr id="3" name="Text Placeholder 2"/>
          <p:cNvSpPr>
            <a:spLocks noGrp="1"/>
          </p:cNvSpPr>
          <p:nvPr>
            <p:ph type="body" sz="quarter" idx="12"/>
          </p:nvPr>
        </p:nvSpPr>
        <p:spPr>
          <a:xfrm>
            <a:off x="250825" y="726160"/>
            <a:ext cx="8353623" cy="936104"/>
          </a:xfrm>
        </p:spPr>
        <p:txBody>
          <a:bodyPr>
            <a:normAutofit/>
          </a:bodyPr>
          <a:lstStyle/>
          <a:p>
            <a:pPr>
              <a:buNone/>
            </a:pPr>
            <a:r>
              <a:rPr lang="en-GB" sz="2000" dirty="0">
                <a:solidFill>
                  <a:schemeClr val="tx1"/>
                </a:solidFill>
                <a:latin typeface="Arial" panose="020B0604020202020204" pitchFamily="34" charset="0"/>
                <a:cs typeface="Arial" panose="020B0604020202020204" pitchFamily="34" charset="0"/>
              </a:rPr>
              <a:t>Cancer mortality is decreasing gradually overall since 2001.  </a:t>
            </a:r>
          </a:p>
          <a:p>
            <a:pPr>
              <a:buNone/>
            </a:pPr>
            <a:r>
              <a:rPr lang="en-GB" sz="2000" dirty="0">
                <a:solidFill>
                  <a:schemeClr val="tx1"/>
                </a:solidFill>
                <a:latin typeface="Arial" panose="020B0604020202020204" pitchFamily="34" charset="0"/>
                <a:cs typeface="Arial" panose="020B0604020202020204" pitchFamily="34" charset="0"/>
              </a:rPr>
              <a:t>The picture is similar for men and women separately. </a:t>
            </a:r>
            <a:endParaRPr lang="en-GB" sz="20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668686027"/>
              </p:ext>
            </p:extLst>
          </p:nvPr>
        </p:nvGraphicFramePr>
        <p:xfrm>
          <a:off x="431192" y="1628800"/>
          <a:ext cx="8281615" cy="48248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420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935831"/>
          </a:xfrm>
        </p:spPr>
        <p:txBody>
          <a:bodyPr>
            <a:normAutofit fontScale="90000"/>
          </a:bodyPr>
          <a:lstStyle/>
          <a:p>
            <a:pPr algn="l"/>
            <a:r>
              <a:rPr lang="en-GB" sz="3200" dirty="0">
                <a:latin typeface="Arial Black" panose="020B0A04020102020204" pitchFamily="34" charset="0"/>
              </a:rPr>
              <a:t>Summary – SWL population and cancer prevention</a:t>
            </a:r>
          </a:p>
        </p:txBody>
      </p:sp>
      <p:sp>
        <p:nvSpPr>
          <p:cNvPr id="4" name="Content Placeholder 3"/>
          <p:cNvSpPr>
            <a:spLocks noGrp="1"/>
          </p:cNvSpPr>
          <p:nvPr>
            <p:ph sz="quarter" idx="15"/>
          </p:nvPr>
        </p:nvSpPr>
        <p:spPr>
          <a:xfrm>
            <a:off x="250824" y="1342800"/>
            <a:ext cx="8642350" cy="2734272"/>
          </a:xfrm>
          <a:solidFill>
            <a:srgbClr val="C1EEFF"/>
          </a:solidFill>
        </p:spPr>
        <p:txBody>
          <a:bodyPr>
            <a:normAutofit/>
          </a:bodyPr>
          <a:lstStyle/>
          <a:p>
            <a:pPr marL="0" indent="0">
              <a:spcBef>
                <a:spcPts val="600"/>
              </a:spcBef>
              <a:spcAft>
                <a:spcPts val="800"/>
              </a:spcAft>
              <a:buNone/>
            </a:pPr>
            <a:r>
              <a:rPr lang="en-GB" sz="2000" dirty="0">
                <a:solidFill>
                  <a:schemeClr val="tx1">
                    <a:lumMod val="75000"/>
                  </a:schemeClr>
                </a:solidFill>
                <a:latin typeface="Arial" panose="020B0604020202020204" pitchFamily="34" charset="0"/>
                <a:cs typeface="Arial" panose="020B0604020202020204" pitchFamily="34" charset="0"/>
              </a:rPr>
              <a:t>If we needed to target deprivation in order to improve cancer screening activity, we’d focus on Wandsworth. To reach BME and Muslim communities we would focus on Croydon and Merton</a:t>
            </a:r>
          </a:p>
          <a:p>
            <a:pPr marL="0" indent="0">
              <a:spcBef>
                <a:spcPts val="600"/>
              </a:spcBef>
              <a:spcAft>
                <a:spcPts val="800"/>
              </a:spcAft>
              <a:buNone/>
            </a:pPr>
            <a:r>
              <a:rPr lang="en-GB" sz="2000" dirty="0">
                <a:solidFill>
                  <a:schemeClr val="tx1">
                    <a:lumMod val="75000"/>
                  </a:schemeClr>
                </a:solidFill>
                <a:latin typeface="Arial" panose="020B0604020202020204" pitchFamily="34" charset="0"/>
                <a:cs typeface="Arial" panose="020B0604020202020204" pitchFamily="34" charset="0"/>
              </a:rPr>
              <a:t>For key locations to include in STP inequalities plans –include inpatient mental health beds at SWL </a:t>
            </a:r>
            <a:r>
              <a:rPr lang="en-GB" sz="2000" dirty="0" err="1">
                <a:solidFill>
                  <a:schemeClr val="tx1">
                    <a:lumMod val="75000"/>
                  </a:schemeClr>
                </a:solidFill>
                <a:latin typeface="Arial" panose="020B0604020202020204" pitchFamily="34" charset="0"/>
                <a:cs typeface="Arial" panose="020B0604020202020204" pitchFamily="34" charset="0"/>
              </a:rPr>
              <a:t>StG</a:t>
            </a:r>
            <a:r>
              <a:rPr lang="en-GB" sz="2000" dirty="0">
                <a:solidFill>
                  <a:schemeClr val="tx1">
                    <a:lumMod val="75000"/>
                  </a:schemeClr>
                </a:solidFill>
                <a:latin typeface="Arial" panose="020B0604020202020204" pitchFamily="34" charset="0"/>
                <a:cs typeface="Arial" panose="020B0604020202020204" pitchFamily="34" charset="0"/>
              </a:rPr>
              <a:t> and also HMP Wandsworth</a:t>
            </a:r>
          </a:p>
          <a:p>
            <a:pPr marL="0" indent="0">
              <a:spcBef>
                <a:spcPts val="600"/>
              </a:spcBef>
              <a:spcAft>
                <a:spcPts val="800"/>
              </a:spcAft>
              <a:buNone/>
            </a:pPr>
            <a:r>
              <a:rPr lang="en-GB" sz="2000" dirty="0">
                <a:solidFill>
                  <a:schemeClr val="tx1">
                    <a:lumMod val="75000"/>
                  </a:schemeClr>
                </a:solidFill>
                <a:latin typeface="Arial" panose="020B0604020202020204" pitchFamily="34" charset="0"/>
                <a:cs typeface="Arial" panose="020B0604020202020204" pitchFamily="34" charset="0"/>
              </a:rPr>
              <a:t>For physical health checks in people with SMI – Croydon has the lowest coverage at 5% of people having checks in primary care</a:t>
            </a:r>
          </a:p>
          <a:p>
            <a:pPr marL="0" indent="0">
              <a:spcBef>
                <a:spcPts val="600"/>
              </a:spcBef>
              <a:spcAft>
                <a:spcPts val="800"/>
              </a:spcAft>
              <a:buNone/>
            </a:pPr>
            <a:endParaRPr lang="en-GB" sz="20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891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340768"/>
            <a:ext cx="6985000" cy="1152128"/>
          </a:xfrm>
        </p:spPr>
        <p:txBody>
          <a:bodyPr/>
          <a:lstStyle/>
          <a:p>
            <a:pPr marL="0" indent="0">
              <a:buNone/>
            </a:pPr>
            <a:r>
              <a:rPr lang="en-GB" dirty="0">
                <a:latin typeface="Arial Black" panose="020B0A04020102020204" pitchFamily="34" charset="0"/>
              </a:rPr>
              <a:t>Early diagnosis of cancer in SWL</a:t>
            </a:r>
          </a:p>
        </p:txBody>
      </p:sp>
    </p:spTree>
    <p:extLst>
      <p:ext uri="{BB962C8B-B14F-4D97-AF65-F5344CB8AC3E}">
        <p14:creationId xmlns:p14="http://schemas.microsoft.com/office/powerpoint/2010/main" val="2736513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D26D8EE4-4177-564A-8030-A1F640E50AF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1917</TotalTime>
  <Words>3015</Words>
  <Application>Microsoft Office PowerPoint</Application>
  <PresentationFormat>On-screen Show (4:3)</PresentationFormat>
  <Paragraphs>223</Paragraphs>
  <Slides>33</Slides>
  <Notes>13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37" baseType="lpstr">
      <vt:lpstr>Office Theme</vt:lpstr>
      <vt:lpstr>1_Office Theme</vt:lpstr>
      <vt:lpstr>2018 - HLP updated branding-PPT Template</vt:lpstr>
      <vt:lpstr>Worksheet</vt:lpstr>
      <vt:lpstr>South West London Cancer Inequalities snapshot </vt:lpstr>
      <vt:lpstr>PowerPoint Presentation</vt:lpstr>
      <vt:lpstr>Picture of SW London</vt:lpstr>
      <vt:lpstr>Cancer incidence: risk factors and screening, SWL</vt:lpstr>
      <vt:lpstr>Where would we focus primary and community care efforts for cancer in SWL?</vt:lpstr>
      <vt:lpstr>Physical health checks for people with severe and enduring mental illness (SMI) - SWL</vt:lpstr>
      <vt:lpstr>Cancer mortality SWL</vt:lpstr>
      <vt:lpstr>Summary – SWL population and cancer prevention</vt:lpstr>
      <vt:lpstr>PowerPoint Presentation</vt:lpstr>
      <vt:lpstr>Early diagnosis content</vt:lpstr>
      <vt:lpstr>Early diagnosis - cancer screening and deprivation in SWL</vt:lpstr>
      <vt:lpstr>Early diagnosis - Stage of cancer diagnosis in SWL</vt:lpstr>
      <vt:lpstr>Early diagnosis - Stage at diagnosis SWL</vt:lpstr>
      <vt:lpstr>Early diagnosis - Routes to diagnosis emergency presentations SWL</vt:lpstr>
      <vt:lpstr>Early diagnosis – cancer diagnosed as an emergency in SWL CCGs</vt:lpstr>
      <vt:lpstr>Early diagnosis - Breast cancer in SWL:  1 year survival in 2016</vt:lpstr>
      <vt:lpstr>Early diagnosis - Colorectal cancer in SWL – 1 year survival </vt:lpstr>
      <vt:lpstr>Early diagnosis - 1 year lung cancer survival SWL 2016</vt:lpstr>
      <vt:lpstr>Summary – Early diagnosis of cancer in SWL</vt:lpstr>
      <vt:lpstr>PowerPoint Presentation</vt:lpstr>
      <vt:lpstr>Outcomes for treatment for certain cancers </vt:lpstr>
      <vt:lpstr>Breast cancer in older women – type of surgery</vt:lpstr>
      <vt:lpstr>Breast cancer  - having a named cancer nurse specialist (CNS) in West London </vt:lpstr>
      <vt:lpstr>Time from referral to treatment by sex or ethnicity</vt:lpstr>
      <vt:lpstr>Time from referral to treatment by age or deprivation</vt:lpstr>
      <vt:lpstr>Summary – cancer treatment SWL</vt:lpstr>
      <vt:lpstr>PowerPoint Presentation</vt:lpstr>
      <vt:lpstr>Personalised care – comorbidities SWL</vt:lpstr>
      <vt:lpstr>Personalised care – household bills arrears GLA data 2018-19</vt:lpstr>
      <vt:lpstr>Personalised care – psycho-oncology</vt:lpstr>
      <vt:lpstr>Personalised care – lymphoedema services SWL</vt:lpstr>
      <vt:lpstr>Summary personalised care SWL</vt:lpstr>
      <vt:lpstr>All the work we do with our partners moves us closer towards our goal to make London the healthiest global city. </vt:lpstr>
    </vt:vector>
  </TitlesOfParts>
  <Company>NWLCCCG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West London snapshot – cancer inequalities</dc:title>
  <dc:creator>Niki Lang</dc:creator>
  <cp:lastModifiedBy>Lang, Niki - Consultant</cp:lastModifiedBy>
  <cp:revision>125</cp:revision>
  <dcterms:created xsi:type="dcterms:W3CDTF">2019-03-27T09:26:12Z</dcterms:created>
  <dcterms:modified xsi:type="dcterms:W3CDTF">2019-10-08T13:59:09Z</dcterms:modified>
</cp:coreProperties>
</file>