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497" r:id="rId5"/>
    <p:sldId id="369" r:id="rId6"/>
    <p:sldId id="405" r:id="rId7"/>
    <p:sldId id="485" r:id="rId8"/>
    <p:sldId id="470" r:id="rId9"/>
    <p:sldId id="502" r:id="rId10"/>
    <p:sldId id="498" r:id="rId11"/>
    <p:sldId id="499" r:id="rId12"/>
    <p:sldId id="500" r:id="rId13"/>
    <p:sldId id="501" r:id="rId14"/>
    <p:sldId id="503" r:id="rId15"/>
    <p:sldId id="504" r:id="rId16"/>
    <p:sldId id="505"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son, Sam"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066"/>
    <a:srgbClr val="374959"/>
    <a:srgbClr val="374A5B"/>
    <a:srgbClr val="364859"/>
    <a:srgbClr val="0A53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1" autoAdjust="0"/>
    <p:restoredTop sz="90849" autoAdjust="0"/>
  </p:normalViewPr>
  <p:slideViewPr>
    <p:cSldViewPr snapToGrid="0" snapToObjects="1" showGuides="1">
      <p:cViewPr varScale="1">
        <p:scale>
          <a:sx n="137" d="100"/>
          <a:sy n="137" d="100"/>
        </p:scale>
        <p:origin x="786"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BA4F16-3493-844F-8E71-83C87CBE68DA}" type="datetimeFigureOut">
              <a:rPr lang="en-US" smtClean="0"/>
              <a:t>10/23/2020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C8FE2C-9F9B-0047-910F-546352528EC6}" type="slidenum">
              <a:rPr lang="en-US" smtClean="0"/>
              <a:t>‹#›</a:t>
            </a:fld>
            <a:endParaRPr lang="en-US" dirty="0"/>
          </a:p>
        </p:txBody>
      </p:sp>
    </p:spTree>
    <p:extLst>
      <p:ext uri="{BB962C8B-B14F-4D97-AF65-F5344CB8AC3E}">
        <p14:creationId xmlns:p14="http://schemas.microsoft.com/office/powerpoint/2010/main" val="1873324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821F5-617F-AB41-98A0-4A78FC6F98D8}" type="datetimeFigureOut">
              <a:rPr lang="en-US" smtClean="0"/>
              <a:t>10/23/2020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366D9-B393-674A-A4D8-BC43040D0DF1}" type="slidenum">
              <a:rPr lang="en-US" smtClean="0"/>
              <a:t>‹#›</a:t>
            </a:fld>
            <a:endParaRPr lang="en-US" dirty="0"/>
          </a:p>
        </p:txBody>
      </p:sp>
    </p:spTree>
    <p:extLst>
      <p:ext uri="{BB962C8B-B14F-4D97-AF65-F5344CB8AC3E}">
        <p14:creationId xmlns:p14="http://schemas.microsoft.com/office/powerpoint/2010/main" val="17037467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1366D9-B393-674A-A4D8-BC43040D0DF1}" type="slidenum">
              <a:rPr lang="en-US" smtClean="0"/>
              <a:t>1</a:t>
            </a:fld>
            <a:endParaRPr lang="en-US" dirty="0"/>
          </a:p>
        </p:txBody>
      </p:sp>
    </p:spTree>
    <p:extLst>
      <p:ext uri="{BB962C8B-B14F-4D97-AF65-F5344CB8AC3E}">
        <p14:creationId xmlns:p14="http://schemas.microsoft.com/office/powerpoint/2010/main" val="121773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1366D9-B393-674A-A4D8-BC43040D0DF1}" type="slidenum">
              <a:rPr lang="en-US" smtClean="0"/>
              <a:t>3</a:t>
            </a:fld>
            <a:endParaRPr lang="en-US" dirty="0"/>
          </a:p>
        </p:txBody>
      </p:sp>
    </p:spTree>
    <p:extLst>
      <p:ext uri="{BB962C8B-B14F-4D97-AF65-F5344CB8AC3E}">
        <p14:creationId xmlns:p14="http://schemas.microsoft.com/office/powerpoint/2010/main" val="411798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1366D9-B393-674A-A4D8-BC43040D0DF1}" type="slidenum">
              <a:rPr lang="en-US" smtClean="0"/>
              <a:t>4</a:t>
            </a:fld>
            <a:endParaRPr lang="en-US" dirty="0"/>
          </a:p>
        </p:txBody>
      </p:sp>
    </p:spTree>
    <p:extLst>
      <p:ext uri="{BB962C8B-B14F-4D97-AF65-F5344CB8AC3E}">
        <p14:creationId xmlns:p14="http://schemas.microsoft.com/office/powerpoint/2010/main" val="197693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dirty="0"/>
          </a:p>
        </p:txBody>
      </p:sp>
      <p:sp>
        <p:nvSpPr>
          <p:cNvPr id="4" name="Slide Number Placeholder 3"/>
          <p:cNvSpPr>
            <a:spLocks noGrp="1"/>
          </p:cNvSpPr>
          <p:nvPr>
            <p:ph type="sldNum" sz="quarter" idx="10"/>
          </p:nvPr>
        </p:nvSpPr>
        <p:spPr/>
        <p:txBody>
          <a:bodyPr/>
          <a:lstStyle/>
          <a:p>
            <a:fld id="{571366D9-B393-674A-A4D8-BC43040D0DF1}" type="slidenum">
              <a:rPr lang="en-US" smtClean="0"/>
              <a:t>5</a:t>
            </a:fld>
            <a:endParaRPr lang="en-US" dirty="0"/>
          </a:p>
        </p:txBody>
      </p:sp>
    </p:spTree>
    <p:extLst>
      <p:ext uri="{BB962C8B-B14F-4D97-AF65-F5344CB8AC3E}">
        <p14:creationId xmlns:p14="http://schemas.microsoft.com/office/powerpoint/2010/main" val="407738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71366D9-B393-674A-A4D8-BC43040D0DF1}" type="slidenum">
              <a:rPr lang="en-US" smtClean="0"/>
              <a:t>7</a:t>
            </a:fld>
            <a:endParaRPr lang="en-US" dirty="0"/>
          </a:p>
        </p:txBody>
      </p:sp>
    </p:spTree>
    <p:extLst>
      <p:ext uri="{BB962C8B-B14F-4D97-AF65-F5344CB8AC3E}">
        <p14:creationId xmlns:p14="http://schemas.microsoft.com/office/powerpoint/2010/main" val="61659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1366D9-B393-674A-A4D8-BC43040D0DF1}" type="slidenum">
              <a:rPr lang="en-US" smtClean="0"/>
              <a:t>8</a:t>
            </a:fld>
            <a:endParaRPr lang="en-US" dirty="0"/>
          </a:p>
        </p:txBody>
      </p:sp>
    </p:spTree>
    <p:extLst>
      <p:ext uri="{BB962C8B-B14F-4D97-AF65-F5344CB8AC3E}">
        <p14:creationId xmlns:p14="http://schemas.microsoft.com/office/powerpoint/2010/main" val="257410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1330684"/>
            <a:ext cx="8229600" cy="857250"/>
          </a:xfrm>
          <a:prstGeom prst="rect">
            <a:avLst/>
          </a:prstGeom>
        </p:spPr>
        <p:txBody>
          <a:bodyPr vert="horz"/>
          <a:lstStyle>
            <a:lvl1pPr algn="l">
              <a:defRPr sz="4800">
                <a:solidFill>
                  <a:schemeClr val="tx1">
                    <a:lumMod val="65000"/>
                    <a:lumOff val="35000"/>
                  </a:schemeClr>
                </a:solidFill>
              </a:defRPr>
            </a:lvl1pPr>
          </a:lstStyle>
          <a:p>
            <a:r>
              <a:rPr lang="en-GB" dirty="0"/>
              <a:t>Click to edit Master title style</a:t>
            </a:r>
            <a:endParaRPr lang="en-US" dirty="0"/>
          </a:p>
        </p:txBody>
      </p:sp>
      <p:sp>
        <p:nvSpPr>
          <p:cNvPr id="10" name="Content Placeholder 3"/>
          <p:cNvSpPr>
            <a:spLocks noGrp="1"/>
          </p:cNvSpPr>
          <p:nvPr>
            <p:ph sz="quarter" idx="10"/>
          </p:nvPr>
        </p:nvSpPr>
        <p:spPr>
          <a:xfrm>
            <a:off x="457201" y="2056893"/>
            <a:ext cx="5217163" cy="359704"/>
          </a:xfrm>
          <a:prstGeom prst="rect">
            <a:avLst/>
          </a:prstGeom>
          <a:solidFill>
            <a:srgbClr val="AF0066"/>
          </a:solidFill>
        </p:spPr>
        <p:txBody>
          <a:bodyPr vert="horz" bIns="126000" anchor="ctr" anchorCtr="0"/>
          <a:lstStyle>
            <a:lvl1pPr marL="0" indent="0">
              <a:lnSpc>
                <a:spcPct val="100000"/>
              </a:lnSpc>
              <a:spcBef>
                <a:spcPts val="600"/>
              </a:spcBef>
              <a:spcAft>
                <a:spcPts val="600"/>
              </a:spcAft>
              <a:buNone/>
              <a:defRPr>
                <a:solidFill>
                  <a:schemeClr val="bg1"/>
                </a:solidFill>
              </a:defRPr>
            </a:lvl1pPr>
          </a:lstStyle>
          <a:p>
            <a:pPr lvl="0"/>
            <a:r>
              <a:rPr lang="en-GB" dirty="0"/>
              <a:t>Click to edit Master text styles</a:t>
            </a:r>
          </a:p>
        </p:txBody>
      </p:sp>
    </p:spTree>
    <p:extLst>
      <p:ext uri="{BB962C8B-B14F-4D97-AF65-F5344CB8AC3E}">
        <p14:creationId xmlns:p14="http://schemas.microsoft.com/office/powerpoint/2010/main" val="123879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344489" y="1202569"/>
            <a:ext cx="7761745" cy="997744"/>
          </a:xfrm>
          <a:prstGeom prst="rect">
            <a:avLst/>
          </a:prstGeom>
        </p:spPr>
        <p:txBody>
          <a:bodyPr vert="horz"/>
          <a:lstStyle>
            <a:lvl1pPr marL="0" indent="0">
              <a:buNone/>
              <a:defRPr sz="4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a:t>
            </a:r>
          </a:p>
        </p:txBody>
      </p:sp>
      <p:sp>
        <p:nvSpPr>
          <p:cNvPr id="13" name="Text Placeholder 12"/>
          <p:cNvSpPr>
            <a:spLocks noGrp="1"/>
          </p:cNvSpPr>
          <p:nvPr>
            <p:ph type="body" sz="quarter" idx="11" hasCustomPrompt="1"/>
          </p:nvPr>
        </p:nvSpPr>
        <p:spPr>
          <a:xfrm>
            <a:off x="452438" y="2021682"/>
            <a:ext cx="4052887" cy="2269331"/>
          </a:xfrm>
          <a:prstGeom prst="rect">
            <a:avLst/>
          </a:prstGeom>
        </p:spPr>
        <p:txBody>
          <a:bodyPr vert="horz"/>
          <a:lstStyle>
            <a:lvl1pPr>
              <a:buClr>
                <a:srgbClr val="AF0066"/>
              </a:buClr>
              <a:defRPr sz="2400">
                <a:solidFill>
                  <a:srgbClr val="595959"/>
                </a:solidFill>
              </a:defRPr>
            </a:lvl1pPr>
          </a:lstStyle>
          <a:p>
            <a:pPr lvl="0"/>
            <a:r>
              <a:rPr lang="en-GB" dirty="0"/>
              <a:t>Third level</a:t>
            </a:r>
          </a:p>
        </p:txBody>
      </p:sp>
      <p:sp>
        <p:nvSpPr>
          <p:cNvPr id="8" name="Slide Number Placeholder 7"/>
          <p:cNvSpPr>
            <a:spLocks noGrp="1"/>
          </p:cNvSpPr>
          <p:nvPr>
            <p:ph type="sldNum" sz="quarter" idx="12"/>
          </p:nvPr>
        </p:nvSpPr>
        <p:spPr>
          <a:xfrm>
            <a:off x="6553200" y="4683344"/>
            <a:ext cx="2133600" cy="273844"/>
          </a:xfrm>
        </p:spPr>
        <p:txBody>
          <a:bodyPr/>
          <a:lstStyle/>
          <a:p>
            <a:fld id="{046BE25D-0636-BF49-8F69-9955BA331F91}" type="slidenum">
              <a:rPr lang="en-US" smtClean="0"/>
              <a:pPr/>
              <a:t>‹#›</a:t>
            </a:fld>
            <a:endParaRPr lang="en-US" dirty="0"/>
          </a:p>
        </p:txBody>
      </p:sp>
    </p:spTree>
    <p:extLst>
      <p:ext uri="{BB962C8B-B14F-4D97-AF65-F5344CB8AC3E}">
        <p14:creationId xmlns:p14="http://schemas.microsoft.com/office/powerpoint/2010/main" val="1050610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800">
                <a:solidFill>
                  <a:srgbClr val="FFFFFF"/>
                </a:solidFill>
              </a:defRPr>
            </a:lvl1pPr>
          </a:lstStyle>
          <a:p>
            <a:fld id="{046BE25D-0636-BF49-8F69-9955BA331F91}" type="slidenum">
              <a:rPr lang="en-US" smtClean="0"/>
              <a:pPr/>
              <a:t>‹#›</a:t>
            </a:fld>
            <a:endParaRPr lang="en-US" dirty="0"/>
          </a:p>
        </p:txBody>
      </p:sp>
    </p:spTree>
    <p:extLst>
      <p:ext uri="{BB962C8B-B14F-4D97-AF65-F5344CB8AC3E}">
        <p14:creationId xmlns:p14="http://schemas.microsoft.com/office/powerpoint/2010/main" val="159485235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emergencies/diseases/novel-coronavirus-2019/advice-for-public/myth-busters" TargetMode="External"/><Relationship Id="rId2" Type="http://schemas.openxmlformats.org/officeDocument/2006/relationships/hyperlink" Target="https://campaignresources.phe.gov.uk/resources/campaigns/34-public-flu-vaccination-campaign/resources" TargetMode="External"/><Relationship Id="rId1" Type="http://schemas.openxmlformats.org/officeDocument/2006/relationships/slideLayout" Target="../slideLayouts/slideLayout1.xml"/><Relationship Id="rId4" Type="http://schemas.openxmlformats.org/officeDocument/2006/relationships/hyperlink" Target="https://www.youtube.com/watch?v=9nS6U88e7z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hsinform.scot/healthy-living/immunisation/vaccines/child-flu-vaccine/"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0683"/>
            <a:ext cx="8229600" cy="1378649"/>
          </a:xfrm>
        </p:spPr>
        <p:txBody>
          <a:bodyPr/>
          <a:lstStyle/>
          <a:p>
            <a:r>
              <a:rPr lang="en-GB" dirty="0"/>
              <a:t>        </a:t>
            </a:r>
            <a:r>
              <a:rPr lang="en-GB" sz="4400" dirty="0">
                <a:latin typeface="Arial" panose="020B0604020202020204" pitchFamily="34" charset="0"/>
                <a:cs typeface="Arial" panose="020B0604020202020204" pitchFamily="34" charset="0"/>
              </a:rPr>
              <a:t>Myth-Busting The Flu</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7" y="2641597"/>
            <a:ext cx="4097865" cy="197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608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78" y="2397211"/>
            <a:ext cx="8604422" cy="3017319"/>
          </a:xfrm>
        </p:spPr>
        <p:txBody>
          <a:bodyPr/>
          <a:lstStyle/>
          <a:p>
            <a:r>
              <a:rPr lang="en-GB" sz="2000" b="1" dirty="0">
                <a:solidFill>
                  <a:schemeClr val="tx1"/>
                </a:solidFill>
                <a:latin typeface="Arial" panose="020B0604020202020204" pitchFamily="34" charset="0"/>
                <a:cs typeface="Arial" panose="020B0604020202020204" pitchFamily="34" charset="0"/>
              </a:rPr>
              <a:t>Fact: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Several flu viruses are circulating all the time, which is why people may still get the flu despite being vaccinated since the vaccine is specific to one strain. However, being vaccinated improves the chance of being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protected from the flu. This is especially important to stop the virus</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affecting people with vulnerable immune systems both in you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work place and at home.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t>
            </a:r>
            <a:br>
              <a:rPr lang="en-GB" dirty="0"/>
            </a:br>
            <a:endParaRPr lang="en-GB" dirty="0"/>
          </a:p>
        </p:txBody>
      </p:sp>
      <p:sp>
        <p:nvSpPr>
          <p:cNvPr id="4" name="Rectangle 3"/>
          <p:cNvSpPr/>
          <p:nvPr/>
        </p:nvSpPr>
        <p:spPr>
          <a:xfrm>
            <a:off x="82379" y="1491048"/>
            <a:ext cx="7051590" cy="892552"/>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Myth Number 4: </a:t>
            </a:r>
          </a:p>
          <a:p>
            <a:r>
              <a:rPr lang="en-GB" sz="2000" dirty="0">
                <a:latin typeface="Arial" panose="020B0604020202020204" pitchFamily="34" charset="0"/>
                <a:cs typeface="Arial" panose="020B0604020202020204" pitchFamily="34" charset="0"/>
              </a:rPr>
              <a:t>I had the vaccine and still got the flu, so it doesn’t work</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68" y="902639"/>
            <a:ext cx="2097087"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93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17" y="1424373"/>
            <a:ext cx="8563232" cy="3452427"/>
          </a:xfrm>
        </p:spPr>
        <p:txBody>
          <a:bodyPr/>
          <a:lstStyle/>
          <a:p>
            <a:r>
              <a:rPr lang="en-GB" sz="3200" dirty="0">
                <a:solidFill>
                  <a:schemeClr val="tx1"/>
                </a:solidFill>
                <a:latin typeface="Arial" panose="020B0604020202020204" pitchFamily="34" charset="0"/>
                <a:cs typeface="Arial" panose="020B0604020202020204" pitchFamily="34" charset="0"/>
              </a:rPr>
              <a:t>Myth Number 5</a:t>
            </a:r>
            <a:br>
              <a:rPr lang="en-GB" sz="32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Its already too late if you’ve had the flu this year? </a:t>
            </a:r>
            <a:br>
              <a:rPr lang="en-GB" sz="3200" dirty="0">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FACT </a:t>
            </a:r>
          </a:p>
        </p:txBody>
      </p:sp>
      <p:sp>
        <p:nvSpPr>
          <p:cNvPr id="4" name="Rectangle 3"/>
          <p:cNvSpPr/>
          <p:nvPr/>
        </p:nvSpPr>
        <p:spPr>
          <a:xfrm>
            <a:off x="90617" y="2710249"/>
            <a:ext cx="6104238" cy="2554545"/>
          </a:xfrm>
          <a:prstGeom prst="rect">
            <a:avLst/>
          </a:prstGeom>
        </p:spPr>
        <p:txBody>
          <a:bodyPr wrap="square">
            <a:spAutoFit/>
          </a:bodyPr>
          <a:lstStyle/>
          <a:p>
            <a:endParaRPr lang="en-GB" sz="2000" dirty="0"/>
          </a:p>
          <a:p>
            <a:r>
              <a:rPr lang="en-GB" sz="2000" dirty="0"/>
              <a:t>While it is better to have the flu vaccine as soon as it becomes available, it’s always worth getting vaccinated before the end of the flu season (March). As there are usually several flu viruses circulating each year, you could go on to catch another strain.</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546" y="100591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23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1805" y="1392196"/>
            <a:ext cx="4653607" cy="3291148"/>
          </a:xfrm>
        </p:spPr>
        <p:txBody>
          <a:bodyPr/>
          <a:lstStyle/>
          <a:p>
            <a:pPr marL="0" indent="0">
              <a:buNone/>
            </a:pPr>
            <a:r>
              <a:rPr lang="en-GB" sz="2000" b="1" dirty="0">
                <a:solidFill>
                  <a:schemeClr val="tx1"/>
                </a:solidFill>
                <a:latin typeface="Arial" panose="020B0604020202020204" pitchFamily="34" charset="0"/>
                <a:cs typeface="Arial" panose="020B0604020202020204" pitchFamily="34" charset="0"/>
              </a:rPr>
              <a:t>WHY NOT BE A NCL FLU HERO THIS YEAR? </a:t>
            </a:r>
          </a:p>
          <a:p>
            <a:pPr marL="0" indent="0">
              <a:buNone/>
            </a:pPr>
            <a:endParaRPr lang="en-GB" sz="2000" dirty="0">
              <a:solidFill>
                <a:schemeClr val="tx1"/>
              </a:solidFill>
              <a:latin typeface="Arial" panose="020B0604020202020204" pitchFamily="34" charset="0"/>
              <a:cs typeface="Arial" panose="020B0604020202020204" pitchFamily="34" charset="0"/>
            </a:endParaRPr>
          </a:p>
          <a:p>
            <a:pPr marL="0" indent="0">
              <a:buNone/>
            </a:pPr>
            <a:r>
              <a:rPr lang="en-GB" sz="2000" dirty="0">
                <a:solidFill>
                  <a:schemeClr val="tx1"/>
                </a:solidFill>
                <a:latin typeface="Arial" panose="020B0604020202020204" pitchFamily="34" charset="0"/>
                <a:cs typeface="Arial" panose="020B0604020202020204" pitchFamily="34" charset="0"/>
              </a:rPr>
              <a:t>Get your flu jab and protect yourself, your loved ones and those you care for from a virus which you can spread even without symptoms and which kills 11,000 people in this country alone each year:</a:t>
            </a:r>
          </a:p>
          <a:p>
            <a:endParaRPr lang="en-GB" dirty="0"/>
          </a:p>
        </p:txBody>
      </p:sp>
      <p:sp>
        <p:nvSpPr>
          <p:cNvPr id="4" name="Slide Number Placeholder 3"/>
          <p:cNvSpPr>
            <a:spLocks noGrp="1"/>
          </p:cNvSpPr>
          <p:nvPr>
            <p:ph type="sldNum" sz="quarter" idx="12"/>
          </p:nvPr>
        </p:nvSpPr>
        <p:spPr/>
        <p:txBody>
          <a:bodyPr/>
          <a:lstStyle/>
          <a:p>
            <a:fld id="{046BE25D-0636-BF49-8F69-9955BA331F91}" type="slidenum">
              <a:rPr lang="en-US" smtClean="0"/>
              <a:pPr/>
              <a:t>12</a:t>
            </a:fld>
            <a:endParaRPr lang="en-US" dirty="0"/>
          </a:p>
        </p:txBody>
      </p:sp>
      <p:pic>
        <p:nvPicPr>
          <p:cNvPr id="10242"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5000369" y="955588"/>
            <a:ext cx="3257254" cy="280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70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22" y="1161535"/>
            <a:ext cx="8229600" cy="3509318"/>
          </a:xfrm>
        </p:spPr>
        <p:txBody>
          <a:bodyPr/>
          <a:lstStyle/>
          <a:p>
            <a:r>
              <a:rPr lang="en-GB" sz="4000" dirty="0">
                <a:latin typeface="Arial" panose="020B0604020202020204" pitchFamily="34" charset="0"/>
                <a:cs typeface="Arial" panose="020B0604020202020204" pitchFamily="34" charset="0"/>
              </a:rPr>
              <a:t>   </a:t>
            </a:r>
            <a:r>
              <a:rPr lang="en-GB" sz="4000" dirty="0">
                <a:solidFill>
                  <a:schemeClr val="tx1"/>
                </a:solidFill>
                <a:latin typeface="Arial" panose="020B0604020202020204" pitchFamily="34" charset="0"/>
                <a:cs typeface="Arial" panose="020B0604020202020204" pitchFamily="34" charset="0"/>
              </a:rPr>
              <a:t>Thank You Any Questions? </a:t>
            </a:r>
            <a:br>
              <a:rPr lang="en-GB" sz="4000" dirty="0">
                <a:solidFill>
                  <a:schemeClr val="tx1"/>
                </a:solidFill>
                <a:latin typeface="Arial" panose="020B0604020202020204" pitchFamily="34" charset="0"/>
                <a:cs typeface="Arial" panose="020B0604020202020204" pitchFamily="34" charset="0"/>
              </a:rPr>
            </a:br>
            <a:r>
              <a:rPr lang="en-GB" sz="1800" dirty="0">
                <a:solidFill>
                  <a:schemeClr val="tx1"/>
                </a:solidFill>
                <a:latin typeface="Arial" panose="020B0604020202020204" pitchFamily="34" charset="0"/>
                <a:cs typeface="Arial" panose="020B0604020202020204" pitchFamily="34" charset="0"/>
              </a:rPr>
              <a:t>https://www.nhs.uk/conditions/vaccinations/flu-influenza-vaccine/</a:t>
            </a:r>
            <a:br>
              <a:rPr lang="en-GB" sz="1800" dirty="0">
                <a:solidFill>
                  <a:schemeClr val="tx1"/>
                </a:solidFill>
                <a:latin typeface="Arial" panose="020B0604020202020204" pitchFamily="34" charset="0"/>
                <a:cs typeface="Arial" panose="020B0604020202020204" pitchFamily="34" charset="0"/>
              </a:rPr>
            </a:br>
            <a:br>
              <a:rPr lang="en-GB" sz="1800" dirty="0">
                <a:solidFill>
                  <a:schemeClr val="tx1"/>
                </a:solidFill>
                <a:latin typeface="Arial" panose="020B0604020202020204" pitchFamily="34" charset="0"/>
                <a:cs typeface="Arial" panose="020B0604020202020204" pitchFamily="34" charset="0"/>
              </a:rPr>
            </a:br>
            <a:r>
              <a:rPr lang="en-GB" sz="1800" dirty="0">
                <a:solidFill>
                  <a:schemeClr val="tx1"/>
                </a:solidFill>
                <a:latin typeface="Arial" panose="020B0604020202020204" pitchFamily="34" charset="0"/>
                <a:cs typeface="Arial" panose="020B0604020202020204" pitchFamily="34" charset="0"/>
                <a:hlinkClick r:id="rId2"/>
              </a:rPr>
              <a:t>https://campaignresources.phe.gov.uk/resources/campaigns/34-public-flu-vaccination-campaign/resources</a:t>
            </a:r>
            <a:br>
              <a:rPr lang="en-GB" sz="1800" dirty="0">
                <a:solidFill>
                  <a:schemeClr val="tx1"/>
                </a:solidFill>
                <a:latin typeface="Arial" panose="020B0604020202020204" pitchFamily="34" charset="0"/>
                <a:cs typeface="Arial" panose="020B0604020202020204" pitchFamily="34" charset="0"/>
              </a:rPr>
            </a:br>
            <a:br>
              <a:rPr lang="en-GB" sz="1800" dirty="0">
                <a:solidFill>
                  <a:schemeClr val="tx1"/>
                </a:solidFill>
                <a:latin typeface="Arial" panose="020B0604020202020204" pitchFamily="34" charset="0"/>
                <a:cs typeface="Arial" panose="020B0604020202020204" pitchFamily="34" charset="0"/>
              </a:rPr>
            </a:br>
            <a:r>
              <a:rPr lang="en-GB" sz="1800" u="sng" dirty="0">
                <a:solidFill>
                  <a:schemeClr val="tx1"/>
                </a:solidFill>
                <a:hlinkClick r:id="rId3"/>
              </a:rPr>
              <a:t>https://www.who.int/emergencies/diseases/novel-coronavirus-2019/advice-for-public/myth-busters</a:t>
            </a:r>
            <a:br>
              <a:rPr lang="en-GB" sz="1800" u="sng" dirty="0">
                <a:solidFill>
                  <a:schemeClr val="tx1"/>
                </a:solidFill>
              </a:rPr>
            </a:br>
            <a:br>
              <a:rPr lang="en-GB" sz="1800" dirty="0">
                <a:latin typeface="Arial" panose="020B0604020202020204" pitchFamily="34" charset="0"/>
                <a:cs typeface="Arial" panose="020B0604020202020204" pitchFamily="34" charset="0"/>
              </a:rPr>
            </a:br>
            <a:r>
              <a:rPr lang="en-GB" sz="1800" u="sng" dirty="0">
                <a:hlinkClick r:id="rId4" tooltip="Flu Vaccine Myth Busting Video"/>
              </a:rPr>
              <a:t>https://www.youtube.com/watch?v=9nS6U88e7zs</a:t>
            </a:r>
            <a:br>
              <a:rPr lang="en-GB" sz="1800" u="sng" dirty="0"/>
            </a:br>
            <a:br>
              <a:rPr lang="en-GB" sz="1800" u="sng" dirty="0"/>
            </a:br>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5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198787" y="406400"/>
            <a:ext cx="7761745" cy="755402"/>
          </a:xfrm>
        </p:spPr>
        <p:txBody>
          <a:bodyPr/>
          <a:lstStyle/>
          <a:p>
            <a:r>
              <a:rPr lang="en-GB" sz="3200" dirty="0">
                <a:latin typeface="Arial" panose="020B0604020202020204" pitchFamily="34" charset="0"/>
                <a:cs typeface="Arial" panose="020B0604020202020204" pitchFamily="34" charset="0"/>
              </a:rPr>
              <a:t>Webinar Tips </a:t>
            </a:r>
          </a:p>
        </p:txBody>
      </p:sp>
      <p:sp>
        <p:nvSpPr>
          <p:cNvPr id="3" name="Text Placeholder 2"/>
          <p:cNvSpPr>
            <a:spLocks noGrp="1"/>
          </p:cNvSpPr>
          <p:nvPr>
            <p:ph type="body" sz="quarter" idx="11"/>
          </p:nvPr>
        </p:nvSpPr>
        <p:spPr>
          <a:xfrm>
            <a:off x="-89429" y="1240353"/>
            <a:ext cx="8347005" cy="2269331"/>
          </a:xfrm>
        </p:spPr>
        <p:txBody>
          <a:bodyPr/>
          <a:lstStyle/>
          <a:p>
            <a:endParaRPr lang="en-GB" dirty="0"/>
          </a:p>
          <a:p>
            <a:endParaRPr lang="en-GB" dirty="0"/>
          </a:p>
        </p:txBody>
      </p:sp>
      <p:sp>
        <p:nvSpPr>
          <p:cNvPr id="4" name="Slide Number Placeholder 3"/>
          <p:cNvSpPr>
            <a:spLocks noGrp="1"/>
          </p:cNvSpPr>
          <p:nvPr>
            <p:ph type="sldNum" sz="quarter" idx="12"/>
          </p:nvPr>
        </p:nvSpPr>
        <p:spPr/>
        <p:txBody>
          <a:bodyPr/>
          <a:lstStyle/>
          <a:p>
            <a:fld id="{046BE25D-0636-BF49-8F69-9955BA331F91}" type="slidenum">
              <a:rPr lang="en-US" smtClean="0"/>
              <a:pPr/>
              <a:t>2</a:t>
            </a:fld>
            <a:endParaRPr lang="en-US" dirty="0"/>
          </a:p>
        </p:txBody>
      </p:sp>
      <p:sp>
        <p:nvSpPr>
          <p:cNvPr id="5" name="Rectangle 4"/>
          <p:cNvSpPr/>
          <p:nvPr/>
        </p:nvSpPr>
        <p:spPr>
          <a:xfrm>
            <a:off x="344490" y="1359357"/>
            <a:ext cx="7225892" cy="2400657"/>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Please put your speaker on mute</a:t>
            </a:r>
          </a:p>
          <a:p>
            <a:endParaRPr lang="en-GB" sz="16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You can asking questions via the chat box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Slides will be circulated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There will be time for questions at the end</a:t>
            </a:r>
          </a:p>
          <a:p>
            <a:endParaRPr lang="en-GB"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617" y="1104542"/>
            <a:ext cx="3290358" cy="254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019" y="3509682"/>
            <a:ext cx="2361137" cy="162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26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79599" y="1202569"/>
            <a:ext cx="7761745" cy="997744"/>
          </a:xfrm>
        </p:spPr>
        <p:txBody>
          <a:bodyPr/>
          <a:lstStyle/>
          <a:p>
            <a:r>
              <a:rPr lang="en-GB" dirty="0"/>
              <a:t>         </a:t>
            </a:r>
            <a:r>
              <a:rPr lang="en-GB" b="1" dirty="0"/>
              <a:t>Content</a:t>
            </a:r>
          </a:p>
          <a:p>
            <a:r>
              <a:rPr lang="en-GB" dirty="0"/>
              <a:t> </a:t>
            </a:r>
          </a:p>
        </p:txBody>
      </p:sp>
      <p:sp>
        <p:nvSpPr>
          <p:cNvPr id="3" name="Text Placeholder 2"/>
          <p:cNvSpPr>
            <a:spLocks noGrp="1"/>
          </p:cNvSpPr>
          <p:nvPr>
            <p:ph type="body" sz="quarter" idx="11"/>
          </p:nvPr>
        </p:nvSpPr>
        <p:spPr>
          <a:xfrm>
            <a:off x="452438" y="2021682"/>
            <a:ext cx="8056295" cy="2269331"/>
          </a:xfrm>
        </p:spPr>
        <p:txBody>
          <a:bodyPr/>
          <a:lstStyle/>
          <a:p>
            <a:r>
              <a:rPr lang="en-GB" dirty="0">
                <a:latin typeface="Arial" panose="020B0604020202020204" pitchFamily="34" charset="0"/>
                <a:cs typeface="Arial" panose="020B0604020202020204" pitchFamily="34" charset="0"/>
              </a:rPr>
              <a:t>Thank you  </a:t>
            </a:r>
          </a:p>
          <a:p>
            <a:r>
              <a:rPr lang="en-GB" dirty="0">
                <a:latin typeface="Arial" panose="020B0604020202020204" pitchFamily="34" charset="0"/>
                <a:cs typeface="Arial" panose="020B0604020202020204" pitchFamily="34" charset="0"/>
              </a:rPr>
              <a:t>Myth-busting Flu vaccination </a:t>
            </a:r>
          </a:p>
        </p:txBody>
      </p:sp>
      <p:sp>
        <p:nvSpPr>
          <p:cNvPr id="4" name="Slide Number Placeholder 3"/>
          <p:cNvSpPr>
            <a:spLocks noGrp="1"/>
          </p:cNvSpPr>
          <p:nvPr>
            <p:ph type="sldNum" sz="quarter" idx="12"/>
          </p:nvPr>
        </p:nvSpPr>
        <p:spPr>
          <a:xfrm>
            <a:off x="6654800" y="4683344"/>
            <a:ext cx="2133600" cy="273844"/>
          </a:xfrm>
        </p:spPr>
        <p:txBody>
          <a:bodyPr/>
          <a:lstStyle/>
          <a:p>
            <a:fld id="{046BE25D-0636-BF49-8F69-9955BA331F91}" type="slidenum">
              <a:rPr lang="en-US" smtClean="0"/>
              <a:pPr/>
              <a:t>3</a:t>
            </a:fld>
            <a:endParaRPr lang="en-US"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588" y="984073"/>
            <a:ext cx="2676879"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948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4489" y="1529946"/>
            <a:ext cx="7761745" cy="1247119"/>
          </a:xfrm>
        </p:spPr>
        <p:txBody>
          <a:bodyPr/>
          <a:lstStyle/>
          <a:p>
            <a:r>
              <a:rPr lang="en-GB" dirty="0"/>
              <a:t>Thank You all !</a:t>
            </a:r>
          </a:p>
        </p:txBody>
      </p:sp>
      <p:sp>
        <p:nvSpPr>
          <p:cNvPr id="3" name="Text Placeholder 2"/>
          <p:cNvSpPr>
            <a:spLocks noGrp="1"/>
          </p:cNvSpPr>
          <p:nvPr>
            <p:ph type="body" sz="quarter" idx="11"/>
          </p:nvPr>
        </p:nvSpPr>
        <p:spPr>
          <a:xfrm>
            <a:off x="452438" y="2449688"/>
            <a:ext cx="6659562" cy="2233655"/>
          </a:xfrm>
        </p:spPr>
        <p:txBody>
          <a:bodyPr/>
          <a:lstStyle/>
          <a:p>
            <a:r>
              <a:rPr lang="en-GB" dirty="0">
                <a:latin typeface="Arial" panose="020B0604020202020204" pitchFamily="34" charset="0"/>
                <a:cs typeface="Arial" panose="020B0604020202020204" pitchFamily="34" charset="0"/>
              </a:rPr>
              <a:t>This is a thank you from North Central London – for all you did during Covid 19 and continue to do. You make the lives of the residents and families across NCL richer, safer, fun and meaningful. </a:t>
            </a:r>
          </a:p>
        </p:txBody>
      </p:sp>
      <p:sp>
        <p:nvSpPr>
          <p:cNvPr id="4" name="Slide Number Placeholder 3"/>
          <p:cNvSpPr>
            <a:spLocks noGrp="1"/>
          </p:cNvSpPr>
          <p:nvPr>
            <p:ph type="sldNum" sz="quarter" idx="12"/>
          </p:nvPr>
        </p:nvSpPr>
        <p:spPr/>
        <p:txBody>
          <a:bodyPr/>
          <a:lstStyle/>
          <a:p>
            <a:fld id="{046BE25D-0636-BF49-8F69-9955BA331F91}" type="slidenum">
              <a:rPr lang="en-US" smtClean="0"/>
              <a:pPr/>
              <a:t>4</a:t>
            </a:fld>
            <a:endParaRPr lang="en-US" dirty="0"/>
          </a:p>
        </p:txBody>
      </p:sp>
      <p:sp>
        <p:nvSpPr>
          <p:cNvPr id="5" name="AutoShape 6" descr="Funny Business Illustration - Cartoon Stickman Holding A Banner.. Royalty  Free Cliparts, Vectors, And Stock Illustration. Image 9919249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4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589" y="273227"/>
            <a:ext cx="4093633"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18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399823" y="561343"/>
            <a:ext cx="9440650" cy="2313214"/>
          </a:xfrm>
        </p:spPr>
        <p:txBody>
          <a:bodyPr/>
          <a:lstStyle/>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    Myths and Social Media</a:t>
            </a:r>
          </a:p>
          <a:p>
            <a:r>
              <a:rPr lang="en-GB" sz="4000" dirty="0"/>
              <a:t>   </a:t>
            </a:r>
          </a:p>
        </p:txBody>
      </p:sp>
      <p:sp>
        <p:nvSpPr>
          <p:cNvPr id="4" name="Slide Number Placeholder 3"/>
          <p:cNvSpPr>
            <a:spLocks noGrp="1"/>
          </p:cNvSpPr>
          <p:nvPr>
            <p:ph type="sldNum" sz="quarter" idx="12"/>
          </p:nvPr>
        </p:nvSpPr>
        <p:spPr/>
        <p:txBody>
          <a:bodyPr/>
          <a:lstStyle/>
          <a:p>
            <a:fld id="{046BE25D-0636-BF49-8F69-9955BA331F91}" type="slidenum">
              <a:rPr lang="en-US" smtClean="0"/>
              <a:pPr/>
              <a:t>5</a:t>
            </a:fld>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47" y="1696244"/>
            <a:ext cx="7236178" cy="326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44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33" y="1054443"/>
            <a:ext cx="8404653" cy="1869989"/>
          </a:xfrm>
        </p:spPr>
        <p:txBody>
          <a:bodyPr/>
          <a:lstStyle/>
          <a:p>
            <a:r>
              <a:rPr lang="en-GB" sz="3200" dirty="0">
                <a:latin typeface="Arial" panose="020B0604020202020204" pitchFamily="34" charset="0"/>
                <a:cs typeface="Arial" panose="020B0604020202020204" pitchFamily="34" charset="0"/>
              </a:rPr>
              <a:t>                 What is Flu</a:t>
            </a:r>
            <a:br>
              <a:rPr lang="en-GB" dirty="0"/>
            </a:br>
            <a:r>
              <a:rPr lang="en-GB" sz="2000" b="1" dirty="0">
                <a:latin typeface="Arial" panose="020B0604020202020204" pitchFamily="34" charset="0"/>
                <a:cs typeface="Arial" panose="020B0604020202020204" pitchFamily="34" charset="0"/>
              </a:rPr>
              <a:t>Facts did you know?</a:t>
            </a:r>
            <a:br>
              <a:rPr lang="en-GB" sz="2000" b="1" dirty="0">
                <a:latin typeface="Arial" panose="020B0604020202020204" pitchFamily="34" charset="0"/>
                <a:cs typeface="Arial" panose="020B0604020202020204" pitchFamily="34" charset="0"/>
              </a:rPr>
            </a:br>
            <a:br>
              <a:rPr lang="en-GB" sz="2000" b="1" dirty="0">
                <a:latin typeface="Arial" panose="020B0604020202020204" pitchFamily="34" charset="0"/>
                <a:cs typeface="Arial" panose="020B0604020202020204" pitchFamily="34" charset="0"/>
              </a:rPr>
            </a:br>
            <a:endParaRPr lang="en-GB" sz="2000" b="1"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1147032"/>
            <a:ext cx="223678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1231" y="2014883"/>
            <a:ext cx="6845643" cy="3970318"/>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word "influenza" was used for the first time in English in 1703.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People with a compromised immune system are over 50 times more likely than a healthy person to die from flu.</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Flu is very infectious and easily spread to other people. You're more likely to give it to others in the first 5 days.</a:t>
            </a:r>
          </a:p>
          <a:p>
            <a:r>
              <a:rPr lang="en-GB" dirty="0">
                <a:latin typeface="Arial" panose="020B0604020202020204" pitchFamily="34" charset="0"/>
                <a:cs typeface="Arial" panose="020B0604020202020204" pitchFamily="34" charset="0"/>
              </a:rPr>
              <a:t>Flu is spread by germs from coughs and sneezes, which can live on hands and surfaces for 24 hours.</a:t>
            </a:r>
          </a:p>
          <a:p>
            <a:br>
              <a:rPr lang="en-GB" b="1" dirty="0">
                <a:hlinkClick r:id="rId3" tooltip="Child flu vaccine"/>
              </a:rPr>
            </a:br>
            <a:r>
              <a:rPr lang="en-GB" dirty="0"/>
              <a:t> </a:t>
            </a:r>
          </a:p>
          <a:p>
            <a:endParaRPr lang="en-GB" dirty="0"/>
          </a:p>
          <a:p>
            <a:endParaRPr lang="en-GB" dirty="0"/>
          </a:p>
        </p:txBody>
      </p:sp>
    </p:spTree>
    <p:extLst>
      <p:ext uri="{BB962C8B-B14F-4D97-AF65-F5344CB8AC3E}">
        <p14:creationId xmlns:p14="http://schemas.microsoft.com/office/powerpoint/2010/main" val="319770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89" y="1330684"/>
            <a:ext cx="8472311" cy="857250"/>
          </a:xfrm>
        </p:spPr>
        <p:txBody>
          <a:bodyPr/>
          <a:lstStyle/>
          <a:p>
            <a:r>
              <a:rPr lang="en-GB" sz="3200" dirty="0">
                <a:latin typeface="Arial" panose="020B0604020202020204" pitchFamily="34" charset="0"/>
                <a:cs typeface="Arial" panose="020B0604020202020204" pitchFamily="34" charset="0"/>
              </a:rPr>
              <a:t>Myth Number 1</a:t>
            </a:r>
            <a:br>
              <a:rPr lang="en-GB" dirty="0"/>
            </a:br>
            <a:r>
              <a:rPr lang="en-GB" sz="2000" dirty="0">
                <a:latin typeface="Arial" panose="020B0604020202020204" pitchFamily="34" charset="0"/>
                <a:cs typeface="Arial" panose="020B0604020202020204" pitchFamily="34" charset="0"/>
              </a:rPr>
              <a:t>Influenza is not serious so I don’t need the vaccine</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4" name="Rectangle 3"/>
          <p:cNvSpPr/>
          <p:nvPr/>
        </p:nvSpPr>
        <p:spPr>
          <a:xfrm>
            <a:off x="214489" y="2280356"/>
            <a:ext cx="7089422" cy="2554545"/>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FACT:</a:t>
            </a:r>
          </a:p>
          <a:p>
            <a:r>
              <a:rPr lang="en-GB" sz="2000" dirty="0">
                <a:latin typeface="Arial" panose="020B0604020202020204" pitchFamily="34" charset="0"/>
                <a:cs typeface="Arial" panose="020B0604020202020204" pitchFamily="34" charset="0"/>
              </a:rPr>
              <a:t>As many as 650 000 people a year can die of the flu. This only represents respiratory deaths, so the likely impact is even higher. Even healthy people can get the flu, but especially people whose immune systems are vulnerable. Most people will recover within a few weeks, but some can develop complications including sinus and ear infections, pneumonia, heart or brain inflammations.</a:t>
            </a:r>
          </a:p>
        </p:txBody>
      </p:sp>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720" y="1097949"/>
            <a:ext cx="20955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89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1482025"/>
            <a:ext cx="8484973" cy="2664667"/>
          </a:xfrm>
        </p:spPr>
        <p:txBody>
          <a:bodyPr/>
          <a:lstStyle/>
          <a:p>
            <a:r>
              <a:rPr lang="en-GB" sz="2800" dirty="0">
                <a:solidFill>
                  <a:schemeClr val="tx1"/>
                </a:solidFill>
                <a:latin typeface="Arial" panose="020B0604020202020204" pitchFamily="34" charset="0"/>
                <a:cs typeface="Arial" panose="020B0604020202020204" pitchFamily="34" charset="0"/>
              </a:rPr>
              <a:t>Myth Number 2</a:t>
            </a:r>
            <a:br>
              <a:rPr lang="en-GB" sz="28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The Flu Vaccine can give me flu</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b="1" dirty="0">
                <a:solidFill>
                  <a:schemeClr val="tx1"/>
                </a:solidFill>
                <a:latin typeface="Arial" panose="020B0604020202020204" pitchFamily="34" charset="0"/>
                <a:cs typeface="Arial" panose="020B0604020202020204" pitchFamily="34" charset="0"/>
              </a:rPr>
              <a:t>FACT:</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The injected flu vaccine contains an inactivated virus that cannot give you influenza. If you feel achy or slightly feverish, it is a normal reaction of the immune system to the vaccine, and generally lasts only a day or two. </a:t>
            </a:r>
          </a:p>
        </p:txBody>
      </p:sp>
      <p:sp>
        <p:nvSpPr>
          <p:cNvPr id="5" name="Rectangle 4"/>
          <p:cNvSpPr/>
          <p:nvPr/>
        </p:nvSpPr>
        <p:spPr>
          <a:xfrm>
            <a:off x="-1282077" y="2445027"/>
            <a:ext cx="6264876" cy="369332"/>
          </a:xfrm>
          <a:prstGeom prst="rect">
            <a:avLst/>
          </a:prstGeom>
        </p:spPr>
        <p:txBody>
          <a:bodyPr wrap="square">
            <a:spAutoFit/>
          </a:bodyPr>
          <a:lstStyle/>
          <a:p>
            <a:endParaRPr lang="en-GB" dirty="0"/>
          </a:p>
        </p:txBody>
      </p:sp>
      <p:pic>
        <p:nvPicPr>
          <p:cNvPr id="718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9281" y="54459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52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5" y="1327353"/>
            <a:ext cx="8686800" cy="857250"/>
          </a:xfrm>
        </p:spPr>
        <p:txBody>
          <a:bodyPr/>
          <a:lstStyle/>
          <a:p>
            <a:r>
              <a:rPr lang="en-GB" sz="3200" dirty="0">
                <a:solidFill>
                  <a:schemeClr val="tx1"/>
                </a:solidFill>
                <a:latin typeface="Arial" panose="020B0604020202020204" pitchFamily="34" charset="0"/>
                <a:cs typeface="Arial" panose="020B0604020202020204" pitchFamily="34" charset="0"/>
              </a:rPr>
              <a:t>Myth Number 3: </a:t>
            </a:r>
            <a:br>
              <a:rPr lang="en-GB" sz="32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The flu vaccine can cause severe side effects</a:t>
            </a:r>
          </a:p>
        </p:txBody>
      </p:sp>
      <p:sp>
        <p:nvSpPr>
          <p:cNvPr id="4" name="Rectangle 3"/>
          <p:cNvSpPr/>
          <p:nvPr/>
        </p:nvSpPr>
        <p:spPr>
          <a:xfrm>
            <a:off x="82378" y="2463114"/>
            <a:ext cx="6870358" cy="1631216"/>
          </a:xfrm>
          <a:prstGeom prst="rect">
            <a:avLst/>
          </a:prstGeom>
        </p:spPr>
        <p:txBody>
          <a:bodyPr wrap="square">
            <a:spAutoFit/>
          </a:bodyPr>
          <a:lstStyle/>
          <a:p>
            <a:r>
              <a:rPr lang="en-GB" sz="2000" b="1" dirty="0">
                <a:latin typeface="Arial" panose="020B0604020202020204" pitchFamily="34" charset="0"/>
                <a:cs typeface="Arial" panose="020B0604020202020204" pitchFamily="34" charset="0"/>
              </a:rPr>
              <a:t>Fact:</a:t>
            </a:r>
            <a:r>
              <a:rPr lang="en-GB" dirty="0"/>
              <a:t> </a:t>
            </a:r>
          </a:p>
          <a:p>
            <a:r>
              <a:rPr lang="en-GB" sz="2000" dirty="0">
                <a:latin typeface="Arial" panose="020B0604020202020204" pitchFamily="34" charset="0"/>
                <a:cs typeface="Arial" panose="020B0604020202020204" pitchFamily="34" charset="0"/>
              </a:rPr>
              <a:t>The flu vaccine is proven to be safe. Severe side effects are extremely rare. One in a million people may get Guillain-Barré Syndrome (GBS), which cause muscle weakness and paralysis.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334" y="1095632"/>
            <a:ext cx="2125877" cy="189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28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DC6B9B02063345B9EDD8269D10A603" ma:contentTypeVersion="11" ma:contentTypeDescription="Create a new document." ma:contentTypeScope="" ma:versionID="344f5f923e3c6aa8a2fdcade970b0c14">
  <xsd:schema xmlns:xsd="http://www.w3.org/2001/XMLSchema" xmlns:xs="http://www.w3.org/2001/XMLSchema" xmlns:p="http://schemas.microsoft.com/office/2006/metadata/properties" xmlns:ns3="72b9b208-50c3-4c14-becf-000a7ab1759e" xmlns:ns4="2427b8e9-b806-41fd-8223-e3b58518101d" targetNamespace="http://schemas.microsoft.com/office/2006/metadata/properties" ma:root="true" ma:fieldsID="0f1e80b018924c0ae3251bab0189308b" ns3:_="" ns4:_="">
    <xsd:import namespace="72b9b208-50c3-4c14-becf-000a7ab1759e"/>
    <xsd:import namespace="2427b8e9-b806-41fd-8223-e3b58518101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b9b208-50c3-4c14-becf-000a7ab1759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27b8e9-b806-41fd-8223-e3b58518101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0EE776-43C3-49F9-A945-6E9499150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b9b208-50c3-4c14-becf-000a7ab1759e"/>
    <ds:schemaRef ds:uri="2427b8e9-b806-41fd-8223-e3b5851810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8A6AC7-C2BD-4785-9A6F-105E65218C55}">
  <ds:schemaRefs>
    <ds:schemaRef ds:uri="http://schemas.microsoft.com/sharepoint/v3/contenttype/forms"/>
  </ds:schemaRefs>
</ds:datastoreItem>
</file>

<file path=customXml/itemProps3.xml><?xml version="1.0" encoding="utf-8"?>
<ds:datastoreItem xmlns:ds="http://schemas.openxmlformats.org/officeDocument/2006/customXml" ds:itemID="{248AA98F-2A3C-4891-9DF4-742E0DF23B1C}">
  <ds:schemaRefs>
    <ds:schemaRef ds:uri="72b9b208-50c3-4c14-becf-000a7ab1759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2427b8e9-b806-41fd-8223-e3b58518101d"/>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8386</TotalTime>
  <Words>690</Words>
  <Application>Microsoft Office PowerPoint</Application>
  <PresentationFormat>On-screen Show (16:9)</PresentationFormat>
  <Paragraphs>57</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        Myth-Busting The Flu</vt:lpstr>
      <vt:lpstr>PowerPoint Presentation</vt:lpstr>
      <vt:lpstr>PowerPoint Presentation</vt:lpstr>
      <vt:lpstr>PowerPoint Presentation</vt:lpstr>
      <vt:lpstr>PowerPoint Presentation</vt:lpstr>
      <vt:lpstr>                 What is Flu Facts did you know?  </vt:lpstr>
      <vt:lpstr>Myth Number 1 Influenza is not serious so I don’t need the vaccine </vt:lpstr>
      <vt:lpstr>Myth Number 2 The Flu Vaccine can give me flu  FACT: The injected flu vaccine contains an inactivated virus that cannot give you influenza. If you feel achy or slightly feverish, it is a normal reaction of the immune system to the vaccine, and generally lasts only a day or two. </vt:lpstr>
      <vt:lpstr>Myth Number 3:  The flu vaccine can cause severe side effects</vt:lpstr>
      <vt:lpstr>Fact:  Several flu viruses are circulating all the time, which is why people may still get the flu despite being vaccinated since the vaccine is specific to one strain. However, being vaccinated improves the chance of being  protected from the flu. This is especially important to stop the virus affecting people with vulnerable immune systems both in you  work place and at home.    </vt:lpstr>
      <vt:lpstr>Myth Number 5 Its already too late if you’ve had the flu this year?   FACT </vt:lpstr>
      <vt:lpstr>PowerPoint Presentation</vt:lpstr>
      <vt:lpstr>   Thank You Any Questions?  https://www.nhs.uk/conditions/vaccinations/flu-influenza-vaccine/  https://campaignresources.phe.gov.uk/resources/campaigns/34-public-flu-vaccination-campaign/resources  https://www.who.int/emergencies/diseases/novel-coronavirus-2019/advice-for-public/myth-busters  https://www.youtube.com/watch?v=9nS6U88e7zs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Mubasshir Ajaz</dc:creator>
  <cp:lastModifiedBy>Neena Shah</cp:lastModifiedBy>
  <cp:revision>361</cp:revision>
  <dcterms:created xsi:type="dcterms:W3CDTF">2017-06-02T09:04:15Z</dcterms:created>
  <dcterms:modified xsi:type="dcterms:W3CDTF">2020-10-23T10:49:38Z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0x0101002EDC6B9B02063345B9EDD8269D10A603</vt:lpwstr>
  </property>
</Properties>
</file>