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Lst>
  <p:notesMasterIdLst>
    <p:notesMasterId r:id="rId52"/>
  </p:notesMasterIdLst>
  <p:sldIdLst>
    <p:sldId id="490" r:id="rId3"/>
    <p:sldId id="428" r:id="rId4"/>
    <p:sldId id="268" r:id="rId5"/>
    <p:sldId id="260" r:id="rId6"/>
    <p:sldId id="2451" r:id="rId7"/>
    <p:sldId id="3426" r:id="rId8"/>
    <p:sldId id="416" r:id="rId9"/>
    <p:sldId id="293" r:id="rId10"/>
    <p:sldId id="269" r:id="rId11"/>
    <p:sldId id="294" r:id="rId12"/>
    <p:sldId id="1870" r:id="rId13"/>
    <p:sldId id="3447" r:id="rId14"/>
    <p:sldId id="3448" r:id="rId15"/>
    <p:sldId id="3430" r:id="rId16"/>
    <p:sldId id="3458" r:id="rId17"/>
    <p:sldId id="2462" r:id="rId18"/>
    <p:sldId id="3432" r:id="rId19"/>
    <p:sldId id="3456" r:id="rId20"/>
    <p:sldId id="3460" r:id="rId21"/>
    <p:sldId id="3443" r:id="rId22"/>
    <p:sldId id="431" r:id="rId23"/>
    <p:sldId id="3444" r:id="rId24"/>
    <p:sldId id="413" r:id="rId25"/>
    <p:sldId id="3478" r:id="rId26"/>
    <p:sldId id="3454" r:id="rId27"/>
    <p:sldId id="3455" r:id="rId28"/>
    <p:sldId id="652" r:id="rId29"/>
    <p:sldId id="491" r:id="rId30"/>
    <p:sldId id="263" r:id="rId31"/>
    <p:sldId id="835" r:id="rId32"/>
    <p:sldId id="262" r:id="rId33"/>
    <p:sldId id="271" r:id="rId34"/>
    <p:sldId id="3466" r:id="rId35"/>
    <p:sldId id="3436" r:id="rId36"/>
    <p:sldId id="419" r:id="rId37"/>
    <p:sldId id="3470" r:id="rId38"/>
    <p:sldId id="3467" r:id="rId39"/>
    <p:sldId id="3464" r:id="rId40"/>
    <p:sldId id="3471" r:id="rId41"/>
    <p:sldId id="3449" r:id="rId42"/>
    <p:sldId id="509" r:id="rId43"/>
    <p:sldId id="3445" r:id="rId44"/>
    <p:sldId id="3469" r:id="rId45"/>
    <p:sldId id="3477" r:id="rId46"/>
    <p:sldId id="3453" r:id="rId47"/>
    <p:sldId id="3439" r:id="rId48"/>
    <p:sldId id="510" r:id="rId49"/>
    <p:sldId id="2444" r:id="rId50"/>
    <p:sldId id="259" r:id="rId51"/>
  </p:sldIdLst>
  <p:sldSz cx="9144000" cy="5143500" type="screen16x9"/>
  <p:notesSz cx="6858000" cy="9144000"/>
  <p:defaultTextStyle>
    <a:defPPr>
      <a:defRPr lang="en-US"/>
    </a:defPPr>
    <a:lvl1pPr marL="0" algn="l" defTabSz="913684" rtl="0" eaLnBrk="1" latinLnBrk="0" hangingPunct="1">
      <a:defRPr sz="1800" kern="1200">
        <a:solidFill>
          <a:schemeClr val="tx1"/>
        </a:solidFill>
        <a:latin typeface="+mn-lt"/>
        <a:ea typeface="+mn-ea"/>
        <a:cs typeface="+mn-cs"/>
      </a:defRPr>
    </a:lvl1pPr>
    <a:lvl2pPr marL="456842" algn="l" defTabSz="913684" rtl="0" eaLnBrk="1" latinLnBrk="0" hangingPunct="1">
      <a:defRPr sz="1800" kern="1200">
        <a:solidFill>
          <a:schemeClr val="tx1"/>
        </a:solidFill>
        <a:latin typeface="+mn-lt"/>
        <a:ea typeface="+mn-ea"/>
        <a:cs typeface="+mn-cs"/>
      </a:defRPr>
    </a:lvl2pPr>
    <a:lvl3pPr marL="913684" algn="l" defTabSz="913684" rtl="0" eaLnBrk="1" latinLnBrk="0" hangingPunct="1">
      <a:defRPr sz="1800" kern="1200">
        <a:solidFill>
          <a:schemeClr val="tx1"/>
        </a:solidFill>
        <a:latin typeface="+mn-lt"/>
        <a:ea typeface="+mn-ea"/>
        <a:cs typeface="+mn-cs"/>
      </a:defRPr>
    </a:lvl3pPr>
    <a:lvl4pPr marL="1370526" algn="l" defTabSz="913684" rtl="0" eaLnBrk="1" latinLnBrk="0" hangingPunct="1">
      <a:defRPr sz="1800" kern="1200">
        <a:solidFill>
          <a:schemeClr val="tx1"/>
        </a:solidFill>
        <a:latin typeface="+mn-lt"/>
        <a:ea typeface="+mn-ea"/>
        <a:cs typeface="+mn-cs"/>
      </a:defRPr>
    </a:lvl4pPr>
    <a:lvl5pPr marL="1827368" algn="l" defTabSz="913684" rtl="0" eaLnBrk="1" latinLnBrk="0" hangingPunct="1">
      <a:defRPr sz="1800" kern="1200">
        <a:solidFill>
          <a:schemeClr val="tx1"/>
        </a:solidFill>
        <a:latin typeface="+mn-lt"/>
        <a:ea typeface="+mn-ea"/>
        <a:cs typeface="+mn-cs"/>
      </a:defRPr>
    </a:lvl5pPr>
    <a:lvl6pPr marL="2284209" algn="l" defTabSz="913684" rtl="0" eaLnBrk="1" latinLnBrk="0" hangingPunct="1">
      <a:defRPr sz="1800" kern="1200">
        <a:solidFill>
          <a:schemeClr val="tx1"/>
        </a:solidFill>
        <a:latin typeface="+mn-lt"/>
        <a:ea typeface="+mn-ea"/>
        <a:cs typeface="+mn-cs"/>
      </a:defRPr>
    </a:lvl6pPr>
    <a:lvl7pPr marL="2741051" algn="l" defTabSz="913684" rtl="0" eaLnBrk="1" latinLnBrk="0" hangingPunct="1">
      <a:defRPr sz="1800" kern="1200">
        <a:solidFill>
          <a:schemeClr val="tx1"/>
        </a:solidFill>
        <a:latin typeface="+mn-lt"/>
        <a:ea typeface="+mn-ea"/>
        <a:cs typeface="+mn-cs"/>
      </a:defRPr>
    </a:lvl7pPr>
    <a:lvl8pPr marL="3197893" algn="l" defTabSz="913684" rtl="0" eaLnBrk="1" latinLnBrk="0" hangingPunct="1">
      <a:defRPr sz="1800" kern="1200">
        <a:solidFill>
          <a:schemeClr val="tx1"/>
        </a:solidFill>
        <a:latin typeface="+mn-lt"/>
        <a:ea typeface="+mn-ea"/>
        <a:cs typeface="+mn-cs"/>
      </a:defRPr>
    </a:lvl8pPr>
    <a:lvl9pPr marL="3654735" algn="l" defTabSz="9136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ROAT, Jane (HEALTHY LONDON PARTNERSHIP)" initials="SJ(LP" lastIdx="14" clrIdx="0">
    <p:extLst>
      <p:ext uri="{19B8F6BF-5375-455C-9EA6-DF929625EA0E}">
        <p15:presenceInfo xmlns:p15="http://schemas.microsoft.com/office/powerpoint/2012/main" userId="S::jane.sproat@nhs.net::09442c5d-d304-4403-ac6b-a0c920bea463" providerId="AD"/>
      </p:ext>
    </p:extLst>
  </p:cmAuthor>
  <p:cmAuthor id="2" name="Daniel Heller" initials="DH" lastIdx="28" clrIdx="1">
    <p:extLst>
      <p:ext uri="{19B8F6BF-5375-455C-9EA6-DF929625EA0E}">
        <p15:presenceInfo xmlns:p15="http://schemas.microsoft.com/office/powerpoint/2012/main" userId="S::Daniel.Heller@hlp.nhs.uk::f8c99429-a11b-4699-98f9-6159d8a2f7e4" providerId="AD"/>
      </p:ext>
    </p:extLst>
  </p:cmAuthor>
  <p:cmAuthor id="3" name="Chris Larkin" initials="CL" lastIdx="11" clrIdx="2">
    <p:extLst>
      <p:ext uri="{19B8F6BF-5375-455C-9EA6-DF929625EA0E}">
        <p15:presenceInfo xmlns:p15="http://schemas.microsoft.com/office/powerpoint/2012/main" userId="S::Chris.Larkin@hlp.nhs.uk::e34aba6f-2098-469c-9970-51021bcd9a0f" providerId="AD"/>
      </p:ext>
    </p:extLst>
  </p:cmAuthor>
  <p:cmAuthor id="4" name="Ezra Kanyimo" initials="EK" lastIdx="4" clrIdx="3">
    <p:extLst>
      <p:ext uri="{19B8F6BF-5375-455C-9EA6-DF929625EA0E}">
        <p15:presenceInfo xmlns:p15="http://schemas.microsoft.com/office/powerpoint/2012/main" userId="Ezra Kanyim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EB8"/>
    <a:srgbClr val="003300"/>
    <a:srgbClr val="0070C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9-15T12:39:47.522" idx="1">
    <p:pos x="10" y="10"/>
    <p:text>Confirm that steps are same this year (diagram on next slide)</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A4431-0BA4-4D2E-B20A-2673DE757D3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7E05B88C-C409-4BD4-BC35-5EAFB0754795}">
      <dgm:prSet phldrT="[Text]"/>
      <dgm:spPr>
        <a:solidFill>
          <a:schemeClr val="accent2"/>
        </a:solidFill>
      </dgm:spPr>
      <dgm:t>
        <a:bodyPr/>
        <a:lstStyle/>
        <a:p>
          <a:r>
            <a:rPr lang="en-GB">
              <a:latin typeface="Arial" panose="020B0604020202020204" pitchFamily="34" charset="0"/>
              <a:cs typeface="Arial" panose="020B0604020202020204" pitchFamily="34" charset="0"/>
            </a:rPr>
            <a:t>COVID-19 changed our plans</a:t>
          </a:r>
          <a:endParaRPr lang="en-GB"/>
        </a:p>
      </dgm:t>
    </dgm:pt>
    <dgm:pt modelId="{0665F66A-A0DD-44F3-B16E-1C12942C68A9}" type="parTrans" cxnId="{2D1B56FC-238D-45A9-80C6-77F5DDED3B65}">
      <dgm:prSet/>
      <dgm:spPr/>
      <dgm:t>
        <a:bodyPr/>
        <a:lstStyle/>
        <a:p>
          <a:endParaRPr lang="en-GB"/>
        </a:p>
      </dgm:t>
    </dgm:pt>
    <dgm:pt modelId="{5E53D3E6-CF91-486C-8FD7-4FDBFE90DCFF}" type="sibTrans" cxnId="{2D1B56FC-238D-45A9-80C6-77F5DDED3B65}">
      <dgm:prSet/>
      <dgm:spPr/>
      <dgm:t>
        <a:bodyPr/>
        <a:lstStyle/>
        <a:p>
          <a:endParaRPr lang="en-GB"/>
        </a:p>
      </dgm:t>
    </dgm:pt>
    <dgm:pt modelId="{5222AAF9-79C7-42A3-8A04-CB7F7CFA05A8}">
      <dgm:prSet phldrT="[Text]"/>
      <dgm:spPr/>
      <dgm:t>
        <a:bodyPr/>
        <a:lstStyle/>
        <a:p>
          <a:r>
            <a:rPr lang="en-GB" b="1">
              <a:latin typeface="Arial" panose="020B0604020202020204" pitchFamily="34" charset="0"/>
              <a:cs typeface="Arial" panose="020B0604020202020204" pitchFamily="34" charset="0"/>
            </a:rPr>
            <a:t>Immediate priorities became:</a:t>
          </a:r>
        </a:p>
      </dgm:t>
    </dgm:pt>
    <dgm:pt modelId="{C96009FA-5ACD-44FA-9CAA-09BD171D0E33}" type="parTrans" cxnId="{FAC66FA6-EEC6-4FC7-B183-DFE0B59196CC}">
      <dgm:prSet/>
      <dgm:spPr/>
      <dgm:t>
        <a:bodyPr/>
        <a:lstStyle/>
        <a:p>
          <a:endParaRPr lang="en-GB"/>
        </a:p>
      </dgm:t>
    </dgm:pt>
    <dgm:pt modelId="{5184FB84-4A63-46C9-8A23-D0A552E4CB02}" type="sibTrans" cxnId="{FAC66FA6-EEC6-4FC7-B183-DFE0B59196CC}">
      <dgm:prSet/>
      <dgm:spPr/>
      <dgm:t>
        <a:bodyPr/>
        <a:lstStyle/>
        <a:p>
          <a:endParaRPr lang="en-GB"/>
        </a:p>
      </dgm:t>
    </dgm:pt>
    <dgm:pt modelId="{9B3731A2-32B9-476A-B14B-9DE3511D3298}">
      <dgm:prSet phldrT="[Text]"/>
      <dgm:spPr>
        <a:solidFill>
          <a:schemeClr val="bg1">
            <a:lumMod val="50000"/>
          </a:schemeClr>
        </a:solidFill>
      </dgm:spPr>
      <dgm:t>
        <a:bodyPr/>
        <a:lstStyle/>
        <a:p>
          <a:r>
            <a:rPr lang="en-GB">
              <a:latin typeface="Arial" panose="020B0604020202020204" pitchFamily="34" charset="0"/>
              <a:cs typeface="Arial" panose="020B0604020202020204" pitchFamily="34" charset="0"/>
            </a:rPr>
            <a:t>Revised 2020/21 priorities</a:t>
          </a:r>
          <a:endParaRPr lang="en-GB"/>
        </a:p>
      </dgm:t>
    </dgm:pt>
    <dgm:pt modelId="{74DBB159-11DD-4618-9C63-B36BFA410C1D}" type="parTrans" cxnId="{6491DF88-FBE6-4275-81E7-F545D294251D}">
      <dgm:prSet/>
      <dgm:spPr/>
      <dgm:t>
        <a:bodyPr/>
        <a:lstStyle/>
        <a:p>
          <a:endParaRPr lang="en-GB"/>
        </a:p>
      </dgm:t>
    </dgm:pt>
    <dgm:pt modelId="{C9D3EDC4-5F35-4B07-B0C9-4D8C57AB4FAC}" type="sibTrans" cxnId="{6491DF88-FBE6-4275-81E7-F545D294251D}">
      <dgm:prSet/>
      <dgm:spPr/>
      <dgm:t>
        <a:bodyPr/>
        <a:lstStyle/>
        <a:p>
          <a:endParaRPr lang="en-GB"/>
        </a:p>
      </dgm:t>
    </dgm:pt>
    <dgm:pt modelId="{7E3F7BF4-DAF0-4668-936E-E73C92AC2D3B}">
      <dgm:prSet phldrT="[Text]"/>
      <dgm:spPr/>
      <dgm:t>
        <a:bodyPr/>
        <a:lstStyle/>
        <a:p>
          <a:r>
            <a:rPr lang="en-GB">
              <a:latin typeface="Arial" panose="020B0604020202020204" pitchFamily="34" charset="0"/>
              <a:cs typeface="Arial" panose="020B0604020202020204" pitchFamily="34" charset="0"/>
            </a:rPr>
            <a:t>Support to systems to develop and run their weekly care home rounds</a:t>
          </a:r>
        </a:p>
      </dgm:t>
    </dgm:pt>
    <dgm:pt modelId="{A1E0683E-92F3-4DEB-AAD8-90263E23314D}" type="parTrans" cxnId="{7CABD923-EEBE-4E81-914C-FABA909517CB}">
      <dgm:prSet/>
      <dgm:spPr/>
      <dgm:t>
        <a:bodyPr/>
        <a:lstStyle/>
        <a:p>
          <a:endParaRPr lang="en-GB"/>
        </a:p>
      </dgm:t>
    </dgm:pt>
    <dgm:pt modelId="{7E6F6BB6-FDEA-4C75-8D96-DD29535EACAA}" type="sibTrans" cxnId="{7CABD923-EEBE-4E81-914C-FABA909517CB}">
      <dgm:prSet/>
      <dgm:spPr/>
      <dgm:t>
        <a:bodyPr/>
        <a:lstStyle/>
        <a:p>
          <a:endParaRPr lang="en-GB"/>
        </a:p>
      </dgm:t>
    </dgm:pt>
    <dgm:pt modelId="{87320621-BF42-48B4-8A8D-E839EE3DDA52}">
      <dgm:prSet phldrT="[Text]"/>
      <dgm:spPr/>
      <dgm:t>
        <a:bodyPr/>
        <a:lstStyle/>
        <a:p>
          <a:r>
            <a:rPr lang="en-GB">
              <a:latin typeface="Arial" panose="020B0604020202020204" pitchFamily="34" charset="0"/>
              <a:cs typeface="Arial" panose="020B0604020202020204" pitchFamily="34" charset="0"/>
            </a:rPr>
            <a:t>Rapid roll out of </a:t>
          </a:r>
          <a:r>
            <a:rPr lang="en-GB" err="1">
              <a:latin typeface="Arial" panose="020B0604020202020204" pitchFamily="34" charset="0"/>
              <a:cs typeface="Arial" panose="020B0604020202020204" pitchFamily="34" charset="0"/>
            </a:rPr>
            <a:t>NHSMail</a:t>
          </a:r>
          <a:r>
            <a:rPr lang="en-GB">
              <a:latin typeface="Arial" panose="020B0604020202020204" pitchFamily="34" charset="0"/>
              <a:cs typeface="Arial" panose="020B0604020202020204" pitchFamily="34" charset="0"/>
            </a:rPr>
            <a:t> (currently approx. 75% of care  homes)</a:t>
          </a:r>
        </a:p>
      </dgm:t>
    </dgm:pt>
    <dgm:pt modelId="{2085F00A-D70C-4FB3-A171-2E5F83D284B8}" type="parTrans" cxnId="{AD15E738-7BDB-4763-AFE0-DC4F19D6ABA9}">
      <dgm:prSet/>
      <dgm:spPr/>
      <dgm:t>
        <a:bodyPr/>
        <a:lstStyle/>
        <a:p>
          <a:endParaRPr lang="en-GB"/>
        </a:p>
      </dgm:t>
    </dgm:pt>
    <dgm:pt modelId="{9AA5DB3C-B7F4-4CA2-B2B4-745EBF681BFA}" type="sibTrans" cxnId="{AD15E738-7BDB-4763-AFE0-DC4F19D6ABA9}">
      <dgm:prSet/>
      <dgm:spPr/>
      <dgm:t>
        <a:bodyPr/>
        <a:lstStyle/>
        <a:p>
          <a:endParaRPr lang="en-GB"/>
        </a:p>
      </dgm:t>
    </dgm:pt>
    <dgm:pt modelId="{E6A5FFD5-B94D-4275-8DF9-0635F4573E34}">
      <dgm:prSet/>
      <dgm:spPr/>
      <dgm:t>
        <a:bodyPr/>
        <a:lstStyle/>
        <a:p>
          <a:r>
            <a:rPr lang="en-GB">
              <a:latin typeface="Arial" panose="020B0604020202020204" pitchFamily="34" charset="0"/>
              <a:cs typeface="Arial" panose="020B0604020202020204" pitchFamily="34" charset="0"/>
            </a:rPr>
            <a:t>Capacity Tracker 98% coverage</a:t>
          </a:r>
        </a:p>
      </dgm:t>
    </dgm:pt>
    <dgm:pt modelId="{DDD5AF50-8626-425F-AEB3-7D95DA69EE9F}" type="parTrans" cxnId="{9A911ADE-296F-4120-9E32-0111C2AF1DED}">
      <dgm:prSet/>
      <dgm:spPr/>
      <dgm:t>
        <a:bodyPr/>
        <a:lstStyle/>
        <a:p>
          <a:endParaRPr lang="en-GB"/>
        </a:p>
      </dgm:t>
    </dgm:pt>
    <dgm:pt modelId="{FD662F61-D8C3-4828-B828-C89B1C83DC87}" type="sibTrans" cxnId="{9A911ADE-296F-4120-9E32-0111C2AF1DED}">
      <dgm:prSet/>
      <dgm:spPr/>
      <dgm:t>
        <a:bodyPr/>
        <a:lstStyle/>
        <a:p>
          <a:endParaRPr lang="en-GB"/>
        </a:p>
      </dgm:t>
    </dgm:pt>
    <dgm:pt modelId="{E86C1576-F17C-4462-B338-C89B6823D206}">
      <dgm:prSet/>
      <dgm:spPr/>
      <dgm:t>
        <a:bodyPr/>
        <a:lstStyle/>
        <a:p>
          <a:r>
            <a:rPr lang="en-GB">
              <a:latin typeface="Arial" panose="020B0604020202020204" pitchFamily="34" charset="0"/>
              <a:cs typeface="Arial" panose="020B0604020202020204" pitchFamily="34" charset="0"/>
            </a:rPr>
            <a:t>Recognition of hypoxia in elderly not being detected early &amp; deployment of pulse oximeters</a:t>
          </a:r>
        </a:p>
      </dgm:t>
    </dgm:pt>
    <dgm:pt modelId="{240C7C43-3F9F-4822-A04C-14BB3BA0D8A1}" type="parTrans" cxnId="{7923901B-096D-4F61-8E3D-596D40901AD8}">
      <dgm:prSet/>
      <dgm:spPr/>
      <dgm:t>
        <a:bodyPr/>
        <a:lstStyle/>
        <a:p>
          <a:endParaRPr lang="en-GB"/>
        </a:p>
      </dgm:t>
    </dgm:pt>
    <dgm:pt modelId="{8EA099D1-A92A-40AC-B80C-BD9A7C22597F}" type="sibTrans" cxnId="{7923901B-096D-4F61-8E3D-596D40901AD8}">
      <dgm:prSet/>
      <dgm:spPr/>
      <dgm:t>
        <a:bodyPr/>
        <a:lstStyle/>
        <a:p>
          <a:endParaRPr lang="en-GB"/>
        </a:p>
      </dgm:t>
    </dgm:pt>
    <dgm:pt modelId="{E23E8397-791F-4F5A-91F5-301AE35C0A9C}">
      <dgm:prSet/>
      <dgm:spPr/>
      <dgm:t>
        <a:bodyPr/>
        <a:lstStyle/>
        <a:p>
          <a:r>
            <a:rPr lang="en-GB">
              <a:latin typeface="Arial" panose="020B0604020202020204" pitchFamily="34" charset="0"/>
              <a:cs typeface="Arial" panose="020B0604020202020204" pitchFamily="34" charset="0"/>
            </a:rPr>
            <a:t>Digital agenda</a:t>
          </a:r>
        </a:p>
      </dgm:t>
    </dgm:pt>
    <dgm:pt modelId="{6A662173-8B0D-4DB9-8F8C-1A48040C5174}" type="parTrans" cxnId="{943D63FA-9291-43DD-9502-8A9D8891114A}">
      <dgm:prSet/>
      <dgm:spPr/>
      <dgm:t>
        <a:bodyPr/>
        <a:lstStyle/>
        <a:p>
          <a:endParaRPr lang="en-GB"/>
        </a:p>
      </dgm:t>
    </dgm:pt>
    <dgm:pt modelId="{8073E917-0904-41F5-A707-3F3448B3F37A}" type="sibTrans" cxnId="{943D63FA-9291-43DD-9502-8A9D8891114A}">
      <dgm:prSet/>
      <dgm:spPr/>
      <dgm:t>
        <a:bodyPr/>
        <a:lstStyle/>
        <a:p>
          <a:endParaRPr lang="en-GB"/>
        </a:p>
      </dgm:t>
    </dgm:pt>
    <dgm:pt modelId="{13760E33-0768-4259-999B-2177674FF399}">
      <dgm:prSet/>
      <dgm:spPr/>
      <dgm:t>
        <a:bodyPr/>
        <a:lstStyle/>
        <a:p>
          <a:r>
            <a:rPr lang="en-GB">
              <a:latin typeface="Arial" panose="020B0604020202020204" pitchFamily="34" charset="0"/>
              <a:cs typeface="Arial" panose="020B0604020202020204" pitchFamily="34" charset="0"/>
            </a:rPr>
            <a:t>Wider roll out of training and support to care homes on recognising and managing the deteriorating person</a:t>
          </a:r>
        </a:p>
      </dgm:t>
    </dgm:pt>
    <dgm:pt modelId="{20BE12CB-1EE9-44C7-9419-1ECF330C9215}" type="parTrans" cxnId="{E5B3BC89-F6C8-4A52-8683-DB5F39041513}">
      <dgm:prSet/>
      <dgm:spPr/>
      <dgm:t>
        <a:bodyPr/>
        <a:lstStyle/>
        <a:p>
          <a:endParaRPr lang="en-GB"/>
        </a:p>
      </dgm:t>
    </dgm:pt>
    <dgm:pt modelId="{E037570C-D051-4D87-9FE4-072FBF7E2CB0}" type="sibTrans" cxnId="{E5B3BC89-F6C8-4A52-8683-DB5F39041513}">
      <dgm:prSet/>
      <dgm:spPr/>
      <dgm:t>
        <a:bodyPr/>
        <a:lstStyle/>
        <a:p>
          <a:endParaRPr lang="en-GB"/>
        </a:p>
      </dgm:t>
    </dgm:pt>
    <dgm:pt modelId="{130B56E6-CE8E-488A-A627-25D4B2CF3FEC}">
      <dgm:prSet/>
      <dgm:spPr/>
      <dgm:t>
        <a:bodyPr/>
        <a:lstStyle/>
        <a:p>
          <a:r>
            <a:rPr lang="en-GB">
              <a:latin typeface="Arial" panose="020B0604020202020204" pitchFamily="34" charset="0"/>
              <a:cs typeface="Arial" panose="020B0604020202020204" pitchFamily="34" charset="0"/>
            </a:rPr>
            <a:t>Foundation dentists national pilot</a:t>
          </a:r>
        </a:p>
      </dgm:t>
    </dgm:pt>
    <dgm:pt modelId="{B24CE9D9-DBD1-4FD8-8AED-1B8E6ED7B953}" type="parTrans" cxnId="{C5660AE4-7C9A-4E04-86E1-3DA19D87B1B9}">
      <dgm:prSet/>
      <dgm:spPr/>
      <dgm:t>
        <a:bodyPr/>
        <a:lstStyle/>
        <a:p>
          <a:endParaRPr lang="en-GB"/>
        </a:p>
      </dgm:t>
    </dgm:pt>
    <dgm:pt modelId="{6178E6BF-1068-4AD6-8818-63ABFA52D1EB}" type="sibTrans" cxnId="{C5660AE4-7C9A-4E04-86E1-3DA19D87B1B9}">
      <dgm:prSet/>
      <dgm:spPr/>
      <dgm:t>
        <a:bodyPr/>
        <a:lstStyle/>
        <a:p>
          <a:endParaRPr lang="en-GB"/>
        </a:p>
      </dgm:t>
    </dgm:pt>
    <dgm:pt modelId="{0D9CD941-2F7B-4169-BF6A-56014D221388}">
      <dgm:prSet/>
      <dgm:spPr/>
      <dgm:t>
        <a:bodyPr/>
        <a:lstStyle/>
        <a:p>
          <a:r>
            <a:rPr lang="en-GB">
              <a:latin typeface="Arial" panose="020B0604020202020204" pitchFamily="34" charset="0"/>
              <a:cs typeface="Arial" panose="020B0604020202020204" pitchFamily="34" charset="0"/>
            </a:rPr>
            <a:t>Quality Improvement focus from Ageing Well and Patient Safety Collaborative</a:t>
          </a:r>
        </a:p>
      </dgm:t>
    </dgm:pt>
    <dgm:pt modelId="{73CC4CC2-79D2-41B4-9C8F-1B0E2F5A1FCA}" type="parTrans" cxnId="{B2B662F1-82EE-4D9D-8726-5DC1B67FCA36}">
      <dgm:prSet/>
      <dgm:spPr/>
      <dgm:t>
        <a:bodyPr/>
        <a:lstStyle/>
        <a:p>
          <a:endParaRPr lang="en-GB"/>
        </a:p>
      </dgm:t>
    </dgm:pt>
    <dgm:pt modelId="{455D89C9-B1B0-438D-B6E1-03A64E3A9B51}" type="sibTrans" cxnId="{B2B662F1-82EE-4D9D-8726-5DC1B67FCA36}">
      <dgm:prSet/>
      <dgm:spPr/>
      <dgm:t>
        <a:bodyPr/>
        <a:lstStyle/>
        <a:p>
          <a:endParaRPr lang="en-GB"/>
        </a:p>
      </dgm:t>
    </dgm:pt>
    <dgm:pt modelId="{4931FF12-B297-4D77-9C27-E049DF2D3B80}">
      <dgm:prSet phldrT="[Text]"/>
      <dgm:spPr/>
      <dgm:t>
        <a:bodyPr/>
        <a:lstStyle/>
        <a:p>
          <a:r>
            <a:rPr lang="en-GB" b="1">
              <a:latin typeface="Arial" panose="020B0604020202020204" pitchFamily="34" charset="0"/>
              <a:cs typeface="Arial" panose="020B0604020202020204" pitchFamily="34" charset="0"/>
            </a:rPr>
            <a:t>Going forward, some national priorities will change for Enhanced Health in Care Homes</a:t>
          </a:r>
        </a:p>
      </dgm:t>
    </dgm:pt>
    <dgm:pt modelId="{0E1F915C-5951-4FFA-B33C-599CCDE89CA9}" type="parTrans" cxnId="{060F761A-F420-4697-8EE3-558941D26540}">
      <dgm:prSet/>
      <dgm:spPr/>
      <dgm:t>
        <a:bodyPr/>
        <a:lstStyle/>
        <a:p>
          <a:endParaRPr lang="en-GB"/>
        </a:p>
      </dgm:t>
    </dgm:pt>
    <dgm:pt modelId="{71695519-7DF7-4F23-BA7D-F8D82B9F5965}" type="sibTrans" cxnId="{060F761A-F420-4697-8EE3-558941D26540}">
      <dgm:prSet/>
      <dgm:spPr/>
      <dgm:t>
        <a:bodyPr/>
        <a:lstStyle/>
        <a:p>
          <a:endParaRPr lang="en-GB"/>
        </a:p>
      </dgm:t>
    </dgm:pt>
    <dgm:pt modelId="{F8217D58-3F92-4C07-9E9C-6C3423647E7B}" type="pres">
      <dgm:prSet presAssocID="{495A4431-0BA4-4D2E-B20A-2673DE757D3D}" presName="Name0" presStyleCnt="0">
        <dgm:presLayoutVars>
          <dgm:dir/>
          <dgm:animLvl val="lvl"/>
          <dgm:resizeHandles/>
        </dgm:presLayoutVars>
      </dgm:prSet>
      <dgm:spPr/>
    </dgm:pt>
    <dgm:pt modelId="{D44784E6-FA4A-4B4D-BE23-978492D10D93}" type="pres">
      <dgm:prSet presAssocID="{7E05B88C-C409-4BD4-BC35-5EAFB0754795}" presName="linNode" presStyleCnt="0"/>
      <dgm:spPr/>
    </dgm:pt>
    <dgm:pt modelId="{838F7186-7DB1-43BC-BAB9-297EED30E758}" type="pres">
      <dgm:prSet presAssocID="{7E05B88C-C409-4BD4-BC35-5EAFB0754795}" presName="parentShp" presStyleLbl="node1" presStyleIdx="0" presStyleCnt="2">
        <dgm:presLayoutVars>
          <dgm:bulletEnabled val="1"/>
        </dgm:presLayoutVars>
      </dgm:prSet>
      <dgm:spPr/>
    </dgm:pt>
    <dgm:pt modelId="{879FBF99-2C1E-4482-B75D-7B14D7DA1BB9}" type="pres">
      <dgm:prSet presAssocID="{7E05B88C-C409-4BD4-BC35-5EAFB0754795}" presName="childShp" presStyleLbl="bgAccFollowNode1" presStyleIdx="0" presStyleCnt="2">
        <dgm:presLayoutVars>
          <dgm:bulletEnabled val="1"/>
        </dgm:presLayoutVars>
      </dgm:prSet>
      <dgm:spPr/>
    </dgm:pt>
    <dgm:pt modelId="{42E7AA91-9199-4C99-9251-D8E4EAD7F021}" type="pres">
      <dgm:prSet presAssocID="{5E53D3E6-CF91-486C-8FD7-4FDBFE90DCFF}" presName="spacing" presStyleCnt="0"/>
      <dgm:spPr/>
    </dgm:pt>
    <dgm:pt modelId="{314148E6-DC74-44B1-971B-5B8D81388137}" type="pres">
      <dgm:prSet presAssocID="{9B3731A2-32B9-476A-B14B-9DE3511D3298}" presName="linNode" presStyleCnt="0"/>
      <dgm:spPr/>
    </dgm:pt>
    <dgm:pt modelId="{DC968584-D433-4863-9FF5-7BA296E6AC84}" type="pres">
      <dgm:prSet presAssocID="{9B3731A2-32B9-476A-B14B-9DE3511D3298}" presName="parentShp" presStyleLbl="node1" presStyleIdx="1" presStyleCnt="2">
        <dgm:presLayoutVars>
          <dgm:bulletEnabled val="1"/>
        </dgm:presLayoutVars>
      </dgm:prSet>
      <dgm:spPr/>
    </dgm:pt>
    <dgm:pt modelId="{1B6C4761-AA54-4E7C-ABC9-922B5C2148D3}" type="pres">
      <dgm:prSet presAssocID="{9B3731A2-32B9-476A-B14B-9DE3511D3298}" presName="childShp" presStyleLbl="bgAccFollowNode1" presStyleIdx="1" presStyleCnt="2">
        <dgm:presLayoutVars>
          <dgm:bulletEnabled val="1"/>
        </dgm:presLayoutVars>
      </dgm:prSet>
      <dgm:spPr/>
    </dgm:pt>
  </dgm:ptLst>
  <dgm:cxnLst>
    <dgm:cxn modelId="{060F761A-F420-4697-8EE3-558941D26540}" srcId="{9B3731A2-32B9-476A-B14B-9DE3511D3298}" destId="{4931FF12-B297-4D77-9C27-E049DF2D3B80}" srcOrd="0" destOrd="0" parTransId="{0E1F915C-5951-4FFA-B33C-599CCDE89CA9}" sibTransId="{71695519-7DF7-4F23-BA7D-F8D82B9F5965}"/>
    <dgm:cxn modelId="{7923901B-096D-4F61-8E3D-596D40901AD8}" srcId="{7E05B88C-C409-4BD4-BC35-5EAFB0754795}" destId="{E86C1576-F17C-4462-B338-C89B6823D206}" srcOrd="3" destOrd="0" parTransId="{240C7C43-3F9F-4822-A04C-14BB3BA0D8A1}" sibTransId="{8EA099D1-A92A-40AC-B80C-BD9A7C22597F}"/>
    <dgm:cxn modelId="{9972D91B-06D0-4AD7-81C9-42F62600713D}" type="presOf" srcId="{9B3731A2-32B9-476A-B14B-9DE3511D3298}" destId="{DC968584-D433-4863-9FF5-7BA296E6AC84}" srcOrd="0" destOrd="0" presId="urn:microsoft.com/office/officeart/2005/8/layout/vList6"/>
    <dgm:cxn modelId="{EFB4DD1D-0BC1-4505-BCD7-F90172228BAC}" type="presOf" srcId="{E86C1576-F17C-4462-B338-C89B6823D206}" destId="{879FBF99-2C1E-4482-B75D-7B14D7DA1BB9}" srcOrd="0" destOrd="3" presId="urn:microsoft.com/office/officeart/2005/8/layout/vList6"/>
    <dgm:cxn modelId="{7CABD923-EEBE-4E81-914C-FABA909517CB}" srcId="{9B3731A2-32B9-476A-B14B-9DE3511D3298}" destId="{7E3F7BF4-DAF0-4668-936E-E73C92AC2D3B}" srcOrd="1" destOrd="0" parTransId="{A1E0683E-92F3-4DEB-AAD8-90263E23314D}" sibTransId="{7E6F6BB6-FDEA-4C75-8D96-DD29535EACAA}"/>
    <dgm:cxn modelId="{88F2F627-5EB2-4688-9B1D-01A52DA1C3F9}" type="presOf" srcId="{4931FF12-B297-4D77-9C27-E049DF2D3B80}" destId="{1B6C4761-AA54-4E7C-ABC9-922B5C2148D3}" srcOrd="0" destOrd="0" presId="urn:microsoft.com/office/officeart/2005/8/layout/vList6"/>
    <dgm:cxn modelId="{7C9B6333-0EEE-484D-970C-87E900B010DA}" type="presOf" srcId="{87320621-BF42-48B4-8A8D-E839EE3DDA52}" destId="{879FBF99-2C1E-4482-B75D-7B14D7DA1BB9}" srcOrd="0" destOrd="1" presId="urn:microsoft.com/office/officeart/2005/8/layout/vList6"/>
    <dgm:cxn modelId="{AD15E738-7BDB-4763-AFE0-DC4F19D6ABA9}" srcId="{7E05B88C-C409-4BD4-BC35-5EAFB0754795}" destId="{87320621-BF42-48B4-8A8D-E839EE3DDA52}" srcOrd="1" destOrd="0" parTransId="{2085F00A-D70C-4FB3-A171-2E5F83D284B8}" sibTransId="{9AA5DB3C-B7F4-4CA2-B2B4-745EBF681BFA}"/>
    <dgm:cxn modelId="{8FD47B7D-6BF8-4F4F-BD0B-C59948871236}" type="presOf" srcId="{5222AAF9-79C7-42A3-8A04-CB7F7CFA05A8}" destId="{879FBF99-2C1E-4482-B75D-7B14D7DA1BB9}" srcOrd="0" destOrd="0" presId="urn:microsoft.com/office/officeart/2005/8/layout/vList6"/>
    <dgm:cxn modelId="{E6976686-A6E6-40F6-9B6C-A55F3A679429}" type="presOf" srcId="{E6A5FFD5-B94D-4275-8DF9-0635F4573E34}" destId="{879FBF99-2C1E-4482-B75D-7B14D7DA1BB9}" srcOrd="0" destOrd="2" presId="urn:microsoft.com/office/officeart/2005/8/layout/vList6"/>
    <dgm:cxn modelId="{6491DF88-FBE6-4275-81E7-F545D294251D}" srcId="{495A4431-0BA4-4D2E-B20A-2673DE757D3D}" destId="{9B3731A2-32B9-476A-B14B-9DE3511D3298}" srcOrd="1" destOrd="0" parTransId="{74DBB159-11DD-4618-9C63-B36BFA410C1D}" sibTransId="{C9D3EDC4-5F35-4B07-B0C9-4D8C57AB4FAC}"/>
    <dgm:cxn modelId="{E5B3BC89-F6C8-4A52-8683-DB5F39041513}" srcId="{9B3731A2-32B9-476A-B14B-9DE3511D3298}" destId="{13760E33-0768-4259-999B-2177674FF399}" srcOrd="2" destOrd="0" parTransId="{20BE12CB-1EE9-44C7-9419-1ECF330C9215}" sibTransId="{E037570C-D051-4D87-9FE4-072FBF7E2CB0}"/>
    <dgm:cxn modelId="{8860A79A-A8AD-4306-9652-F5ED11142EA5}" type="presOf" srcId="{495A4431-0BA4-4D2E-B20A-2673DE757D3D}" destId="{F8217D58-3F92-4C07-9E9C-6C3423647E7B}" srcOrd="0" destOrd="0" presId="urn:microsoft.com/office/officeart/2005/8/layout/vList6"/>
    <dgm:cxn modelId="{300F52A1-E9AD-4A6A-B5F5-DF2385FE86B2}" type="presOf" srcId="{7E05B88C-C409-4BD4-BC35-5EAFB0754795}" destId="{838F7186-7DB1-43BC-BAB9-297EED30E758}" srcOrd="0" destOrd="0" presId="urn:microsoft.com/office/officeart/2005/8/layout/vList6"/>
    <dgm:cxn modelId="{B804E5A3-77CA-4FF7-866E-10CBEDA2EAFA}" type="presOf" srcId="{7E3F7BF4-DAF0-4668-936E-E73C92AC2D3B}" destId="{1B6C4761-AA54-4E7C-ABC9-922B5C2148D3}" srcOrd="0" destOrd="1" presId="urn:microsoft.com/office/officeart/2005/8/layout/vList6"/>
    <dgm:cxn modelId="{6ECDE6A3-CC3F-4A94-8D84-56B0F3D7C9DA}" type="presOf" srcId="{130B56E6-CE8E-488A-A627-25D4B2CF3FEC}" destId="{1B6C4761-AA54-4E7C-ABC9-922B5C2148D3}" srcOrd="0" destOrd="3" presId="urn:microsoft.com/office/officeart/2005/8/layout/vList6"/>
    <dgm:cxn modelId="{AE6AD5A5-483A-4A6F-BDE8-95B9087AB364}" type="presOf" srcId="{13760E33-0768-4259-999B-2177674FF399}" destId="{1B6C4761-AA54-4E7C-ABC9-922B5C2148D3}" srcOrd="0" destOrd="2" presId="urn:microsoft.com/office/officeart/2005/8/layout/vList6"/>
    <dgm:cxn modelId="{FAC66FA6-EEC6-4FC7-B183-DFE0B59196CC}" srcId="{7E05B88C-C409-4BD4-BC35-5EAFB0754795}" destId="{5222AAF9-79C7-42A3-8A04-CB7F7CFA05A8}" srcOrd="0" destOrd="0" parTransId="{C96009FA-5ACD-44FA-9CAA-09BD171D0E33}" sibTransId="{5184FB84-4A63-46C9-8A23-D0A552E4CB02}"/>
    <dgm:cxn modelId="{AB891AD1-8811-41FE-9501-653ACA7B8E7E}" type="presOf" srcId="{E23E8397-791F-4F5A-91F5-301AE35C0A9C}" destId="{879FBF99-2C1E-4482-B75D-7B14D7DA1BB9}" srcOrd="0" destOrd="4" presId="urn:microsoft.com/office/officeart/2005/8/layout/vList6"/>
    <dgm:cxn modelId="{2A3CBBD4-C86B-4C65-BE48-E0A44D3D0D6A}" type="presOf" srcId="{0D9CD941-2F7B-4169-BF6A-56014D221388}" destId="{1B6C4761-AA54-4E7C-ABC9-922B5C2148D3}" srcOrd="0" destOrd="4" presId="urn:microsoft.com/office/officeart/2005/8/layout/vList6"/>
    <dgm:cxn modelId="{9A911ADE-296F-4120-9E32-0111C2AF1DED}" srcId="{7E05B88C-C409-4BD4-BC35-5EAFB0754795}" destId="{E6A5FFD5-B94D-4275-8DF9-0635F4573E34}" srcOrd="2" destOrd="0" parTransId="{DDD5AF50-8626-425F-AEB3-7D95DA69EE9F}" sibTransId="{FD662F61-D8C3-4828-B828-C89B1C83DC87}"/>
    <dgm:cxn modelId="{C5660AE4-7C9A-4E04-86E1-3DA19D87B1B9}" srcId="{9B3731A2-32B9-476A-B14B-9DE3511D3298}" destId="{130B56E6-CE8E-488A-A627-25D4B2CF3FEC}" srcOrd="3" destOrd="0" parTransId="{B24CE9D9-DBD1-4FD8-8AED-1B8E6ED7B953}" sibTransId="{6178E6BF-1068-4AD6-8818-63ABFA52D1EB}"/>
    <dgm:cxn modelId="{B2B662F1-82EE-4D9D-8726-5DC1B67FCA36}" srcId="{9B3731A2-32B9-476A-B14B-9DE3511D3298}" destId="{0D9CD941-2F7B-4169-BF6A-56014D221388}" srcOrd="4" destOrd="0" parTransId="{73CC4CC2-79D2-41B4-9C8F-1B0E2F5A1FCA}" sibTransId="{455D89C9-B1B0-438D-B6E1-03A64E3A9B51}"/>
    <dgm:cxn modelId="{943D63FA-9291-43DD-9502-8A9D8891114A}" srcId="{7E05B88C-C409-4BD4-BC35-5EAFB0754795}" destId="{E23E8397-791F-4F5A-91F5-301AE35C0A9C}" srcOrd="4" destOrd="0" parTransId="{6A662173-8B0D-4DB9-8F8C-1A48040C5174}" sibTransId="{8073E917-0904-41F5-A707-3F3448B3F37A}"/>
    <dgm:cxn modelId="{2D1B56FC-238D-45A9-80C6-77F5DDED3B65}" srcId="{495A4431-0BA4-4D2E-B20A-2673DE757D3D}" destId="{7E05B88C-C409-4BD4-BC35-5EAFB0754795}" srcOrd="0" destOrd="0" parTransId="{0665F66A-A0DD-44F3-B16E-1C12942C68A9}" sibTransId="{5E53D3E6-CF91-486C-8FD7-4FDBFE90DCFF}"/>
    <dgm:cxn modelId="{59BFEDB7-27D3-4399-B1BF-E2FB044E066D}" type="presParOf" srcId="{F8217D58-3F92-4C07-9E9C-6C3423647E7B}" destId="{D44784E6-FA4A-4B4D-BE23-978492D10D93}" srcOrd="0" destOrd="0" presId="urn:microsoft.com/office/officeart/2005/8/layout/vList6"/>
    <dgm:cxn modelId="{A383ACB4-09E2-4698-90DC-A7361EA8ED70}" type="presParOf" srcId="{D44784E6-FA4A-4B4D-BE23-978492D10D93}" destId="{838F7186-7DB1-43BC-BAB9-297EED30E758}" srcOrd="0" destOrd="0" presId="urn:microsoft.com/office/officeart/2005/8/layout/vList6"/>
    <dgm:cxn modelId="{CF1B2706-630F-451F-88FD-17B1CA9EB7FB}" type="presParOf" srcId="{D44784E6-FA4A-4B4D-BE23-978492D10D93}" destId="{879FBF99-2C1E-4482-B75D-7B14D7DA1BB9}" srcOrd="1" destOrd="0" presId="urn:microsoft.com/office/officeart/2005/8/layout/vList6"/>
    <dgm:cxn modelId="{B948E524-26A7-43B0-A830-891A989097FB}" type="presParOf" srcId="{F8217D58-3F92-4C07-9E9C-6C3423647E7B}" destId="{42E7AA91-9199-4C99-9251-D8E4EAD7F021}" srcOrd="1" destOrd="0" presId="urn:microsoft.com/office/officeart/2005/8/layout/vList6"/>
    <dgm:cxn modelId="{6E00B918-9955-4BB6-B3D6-7B4E4A2E43FA}" type="presParOf" srcId="{F8217D58-3F92-4C07-9E9C-6C3423647E7B}" destId="{314148E6-DC74-44B1-971B-5B8D81388137}" srcOrd="2" destOrd="0" presId="urn:microsoft.com/office/officeart/2005/8/layout/vList6"/>
    <dgm:cxn modelId="{802EF308-9EBE-4866-B31B-088FC94BE97F}" type="presParOf" srcId="{314148E6-DC74-44B1-971B-5B8D81388137}" destId="{DC968584-D433-4863-9FF5-7BA296E6AC84}" srcOrd="0" destOrd="0" presId="urn:microsoft.com/office/officeart/2005/8/layout/vList6"/>
    <dgm:cxn modelId="{25BB2B04-FA6F-4E9F-89EB-AE561D4B1424}" type="presParOf" srcId="{314148E6-DC74-44B1-971B-5B8D81388137}" destId="{1B6C4761-AA54-4E7C-ABC9-922B5C2148D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FBF99-2C1E-4482-B75D-7B14D7DA1BB9}">
      <dsp:nvSpPr>
        <dsp:cNvPr id="0" name=""/>
        <dsp:cNvSpPr/>
      </dsp:nvSpPr>
      <dsp:spPr>
        <a:xfrm>
          <a:off x="3095148" y="424"/>
          <a:ext cx="4642723" cy="165488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GB" sz="1000" b="1" kern="1200">
              <a:latin typeface="Arial" panose="020B0604020202020204" pitchFamily="34" charset="0"/>
              <a:cs typeface="Arial" panose="020B0604020202020204" pitchFamily="34" charset="0"/>
            </a:rPr>
            <a:t>Immediate priorities became:</a:t>
          </a:r>
        </a:p>
        <a:p>
          <a:pPr marL="57150" lvl="1" indent="-57150" algn="l" defTabSz="444500">
            <a:lnSpc>
              <a:spcPct val="90000"/>
            </a:lnSpc>
            <a:spcBef>
              <a:spcPct val="0"/>
            </a:spcBef>
            <a:spcAft>
              <a:spcPct val="15000"/>
            </a:spcAft>
            <a:buChar char="•"/>
          </a:pPr>
          <a:r>
            <a:rPr lang="en-GB" sz="1000" kern="1200">
              <a:latin typeface="Arial" panose="020B0604020202020204" pitchFamily="34" charset="0"/>
              <a:cs typeface="Arial" panose="020B0604020202020204" pitchFamily="34" charset="0"/>
            </a:rPr>
            <a:t>Rapid roll out of </a:t>
          </a:r>
          <a:r>
            <a:rPr lang="en-GB" sz="1000" kern="1200" err="1">
              <a:latin typeface="Arial" panose="020B0604020202020204" pitchFamily="34" charset="0"/>
              <a:cs typeface="Arial" panose="020B0604020202020204" pitchFamily="34" charset="0"/>
            </a:rPr>
            <a:t>NHSMail</a:t>
          </a:r>
          <a:r>
            <a:rPr lang="en-GB" sz="1000" kern="1200">
              <a:latin typeface="Arial" panose="020B0604020202020204" pitchFamily="34" charset="0"/>
              <a:cs typeface="Arial" panose="020B0604020202020204" pitchFamily="34" charset="0"/>
            </a:rPr>
            <a:t> (currently approx. 75% of care  homes)</a:t>
          </a:r>
        </a:p>
        <a:p>
          <a:pPr marL="57150" lvl="1" indent="-57150" algn="l" defTabSz="444500">
            <a:lnSpc>
              <a:spcPct val="90000"/>
            </a:lnSpc>
            <a:spcBef>
              <a:spcPct val="0"/>
            </a:spcBef>
            <a:spcAft>
              <a:spcPct val="15000"/>
            </a:spcAft>
            <a:buChar char="•"/>
          </a:pPr>
          <a:r>
            <a:rPr lang="en-GB" sz="1000" kern="1200">
              <a:latin typeface="Arial" panose="020B0604020202020204" pitchFamily="34" charset="0"/>
              <a:cs typeface="Arial" panose="020B0604020202020204" pitchFamily="34" charset="0"/>
            </a:rPr>
            <a:t>Capacity Tracker 98% coverage</a:t>
          </a:r>
        </a:p>
        <a:p>
          <a:pPr marL="57150" lvl="1" indent="-57150" algn="l" defTabSz="444500">
            <a:lnSpc>
              <a:spcPct val="90000"/>
            </a:lnSpc>
            <a:spcBef>
              <a:spcPct val="0"/>
            </a:spcBef>
            <a:spcAft>
              <a:spcPct val="15000"/>
            </a:spcAft>
            <a:buChar char="•"/>
          </a:pPr>
          <a:r>
            <a:rPr lang="en-GB" sz="1000" kern="1200">
              <a:latin typeface="Arial" panose="020B0604020202020204" pitchFamily="34" charset="0"/>
              <a:cs typeface="Arial" panose="020B0604020202020204" pitchFamily="34" charset="0"/>
            </a:rPr>
            <a:t>Recognition of hypoxia in elderly not being detected early &amp; deployment of pulse oximeters</a:t>
          </a:r>
        </a:p>
        <a:p>
          <a:pPr marL="57150" lvl="1" indent="-57150" algn="l" defTabSz="444500">
            <a:lnSpc>
              <a:spcPct val="90000"/>
            </a:lnSpc>
            <a:spcBef>
              <a:spcPct val="0"/>
            </a:spcBef>
            <a:spcAft>
              <a:spcPct val="15000"/>
            </a:spcAft>
            <a:buChar char="•"/>
          </a:pPr>
          <a:r>
            <a:rPr lang="en-GB" sz="1000" kern="1200">
              <a:latin typeface="Arial" panose="020B0604020202020204" pitchFamily="34" charset="0"/>
              <a:cs typeface="Arial" panose="020B0604020202020204" pitchFamily="34" charset="0"/>
            </a:rPr>
            <a:t>Digital agenda</a:t>
          </a:r>
        </a:p>
      </dsp:txBody>
      <dsp:txXfrm>
        <a:off x="3095148" y="207285"/>
        <a:ext cx="4022140" cy="1241166"/>
      </dsp:txXfrm>
    </dsp:sp>
    <dsp:sp modelId="{838F7186-7DB1-43BC-BAB9-297EED30E758}">
      <dsp:nvSpPr>
        <dsp:cNvPr id="0" name=""/>
        <dsp:cNvSpPr/>
      </dsp:nvSpPr>
      <dsp:spPr>
        <a:xfrm>
          <a:off x="0" y="424"/>
          <a:ext cx="3095148" cy="1654888"/>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kern="1200">
              <a:latin typeface="Arial" panose="020B0604020202020204" pitchFamily="34" charset="0"/>
              <a:cs typeface="Arial" panose="020B0604020202020204" pitchFamily="34" charset="0"/>
            </a:rPr>
            <a:t>COVID-19 changed our plans</a:t>
          </a:r>
          <a:endParaRPr lang="en-GB" sz="3400" kern="1200"/>
        </a:p>
      </dsp:txBody>
      <dsp:txXfrm>
        <a:off x="80785" y="81209"/>
        <a:ext cx="2933578" cy="1493318"/>
      </dsp:txXfrm>
    </dsp:sp>
    <dsp:sp modelId="{1B6C4761-AA54-4E7C-ABC9-922B5C2148D3}">
      <dsp:nvSpPr>
        <dsp:cNvPr id="0" name=""/>
        <dsp:cNvSpPr/>
      </dsp:nvSpPr>
      <dsp:spPr>
        <a:xfrm>
          <a:off x="3095148" y="1820801"/>
          <a:ext cx="4642723" cy="165488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GB" sz="1000" b="1" kern="1200">
              <a:latin typeface="Arial" panose="020B0604020202020204" pitchFamily="34" charset="0"/>
              <a:cs typeface="Arial" panose="020B0604020202020204" pitchFamily="34" charset="0"/>
            </a:rPr>
            <a:t>Going forward, some national priorities will change for Enhanced Health in Care Homes</a:t>
          </a:r>
        </a:p>
        <a:p>
          <a:pPr marL="57150" lvl="1" indent="-57150" algn="l" defTabSz="444500">
            <a:lnSpc>
              <a:spcPct val="90000"/>
            </a:lnSpc>
            <a:spcBef>
              <a:spcPct val="0"/>
            </a:spcBef>
            <a:spcAft>
              <a:spcPct val="15000"/>
            </a:spcAft>
            <a:buChar char="•"/>
          </a:pPr>
          <a:r>
            <a:rPr lang="en-GB" sz="1000" kern="1200">
              <a:latin typeface="Arial" panose="020B0604020202020204" pitchFamily="34" charset="0"/>
              <a:cs typeface="Arial" panose="020B0604020202020204" pitchFamily="34" charset="0"/>
            </a:rPr>
            <a:t>Support to systems to develop and run their weekly care home rounds</a:t>
          </a:r>
        </a:p>
        <a:p>
          <a:pPr marL="57150" lvl="1" indent="-57150" algn="l" defTabSz="444500">
            <a:lnSpc>
              <a:spcPct val="90000"/>
            </a:lnSpc>
            <a:spcBef>
              <a:spcPct val="0"/>
            </a:spcBef>
            <a:spcAft>
              <a:spcPct val="15000"/>
            </a:spcAft>
            <a:buChar char="•"/>
          </a:pPr>
          <a:r>
            <a:rPr lang="en-GB" sz="1000" kern="1200">
              <a:latin typeface="Arial" panose="020B0604020202020204" pitchFamily="34" charset="0"/>
              <a:cs typeface="Arial" panose="020B0604020202020204" pitchFamily="34" charset="0"/>
            </a:rPr>
            <a:t>Wider roll out of training and support to care homes on recognising and managing the deteriorating person</a:t>
          </a:r>
        </a:p>
        <a:p>
          <a:pPr marL="57150" lvl="1" indent="-57150" algn="l" defTabSz="444500">
            <a:lnSpc>
              <a:spcPct val="90000"/>
            </a:lnSpc>
            <a:spcBef>
              <a:spcPct val="0"/>
            </a:spcBef>
            <a:spcAft>
              <a:spcPct val="15000"/>
            </a:spcAft>
            <a:buChar char="•"/>
          </a:pPr>
          <a:r>
            <a:rPr lang="en-GB" sz="1000" kern="1200">
              <a:latin typeface="Arial" panose="020B0604020202020204" pitchFamily="34" charset="0"/>
              <a:cs typeface="Arial" panose="020B0604020202020204" pitchFamily="34" charset="0"/>
            </a:rPr>
            <a:t>Foundation dentists national pilot</a:t>
          </a:r>
        </a:p>
        <a:p>
          <a:pPr marL="57150" lvl="1" indent="-57150" algn="l" defTabSz="444500">
            <a:lnSpc>
              <a:spcPct val="90000"/>
            </a:lnSpc>
            <a:spcBef>
              <a:spcPct val="0"/>
            </a:spcBef>
            <a:spcAft>
              <a:spcPct val="15000"/>
            </a:spcAft>
            <a:buChar char="•"/>
          </a:pPr>
          <a:r>
            <a:rPr lang="en-GB" sz="1000" kern="1200">
              <a:latin typeface="Arial" panose="020B0604020202020204" pitchFamily="34" charset="0"/>
              <a:cs typeface="Arial" panose="020B0604020202020204" pitchFamily="34" charset="0"/>
            </a:rPr>
            <a:t>Quality Improvement focus from Ageing Well and Patient Safety Collaborative</a:t>
          </a:r>
        </a:p>
      </dsp:txBody>
      <dsp:txXfrm>
        <a:off x="3095148" y="2027662"/>
        <a:ext cx="4022140" cy="1241166"/>
      </dsp:txXfrm>
    </dsp:sp>
    <dsp:sp modelId="{DC968584-D433-4863-9FF5-7BA296E6AC84}">
      <dsp:nvSpPr>
        <dsp:cNvPr id="0" name=""/>
        <dsp:cNvSpPr/>
      </dsp:nvSpPr>
      <dsp:spPr>
        <a:xfrm>
          <a:off x="0" y="1820801"/>
          <a:ext cx="3095148" cy="1654888"/>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kern="1200">
              <a:latin typeface="Arial" panose="020B0604020202020204" pitchFamily="34" charset="0"/>
              <a:cs typeface="Arial" panose="020B0604020202020204" pitchFamily="34" charset="0"/>
            </a:rPr>
            <a:t>Revised 2020/21 priorities</a:t>
          </a:r>
          <a:endParaRPr lang="en-GB" sz="3400" kern="1200"/>
        </a:p>
      </dsp:txBody>
      <dsp:txXfrm>
        <a:off x="80785" y="1901586"/>
        <a:ext cx="2933578" cy="149331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DF9CC3-2C86-4B4E-8157-EE9E91AF8CE1}" type="datetimeFigureOut">
              <a:rPr lang="en-GB" smtClean="0"/>
              <a:t>23/09/2020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2E3CA-AA70-4166-A65E-E25061B8E6B7}" type="slidenum">
              <a:rPr lang="en-GB" smtClean="0"/>
              <a:t>‹#›</a:t>
            </a:fld>
            <a:endParaRPr lang="en-GB"/>
          </a:p>
        </p:txBody>
      </p:sp>
    </p:spTree>
    <p:extLst>
      <p:ext uri="{BB962C8B-B14F-4D97-AF65-F5344CB8AC3E}">
        <p14:creationId xmlns:p14="http://schemas.microsoft.com/office/powerpoint/2010/main" val="1200255038"/>
      </p:ext>
    </p:extLst>
  </p:cSld>
  <p:clrMap bg1="lt1" tx1="dk1" bg2="lt2" tx2="dk2" accent1="accent1" accent2="accent2" accent3="accent3" accent4="accent4" accent5="accent5" accent6="accent6" hlink="hlink" folHlink="folHlink"/>
  <p:notesStyle>
    <a:lvl1pPr marL="0" algn="l" defTabSz="913684" rtl="0" eaLnBrk="1" latinLnBrk="0" hangingPunct="1">
      <a:defRPr sz="1200" kern="1200">
        <a:solidFill>
          <a:schemeClr val="tx1"/>
        </a:solidFill>
        <a:latin typeface="+mn-lt"/>
        <a:ea typeface="+mn-ea"/>
        <a:cs typeface="+mn-cs"/>
      </a:defRPr>
    </a:lvl1pPr>
    <a:lvl2pPr marL="456842" algn="l" defTabSz="913684" rtl="0" eaLnBrk="1" latinLnBrk="0" hangingPunct="1">
      <a:defRPr sz="1200" kern="1200">
        <a:solidFill>
          <a:schemeClr val="tx1"/>
        </a:solidFill>
        <a:latin typeface="+mn-lt"/>
        <a:ea typeface="+mn-ea"/>
        <a:cs typeface="+mn-cs"/>
      </a:defRPr>
    </a:lvl2pPr>
    <a:lvl3pPr marL="913684" algn="l" defTabSz="913684" rtl="0" eaLnBrk="1" latinLnBrk="0" hangingPunct="1">
      <a:defRPr sz="1200" kern="1200">
        <a:solidFill>
          <a:schemeClr val="tx1"/>
        </a:solidFill>
        <a:latin typeface="+mn-lt"/>
        <a:ea typeface="+mn-ea"/>
        <a:cs typeface="+mn-cs"/>
      </a:defRPr>
    </a:lvl3pPr>
    <a:lvl4pPr marL="1370526" algn="l" defTabSz="913684" rtl="0" eaLnBrk="1" latinLnBrk="0" hangingPunct="1">
      <a:defRPr sz="1200" kern="1200">
        <a:solidFill>
          <a:schemeClr val="tx1"/>
        </a:solidFill>
        <a:latin typeface="+mn-lt"/>
        <a:ea typeface="+mn-ea"/>
        <a:cs typeface="+mn-cs"/>
      </a:defRPr>
    </a:lvl4pPr>
    <a:lvl5pPr marL="1827368" algn="l" defTabSz="913684" rtl="0" eaLnBrk="1" latinLnBrk="0" hangingPunct="1">
      <a:defRPr sz="1200" kern="1200">
        <a:solidFill>
          <a:schemeClr val="tx1"/>
        </a:solidFill>
        <a:latin typeface="+mn-lt"/>
        <a:ea typeface="+mn-ea"/>
        <a:cs typeface="+mn-cs"/>
      </a:defRPr>
    </a:lvl5pPr>
    <a:lvl6pPr marL="2284209" algn="l" defTabSz="913684" rtl="0" eaLnBrk="1" latinLnBrk="0" hangingPunct="1">
      <a:defRPr sz="1200" kern="1200">
        <a:solidFill>
          <a:schemeClr val="tx1"/>
        </a:solidFill>
        <a:latin typeface="+mn-lt"/>
        <a:ea typeface="+mn-ea"/>
        <a:cs typeface="+mn-cs"/>
      </a:defRPr>
    </a:lvl6pPr>
    <a:lvl7pPr marL="2741051" algn="l" defTabSz="913684" rtl="0" eaLnBrk="1" latinLnBrk="0" hangingPunct="1">
      <a:defRPr sz="1200" kern="1200">
        <a:solidFill>
          <a:schemeClr val="tx1"/>
        </a:solidFill>
        <a:latin typeface="+mn-lt"/>
        <a:ea typeface="+mn-ea"/>
        <a:cs typeface="+mn-cs"/>
      </a:defRPr>
    </a:lvl7pPr>
    <a:lvl8pPr marL="3197893" algn="l" defTabSz="913684" rtl="0" eaLnBrk="1" latinLnBrk="0" hangingPunct="1">
      <a:defRPr sz="1200" kern="1200">
        <a:solidFill>
          <a:schemeClr val="tx1"/>
        </a:solidFill>
        <a:latin typeface="+mn-lt"/>
        <a:ea typeface="+mn-ea"/>
        <a:cs typeface="+mn-cs"/>
      </a:defRPr>
    </a:lvl8pPr>
    <a:lvl9pPr marL="3654735" algn="l" defTabSz="9136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uk/government/publications/covid-19-how-to-work-safely-in-care-home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uk/government/publications/covid-19-how-to-work-safely-in-care-home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hs.uk/common-health-questions/accidents-first-aid-and-treatments/how-do-i-check-my-pulse/"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youtube.com/watch?v=atm-gnobU7o"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B4E7FE">
                    <a:lumMod val="25000"/>
                  </a:srgbClr>
                </a:solidFill>
                <a:effectLst/>
                <a:uLnTx/>
                <a:uFillTx/>
                <a:latin typeface="Arial"/>
                <a:ea typeface="+mn-ea"/>
                <a:cs typeface="+mn-cs"/>
              </a:rPr>
              <a:t>An overview of this years Flu Campaign and Vaccinations for Social Care Workers</a:t>
            </a:r>
            <a:endParaRPr kumimoji="0" lang="en-US" sz="1200" b="0" i="0" u="none" strike="noStrike" kern="1200" cap="none" spc="0" normalizeH="0" baseline="0" noProof="0">
              <a:ln>
                <a:noFill/>
              </a:ln>
              <a:solidFill>
                <a:srgbClr val="B4E7FE">
                  <a:lumMod val="25000"/>
                </a:srgbClr>
              </a:solidFill>
              <a:effectLst/>
              <a:uLnTx/>
              <a:uFillTx/>
              <a:latin typeface="Century Gothic" panose="020B0502020202020204" pitchFamily="34" charset="0"/>
              <a:ea typeface="+mn-ea"/>
              <a:cs typeface="+mn-cs"/>
            </a:endParaRPr>
          </a:p>
          <a:p>
            <a:endParaRPr lang="en-GB"/>
          </a:p>
        </p:txBody>
      </p:sp>
      <p:sp>
        <p:nvSpPr>
          <p:cNvPr id="4" name="Slide Number Placeholder 3"/>
          <p:cNvSpPr>
            <a:spLocks noGrp="1"/>
          </p:cNvSpPr>
          <p:nvPr>
            <p:ph type="sldNum" sz="quarter" idx="10"/>
          </p:nvPr>
        </p:nvSpPr>
        <p:spPr/>
        <p:txBody>
          <a:bodyPr/>
          <a:lstStyle/>
          <a:p>
            <a:fld id="{E002E3CA-AA70-4166-A65E-E25061B8E6B7}" type="slidenum">
              <a:rPr lang="en-GB" smtClean="0"/>
              <a:t>4</a:t>
            </a:fld>
            <a:endParaRPr lang="en-GB"/>
          </a:p>
        </p:txBody>
      </p:sp>
    </p:spTree>
    <p:extLst>
      <p:ext uri="{BB962C8B-B14F-4D97-AF65-F5344CB8AC3E}">
        <p14:creationId xmlns:p14="http://schemas.microsoft.com/office/powerpoint/2010/main" val="102283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a:t>Expectations from the CQC – supporting good record keeping </a:t>
            </a:r>
          </a:p>
          <a:p>
            <a:endParaRPr lang="en-GB"/>
          </a:p>
          <a:p>
            <a:r>
              <a:rPr lang="en-GB"/>
              <a:t>CQC inspection teams use the Key Lines of Enquiry (KLOEs) framework and prompts, where appropriate, to assess adult social care services</a:t>
            </a:r>
          </a:p>
          <a:p>
            <a:endParaRPr lang="en-GB"/>
          </a:p>
          <a:p>
            <a:r>
              <a:rPr lang="en-GB"/>
              <a:t>As part of best practice, we recommend Care Homes keep a record of all documentation and lessons learned to support routine CQC inspections.</a:t>
            </a:r>
          </a:p>
          <a:p>
            <a:endParaRPr lang="en-GB"/>
          </a:p>
          <a:p>
            <a:r>
              <a:rPr lang="en-GB"/>
              <a:t>CQC have updated the KLOE document and added new content to strengthen specific areas and reflect current practice. </a:t>
            </a:r>
          </a:p>
          <a:p>
            <a:endParaRPr lang="en-GB"/>
          </a:p>
          <a:p>
            <a:r>
              <a:rPr lang="en-GB"/>
              <a:t>The assessment frameworks for healthcare services and adult social care services, have been aligned as much as possible. </a:t>
            </a:r>
          </a:p>
          <a:p>
            <a:endParaRPr lang="en-GB"/>
          </a:p>
        </p:txBody>
      </p:sp>
      <p:sp>
        <p:nvSpPr>
          <p:cNvPr id="4" name="Slide Number Placeholder 3"/>
          <p:cNvSpPr>
            <a:spLocks noGrp="1"/>
          </p:cNvSpPr>
          <p:nvPr>
            <p:ph type="sldNum" sz="quarter" idx="5"/>
          </p:nvPr>
        </p:nvSpPr>
        <p:spPr/>
        <p:txBody>
          <a:bodyPr/>
          <a:lstStyle/>
          <a:p>
            <a:fld id="{E002E3CA-AA70-4166-A65E-E25061B8E6B7}" type="slidenum">
              <a:rPr lang="en-GB" smtClean="0"/>
              <a:t>28</a:t>
            </a:fld>
            <a:endParaRPr lang="en-GB"/>
          </a:p>
        </p:txBody>
      </p:sp>
    </p:spTree>
    <p:extLst>
      <p:ext uri="{BB962C8B-B14F-4D97-AF65-F5344CB8AC3E}">
        <p14:creationId xmlns:p14="http://schemas.microsoft.com/office/powerpoint/2010/main" val="3204089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PCNs are responsible for nominating the clinical leads and are accountable for the care of care home residents. But the clinical lead is responsible for ensuring the EHCH spec is delivered, providing oversight for the care delivered, supporting links between care home and services across the PCN, and supporting the establishment and running of the MDT meetings</a:t>
            </a:r>
          </a:p>
          <a:p>
            <a:r>
              <a:rPr lang="en-GB" dirty="0"/>
              <a:t>The EHCH outlines that the Clinical Lead is expected to be a ‘Lead GP or GPs’ but we understand that local interim arrangements have been adopted during </a:t>
            </a:r>
            <a:r>
              <a:rPr lang="en-GB" dirty="0" err="1"/>
              <a:t>Covid</a:t>
            </a:r>
            <a:endParaRPr lang="en-GB" dirty="0"/>
          </a:p>
          <a:p>
            <a:r>
              <a:rPr lang="en-GB" dirty="0"/>
              <a:t>All STPs developing models locally, lots of guidance developed locally on pathways and operating models, Not all areas set up </a:t>
            </a:r>
          </a:p>
        </p:txBody>
      </p:sp>
      <p:sp>
        <p:nvSpPr>
          <p:cNvPr id="4" name="Slide Number Placeholder 3"/>
          <p:cNvSpPr>
            <a:spLocks noGrp="1"/>
          </p:cNvSpPr>
          <p:nvPr>
            <p:ph type="sldNum" sz="quarter" idx="5"/>
          </p:nvPr>
        </p:nvSpPr>
        <p:spPr/>
        <p:txBody>
          <a:bodyPr/>
          <a:lstStyle/>
          <a:p>
            <a:fld id="{CF1A2121-A714-4A88-9C27-E8A2223EEB7C}" type="slidenum">
              <a:rPr lang="en-GB" smtClean="0"/>
              <a:t>30</a:t>
            </a:fld>
            <a:endParaRPr lang="en-GB"/>
          </a:p>
        </p:txBody>
      </p:sp>
    </p:spTree>
    <p:extLst>
      <p:ext uri="{BB962C8B-B14F-4D97-AF65-F5344CB8AC3E}">
        <p14:creationId xmlns:p14="http://schemas.microsoft.com/office/powerpoint/2010/main" val="2467940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D7D209-D212-42CD-BCF8-9592F9F719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367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02E3CA-AA70-4166-A65E-E25061B8E6B7}" type="slidenum">
              <a:rPr lang="en-GB" smtClean="0"/>
              <a:t>33</a:t>
            </a:fld>
            <a:endParaRPr lang="en-GB"/>
          </a:p>
        </p:txBody>
      </p:sp>
    </p:spTree>
    <p:extLst>
      <p:ext uri="{BB962C8B-B14F-4D97-AF65-F5344CB8AC3E}">
        <p14:creationId xmlns:p14="http://schemas.microsoft.com/office/powerpoint/2010/main" val="3197767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D7D209-D212-42CD-BCF8-9592F9F719B9}" type="slidenum">
              <a:rPr lang="en-GB" smtClean="0"/>
              <a:t>34</a:t>
            </a:fld>
            <a:endParaRPr lang="en-GB"/>
          </a:p>
        </p:txBody>
      </p:sp>
    </p:spTree>
    <p:extLst>
      <p:ext uri="{BB962C8B-B14F-4D97-AF65-F5344CB8AC3E}">
        <p14:creationId xmlns:p14="http://schemas.microsoft.com/office/powerpoint/2010/main" val="788450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0" dirty="0">
                <a:solidFill>
                  <a:schemeClr val="tx2"/>
                </a:solidFill>
              </a:rPr>
              <a:t>Key points:</a:t>
            </a:r>
          </a:p>
          <a:p>
            <a:pPr marL="342900" lvl="0" indent="-342900">
              <a:buFont typeface="+mj-lt"/>
              <a:buAutoNum type="arabicPeriod"/>
            </a:pPr>
            <a:r>
              <a:rPr lang="en-GB" sz="1800" dirty="0">
                <a:effectLst/>
                <a:latin typeface="Calibri" panose="020F0502020204030204" pitchFamily="34" charset="0"/>
                <a:ea typeface="Calibri" panose="020F0502020204030204" pitchFamily="34" charset="0"/>
              </a:rPr>
              <a:t>Hand hygiene for staff, residents and visitors remain the cornerstone of Infection prevention and control</a:t>
            </a:r>
          </a:p>
          <a:p>
            <a:pPr marL="342900" lvl="0" indent="-342900">
              <a:buFont typeface="+mj-lt"/>
              <a:buAutoNum type="arabicPeriod"/>
            </a:pPr>
            <a:r>
              <a:rPr lang="en-GB" sz="1800" dirty="0">
                <a:effectLst/>
                <a:latin typeface="Calibri" panose="020F0502020204030204" pitchFamily="34" charset="0"/>
                <a:ea typeface="Calibri" panose="020F0502020204030204" pitchFamily="34" charset="0"/>
              </a:rPr>
              <a:t>PPE; All staff should be wearing a mask when not on a break. Staff should   know what PPE they need to use, when and where to use it and be able to support residents and visitors who need to wear PPE</a:t>
            </a:r>
          </a:p>
          <a:p>
            <a:pPr marL="342900" lvl="0" indent="-342900">
              <a:buFont typeface="+mj-lt"/>
              <a:buAutoNum type="arabicPeriod"/>
            </a:pPr>
            <a:r>
              <a:rPr lang="en-GB" sz="1800" dirty="0">
                <a:effectLst/>
                <a:latin typeface="Calibri" panose="020F0502020204030204" pitchFamily="34" charset="0"/>
                <a:ea typeface="Calibri" panose="020F0502020204030204" pitchFamily="34" charset="0"/>
              </a:rPr>
              <a:t>Social distancing remain key , especially when staff are on breaks/not directly delivering care</a:t>
            </a:r>
          </a:p>
          <a:p>
            <a:r>
              <a:rPr lang="en-GB" sz="1800" dirty="0">
                <a:effectLst/>
                <a:latin typeface="Calibri" panose="020F0502020204030204" pitchFamily="34" charset="0"/>
                <a:ea typeface="Calibri" panose="020F0502020204030204" pitchFamily="34" charset="0"/>
              </a:rPr>
              <a:t>Continue to check the National Guidance for updates  </a:t>
            </a:r>
            <a:r>
              <a:rPr lang="en-GB" sz="1800" u="sng" dirty="0">
                <a:solidFill>
                  <a:srgbClr val="0563C1"/>
                </a:solidFill>
                <a:effectLst/>
                <a:latin typeface="Calibri" panose="020F0502020204030204" pitchFamily="34" charset="0"/>
                <a:ea typeface="Calibri" panose="020F0502020204030204" pitchFamily="34" charset="0"/>
                <a:hlinkClick r:id="rId3"/>
              </a:rPr>
              <a:t>https://www.gov.uk/government/publications/covid-19-how-to-work-safely-in-care-homes</a:t>
            </a:r>
            <a:endParaRPr lang="en-GB" b="0" dirty="0"/>
          </a:p>
        </p:txBody>
      </p:sp>
      <p:sp>
        <p:nvSpPr>
          <p:cNvPr id="4" name="Slide Number Placeholder 3"/>
          <p:cNvSpPr>
            <a:spLocks noGrp="1"/>
          </p:cNvSpPr>
          <p:nvPr>
            <p:ph type="sldNum" sz="quarter" idx="10"/>
          </p:nvPr>
        </p:nvSpPr>
        <p:spPr/>
        <p:txBody>
          <a:bodyPr/>
          <a:lstStyle/>
          <a:p>
            <a:fld id="{050FD3A3-A542-4ABB-920E-521B6F5AD52A}" type="slidenum">
              <a:rPr lang="en-GB" smtClean="0"/>
              <a:t>35</a:t>
            </a:fld>
            <a:endParaRPr lang="en-GB"/>
          </a:p>
        </p:txBody>
      </p:sp>
    </p:spTree>
    <p:extLst>
      <p:ext uri="{BB962C8B-B14F-4D97-AF65-F5344CB8AC3E}">
        <p14:creationId xmlns:p14="http://schemas.microsoft.com/office/powerpoint/2010/main" val="1268018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0" dirty="0">
                <a:solidFill>
                  <a:schemeClr val="tx2"/>
                </a:solidFill>
              </a:rPr>
              <a:t>Key points:</a:t>
            </a:r>
          </a:p>
          <a:p>
            <a:pPr marL="342900" lvl="0" indent="-342900">
              <a:buFont typeface="+mj-lt"/>
              <a:buAutoNum type="arabicPeriod"/>
            </a:pPr>
            <a:r>
              <a:rPr lang="en-GB" sz="1800" dirty="0">
                <a:effectLst/>
                <a:latin typeface="Calibri" panose="020F0502020204030204" pitchFamily="34" charset="0"/>
                <a:ea typeface="Calibri" panose="020F0502020204030204" pitchFamily="34" charset="0"/>
              </a:rPr>
              <a:t>Hand hygiene for staff, residents and visitors remain the cornerstone of Infection prevention and control</a:t>
            </a:r>
          </a:p>
          <a:p>
            <a:pPr marL="342900" lvl="0" indent="-342900">
              <a:buFont typeface="+mj-lt"/>
              <a:buAutoNum type="arabicPeriod"/>
            </a:pPr>
            <a:r>
              <a:rPr lang="en-GB" sz="1800" dirty="0">
                <a:effectLst/>
                <a:latin typeface="Calibri" panose="020F0502020204030204" pitchFamily="34" charset="0"/>
                <a:ea typeface="Calibri" panose="020F0502020204030204" pitchFamily="34" charset="0"/>
              </a:rPr>
              <a:t>PPE; All staff should be wearing a mask when not on a break. Staff should   know what PPE they need to use, when and where to use it and be able to support residents and visitors who need to wear PPE</a:t>
            </a:r>
          </a:p>
          <a:p>
            <a:pPr marL="342900" lvl="0" indent="-342900">
              <a:buFont typeface="+mj-lt"/>
              <a:buAutoNum type="arabicPeriod"/>
            </a:pPr>
            <a:r>
              <a:rPr lang="en-GB" sz="1800" dirty="0">
                <a:effectLst/>
                <a:latin typeface="Calibri" panose="020F0502020204030204" pitchFamily="34" charset="0"/>
                <a:ea typeface="Calibri" panose="020F0502020204030204" pitchFamily="34" charset="0"/>
              </a:rPr>
              <a:t>Social distancing remain key , especially when staff are on breaks/not directly delivering care</a:t>
            </a:r>
          </a:p>
          <a:p>
            <a:r>
              <a:rPr lang="en-GB" sz="1800" dirty="0">
                <a:effectLst/>
                <a:latin typeface="Calibri" panose="020F0502020204030204" pitchFamily="34" charset="0"/>
                <a:ea typeface="Calibri" panose="020F0502020204030204" pitchFamily="34" charset="0"/>
              </a:rPr>
              <a:t>Continue to check the National Guidance for updates  </a:t>
            </a:r>
            <a:r>
              <a:rPr lang="en-GB" sz="1800" u="sng" dirty="0">
                <a:solidFill>
                  <a:srgbClr val="0563C1"/>
                </a:solidFill>
                <a:effectLst/>
                <a:latin typeface="Calibri" panose="020F0502020204030204" pitchFamily="34" charset="0"/>
                <a:ea typeface="Calibri" panose="020F0502020204030204" pitchFamily="34" charset="0"/>
                <a:hlinkClick r:id="rId3"/>
              </a:rPr>
              <a:t>https://www.gov.uk/government/publications/covid-19-how-to-work-safely-in-care-homes</a:t>
            </a:r>
            <a:endParaRPr lang="en-GB" b="0" dirty="0"/>
          </a:p>
        </p:txBody>
      </p:sp>
      <p:sp>
        <p:nvSpPr>
          <p:cNvPr id="4" name="Slide Number Placeholder 3"/>
          <p:cNvSpPr>
            <a:spLocks noGrp="1"/>
          </p:cNvSpPr>
          <p:nvPr>
            <p:ph type="sldNum" sz="quarter" idx="10"/>
          </p:nvPr>
        </p:nvSpPr>
        <p:spPr/>
        <p:txBody>
          <a:bodyPr/>
          <a:lstStyle/>
          <a:p>
            <a:fld id="{050FD3A3-A542-4ABB-920E-521B6F5AD52A}" type="slidenum">
              <a:rPr lang="en-GB" smtClean="0"/>
              <a:t>36</a:t>
            </a:fld>
            <a:endParaRPr lang="en-GB"/>
          </a:p>
        </p:txBody>
      </p:sp>
    </p:spTree>
    <p:extLst>
      <p:ext uri="{BB962C8B-B14F-4D97-AF65-F5344CB8AC3E}">
        <p14:creationId xmlns:p14="http://schemas.microsoft.com/office/powerpoint/2010/main" val="4240539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Alice to verbally outline the benefits of </a:t>
            </a:r>
            <a:r>
              <a:rPr lang="en-GB" dirty="0" err="1"/>
              <a:t>NHSmail</a:t>
            </a:r>
            <a:r>
              <a:rPr lang="en-GB" dirty="0"/>
              <a:t> and cover the slide content. </a:t>
            </a:r>
          </a:p>
        </p:txBody>
      </p:sp>
      <p:sp>
        <p:nvSpPr>
          <p:cNvPr id="4" name="Slide Number Placeholder 3"/>
          <p:cNvSpPr>
            <a:spLocks noGrp="1"/>
          </p:cNvSpPr>
          <p:nvPr>
            <p:ph type="sldNum" sz="quarter" idx="5"/>
          </p:nvPr>
        </p:nvSpPr>
        <p:spPr/>
        <p:txBody>
          <a:bodyPr/>
          <a:lstStyle/>
          <a:p>
            <a:fld id="{A0D7D209-D212-42CD-BCF8-9592F9F719B9}" type="slidenum">
              <a:rPr lang="en-GB" smtClean="0"/>
              <a:t>38</a:t>
            </a:fld>
            <a:endParaRPr lang="en-GB"/>
          </a:p>
        </p:txBody>
      </p:sp>
    </p:spTree>
    <p:extLst>
      <p:ext uri="{BB962C8B-B14F-4D97-AF65-F5344CB8AC3E}">
        <p14:creationId xmlns:p14="http://schemas.microsoft.com/office/powerpoint/2010/main" val="2318740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rPr>
              <a:t>When you call 111, there may be messages relating to coronavirus symptoms.  In London it is important these messages are disregarded and care home staff concerned about a resident who may have COVID-19 or flu symptoms should </a:t>
            </a:r>
            <a:r>
              <a:rPr lang="en-GB" sz="1200" b="1" dirty="0">
                <a:solidFill>
                  <a:prstClr val="black"/>
                </a:solidFill>
              </a:rPr>
              <a:t>access NHS 111 Star*6 </a:t>
            </a:r>
            <a:r>
              <a:rPr lang="en-GB" sz="1200" dirty="0">
                <a:solidFill>
                  <a:prstClr val="black"/>
                </a:solidFill>
              </a:rPr>
              <a:t>for faster access to urgent advice from a senior clinician if they cannot get through to the resident’s own GP.</a:t>
            </a:r>
          </a:p>
          <a:p>
            <a:endParaRPr lang="en-GB" sz="1200" dirty="0">
              <a:solidFill>
                <a:prstClr val="black"/>
              </a:solidFill>
            </a:endParaRPr>
          </a:p>
          <a:p>
            <a:r>
              <a:rPr lang="en-GB" sz="1200" dirty="0">
                <a:solidFill>
                  <a:prstClr val="black"/>
                </a:solidFill>
              </a:rPr>
              <a:t>Before calling, record observations where possible: Date of first symptoms, blood pressure, </a:t>
            </a:r>
            <a:r>
              <a:rPr lang="en-GB" sz="1200" u="sng" dirty="0">
                <a:solidFill>
                  <a:prstClr val="black"/>
                </a:solidFill>
                <a:hlinkClick r:id="rId3">
                  <a:extLst>
                    <a:ext uri="{A12FA001-AC4F-418D-AE19-62706E023703}">
                      <ahyp:hlinkClr xmlns:ahyp="http://schemas.microsoft.com/office/drawing/2018/hyperlinkcolor" val="tx"/>
                    </a:ext>
                  </a:extLst>
                </a:hlinkClick>
              </a:rPr>
              <a:t>pulse</a:t>
            </a:r>
            <a:r>
              <a:rPr lang="en-GB" sz="1200" dirty="0">
                <a:solidFill>
                  <a:prstClr val="black"/>
                </a:solidFill>
              </a:rPr>
              <a:t> </a:t>
            </a:r>
            <a:r>
              <a:rPr lang="en-GB" sz="1200" u="sng" dirty="0">
                <a:solidFill>
                  <a:prstClr val="black"/>
                </a:solidFill>
                <a:hlinkClick r:id="rId4">
                  <a:extLst>
                    <a:ext uri="{A12FA001-AC4F-418D-AE19-62706E023703}">
                      <ahyp:hlinkClr xmlns:ahyp="http://schemas.microsoft.com/office/drawing/2018/hyperlinkcolor" val="tx"/>
                    </a:ext>
                  </a:extLst>
                </a:hlinkClick>
              </a:rPr>
              <a:t>respiratory rate</a:t>
            </a:r>
            <a:r>
              <a:rPr lang="en-GB" sz="1200" dirty="0">
                <a:solidFill>
                  <a:prstClr val="black"/>
                </a:solidFill>
              </a:rPr>
              <a:t> and temperature (refer to thermometer instructions). If there is a care plan for your resident, for example a CMC or DNAR plan, please have access to it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875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02E3CA-AA70-4166-A65E-E25061B8E6B7}" type="slidenum">
              <a:rPr lang="en-GB" smtClean="0"/>
              <a:t>41</a:t>
            </a:fld>
            <a:endParaRPr lang="en-GB"/>
          </a:p>
        </p:txBody>
      </p:sp>
    </p:spTree>
    <p:extLst>
      <p:ext uri="{BB962C8B-B14F-4D97-AF65-F5344CB8AC3E}">
        <p14:creationId xmlns:p14="http://schemas.microsoft.com/office/powerpoint/2010/main" val="128131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97700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Dan to present. This slide is an amalgamation of several, hopefully not too much information</a:t>
            </a:r>
          </a:p>
        </p:txBody>
      </p:sp>
      <p:sp>
        <p:nvSpPr>
          <p:cNvPr id="4" name="Slide Number Placeholder 3"/>
          <p:cNvSpPr>
            <a:spLocks noGrp="1"/>
          </p:cNvSpPr>
          <p:nvPr>
            <p:ph type="sldNum" sz="quarter" idx="5"/>
          </p:nvPr>
        </p:nvSpPr>
        <p:spPr/>
        <p:txBody>
          <a:bodyPr/>
          <a:lstStyle/>
          <a:p>
            <a:fld id="{A0D7D209-D212-42CD-BCF8-9592F9F719B9}" type="slidenum">
              <a:rPr lang="en-GB" smtClean="0"/>
              <a:t>44</a:t>
            </a:fld>
            <a:endParaRPr lang="en-GB"/>
          </a:p>
        </p:txBody>
      </p:sp>
    </p:spTree>
    <p:extLst>
      <p:ext uri="{BB962C8B-B14F-4D97-AF65-F5344CB8AC3E}">
        <p14:creationId xmlns:p14="http://schemas.microsoft.com/office/powerpoint/2010/main" val="3192836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D7D209-D212-42CD-BCF8-9592F9F719B9}" type="slidenum">
              <a:rPr lang="en-GB" smtClean="0"/>
              <a:t>45</a:t>
            </a:fld>
            <a:endParaRPr lang="en-GB"/>
          </a:p>
        </p:txBody>
      </p:sp>
    </p:spTree>
    <p:extLst>
      <p:ext uri="{BB962C8B-B14F-4D97-AF65-F5344CB8AC3E}">
        <p14:creationId xmlns:p14="http://schemas.microsoft.com/office/powerpoint/2010/main" val="1829782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14</a:t>
            </a:fld>
            <a:endParaRPr lang="en-GB"/>
          </a:p>
        </p:txBody>
      </p:sp>
    </p:spTree>
    <p:extLst>
      <p:ext uri="{BB962C8B-B14F-4D97-AF65-F5344CB8AC3E}">
        <p14:creationId xmlns:p14="http://schemas.microsoft.com/office/powerpoint/2010/main" val="178671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B4E7FE">
                    <a:lumMod val="25000"/>
                  </a:srgbClr>
                </a:solidFill>
                <a:effectLst/>
                <a:uLnTx/>
                <a:uFillTx/>
                <a:latin typeface="Arial"/>
                <a:ea typeface="+mn-ea"/>
                <a:cs typeface="+mn-cs"/>
              </a:rPr>
              <a:t>An overview of this years Flu Campaign and Vaccinations for Social Care Workers</a:t>
            </a:r>
            <a:endParaRPr kumimoji="0" lang="en-US" sz="1200" b="0" i="0" u="none" strike="noStrike" kern="1200" cap="none" spc="0" normalizeH="0" baseline="0" noProof="0">
              <a:ln>
                <a:noFill/>
              </a:ln>
              <a:solidFill>
                <a:srgbClr val="B4E7FE">
                  <a:lumMod val="25000"/>
                </a:srgbClr>
              </a:solidFill>
              <a:effectLst/>
              <a:uLnTx/>
              <a:uFillTx/>
              <a:latin typeface="Century Gothic" panose="020B0502020202020204" pitchFamily="34" charset="0"/>
              <a:ea typeface="+mn-ea"/>
              <a:cs typeface="+mn-cs"/>
            </a:endParaRPr>
          </a:p>
          <a:p>
            <a:endParaRPr lang="en-GB"/>
          </a:p>
        </p:txBody>
      </p:sp>
      <p:sp>
        <p:nvSpPr>
          <p:cNvPr id="4" name="Slide Number Placeholder 3"/>
          <p:cNvSpPr>
            <a:spLocks noGrp="1"/>
          </p:cNvSpPr>
          <p:nvPr>
            <p:ph type="sldNum" sz="quarter" idx="10"/>
          </p:nvPr>
        </p:nvSpPr>
        <p:spPr/>
        <p:txBody>
          <a:bodyPr/>
          <a:lstStyle/>
          <a:p>
            <a:fld id="{E002E3CA-AA70-4166-A65E-E25061B8E6B7}" type="slidenum">
              <a:rPr lang="en-GB" smtClean="0"/>
              <a:t>20</a:t>
            </a:fld>
            <a:endParaRPr lang="en-GB"/>
          </a:p>
        </p:txBody>
      </p:sp>
    </p:spTree>
    <p:extLst>
      <p:ext uri="{BB962C8B-B14F-4D97-AF65-F5344CB8AC3E}">
        <p14:creationId xmlns:p14="http://schemas.microsoft.com/office/powerpoint/2010/main" val="380492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is really important that everyone know what their role is during a suspected or confirmed outbreak. The SOP helps with this but ideally it would be great if you use this locally to ensure that across both care homes and health and care partners you all know what you can do to help. </a:t>
            </a:r>
          </a:p>
          <a:p>
            <a:endParaRPr lang="en-GB"/>
          </a:p>
        </p:txBody>
      </p:sp>
      <p:sp>
        <p:nvSpPr>
          <p:cNvPr id="4" name="Slide Number Placeholder 3"/>
          <p:cNvSpPr>
            <a:spLocks noGrp="1"/>
          </p:cNvSpPr>
          <p:nvPr>
            <p:ph type="sldNum" sz="quarter" idx="5"/>
          </p:nvPr>
        </p:nvSpPr>
        <p:spPr/>
        <p:txBody>
          <a:bodyPr/>
          <a:lstStyle/>
          <a:p>
            <a:fld id="{E002E3CA-AA70-4166-A65E-E25061B8E6B7}" type="slidenum">
              <a:rPr lang="en-GB" smtClean="0"/>
              <a:t>21</a:t>
            </a:fld>
            <a:endParaRPr lang="en-GB"/>
          </a:p>
        </p:txBody>
      </p:sp>
    </p:spTree>
    <p:extLst>
      <p:ext uri="{BB962C8B-B14F-4D97-AF65-F5344CB8AC3E}">
        <p14:creationId xmlns:p14="http://schemas.microsoft.com/office/powerpoint/2010/main" val="286256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Highlight testing challenges. Resource pack has a number of slides to support care homes with this</a:t>
            </a:r>
          </a:p>
          <a:p>
            <a:endParaRPr lang="en-GB"/>
          </a:p>
        </p:txBody>
      </p:sp>
      <p:sp>
        <p:nvSpPr>
          <p:cNvPr id="4" name="Slide Number Placeholder 3"/>
          <p:cNvSpPr>
            <a:spLocks noGrp="1"/>
          </p:cNvSpPr>
          <p:nvPr>
            <p:ph type="sldNum" sz="quarter" idx="5"/>
          </p:nvPr>
        </p:nvSpPr>
        <p:spPr/>
        <p:txBody>
          <a:bodyPr/>
          <a:lstStyle/>
          <a:p>
            <a:fld id="{E002E3CA-AA70-4166-A65E-E25061B8E6B7}" type="slidenum">
              <a:rPr lang="en-GB" smtClean="0"/>
              <a:t>22</a:t>
            </a:fld>
            <a:endParaRPr lang="en-GB"/>
          </a:p>
        </p:txBody>
      </p:sp>
    </p:spTree>
    <p:extLst>
      <p:ext uri="{BB962C8B-B14F-4D97-AF65-F5344CB8AC3E}">
        <p14:creationId xmlns:p14="http://schemas.microsoft.com/office/powerpoint/2010/main" val="2101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1000"/>
              </a:spcAft>
              <a:buFont typeface="Symbol"/>
              <a:buChar char=""/>
              <a:tabLst>
                <a:tab pos="540385" algn="l"/>
              </a:tabLst>
            </a:pPr>
            <a:r>
              <a:rPr lang="en-US" dirty="0">
                <a:solidFill>
                  <a:srgbClr val="000000"/>
                </a:solidFill>
                <a:uFill>
                  <a:solidFill>
                    <a:srgbClr val="000000"/>
                  </a:solidFill>
                </a:uFill>
                <a:ea typeface="Calibri"/>
              </a:rPr>
              <a:t>Create a list with the GP, of residents you suspect have flu like symptoms; send this information to your Local Health Protection Team. You will need to include the following information:</a:t>
            </a:r>
            <a:endParaRPr lang="en-GB" sz="2000" dirty="0">
              <a:solidFill>
                <a:srgbClr val="000000"/>
              </a:solidFill>
              <a:uFill>
                <a:solidFill>
                  <a:srgbClr val="000000"/>
                </a:solidFill>
              </a:uFill>
              <a:ea typeface="Calibri"/>
            </a:endParaRPr>
          </a:p>
          <a:p>
            <a:pPr marL="742950" lvl="1" indent="-285750">
              <a:lnSpc>
                <a:spcPct val="115000"/>
              </a:lnSpc>
              <a:spcAft>
                <a:spcPts val="1000"/>
              </a:spcAft>
              <a:buFont typeface="Courier New"/>
              <a:buChar char="o"/>
              <a:tabLst>
                <a:tab pos="540385" algn="l"/>
              </a:tabLst>
            </a:pPr>
            <a:r>
              <a:rPr lang="en-US" dirty="0">
                <a:solidFill>
                  <a:srgbClr val="000000"/>
                </a:solidFill>
                <a:uFill>
                  <a:solidFill>
                    <a:srgbClr val="000000"/>
                  </a:solidFill>
                </a:uFill>
                <a:ea typeface="Calibri"/>
              </a:rPr>
              <a:t>Names, dates of birth and NHS Numbers, highlight all residents who may require antiviral treatment;</a:t>
            </a:r>
            <a:endParaRPr lang="en-GB" sz="2000" dirty="0">
              <a:solidFill>
                <a:srgbClr val="000000"/>
              </a:solidFill>
              <a:uFill>
                <a:solidFill>
                  <a:srgbClr val="000000"/>
                </a:solidFill>
              </a:uFill>
              <a:ea typeface="Calibri"/>
            </a:endParaRPr>
          </a:p>
          <a:p>
            <a:pPr marL="742950" lvl="1" indent="-285750">
              <a:lnSpc>
                <a:spcPct val="115000"/>
              </a:lnSpc>
              <a:spcAft>
                <a:spcPts val="1000"/>
              </a:spcAft>
              <a:buFont typeface="Courier New"/>
              <a:buChar char="o"/>
              <a:tabLst>
                <a:tab pos="540385" algn="l"/>
              </a:tabLst>
            </a:pPr>
            <a:r>
              <a:rPr lang="en-US" dirty="0">
                <a:solidFill>
                  <a:srgbClr val="000000"/>
                </a:solidFill>
                <a:uFill>
                  <a:solidFill>
                    <a:srgbClr val="000000"/>
                  </a:solidFill>
                </a:uFill>
                <a:ea typeface="Calibri"/>
              </a:rPr>
              <a:t>Create an additional list of residents who potentially require an antiviral (e.g.: patients with chronic underlying conditions who have not received a flu vaccination this season).  </a:t>
            </a:r>
            <a:endParaRPr lang="en-GB" sz="2000" dirty="0">
              <a:solidFill>
                <a:srgbClr val="000000"/>
              </a:solidFill>
              <a:uFill>
                <a:solidFill>
                  <a:srgbClr val="000000"/>
                </a:solidFill>
              </a:uFill>
              <a:ea typeface="Calibri"/>
            </a:endParaRPr>
          </a:p>
          <a:p>
            <a:pPr marL="342900" lvl="0" indent="-342900">
              <a:lnSpc>
                <a:spcPct val="115000"/>
              </a:lnSpc>
              <a:spcAft>
                <a:spcPts val="1000"/>
              </a:spcAft>
              <a:buFont typeface="Symbol"/>
              <a:buChar char=""/>
              <a:tabLst>
                <a:tab pos="540385" algn="l"/>
              </a:tabLst>
            </a:pPr>
            <a:r>
              <a:rPr lang="en-US" dirty="0">
                <a:solidFill>
                  <a:srgbClr val="000000"/>
                </a:solidFill>
                <a:uFill>
                  <a:solidFill>
                    <a:srgbClr val="000000"/>
                  </a:solidFill>
                </a:uFill>
                <a:ea typeface="Calibri"/>
              </a:rPr>
              <a:t>Send prescriptions for residents who require anti-</a:t>
            </a:r>
            <a:r>
              <a:rPr lang="en-US" dirty="0" err="1">
                <a:solidFill>
                  <a:srgbClr val="000000"/>
                </a:solidFill>
                <a:uFill>
                  <a:solidFill>
                    <a:srgbClr val="000000"/>
                  </a:solidFill>
                </a:uFill>
                <a:ea typeface="Calibri"/>
              </a:rPr>
              <a:t>virals</a:t>
            </a:r>
            <a:r>
              <a:rPr lang="en-US" dirty="0">
                <a:solidFill>
                  <a:srgbClr val="000000"/>
                </a:solidFill>
                <a:uFill>
                  <a:solidFill>
                    <a:srgbClr val="000000"/>
                  </a:solidFill>
                </a:uFill>
                <a:ea typeface="Calibri"/>
              </a:rPr>
              <a:t> to your Community Pharmacy. Give residents oral anti-</a:t>
            </a:r>
            <a:r>
              <a:rPr lang="en-US" dirty="0" err="1">
                <a:solidFill>
                  <a:srgbClr val="000000"/>
                </a:solidFill>
                <a:uFill>
                  <a:solidFill>
                    <a:srgbClr val="000000"/>
                  </a:solidFill>
                </a:uFill>
                <a:ea typeface="Calibri"/>
              </a:rPr>
              <a:t>virals</a:t>
            </a:r>
            <a:r>
              <a:rPr lang="en-US" dirty="0">
                <a:solidFill>
                  <a:srgbClr val="000000"/>
                </a:solidFill>
                <a:uFill>
                  <a:solidFill>
                    <a:srgbClr val="000000"/>
                  </a:solidFill>
                </a:uFill>
                <a:ea typeface="Calibri"/>
              </a:rPr>
              <a:t> as soon as possible, if required, under the guidance of the GP.</a:t>
            </a:r>
            <a:endParaRPr lang="en-GB" sz="2000" dirty="0">
              <a:solidFill>
                <a:srgbClr val="000000"/>
              </a:solidFill>
              <a:uFill>
                <a:solidFill>
                  <a:srgbClr val="000000"/>
                </a:solidFill>
              </a:uFill>
              <a:ea typeface="Calibri"/>
            </a:endParaRPr>
          </a:p>
          <a:p>
            <a:r>
              <a:rPr lang="en-GB" dirty="0">
                <a:solidFill>
                  <a:srgbClr val="3F3F3F"/>
                </a:solidFill>
                <a:ea typeface="Calibri"/>
              </a:rPr>
              <a:t>Contact your </a:t>
            </a:r>
            <a:r>
              <a:rPr lang="en-GB" b="1" dirty="0">
                <a:solidFill>
                  <a:srgbClr val="0394D6"/>
                </a:solidFill>
                <a:ea typeface="Calibri"/>
              </a:rPr>
              <a:t>Local Authority</a:t>
            </a:r>
            <a:r>
              <a:rPr lang="en-GB" dirty="0">
                <a:solidFill>
                  <a:srgbClr val="3F3F3F"/>
                </a:solidFill>
                <a:ea typeface="Calibri"/>
              </a:rPr>
              <a:t> if you need additional support with staffing resources during an outbreak</a:t>
            </a:r>
            <a:endParaRPr lang="en-GB" dirty="0"/>
          </a:p>
          <a:p>
            <a:endParaRPr lang="en-GB" dirty="0"/>
          </a:p>
        </p:txBody>
      </p:sp>
      <p:sp>
        <p:nvSpPr>
          <p:cNvPr id="4" name="Slide Number Placeholder 3"/>
          <p:cNvSpPr>
            <a:spLocks noGrp="1"/>
          </p:cNvSpPr>
          <p:nvPr>
            <p:ph type="sldNum" sz="quarter" idx="10"/>
          </p:nvPr>
        </p:nvSpPr>
        <p:spPr/>
        <p:txBody>
          <a:bodyPr/>
          <a:lstStyle/>
          <a:p>
            <a:fld id="{050FD3A3-A542-4ABB-920E-521B6F5AD52A}" type="slidenum">
              <a:rPr lang="en-GB" smtClean="0"/>
              <a:t>23</a:t>
            </a:fld>
            <a:endParaRPr lang="en-GB"/>
          </a:p>
        </p:txBody>
      </p:sp>
    </p:spTree>
    <p:extLst>
      <p:ext uri="{BB962C8B-B14F-4D97-AF65-F5344CB8AC3E}">
        <p14:creationId xmlns:p14="http://schemas.microsoft.com/office/powerpoint/2010/main" val="3196908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0FD3A3-A542-4ABB-920E-521B6F5AD52A}" type="slidenum">
              <a:rPr lang="en-GB" smtClean="0"/>
              <a:t>24</a:t>
            </a:fld>
            <a:endParaRPr lang="en-GB"/>
          </a:p>
        </p:txBody>
      </p:sp>
    </p:spTree>
    <p:extLst>
      <p:ext uri="{BB962C8B-B14F-4D97-AF65-F5344CB8AC3E}">
        <p14:creationId xmlns:p14="http://schemas.microsoft.com/office/powerpoint/2010/main" val="4195815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endParaRPr lang="en-GB" sz="9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7BA845-C0AE-4571-98F0-0DDF3EBC74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335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3B042E9-BCEF-1C4E-8A65-9BC80E940342}"/>
              </a:ext>
            </a:extLst>
          </p:cNvPr>
          <p:cNvSpPr>
            <a:spLocks noGrp="1"/>
          </p:cNvSpPr>
          <p:nvPr>
            <p:ph sz="half" idx="2"/>
          </p:nvPr>
        </p:nvSpPr>
        <p:spPr>
          <a:xfrm>
            <a:off x="839048" y="2158208"/>
            <a:ext cx="1485053" cy="1354283"/>
          </a:xfrm>
          <a:prstGeom prst="rect">
            <a:avLst/>
          </a:prstGeom>
        </p:spPr>
        <p:txBody>
          <a:bodyPr/>
          <a:lstStyle>
            <a:lvl1pPr marL="0" indent="0">
              <a:buNone/>
              <a:defRPr sz="1200">
                <a:solidFill>
                  <a:schemeClr val="bg2">
                    <a:lumMod val="25000"/>
                  </a:schemeClr>
                </a:solidFill>
                <a:latin typeface="Century Gothic" panose="020B0502020202020204" pitchFamily="34" charset="0"/>
              </a:defRPr>
            </a:lvl1pPr>
          </a:lstStyle>
          <a:p>
            <a:pPr lvl="0"/>
            <a:r>
              <a:rPr lang="en-GB"/>
              <a:t>Click to edit Master text styles</a:t>
            </a:r>
          </a:p>
        </p:txBody>
      </p:sp>
      <p:sp>
        <p:nvSpPr>
          <p:cNvPr id="9" name="Slide Number Placeholder 8">
            <a:extLst>
              <a:ext uri="{FF2B5EF4-FFF2-40B4-BE49-F238E27FC236}">
                <a16:creationId xmlns:a16="http://schemas.microsoft.com/office/drawing/2014/main" id="{1245C6C0-C95C-A642-9D41-01BD36D076BE}"/>
              </a:ext>
            </a:extLst>
          </p:cNvPr>
          <p:cNvSpPr>
            <a:spLocks noGrp="1"/>
          </p:cNvSpPr>
          <p:nvPr>
            <p:ph type="sldNum" sz="quarter" idx="12"/>
          </p:nvPr>
        </p:nvSpPr>
        <p:spPr/>
        <p:txBody>
          <a:bodyPr/>
          <a:lstStyle/>
          <a:p>
            <a:fld id="{22B5118B-9576-3E48-8A4A-643EADE2EFB2}" type="slidenum">
              <a:rPr lang="en-US" smtClean="0"/>
              <a:t>‹#›</a:t>
            </a:fld>
            <a:endParaRPr lang="en-US"/>
          </a:p>
        </p:txBody>
      </p:sp>
      <p:sp>
        <p:nvSpPr>
          <p:cNvPr id="13" name="Vertical Title 1">
            <a:extLst>
              <a:ext uri="{FF2B5EF4-FFF2-40B4-BE49-F238E27FC236}">
                <a16:creationId xmlns:a16="http://schemas.microsoft.com/office/drawing/2014/main" id="{76F22658-9665-6844-A1D1-77F7B3010F6E}"/>
              </a:ext>
            </a:extLst>
          </p:cNvPr>
          <p:cNvSpPr>
            <a:spLocks noGrp="1"/>
          </p:cNvSpPr>
          <p:nvPr>
            <p:ph type="title" orient="vert" hasCustomPrompt="1"/>
          </p:nvPr>
        </p:nvSpPr>
        <p:spPr>
          <a:xfrm rot="16200000">
            <a:off x="4405240" y="-1427621"/>
            <a:ext cx="333525" cy="3702486"/>
          </a:xfrm>
          <a:prstGeom prst="rect">
            <a:avLst/>
          </a:prstGeom>
        </p:spPr>
        <p:txBody>
          <a:bodyPr vert="eaVert" lIns="68526" tIns="34264" rIns="68526" bIns="34264"/>
          <a:lstStyle>
            <a:lvl1pPr>
              <a:defRPr sz="1800" b="1">
                <a:solidFill>
                  <a:srgbClr val="523C90"/>
                </a:solidFill>
                <a:latin typeface="Century Gothic" panose="020B0502020202020204" pitchFamily="34" charset="0"/>
              </a:defRPr>
            </a:lvl1pPr>
          </a:lstStyle>
          <a:p>
            <a:r>
              <a:rPr lang="en-GB"/>
              <a:t>CLICK TO EDIT MASTER TITLE STYLE</a:t>
            </a:r>
            <a:endParaRPr lang="en-US"/>
          </a:p>
        </p:txBody>
      </p:sp>
      <p:sp>
        <p:nvSpPr>
          <p:cNvPr id="16" name="Rounded Rectangle 15">
            <a:extLst>
              <a:ext uri="{FF2B5EF4-FFF2-40B4-BE49-F238E27FC236}">
                <a16:creationId xmlns:a16="http://schemas.microsoft.com/office/drawing/2014/main" id="{207901F5-E35A-154E-A845-146E7DEDE6F5}"/>
              </a:ext>
            </a:extLst>
          </p:cNvPr>
          <p:cNvSpPr/>
          <p:nvPr/>
        </p:nvSpPr>
        <p:spPr>
          <a:xfrm>
            <a:off x="702856" y="1573735"/>
            <a:ext cx="1757438" cy="2105733"/>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17" name="Rounded Rectangle 16">
            <a:extLst>
              <a:ext uri="{FF2B5EF4-FFF2-40B4-BE49-F238E27FC236}">
                <a16:creationId xmlns:a16="http://schemas.microsoft.com/office/drawing/2014/main" id="{526C9C81-2614-1747-BDB1-78B2E5B5D1B3}"/>
              </a:ext>
            </a:extLst>
          </p:cNvPr>
          <p:cNvSpPr/>
          <p:nvPr/>
        </p:nvSpPr>
        <p:spPr>
          <a:xfrm>
            <a:off x="2689797" y="1573735"/>
            <a:ext cx="1757438" cy="2105733"/>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18" name="Rounded Rectangle 17">
            <a:extLst>
              <a:ext uri="{FF2B5EF4-FFF2-40B4-BE49-F238E27FC236}">
                <a16:creationId xmlns:a16="http://schemas.microsoft.com/office/drawing/2014/main" id="{05F87A6F-12BB-3441-AB68-52D64DAAB3B0}"/>
              </a:ext>
            </a:extLst>
          </p:cNvPr>
          <p:cNvSpPr/>
          <p:nvPr/>
        </p:nvSpPr>
        <p:spPr>
          <a:xfrm>
            <a:off x="4696819" y="1573734"/>
            <a:ext cx="1757438" cy="2105731"/>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19" name="Rounded Rectangle 18">
            <a:extLst>
              <a:ext uri="{FF2B5EF4-FFF2-40B4-BE49-F238E27FC236}">
                <a16:creationId xmlns:a16="http://schemas.microsoft.com/office/drawing/2014/main" id="{EF60A0AB-3FB1-2549-B348-63ED9ECC6649}"/>
              </a:ext>
            </a:extLst>
          </p:cNvPr>
          <p:cNvSpPr/>
          <p:nvPr/>
        </p:nvSpPr>
        <p:spPr>
          <a:xfrm>
            <a:off x="6683705" y="1569826"/>
            <a:ext cx="1757438" cy="2105731"/>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34" name="Oval 33">
            <a:extLst>
              <a:ext uri="{FF2B5EF4-FFF2-40B4-BE49-F238E27FC236}">
                <a16:creationId xmlns:a16="http://schemas.microsoft.com/office/drawing/2014/main" id="{47C8B81B-8643-A341-AA85-CD10143E0F97}"/>
              </a:ext>
            </a:extLst>
          </p:cNvPr>
          <p:cNvSpPr/>
          <p:nvPr/>
        </p:nvSpPr>
        <p:spPr>
          <a:xfrm>
            <a:off x="1142218" y="1147150"/>
            <a:ext cx="878719" cy="878719"/>
          </a:xfrm>
          <a:prstGeom prst="ellipse">
            <a:avLst/>
          </a:prstGeom>
          <a:solidFill>
            <a:srgbClr val="DC547C"/>
          </a:solidFill>
          <a:ln>
            <a:solidFill>
              <a:srgbClr val="DD557D"/>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32" name="Oval 31">
            <a:extLst>
              <a:ext uri="{FF2B5EF4-FFF2-40B4-BE49-F238E27FC236}">
                <a16:creationId xmlns:a16="http://schemas.microsoft.com/office/drawing/2014/main" id="{66D4CF1F-3999-144E-8D04-E17C9C13EFC1}"/>
              </a:ext>
            </a:extLst>
          </p:cNvPr>
          <p:cNvSpPr/>
          <p:nvPr/>
        </p:nvSpPr>
        <p:spPr>
          <a:xfrm>
            <a:off x="7123067" y="1147150"/>
            <a:ext cx="878719" cy="878719"/>
          </a:xfrm>
          <a:prstGeom prst="ellipse">
            <a:avLst/>
          </a:prstGeom>
          <a:solidFill>
            <a:srgbClr val="DC547C"/>
          </a:solidFill>
          <a:ln>
            <a:solidFill>
              <a:srgbClr val="DD557D"/>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30" name="Oval 29">
            <a:extLst>
              <a:ext uri="{FF2B5EF4-FFF2-40B4-BE49-F238E27FC236}">
                <a16:creationId xmlns:a16="http://schemas.microsoft.com/office/drawing/2014/main" id="{8D4E72AB-4B82-4F4F-B885-2E0AC672FE08}"/>
              </a:ext>
            </a:extLst>
          </p:cNvPr>
          <p:cNvSpPr/>
          <p:nvPr/>
        </p:nvSpPr>
        <p:spPr>
          <a:xfrm>
            <a:off x="5136182" y="1130468"/>
            <a:ext cx="878719" cy="878719"/>
          </a:xfrm>
          <a:prstGeom prst="ellipse">
            <a:avLst/>
          </a:prstGeom>
          <a:solidFill>
            <a:srgbClr val="DC547C"/>
          </a:solidFill>
          <a:ln>
            <a:solidFill>
              <a:srgbClr val="DD557D"/>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28" name="Oval 27">
            <a:extLst>
              <a:ext uri="{FF2B5EF4-FFF2-40B4-BE49-F238E27FC236}">
                <a16:creationId xmlns:a16="http://schemas.microsoft.com/office/drawing/2014/main" id="{1AD3DACF-65F7-7841-AB5C-728BA4AED963}"/>
              </a:ext>
            </a:extLst>
          </p:cNvPr>
          <p:cNvSpPr/>
          <p:nvPr/>
        </p:nvSpPr>
        <p:spPr>
          <a:xfrm>
            <a:off x="3129159" y="1148087"/>
            <a:ext cx="878719" cy="878719"/>
          </a:xfrm>
          <a:prstGeom prst="ellipse">
            <a:avLst/>
          </a:prstGeom>
          <a:solidFill>
            <a:srgbClr val="DC547C"/>
          </a:solidFill>
          <a:ln>
            <a:solidFill>
              <a:srgbClr val="DD557D"/>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37" name="Content Placeholder 3">
            <a:extLst>
              <a:ext uri="{FF2B5EF4-FFF2-40B4-BE49-F238E27FC236}">
                <a16:creationId xmlns:a16="http://schemas.microsoft.com/office/drawing/2014/main" id="{DB721694-2C10-4E49-A97D-2917CD0F42A8}"/>
              </a:ext>
            </a:extLst>
          </p:cNvPr>
          <p:cNvSpPr>
            <a:spLocks noGrp="1"/>
          </p:cNvSpPr>
          <p:nvPr>
            <p:ph sz="half" idx="14"/>
          </p:nvPr>
        </p:nvSpPr>
        <p:spPr>
          <a:xfrm>
            <a:off x="2830849" y="2170132"/>
            <a:ext cx="1485053" cy="1354283"/>
          </a:xfrm>
          <a:prstGeom prst="rect">
            <a:avLst/>
          </a:prstGeom>
        </p:spPr>
        <p:txBody>
          <a:bodyPr/>
          <a:lstStyle>
            <a:lvl1pPr marL="0" indent="0">
              <a:buNone/>
              <a:defRPr sz="1200">
                <a:solidFill>
                  <a:schemeClr val="bg2">
                    <a:lumMod val="25000"/>
                  </a:schemeClr>
                </a:solidFill>
                <a:latin typeface="Century Gothic" panose="020B0502020202020204" pitchFamily="34" charset="0"/>
              </a:defRPr>
            </a:lvl1pPr>
          </a:lstStyle>
          <a:p>
            <a:pPr lvl="0"/>
            <a:r>
              <a:rPr lang="en-GB"/>
              <a:t>Click to edit Master text styles</a:t>
            </a:r>
          </a:p>
        </p:txBody>
      </p:sp>
      <p:sp>
        <p:nvSpPr>
          <p:cNvPr id="38" name="Content Placeholder 3">
            <a:extLst>
              <a:ext uri="{FF2B5EF4-FFF2-40B4-BE49-F238E27FC236}">
                <a16:creationId xmlns:a16="http://schemas.microsoft.com/office/drawing/2014/main" id="{A5439C25-34E6-984C-8942-A73B7C4940AA}"/>
              </a:ext>
            </a:extLst>
          </p:cNvPr>
          <p:cNvSpPr>
            <a:spLocks noGrp="1"/>
          </p:cNvSpPr>
          <p:nvPr>
            <p:ph sz="half" idx="15"/>
          </p:nvPr>
        </p:nvSpPr>
        <p:spPr>
          <a:xfrm>
            <a:off x="4840543" y="2164170"/>
            <a:ext cx="1485053" cy="1354283"/>
          </a:xfrm>
          <a:prstGeom prst="rect">
            <a:avLst/>
          </a:prstGeom>
        </p:spPr>
        <p:txBody>
          <a:bodyPr/>
          <a:lstStyle>
            <a:lvl1pPr marL="0" indent="0">
              <a:buNone/>
              <a:defRPr sz="1200">
                <a:solidFill>
                  <a:schemeClr val="bg2">
                    <a:lumMod val="25000"/>
                  </a:schemeClr>
                </a:solidFill>
                <a:latin typeface="Century Gothic" panose="020B0502020202020204" pitchFamily="34" charset="0"/>
              </a:defRPr>
            </a:lvl1pPr>
          </a:lstStyle>
          <a:p>
            <a:pPr lvl="0"/>
            <a:r>
              <a:rPr lang="en-GB"/>
              <a:t>Click to edit Master text styles</a:t>
            </a:r>
          </a:p>
        </p:txBody>
      </p:sp>
      <p:sp>
        <p:nvSpPr>
          <p:cNvPr id="39" name="Content Placeholder 3">
            <a:extLst>
              <a:ext uri="{FF2B5EF4-FFF2-40B4-BE49-F238E27FC236}">
                <a16:creationId xmlns:a16="http://schemas.microsoft.com/office/drawing/2014/main" id="{A7289495-01C8-B547-9E3A-49AFE5F89ACA}"/>
              </a:ext>
            </a:extLst>
          </p:cNvPr>
          <p:cNvSpPr>
            <a:spLocks noGrp="1"/>
          </p:cNvSpPr>
          <p:nvPr>
            <p:ph sz="half" idx="16"/>
          </p:nvPr>
        </p:nvSpPr>
        <p:spPr>
          <a:xfrm>
            <a:off x="6826380" y="2128390"/>
            <a:ext cx="1485053" cy="1354283"/>
          </a:xfrm>
          <a:prstGeom prst="rect">
            <a:avLst/>
          </a:prstGeom>
        </p:spPr>
        <p:txBody>
          <a:bodyPr/>
          <a:lstStyle>
            <a:lvl1pPr marL="0" indent="0">
              <a:buNone/>
              <a:defRPr sz="1200">
                <a:solidFill>
                  <a:schemeClr val="bg2">
                    <a:lumMod val="25000"/>
                  </a:schemeClr>
                </a:solidFill>
                <a:latin typeface="Century Gothic" panose="020B0502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B74C578D-9689-4036-8F80-F24B8EDCC068}"/>
              </a:ext>
            </a:extLst>
          </p:cNvPr>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8" name="Picture 7" descr="A picture containing clipart&#10;&#10;Description generated with very high confidence">
            <a:extLst>
              <a:ext uri="{FF2B5EF4-FFF2-40B4-BE49-F238E27FC236}">
                <a16:creationId xmlns:a16="http://schemas.microsoft.com/office/drawing/2014/main" id="{A868F386-BE59-44C7-83FB-C71CB455A8DB}"/>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10" name="Picture 9" descr="A screenshot of text&#10;&#10;Description automatically generated">
            <a:extLst>
              <a:ext uri="{FF2B5EF4-FFF2-40B4-BE49-F238E27FC236}">
                <a16:creationId xmlns:a16="http://schemas.microsoft.com/office/drawing/2014/main" id="{C22C3083-26FD-4488-ABF2-61B6630D207B}"/>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3516178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2" name="Picture 1" descr="A picture containing clipart&#10;&#10;Description generated with very high confidence">
            <a:extLst>
              <a:ext uri="{FF2B5EF4-FFF2-40B4-BE49-F238E27FC236}">
                <a16:creationId xmlns:a16="http://schemas.microsoft.com/office/drawing/2014/main" id="{39BCB4B3-57A2-4C7F-93B3-3781BB522E01}"/>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4" name="Picture 3" descr="A screenshot of text&#10;&#10;Description automatically generated">
            <a:extLst>
              <a:ext uri="{FF2B5EF4-FFF2-40B4-BE49-F238E27FC236}">
                <a16:creationId xmlns:a16="http://schemas.microsoft.com/office/drawing/2014/main" id="{2464496D-4D1F-4416-9AAD-99F8C310746E}"/>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408710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1" y="1237221"/>
            <a:ext cx="7737674" cy="1683096"/>
          </a:xfrm>
          <a:prstGeom prst="rect">
            <a:avLst/>
          </a:prstGeom>
        </p:spPr>
        <p:txBody>
          <a:bodyPr/>
          <a:lstStyle>
            <a:lvl1pPr>
              <a:defRPr sz="788">
                <a:latin typeface="Arial" panose="020B0604020202020204" pitchFamily="34" charset="0"/>
                <a:cs typeface="Arial" panose="020B0604020202020204" pitchFamily="34" charset="0"/>
              </a:defRPr>
            </a:lvl1pPr>
            <a:lvl2pPr>
              <a:defRPr sz="788">
                <a:latin typeface="Arial" panose="020B0604020202020204" pitchFamily="34" charset="0"/>
                <a:cs typeface="Arial" panose="020B0604020202020204" pitchFamily="34" charset="0"/>
              </a:defRPr>
            </a:lvl2pPr>
            <a:lvl3pPr>
              <a:defRPr sz="788">
                <a:latin typeface="Arial" panose="020B0604020202020204" pitchFamily="34" charset="0"/>
                <a:cs typeface="Arial" panose="020B0604020202020204" pitchFamily="34" charset="0"/>
              </a:defRPr>
            </a:lvl3pPr>
            <a:lvl4pPr>
              <a:defRPr sz="788">
                <a:latin typeface="Arial" panose="020B0604020202020204" pitchFamily="34" charset="0"/>
                <a:cs typeface="Arial" panose="020B0604020202020204" pitchFamily="34" charset="0"/>
              </a:defRPr>
            </a:lvl4pPr>
            <a:lvl5pPr>
              <a:defRPr sz="78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61193" y="640852"/>
            <a:ext cx="6567055" cy="458737"/>
          </a:xfrm>
          <a:prstGeom prst="rect">
            <a:avLst/>
          </a:prstGeom>
        </p:spPr>
        <p:txBody>
          <a:bodyPr/>
          <a:lstStyle>
            <a:lvl1pPr>
              <a:defRPr sz="20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1575">
              <a:solidFill>
                <a:srgbClr val="005EB8"/>
              </a:solidFill>
              <a:latin typeface="Arial" charset="0"/>
              <a:ea typeface="Arial" charset="0"/>
              <a:cs typeface="Arial" charset="0"/>
            </a:endParaRPr>
          </a:p>
        </p:txBody>
      </p:sp>
      <p:pic>
        <p:nvPicPr>
          <p:cNvPr id="6" name="Picture 5" descr="A picture containing clipart&#10;&#10;Description generated with very high confidence">
            <a:extLst>
              <a:ext uri="{FF2B5EF4-FFF2-40B4-BE49-F238E27FC236}">
                <a16:creationId xmlns:a16="http://schemas.microsoft.com/office/drawing/2014/main" id="{416A16BA-56B9-4740-929E-FB29B0944BC9}"/>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1477EF3F-8F7D-4BA8-8CEA-791927D9B1AB}"/>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
        <p:nvSpPr>
          <p:cNvPr id="2" name="TextBox 1">
            <a:extLst>
              <a:ext uri="{FF2B5EF4-FFF2-40B4-BE49-F238E27FC236}">
                <a16:creationId xmlns:a16="http://schemas.microsoft.com/office/drawing/2014/main" id="{A8F4E5AE-EAA2-475B-ACA0-0B06F8837F35}"/>
              </a:ext>
            </a:extLst>
          </p:cNvPr>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773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1" y="1237221"/>
            <a:ext cx="7737674" cy="1683096"/>
          </a:xfrm>
          <a:prstGeom prst="rect">
            <a:avLst/>
          </a:prstGeom>
        </p:spPr>
        <p:txBody>
          <a:bodyPr/>
          <a:lstStyle>
            <a:lvl1pPr>
              <a:defRPr sz="788">
                <a:latin typeface="Arial" panose="020B0604020202020204" pitchFamily="34" charset="0"/>
                <a:cs typeface="Arial" panose="020B0604020202020204" pitchFamily="34" charset="0"/>
              </a:defRPr>
            </a:lvl1pPr>
            <a:lvl2pPr>
              <a:defRPr sz="788">
                <a:latin typeface="Arial" panose="020B0604020202020204" pitchFamily="34" charset="0"/>
                <a:cs typeface="Arial" panose="020B0604020202020204" pitchFamily="34" charset="0"/>
              </a:defRPr>
            </a:lvl2pPr>
            <a:lvl3pPr>
              <a:defRPr sz="788">
                <a:latin typeface="Arial" panose="020B0604020202020204" pitchFamily="34" charset="0"/>
                <a:cs typeface="Arial" panose="020B0604020202020204" pitchFamily="34" charset="0"/>
              </a:defRPr>
            </a:lvl3pPr>
            <a:lvl4pPr>
              <a:defRPr sz="788">
                <a:latin typeface="Arial" panose="020B0604020202020204" pitchFamily="34" charset="0"/>
                <a:cs typeface="Arial" panose="020B0604020202020204" pitchFamily="34" charset="0"/>
              </a:defRPr>
            </a:lvl4pPr>
            <a:lvl5pPr>
              <a:defRPr sz="78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61193" y="640852"/>
            <a:ext cx="6567055" cy="458737"/>
          </a:xfrm>
          <a:prstGeom prst="rect">
            <a:avLst/>
          </a:prstGeom>
        </p:spPr>
        <p:txBody>
          <a:bodyPr/>
          <a:lstStyle>
            <a:lvl1pPr>
              <a:defRPr sz="20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1575">
              <a:solidFill>
                <a:srgbClr val="005EB8"/>
              </a:solidFill>
              <a:latin typeface="Arial" charset="0"/>
              <a:ea typeface="Arial" charset="0"/>
              <a:cs typeface="Arial" charset="0"/>
            </a:endParaRPr>
          </a:p>
        </p:txBody>
      </p:sp>
      <p:pic>
        <p:nvPicPr>
          <p:cNvPr id="6" name="Picture 5" descr="A picture containing clipart&#10;&#10;Description generated with very high confidence">
            <a:extLst>
              <a:ext uri="{FF2B5EF4-FFF2-40B4-BE49-F238E27FC236}">
                <a16:creationId xmlns:a16="http://schemas.microsoft.com/office/drawing/2014/main" id="{416A16BA-56B9-4740-929E-FB29B0944BC9}"/>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1477EF3F-8F7D-4BA8-8CEA-791927D9B1AB}"/>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
        <p:nvSpPr>
          <p:cNvPr id="2" name="TextBox 1">
            <a:extLst>
              <a:ext uri="{FF2B5EF4-FFF2-40B4-BE49-F238E27FC236}">
                <a16:creationId xmlns:a16="http://schemas.microsoft.com/office/drawing/2014/main" id="{1E813704-12ED-41F4-966B-EEE64A455E67}"/>
              </a:ext>
            </a:extLst>
          </p:cNvPr>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30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35570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1" y="411481"/>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3"/>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7" y="4750080"/>
            <a:ext cx="5723164" cy="273844"/>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endParaRPr lang="en-US"/>
          </a:p>
        </p:txBody>
      </p:sp>
      <p:pic>
        <p:nvPicPr>
          <p:cNvPr id="3" name="Picture 2" descr="A picture containing clipart&#10;&#10;Description generated with very high confidence">
            <a:extLst>
              <a:ext uri="{FF2B5EF4-FFF2-40B4-BE49-F238E27FC236}">
                <a16:creationId xmlns:a16="http://schemas.microsoft.com/office/drawing/2014/main" id="{DAD7EE92-C1CD-4E87-9B43-3BC68B52AE10}"/>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4" name="Picture 3" descr="A screenshot of text&#10;&#10;Description automatically generated">
            <a:extLst>
              <a:ext uri="{FF2B5EF4-FFF2-40B4-BE49-F238E27FC236}">
                <a16:creationId xmlns:a16="http://schemas.microsoft.com/office/drawing/2014/main" id="{BEAC2C35-0985-4397-9192-BFB3CF12B37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1253690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3281350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430500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1" y="411481"/>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3"/>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7" y="4750080"/>
            <a:ext cx="5723164" cy="273844"/>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endParaRPr lang="en-US"/>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7696160" y="219768"/>
            <a:ext cx="1080655" cy="327314"/>
          </a:xfrm>
          <a:prstGeom prst="rect">
            <a:avLst/>
          </a:prstGeom>
        </p:spPr>
      </p:pic>
    </p:spTree>
    <p:extLst>
      <p:ext uri="{BB962C8B-B14F-4D97-AF65-F5344CB8AC3E}">
        <p14:creationId xmlns:p14="http://schemas.microsoft.com/office/powerpoint/2010/main" val="2055154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0072C6"/>
          </a:solidFill>
        </p:spPr>
        <p:txBody>
          <a:bodyPr/>
          <a:lstStyle>
            <a:lvl1pPr marL="71438"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50825" y="519526"/>
            <a:ext cx="8642350" cy="324035"/>
          </a:xfrm>
        </p:spPr>
        <p:txBody>
          <a:bodyPr>
            <a:normAutofit/>
          </a:bodyPr>
          <a:lstStyle>
            <a:lvl1pPr marL="133350" indent="0">
              <a:defRPr sz="165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
        <p:nvSpPr>
          <p:cNvPr id="5" name="Content Placeholder 4"/>
          <p:cNvSpPr>
            <a:spLocks noGrp="1"/>
          </p:cNvSpPr>
          <p:nvPr>
            <p:ph sz="quarter" idx="15"/>
          </p:nvPr>
        </p:nvSpPr>
        <p:spPr>
          <a:xfrm>
            <a:off x="250825" y="1006082"/>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8169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A25BA0"/>
          </a:solidFill>
        </p:spPr>
        <p:txBody>
          <a:bodyPr/>
          <a:lstStyle>
            <a:lvl1pPr marL="71438"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519526"/>
            <a:ext cx="8642350" cy="324035"/>
          </a:xfrm>
        </p:spPr>
        <p:txBody>
          <a:bodyPr>
            <a:normAutofit/>
          </a:bodyPr>
          <a:lstStyle>
            <a:lvl1pPr marL="133350" indent="0">
              <a:defRPr sz="165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2"/>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088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25" b="0" i="0">
                <a:solidFill>
                  <a:srgbClr val="0071BC"/>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3225" b="0" i="0">
                <a:solidFill>
                  <a:srgbClr val="0071BC"/>
                </a:solidFill>
                <a:latin typeface="Arial Black"/>
                <a:cs typeface="Arial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825" b="1" i="0">
                <a:solidFill>
                  <a:schemeClr val="bg1"/>
                </a:solidFill>
                <a:latin typeface="Trebuchet MS"/>
                <a:cs typeface="Trebuchet MS"/>
              </a:defRPr>
            </a:lvl1pPr>
          </a:lstStyle>
          <a:p>
            <a:pPr marL="19050">
              <a:spcBef>
                <a:spcPts val="34"/>
              </a:spcBef>
            </a:pPr>
            <a:fld id="{81D60167-4931-47E6-BA6A-407CBD079E47}" type="slidenum">
              <a:rPr lang="en-GB" spc="-68" smtClean="0"/>
              <a:pPr marL="19050">
                <a:spcBef>
                  <a:spcPts val="34"/>
                </a:spcBef>
              </a:pPr>
              <a:t>‹#›</a:t>
            </a:fld>
            <a:endParaRPr lang="en-GB" spc="-68"/>
          </a:p>
        </p:txBody>
      </p:sp>
      <p:pic>
        <p:nvPicPr>
          <p:cNvPr id="8" name="Picture 7" descr="A picture containing clipart&#10;&#10;Description generated with very high confidence">
            <a:extLst>
              <a:ext uri="{FF2B5EF4-FFF2-40B4-BE49-F238E27FC236}">
                <a16:creationId xmlns:a16="http://schemas.microsoft.com/office/drawing/2014/main" id="{87BCE6FC-6FC4-4698-BCB7-3E0E4282C76B}"/>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10" name="Picture 9" descr="A screenshot of text&#10;&#10;Description automatically generated">
            <a:extLst>
              <a:ext uri="{FF2B5EF4-FFF2-40B4-BE49-F238E27FC236}">
                <a16:creationId xmlns:a16="http://schemas.microsoft.com/office/drawing/2014/main" id="{90293BFD-3F34-4080-93FE-432102121C05}"/>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
        <p:nvSpPr>
          <p:cNvPr id="7" name="TextBox 6">
            <a:extLst>
              <a:ext uri="{FF2B5EF4-FFF2-40B4-BE49-F238E27FC236}">
                <a16:creationId xmlns:a16="http://schemas.microsoft.com/office/drawing/2014/main" id="{96D0F702-EA6F-494D-B436-2CD9C7448CB1}"/>
              </a:ext>
            </a:extLst>
          </p:cNvPr>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724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E32486"/>
          </a:solidFill>
        </p:spPr>
        <p:txBody>
          <a:bodyPr/>
          <a:lstStyle>
            <a:lvl1pPr marL="71438"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519526"/>
            <a:ext cx="8642350" cy="324035"/>
          </a:xfrm>
        </p:spPr>
        <p:txBody>
          <a:bodyPr>
            <a:normAutofit/>
          </a:bodyPr>
          <a:lstStyle>
            <a:lvl1pPr marL="133350" indent="0">
              <a:defRPr sz="165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2"/>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5042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E32486"/>
          </a:solidFill>
        </p:spPr>
        <p:txBody>
          <a:bodyPr/>
          <a:lstStyle>
            <a:lvl1pPr marL="71438"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519526"/>
            <a:ext cx="8642350" cy="324035"/>
          </a:xfrm>
        </p:spPr>
        <p:txBody>
          <a:bodyPr>
            <a:normAutofit/>
          </a:bodyPr>
          <a:lstStyle>
            <a:lvl1pPr marL="133350" indent="0">
              <a:defRPr sz="165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2"/>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2837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53987"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15" name="Rectangle 14"/>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03</a:t>
            </a:r>
            <a:endParaRPr lang="en-GB" sz="6600">
              <a:solidFill>
                <a:prstClr val="white"/>
              </a:solidFill>
            </a:endParaRPr>
          </a:p>
        </p:txBody>
      </p:sp>
      <p:sp>
        <p:nvSpPr>
          <p:cNvPr id="2" name="TextBox 1"/>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6" name="Straight Connector 5"/>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001417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01</a:t>
            </a:r>
            <a:endParaRPr lang="en-GB" sz="6600">
              <a:solidFill>
                <a:prstClr val="white"/>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3207490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05</a:t>
            </a:r>
            <a:endParaRPr lang="en-GB" sz="6600">
              <a:solidFill>
                <a:prstClr val="white"/>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4186986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02</a:t>
            </a:r>
            <a:endParaRPr lang="en-GB" sz="6600">
              <a:solidFill>
                <a:prstClr val="white"/>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876295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06</a:t>
            </a:r>
            <a:endParaRPr lang="en-GB" sz="6600">
              <a:solidFill>
                <a:prstClr val="white"/>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3890302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Funding</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04</a:t>
            </a:r>
            <a:endParaRPr lang="en-GB" sz="6600">
              <a:solidFill>
                <a:prstClr val="white"/>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30179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GB"/>
              <a:t>For Workforce</a:t>
            </a:r>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a:solidFill>
                  <a:prstClr val="white"/>
                </a:solidFill>
                <a:latin typeface="Arial Black"/>
              </a:rPr>
              <a:t>03</a:t>
            </a:r>
            <a:endParaRPr lang="en-GB" sz="6600">
              <a:solidFill>
                <a:prstClr val="white"/>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164295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GB"/>
              <a:t>For Workforce</a:t>
            </a:r>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a:solidFill>
                  <a:prstClr val="white"/>
                </a:solidFill>
                <a:latin typeface="Arial Black"/>
              </a:rPr>
              <a:t>05</a:t>
            </a:r>
            <a:endParaRPr lang="en-GB" sz="6600">
              <a:solidFill>
                <a:prstClr val="white"/>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89104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3480607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1034195" y="1761660"/>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What are the Next Steps?</a:t>
            </a:r>
            <a:endParaRPr lang="en-GB"/>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a:solidFill>
                  <a:prstClr val="white"/>
                </a:solidFill>
                <a:latin typeface="Arial Black"/>
              </a:rPr>
              <a:t>05</a:t>
            </a:r>
            <a:endParaRPr lang="en-GB" sz="6600">
              <a:solidFill>
                <a:prstClr val="white"/>
              </a:solidFill>
            </a:endParaRP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598663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07</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268874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09</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2899287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06</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114426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a:solidFill>
                  <a:prstClr val="white"/>
                </a:solidFill>
                <a:latin typeface="Arial Black"/>
              </a:rPr>
              <a:t>06</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779481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a:solidFill>
                  <a:prstClr val="white"/>
                </a:solidFill>
                <a:latin typeface="Arial Black"/>
              </a:rPr>
              <a:t>3C</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424582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3D</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3473810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5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13</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3516228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What will be delivered?</a:t>
            </a:r>
            <a:endParaRPr lang="en-GB"/>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a:solidFill>
                  <a:prstClr val="white"/>
                </a:solidFill>
                <a:latin typeface="Arial Black"/>
              </a:rPr>
              <a:t>04</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3393893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a:solidFill>
                  <a:prstClr val="white"/>
                </a:solidFill>
                <a:latin typeface="Arial Black"/>
              </a:rPr>
              <a:t>15</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61105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22799556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53987"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Making things better</a:t>
            </a:r>
            <a:endParaRPr lang="en-GB"/>
          </a:p>
        </p:txBody>
      </p:sp>
      <p:sp>
        <p:nvSpPr>
          <p:cNvPr id="15" name="Rectangle 14"/>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3D</a:t>
            </a:r>
          </a:p>
        </p:txBody>
      </p:sp>
      <p:sp>
        <p:nvSpPr>
          <p:cNvPr id="2" name="TextBox 1"/>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6" name="Straight Connector 5"/>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2959931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53987"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15" name="Rectangle 14"/>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11</a:t>
            </a:r>
            <a:endParaRPr lang="en-GB" sz="6600">
              <a:solidFill>
                <a:prstClr val="white"/>
              </a:solidFill>
            </a:endParaRPr>
          </a:p>
        </p:txBody>
      </p:sp>
      <p:sp>
        <p:nvSpPr>
          <p:cNvPr id="2" name="TextBox 1"/>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6" name="Straight Connector 5"/>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212265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04</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4997541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7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14</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81833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11</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98962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a:t>Divider Slide </a:t>
            </a:r>
            <a:endParaRPr lang="en-GB"/>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a:solidFill>
                  <a:prstClr val="white"/>
                </a:solidFill>
                <a:latin typeface="Arial Black"/>
              </a:rPr>
              <a:t>08</a:t>
            </a:r>
            <a:endParaRPr lang="en-GB" sz="660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330312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40" y="2745366"/>
            <a:ext cx="7886700" cy="415499"/>
          </a:xfrm>
          <a:prstGeom prst="rect">
            <a:avLst/>
          </a:prstGeom>
        </p:spPr>
        <p:txBody>
          <a:bodyPr/>
          <a:lstStyle>
            <a:lvl1pPr>
              <a:defRPr sz="2025"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449540" y="3273719"/>
            <a:ext cx="6858000" cy="207749"/>
          </a:xfrm>
          <a:prstGeom prst="rect">
            <a:avLst/>
          </a:prstGeom>
        </p:spPr>
        <p:txBody>
          <a:bodyPr/>
          <a:lstStyle>
            <a:lvl1pPr marL="0" indent="0" algn="l">
              <a:buNone/>
              <a:defRPr sz="1013" b="0" i="0" baseline="0">
                <a:solidFill>
                  <a:srgbClr val="005EB8"/>
                </a:solidFill>
                <a:latin typeface="Arial" charset="0"/>
                <a:ea typeface="Arial" charset="0"/>
                <a:cs typeface="Arial"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stretch>
            <a:fillRect/>
          </a:stretch>
        </p:blipFill>
        <p:spPr>
          <a:xfrm>
            <a:off x="0" y="4758930"/>
            <a:ext cx="9144000" cy="232099"/>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575560" y="4344707"/>
            <a:ext cx="3992880" cy="304800"/>
          </a:xfrm>
          <a:prstGeom prst="rect">
            <a:avLst/>
          </a:prstGeom>
          <a:solidFill>
            <a:schemeClr val="lt1"/>
          </a:solidFill>
          <a:ln w="6350">
            <a:noFill/>
          </a:ln>
        </p:spPr>
        <p:txBody>
          <a:bodyPr rot="0" spcFirstLastPara="0" vert="horz" wrap="square" lIns="51435" tIns="25718" rIns="51435" bIns="25718" numCol="1" spcCol="0" rtlCol="0" fromWordArt="0" anchor="t" anchorCtr="0" forceAA="0" compatLnSpc="1">
            <a:prstTxWarp prst="textNoShape">
              <a:avLst/>
            </a:prstTxWarp>
            <a:noAutofit/>
          </a:bodyPr>
          <a:lstStyle/>
          <a:p>
            <a:pPr>
              <a:spcAft>
                <a:spcPts val="0"/>
              </a:spcAft>
            </a:pPr>
            <a:r>
              <a:rPr lang="en-GB" sz="1013">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675">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descr="A picture containing clipart&#10;&#10;Description generated with very high confidence">
            <a:extLst>
              <a:ext uri="{FF2B5EF4-FFF2-40B4-BE49-F238E27FC236}">
                <a16:creationId xmlns:a16="http://schemas.microsoft.com/office/drawing/2014/main" id="{B2C8A1A7-524D-4A32-88A5-F25D4414318F}"/>
              </a:ext>
            </a:extLst>
          </p:cNvPr>
          <p:cNvPicPr>
            <a:picLocks noChangeAspect="1"/>
          </p:cNvPicPr>
          <p:nvPr userDrawn="1"/>
        </p:nvPicPr>
        <p:blipFill>
          <a:blip r:embed="rId3"/>
          <a:stretch>
            <a:fillRect/>
          </a:stretch>
        </p:blipFill>
        <p:spPr>
          <a:xfrm>
            <a:off x="7876308" y="247825"/>
            <a:ext cx="810491" cy="327314"/>
          </a:xfrm>
          <a:prstGeom prst="rect">
            <a:avLst/>
          </a:prstGeom>
        </p:spPr>
      </p:pic>
      <p:pic>
        <p:nvPicPr>
          <p:cNvPr id="4" name="Picture 3" descr="A screenshot of text&#10;&#10;Description automatically generated">
            <a:extLst>
              <a:ext uri="{FF2B5EF4-FFF2-40B4-BE49-F238E27FC236}">
                <a16:creationId xmlns:a16="http://schemas.microsoft.com/office/drawing/2014/main" id="{44529598-3504-429D-B975-BA9F04727BFD}"/>
              </a:ext>
            </a:extLst>
          </p:cNvPr>
          <p:cNvPicPr>
            <a:picLocks noChangeAspect="1"/>
          </p:cNvPicPr>
          <p:nvPr userDrawn="1"/>
        </p:nvPicPr>
        <p:blipFill rotWithShape="1">
          <a:blip r:embed="rId4"/>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1103808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586408" y="778485"/>
            <a:ext cx="7981124"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586408" y="1374857"/>
            <a:ext cx="798112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518007" y="4750080"/>
            <a:ext cx="4292373" cy="273844"/>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3707397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3" y="411484"/>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9"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70" y="247827"/>
            <a:ext cx="964262" cy="305407"/>
          </a:xfrm>
          <a:prstGeom prst="rect">
            <a:avLst/>
          </a:prstGeom>
        </p:spPr>
      </p:pic>
    </p:spTree>
    <p:extLst>
      <p:ext uri="{BB962C8B-B14F-4D97-AF65-F5344CB8AC3E}">
        <p14:creationId xmlns:p14="http://schemas.microsoft.com/office/powerpoint/2010/main" val="29722873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3" y="411484"/>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9"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70" y="247827"/>
            <a:ext cx="964262" cy="305407"/>
          </a:xfrm>
          <a:prstGeom prst="rect">
            <a:avLst/>
          </a:prstGeom>
        </p:spPr>
      </p:pic>
    </p:spTree>
    <p:extLst>
      <p:ext uri="{BB962C8B-B14F-4D97-AF65-F5344CB8AC3E}">
        <p14:creationId xmlns:p14="http://schemas.microsoft.com/office/powerpoint/2010/main" val="4210626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33238033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3" y="411484"/>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9"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70" y="247827"/>
            <a:ext cx="964262" cy="305407"/>
          </a:xfrm>
          <a:prstGeom prst="rect">
            <a:avLst/>
          </a:prstGeom>
        </p:spPr>
      </p:pic>
    </p:spTree>
    <p:extLst>
      <p:ext uri="{BB962C8B-B14F-4D97-AF65-F5344CB8AC3E}">
        <p14:creationId xmlns:p14="http://schemas.microsoft.com/office/powerpoint/2010/main" val="2787354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3" y="411484"/>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9"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70" y="247827"/>
            <a:ext cx="964262" cy="305407"/>
          </a:xfrm>
          <a:prstGeom prst="rect">
            <a:avLst/>
          </a:prstGeom>
        </p:spPr>
      </p:pic>
    </p:spTree>
    <p:extLst>
      <p:ext uri="{BB962C8B-B14F-4D97-AF65-F5344CB8AC3E}">
        <p14:creationId xmlns:p14="http://schemas.microsoft.com/office/powerpoint/2010/main" val="22146059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123"/>
        <p:cNvGrpSpPr/>
        <p:nvPr/>
      </p:nvGrpSpPr>
      <p:grpSpPr>
        <a:xfrm>
          <a:off x="0" y="0"/>
          <a:ext cx="0" cy="0"/>
          <a:chOff x="0" y="0"/>
          <a:chExt cx="0" cy="0"/>
        </a:xfrm>
      </p:grpSpPr>
      <p:pic>
        <p:nvPicPr>
          <p:cNvPr id="124" name="Google Shape;124;p60" descr="A close up of a logo&#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5" name="Google Shape;125;p60"/>
          <p:cNvSpPr/>
          <p:nvPr/>
        </p:nvSpPr>
        <p:spPr>
          <a:xfrm>
            <a:off x="0" y="0"/>
            <a:ext cx="105300" cy="5143500"/>
          </a:xfrm>
          <a:prstGeom prst="rect">
            <a:avLst/>
          </a:prstGeom>
          <a:solidFill>
            <a:srgbClr val="215D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60"/>
          <p:cNvSpPr txBox="1">
            <a:spLocks noGrp="1"/>
          </p:cNvSpPr>
          <p:nvPr>
            <p:ph type="subTitle" idx="1"/>
          </p:nvPr>
        </p:nvSpPr>
        <p:spPr>
          <a:xfrm>
            <a:off x="403529" y="2535334"/>
            <a:ext cx="6858000" cy="37523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300" b="0" i="0">
                <a:solidFill>
                  <a:srgbClr val="262626"/>
                </a:solidFill>
                <a:latin typeface="Arial"/>
                <a:ea typeface="Arial"/>
                <a:cs typeface="Arial"/>
                <a:sym typeface="Arial"/>
              </a:defRPr>
            </a:lvl1pPr>
            <a:lvl2pPr lvl="1" algn="ctr">
              <a:lnSpc>
                <a:spcPct val="115000"/>
              </a:lnSpc>
              <a:spcBef>
                <a:spcPts val="1200"/>
              </a:spcBef>
              <a:spcAft>
                <a:spcPts val="0"/>
              </a:spcAft>
              <a:buSzPts val="1400"/>
              <a:buNone/>
              <a:defRPr sz="2000"/>
            </a:lvl2pPr>
            <a:lvl3pPr lvl="2" algn="ctr">
              <a:lnSpc>
                <a:spcPct val="115000"/>
              </a:lnSpc>
              <a:spcBef>
                <a:spcPts val="1200"/>
              </a:spcBef>
              <a:spcAft>
                <a:spcPts val="0"/>
              </a:spcAft>
              <a:buSzPts val="1400"/>
              <a:buNone/>
              <a:defRPr sz="1800"/>
            </a:lvl3pPr>
            <a:lvl4pPr lvl="3" algn="ctr">
              <a:lnSpc>
                <a:spcPct val="115000"/>
              </a:lnSpc>
              <a:spcBef>
                <a:spcPts val="1200"/>
              </a:spcBef>
              <a:spcAft>
                <a:spcPts val="0"/>
              </a:spcAft>
              <a:buSzPts val="1400"/>
              <a:buNone/>
              <a:defRPr sz="1600"/>
            </a:lvl4pPr>
            <a:lvl5pPr lvl="4" algn="ctr">
              <a:lnSpc>
                <a:spcPct val="115000"/>
              </a:lnSpc>
              <a:spcBef>
                <a:spcPts val="1200"/>
              </a:spcBef>
              <a:spcAft>
                <a:spcPts val="0"/>
              </a:spcAft>
              <a:buSzPts val="1400"/>
              <a:buNone/>
              <a:defRPr sz="1600"/>
            </a:lvl5pPr>
            <a:lvl6pPr lvl="5" algn="ctr">
              <a:lnSpc>
                <a:spcPct val="115000"/>
              </a:lnSpc>
              <a:spcBef>
                <a:spcPts val="1200"/>
              </a:spcBef>
              <a:spcAft>
                <a:spcPts val="0"/>
              </a:spcAft>
              <a:buSzPts val="1400"/>
              <a:buNone/>
              <a:defRPr sz="1600"/>
            </a:lvl6pPr>
            <a:lvl7pPr lvl="6" algn="ctr">
              <a:lnSpc>
                <a:spcPct val="115000"/>
              </a:lnSpc>
              <a:spcBef>
                <a:spcPts val="1200"/>
              </a:spcBef>
              <a:spcAft>
                <a:spcPts val="0"/>
              </a:spcAft>
              <a:buSzPts val="1400"/>
              <a:buNone/>
              <a:defRPr sz="1600"/>
            </a:lvl7pPr>
            <a:lvl8pPr lvl="7" algn="ctr">
              <a:lnSpc>
                <a:spcPct val="115000"/>
              </a:lnSpc>
              <a:spcBef>
                <a:spcPts val="1200"/>
              </a:spcBef>
              <a:spcAft>
                <a:spcPts val="0"/>
              </a:spcAft>
              <a:buSzPts val="1400"/>
              <a:buNone/>
              <a:defRPr sz="1600"/>
            </a:lvl8pPr>
            <a:lvl9pPr lvl="8" algn="ctr">
              <a:lnSpc>
                <a:spcPct val="115000"/>
              </a:lnSpc>
              <a:spcBef>
                <a:spcPts val="1200"/>
              </a:spcBef>
              <a:spcAft>
                <a:spcPts val="1200"/>
              </a:spcAft>
              <a:buSzPts val="1400"/>
              <a:buNone/>
              <a:defRPr sz="1600"/>
            </a:lvl9pPr>
          </a:lstStyle>
          <a:p>
            <a:endParaRPr/>
          </a:p>
        </p:txBody>
      </p:sp>
      <p:sp>
        <p:nvSpPr>
          <p:cNvPr id="127" name="Google Shape;127;p60"/>
          <p:cNvSpPr txBox="1">
            <a:spLocks noGrp="1"/>
          </p:cNvSpPr>
          <p:nvPr>
            <p:ph type="title"/>
          </p:nvPr>
        </p:nvSpPr>
        <p:spPr>
          <a:xfrm>
            <a:off x="394361" y="1927613"/>
            <a:ext cx="6867168"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000" b="1" i="0">
                <a:solidFill>
                  <a:srgbClr val="112F87"/>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28" name="Google Shape;128;p60"/>
          <p:cNvPicPr preferRelativeResize="0"/>
          <p:nvPr/>
        </p:nvPicPr>
        <p:blipFill rotWithShape="1">
          <a:blip r:embed="rId3">
            <a:alphaModFix/>
          </a:blip>
          <a:srcRect/>
          <a:stretch/>
        </p:blipFill>
        <p:spPr>
          <a:xfrm>
            <a:off x="6551614" y="343061"/>
            <a:ext cx="1202669" cy="336119"/>
          </a:xfrm>
          <a:prstGeom prst="rect">
            <a:avLst/>
          </a:prstGeom>
          <a:noFill/>
          <a:ln>
            <a:noFill/>
          </a:ln>
        </p:spPr>
      </p:pic>
      <p:pic>
        <p:nvPicPr>
          <p:cNvPr id="129" name="Google Shape;129;p60"/>
          <p:cNvPicPr preferRelativeResize="0"/>
          <p:nvPr/>
        </p:nvPicPr>
        <p:blipFill rotWithShape="1">
          <a:blip r:embed="rId4">
            <a:alphaModFix/>
          </a:blip>
          <a:srcRect/>
          <a:stretch/>
        </p:blipFill>
        <p:spPr>
          <a:xfrm>
            <a:off x="8067843" y="345946"/>
            <a:ext cx="731107" cy="294609"/>
          </a:xfrm>
          <a:prstGeom prst="rect">
            <a:avLst/>
          </a:prstGeom>
          <a:noFill/>
          <a:ln>
            <a:noFill/>
          </a:ln>
        </p:spPr>
      </p:pic>
    </p:spTree>
    <p:extLst>
      <p:ext uri="{BB962C8B-B14F-4D97-AF65-F5344CB8AC3E}">
        <p14:creationId xmlns:p14="http://schemas.microsoft.com/office/powerpoint/2010/main" val="3464607072"/>
      </p:ext>
    </p:extLst>
  </p:cSld>
  <p:clrMapOvr>
    <a:masterClrMapping/>
  </p:clrMapOvr>
  <p:extLst>
    <p:ext uri="{DCECCB84-F9BA-43D5-87BE-67443E8EF086}">
      <p15:sldGuideLst xmlns:p15="http://schemas.microsoft.com/office/powerpoint/2012/main">
        <p15:guide id="1" orient="horz" pos="1575">
          <p15:clr>
            <a:srgbClr val="FBAE40"/>
          </p15:clr>
        </p15:guide>
        <p15:guide id="2" pos="295">
          <p15:clr>
            <a:srgbClr val="FBAE40"/>
          </p15:clr>
        </p15:guide>
        <p15:guide id="3" orient="horz" pos="1393">
          <p15:clr>
            <a:srgbClr val="FBAE40"/>
          </p15:clr>
        </p15:guide>
        <p15:guide id="4" orient="horz" pos="214">
          <p15:clr>
            <a:srgbClr val="FBAE40"/>
          </p15:clr>
        </p15:guide>
        <p15:guide id="5" orient="horz" pos="1756">
          <p15:clr>
            <a:srgbClr val="FBAE40"/>
          </p15:clr>
        </p15:guide>
        <p15:guide id="6" pos="68">
          <p15:clr>
            <a:srgbClr val="FBAE40"/>
          </p15:clr>
        </p15:guide>
        <p15:guide id="7" orient="horz" pos="395">
          <p15:clr>
            <a:srgbClr val="FBAE40"/>
          </p15:clr>
        </p15:guide>
        <p15:guide id="8" pos="551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2"/>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3" name="Picture 2" descr="A picture containing clipart&#10;&#10;Description generated with very high confidence">
            <a:extLst>
              <a:ext uri="{FF2B5EF4-FFF2-40B4-BE49-F238E27FC236}">
                <a16:creationId xmlns:a16="http://schemas.microsoft.com/office/drawing/2014/main" id="{364C2C04-49E4-4B21-8885-ADF68E6FCECF}"/>
              </a:ext>
            </a:extLst>
          </p:cNvPr>
          <p:cNvPicPr>
            <a:picLocks noChangeAspect="1"/>
          </p:cNvPicPr>
          <p:nvPr userDrawn="1"/>
        </p:nvPicPr>
        <p:blipFill>
          <a:blip r:embed="rId2"/>
          <a:stretch>
            <a:fillRect/>
          </a:stretch>
        </p:blipFill>
        <p:spPr>
          <a:xfrm>
            <a:off x="7876309" y="247825"/>
            <a:ext cx="810491" cy="327314"/>
          </a:xfrm>
          <a:prstGeom prst="rect">
            <a:avLst/>
          </a:prstGeom>
        </p:spPr>
      </p:pic>
      <p:pic>
        <p:nvPicPr>
          <p:cNvPr id="4" name="Picture 3" descr="A screenshot of text&#10;&#10;Description automatically generated">
            <a:extLst>
              <a:ext uri="{FF2B5EF4-FFF2-40B4-BE49-F238E27FC236}">
                <a16:creationId xmlns:a16="http://schemas.microsoft.com/office/drawing/2014/main" id="{8B87903F-4A8B-4D7F-A773-897D7CA024D3}"/>
              </a:ext>
            </a:extLst>
          </p:cNvPr>
          <p:cNvPicPr>
            <a:picLocks noChangeAspect="1"/>
          </p:cNvPicPr>
          <p:nvPr userDrawn="1"/>
        </p:nvPicPr>
        <p:blipFill rotWithShape="1">
          <a:blip r:embed="rId3"/>
          <a:srcRect l="64879" t="24300" r="23240" b="69010"/>
          <a:stretch/>
        </p:blipFill>
        <p:spPr>
          <a:xfrm>
            <a:off x="6799870" y="247827"/>
            <a:ext cx="964262" cy="305407"/>
          </a:xfrm>
          <a:prstGeom prst="rect">
            <a:avLst/>
          </a:prstGeom>
        </p:spPr>
      </p:pic>
    </p:spTree>
    <p:extLst>
      <p:ext uri="{BB962C8B-B14F-4D97-AF65-F5344CB8AC3E}">
        <p14:creationId xmlns:p14="http://schemas.microsoft.com/office/powerpoint/2010/main" val="708217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FA6D-1CE2-4721-8ABB-A838B796F9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6D6A0A-ED14-4C51-8094-2FAA050CE3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FB1A78-D4F0-401C-A8AF-DD5253D2C4EA}"/>
              </a:ext>
            </a:extLst>
          </p:cNvPr>
          <p:cNvSpPr>
            <a:spLocks noGrp="1"/>
          </p:cNvSpPr>
          <p:nvPr>
            <p:ph type="dt" sz="half" idx="10"/>
          </p:nvPr>
        </p:nvSpPr>
        <p:spPr/>
        <p:txBody>
          <a:bodyPr/>
          <a:lstStyle/>
          <a:p>
            <a:fld id="{619A56B5-2B28-4206-AE9B-38FCAF99B652}" type="datetimeFigureOut">
              <a:rPr lang="en-GB" smtClean="0"/>
              <a:t>23/09/2020</a:t>
            </a:fld>
            <a:endParaRPr lang="en-GB"/>
          </a:p>
        </p:txBody>
      </p:sp>
      <p:sp>
        <p:nvSpPr>
          <p:cNvPr id="5" name="Footer Placeholder 4">
            <a:extLst>
              <a:ext uri="{FF2B5EF4-FFF2-40B4-BE49-F238E27FC236}">
                <a16:creationId xmlns:a16="http://schemas.microsoft.com/office/drawing/2014/main" id="{05FE3904-2BA2-4D99-96FB-6BE83735C1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8A9A24-48F9-4E38-8095-2FB1E3E00920}"/>
              </a:ext>
            </a:extLst>
          </p:cNvPr>
          <p:cNvSpPr>
            <a:spLocks noGrp="1"/>
          </p:cNvSpPr>
          <p:nvPr>
            <p:ph type="sldNum" sz="quarter" idx="12"/>
          </p:nvPr>
        </p:nvSpPr>
        <p:spPr/>
        <p:txBody>
          <a:bodyPr/>
          <a:lstStyle/>
          <a:p>
            <a:fld id="{754D69D2-C05A-455A-BCD4-78C84C43CB9A}" type="slidenum">
              <a:rPr lang="en-GB" smtClean="0"/>
              <a:t>‹#›</a:t>
            </a:fld>
            <a:endParaRPr lang="en-GB"/>
          </a:p>
        </p:txBody>
      </p:sp>
    </p:spTree>
    <p:extLst>
      <p:ext uri="{BB962C8B-B14F-4D97-AF65-F5344CB8AC3E}">
        <p14:creationId xmlns:p14="http://schemas.microsoft.com/office/powerpoint/2010/main" val="245054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4A27D0E9-D9AE-6A4C-9CBC-DD63AA618156}"/>
              </a:ext>
            </a:extLst>
          </p:cNvPr>
          <p:cNvCxnSpPr>
            <a:cxnSpLocks/>
          </p:cNvCxnSpPr>
          <p:nvPr userDrawn="1"/>
        </p:nvCxnSpPr>
        <p:spPr>
          <a:xfrm>
            <a:off x="4086571" y="745285"/>
            <a:ext cx="970859" cy="0"/>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1E9EBD4-7ED9-F042-9273-7EFD1F969BCF}"/>
              </a:ext>
            </a:extLst>
          </p:cNvPr>
          <p:cNvSpPr/>
          <p:nvPr userDrawn="1"/>
        </p:nvSpPr>
        <p:spPr>
          <a:xfrm>
            <a:off x="0" y="4457700"/>
            <a:ext cx="229593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19606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3" y="411484"/>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9"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70" y="247827"/>
            <a:ext cx="964262" cy="305407"/>
          </a:xfrm>
          <a:prstGeom prst="rect">
            <a:avLst/>
          </a:prstGeom>
        </p:spPr>
      </p:pic>
    </p:spTree>
    <p:extLst>
      <p:ext uri="{BB962C8B-B14F-4D97-AF65-F5344CB8AC3E}">
        <p14:creationId xmlns:p14="http://schemas.microsoft.com/office/powerpoint/2010/main" val="46617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188581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416528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1" y="1007853"/>
            <a:ext cx="7737674" cy="1683096"/>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57202" y="411483"/>
            <a:ext cx="6567055" cy="458737"/>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6" name="Picture 5" descr="A picture containing clipart&#10;&#10;Description generated with very high confidence">
            <a:extLst>
              <a:ext uri="{FF2B5EF4-FFF2-40B4-BE49-F238E27FC236}">
                <a16:creationId xmlns:a16="http://schemas.microsoft.com/office/drawing/2014/main" id="{8AD915A9-0B0D-45AB-B089-FF564E8F16E6}"/>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D575B5D9-CF28-4995-AE54-F006D4F87CC3}"/>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300767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1" y="1237221"/>
            <a:ext cx="7737674" cy="1683096"/>
          </a:xfrm>
          <a:prstGeom prst="rect">
            <a:avLst/>
          </a:prstGeom>
        </p:spPr>
        <p:txBody>
          <a:bodyPr/>
          <a:lstStyle>
            <a:lvl1pPr>
              <a:defRPr sz="788">
                <a:latin typeface="Arial" panose="020B0604020202020204" pitchFamily="34" charset="0"/>
                <a:cs typeface="Arial" panose="020B0604020202020204" pitchFamily="34" charset="0"/>
              </a:defRPr>
            </a:lvl1pPr>
            <a:lvl2pPr>
              <a:defRPr sz="788">
                <a:latin typeface="Arial" panose="020B0604020202020204" pitchFamily="34" charset="0"/>
                <a:cs typeface="Arial" panose="020B0604020202020204" pitchFamily="34" charset="0"/>
              </a:defRPr>
            </a:lvl2pPr>
            <a:lvl3pPr>
              <a:defRPr sz="788">
                <a:latin typeface="Arial" panose="020B0604020202020204" pitchFamily="34" charset="0"/>
                <a:cs typeface="Arial" panose="020B0604020202020204" pitchFamily="34" charset="0"/>
              </a:defRPr>
            </a:lvl3pPr>
            <a:lvl4pPr>
              <a:defRPr sz="788">
                <a:latin typeface="Arial" panose="020B0604020202020204" pitchFamily="34" charset="0"/>
                <a:cs typeface="Arial" panose="020B0604020202020204" pitchFamily="34" charset="0"/>
              </a:defRPr>
            </a:lvl4pPr>
            <a:lvl5pPr>
              <a:defRPr sz="78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461193" y="640852"/>
            <a:ext cx="6567055" cy="458737"/>
          </a:xfrm>
          <a:prstGeom prst="rect">
            <a:avLst/>
          </a:prstGeom>
        </p:spPr>
        <p:txBody>
          <a:bodyPr/>
          <a:lstStyle>
            <a:lvl1pPr>
              <a:defRPr sz="20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1575">
              <a:solidFill>
                <a:srgbClr val="005EB8"/>
              </a:solidFill>
              <a:latin typeface="Arial" charset="0"/>
              <a:ea typeface="Arial" charset="0"/>
              <a:cs typeface="Arial" charset="0"/>
            </a:endParaRPr>
          </a:p>
        </p:txBody>
      </p:sp>
      <p:pic>
        <p:nvPicPr>
          <p:cNvPr id="6" name="Picture 5" descr="A picture containing clipart&#10;&#10;Description generated with very high confidence">
            <a:extLst>
              <a:ext uri="{FF2B5EF4-FFF2-40B4-BE49-F238E27FC236}">
                <a16:creationId xmlns:a16="http://schemas.microsoft.com/office/drawing/2014/main" id="{416A16BA-56B9-4740-929E-FB29B0944BC9}"/>
              </a:ext>
            </a:extLst>
          </p:cNvPr>
          <p:cNvPicPr>
            <a:picLocks noChangeAspect="1"/>
          </p:cNvPicPr>
          <p:nvPr userDrawn="1"/>
        </p:nvPicPr>
        <p:blipFill>
          <a:blip r:embed="rId2"/>
          <a:stretch>
            <a:fillRect/>
          </a:stretch>
        </p:blipFill>
        <p:spPr>
          <a:xfrm>
            <a:off x="7876308" y="247825"/>
            <a:ext cx="810491" cy="327314"/>
          </a:xfrm>
          <a:prstGeom prst="rect">
            <a:avLst/>
          </a:prstGeom>
        </p:spPr>
      </p:pic>
      <p:pic>
        <p:nvPicPr>
          <p:cNvPr id="3" name="Picture 2" descr="A screenshot of text&#10;&#10;Description automatically generated">
            <a:extLst>
              <a:ext uri="{FF2B5EF4-FFF2-40B4-BE49-F238E27FC236}">
                <a16:creationId xmlns:a16="http://schemas.microsoft.com/office/drawing/2014/main" id="{1477EF3F-8F7D-4BA8-8CEA-791927D9B1AB}"/>
              </a:ext>
            </a:extLst>
          </p:cNvPr>
          <p:cNvPicPr>
            <a:picLocks noChangeAspect="1"/>
          </p:cNvPicPr>
          <p:nvPr userDrawn="1"/>
        </p:nvPicPr>
        <p:blipFill rotWithShape="1">
          <a:blip r:embed="rId3"/>
          <a:srcRect l="64879" t="24300" r="23240" b="69010"/>
          <a:stretch/>
        </p:blipFill>
        <p:spPr>
          <a:xfrm>
            <a:off x="6799869" y="247826"/>
            <a:ext cx="964262" cy="305407"/>
          </a:xfrm>
          <a:prstGeom prst="rect">
            <a:avLst/>
          </a:prstGeom>
        </p:spPr>
      </p:pic>
      <p:sp>
        <p:nvSpPr>
          <p:cNvPr id="4" name="TextBox 3">
            <a:extLst>
              <a:ext uri="{FF2B5EF4-FFF2-40B4-BE49-F238E27FC236}">
                <a16:creationId xmlns:a16="http://schemas.microsoft.com/office/drawing/2014/main" id="{BD87D996-2364-4DD2-B2C1-CBC1771C379D}"/>
              </a:ext>
            </a:extLst>
          </p:cNvPr>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28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image" Target="../media/image2.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image" Target="../media/image1.jpe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681040"/>
            <a:ext cx="8642350" cy="41052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4"/>
          </p:nvPr>
        </p:nvSpPr>
        <p:spPr>
          <a:xfrm>
            <a:off x="6758880" y="4785997"/>
            <a:ext cx="2133600" cy="273844"/>
          </a:xfrm>
          <a:prstGeom prst="rect">
            <a:avLst/>
          </a:prstGeom>
        </p:spPr>
        <p:txBody>
          <a:bodyPr vert="horz" lIns="91368" tIns="45684" rIns="91368" bIns="45684"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a:solidFill>
                <a:srgbClr val="3F3F3F">
                  <a:lumMod val="50000"/>
                </a:srgbClr>
              </a:solidFill>
            </a:endParaRPr>
          </a:p>
        </p:txBody>
      </p:sp>
      <p:sp>
        <p:nvSpPr>
          <p:cNvPr id="3" name="Footer Placeholder 2"/>
          <p:cNvSpPr>
            <a:spLocks noGrp="1"/>
          </p:cNvSpPr>
          <p:nvPr>
            <p:ph type="ftr" sz="quarter" idx="3"/>
          </p:nvPr>
        </p:nvSpPr>
        <p:spPr>
          <a:xfrm>
            <a:off x="3124200" y="4767264"/>
            <a:ext cx="2895600" cy="273844"/>
          </a:xfrm>
          <a:prstGeom prst="rect">
            <a:avLst/>
          </a:prstGeom>
        </p:spPr>
        <p:txBody>
          <a:bodyPr vert="horz" lIns="91368" tIns="45684" rIns="91368" bIns="45684" rtlCol="0" anchor="ctr"/>
          <a:lstStyle>
            <a:lvl1pPr algn="ctr">
              <a:defRPr sz="1200">
                <a:solidFill>
                  <a:schemeClr val="tx1">
                    <a:tint val="75000"/>
                  </a:schemeClr>
                </a:solidFill>
              </a:defRPr>
            </a:lvl1pPr>
          </a:lstStyle>
          <a:p>
            <a:endParaRPr lang="en-GB">
              <a:solidFill>
                <a:srgbClr val="3F3F3F">
                  <a:tint val="75000"/>
                </a:srgbClr>
              </a:solidFill>
            </a:endParaRPr>
          </a:p>
        </p:txBody>
      </p:sp>
    </p:spTree>
    <p:extLst>
      <p:ext uri="{BB962C8B-B14F-4D97-AF65-F5344CB8AC3E}">
        <p14:creationId xmlns:p14="http://schemas.microsoft.com/office/powerpoint/2010/main" val="374022684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737" r:id="rId3"/>
    <p:sldLayoutId id="2147483738" r:id="rId4"/>
    <p:sldLayoutId id="2147483739" r:id="rId5"/>
    <p:sldLayoutId id="2147483740" r:id="rId6"/>
    <p:sldLayoutId id="2147483743" r:id="rId7"/>
    <p:sldLayoutId id="2147483745" r:id="rId8"/>
    <p:sldLayoutId id="2147483754" r:id="rId9"/>
    <p:sldLayoutId id="2147483758" r:id="rId10"/>
    <p:sldLayoutId id="2147483765" r:id="rId11"/>
    <p:sldLayoutId id="2147483766" r:id="rId12"/>
    <p:sldLayoutId id="2147483773" r:id="rId13"/>
    <p:sldLayoutId id="2147483774" r:id="rId14"/>
    <p:sldLayoutId id="2147483777" r:id="rId15"/>
    <p:sldLayoutId id="2147483778" r:id="rId16"/>
    <p:sldLayoutId id="2147483788" r:id="rId17"/>
    <p:sldLayoutId id="2147483789" r:id="rId18"/>
    <p:sldLayoutId id="2147483790" r:id="rId19"/>
    <p:sldLayoutId id="2147483791" r:id="rId20"/>
    <p:sldLayoutId id="2147483792" r:id="rId21"/>
  </p:sldLayoutIdLst>
  <p:hf hdr="0" ftr="0" dt="0"/>
  <p:txStyles>
    <p:titleStyle>
      <a:lvl1pPr algn="l" defTabSz="913684"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3684"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526" indent="-285526"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327"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8991"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8654"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3684"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69472"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314"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156"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684" rtl="0" eaLnBrk="1" latinLnBrk="0" hangingPunct="1">
        <a:defRPr sz="1800" kern="1200">
          <a:solidFill>
            <a:schemeClr val="tx1"/>
          </a:solidFill>
          <a:latin typeface="+mn-lt"/>
          <a:ea typeface="+mn-ea"/>
          <a:cs typeface="+mn-cs"/>
        </a:defRPr>
      </a:lvl1pPr>
      <a:lvl2pPr marL="456842" algn="l" defTabSz="913684" rtl="0" eaLnBrk="1" latinLnBrk="0" hangingPunct="1">
        <a:defRPr sz="1800" kern="1200">
          <a:solidFill>
            <a:schemeClr val="tx1"/>
          </a:solidFill>
          <a:latin typeface="+mn-lt"/>
          <a:ea typeface="+mn-ea"/>
          <a:cs typeface="+mn-cs"/>
        </a:defRPr>
      </a:lvl2pPr>
      <a:lvl3pPr marL="913684" algn="l" defTabSz="913684" rtl="0" eaLnBrk="1" latinLnBrk="0" hangingPunct="1">
        <a:defRPr sz="1800" kern="1200">
          <a:solidFill>
            <a:schemeClr val="tx1"/>
          </a:solidFill>
          <a:latin typeface="+mn-lt"/>
          <a:ea typeface="+mn-ea"/>
          <a:cs typeface="+mn-cs"/>
        </a:defRPr>
      </a:lvl3pPr>
      <a:lvl4pPr marL="1370526" algn="l" defTabSz="913684" rtl="0" eaLnBrk="1" latinLnBrk="0" hangingPunct="1">
        <a:defRPr sz="1800" kern="1200">
          <a:solidFill>
            <a:schemeClr val="tx1"/>
          </a:solidFill>
          <a:latin typeface="+mn-lt"/>
          <a:ea typeface="+mn-ea"/>
          <a:cs typeface="+mn-cs"/>
        </a:defRPr>
      </a:lvl4pPr>
      <a:lvl5pPr marL="1827368" algn="l" defTabSz="913684" rtl="0" eaLnBrk="1" latinLnBrk="0" hangingPunct="1">
        <a:defRPr sz="1800" kern="1200">
          <a:solidFill>
            <a:schemeClr val="tx1"/>
          </a:solidFill>
          <a:latin typeface="+mn-lt"/>
          <a:ea typeface="+mn-ea"/>
          <a:cs typeface="+mn-cs"/>
        </a:defRPr>
      </a:lvl5pPr>
      <a:lvl6pPr marL="2284209" algn="l" defTabSz="913684" rtl="0" eaLnBrk="1" latinLnBrk="0" hangingPunct="1">
        <a:defRPr sz="1800" kern="1200">
          <a:solidFill>
            <a:schemeClr val="tx1"/>
          </a:solidFill>
          <a:latin typeface="+mn-lt"/>
          <a:ea typeface="+mn-ea"/>
          <a:cs typeface="+mn-cs"/>
        </a:defRPr>
      </a:lvl6pPr>
      <a:lvl7pPr marL="2741051" algn="l" defTabSz="913684" rtl="0" eaLnBrk="1" latinLnBrk="0" hangingPunct="1">
        <a:defRPr sz="1800" kern="1200">
          <a:solidFill>
            <a:schemeClr val="tx1"/>
          </a:solidFill>
          <a:latin typeface="+mn-lt"/>
          <a:ea typeface="+mn-ea"/>
          <a:cs typeface="+mn-cs"/>
        </a:defRPr>
      </a:lvl7pPr>
      <a:lvl8pPr marL="3197893" algn="l" defTabSz="913684" rtl="0" eaLnBrk="1" latinLnBrk="0" hangingPunct="1">
        <a:defRPr sz="1800" kern="1200">
          <a:solidFill>
            <a:schemeClr val="tx1"/>
          </a:solidFill>
          <a:latin typeface="+mn-lt"/>
          <a:ea typeface="+mn-ea"/>
          <a:cs typeface="+mn-cs"/>
        </a:defRPr>
      </a:lvl8pPr>
      <a:lvl9pPr marL="3654735" algn="l" defTabSz="9136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6" y="681038"/>
            <a:ext cx="8642350" cy="41052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4"/>
          </p:nvPr>
        </p:nvSpPr>
        <p:spPr>
          <a:xfrm>
            <a:off x="6758880" y="4786002"/>
            <a:ext cx="2133600" cy="273844"/>
          </a:xfrm>
          <a:prstGeom prst="rect">
            <a:avLst/>
          </a:prstGeom>
        </p:spPr>
        <p:txBody>
          <a:bodyPr vert="horz" lIns="91418" tIns="45710" rIns="91418" bIns="45710" rtlCol="0" anchor="ctr"/>
          <a:lstStyle>
            <a:lvl1pPr algn="r">
              <a:defRPr sz="900">
                <a:solidFill>
                  <a:schemeClr val="accent5">
                    <a:lumMod val="50000"/>
                  </a:schemeClr>
                </a:solidFill>
              </a:defRPr>
            </a:lvl1pPr>
          </a:lstStyle>
          <a:p>
            <a:pPr defTabSz="685635"/>
            <a:fld id="{8FC524A1-7B6A-464D-B8BC-8FE2E057339E}" type="slidenum">
              <a:rPr lang="en-GB" smtClean="0">
                <a:solidFill>
                  <a:srgbClr val="3F3F3F">
                    <a:lumMod val="50000"/>
                  </a:srgbClr>
                </a:solidFill>
              </a:rPr>
              <a:pPr defTabSz="685635"/>
              <a:t>‹#›</a:t>
            </a:fld>
            <a:endParaRPr lang="en-GB">
              <a:solidFill>
                <a:srgbClr val="3F3F3F">
                  <a:lumMod val="50000"/>
                </a:srgbClr>
              </a:solidFill>
            </a:endParaRPr>
          </a:p>
        </p:txBody>
      </p:sp>
      <p:sp>
        <p:nvSpPr>
          <p:cNvPr id="3" name="TextBox 2">
            <a:extLst>
              <a:ext uri="{FF2B5EF4-FFF2-40B4-BE49-F238E27FC236}">
                <a16:creationId xmlns:a16="http://schemas.microsoft.com/office/drawing/2014/main" id="{228D1DB9-0490-4EC2-BD77-1B3013D716AB}"/>
              </a:ext>
            </a:extLst>
          </p:cNvPr>
          <p:cNvSpPr txBox="1"/>
          <p:nvPr userDrawn="1"/>
        </p:nvSpPr>
        <p:spPr>
          <a:xfrm>
            <a:off x="291315" y="4779404"/>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pic>
        <p:nvPicPr>
          <p:cNvPr id="5" name="Picture 4" descr="A picture containing clipart&#10;&#10;Description generated with very high confidence">
            <a:extLst>
              <a:ext uri="{FF2B5EF4-FFF2-40B4-BE49-F238E27FC236}">
                <a16:creationId xmlns:a16="http://schemas.microsoft.com/office/drawing/2014/main" id="{929F1B7A-8495-47F5-8D22-A3FEB07020BE}"/>
              </a:ext>
            </a:extLst>
          </p:cNvPr>
          <p:cNvPicPr>
            <a:picLocks noChangeAspect="1"/>
          </p:cNvPicPr>
          <p:nvPr userDrawn="1"/>
        </p:nvPicPr>
        <p:blipFill>
          <a:blip r:embed="rId37"/>
          <a:stretch>
            <a:fillRect/>
          </a:stretch>
        </p:blipFill>
        <p:spPr>
          <a:xfrm>
            <a:off x="7876308" y="247825"/>
            <a:ext cx="810491" cy="327314"/>
          </a:xfrm>
          <a:prstGeom prst="rect">
            <a:avLst/>
          </a:prstGeom>
        </p:spPr>
      </p:pic>
      <p:pic>
        <p:nvPicPr>
          <p:cNvPr id="7" name="Picture 6" descr="A screenshot of text&#10;&#10;Description automatically generated">
            <a:extLst>
              <a:ext uri="{FF2B5EF4-FFF2-40B4-BE49-F238E27FC236}">
                <a16:creationId xmlns:a16="http://schemas.microsoft.com/office/drawing/2014/main" id="{722207DF-CAE1-48DB-814B-D4D28145D15E}"/>
              </a:ext>
            </a:extLst>
          </p:cNvPr>
          <p:cNvPicPr>
            <a:picLocks noChangeAspect="1"/>
          </p:cNvPicPr>
          <p:nvPr userDrawn="1"/>
        </p:nvPicPr>
        <p:blipFill rotWithShape="1">
          <a:blip r:embed="rId38"/>
          <a:srcRect l="64879" t="24300" r="23240" b="69010"/>
          <a:stretch/>
        </p:blipFill>
        <p:spPr>
          <a:xfrm>
            <a:off x="6799869" y="247826"/>
            <a:ext cx="964262" cy="305407"/>
          </a:xfrm>
          <a:prstGeom prst="rect">
            <a:avLst/>
          </a:prstGeom>
        </p:spPr>
      </p:pic>
    </p:spTree>
    <p:extLst>
      <p:ext uri="{BB962C8B-B14F-4D97-AF65-F5344CB8AC3E}">
        <p14:creationId xmlns:p14="http://schemas.microsoft.com/office/powerpoint/2010/main" val="541830195"/>
      </p:ext>
    </p:extLst>
  </p:cSld>
  <p:clrMap bg1="lt1" tx1="dk1" bg2="lt2" tx2="dk2" accent1="accent1" accent2="accent2" accent3="accent3" accent4="accent4" accent5="accent5" accent6="accent6" hlink="hlink" folHlink="folHlink"/>
  <p:sldLayoutIdLst>
    <p:sldLayoutId id="2147483707" r:id="rId1"/>
    <p:sldLayoutId id="2147483709" r:id="rId2"/>
    <p:sldLayoutId id="2147483776" r:id="rId3"/>
    <p:sldLayoutId id="2147483711" r:id="rId4"/>
    <p:sldLayoutId id="2147483780" r:id="rId5"/>
    <p:sldLayoutId id="2147483713" r:id="rId6"/>
    <p:sldLayoutId id="2147483715" r:id="rId7"/>
    <p:sldLayoutId id="2147483775"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6" r:id="rId25"/>
    <p:sldLayoutId id="2147483787" r:id="rId26"/>
    <p:sldLayoutId id="2147483793" r:id="rId27"/>
    <p:sldLayoutId id="2147483794" r:id="rId28"/>
    <p:sldLayoutId id="2147483795" r:id="rId29"/>
    <p:sldLayoutId id="2147483796" r:id="rId30"/>
    <p:sldLayoutId id="2147483797" r:id="rId31"/>
    <p:sldLayoutId id="2147483798" r:id="rId32"/>
    <p:sldLayoutId id="2147483799" r:id="rId33"/>
    <p:sldLayoutId id="2147483800" r:id="rId34"/>
    <p:sldLayoutId id="2147483801" r:id="rId35"/>
  </p:sldLayoutIdLst>
  <p:hf hdr="0" ftr="0" dt="0"/>
  <p:txStyles>
    <p:titleStyle>
      <a:lvl1pPr algn="l" defTabSz="685635" rtl="0" eaLnBrk="1" latinLnBrk="0" hangingPunct="1">
        <a:spcBef>
          <a:spcPts val="450"/>
        </a:spcBef>
        <a:buNone/>
        <a:defRPr sz="1800" kern="1200" baseline="0">
          <a:solidFill>
            <a:schemeClr val="bg1"/>
          </a:solidFill>
          <a:latin typeface="+mj-lt"/>
          <a:ea typeface="+mj-ea"/>
          <a:cs typeface="+mj-cs"/>
        </a:defRPr>
      </a:lvl1pPr>
    </p:titleStyle>
    <p:bodyStyle>
      <a:lvl1pPr marL="0" indent="0" algn="l" defTabSz="685635" rtl="0" eaLnBrk="1" latinLnBrk="0" hangingPunct="1">
        <a:lnSpc>
          <a:spcPct val="100000"/>
        </a:lnSpc>
        <a:spcBef>
          <a:spcPts val="450"/>
        </a:spcBef>
        <a:spcAft>
          <a:spcPts val="450"/>
        </a:spcAft>
        <a:buFont typeface="Arial" panose="020B0604020202020204" pitchFamily="34" charset="0"/>
        <a:buNone/>
        <a:defRPr sz="1350" kern="1200">
          <a:solidFill>
            <a:schemeClr val="accent5"/>
          </a:solidFill>
          <a:latin typeface="+mn-lt"/>
          <a:ea typeface="+mn-ea"/>
          <a:cs typeface="+mn-cs"/>
        </a:defRPr>
      </a:lvl1pPr>
      <a:lvl2pPr marL="214261" indent="-214261" algn="l" defTabSz="685635"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2pPr>
      <a:lvl3pPr marL="404715" indent="-202358" algn="l" defTabSz="685635"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3pPr>
      <a:lvl4pPr marL="607073" indent="-202358" algn="l" defTabSz="685635"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4pPr>
      <a:lvl5pPr marL="809430" indent="-202358" algn="l" defTabSz="685635"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5pPr>
      <a:lvl6pPr marL="0" indent="0" algn="l" defTabSz="685635" rtl="0" eaLnBrk="1" latinLnBrk="0" hangingPunct="1">
        <a:lnSpc>
          <a:spcPct val="100000"/>
        </a:lnSpc>
        <a:spcBef>
          <a:spcPts val="450"/>
        </a:spcBef>
        <a:spcAft>
          <a:spcPts val="450"/>
        </a:spcAft>
        <a:buFont typeface="Arial" panose="020B0604020202020204" pitchFamily="34" charset="0"/>
        <a:buNone/>
        <a:defRPr sz="1350" kern="1200">
          <a:solidFill>
            <a:schemeClr val="tx2"/>
          </a:solidFill>
          <a:latin typeface="+mn-lt"/>
          <a:ea typeface="+mn-ea"/>
          <a:cs typeface="+mn-cs"/>
        </a:defRPr>
      </a:lvl6pPr>
      <a:lvl7pPr marL="2228315" indent="-171409" algn="l" defTabSz="68563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34" indent="-171409" algn="l" defTabSz="68563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51" indent="-171409" algn="l" defTabSz="68563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635" rtl="0" eaLnBrk="1" latinLnBrk="0" hangingPunct="1">
        <a:defRPr sz="1350" kern="1200">
          <a:solidFill>
            <a:schemeClr val="tx1"/>
          </a:solidFill>
          <a:latin typeface="+mn-lt"/>
          <a:ea typeface="+mn-ea"/>
          <a:cs typeface="+mn-cs"/>
        </a:defRPr>
      </a:lvl1pPr>
      <a:lvl2pPr marL="342818" algn="l" defTabSz="685635" rtl="0" eaLnBrk="1" latinLnBrk="0" hangingPunct="1">
        <a:defRPr sz="1350" kern="1200">
          <a:solidFill>
            <a:schemeClr val="tx1"/>
          </a:solidFill>
          <a:latin typeface="+mn-lt"/>
          <a:ea typeface="+mn-ea"/>
          <a:cs typeface="+mn-cs"/>
        </a:defRPr>
      </a:lvl2pPr>
      <a:lvl3pPr marL="685635" algn="l" defTabSz="685635" rtl="0" eaLnBrk="1" latinLnBrk="0" hangingPunct="1">
        <a:defRPr sz="1350" kern="1200">
          <a:solidFill>
            <a:schemeClr val="tx1"/>
          </a:solidFill>
          <a:latin typeface="+mn-lt"/>
          <a:ea typeface="+mn-ea"/>
          <a:cs typeface="+mn-cs"/>
        </a:defRPr>
      </a:lvl3pPr>
      <a:lvl4pPr marL="1028453" algn="l" defTabSz="685635" rtl="0" eaLnBrk="1" latinLnBrk="0" hangingPunct="1">
        <a:defRPr sz="1350" kern="1200">
          <a:solidFill>
            <a:schemeClr val="tx1"/>
          </a:solidFill>
          <a:latin typeface="+mn-lt"/>
          <a:ea typeface="+mn-ea"/>
          <a:cs typeface="+mn-cs"/>
        </a:defRPr>
      </a:lvl4pPr>
      <a:lvl5pPr marL="1371271" algn="l" defTabSz="685635" rtl="0" eaLnBrk="1" latinLnBrk="0" hangingPunct="1">
        <a:defRPr sz="1350" kern="1200">
          <a:solidFill>
            <a:schemeClr val="tx1"/>
          </a:solidFill>
          <a:latin typeface="+mn-lt"/>
          <a:ea typeface="+mn-ea"/>
          <a:cs typeface="+mn-cs"/>
        </a:defRPr>
      </a:lvl5pPr>
      <a:lvl6pPr marL="1714088" algn="l" defTabSz="685635" rtl="0" eaLnBrk="1" latinLnBrk="0" hangingPunct="1">
        <a:defRPr sz="1350" kern="1200">
          <a:solidFill>
            <a:schemeClr val="tx1"/>
          </a:solidFill>
          <a:latin typeface="+mn-lt"/>
          <a:ea typeface="+mn-ea"/>
          <a:cs typeface="+mn-cs"/>
        </a:defRPr>
      </a:lvl6pPr>
      <a:lvl7pPr marL="2056907" algn="l" defTabSz="685635" rtl="0" eaLnBrk="1" latinLnBrk="0" hangingPunct="1">
        <a:defRPr sz="1350" kern="1200">
          <a:solidFill>
            <a:schemeClr val="tx1"/>
          </a:solidFill>
          <a:latin typeface="+mn-lt"/>
          <a:ea typeface="+mn-ea"/>
          <a:cs typeface="+mn-cs"/>
        </a:defRPr>
      </a:lvl7pPr>
      <a:lvl8pPr marL="2399724" algn="l" defTabSz="685635" rtl="0" eaLnBrk="1" latinLnBrk="0" hangingPunct="1">
        <a:defRPr sz="1350" kern="1200">
          <a:solidFill>
            <a:schemeClr val="tx1"/>
          </a:solidFill>
          <a:latin typeface="+mn-lt"/>
          <a:ea typeface="+mn-ea"/>
          <a:cs typeface="+mn-cs"/>
        </a:defRPr>
      </a:lvl8pPr>
      <a:lvl9pPr marL="2742542" algn="l" defTabSz="6856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cyrYR1z-oRI&amp;t=1s" TargetMode="Externa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flu-leaflet-for-people-with-learning-disability" TargetMode="External"/><Relationship Id="rId2" Type="http://schemas.openxmlformats.org/officeDocument/2006/relationships/hyperlink" Target="https://www.gov.uk/government/publications/flu-vaccination-who-should-have-it-this-winter-and-why"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flu-leaflet-for-people-with-learning-disability" TargetMode="External"/><Relationship Id="rId2" Type="http://schemas.openxmlformats.org/officeDocument/2006/relationships/hyperlink" Target="https://www.gov.uk/government/publications/flu-vaccination-who-should-have-it-this-winter-and-why"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nhs.uk/conditions/vaccinations/pneumococcal-vaccination/" TargetMode="External"/><Relationship Id="rId7" Type="http://schemas.openxmlformats.org/officeDocument/2006/relationships/image" Target="../media/image13.png"/><Relationship Id="rId2" Type="http://schemas.openxmlformats.org/officeDocument/2006/relationships/hyperlink" Target="https://www.nhs.uk/conditions/flu/" TargetMode="External"/><Relationship Id="rId1" Type="http://schemas.openxmlformats.org/officeDocument/2006/relationships/slideLayout" Target="../slideLayouts/slideLayout11.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hyperlink" Target="https://www.nhs.uk/conditions/shingl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campaignresources.phe.gov.uk/resources/user/new?from_modal=true" TargetMode="Externa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hyperlink" Target="http://www.myvaccinations.co.uk/"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file:///\\ims.gov.uk\data\Users\GBBULVD\BULHOME30\EKanyimo\My%20Documents\Copy%20of%201.%20Care-home-staff-vaccination-tracker_NHSISW.xls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healthylondon.org/resource/accelerated-improvement-resources/enhanced-health-in-care-homes/further-inform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ylondon.org/resource/accelerated-improvement-resources/enhanced-health-in-care-homes/further-inform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mailto:lcrc@phe.gov.uk"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comments" Target="../comments/comment1.xml"/><Relationship Id="rId4" Type="http://schemas.openxmlformats.org/officeDocument/2006/relationships/hyperlink" Target="mailto:phe.lcrc@nhs.net"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214929/Care-home-resource-18-February-2013.pdf"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bgs.org.uk/resources/covid-19-managing-the-covid-19-pandemic-in-care-homes" TargetMode="External"/><Relationship Id="rId3" Type="http://schemas.openxmlformats.org/officeDocument/2006/relationships/hyperlink" Target="https://www.gov.uk/government/publications/visiting-care-homes-during-coronavirus/update-on-policies-for-visiting-arrangements-in-care-homes." TargetMode="External"/><Relationship Id="rId7" Type="http://schemas.openxmlformats.org/officeDocument/2006/relationships/hyperlink" Target="https://careprovideralliance.org.uk/coronavirus-visitors-protocol" TargetMode="External"/><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assets.publishing.service.gov.uk/government/uploads/system/uploads/attachment_data/file/735380/Flu_Poster_for_care-homes_.pdf" TargetMode="External"/><Relationship Id="rId11" Type="http://schemas.openxmlformats.org/officeDocument/2006/relationships/hyperlink" Target="https://www.england.nhs.uk/coronavirus/wp-content/uploads/sites/52/2020/03/C0393-clinical-guide-for-supporting-compassionate-visiting-arrangements-11-may-2020.pdf" TargetMode="External"/><Relationship Id="rId5" Type="http://schemas.openxmlformats.org/officeDocument/2006/relationships/hyperlink" Target="https://www.nhs.uk/conditions/coronavirus-covid-19/symptoms/" TargetMode="External"/><Relationship Id="rId10" Type="http://schemas.openxmlformats.org/officeDocument/2006/relationships/hyperlink" Target="https://www.autism.org.uk/about/strategies/social-stories-comic-strips.aspx" TargetMode="External"/><Relationship Id="rId4" Type="http://schemas.openxmlformats.org/officeDocument/2006/relationships/slide" Target="slide38.xml"/><Relationship Id="rId9" Type="http://schemas.openxmlformats.org/officeDocument/2006/relationships/hyperlink" Target="https://storage.googleapis.com/johns-campaign.appspot.com/docs/external/mha-visiting-a-relative-who-has-dementia-living-in-a-care-home.pdf?GoogleAccessId=firebase-adminsdk-zy781@johns-campaign.iam.gserviceaccount.com&amp;Expires=4102444800&amp;Signature=BJ34VAEpUW3pOsNBym6MdWIiGtW0D6CR7zsWMeSfeOh/qxDZlq11m48UGjeU%2BBYOCh4HkJsQTBPh1K2c83Y6iyrReL1NNLzkCLWqYSulLZ1sD0u3UFDNglwkX9%2B5Fbn66YOfvYU29joWtkijr5cQ3PO/ynp4MK7v%2B26U6HnNLwaMvVIo/7Em9TEQ7PCDt%2BJXS%2B9S4rKllKWFLDuOL0dc5oJaS6bs3NLBs1JzElWU2op6/TBBTW8dkCKHetAskVrln1Ji26e/IclqYq1XgfjhGtRR/Js8X4EZxXKRrKwXM7XkxWot6tOWZ81kZzRTaWoisdkrGlJ12yOB042htTd0yA%3D%3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5.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v.uk/government/publications/adult-social-care-coronavirus-covid-19-winter-plan-2020-to-2021/adult-social-care-our-covid-19-winter-plan-2020-to-2021" TargetMode="External"/><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3" Type="http://schemas.openxmlformats.org/officeDocument/2006/relationships/hyperlink" Target="https://www.healthylondon.org/resource/accelerated-improvement-resources/enhanced-health-in-care-homes/further-information/" TargetMode="External"/><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healthylondon.org/wp-content/uploads/2016/06/Care-Home-Resource-Pack-FINAL-Version-3.2-20200828.pptx"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nice.org.uk/about/nice-communities/social-care/quick-guides/helping-to-prevent-infection" TargetMode="External"/><Relationship Id="rId13"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hyperlink" Target="https://www.healthylondon.org/resource/accelerated-improvement-resources/enhanced-health-in-care-homes/workforce-training-and-development/infection-prevention/" TargetMode="External"/><Relationship Id="rId12" Type="http://schemas.openxmlformats.org/officeDocument/2006/relationships/hyperlink" Target="https://assets.publishing.service.gov.uk/government/uploads/system/uploads/attachment_data/file/886217/Best_practice_hand_wash.pdf" TargetMode="External"/><Relationship Id="rId2" Type="http://schemas.openxmlformats.org/officeDocument/2006/relationships/notesSlide" Target="../notesSlides/notesSlide15.xml"/><Relationship Id="rId16" Type="http://schemas.openxmlformats.org/officeDocument/2006/relationships/image" Target="../media/image36.svg"/><Relationship Id="rId1" Type="http://schemas.openxmlformats.org/officeDocument/2006/relationships/slideLayout" Target="../slideLayouts/slideLayout50.xml"/><Relationship Id="rId6" Type="http://schemas.openxmlformats.org/officeDocument/2006/relationships/image" Target="../media/image32.svg"/><Relationship Id="rId11" Type="http://schemas.openxmlformats.org/officeDocument/2006/relationships/hyperlink" Target="https://www.gov.uk/government/publications/covid-19-how-to-work-safely-in-care-homes" TargetMode="External"/><Relationship Id="rId5" Type="http://schemas.openxmlformats.org/officeDocument/2006/relationships/image" Target="../media/image31.png"/><Relationship Id="rId15" Type="http://schemas.openxmlformats.org/officeDocument/2006/relationships/image" Target="../media/image35.png"/><Relationship Id="rId10" Type="http://schemas.openxmlformats.org/officeDocument/2006/relationships/hyperlink" Target="https://www.gov.uk/government/publications/covid-19-personal-protective-equipment-use-for-aerosol-generating-procedures?utm_source=3c9f7d4c-5f86-411c-99e0-b28ab766bd4f&amp;utm_medium=email&amp;utm_campaign=govuk-notifications&amp;utm_content=immediate" TargetMode="External"/><Relationship Id="rId4" Type="http://schemas.openxmlformats.org/officeDocument/2006/relationships/hyperlink" Target="https://www.nice.org.uk/Media/Default/About/NICE-Communities/Social-care/quick-guides/Infection%20prevention.pdf" TargetMode="External"/><Relationship Id="rId9" Type="http://schemas.openxmlformats.org/officeDocument/2006/relationships/hyperlink" Target="https://www.gov.uk/government/publications/covid-19-personal-protective-equipment-use-for-non-aerosol-generating-procedures?utm_source=9047cf6d-e7ff-4ea0-a745-5d19077dc61a&amp;utm_medium=email&amp;utm_campaign=govuk-notifications&amp;utm_content=immediate" TargetMode="External"/><Relationship Id="rId14" Type="http://schemas.openxmlformats.org/officeDocument/2006/relationships/image" Target="../media/image34.svg"/></Relationships>
</file>

<file path=ppt/slides/_rels/slide36.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16.xml"/><Relationship Id="rId16" Type="http://schemas.openxmlformats.org/officeDocument/2006/relationships/image" Target="../media/image42.png"/><Relationship Id="rId1" Type="http://schemas.openxmlformats.org/officeDocument/2006/relationships/slideLayout" Target="../slideLayouts/slideLayout50.xml"/><Relationship Id="rId6" Type="http://schemas.openxmlformats.org/officeDocument/2006/relationships/image" Target="../media/image34.svg"/><Relationship Id="rId11" Type="http://schemas.openxmlformats.org/officeDocument/2006/relationships/image" Target="../media/image38.png"/><Relationship Id="rId5" Type="http://schemas.openxmlformats.org/officeDocument/2006/relationships/image" Target="../media/image33.png"/><Relationship Id="rId15" Type="http://schemas.openxmlformats.org/officeDocument/2006/relationships/image" Target="../media/image41.png"/><Relationship Id="rId10" Type="http://schemas.openxmlformats.org/officeDocument/2006/relationships/image" Target="../media/image37.png"/><Relationship Id="rId4" Type="http://schemas.openxmlformats.org/officeDocument/2006/relationships/image" Target="../media/image32.svg"/><Relationship Id="rId9" Type="http://schemas.openxmlformats.org/officeDocument/2006/relationships/hyperlink" Target="https://www.digitalsocialcare.co.uk/latest-guidance/registering-for-the-data-security-and-protection-toolkit/" TargetMode="External"/><Relationship Id="rId14"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5.png"/><Relationship Id="rId3" Type="http://schemas.openxmlformats.org/officeDocument/2006/relationships/hyperlink" Target="https://careproduksstore.blob.core.windows.net/carehomeuserdocs/care-home-userguide.pdf" TargetMode="External"/><Relationship Id="rId7" Type="http://schemas.openxmlformats.org/officeDocument/2006/relationships/image" Target="../media/image31.png"/><Relationship Id="rId12" Type="http://schemas.openxmlformats.org/officeDocument/2006/relationships/image" Target="../media/image34.svg"/><Relationship Id="rId2" Type="http://schemas.openxmlformats.org/officeDocument/2006/relationships/image" Target="../media/image43.png"/><Relationship Id="rId16" Type="http://schemas.openxmlformats.org/officeDocument/2006/relationships/image" Target="../media/image47.svg"/><Relationship Id="rId1" Type="http://schemas.openxmlformats.org/officeDocument/2006/relationships/slideLayout" Target="../slideLayouts/slideLayout51.xml"/><Relationship Id="rId6" Type="http://schemas.openxmlformats.org/officeDocument/2006/relationships/hyperlink" Target="youtu.be/-mrsERtbFWU" TargetMode="External"/><Relationship Id="rId11" Type="http://schemas.openxmlformats.org/officeDocument/2006/relationships/image" Target="../media/image33.png"/><Relationship Id="rId5" Type="http://schemas.openxmlformats.org/officeDocument/2006/relationships/hyperlink" Target="youtu.be/9O_fGqGF8VI" TargetMode="External"/><Relationship Id="rId15" Type="http://schemas.openxmlformats.org/officeDocument/2006/relationships/image" Target="../media/image46.png"/><Relationship Id="rId10" Type="http://schemas.openxmlformats.org/officeDocument/2006/relationships/image" Target="../media/image45.svg"/><Relationship Id="rId4" Type="http://schemas.openxmlformats.org/officeDocument/2006/relationships/hyperlink" Target="https://careproduksstore.blob.core.windows.net/carehomeuserdocs/business-continuity.pdf" TargetMode="External"/><Relationship Id="rId9" Type="http://schemas.openxmlformats.org/officeDocument/2006/relationships/image" Target="../media/image44.png"/><Relationship Id="rId14" Type="http://schemas.openxmlformats.org/officeDocument/2006/relationships/image" Target="../media/image36.svg"/></Relationships>
</file>

<file path=ppt/slides/_rels/slide38.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5.png"/><Relationship Id="rId18" Type="http://schemas.openxmlformats.org/officeDocument/2006/relationships/image" Target="../media/image60.sv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17.xml"/><Relationship Id="rId16" Type="http://schemas.openxmlformats.org/officeDocument/2006/relationships/image" Target="../media/image58.svg"/><Relationship Id="rId20" Type="http://schemas.openxmlformats.org/officeDocument/2006/relationships/image" Target="../media/image62.svg"/><Relationship Id="rId1" Type="http://schemas.openxmlformats.org/officeDocument/2006/relationships/slideLayout" Target="../slideLayouts/slideLayout52.xml"/><Relationship Id="rId6" Type="http://schemas.openxmlformats.org/officeDocument/2006/relationships/image" Target="../media/image51.svg"/><Relationship Id="rId11" Type="http://schemas.openxmlformats.org/officeDocument/2006/relationships/hyperlink" Target="https://www.digitalsocialcare.co.uk/covid-19-guidance/covid-19-quick-access-to-nhsmail/" TargetMode="External"/><Relationship Id="rId5" Type="http://schemas.openxmlformats.org/officeDocument/2006/relationships/image" Target="../media/image50.png"/><Relationship Id="rId15" Type="http://schemas.openxmlformats.org/officeDocument/2006/relationships/image" Target="../media/image57.png"/><Relationship Id="rId10" Type="http://schemas.openxmlformats.org/officeDocument/2006/relationships/hyperlink" Target="mailto:hlp.londonchnhsmailrequests@nhs.net" TargetMode="External"/><Relationship Id="rId19" Type="http://schemas.openxmlformats.org/officeDocument/2006/relationships/image" Target="../media/image61.png"/><Relationship Id="rId4" Type="http://schemas.openxmlformats.org/officeDocument/2006/relationships/image" Target="../media/image49.svg"/><Relationship Id="rId9" Type="http://schemas.openxmlformats.org/officeDocument/2006/relationships/hyperlink" Target="https://www.digitalsocialcare.co.uk/resource/social-care-provider-nhsmail-form/" TargetMode="External"/><Relationship Id="rId14" Type="http://schemas.openxmlformats.org/officeDocument/2006/relationships/image" Target="../media/image56.png"/></Relationships>
</file>

<file path=ppt/slides/_rels/slide3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6.svg"/><Relationship Id="rId3" Type="http://schemas.openxmlformats.org/officeDocument/2006/relationships/image" Target="../media/image64.svg"/><Relationship Id="rId7" Type="http://schemas.openxmlformats.org/officeDocument/2006/relationships/image" Target="../media/image32.svg"/><Relationship Id="rId12" Type="http://schemas.openxmlformats.org/officeDocument/2006/relationships/image" Target="../media/image35.png"/><Relationship Id="rId2" Type="http://schemas.openxmlformats.org/officeDocument/2006/relationships/image" Target="../media/image63.png"/><Relationship Id="rId16" Type="http://schemas.openxmlformats.org/officeDocument/2006/relationships/image" Target="../media/image66.png"/><Relationship Id="rId1" Type="http://schemas.openxmlformats.org/officeDocument/2006/relationships/slideLayout" Target="../slideLayouts/slideLayout5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hyperlink" Target="https://www.digitalsocialcare.co.uk/latest-guidance/how-to-find-your-ods-code/" TargetMode="External"/><Relationship Id="rId15" Type="http://schemas.openxmlformats.org/officeDocument/2006/relationships/image" Target="../media/image65.png"/><Relationship Id="rId10" Type="http://schemas.openxmlformats.org/officeDocument/2006/relationships/image" Target="../media/image33.png"/><Relationship Id="rId4" Type="http://schemas.openxmlformats.org/officeDocument/2006/relationships/hyperlink" Target="https://www.digitalsocialcare.co.uk/latest-guidance/registering-for-the-data-security-and-protection-toolkit/" TargetMode="External"/><Relationship Id="rId9" Type="http://schemas.openxmlformats.org/officeDocument/2006/relationships/image" Target="../media/image45.svg"/><Relationship Id="rId14" Type="http://schemas.openxmlformats.org/officeDocument/2006/relationships/hyperlink" Target="https://www.dsptoolkit.nhs.uk/Account/Regist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5.png"/><Relationship Id="rId3" Type="http://schemas.openxmlformats.org/officeDocument/2006/relationships/hyperlink" Target="https://www.healthylondon.org/wp-content/uploads/2016/06/Are-you-concerned-about-a-resident-poster-A3.pdf" TargetMode="External"/><Relationship Id="rId7" Type="http://schemas.openxmlformats.org/officeDocument/2006/relationships/image" Target="../media/image31.png"/><Relationship Id="rId12" Type="http://schemas.openxmlformats.org/officeDocument/2006/relationships/image" Target="../media/image34.svg"/><Relationship Id="rId2" Type="http://schemas.openxmlformats.org/officeDocument/2006/relationships/notesSlide" Target="../notesSlides/notesSlide19.xml"/><Relationship Id="rId1" Type="http://schemas.openxmlformats.org/officeDocument/2006/relationships/slideLayout" Target="../slideLayouts/slideLayout54.xml"/><Relationship Id="rId6" Type="http://schemas.openxmlformats.org/officeDocument/2006/relationships/image" Target="../media/image12.emf"/><Relationship Id="rId11" Type="http://schemas.openxmlformats.org/officeDocument/2006/relationships/image" Target="../media/image33.png"/><Relationship Id="rId5" Type="http://schemas.openxmlformats.org/officeDocument/2006/relationships/image" Target="../media/image11.png"/><Relationship Id="rId10" Type="http://schemas.openxmlformats.org/officeDocument/2006/relationships/image" Target="../media/image45.svg"/><Relationship Id="rId4" Type="http://schemas.openxmlformats.org/officeDocument/2006/relationships/image" Target="../media/image69.png"/><Relationship Id="rId9" Type="http://schemas.openxmlformats.org/officeDocument/2006/relationships/image" Target="../media/image44.png"/><Relationship Id="rId14" Type="http://schemas.openxmlformats.org/officeDocument/2006/relationships/image" Target="../media/image36.svg"/></Relationships>
</file>

<file path=ppt/slides/_rels/slide42.xml.rels><?xml version="1.0" encoding="UTF-8" standalone="yes"?>
<Relationships xmlns="http://schemas.openxmlformats.org/package/2006/relationships"><Relationship Id="rId3" Type="http://schemas.openxmlformats.org/officeDocument/2006/relationships/hyperlink" Target="https://www.healthylondon.org/resource/accelerated-improvement-resources/enhanced-health-in-care-homes/further-information/" TargetMode="External"/><Relationship Id="rId2" Type="http://schemas.openxmlformats.org/officeDocument/2006/relationships/hyperlink" Target="https://www.hse.gov.uk/simple-health-safety/risk/risk-assessment-template-and-examples.htm" TargetMode="External"/><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hyperlink" Target="https://www.healthylondon.org/resource/accelerated-improvement-resources/enhanced-health-in-care-homes/further-information/" TargetMode="Externa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hyperlink" Target="https://www.good-thinking.uk/urgent-support/" TargetMode="External"/><Relationship Id="rId18" Type="http://schemas.openxmlformats.org/officeDocument/2006/relationships/image" Target="../media/image73.png"/><Relationship Id="rId3" Type="http://schemas.openxmlformats.org/officeDocument/2006/relationships/hyperlink" Target="https://www.healthylondon.org/resource/accelerated-improvement-resources/enhanced-health-in-care-homes/further-information/" TargetMode="External"/><Relationship Id="rId7" Type="http://schemas.openxmlformats.org/officeDocument/2006/relationships/image" Target="../media/image44.png"/><Relationship Id="rId12" Type="http://schemas.openxmlformats.org/officeDocument/2006/relationships/image" Target="../media/image36.svg"/><Relationship Id="rId17" Type="http://schemas.openxmlformats.org/officeDocument/2006/relationships/image" Target="../media/image72.png"/><Relationship Id="rId2" Type="http://schemas.openxmlformats.org/officeDocument/2006/relationships/notesSlide" Target="../notesSlides/notesSlide20.xml"/><Relationship Id="rId16" Type="http://schemas.openxmlformats.org/officeDocument/2006/relationships/image" Target="../media/image71.png"/><Relationship Id="rId1" Type="http://schemas.openxmlformats.org/officeDocument/2006/relationships/slideLayout" Target="../slideLayouts/slideLayout56.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5" Type="http://schemas.openxmlformats.org/officeDocument/2006/relationships/image" Target="../media/image70.png"/><Relationship Id="rId10" Type="http://schemas.openxmlformats.org/officeDocument/2006/relationships/image" Target="../media/image34.svg"/><Relationship Id="rId19" Type="http://schemas.openxmlformats.org/officeDocument/2006/relationships/image" Target="../media/image74.png"/><Relationship Id="rId4" Type="http://schemas.openxmlformats.org/officeDocument/2006/relationships/hyperlink" Target="https://healthinnovationnetwork.com/resources/only-human-supporting-wellbeing-during-and-post-covid-19/" TargetMode="External"/><Relationship Id="rId9" Type="http://schemas.openxmlformats.org/officeDocument/2006/relationships/image" Target="../media/image33.png"/><Relationship Id="rId14" Type="http://schemas.openxmlformats.org/officeDocument/2006/relationships/image" Target="../media/image13.png"/></Relationships>
</file>

<file path=ppt/slides/_rels/slide4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6.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www.healthylondon.org/resource/accelerated-improvement-resources/enhanced-health-in-care-homes/workforce-training-and-development/other-support-available/" TargetMode="External"/><Relationship Id="rId13" Type="http://schemas.openxmlformats.org/officeDocument/2006/relationships/image" Target="../media/image79.png"/><Relationship Id="rId3" Type="http://schemas.openxmlformats.org/officeDocument/2006/relationships/hyperlink" Target="https://www.youtube.com/watch?v=cyrYR1z-oRI&amp;t=1s" TargetMode="External"/><Relationship Id="rId7" Type="http://schemas.openxmlformats.org/officeDocument/2006/relationships/hyperlink" Target="https://www.healthylondon.org/resource/accelerated-improvement-resources/enhanced-health-in-care-homes/further-information/" TargetMode="External"/><Relationship Id="rId12" Type="http://schemas.openxmlformats.org/officeDocument/2006/relationships/image" Target="../media/image78.png"/><Relationship Id="rId2" Type="http://schemas.openxmlformats.org/officeDocument/2006/relationships/hyperlink" Target="http://www.myvaccinations.co.uk/" TargetMode="External"/><Relationship Id="rId1" Type="http://schemas.openxmlformats.org/officeDocument/2006/relationships/slideLayout" Target="../slideLayouts/slideLayout13.xml"/><Relationship Id="rId6" Type="http://schemas.openxmlformats.org/officeDocument/2006/relationships/hyperlink" Target="https://campaignresources.phe.gov.uk/resources/user/new?from_modal=true" TargetMode="External"/><Relationship Id="rId11" Type="http://schemas.openxmlformats.org/officeDocument/2006/relationships/image" Target="../media/image77.png"/><Relationship Id="rId5" Type="http://schemas.openxmlformats.org/officeDocument/2006/relationships/hyperlink" Target="https://www.england.nhs.uk/wp-content/uploads/2020/03/the-framework-for-enhanced-health-in-care-homes-v2-0.pdf" TargetMode="External"/><Relationship Id="rId10" Type="http://schemas.openxmlformats.org/officeDocument/2006/relationships/image" Target="../media/image76.png"/><Relationship Id="rId4" Type="http://schemas.openxmlformats.org/officeDocument/2006/relationships/hyperlink" Target="https://www.england.nhs.uk/wp-content/uploads/2020/03/network-contract-des-specification-pcn-requirements-entitlements-2020-21.pdf" TargetMode="External"/><Relationship Id="rId9" Type="http://schemas.openxmlformats.org/officeDocument/2006/relationships/hyperlink" Target="mailto:england.londonehchprogramme@nhs.net"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mailto:england.londonehchprogramme@nhs.net"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0DDC9-1CC9-4375-904F-F8377923DC28}"/>
              </a:ext>
            </a:extLst>
          </p:cNvPr>
          <p:cNvSpPr>
            <a:spLocks noGrp="1"/>
          </p:cNvSpPr>
          <p:nvPr>
            <p:ph type="title"/>
          </p:nvPr>
        </p:nvSpPr>
        <p:spPr>
          <a:xfrm>
            <a:off x="1187624" y="843558"/>
            <a:ext cx="6840760" cy="1728192"/>
          </a:xfrm>
        </p:spPr>
        <p:txBody>
          <a:bodyPr>
            <a:normAutofit fontScale="90000"/>
          </a:bodyPr>
          <a:lstStyle/>
          <a:p>
            <a:pPr lvl="0" algn="ctr" defTabSz="913684">
              <a:spcBef>
                <a:spcPts val="600"/>
              </a:spcBef>
              <a:spcAft>
                <a:spcPts val="600"/>
              </a:spcAft>
            </a:pPr>
            <a:r>
              <a:rPr lang="en-GB" sz="3600" b="1" dirty="0">
                <a:solidFill>
                  <a:srgbClr val="0070C0"/>
                </a:solidFill>
                <a:latin typeface="Arial"/>
                <a:cs typeface="Arial"/>
              </a:rPr>
              <a:t>Enhanced Health in Care Homes </a:t>
            </a:r>
            <a:br>
              <a:rPr lang="en-GB" sz="3600" b="1" dirty="0">
                <a:solidFill>
                  <a:srgbClr val="0070C0"/>
                </a:solidFill>
                <a:latin typeface="Arial"/>
                <a:cs typeface="Arial"/>
              </a:rPr>
            </a:br>
            <a:r>
              <a:rPr lang="en-GB" sz="3600" b="1" dirty="0">
                <a:solidFill>
                  <a:srgbClr val="0070C0"/>
                </a:solidFill>
                <a:latin typeface="Arial"/>
                <a:cs typeface="Arial"/>
              </a:rPr>
              <a:t>London Winter Readiness 2020/21 </a:t>
            </a:r>
            <a:br>
              <a:rPr lang="en-GB" sz="3600" b="1" dirty="0">
                <a:solidFill>
                  <a:srgbClr val="0070C0"/>
                </a:solidFill>
                <a:latin typeface="Arial"/>
                <a:cs typeface="Arial"/>
              </a:rPr>
            </a:br>
            <a:r>
              <a:rPr lang="en-GB" sz="3600" b="1" dirty="0">
                <a:solidFill>
                  <a:srgbClr val="0070C0"/>
                </a:solidFill>
                <a:latin typeface="Arial"/>
                <a:cs typeface="Arial"/>
              </a:rPr>
              <a:t>Care Provider Webinar</a:t>
            </a:r>
            <a:br>
              <a:rPr lang="en-GB" sz="2700" b="1" dirty="0"/>
            </a:br>
            <a:br>
              <a:rPr lang="en-GB" sz="2700" b="1" dirty="0"/>
            </a:br>
            <a:r>
              <a:rPr lang="en-GB" sz="2400" b="1" dirty="0">
                <a:solidFill>
                  <a:srgbClr val="0072C6"/>
                </a:solidFill>
                <a:latin typeface="Arial"/>
                <a:ea typeface="+mn-ea"/>
                <a:cs typeface="+mn-cs"/>
              </a:rPr>
              <a:t>Wednesday 23 September, 1400-1500</a:t>
            </a:r>
            <a:br>
              <a:rPr lang="en-GB" sz="2400" b="1" dirty="0">
                <a:solidFill>
                  <a:srgbClr val="0072C6"/>
                </a:solidFill>
                <a:latin typeface="Arial"/>
                <a:ea typeface="+mn-ea"/>
                <a:cs typeface="+mn-cs"/>
              </a:rPr>
            </a:br>
            <a:br>
              <a:rPr lang="en-GB" sz="2400" b="1" dirty="0">
                <a:solidFill>
                  <a:srgbClr val="0072C6"/>
                </a:solidFill>
                <a:latin typeface="Arial"/>
                <a:ea typeface="+mn-ea"/>
                <a:cs typeface="+mn-cs"/>
              </a:rPr>
            </a:br>
            <a:r>
              <a:rPr lang="en-GB" sz="2400" dirty="0">
                <a:solidFill>
                  <a:srgbClr val="0072C6"/>
                </a:solidFill>
                <a:latin typeface="Arial"/>
                <a:ea typeface="+mn-ea"/>
                <a:cs typeface="+mn-cs"/>
              </a:rPr>
              <a:t>Presented by NHS London and Public Health England</a:t>
            </a:r>
            <a:br>
              <a:rPr lang="en-GB" sz="2400" dirty="0">
                <a:solidFill>
                  <a:srgbClr val="0072C6"/>
                </a:solidFill>
                <a:latin typeface="Arial"/>
                <a:ea typeface="+mn-ea"/>
                <a:cs typeface="+mn-cs"/>
              </a:rPr>
            </a:br>
            <a:br>
              <a:rPr lang="en-GB" sz="2700" b="1" dirty="0"/>
            </a:br>
            <a:endParaRPr lang="en-GB" sz="2250" b="1" i="1" dirty="0"/>
          </a:p>
        </p:txBody>
      </p:sp>
      <p:sp>
        <p:nvSpPr>
          <p:cNvPr id="4" name="Rectangle 3">
            <a:extLst>
              <a:ext uri="{FF2B5EF4-FFF2-40B4-BE49-F238E27FC236}">
                <a16:creationId xmlns:a16="http://schemas.microsoft.com/office/drawing/2014/main" id="{F82576EF-652B-44E9-BBEC-495BED894399}"/>
              </a:ext>
            </a:extLst>
          </p:cNvPr>
          <p:cNvSpPr/>
          <p:nvPr/>
        </p:nvSpPr>
        <p:spPr>
          <a:xfrm>
            <a:off x="2467535" y="4262718"/>
            <a:ext cx="2554941" cy="349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Arial"/>
            </a:endParaRPr>
          </a:p>
        </p:txBody>
      </p:sp>
    </p:spTree>
    <p:extLst>
      <p:ext uri="{BB962C8B-B14F-4D97-AF65-F5344CB8AC3E}">
        <p14:creationId xmlns:p14="http://schemas.microsoft.com/office/powerpoint/2010/main" val="233802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28" y="224328"/>
            <a:ext cx="6396527" cy="1012894"/>
          </a:xfrm>
        </p:spPr>
        <p:txBody>
          <a:bodyPr/>
          <a:lstStyle/>
          <a:p>
            <a:r>
              <a:rPr lang="en-GB"/>
              <a:t>How influenza vaccine works</a:t>
            </a:r>
          </a:p>
        </p:txBody>
      </p:sp>
      <p:sp>
        <p:nvSpPr>
          <p:cNvPr id="3" name="Content Placeholder 2"/>
          <p:cNvSpPr>
            <a:spLocks noGrp="1"/>
          </p:cNvSpPr>
          <p:nvPr>
            <p:ph sz="quarter" idx="10"/>
          </p:nvPr>
        </p:nvSpPr>
        <p:spPr>
          <a:xfrm>
            <a:off x="313266" y="948584"/>
            <a:ext cx="8254265" cy="4018660"/>
          </a:xfrm>
        </p:spPr>
        <p:txBody>
          <a:bodyPr>
            <a:noAutofit/>
          </a:bodyPr>
          <a:lstStyle/>
          <a:p>
            <a:r>
              <a:rPr lang="en-GB" sz="1800" dirty="0">
                <a:solidFill>
                  <a:srgbClr val="000000"/>
                </a:solidFill>
              </a:rPr>
              <a:t>Influenza vaccines against seasonal influenza take advantage of the adaptive immune system by exposing the body before the seasonal influenza epidemic starts, through vaccination with viruses in an inactivated or weakened form or their relevant components. </a:t>
            </a:r>
          </a:p>
          <a:p>
            <a:r>
              <a:rPr lang="en-GB" sz="1800" dirty="0">
                <a:solidFill>
                  <a:srgbClr val="000000"/>
                </a:solidFill>
              </a:rPr>
              <a:t>Instead of suffering the natural virus infection and risking its consequences, vaccines induce immune and memory responses similar to those of the natural virus infections. </a:t>
            </a:r>
          </a:p>
          <a:p>
            <a:r>
              <a:rPr lang="en-GB" sz="1800" dirty="0">
                <a:solidFill>
                  <a:srgbClr val="000000"/>
                </a:solidFill>
              </a:rPr>
              <a:t>This results in immunity towards the influenza viruses that are expected to circulate in the following seasons.</a:t>
            </a:r>
          </a:p>
          <a:p>
            <a:r>
              <a:rPr lang="en-GB" sz="1800" b="1" dirty="0">
                <a:solidFill>
                  <a:schemeClr val="tx1"/>
                </a:solidFill>
              </a:rPr>
              <a:t>The influenza vaccine can reduce the chances of getting the flu by 70%-90% in healthy adults, which not only protects you, but those that you love, work with, and care for.</a:t>
            </a:r>
          </a:p>
        </p:txBody>
      </p:sp>
    </p:spTree>
    <p:extLst>
      <p:ext uri="{BB962C8B-B14F-4D97-AF65-F5344CB8AC3E}">
        <p14:creationId xmlns:p14="http://schemas.microsoft.com/office/powerpoint/2010/main" val="336714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E082-AA09-43A3-930A-D9A800F97FBF}"/>
              </a:ext>
            </a:extLst>
          </p:cNvPr>
          <p:cNvSpPr>
            <a:spLocks noGrp="1"/>
          </p:cNvSpPr>
          <p:nvPr>
            <p:ph type="title"/>
          </p:nvPr>
        </p:nvSpPr>
        <p:spPr>
          <a:xfrm>
            <a:off x="141346" y="241049"/>
            <a:ext cx="7981124" cy="458737"/>
          </a:xfrm>
        </p:spPr>
        <p:txBody>
          <a:bodyPr/>
          <a:lstStyle/>
          <a:p>
            <a:r>
              <a:rPr lang="en-GB"/>
              <a:t>Why should I be vaccinated? </a:t>
            </a:r>
          </a:p>
        </p:txBody>
      </p:sp>
      <p:sp>
        <p:nvSpPr>
          <p:cNvPr id="3" name="Content Placeholder 2">
            <a:extLst>
              <a:ext uri="{FF2B5EF4-FFF2-40B4-BE49-F238E27FC236}">
                <a16:creationId xmlns:a16="http://schemas.microsoft.com/office/drawing/2014/main" id="{A70161F8-350A-4CB8-BC0E-E8ECAAD7F33B}"/>
              </a:ext>
            </a:extLst>
          </p:cNvPr>
          <p:cNvSpPr>
            <a:spLocks noGrp="1"/>
          </p:cNvSpPr>
          <p:nvPr>
            <p:ph sz="quarter" idx="10"/>
          </p:nvPr>
        </p:nvSpPr>
        <p:spPr>
          <a:xfrm>
            <a:off x="432659" y="807952"/>
            <a:ext cx="7981124" cy="4221247"/>
          </a:xfrm>
        </p:spPr>
        <p:txBody>
          <a:bodyPr>
            <a:normAutofit fontScale="77500" lnSpcReduction="20000"/>
          </a:bodyPr>
          <a:lstStyle/>
          <a:p>
            <a:r>
              <a:rPr lang="en-GB" sz="1600" b="1" i="1" kern="0" dirty="0">
                <a:solidFill>
                  <a:srgbClr val="0072C6"/>
                </a:solidFill>
                <a:latin typeface="Arial"/>
                <a:cs typeface="+mn-cs"/>
              </a:rPr>
              <a:t>“A care home can be a centre for infection to flourish!” </a:t>
            </a:r>
          </a:p>
          <a:p>
            <a:pPr defTabSz="685595">
              <a:spcBef>
                <a:spcPts val="0"/>
              </a:spcBef>
              <a:spcAft>
                <a:spcPts val="0"/>
              </a:spcAft>
              <a:buClr>
                <a:srgbClr val="0091C9"/>
              </a:buClr>
              <a:defRPr/>
            </a:pPr>
            <a:r>
              <a:rPr lang="en-GB" sz="1600" dirty="0">
                <a:solidFill>
                  <a:srgbClr val="000000"/>
                </a:solidFill>
              </a:rPr>
              <a:t>There were </a:t>
            </a:r>
            <a:r>
              <a:rPr lang="en-GB" sz="1600" b="1" dirty="0">
                <a:solidFill>
                  <a:srgbClr val="000000"/>
                </a:solidFill>
              </a:rPr>
              <a:t>2,751 flu outbreaks in care homes in </a:t>
            </a:r>
            <a:r>
              <a:rPr lang="en-GB" sz="1600" dirty="0">
                <a:solidFill>
                  <a:srgbClr val="000000"/>
                </a:solidFill>
              </a:rPr>
              <a:t>2019/20, around 70% of all outbreaks in England. However, less than a third of eligible care home staff were vaccinated for flu last winter.</a:t>
            </a:r>
            <a:r>
              <a:rPr lang="en-GB" sz="1600" dirty="0">
                <a:solidFill>
                  <a:srgbClr val="3F3F3F"/>
                </a:solidFill>
                <a:latin typeface="Arial"/>
                <a:ea typeface="Times New Roman"/>
                <a:cs typeface="Times New Roman"/>
              </a:rPr>
              <a:t>  In 2017 a </a:t>
            </a:r>
            <a:r>
              <a:rPr lang="en-GB" sz="1800" b="1" kern="0" dirty="0">
                <a:solidFill>
                  <a:srgbClr val="0091C9"/>
                </a:solidFill>
                <a:latin typeface="Arial"/>
                <a:cs typeface="+mn-cs"/>
              </a:rPr>
              <a:t>care home </a:t>
            </a:r>
            <a:r>
              <a:rPr lang="en-GB" sz="1600" dirty="0">
                <a:solidFill>
                  <a:srgbClr val="3F3F3F"/>
                </a:solidFill>
                <a:latin typeface="Arial"/>
                <a:ea typeface="Times New Roman"/>
                <a:cs typeface="Times New Roman"/>
              </a:rPr>
              <a:t>in Sutton </a:t>
            </a:r>
            <a:r>
              <a:rPr lang="en-GB" sz="1800" b="1" kern="0" dirty="0">
                <a:solidFill>
                  <a:srgbClr val="0091C9"/>
                </a:solidFill>
                <a:latin typeface="Arial"/>
                <a:cs typeface="+mn-cs"/>
              </a:rPr>
              <a:t>experienced a flu outbreak</a:t>
            </a:r>
            <a:r>
              <a:rPr lang="en-GB" sz="1600" dirty="0">
                <a:solidFill>
                  <a:srgbClr val="3F3F3F"/>
                </a:solidFill>
                <a:latin typeface="Arial"/>
                <a:ea typeface="Times New Roman"/>
                <a:cs typeface="Times New Roman"/>
              </a:rPr>
              <a:t> in their home. </a:t>
            </a:r>
            <a:r>
              <a:rPr lang="en-GB" sz="1600" dirty="0">
                <a:solidFill>
                  <a:srgbClr val="3F3F3F"/>
                </a:solidFill>
                <a:latin typeface="Arial"/>
                <a:ea typeface="Times New Roman"/>
                <a:cs typeface="Times New Roman"/>
                <a:hlinkClick r:id="rId2"/>
              </a:rPr>
              <a:t>This short film</a:t>
            </a:r>
            <a:r>
              <a:rPr lang="en-GB" sz="1600" dirty="0">
                <a:solidFill>
                  <a:srgbClr val="3F3F3F"/>
                </a:solidFill>
                <a:latin typeface="Arial"/>
                <a:ea typeface="Times New Roman"/>
                <a:cs typeface="Times New Roman"/>
              </a:rPr>
              <a:t> based on true events, shows the impact of the flu outbreak to staff and residents at the home.</a:t>
            </a:r>
          </a:p>
          <a:p>
            <a:endParaRPr lang="en-GB" sz="1600" dirty="0">
              <a:solidFill>
                <a:srgbClr val="000000"/>
              </a:solidFill>
            </a:endParaRPr>
          </a:p>
          <a:p>
            <a:endParaRPr lang="en-GB" sz="1600" dirty="0">
              <a:solidFill>
                <a:srgbClr val="000000"/>
              </a:solidFill>
            </a:endParaRPr>
          </a:p>
          <a:p>
            <a:r>
              <a:rPr lang="en-GB" sz="1600" dirty="0">
                <a:solidFill>
                  <a:srgbClr val="000000"/>
                </a:solidFill>
              </a:rPr>
              <a:t>With the circulation of coronavirus, this year’s flu vaccination is more important than ever. The largest ever flu vaccination programme is being planned. </a:t>
            </a:r>
          </a:p>
          <a:p>
            <a:pPr marL="285750" lvl="0" indent="-285750">
              <a:buFont typeface="Arial" panose="020B0604020202020204" pitchFamily="34" charset="0"/>
              <a:buChar char="•"/>
            </a:pPr>
            <a:r>
              <a:rPr lang="en-GB" sz="1500" dirty="0">
                <a:solidFill>
                  <a:srgbClr val="000000"/>
                </a:solidFill>
              </a:rPr>
              <a:t>The flu vaccine is an extension of the PPE you have been using to protect yourself and others</a:t>
            </a:r>
          </a:p>
          <a:p>
            <a:pPr marL="285750" lvl="0" indent="-285750">
              <a:buFont typeface="Arial" panose="020B0604020202020204" pitchFamily="34" charset="0"/>
              <a:buChar char="•"/>
            </a:pPr>
            <a:r>
              <a:rPr lang="en-GB" sz="1500" dirty="0">
                <a:solidFill>
                  <a:srgbClr val="000000"/>
                </a:solidFill>
              </a:rPr>
              <a:t>By vaccinating staff, you are protecting the people you look after.  You are interrupting the spread of flu by not passing flu onto the people in your care. </a:t>
            </a:r>
          </a:p>
          <a:p>
            <a:pPr marL="285750" lvl="0" indent="-285750">
              <a:buFont typeface="Arial" panose="020B0604020202020204" pitchFamily="34" charset="0"/>
              <a:buChar char="•"/>
            </a:pPr>
            <a:r>
              <a:rPr lang="en-GB" sz="1500" dirty="0">
                <a:solidFill>
                  <a:srgbClr val="000000"/>
                </a:solidFill>
              </a:rPr>
              <a:t>By getting vaccinated you are also helping your co-workers by not being off sick – which can increase their workload.  They will be doing the same for you.  </a:t>
            </a:r>
          </a:p>
          <a:p>
            <a:pPr marL="285750" indent="-285750">
              <a:buFont typeface="Arial" panose="020B0604020202020204" pitchFamily="34" charset="0"/>
              <a:buChar char="•"/>
            </a:pPr>
            <a:r>
              <a:rPr lang="en-GB" sz="1500" dirty="0">
                <a:solidFill>
                  <a:srgbClr val="000000"/>
                </a:solidFill>
              </a:rPr>
              <a:t>By getting vaccinated you are reducing the risk of flu outbreaks in the care home. </a:t>
            </a:r>
          </a:p>
          <a:p>
            <a:pPr marL="285750" lvl="0" indent="-285750">
              <a:buFont typeface="Arial" panose="020B0604020202020204" pitchFamily="34" charset="0"/>
              <a:buChar char="•"/>
            </a:pPr>
            <a:r>
              <a:rPr lang="en-GB" sz="1500" dirty="0">
                <a:solidFill>
                  <a:srgbClr val="000000"/>
                </a:solidFill>
              </a:rPr>
              <a:t>By getting vaccinated, you are also protecting yourself and your family from flu and the possibility of co-infection with COVID-19</a:t>
            </a:r>
          </a:p>
          <a:p>
            <a:r>
              <a:rPr lang="en-GB" sz="1600" b="1" dirty="0">
                <a:solidFill>
                  <a:schemeClr val="tx1"/>
                </a:solidFill>
              </a:rPr>
              <a:t>The protective measures we all take against flu, by getting vaccinated, are as important for protecting ourselves, our loved ones and those we care for, as wearing PPE is for protecting against COVID-19</a:t>
            </a:r>
            <a:endParaRPr lang="en-GB" dirty="0">
              <a:solidFill>
                <a:schemeClr val="tx1"/>
              </a:solidFill>
            </a:endParaRPr>
          </a:p>
        </p:txBody>
      </p:sp>
      <p:pic>
        <p:nvPicPr>
          <p:cNvPr id="5" name="Picture 2">
            <a:hlinkClick r:id="rId2"/>
            <a:extLst>
              <a:ext uri="{FF2B5EF4-FFF2-40B4-BE49-F238E27FC236}">
                <a16:creationId xmlns:a16="http://schemas.microsoft.com/office/drawing/2014/main" id="{BAD7B92B-5009-4B50-9B4D-AA8DE845CA4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86" t="21650" r="42386" b="24091"/>
          <a:stretch/>
        </p:blipFill>
        <p:spPr bwMode="auto">
          <a:xfrm>
            <a:off x="3890675" y="1558030"/>
            <a:ext cx="1065091" cy="64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41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25AC5F-F350-4E8C-B82A-3B8CB0F3020E}"/>
              </a:ext>
            </a:extLst>
          </p:cNvPr>
          <p:cNvSpPr>
            <a:spLocks noGrp="1"/>
          </p:cNvSpPr>
          <p:nvPr>
            <p:ph sz="quarter" idx="10"/>
          </p:nvPr>
        </p:nvSpPr>
        <p:spPr>
          <a:xfrm>
            <a:off x="457201" y="1073449"/>
            <a:ext cx="8439149" cy="3658569"/>
          </a:xfrm>
        </p:spPr>
        <p:txBody>
          <a:bodyPr>
            <a:normAutofit fontScale="92500" lnSpcReduction="10000"/>
          </a:bodyPr>
          <a:lstStyle/>
          <a:p>
            <a:pPr fontAlgn="base">
              <a:spcBef>
                <a:spcPts val="563"/>
              </a:spcBef>
            </a:pPr>
            <a:r>
              <a:rPr lang="en-GB" sz="1125" b="1" dirty="0">
                <a:solidFill>
                  <a:srgbClr val="FF0000"/>
                </a:solidFill>
              </a:rPr>
              <a:t>Some people have concerns about getting a flu vaccination. Here are some helpful discussion points you can use:</a:t>
            </a:r>
          </a:p>
          <a:p>
            <a:pPr fontAlgn="base">
              <a:spcBef>
                <a:spcPts val="563"/>
              </a:spcBef>
            </a:pPr>
            <a:r>
              <a:rPr lang="en-GB" sz="1125" b="1" dirty="0">
                <a:solidFill>
                  <a:schemeClr val="tx1"/>
                </a:solidFill>
              </a:rPr>
              <a:t>Is the flu vaccination safe?</a:t>
            </a:r>
            <a:r>
              <a:rPr lang="en-GB" sz="1125" dirty="0">
                <a:solidFill>
                  <a:schemeClr val="tx1"/>
                </a:solidFill>
              </a:rPr>
              <a:t> The flu vaccination is safe and effective and must be given annually. It cannot give you the flu. It does not protect you from COVID-19 or seasonal coughs and colds, but it does give protection against the strains of flu virus that will be circulating this year. Adults usually receive the flu vaccination in injection form, and children usually receive a nasal spray.  </a:t>
            </a:r>
          </a:p>
          <a:p>
            <a:pPr fontAlgn="base">
              <a:spcBef>
                <a:spcPts val="563"/>
              </a:spcBef>
            </a:pPr>
            <a:r>
              <a:rPr lang="en-GB" sz="1125" b="1" dirty="0">
                <a:solidFill>
                  <a:schemeClr val="tx1"/>
                </a:solidFill>
              </a:rPr>
              <a:t>When can I get the flu vaccination?</a:t>
            </a:r>
            <a:r>
              <a:rPr lang="en-GB" sz="1125" dirty="0">
                <a:solidFill>
                  <a:schemeClr val="tx1"/>
                </a:solidFill>
              </a:rPr>
              <a:t> We expect that the flu vaccination will be available from autumn 2020 onwards. You will be invited to book a vaccination appointment at around this time, but please contact your GP practice if not. It’s important that you have your vaccination as soon as possible.  </a:t>
            </a:r>
          </a:p>
          <a:p>
            <a:pPr fontAlgn="base"/>
            <a:r>
              <a:rPr lang="en-GB" sz="1125" b="1" dirty="0">
                <a:solidFill>
                  <a:schemeClr val="tx1"/>
                </a:solidFill>
              </a:rPr>
              <a:t>Where can I get the flu vaccination? </a:t>
            </a:r>
            <a:r>
              <a:rPr lang="en-GB" sz="1125" dirty="0">
                <a:solidFill>
                  <a:schemeClr val="tx1"/>
                </a:solidFill>
              </a:rPr>
              <a:t>Many people will receive their flu vaccination at a GP surgery as usual. Others may go to a pharmacy or another location in their community. School-aged children will receive their vaccination from a trained health professional at school or in their community. Health professionals will also vaccinate care home staff and residents on-site.  </a:t>
            </a:r>
          </a:p>
          <a:p>
            <a:pPr fontAlgn="base">
              <a:spcBef>
                <a:spcPts val="563"/>
              </a:spcBef>
            </a:pPr>
            <a:r>
              <a:rPr lang="en-GB" sz="1125" b="1" dirty="0">
                <a:solidFill>
                  <a:schemeClr val="tx1"/>
                </a:solidFill>
              </a:rPr>
              <a:t>Is it safe to attend appointments at health clinics?</a:t>
            </a:r>
            <a:r>
              <a:rPr lang="en-GB" sz="1125" dirty="0">
                <a:solidFill>
                  <a:schemeClr val="tx1"/>
                </a:solidFill>
              </a:rPr>
              <a:t> The NHS is doing everything it can to make sure that vaccinations are given in safe environments. All </a:t>
            </a:r>
            <a:r>
              <a:rPr lang="en-GB" sz="1125" strike="sngStrike" dirty="0">
                <a:solidFill>
                  <a:schemeClr val="tx1"/>
                </a:solidFill>
              </a:rPr>
              <a:t> </a:t>
            </a:r>
            <a:r>
              <a:rPr lang="en-GB" sz="1125" dirty="0">
                <a:solidFill>
                  <a:schemeClr val="tx1"/>
                </a:solidFill>
              </a:rPr>
              <a:t>possible precautions will be to taken to make sure you, and staff, are protected. If you have COVID-19 symptoms, do not attend your vaccination appointment but instead self-isolate and book a coronavirus test at nhs.uk/coronavirus or by calling 119. You can rebook your flu vaccination appointment at a later date. </a:t>
            </a:r>
          </a:p>
          <a:p>
            <a:pPr fontAlgn="base">
              <a:spcBef>
                <a:spcPts val="563"/>
              </a:spcBef>
            </a:pPr>
            <a:r>
              <a:rPr lang="en-GB" sz="1125" b="1" dirty="0">
                <a:solidFill>
                  <a:schemeClr val="tx1"/>
                </a:solidFill>
              </a:rPr>
              <a:t>How will I know if I have the flu or COVID-19?</a:t>
            </a:r>
            <a:r>
              <a:rPr lang="en-GB" sz="1125" dirty="0">
                <a:solidFill>
                  <a:schemeClr val="tx1"/>
                </a:solidFill>
              </a:rPr>
              <a:t> The flu virus and COVID-19 have symptoms which overlap, such a high temperature or persistent cough. It may be difficult to tell which virus you have. For this reason, it’s really important that you have a flu vaccination if you are eligible, and that you continue to follow the guidance on self-isolation and testing at nhs.uk/coronavirus if you have any of the symptoms of COVID-19. </a:t>
            </a:r>
          </a:p>
          <a:p>
            <a:pPr>
              <a:spcBef>
                <a:spcPts val="563"/>
              </a:spcBef>
            </a:pPr>
            <a:r>
              <a:rPr lang="en-GB" sz="1125" b="1" dirty="0">
                <a:solidFill>
                  <a:schemeClr val="tx1"/>
                </a:solidFill>
              </a:rPr>
              <a:t>GOV.UK have published a </a:t>
            </a:r>
            <a:r>
              <a:rPr lang="en-GB" sz="1125" b="1" dirty="0">
                <a:solidFill>
                  <a:srgbClr val="005EB8"/>
                </a:solidFill>
                <a:hlinkClick r:id="rId2">
                  <a:extLst>
                    <a:ext uri="{A12FA001-AC4F-418D-AE19-62706E023703}">
                      <ahyp:hlinkClr xmlns:ahyp="http://schemas.microsoft.com/office/drawing/2018/hyperlinkcolor" val="tx"/>
                    </a:ext>
                  </a:extLst>
                </a:hlinkClick>
              </a:rPr>
              <a:t>leaflet explaining the importance of the flu vaccination</a:t>
            </a:r>
            <a:r>
              <a:rPr lang="en-GB" sz="1125" b="1" dirty="0">
                <a:solidFill>
                  <a:schemeClr val="tx1"/>
                </a:solidFill>
              </a:rPr>
              <a:t> this winter, and</a:t>
            </a:r>
            <a:r>
              <a:rPr lang="en-GB" sz="1125" b="1" dirty="0"/>
              <a:t> </a:t>
            </a:r>
            <a:r>
              <a:rPr lang="en-GB" sz="1125" b="1" u="sng" dirty="0">
                <a:solidFill>
                  <a:srgbClr val="005EB8"/>
                </a:solidFill>
                <a:hlinkClick r:id="rId3">
                  <a:extLst>
                    <a:ext uri="{A12FA001-AC4F-418D-AE19-62706E023703}">
                      <ahyp:hlinkClr xmlns:ahyp="http://schemas.microsoft.com/office/drawing/2018/hyperlinkcolor" val="tx"/>
                    </a:ext>
                  </a:extLst>
                </a:hlinkClick>
              </a:rPr>
              <a:t>Easy Read guides to flu vaccination</a:t>
            </a:r>
            <a:r>
              <a:rPr lang="en-GB" sz="1125" b="1" dirty="0">
                <a:solidFill>
                  <a:schemeClr val="tx1"/>
                </a:solidFill>
              </a:rPr>
              <a:t> for people with a learning disability.</a:t>
            </a:r>
            <a:endParaRPr lang="en-GB" sz="1125" dirty="0">
              <a:solidFill>
                <a:schemeClr val="tx1"/>
              </a:solidFill>
            </a:endParaRPr>
          </a:p>
        </p:txBody>
      </p:sp>
      <p:sp>
        <p:nvSpPr>
          <p:cNvPr id="3" name="Title 2">
            <a:extLst>
              <a:ext uri="{FF2B5EF4-FFF2-40B4-BE49-F238E27FC236}">
                <a16:creationId xmlns:a16="http://schemas.microsoft.com/office/drawing/2014/main" id="{A4A160AD-C7C2-4200-AD46-33D12FADFA9C}"/>
              </a:ext>
            </a:extLst>
          </p:cNvPr>
          <p:cNvSpPr>
            <a:spLocks noGrp="1"/>
          </p:cNvSpPr>
          <p:nvPr>
            <p:ph type="title"/>
          </p:nvPr>
        </p:nvSpPr>
        <p:spPr>
          <a:xfrm>
            <a:off x="457202" y="263905"/>
            <a:ext cx="6567055" cy="458737"/>
          </a:xfrm>
        </p:spPr>
        <p:txBody>
          <a:bodyPr/>
          <a:lstStyle/>
          <a:p>
            <a:pPr>
              <a:spcBef>
                <a:spcPts val="563"/>
              </a:spcBef>
            </a:pPr>
            <a:r>
              <a:rPr lang="en-GB" sz="2250"/>
              <a:t>Get the flu vaccination, stay well and protect the NHS – Frequently Asked Questions (1)</a:t>
            </a:r>
          </a:p>
        </p:txBody>
      </p:sp>
    </p:spTree>
    <p:extLst>
      <p:ext uri="{BB962C8B-B14F-4D97-AF65-F5344CB8AC3E}">
        <p14:creationId xmlns:p14="http://schemas.microsoft.com/office/powerpoint/2010/main" val="261217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25AC5F-F350-4E8C-B82A-3B8CB0F3020E}"/>
              </a:ext>
            </a:extLst>
          </p:cNvPr>
          <p:cNvSpPr>
            <a:spLocks noGrp="1"/>
          </p:cNvSpPr>
          <p:nvPr>
            <p:ph sz="quarter" idx="10"/>
          </p:nvPr>
        </p:nvSpPr>
        <p:spPr>
          <a:xfrm>
            <a:off x="457202" y="1111547"/>
            <a:ext cx="8011273" cy="3658569"/>
          </a:xfrm>
        </p:spPr>
        <p:txBody>
          <a:bodyPr>
            <a:normAutofit fontScale="92500"/>
          </a:bodyPr>
          <a:lstStyle/>
          <a:p>
            <a:pPr fontAlgn="base">
              <a:spcBef>
                <a:spcPts val="563"/>
              </a:spcBef>
            </a:pPr>
            <a:r>
              <a:rPr lang="en-GB" sz="1125" b="1">
                <a:solidFill>
                  <a:srgbClr val="FF0000"/>
                </a:solidFill>
              </a:rPr>
              <a:t>Some people have concerns about getting a flu vaccination. Here are some helpful discussion points you can use:</a:t>
            </a:r>
          </a:p>
          <a:p>
            <a:pPr>
              <a:spcBef>
                <a:spcPts val="563"/>
              </a:spcBef>
            </a:pPr>
            <a:r>
              <a:rPr lang="en-GB" sz="1125" b="1">
                <a:solidFill>
                  <a:schemeClr val="tx1"/>
                </a:solidFill>
                <a:ea typeface="Times New Roman" panose="02020603050405020304" pitchFamily="18" charset="0"/>
              </a:rPr>
              <a:t>Can you catch flu from the vaccine?  </a:t>
            </a:r>
            <a:r>
              <a:rPr lang="en-GB" sz="1125">
                <a:solidFill>
                  <a:schemeClr val="tx1"/>
                </a:solidFill>
                <a:ea typeface="Times New Roman" panose="02020603050405020304" pitchFamily="18" charset="0"/>
              </a:rPr>
              <a:t>The vaccine contains an inactivated virus which cannot give you flu.</a:t>
            </a:r>
            <a:endParaRPr lang="en-GB" sz="1125">
              <a:solidFill>
                <a:schemeClr val="tx1"/>
              </a:solidFill>
              <a:ea typeface="Calibri" panose="020F0502020204030204" pitchFamily="34" charset="0"/>
            </a:endParaRPr>
          </a:p>
          <a:p>
            <a:pPr>
              <a:spcBef>
                <a:spcPts val="563"/>
              </a:spcBef>
            </a:pPr>
            <a:r>
              <a:rPr lang="en-GB" sz="1125" b="1">
                <a:solidFill>
                  <a:schemeClr val="tx1"/>
                </a:solidFill>
                <a:ea typeface="Times New Roman" panose="02020603050405020304" pitchFamily="18" charset="0"/>
              </a:rPr>
              <a:t>Does the flu vaccine cause serious side effects? </a:t>
            </a:r>
            <a:r>
              <a:rPr lang="en-GB" sz="1125">
                <a:solidFill>
                  <a:schemeClr val="tx1"/>
                </a:solidFill>
                <a:ea typeface="Calibri" panose="020F0502020204030204" pitchFamily="34" charset="0"/>
              </a:rPr>
              <a:t>Only one in a million people get serious side effects. Mild side effects such as soreness around the injection site and aching muscles are more common, but these are far less serious than the effects of contracting flu.</a:t>
            </a:r>
          </a:p>
          <a:p>
            <a:pPr>
              <a:spcBef>
                <a:spcPts val="563"/>
              </a:spcBef>
            </a:pPr>
            <a:r>
              <a:rPr lang="en-GB" sz="1125" b="1">
                <a:solidFill>
                  <a:schemeClr val="tx1"/>
                </a:solidFill>
                <a:ea typeface="Times New Roman" panose="02020603050405020304" pitchFamily="18" charset="0"/>
              </a:rPr>
              <a:t>Is flu is just like having a bad cold? </a:t>
            </a:r>
            <a:r>
              <a:rPr lang="en-GB" sz="1125">
                <a:solidFill>
                  <a:schemeClr val="tx1"/>
                </a:solidFill>
                <a:ea typeface="Times New Roman" panose="02020603050405020304" pitchFamily="18" charset="0"/>
              </a:rPr>
              <a:t>Flu is a very serious illness which kills 11,000 people a year and hospitalises many more. It can lead to severe complications including pneumonia and organ failure.</a:t>
            </a:r>
          </a:p>
          <a:p>
            <a:pPr>
              <a:spcBef>
                <a:spcPts val="563"/>
              </a:spcBef>
            </a:pPr>
            <a:r>
              <a:rPr lang="en-GB" sz="1125" b="1">
                <a:solidFill>
                  <a:schemeClr val="tx1"/>
                </a:solidFill>
                <a:ea typeface="Times New Roman" panose="02020603050405020304" pitchFamily="18" charset="0"/>
              </a:rPr>
              <a:t>I’ve been vaccinated before so do I need to do it again? </a:t>
            </a:r>
            <a:r>
              <a:rPr lang="en-GB" sz="1125">
                <a:solidFill>
                  <a:schemeClr val="tx1"/>
                </a:solidFill>
                <a:ea typeface="Times New Roman" panose="02020603050405020304" pitchFamily="18" charset="0"/>
              </a:rPr>
              <a:t>The flu virus mutates constantly, and the vaccine is updated every year to counter the latest strains so it is important to get vaccinated annually.</a:t>
            </a:r>
            <a:endParaRPr lang="en-GB" sz="1125" b="1">
              <a:solidFill>
                <a:schemeClr val="tx1"/>
              </a:solidFill>
              <a:ea typeface="Calibri" panose="020F0502020204030204" pitchFamily="34" charset="0"/>
            </a:endParaRPr>
          </a:p>
          <a:p>
            <a:pPr>
              <a:spcBef>
                <a:spcPts val="563"/>
              </a:spcBef>
            </a:pPr>
            <a:r>
              <a:rPr lang="en-GB" sz="1125" b="1">
                <a:solidFill>
                  <a:schemeClr val="tx1"/>
                </a:solidFill>
                <a:ea typeface="Times New Roman" panose="02020603050405020304" pitchFamily="18" charset="0"/>
              </a:rPr>
              <a:t>I’m healthy. Do I need to get vaccinated?  </a:t>
            </a:r>
            <a:r>
              <a:rPr lang="en-GB" sz="1125">
                <a:solidFill>
                  <a:schemeClr val="tx1"/>
                </a:solidFill>
                <a:ea typeface="Times New Roman" panose="02020603050405020304" pitchFamily="18" charset="0"/>
              </a:rPr>
              <a:t>Flu can cause serious illness or death in healthy people. Getting vaccinated reduces your chance of catching flu by 40-60%.</a:t>
            </a:r>
            <a:endParaRPr lang="en-GB" sz="1125">
              <a:solidFill>
                <a:schemeClr val="tx1"/>
              </a:solidFill>
              <a:ea typeface="Calibri" panose="020F0502020204030204" pitchFamily="34" charset="0"/>
            </a:endParaRPr>
          </a:p>
          <a:p>
            <a:pPr>
              <a:spcBef>
                <a:spcPts val="563"/>
              </a:spcBef>
            </a:pPr>
            <a:r>
              <a:rPr lang="en-GB" sz="1125" b="1">
                <a:solidFill>
                  <a:schemeClr val="tx1"/>
                </a:solidFill>
                <a:ea typeface="Times New Roman" panose="02020603050405020304" pitchFamily="18" charset="0"/>
              </a:rPr>
              <a:t>I’m pregnant. Should I get vaccinated?  </a:t>
            </a:r>
            <a:r>
              <a:rPr lang="en-GB" sz="1125">
                <a:solidFill>
                  <a:schemeClr val="tx1"/>
                </a:solidFill>
                <a:ea typeface="Times New Roman" panose="02020603050405020304" pitchFamily="18" charset="0"/>
              </a:rPr>
              <a:t>The flu vaccine is safe at any stage of pregnancy, and is recommended for all pregnant women as they face a higher risk of developing complications from flu.</a:t>
            </a:r>
          </a:p>
          <a:p>
            <a:pPr>
              <a:spcBef>
                <a:spcPts val="563"/>
              </a:spcBef>
            </a:pPr>
            <a:endParaRPr lang="en-GB" sz="1125" b="1">
              <a:ea typeface="Times New Roman" panose="02020603050405020304" pitchFamily="18" charset="0"/>
            </a:endParaRPr>
          </a:p>
          <a:p>
            <a:pPr>
              <a:spcBef>
                <a:spcPts val="563"/>
              </a:spcBef>
            </a:pPr>
            <a:r>
              <a:rPr lang="en-GB" sz="1125" b="1">
                <a:solidFill>
                  <a:schemeClr val="tx1"/>
                </a:solidFill>
              </a:rPr>
              <a:t>GOV.UK have published a </a:t>
            </a:r>
            <a:r>
              <a:rPr lang="en-GB" sz="1125" b="1">
                <a:hlinkClick r:id="rId2"/>
              </a:rPr>
              <a:t>leaflet explaining the importance of the flu vaccination</a:t>
            </a:r>
            <a:r>
              <a:rPr lang="en-GB" sz="1125" b="1"/>
              <a:t> </a:t>
            </a:r>
            <a:r>
              <a:rPr lang="en-GB" sz="1125" b="1">
                <a:solidFill>
                  <a:schemeClr val="tx1"/>
                </a:solidFill>
              </a:rPr>
              <a:t>this winter, and </a:t>
            </a:r>
            <a:r>
              <a:rPr lang="en-GB" sz="1125" b="1" u="sng">
                <a:hlinkClick r:id="rId3"/>
              </a:rPr>
              <a:t>Easy Read guides to flu vaccination</a:t>
            </a:r>
            <a:r>
              <a:rPr lang="en-GB" sz="1125" b="1">
                <a:solidFill>
                  <a:schemeClr val="tx1"/>
                </a:solidFill>
              </a:rPr>
              <a:t> for people with a learning disability.</a:t>
            </a:r>
            <a:endParaRPr lang="en-GB" sz="1125">
              <a:solidFill>
                <a:schemeClr val="tx1"/>
              </a:solidFill>
            </a:endParaRPr>
          </a:p>
        </p:txBody>
      </p:sp>
      <p:sp>
        <p:nvSpPr>
          <p:cNvPr id="3" name="Title 2">
            <a:extLst>
              <a:ext uri="{FF2B5EF4-FFF2-40B4-BE49-F238E27FC236}">
                <a16:creationId xmlns:a16="http://schemas.microsoft.com/office/drawing/2014/main" id="{A4A160AD-C7C2-4200-AD46-33D12FADFA9C}"/>
              </a:ext>
            </a:extLst>
          </p:cNvPr>
          <p:cNvSpPr>
            <a:spLocks noGrp="1"/>
          </p:cNvSpPr>
          <p:nvPr>
            <p:ph type="title"/>
          </p:nvPr>
        </p:nvSpPr>
        <p:spPr>
          <a:xfrm>
            <a:off x="457202" y="289949"/>
            <a:ext cx="6567055" cy="458737"/>
          </a:xfrm>
        </p:spPr>
        <p:txBody>
          <a:bodyPr/>
          <a:lstStyle/>
          <a:p>
            <a:pPr>
              <a:spcBef>
                <a:spcPts val="563"/>
              </a:spcBef>
            </a:pPr>
            <a:r>
              <a:rPr lang="en-GB" sz="2250"/>
              <a:t>Get the flu vaccination, stay well and protect the NHS – Frequently Asked Questions (2)</a:t>
            </a:r>
          </a:p>
        </p:txBody>
      </p:sp>
    </p:spTree>
    <p:extLst>
      <p:ext uri="{BB962C8B-B14F-4D97-AF65-F5344CB8AC3E}">
        <p14:creationId xmlns:p14="http://schemas.microsoft.com/office/powerpoint/2010/main" val="54830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115B18-C0B1-4E8B-BA43-D0C5A35FA26E}"/>
              </a:ext>
            </a:extLst>
          </p:cNvPr>
          <p:cNvSpPr>
            <a:spLocks noGrp="1"/>
          </p:cNvSpPr>
          <p:nvPr>
            <p:ph sz="quarter" idx="10"/>
          </p:nvPr>
        </p:nvSpPr>
        <p:spPr>
          <a:xfrm>
            <a:off x="226521" y="1153509"/>
            <a:ext cx="7927233" cy="3364097"/>
          </a:xfrm>
        </p:spPr>
        <p:txBody>
          <a:bodyPr vert="horz" lIns="68580" tIns="34290" rIns="68580" bIns="34290" rtlCol="0" anchor="t">
            <a:normAutofit/>
          </a:bodyPr>
          <a:lstStyle/>
          <a:p>
            <a:pPr defTabSz="342900"/>
            <a:r>
              <a:rPr lang="en-GB" sz="1200" b="1">
                <a:solidFill>
                  <a:srgbClr val="FF0000"/>
                </a:solidFill>
              </a:rPr>
              <a:t>75% uptake for Care home residents </a:t>
            </a:r>
          </a:p>
          <a:p>
            <a:pPr defTabSz="342900"/>
            <a:r>
              <a:rPr lang="en-GB" sz="1200" b="1">
                <a:solidFill>
                  <a:srgbClr val="FF0000"/>
                </a:solidFill>
              </a:rPr>
              <a:t>100% offer in Care home staff </a:t>
            </a:r>
          </a:p>
          <a:p>
            <a:r>
              <a:rPr lang="en-GB" sz="1200">
                <a:solidFill>
                  <a:schemeClr val="tx1"/>
                </a:solidFill>
              </a:rPr>
              <a:t>The aim of the annual London plan is to increase uptake of influenza vaccination across the Care home residents and staff to achieve national ambitions and focus on:</a:t>
            </a:r>
          </a:p>
          <a:p>
            <a:pPr marL="557213" lvl="1" indent="-214313"/>
            <a:r>
              <a:rPr lang="en-GB" sz="1200">
                <a:solidFill>
                  <a:schemeClr val="tx1"/>
                </a:solidFill>
              </a:rPr>
              <a:t>Increasing call/recall</a:t>
            </a:r>
          </a:p>
          <a:p>
            <a:pPr marL="557213" lvl="1" indent="-214313" defTabSz="342900"/>
            <a:r>
              <a:rPr lang="en-GB" sz="1200">
                <a:solidFill>
                  <a:schemeClr val="tx1"/>
                </a:solidFill>
              </a:rPr>
              <a:t>Building capacity within the system with new models of delivery</a:t>
            </a:r>
          </a:p>
          <a:p>
            <a:pPr marL="557213" lvl="1" indent="-214313" defTabSz="342900"/>
            <a:r>
              <a:rPr lang="en-GB" sz="1200">
                <a:solidFill>
                  <a:schemeClr val="tx1"/>
                </a:solidFill>
              </a:rPr>
              <a:t>Reducing health inequities and inequalities</a:t>
            </a:r>
          </a:p>
          <a:p>
            <a:pPr marL="557213" lvl="1" indent="-214313" defTabSz="342900"/>
            <a:r>
              <a:rPr lang="en-GB" sz="1200">
                <a:solidFill>
                  <a:schemeClr val="tx1"/>
                </a:solidFill>
              </a:rPr>
              <a:t>Broadening access to immunisation training </a:t>
            </a:r>
          </a:p>
          <a:p>
            <a:pPr marL="557213" lvl="1" indent="-214313" defTabSz="342900"/>
            <a:r>
              <a:rPr lang="en-GB" sz="1200">
                <a:solidFill>
                  <a:schemeClr val="tx1"/>
                </a:solidFill>
              </a:rPr>
              <a:t>Engaging stakeholders to champion immunisations and;</a:t>
            </a:r>
          </a:p>
          <a:p>
            <a:pPr marL="557213" lvl="1" indent="-214313" defTabSz="342900"/>
            <a:r>
              <a:rPr lang="en-GB" sz="1200">
                <a:solidFill>
                  <a:schemeClr val="tx1"/>
                </a:solidFill>
              </a:rPr>
              <a:t>Improving data management improvement (e.g. list cleansing, coding etc). </a:t>
            </a:r>
            <a:endParaRPr lang="en-GB" sz="1200">
              <a:solidFill>
                <a:schemeClr val="tx1"/>
              </a:solidFill>
              <a:latin typeface="Arial" panose="020B0604020202020204"/>
            </a:endParaRPr>
          </a:p>
          <a:p>
            <a:endParaRPr lang="en-GB"/>
          </a:p>
          <a:p>
            <a:pPr>
              <a:spcBef>
                <a:spcPts val="563"/>
              </a:spcBef>
            </a:pPr>
            <a:endParaRPr lang="en-GB" sz="1200">
              <a:ea typeface="Calibri" panose="020F0502020204030204" pitchFamily="34" charset="0"/>
            </a:endParaRPr>
          </a:p>
        </p:txBody>
      </p:sp>
      <p:sp>
        <p:nvSpPr>
          <p:cNvPr id="3" name="Title 2">
            <a:extLst>
              <a:ext uri="{FF2B5EF4-FFF2-40B4-BE49-F238E27FC236}">
                <a16:creationId xmlns:a16="http://schemas.microsoft.com/office/drawing/2014/main" id="{20F4E9E5-547E-466C-AAC3-C014190B7E87}"/>
              </a:ext>
            </a:extLst>
          </p:cNvPr>
          <p:cNvSpPr>
            <a:spLocks noGrp="1"/>
          </p:cNvSpPr>
          <p:nvPr>
            <p:ph type="title"/>
          </p:nvPr>
        </p:nvSpPr>
        <p:spPr>
          <a:xfrm>
            <a:off x="226521" y="167157"/>
            <a:ext cx="6567055" cy="458737"/>
          </a:xfrm>
        </p:spPr>
        <p:txBody>
          <a:bodyPr lIns="68580" tIns="34290" rIns="68580" bIns="34290" anchor="t"/>
          <a:lstStyle/>
          <a:p>
            <a:pPr>
              <a:spcBef>
                <a:spcPts val="563"/>
              </a:spcBef>
            </a:pPr>
            <a:r>
              <a:rPr lang="en-GB" sz="2800"/>
              <a:t>London</a:t>
            </a:r>
            <a:r>
              <a:rPr lang="en-GB" sz="2800">
                <a:latin typeface="Arial"/>
                <a:cs typeface="Arial"/>
              </a:rPr>
              <a:t> targets for care home flu immunisation</a:t>
            </a:r>
          </a:p>
        </p:txBody>
      </p:sp>
    </p:spTree>
    <p:extLst>
      <p:ext uri="{BB962C8B-B14F-4D97-AF65-F5344CB8AC3E}">
        <p14:creationId xmlns:p14="http://schemas.microsoft.com/office/powerpoint/2010/main" val="52934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83453F-EADD-446F-B5A9-C5A68BF2B4AC}"/>
              </a:ext>
            </a:extLst>
          </p:cNvPr>
          <p:cNvSpPr/>
          <p:nvPr/>
        </p:nvSpPr>
        <p:spPr>
          <a:xfrm>
            <a:off x="1223628" y="618385"/>
            <a:ext cx="6674435" cy="4494820"/>
          </a:xfrm>
          <a:prstGeom prst="rect">
            <a:avLst/>
          </a:prstGeom>
        </p:spPr>
        <p:txBody>
          <a:bodyPr wrap="square">
            <a:spAutoFit/>
          </a:bodyPr>
          <a:lstStyle/>
          <a:p>
            <a:pPr defTabSz="685539">
              <a:spcBef>
                <a:spcPts val="450"/>
              </a:spcBef>
              <a:spcAft>
                <a:spcPts val="450"/>
              </a:spcAft>
            </a:pPr>
            <a:endParaRPr lang="en-GB" sz="1200" dirty="0">
              <a:ea typeface="Times New Roman"/>
              <a:cs typeface="Times New Roman"/>
            </a:endParaRPr>
          </a:p>
          <a:p>
            <a:pPr defTabSz="685539">
              <a:spcBef>
                <a:spcPts val="450"/>
              </a:spcBef>
              <a:spcAft>
                <a:spcPts val="450"/>
              </a:spcAft>
            </a:pPr>
            <a:endParaRPr lang="en-GB" sz="1200" dirty="0">
              <a:ea typeface="Times New Roman"/>
              <a:cs typeface="Times New Roman"/>
            </a:endParaRPr>
          </a:p>
          <a:p>
            <a:pPr defTabSz="685539">
              <a:spcBef>
                <a:spcPts val="450"/>
              </a:spcBef>
              <a:spcAft>
                <a:spcPts val="450"/>
              </a:spcAft>
            </a:pPr>
            <a:endParaRPr lang="en-GB" sz="1200" dirty="0">
              <a:ea typeface="Times New Roman"/>
              <a:cs typeface="Times New Roman"/>
            </a:endParaRPr>
          </a:p>
          <a:p>
            <a:endParaRPr lang="en-GB" sz="1200" dirty="0">
              <a:ea typeface="Times New Roman"/>
              <a:cs typeface="Times New Roman"/>
            </a:endParaRPr>
          </a:p>
          <a:p>
            <a:endParaRPr lang="en-GB" sz="1200" dirty="0">
              <a:ea typeface="Times New Roman"/>
              <a:cs typeface="Times New Roman"/>
            </a:endParaRPr>
          </a:p>
          <a:p>
            <a:pPr marL="1628775" lvl="4" indent="-257175">
              <a:spcBef>
                <a:spcPts val="450"/>
              </a:spcBef>
              <a:buFont typeface="Arial" panose="020B0604020202020204" pitchFamily="34" charset="0"/>
              <a:buChar char="•"/>
            </a:pPr>
            <a:r>
              <a:rPr lang="en-GB" sz="1500" b="1" u="sng" kern="0" dirty="0">
                <a:solidFill>
                  <a:schemeClr val="tx2"/>
                </a:solidFill>
                <a:latin typeface="Arial" panose="020B0604020202020204" pitchFamily="34" charset="0"/>
                <a:cs typeface="Arial" panose="020B0604020202020204" pitchFamily="34" charset="0"/>
              </a:rPr>
              <a:t>Flu vaccine </a:t>
            </a:r>
            <a:r>
              <a:rPr lang="en-GB" sz="1200" dirty="0">
                <a:latin typeface="Arial" panose="020B0604020202020204" pitchFamily="34" charset="0"/>
                <a:ea typeface="Times New Roman"/>
                <a:cs typeface="Arial" panose="020B0604020202020204" pitchFamily="34" charset="0"/>
              </a:rPr>
              <a:t>– to protect against </a:t>
            </a:r>
            <a:r>
              <a:rPr lang="en-GB" sz="1200" dirty="0">
                <a:latin typeface="Arial" panose="020B0604020202020204" pitchFamily="34" charset="0"/>
                <a:ea typeface="Times New Roman"/>
                <a:cs typeface="Arial" panose="020B0604020202020204" pitchFamily="34" charset="0"/>
                <a:hlinkClick r:id="rId2"/>
              </a:rPr>
              <a:t>Influenza</a:t>
            </a:r>
            <a:endParaRPr lang="en-GB" sz="1200" dirty="0">
              <a:latin typeface="Arial" panose="020B0604020202020204" pitchFamily="34" charset="0"/>
              <a:ea typeface="Times New Roman"/>
              <a:cs typeface="Arial" panose="020B0604020202020204" pitchFamily="34" charset="0"/>
            </a:endParaRPr>
          </a:p>
          <a:p>
            <a:pPr marL="1628775" lvl="4" indent="-257175">
              <a:spcBef>
                <a:spcPts val="450"/>
              </a:spcBef>
              <a:buFont typeface="Arial" panose="020B0604020202020204" pitchFamily="34" charset="0"/>
              <a:buChar char="•"/>
            </a:pPr>
            <a:r>
              <a:rPr lang="en-GB" sz="1500" b="1" u="sng" kern="0" dirty="0">
                <a:solidFill>
                  <a:schemeClr val="tx2"/>
                </a:solidFill>
                <a:latin typeface="Arial" panose="020B0604020202020204" pitchFamily="34" charset="0"/>
                <a:cs typeface="Arial" panose="020B0604020202020204" pitchFamily="34" charset="0"/>
              </a:rPr>
              <a:t>Pneumococcal vaccine </a:t>
            </a:r>
            <a:r>
              <a:rPr lang="en-GB" sz="1200" dirty="0">
                <a:latin typeface="Arial" panose="020B0604020202020204" pitchFamily="34" charset="0"/>
                <a:ea typeface="Times New Roman"/>
                <a:cs typeface="Arial" panose="020B0604020202020204" pitchFamily="34" charset="0"/>
              </a:rPr>
              <a:t>– to protect against invasive </a:t>
            </a:r>
            <a:r>
              <a:rPr lang="en-GB" sz="1200" dirty="0">
                <a:latin typeface="Arial" panose="020B0604020202020204" pitchFamily="34" charset="0"/>
                <a:ea typeface="Times New Roman"/>
                <a:cs typeface="Arial" panose="020B0604020202020204" pitchFamily="34" charset="0"/>
                <a:hlinkClick r:id="rId3"/>
              </a:rPr>
              <a:t>Pneumococcal</a:t>
            </a:r>
            <a:r>
              <a:rPr lang="en-GB" sz="1200" dirty="0">
                <a:latin typeface="Arial" panose="020B0604020202020204" pitchFamily="34" charset="0"/>
                <a:ea typeface="Times New Roman"/>
                <a:cs typeface="Arial" panose="020B0604020202020204" pitchFamily="34" charset="0"/>
              </a:rPr>
              <a:t> disease</a:t>
            </a:r>
          </a:p>
          <a:p>
            <a:pPr marL="1628775" lvl="4" indent="-257175">
              <a:spcBef>
                <a:spcPts val="450"/>
              </a:spcBef>
              <a:buFont typeface="Arial" panose="020B0604020202020204" pitchFamily="34" charset="0"/>
              <a:buChar char="•"/>
            </a:pPr>
            <a:r>
              <a:rPr lang="en-GB" sz="1500" b="1" u="sng" kern="0" dirty="0">
                <a:solidFill>
                  <a:schemeClr val="tx2"/>
                </a:solidFill>
                <a:latin typeface="Arial" panose="020B0604020202020204" pitchFamily="34" charset="0"/>
                <a:cs typeface="Arial" panose="020B0604020202020204" pitchFamily="34" charset="0"/>
              </a:rPr>
              <a:t>Shingles vaccine </a:t>
            </a:r>
            <a:r>
              <a:rPr lang="en-GB" sz="1200" dirty="0">
                <a:latin typeface="Arial" panose="020B0604020202020204" pitchFamily="34" charset="0"/>
                <a:ea typeface="Times New Roman"/>
                <a:cs typeface="Arial" panose="020B0604020202020204" pitchFamily="34" charset="0"/>
              </a:rPr>
              <a:t>– to protect against </a:t>
            </a:r>
            <a:r>
              <a:rPr lang="en-GB" sz="1200" dirty="0">
                <a:latin typeface="Arial" panose="020B0604020202020204" pitchFamily="34" charset="0"/>
                <a:ea typeface="Times New Roman"/>
                <a:cs typeface="Arial" panose="020B0604020202020204" pitchFamily="34" charset="0"/>
                <a:hlinkClick r:id="rId4"/>
              </a:rPr>
              <a:t>Shingles</a:t>
            </a:r>
            <a:r>
              <a:rPr lang="en-GB" sz="1200" dirty="0">
                <a:latin typeface="Arial" panose="020B0604020202020204" pitchFamily="34" charset="0"/>
                <a:ea typeface="Times New Roman"/>
                <a:cs typeface="Arial" panose="020B0604020202020204" pitchFamily="34" charset="0"/>
              </a:rPr>
              <a:t> (recommended for those aged &gt;70yrs)</a:t>
            </a:r>
          </a:p>
          <a:p>
            <a:endParaRPr lang="en-GB" sz="375" dirty="0">
              <a:latin typeface="Arial" panose="020B0604020202020204" pitchFamily="34" charset="0"/>
              <a:ea typeface="Times New Roman"/>
              <a:cs typeface="Arial" panose="020B0604020202020204" pitchFamily="34" charset="0"/>
            </a:endParaRPr>
          </a:p>
          <a:p>
            <a:endParaRPr lang="en-GB" sz="1200" dirty="0">
              <a:latin typeface="Arial" panose="020B0604020202020204" pitchFamily="34" charset="0"/>
              <a:ea typeface="Times New Roman"/>
              <a:cs typeface="Arial" panose="020B0604020202020204" pitchFamily="34" charset="0"/>
            </a:endParaRPr>
          </a:p>
          <a:p>
            <a:endParaRPr lang="en-GB" sz="1200" dirty="0">
              <a:latin typeface="Arial" panose="020B0604020202020204" pitchFamily="34" charset="0"/>
              <a:ea typeface="Times New Roman"/>
              <a:cs typeface="Arial" panose="020B0604020202020204" pitchFamily="34" charset="0"/>
            </a:endParaRPr>
          </a:p>
          <a:p>
            <a:endParaRPr lang="en-GB" sz="1200" dirty="0">
              <a:latin typeface="Arial" panose="020B0604020202020204" pitchFamily="34" charset="0"/>
              <a:ea typeface="Times New Roman"/>
              <a:cs typeface="Arial" panose="020B0604020202020204" pitchFamily="34" charset="0"/>
            </a:endParaRPr>
          </a:p>
          <a:p>
            <a:endParaRPr lang="en-GB" sz="1200" dirty="0">
              <a:latin typeface="Arial" panose="020B0604020202020204" pitchFamily="34" charset="0"/>
              <a:ea typeface="Times New Roman"/>
              <a:cs typeface="Arial" panose="020B0604020202020204" pitchFamily="34" charset="0"/>
            </a:endParaRPr>
          </a:p>
          <a:p>
            <a:endParaRPr lang="en-GB" sz="1200" dirty="0">
              <a:latin typeface="Arial" panose="020B0604020202020204" pitchFamily="34" charset="0"/>
              <a:ea typeface="Times New Roman"/>
              <a:cs typeface="Arial" panose="020B0604020202020204" pitchFamily="34" charset="0"/>
            </a:endParaRPr>
          </a:p>
          <a:p>
            <a:pPr lvl="4" defTabSz="914052">
              <a:buClr>
                <a:schemeClr val="tx2"/>
              </a:buClr>
            </a:pPr>
            <a:endParaRPr lang="en-GB" sz="1200" dirty="0">
              <a:latin typeface="Arial" panose="020B0604020202020204" pitchFamily="34" charset="0"/>
              <a:ea typeface="Times New Roman"/>
              <a:cs typeface="Arial" panose="020B0604020202020204" pitchFamily="34" charset="0"/>
            </a:endParaRPr>
          </a:p>
          <a:p>
            <a:pPr lvl="3" defTabSz="914052">
              <a:buClr>
                <a:schemeClr val="tx2"/>
              </a:buClr>
            </a:pPr>
            <a:r>
              <a:rPr lang="en-GB" sz="1200" dirty="0">
                <a:latin typeface="Arial" panose="020B0604020202020204" pitchFamily="34" charset="0"/>
                <a:ea typeface="Times New Roman"/>
                <a:cs typeface="Arial" panose="020B0604020202020204" pitchFamily="34" charset="0"/>
              </a:rPr>
              <a:t>Each care home’s named </a:t>
            </a:r>
            <a:r>
              <a:rPr lang="en-GB" sz="1200" b="1" dirty="0">
                <a:solidFill>
                  <a:schemeClr val="tx2"/>
                </a:solidFill>
                <a:latin typeface="Arial" panose="020B0604020202020204" pitchFamily="34" charset="0"/>
                <a:ea typeface="Times New Roman"/>
                <a:cs typeface="Arial" panose="020B0604020202020204" pitchFamily="34" charset="0"/>
              </a:rPr>
              <a:t>GP will arrange the vaccinations for your residents</a:t>
            </a:r>
            <a:r>
              <a:rPr lang="en-GB" sz="1200" dirty="0">
                <a:latin typeface="Arial" panose="020B0604020202020204" pitchFamily="34" charset="0"/>
                <a:ea typeface="Times New Roman"/>
                <a:cs typeface="Arial" panose="020B0604020202020204" pitchFamily="34" charset="0"/>
              </a:rPr>
              <a:t>. Care homes need to contact their named GP to make arrangements. Flu vaccinations can also be administered by Community Pharmacy</a:t>
            </a:r>
          </a:p>
        </p:txBody>
      </p:sp>
      <p:sp>
        <p:nvSpPr>
          <p:cNvPr id="5" name="Oval Callout 8">
            <a:extLst>
              <a:ext uri="{FF2B5EF4-FFF2-40B4-BE49-F238E27FC236}">
                <a16:creationId xmlns:a16="http://schemas.microsoft.com/office/drawing/2014/main" id="{E55CE9E7-DC18-4629-A0AD-DFF6EAFD8BB3}"/>
              </a:ext>
            </a:extLst>
          </p:cNvPr>
          <p:cNvSpPr/>
          <p:nvPr/>
        </p:nvSpPr>
        <p:spPr>
          <a:xfrm>
            <a:off x="2672148" y="681540"/>
            <a:ext cx="4330122" cy="1080120"/>
          </a:xfrm>
          <a:prstGeom prst="wedgeEllipseCallout">
            <a:avLst>
              <a:gd name="adj1" fmla="val -56767"/>
              <a:gd name="adj2" fmla="val 33898"/>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050" b="1">
                <a:solidFill>
                  <a:schemeClr val="accent3">
                    <a:lumMod val="50000"/>
                  </a:schemeClr>
                </a:solidFill>
                <a:latin typeface="Arial" panose="020B0604020202020204" pitchFamily="34" charset="0"/>
                <a:cs typeface="Arial" panose="020B0604020202020204" pitchFamily="34" charset="0"/>
              </a:rPr>
              <a:t>Have all residents been offered vaccinations this year?</a:t>
            </a:r>
          </a:p>
          <a:p>
            <a:pPr algn="ctr"/>
            <a:endParaRPr lang="en-GB" sz="1050" b="1">
              <a:solidFill>
                <a:schemeClr val="accent3">
                  <a:lumMod val="50000"/>
                </a:schemeClr>
              </a:solidFill>
              <a:latin typeface="Arial" panose="020B0604020202020204" pitchFamily="34" charset="0"/>
              <a:cs typeface="Arial" panose="020B0604020202020204" pitchFamily="34" charset="0"/>
            </a:endParaRPr>
          </a:p>
          <a:p>
            <a:pPr algn="ctr"/>
            <a:r>
              <a:rPr lang="en-GB" sz="1050" b="1">
                <a:solidFill>
                  <a:schemeClr val="bg1"/>
                </a:solidFill>
                <a:latin typeface="Arial" panose="020B0604020202020204" pitchFamily="34" charset="0"/>
                <a:cs typeface="Arial" panose="020B0604020202020204" pitchFamily="34" charset="0"/>
              </a:rPr>
              <a:t>Please ensure </a:t>
            </a:r>
            <a:r>
              <a:rPr lang="en-GB" sz="1050" b="1">
                <a:solidFill>
                  <a:schemeClr val="accent3">
                    <a:lumMod val="50000"/>
                  </a:schemeClr>
                </a:solidFill>
                <a:latin typeface="Arial" panose="020B0604020202020204" pitchFamily="34" charset="0"/>
                <a:cs typeface="Arial" panose="020B0604020202020204" pitchFamily="34" charset="0"/>
              </a:rPr>
              <a:t>care home </a:t>
            </a:r>
            <a:r>
              <a:rPr lang="en-GB" sz="1050" b="1">
                <a:solidFill>
                  <a:schemeClr val="bg1"/>
                </a:solidFill>
                <a:latin typeface="Arial" panose="020B0604020202020204" pitchFamily="34" charset="0"/>
                <a:cs typeface="Arial" panose="020B0604020202020204" pitchFamily="34" charset="0"/>
              </a:rPr>
              <a:t>residents have been offered</a:t>
            </a:r>
            <a:r>
              <a:rPr lang="en-GB" sz="1050" b="1">
                <a:solidFill>
                  <a:schemeClr val="accent3">
                    <a:lumMod val="50000"/>
                  </a:schemeClr>
                </a:solidFill>
                <a:latin typeface="Arial" panose="020B0604020202020204" pitchFamily="34" charset="0"/>
                <a:cs typeface="Arial" panose="020B0604020202020204" pitchFamily="34" charset="0"/>
              </a:rPr>
              <a:t> the following </a:t>
            </a:r>
            <a:r>
              <a:rPr lang="en-GB" sz="1050" b="1">
                <a:solidFill>
                  <a:schemeClr val="bg1"/>
                </a:solidFill>
                <a:latin typeface="Arial" panose="020B0604020202020204" pitchFamily="34" charset="0"/>
                <a:cs typeface="Arial" panose="020B0604020202020204" pitchFamily="34" charset="0"/>
              </a:rPr>
              <a:t>vaccines…</a:t>
            </a:r>
          </a:p>
        </p:txBody>
      </p:sp>
      <p:sp>
        <p:nvSpPr>
          <p:cNvPr id="6" name="Oval Callout 10">
            <a:extLst>
              <a:ext uri="{FF2B5EF4-FFF2-40B4-BE49-F238E27FC236}">
                <a16:creationId xmlns:a16="http://schemas.microsoft.com/office/drawing/2014/main" id="{E88CEDE6-A4A1-40E0-B9D9-274A508A33EE}"/>
              </a:ext>
            </a:extLst>
          </p:cNvPr>
          <p:cNvSpPr/>
          <p:nvPr/>
        </p:nvSpPr>
        <p:spPr>
          <a:xfrm flipH="1">
            <a:off x="2672148" y="3219280"/>
            <a:ext cx="2783986" cy="972650"/>
          </a:xfrm>
          <a:prstGeom prst="wedgeEllipseCallout">
            <a:avLst>
              <a:gd name="adj1" fmla="val 62082"/>
              <a:gd name="adj2" fmla="val 3645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b="1">
                <a:latin typeface="Arial" panose="020B0604020202020204" pitchFamily="34" charset="0"/>
                <a:cs typeface="Arial" panose="020B0604020202020204" pitchFamily="34" charset="0"/>
              </a:rPr>
              <a:t>Who will provide the vaccinations for residents?</a:t>
            </a:r>
          </a:p>
        </p:txBody>
      </p:sp>
      <p:grpSp>
        <p:nvGrpSpPr>
          <p:cNvPr id="7" name="Group 6">
            <a:extLst>
              <a:ext uri="{FF2B5EF4-FFF2-40B4-BE49-F238E27FC236}">
                <a16:creationId xmlns:a16="http://schemas.microsoft.com/office/drawing/2014/main" id="{09C60206-35CD-48E0-A80E-EFC5958CE6B7}"/>
              </a:ext>
            </a:extLst>
          </p:cNvPr>
          <p:cNvGrpSpPr/>
          <p:nvPr/>
        </p:nvGrpSpPr>
        <p:grpSpPr>
          <a:xfrm>
            <a:off x="1331641" y="956522"/>
            <a:ext cx="972086" cy="1472863"/>
            <a:chOff x="510685" y="971454"/>
            <a:chExt cx="866698" cy="1261377"/>
          </a:xfrm>
        </p:grpSpPr>
        <p:pic>
          <p:nvPicPr>
            <p:cNvPr id="8" name="Picture 7" descr="A close up of a logo&#10;&#10;Description automatically generated">
              <a:extLst>
                <a:ext uri="{FF2B5EF4-FFF2-40B4-BE49-F238E27FC236}">
                  <a16:creationId xmlns:a16="http://schemas.microsoft.com/office/drawing/2014/main" id="{CD6D7D05-06CC-4BAF-95B1-35E49AF9D455}"/>
                </a:ext>
              </a:extLst>
            </p:cNvPr>
            <p:cNvPicPr>
              <a:picLocks noChangeAspect="1"/>
            </p:cNvPicPr>
            <p:nvPr/>
          </p:nvPicPr>
          <p:blipFill>
            <a:blip r:embed="rId5"/>
            <a:stretch>
              <a:fillRect/>
            </a:stretch>
          </p:blipFill>
          <p:spPr>
            <a:xfrm>
              <a:off x="510685" y="971454"/>
              <a:ext cx="866698" cy="1125271"/>
            </a:xfrm>
            <a:prstGeom prst="rect">
              <a:avLst/>
            </a:prstGeom>
          </p:spPr>
        </p:pic>
        <p:pic>
          <p:nvPicPr>
            <p:cNvPr id="9" name="Picture 8">
              <a:extLst>
                <a:ext uri="{FF2B5EF4-FFF2-40B4-BE49-F238E27FC236}">
                  <a16:creationId xmlns:a16="http://schemas.microsoft.com/office/drawing/2014/main" id="{DAF093DB-5DE5-4FAC-B6F0-31B61C7E42E1}"/>
                </a:ext>
              </a:extLst>
            </p:cNvPr>
            <p:cNvPicPr>
              <a:picLocks noChangeAspect="1"/>
            </p:cNvPicPr>
            <p:nvPr/>
          </p:nvPicPr>
          <p:blipFill>
            <a:blip r:embed="rId6"/>
            <a:stretch>
              <a:fillRect/>
            </a:stretch>
          </p:blipFill>
          <p:spPr>
            <a:xfrm>
              <a:off x="712101" y="1747967"/>
              <a:ext cx="560376" cy="484864"/>
            </a:xfrm>
            <a:prstGeom prst="rect">
              <a:avLst/>
            </a:prstGeom>
          </p:spPr>
        </p:pic>
      </p:grpSp>
      <p:pic>
        <p:nvPicPr>
          <p:cNvPr id="10" name="Picture 9">
            <a:extLst>
              <a:ext uri="{FF2B5EF4-FFF2-40B4-BE49-F238E27FC236}">
                <a16:creationId xmlns:a16="http://schemas.microsoft.com/office/drawing/2014/main" id="{3662258A-F73F-43CB-BF4C-254C255F2104}"/>
              </a:ext>
            </a:extLst>
          </p:cNvPr>
          <p:cNvPicPr>
            <a:picLocks noChangeAspect="1"/>
          </p:cNvPicPr>
          <p:nvPr/>
        </p:nvPicPr>
        <p:blipFill>
          <a:blip r:embed="rId7"/>
          <a:stretch>
            <a:fillRect/>
          </a:stretch>
        </p:blipFill>
        <p:spPr>
          <a:xfrm>
            <a:off x="1331641" y="3273829"/>
            <a:ext cx="988354" cy="1284859"/>
          </a:xfrm>
          <a:prstGeom prst="rect">
            <a:avLst/>
          </a:prstGeom>
        </p:spPr>
      </p:pic>
      <p:sp>
        <p:nvSpPr>
          <p:cNvPr id="11" name="Title 1">
            <a:extLst>
              <a:ext uri="{FF2B5EF4-FFF2-40B4-BE49-F238E27FC236}">
                <a16:creationId xmlns:a16="http://schemas.microsoft.com/office/drawing/2014/main" id="{516A82B6-576E-4A9A-863A-BB22AACD3D88}"/>
              </a:ext>
            </a:extLst>
          </p:cNvPr>
          <p:cNvSpPr txBox="1">
            <a:spLocks/>
          </p:cNvSpPr>
          <p:nvPr/>
        </p:nvSpPr>
        <p:spPr>
          <a:xfrm>
            <a:off x="188119" y="141688"/>
            <a:ext cx="7192193" cy="377837"/>
          </a:xfrm>
          <a:prstGeom prst="rect">
            <a:avLst/>
          </a:prstGeom>
        </p:spPr>
        <p:txBody>
          <a:bodyPr/>
          <a:lstStyle>
            <a:lvl1pPr algn="l" defTabSz="914400" rtl="0" eaLnBrk="1" latinLnBrk="0" hangingPunct="1">
              <a:lnSpc>
                <a:spcPct val="90000"/>
              </a:lnSpc>
              <a:spcBef>
                <a:spcPct val="0"/>
              </a:spcBef>
              <a:buNone/>
              <a:defRPr sz="2700" b="0" kern="1200">
                <a:solidFill>
                  <a:srgbClr val="005EB8"/>
                </a:solidFill>
                <a:latin typeface="Arial" panose="020B0604020202020204" pitchFamily="34" charset="0"/>
                <a:ea typeface="+mj-ea"/>
                <a:cs typeface="Arial" panose="020B0604020202020204" pitchFamily="34" charset="0"/>
              </a:defRPr>
            </a:lvl1pPr>
          </a:lstStyle>
          <a:p>
            <a:pPr marL="0" lvl="1" indent="-207089" defTabSz="632986">
              <a:defRPr/>
            </a:pPr>
            <a:r>
              <a:rPr lang="en-GB" sz="2250" kern="0" dirty="0">
                <a:solidFill>
                  <a:srgbClr val="005EB8"/>
                </a:solidFill>
                <a:latin typeface="Arial" panose="020B0604020202020204" pitchFamily="34" charset="0"/>
                <a:cs typeface="Arial" panose="020B0604020202020204" pitchFamily="34" charset="0"/>
              </a:rPr>
              <a:t>Vaccinations: Care home residents</a:t>
            </a:r>
          </a:p>
          <a:p>
            <a:pPr marL="0" lvl="1" indent="-207089" defTabSz="632986">
              <a:defRPr/>
            </a:pPr>
            <a:r>
              <a:rPr lang="en-GB" sz="2250" kern="0" dirty="0">
                <a:solidFill>
                  <a:srgbClr val="005EB8"/>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6400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50C282-013B-4330-A79E-2866CDEA6E23}"/>
              </a:ext>
            </a:extLst>
          </p:cNvPr>
          <p:cNvSpPr>
            <a:spLocks noGrp="1"/>
          </p:cNvSpPr>
          <p:nvPr>
            <p:ph sz="quarter" idx="10"/>
          </p:nvPr>
        </p:nvSpPr>
        <p:spPr>
          <a:xfrm>
            <a:off x="461191" y="1007853"/>
            <a:ext cx="7567193" cy="3724164"/>
          </a:xfrm>
        </p:spPr>
        <p:txBody>
          <a:bodyPr>
            <a:normAutofit fontScale="92500" lnSpcReduction="10000"/>
          </a:bodyPr>
          <a:lstStyle/>
          <a:p>
            <a:pPr>
              <a:spcBef>
                <a:spcPts val="563"/>
              </a:spcBef>
            </a:pPr>
            <a:r>
              <a:rPr lang="en-GB" sz="1200" dirty="0">
                <a:solidFill>
                  <a:schemeClr val="tx1"/>
                </a:solidFill>
              </a:rPr>
              <a:t>We encourage all NHS and social care settings to participate by using the branded campaign resources on the following pages, to encourage staff to get their flu vaccinations.</a:t>
            </a:r>
          </a:p>
          <a:p>
            <a:pPr>
              <a:spcBef>
                <a:spcPts val="563"/>
              </a:spcBef>
            </a:pPr>
            <a:endParaRPr lang="en-GB" sz="1200" dirty="0">
              <a:solidFill>
                <a:schemeClr val="tx1"/>
              </a:solidFill>
            </a:endParaRPr>
          </a:p>
          <a:p>
            <a:pPr>
              <a:spcBef>
                <a:spcPts val="563"/>
              </a:spcBef>
            </a:pPr>
            <a:r>
              <a:rPr lang="en-GB" sz="1200" dirty="0">
                <a:solidFill>
                  <a:schemeClr val="tx1"/>
                </a:solidFill>
              </a:rPr>
              <a:t>The branded campaign resources can be ordered or downloaded by registering for Public Health England’s Campaign Resource Centre. Its Health and Social Care Staff Flu Campaign Toolkit is free to access and contains a range of print and digital resources to suit your needs. It is easy to register </a:t>
            </a:r>
            <a:r>
              <a:rPr lang="en-GB" sz="1200" dirty="0">
                <a:solidFill>
                  <a:schemeClr val="tx1"/>
                </a:solidFill>
                <a:hlinkClick r:id="rId2">
                  <a:extLst>
                    <a:ext uri="{A12FA001-AC4F-418D-AE19-62706E023703}">
                      <ahyp:hlinkClr xmlns:ahyp="http://schemas.microsoft.com/office/drawing/2018/hyperlinkcolor" val="tx"/>
                    </a:ext>
                  </a:extLst>
                </a:hlinkClick>
              </a:rPr>
              <a:t>here</a:t>
            </a:r>
            <a:r>
              <a:rPr lang="en-GB" sz="1200" dirty="0">
                <a:solidFill>
                  <a:schemeClr val="tx1"/>
                </a:solidFill>
              </a:rPr>
              <a:t>.</a:t>
            </a:r>
          </a:p>
          <a:p>
            <a:pPr>
              <a:spcBef>
                <a:spcPts val="563"/>
              </a:spcBef>
            </a:pPr>
            <a:endParaRPr lang="en-GB" sz="1200" dirty="0">
              <a:solidFill>
                <a:schemeClr val="tx1"/>
              </a:solidFill>
            </a:endParaRPr>
          </a:p>
          <a:p>
            <a:pPr>
              <a:spcBef>
                <a:spcPts val="563"/>
              </a:spcBef>
            </a:pPr>
            <a:r>
              <a:rPr lang="en-GB" sz="1200" dirty="0">
                <a:solidFill>
                  <a:schemeClr val="tx1"/>
                </a:solidFill>
              </a:rPr>
              <a:t>The following resources are available:</a:t>
            </a:r>
          </a:p>
          <a:p>
            <a:pPr lvl="1">
              <a:spcBef>
                <a:spcPts val="563"/>
              </a:spcBef>
            </a:pPr>
            <a:r>
              <a:rPr lang="en-GB" sz="1200" dirty="0">
                <a:solidFill>
                  <a:schemeClr val="tx1"/>
                </a:solidFill>
              </a:rPr>
              <a:t>Core messages</a:t>
            </a:r>
          </a:p>
          <a:p>
            <a:pPr lvl="1">
              <a:spcBef>
                <a:spcPts val="563"/>
              </a:spcBef>
            </a:pPr>
            <a:r>
              <a:rPr lang="en-GB" sz="1200" dirty="0">
                <a:solidFill>
                  <a:schemeClr val="tx1"/>
                </a:solidFill>
              </a:rPr>
              <a:t>Printed resources</a:t>
            </a:r>
          </a:p>
          <a:p>
            <a:pPr lvl="1">
              <a:spcBef>
                <a:spcPts val="563"/>
              </a:spcBef>
            </a:pPr>
            <a:r>
              <a:rPr lang="en-GB" sz="1200" dirty="0">
                <a:solidFill>
                  <a:schemeClr val="tx1"/>
                </a:solidFill>
              </a:rPr>
              <a:t>Digital and social media resources</a:t>
            </a:r>
          </a:p>
          <a:p>
            <a:pPr lvl="1">
              <a:spcBef>
                <a:spcPts val="563"/>
              </a:spcBef>
            </a:pPr>
            <a:r>
              <a:rPr lang="en-US" sz="1200" dirty="0">
                <a:solidFill>
                  <a:schemeClr val="tx1"/>
                </a:solidFill>
                <a:latin typeface="Arial"/>
                <a:cs typeface="Arial"/>
              </a:rPr>
              <a:t>Digital and Social Media – example tweets and resources</a:t>
            </a:r>
          </a:p>
          <a:p>
            <a:pPr lvl="1">
              <a:spcBef>
                <a:spcPts val="563"/>
              </a:spcBef>
            </a:pPr>
            <a:r>
              <a:rPr lang="en-US" sz="1200" dirty="0">
                <a:solidFill>
                  <a:schemeClr val="tx1"/>
                </a:solidFill>
                <a:latin typeface="Arial"/>
                <a:cs typeface="Arial"/>
              </a:rPr>
              <a:t>Promoting NHS 111 Star 6</a:t>
            </a:r>
          </a:p>
          <a:p>
            <a:pPr lvl="1">
              <a:spcBef>
                <a:spcPts val="563"/>
              </a:spcBef>
            </a:pPr>
            <a:r>
              <a:rPr lang="en-GB" sz="1200" dirty="0">
                <a:solidFill>
                  <a:schemeClr val="tx1"/>
                </a:solidFill>
              </a:rPr>
              <a:t>Get the flu vaccination, stay well and protect the NHS – FAQ and myth buster</a:t>
            </a:r>
          </a:p>
          <a:p>
            <a:pPr>
              <a:spcBef>
                <a:spcPts val="563"/>
              </a:spcBef>
            </a:pPr>
            <a:endParaRPr lang="en-GB" sz="1200" dirty="0"/>
          </a:p>
        </p:txBody>
      </p:sp>
      <p:sp>
        <p:nvSpPr>
          <p:cNvPr id="3" name="Title 2">
            <a:extLst>
              <a:ext uri="{FF2B5EF4-FFF2-40B4-BE49-F238E27FC236}">
                <a16:creationId xmlns:a16="http://schemas.microsoft.com/office/drawing/2014/main" id="{F8B77FD1-35FA-4FAF-B8C0-42888D030039}"/>
              </a:ext>
            </a:extLst>
          </p:cNvPr>
          <p:cNvSpPr>
            <a:spLocks noGrp="1"/>
          </p:cNvSpPr>
          <p:nvPr>
            <p:ph type="title"/>
          </p:nvPr>
        </p:nvSpPr>
        <p:spPr/>
        <p:txBody>
          <a:bodyPr/>
          <a:lstStyle/>
          <a:p>
            <a:pPr>
              <a:spcBef>
                <a:spcPts val="563"/>
              </a:spcBef>
            </a:pPr>
            <a:r>
              <a:rPr lang="en-GB" sz="2250"/>
              <a:t>Care Home Flu Vaccine Campaign Toolkit</a:t>
            </a:r>
          </a:p>
        </p:txBody>
      </p:sp>
      <p:pic>
        <p:nvPicPr>
          <p:cNvPr id="5" name="Picture 4">
            <a:extLst>
              <a:ext uri="{FF2B5EF4-FFF2-40B4-BE49-F238E27FC236}">
                <a16:creationId xmlns:a16="http://schemas.microsoft.com/office/drawing/2014/main" id="{2E2F644D-098B-4193-A947-4629D8E668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62779" y="2099576"/>
            <a:ext cx="1609340" cy="2253940"/>
          </a:xfrm>
          <a:prstGeom prst="rect">
            <a:avLst/>
          </a:prstGeom>
        </p:spPr>
      </p:pic>
      <p:sp>
        <p:nvSpPr>
          <p:cNvPr id="7" name="TextBox 6">
            <a:extLst>
              <a:ext uri="{FF2B5EF4-FFF2-40B4-BE49-F238E27FC236}">
                <a16:creationId xmlns:a16="http://schemas.microsoft.com/office/drawing/2014/main" id="{DADCFD56-EF4F-4D5D-A42A-98C6017CFF7F}"/>
              </a:ext>
            </a:extLst>
          </p:cNvPr>
          <p:cNvSpPr txBox="1"/>
          <p:nvPr/>
        </p:nvSpPr>
        <p:spPr>
          <a:xfrm>
            <a:off x="5687731" y="4400527"/>
            <a:ext cx="2151900" cy="507831"/>
          </a:xfrm>
          <a:prstGeom prst="rect">
            <a:avLst/>
          </a:prstGeom>
          <a:noFill/>
        </p:spPr>
        <p:txBody>
          <a:bodyPr wrap="square" rtlCol="0">
            <a:spAutoFit/>
          </a:bodyPr>
          <a:lstStyle/>
          <a:p>
            <a:r>
              <a:rPr lang="en-GB" sz="900"/>
              <a:t>CARE Social Care Assistant and Nurse editable posters, available in digital and printed formats</a:t>
            </a:r>
          </a:p>
        </p:txBody>
      </p:sp>
      <p:pic>
        <p:nvPicPr>
          <p:cNvPr id="4" name="Picture 3">
            <a:extLst>
              <a:ext uri="{FF2B5EF4-FFF2-40B4-BE49-F238E27FC236}">
                <a16:creationId xmlns:a16="http://schemas.microsoft.com/office/drawing/2014/main" id="{5DF679B2-6E40-4F39-8A22-099ED6743DEE}"/>
              </a:ext>
            </a:extLst>
          </p:cNvPr>
          <p:cNvPicPr>
            <a:picLocks noChangeAspect="1"/>
          </p:cNvPicPr>
          <p:nvPr/>
        </p:nvPicPr>
        <p:blipFill rotWithShape="1">
          <a:blip r:embed="rId4"/>
          <a:srcRect l="34690" t="16919" r="35664" b="6391"/>
          <a:stretch/>
        </p:blipFill>
        <p:spPr>
          <a:xfrm>
            <a:off x="7314229" y="2096134"/>
            <a:ext cx="1609340" cy="2257382"/>
          </a:xfrm>
          <a:prstGeom prst="rect">
            <a:avLst/>
          </a:prstGeom>
        </p:spPr>
      </p:pic>
    </p:spTree>
    <p:extLst>
      <p:ext uri="{BB962C8B-B14F-4D97-AF65-F5344CB8AC3E}">
        <p14:creationId xmlns:p14="http://schemas.microsoft.com/office/powerpoint/2010/main" val="2831534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EA3E90-224F-4562-85CB-B1121CA09530}"/>
              </a:ext>
            </a:extLst>
          </p:cNvPr>
          <p:cNvSpPr>
            <a:spLocks noGrp="1"/>
          </p:cNvSpPr>
          <p:nvPr>
            <p:ph sz="quarter" idx="10"/>
          </p:nvPr>
        </p:nvSpPr>
        <p:spPr>
          <a:xfrm>
            <a:off x="444238" y="195955"/>
            <a:ext cx="8396974" cy="4749873"/>
          </a:xfrm>
        </p:spPr>
        <p:txBody>
          <a:bodyPr>
            <a:normAutofit/>
          </a:bodyPr>
          <a:lstStyle/>
          <a:p>
            <a:endParaRPr lang="en-GB" sz="1200"/>
          </a:p>
          <a:p>
            <a:endParaRPr lang="en-GB" sz="1200"/>
          </a:p>
          <a:p>
            <a:r>
              <a:rPr lang="en-GB" sz="1200"/>
              <a:t>		</a:t>
            </a:r>
          </a:p>
          <a:p>
            <a:endParaRPr lang="en-GB"/>
          </a:p>
        </p:txBody>
      </p:sp>
      <p:sp>
        <p:nvSpPr>
          <p:cNvPr id="7" name="Content Placeholder 1">
            <a:extLst>
              <a:ext uri="{FF2B5EF4-FFF2-40B4-BE49-F238E27FC236}">
                <a16:creationId xmlns:a16="http://schemas.microsoft.com/office/drawing/2014/main" id="{A3ADD64E-E250-470D-AFE3-FCDC53DEFFB7}"/>
              </a:ext>
            </a:extLst>
          </p:cNvPr>
          <p:cNvSpPr txBox="1">
            <a:spLocks/>
          </p:cNvSpPr>
          <p:nvPr/>
        </p:nvSpPr>
        <p:spPr>
          <a:xfrm>
            <a:off x="4552481" y="1004324"/>
            <a:ext cx="3966793" cy="3742230"/>
          </a:xfrm>
          <a:prstGeom prst="rect">
            <a:avLst/>
          </a:prstGeom>
        </p:spPr>
        <p:txBody>
          <a:bodyPr vert="horz" lIns="0" tIns="0" rIns="0" bIns="0" rtlCol="0">
            <a:normAutofit/>
          </a:bodyPr>
          <a:lstStyle>
            <a:lvl1pPr marL="0" indent="0" algn="l" defTabSz="913684" rtl="0" eaLnBrk="1" latinLnBrk="0" hangingPunct="1">
              <a:lnSpc>
                <a:spcPct val="100000"/>
              </a:lnSpc>
              <a:spcBef>
                <a:spcPts val="600"/>
              </a:spcBef>
              <a:spcAft>
                <a:spcPts val="600"/>
              </a:spcAft>
              <a:buFont typeface="Arial" panose="020B0604020202020204" pitchFamily="34" charset="0"/>
              <a:buNone/>
              <a:defRPr sz="1050" kern="1200">
                <a:solidFill>
                  <a:schemeClr val="accent5"/>
                </a:solidFill>
                <a:latin typeface="Arial" panose="020B0604020202020204" pitchFamily="34" charset="0"/>
                <a:ea typeface="+mn-ea"/>
                <a:cs typeface="Arial" panose="020B0604020202020204" pitchFamily="34" charset="0"/>
              </a:defRPr>
            </a:lvl1pPr>
            <a:lvl2pPr marL="285526" indent="-285526" algn="l" defTabSz="913684" rtl="0" eaLnBrk="1" latinLnBrk="0" hangingPunct="1">
              <a:lnSpc>
                <a:spcPct val="100000"/>
              </a:lnSpc>
              <a:spcBef>
                <a:spcPts val="600"/>
              </a:spcBef>
              <a:spcAft>
                <a:spcPts val="600"/>
              </a:spcAft>
              <a:buFont typeface="Arial" panose="020B0604020202020204" pitchFamily="34" charset="0"/>
              <a:buChar char="•"/>
              <a:defRPr sz="1050" kern="1200">
                <a:solidFill>
                  <a:schemeClr val="accent5"/>
                </a:solidFill>
                <a:latin typeface="Arial" panose="020B0604020202020204" pitchFamily="34" charset="0"/>
                <a:ea typeface="+mn-ea"/>
                <a:cs typeface="Arial" panose="020B0604020202020204" pitchFamily="34" charset="0"/>
              </a:defRPr>
            </a:lvl2pPr>
            <a:lvl3pPr marL="539327" indent="-269663" algn="l" defTabSz="913684" rtl="0" eaLnBrk="1" latinLnBrk="0" hangingPunct="1">
              <a:lnSpc>
                <a:spcPct val="100000"/>
              </a:lnSpc>
              <a:spcBef>
                <a:spcPts val="600"/>
              </a:spcBef>
              <a:spcAft>
                <a:spcPts val="600"/>
              </a:spcAft>
              <a:buFont typeface="Arial" panose="020B0604020202020204" pitchFamily="34" charset="0"/>
              <a:buChar char="–"/>
              <a:defRPr sz="1050" kern="1200">
                <a:solidFill>
                  <a:schemeClr val="accent5"/>
                </a:solidFill>
                <a:latin typeface="Arial" panose="020B0604020202020204" pitchFamily="34" charset="0"/>
                <a:ea typeface="+mn-ea"/>
                <a:cs typeface="Arial" panose="020B0604020202020204" pitchFamily="34" charset="0"/>
              </a:defRPr>
            </a:lvl3pPr>
            <a:lvl4pPr marL="808991" indent="-269663" algn="l" defTabSz="913684" rtl="0" eaLnBrk="1" latinLnBrk="0" hangingPunct="1">
              <a:lnSpc>
                <a:spcPct val="100000"/>
              </a:lnSpc>
              <a:spcBef>
                <a:spcPts val="600"/>
              </a:spcBef>
              <a:spcAft>
                <a:spcPts val="600"/>
              </a:spcAft>
              <a:buFont typeface="Arial" panose="020B0604020202020204" pitchFamily="34" charset="0"/>
              <a:buChar char="•"/>
              <a:defRPr sz="1050" kern="1200">
                <a:solidFill>
                  <a:schemeClr val="accent5"/>
                </a:solidFill>
                <a:latin typeface="Arial" panose="020B0604020202020204" pitchFamily="34" charset="0"/>
                <a:ea typeface="+mn-ea"/>
                <a:cs typeface="Arial" panose="020B0604020202020204" pitchFamily="34" charset="0"/>
              </a:defRPr>
            </a:lvl4pPr>
            <a:lvl5pPr marL="1078654" indent="-269663" algn="l" defTabSz="913684" rtl="0" eaLnBrk="1" latinLnBrk="0" hangingPunct="1">
              <a:lnSpc>
                <a:spcPct val="100000"/>
              </a:lnSpc>
              <a:spcBef>
                <a:spcPts val="600"/>
              </a:spcBef>
              <a:spcAft>
                <a:spcPts val="600"/>
              </a:spcAft>
              <a:buFont typeface="Arial" panose="020B0604020202020204" pitchFamily="34" charset="0"/>
              <a:buChar char="–"/>
              <a:defRPr sz="1050" kern="1200">
                <a:solidFill>
                  <a:schemeClr val="accent5"/>
                </a:solidFill>
                <a:latin typeface="Arial" panose="020B0604020202020204" pitchFamily="34" charset="0"/>
                <a:ea typeface="+mn-ea"/>
                <a:cs typeface="Arial" panose="020B0604020202020204" pitchFamily="34" charset="0"/>
              </a:defRPr>
            </a:lvl5pPr>
            <a:lvl6pPr marL="0" indent="0" algn="l" defTabSz="913684"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69472"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314"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156"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p>
        </p:txBody>
      </p:sp>
      <p:sp>
        <p:nvSpPr>
          <p:cNvPr id="12" name="TextBox 11">
            <a:extLst>
              <a:ext uri="{FF2B5EF4-FFF2-40B4-BE49-F238E27FC236}">
                <a16:creationId xmlns:a16="http://schemas.microsoft.com/office/drawing/2014/main" id="{C8444D2D-A640-4792-974C-4B71F0DF2389}"/>
              </a:ext>
            </a:extLst>
          </p:cNvPr>
          <p:cNvSpPr txBox="1"/>
          <p:nvPr/>
        </p:nvSpPr>
        <p:spPr>
          <a:xfrm>
            <a:off x="2263231" y="1419622"/>
            <a:ext cx="6436531" cy="2739211"/>
          </a:xfrm>
          <a:prstGeom prst="rect">
            <a:avLst/>
          </a:prstGeom>
          <a:noFill/>
        </p:spPr>
        <p:txBody>
          <a:bodyPr wrap="square" rtlCol="0">
            <a:spAutoFit/>
          </a:bodyPr>
          <a:lstStyle/>
          <a:p>
            <a:r>
              <a:rPr lang="en-GB" sz="1400"/>
              <a:t>EHCH Section 5.5.4. </a:t>
            </a:r>
            <a:r>
              <a:rPr lang="en-GB" sz="1400" b="1"/>
              <a:t>Best practice includes:</a:t>
            </a:r>
          </a:p>
          <a:p>
            <a:r>
              <a:rPr lang="en-GB" sz="1400" i="1"/>
              <a:t>‘a. Each care home should identify a member of staff with the responsibility for running the flu immunisation campaign. The campaign should not only focus on staff and residents but on family members and visitors too (who may not routinely be vaccinated but could carry the virus unknowingly).</a:t>
            </a:r>
          </a:p>
          <a:p>
            <a:endParaRPr lang="en-GB" sz="1400" i="1"/>
          </a:p>
          <a:p>
            <a:r>
              <a:rPr lang="en-GB" sz="1400" i="1"/>
              <a:t>b. Record the number of staff with direct resident contact and the number receiving the flu vaccine so uptake can be measured.</a:t>
            </a:r>
          </a:p>
          <a:p>
            <a:endParaRPr lang="en-GB" sz="1400" i="1"/>
          </a:p>
          <a:p>
            <a:r>
              <a:rPr lang="en-GB" sz="1400" i="1"/>
              <a:t>c. Use resources such as posters, leaflets, and digital tools, which can be downloaded from the Public Health England Campaign Resource Centre. ‘</a:t>
            </a:r>
          </a:p>
          <a:p>
            <a:endParaRPr lang="en-GB"/>
          </a:p>
        </p:txBody>
      </p:sp>
      <p:sp>
        <p:nvSpPr>
          <p:cNvPr id="13" name="Title 2">
            <a:extLst>
              <a:ext uri="{FF2B5EF4-FFF2-40B4-BE49-F238E27FC236}">
                <a16:creationId xmlns:a16="http://schemas.microsoft.com/office/drawing/2014/main" id="{2106367C-280B-434C-94C5-682FA2AB6694}"/>
              </a:ext>
            </a:extLst>
          </p:cNvPr>
          <p:cNvSpPr>
            <a:spLocks noGrp="1"/>
          </p:cNvSpPr>
          <p:nvPr>
            <p:ph type="title"/>
          </p:nvPr>
        </p:nvSpPr>
        <p:spPr>
          <a:xfrm>
            <a:off x="457202" y="411483"/>
            <a:ext cx="6567055" cy="458737"/>
          </a:xfrm>
        </p:spPr>
        <p:txBody>
          <a:bodyPr/>
          <a:lstStyle/>
          <a:p>
            <a:pPr>
              <a:spcBef>
                <a:spcPts val="563"/>
              </a:spcBef>
            </a:pPr>
            <a:r>
              <a:rPr lang="en-GB" sz="2250"/>
              <a:t>Care Home Flu Vaccine Campaign champions</a:t>
            </a:r>
          </a:p>
        </p:txBody>
      </p:sp>
      <p:pic>
        <p:nvPicPr>
          <p:cNvPr id="3" name="Picture 2">
            <a:extLst>
              <a:ext uri="{FF2B5EF4-FFF2-40B4-BE49-F238E27FC236}">
                <a16:creationId xmlns:a16="http://schemas.microsoft.com/office/drawing/2014/main" id="{C3E2AEAB-C4F7-4C01-BF33-FE65FD595928}"/>
              </a:ext>
            </a:extLst>
          </p:cNvPr>
          <p:cNvPicPr>
            <a:picLocks noChangeAspect="1"/>
          </p:cNvPicPr>
          <p:nvPr/>
        </p:nvPicPr>
        <p:blipFill>
          <a:blip r:embed="rId2"/>
          <a:stretch>
            <a:fillRect/>
          </a:stretch>
        </p:blipFill>
        <p:spPr>
          <a:xfrm>
            <a:off x="34703" y="1085748"/>
            <a:ext cx="2228528" cy="3132773"/>
          </a:xfrm>
          <a:prstGeom prst="rect">
            <a:avLst/>
          </a:prstGeom>
        </p:spPr>
      </p:pic>
    </p:spTree>
    <p:extLst>
      <p:ext uri="{BB962C8B-B14F-4D97-AF65-F5344CB8AC3E}">
        <p14:creationId xmlns:p14="http://schemas.microsoft.com/office/powerpoint/2010/main" val="3888876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7">
            <a:extLst>
              <a:ext uri="{FF2B5EF4-FFF2-40B4-BE49-F238E27FC236}">
                <a16:creationId xmlns:a16="http://schemas.microsoft.com/office/drawing/2014/main" id="{B30F9AEF-F663-4EAE-A704-1DEE294ABEBB}"/>
              </a:ext>
            </a:extLst>
          </p:cNvPr>
          <p:cNvSpPr/>
          <p:nvPr/>
        </p:nvSpPr>
        <p:spPr>
          <a:xfrm>
            <a:off x="1732029" y="1131988"/>
            <a:ext cx="1836204" cy="815821"/>
          </a:xfrm>
          <a:prstGeom prst="wedgeEllipseCallout">
            <a:avLst>
              <a:gd name="adj1" fmla="val -62316"/>
              <a:gd name="adj2" fmla="val 4091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lumMod val="50000"/>
                  </a:schemeClr>
                </a:solidFill>
                <a:latin typeface="Arial" panose="020B0604020202020204" pitchFamily="34" charset="0"/>
                <a:cs typeface="Arial" panose="020B0604020202020204" pitchFamily="34" charset="0"/>
              </a:rPr>
              <a:t>Have care home staff and residents been vaccinated?</a:t>
            </a:r>
          </a:p>
        </p:txBody>
      </p:sp>
      <p:sp>
        <p:nvSpPr>
          <p:cNvPr id="5" name="Oval Callout 9">
            <a:extLst>
              <a:ext uri="{FF2B5EF4-FFF2-40B4-BE49-F238E27FC236}">
                <a16:creationId xmlns:a16="http://schemas.microsoft.com/office/drawing/2014/main" id="{65C9429D-9A2F-421E-8833-3AB7A1EBDC6A}"/>
              </a:ext>
            </a:extLst>
          </p:cNvPr>
          <p:cNvSpPr/>
          <p:nvPr/>
        </p:nvSpPr>
        <p:spPr>
          <a:xfrm flipH="1">
            <a:off x="1972379" y="3121232"/>
            <a:ext cx="1836204" cy="844157"/>
          </a:xfrm>
          <a:prstGeom prst="wedgeEllipseCallout">
            <a:avLst>
              <a:gd name="adj1" fmla="val 62082"/>
              <a:gd name="adj2" fmla="val 364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tx2"/>
              </a:buClr>
            </a:pPr>
            <a:r>
              <a:rPr lang="en-GB" sz="1200" b="1" kern="0" dirty="0">
                <a:solidFill>
                  <a:schemeClr val="bg1"/>
                </a:solidFill>
                <a:latin typeface="Arial" panose="020B0604020202020204" pitchFamily="34" charset="0"/>
                <a:cs typeface="Arial" panose="020B0604020202020204" pitchFamily="34" charset="0"/>
                <a:sym typeface="Wingdings"/>
              </a:rPr>
              <a:t>How can staff and residents receive their vaccination?</a:t>
            </a:r>
          </a:p>
        </p:txBody>
      </p:sp>
      <p:grpSp>
        <p:nvGrpSpPr>
          <p:cNvPr id="6" name="Group 5">
            <a:extLst>
              <a:ext uri="{FF2B5EF4-FFF2-40B4-BE49-F238E27FC236}">
                <a16:creationId xmlns:a16="http://schemas.microsoft.com/office/drawing/2014/main" id="{E01B6EDC-AAD5-4A80-9EA3-48049C0BACE2}"/>
              </a:ext>
            </a:extLst>
          </p:cNvPr>
          <p:cNvGrpSpPr/>
          <p:nvPr/>
        </p:nvGrpSpPr>
        <p:grpSpPr>
          <a:xfrm>
            <a:off x="570931" y="1289329"/>
            <a:ext cx="972086" cy="1472863"/>
            <a:chOff x="510685" y="971454"/>
            <a:chExt cx="866698" cy="1261377"/>
          </a:xfrm>
        </p:grpSpPr>
        <p:pic>
          <p:nvPicPr>
            <p:cNvPr id="7" name="Picture 6" descr="A close up of a logo&#10;&#10;Description automatically generated">
              <a:extLst>
                <a:ext uri="{FF2B5EF4-FFF2-40B4-BE49-F238E27FC236}">
                  <a16:creationId xmlns:a16="http://schemas.microsoft.com/office/drawing/2014/main" id="{4131EC3B-BF52-41DF-A58D-E99E5AA0E6D9}"/>
                </a:ext>
              </a:extLst>
            </p:cNvPr>
            <p:cNvPicPr>
              <a:picLocks noChangeAspect="1"/>
            </p:cNvPicPr>
            <p:nvPr/>
          </p:nvPicPr>
          <p:blipFill>
            <a:blip r:embed="rId2"/>
            <a:stretch>
              <a:fillRect/>
            </a:stretch>
          </p:blipFill>
          <p:spPr>
            <a:xfrm>
              <a:off x="510685" y="971454"/>
              <a:ext cx="866698" cy="1125271"/>
            </a:xfrm>
            <a:prstGeom prst="rect">
              <a:avLst/>
            </a:prstGeom>
          </p:spPr>
        </p:pic>
        <p:pic>
          <p:nvPicPr>
            <p:cNvPr id="8" name="Picture 7">
              <a:extLst>
                <a:ext uri="{FF2B5EF4-FFF2-40B4-BE49-F238E27FC236}">
                  <a16:creationId xmlns:a16="http://schemas.microsoft.com/office/drawing/2014/main" id="{0E6F2D62-43F1-4ACE-868C-17886FBCB3D1}"/>
                </a:ext>
              </a:extLst>
            </p:cNvPr>
            <p:cNvPicPr>
              <a:picLocks noChangeAspect="1"/>
            </p:cNvPicPr>
            <p:nvPr/>
          </p:nvPicPr>
          <p:blipFill>
            <a:blip r:embed="rId3"/>
            <a:stretch>
              <a:fillRect/>
            </a:stretch>
          </p:blipFill>
          <p:spPr>
            <a:xfrm>
              <a:off x="712101" y="1747967"/>
              <a:ext cx="560376" cy="484864"/>
            </a:xfrm>
            <a:prstGeom prst="rect">
              <a:avLst/>
            </a:prstGeom>
          </p:spPr>
        </p:pic>
      </p:grpSp>
      <p:pic>
        <p:nvPicPr>
          <p:cNvPr id="9" name="Picture 8">
            <a:extLst>
              <a:ext uri="{FF2B5EF4-FFF2-40B4-BE49-F238E27FC236}">
                <a16:creationId xmlns:a16="http://schemas.microsoft.com/office/drawing/2014/main" id="{AC6575C6-9F3D-4888-B7CC-41DA79B8BD13}"/>
              </a:ext>
            </a:extLst>
          </p:cNvPr>
          <p:cNvPicPr>
            <a:picLocks noChangeAspect="1"/>
          </p:cNvPicPr>
          <p:nvPr/>
        </p:nvPicPr>
        <p:blipFill>
          <a:blip r:embed="rId4"/>
          <a:stretch>
            <a:fillRect/>
          </a:stretch>
        </p:blipFill>
        <p:spPr>
          <a:xfrm>
            <a:off x="651910" y="3136819"/>
            <a:ext cx="988354" cy="1284859"/>
          </a:xfrm>
          <a:prstGeom prst="rect">
            <a:avLst/>
          </a:prstGeom>
        </p:spPr>
      </p:pic>
      <p:sp>
        <p:nvSpPr>
          <p:cNvPr id="10" name="TextBox 9">
            <a:extLst>
              <a:ext uri="{FF2B5EF4-FFF2-40B4-BE49-F238E27FC236}">
                <a16:creationId xmlns:a16="http://schemas.microsoft.com/office/drawing/2014/main" id="{47C6F8CE-67EC-4A55-8F68-31519D1E1B55}"/>
              </a:ext>
            </a:extLst>
          </p:cNvPr>
          <p:cNvSpPr txBox="1"/>
          <p:nvPr/>
        </p:nvSpPr>
        <p:spPr>
          <a:xfrm>
            <a:off x="220980" y="69753"/>
            <a:ext cx="6210300" cy="438582"/>
          </a:xfrm>
          <a:prstGeom prst="rect">
            <a:avLst/>
          </a:prstGeom>
          <a:noFill/>
        </p:spPr>
        <p:txBody>
          <a:bodyPr wrap="square">
            <a:spAutoFit/>
          </a:bodyPr>
          <a:lstStyle/>
          <a:p>
            <a:r>
              <a:rPr lang="en-GB" sz="2250" dirty="0">
                <a:solidFill>
                  <a:srgbClr val="005EB8"/>
                </a:solidFill>
                <a:latin typeface="Arial" panose="020B0604020202020204" pitchFamily="34" charset="0"/>
                <a:cs typeface="Arial" panose="020B0604020202020204" pitchFamily="34" charset="0"/>
              </a:rPr>
              <a:t>Flu vaccinations- care home staff and residents</a:t>
            </a:r>
          </a:p>
        </p:txBody>
      </p:sp>
      <p:sp>
        <p:nvSpPr>
          <p:cNvPr id="11" name="TextBox 10">
            <a:extLst>
              <a:ext uri="{FF2B5EF4-FFF2-40B4-BE49-F238E27FC236}">
                <a16:creationId xmlns:a16="http://schemas.microsoft.com/office/drawing/2014/main" id="{FD3306C1-C81C-4E29-AD5A-90513DDC617A}"/>
              </a:ext>
            </a:extLst>
          </p:cNvPr>
          <p:cNvSpPr txBox="1"/>
          <p:nvPr/>
        </p:nvSpPr>
        <p:spPr>
          <a:xfrm>
            <a:off x="4070294" y="734396"/>
            <a:ext cx="4852726" cy="3808735"/>
          </a:xfrm>
          <a:prstGeom prst="rect">
            <a:avLst/>
          </a:prstGeom>
          <a:noFill/>
        </p:spPr>
        <p:txBody>
          <a:bodyPr wrap="square" rtlCol="0">
            <a:spAutoFit/>
          </a:bodyPr>
          <a:lstStyle/>
          <a:p>
            <a:pPr defTabSz="685595"/>
            <a:r>
              <a:rPr lang="en-GB" sz="1050" b="1" dirty="0">
                <a:solidFill>
                  <a:schemeClr val="tx2"/>
                </a:solidFill>
                <a:ea typeface="Times New Roman"/>
                <a:cs typeface="Arial" panose="020B0604020202020204" pitchFamily="34" charset="0"/>
              </a:rPr>
              <a:t>All care home staff and residents can get a free flu vaccine</a:t>
            </a:r>
            <a:r>
              <a:rPr lang="en-GB" sz="1050" dirty="0">
                <a:ea typeface="Times New Roman"/>
                <a:cs typeface="Arial" panose="020B0604020202020204" pitchFamily="34" charset="0"/>
              </a:rPr>
              <a:t> under the national flu vaccination scheme. </a:t>
            </a:r>
          </a:p>
          <a:p>
            <a:pPr defTabSz="685595"/>
            <a:endParaRPr lang="en-GB" sz="1050" dirty="0">
              <a:solidFill>
                <a:srgbClr val="000000"/>
              </a:solidFill>
              <a:ea typeface="Times New Roman"/>
              <a:cs typeface="Arial" panose="020B0604020202020204" pitchFamily="34" charset="0"/>
            </a:endParaRPr>
          </a:p>
          <a:p>
            <a:pPr marL="171450" indent="-171450">
              <a:buFont typeface="Arial" panose="020B0604020202020204" pitchFamily="34" charset="0"/>
              <a:buChar char="•"/>
            </a:pPr>
            <a:r>
              <a:rPr lang="en-GB" sz="1050" dirty="0"/>
              <a:t>All residents need to be vaccinated by November 2020</a:t>
            </a:r>
          </a:p>
          <a:p>
            <a:pPr marL="171450" lvl="0" indent="-171450">
              <a:buFont typeface="Arial" panose="020B0604020202020204" pitchFamily="34" charset="0"/>
              <a:buChar char="•"/>
            </a:pPr>
            <a:r>
              <a:rPr lang="en-GB" sz="1050" dirty="0"/>
              <a:t>Health and social care staff can get vaccinated in their GP practice or in a community pharmacy in London</a:t>
            </a:r>
          </a:p>
          <a:p>
            <a:r>
              <a:rPr lang="en-GB" sz="1050" b="1" dirty="0"/>
              <a:t>It’s a good idea to have both done together:</a:t>
            </a:r>
          </a:p>
          <a:p>
            <a:pPr marL="171450" indent="-171450">
              <a:buFont typeface="Arial" panose="020B0604020202020204" pitchFamily="34" charset="0"/>
              <a:buChar char="•"/>
            </a:pPr>
            <a:r>
              <a:rPr lang="en-GB" sz="1050" dirty="0"/>
              <a:t>Pop up clinics by community pharmacies who can do all staff and residents on site</a:t>
            </a:r>
          </a:p>
          <a:p>
            <a:pPr marL="171450" indent="-171450">
              <a:buFont typeface="Arial" panose="020B0604020202020204" pitchFamily="34" charset="0"/>
              <a:buChar char="•"/>
            </a:pPr>
            <a:r>
              <a:rPr lang="en-GB" sz="1050" dirty="0"/>
              <a:t>PCN arrangements for staff and residents </a:t>
            </a:r>
          </a:p>
          <a:p>
            <a:pPr lvl="0"/>
            <a:endParaRPr lang="en-GB" sz="1050" dirty="0"/>
          </a:p>
          <a:p>
            <a:r>
              <a:rPr lang="en-GB" sz="1050" dirty="0"/>
              <a:t>To ensure that this happens, there should be a named ‘flu lead who can:</a:t>
            </a:r>
          </a:p>
          <a:p>
            <a:pPr marL="171450" indent="-171450">
              <a:buFont typeface="Arial" panose="020B0604020202020204" pitchFamily="34" charset="0"/>
              <a:buChar char="•"/>
            </a:pPr>
            <a:r>
              <a:rPr lang="en-GB" sz="1050" dirty="0"/>
              <a:t>Promote flu vaccination in the care homes</a:t>
            </a:r>
          </a:p>
          <a:p>
            <a:pPr marL="171450" indent="-171450">
              <a:buFont typeface="Arial" panose="020B0604020202020204" pitchFamily="34" charset="0"/>
              <a:buChar char="•"/>
            </a:pPr>
            <a:r>
              <a:rPr lang="en-GB" sz="1050" dirty="0"/>
              <a:t>Keep records of the number of staff and residents needing flu vaccination and how many have received flu vaccination </a:t>
            </a:r>
          </a:p>
          <a:p>
            <a:pPr marL="171450" indent="-171450">
              <a:buFont typeface="Arial" panose="020B0604020202020204" pitchFamily="34" charset="0"/>
              <a:buChar char="•"/>
            </a:pPr>
            <a:r>
              <a:rPr lang="en-GB" sz="1050" dirty="0"/>
              <a:t>Both of these actions will greatly reduce the risk of influenza outbreak in the home and in the event there was an outbreak of a respiratory virus, the information will help the outbreak response  </a:t>
            </a:r>
          </a:p>
          <a:p>
            <a:pPr lvl="0"/>
            <a:endParaRPr lang="en-GB" sz="1050" dirty="0"/>
          </a:p>
          <a:p>
            <a:pPr marL="171450" lvl="0" indent="-171450">
              <a:buFont typeface="Arial" panose="020B0604020202020204" pitchFamily="34" charset="0"/>
              <a:buChar char="•"/>
            </a:pPr>
            <a:r>
              <a:rPr lang="en-GB" sz="1050" dirty="0"/>
              <a:t>Non- health care staff (e.g. cleaners) and agency staff can get vaccinated for free in community pharmacies </a:t>
            </a:r>
          </a:p>
          <a:p>
            <a:pPr marL="171450" lvl="0" indent="-171450">
              <a:buFont typeface="Arial" panose="020B0604020202020204" pitchFamily="34" charset="0"/>
              <a:buChar char="•"/>
            </a:pPr>
            <a:r>
              <a:rPr lang="en-GB" sz="1050" kern="0" dirty="0">
                <a:solidFill>
                  <a:srgbClr val="000000"/>
                </a:solidFill>
                <a:cs typeface="Arial" panose="020B0604020202020204" pitchFamily="34" charset="0"/>
              </a:rPr>
              <a:t>See </a:t>
            </a:r>
            <a:r>
              <a:rPr lang="en-GB" sz="1050" u="sng" dirty="0">
                <a:solidFill>
                  <a:srgbClr val="0563C1"/>
                </a:solidFill>
                <a:effectLst/>
                <a:ea typeface="Calibri" panose="020F0502020204030204" pitchFamily="34" charset="0"/>
                <a:hlinkClick r:id="rId5"/>
              </a:rPr>
              <a:t>www.myvaccinations.co.uk</a:t>
            </a:r>
            <a:r>
              <a:rPr lang="en-GB" sz="1050" dirty="0">
                <a:effectLst/>
                <a:ea typeface="Calibri" panose="020F0502020204030204" pitchFamily="34" charset="0"/>
              </a:rPr>
              <a:t> </a:t>
            </a:r>
            <a:r>
              <a:rPr lang="en-GB" sz="1050" kern="0" dirty="0">
                <a:solidFill>
                  <a:srgbClr val="000000"/>
                </a:solidFill>
                <a:cs typeface="Arial" panose="020B0604020202020204" pitchFamily="34" charset="0"/>
              </a:rPr>
              <a:t>to find your local participating pharmacy and book your free flu vaccine appointment.</a:t>
            </a:r>
          </a:p>
        </p:txBody>
      </p:sp>
    </p:spTree>
    <p:extLst>
      <p:ext uri="{BB962C8B-B14F-4D97-AF65-F5344CB8AC3E}">
        <p14:creationId xmlns:p14="http://schemas.microsoft.com/office/powerpoint/2010/main" val="1884366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defTabSz="913661">
              <a:defRPr/>
            </a:pPr>
            <a:endParaRPr sz="1350">
              <a:solidFill>
                <a:srgbClr val="3F3F3F"/>
              </a:solidFill>
              <a:latin typeface="Arial"/>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defTabSz="913661">
              <a:spcBef>
                <a:spcPts val="75"/>
              </a:spcBef>
              <a:defRPr/>
            </a:pPr>
            <a:r>
              <a:rPr lang="en-GB" sz="825" b="1" spc="-4">
                <a:solidFill>
                  <a:srgbClr val="FFFFFF"/>
                </a:solidFill>
                <a:latin typeface="Arial"/>
                <a:cs typeface="Arial"/>
              </a:rPr>
              <a:t>Our </a:t>
            </a:r>
            <a:r>
              <a:rPr sz="825" b="1" spc="-4">
                <a:solidFill>
                  <a:srgbClr val="FFFFFF"/>
                </a:solidFill>
                <a:latin typeface="Arial"/>
                <a:cs typeface="Arial"/>
              </a:rPr>
              <a:t>vision</a:t>
            </a:r>
            <a:endParaRPr sz="825">
              <a:solidFill>
                <a:srgbClr val="3F3F3F"/>
              </a:solidFill>
              <a:latin typeface="Arial"/>
              <a:cs typeface="Arial"/>
            </a:endParaRPr>
          </a:p>
        </p:txBody>
      </p:sp>
      <p:sp>
        <p:nvSpPr>
          <p:cNvPr id="19" name="object 19"/>
          <p:cNvSpPr txBox="1">
            <a:spLocks noGrp="1"/>
          </p:cNvSpPr>
          <p:nvPr>
            <p:ph type="title"/>
          </p:nvPr>
        </p:nvSpPr>
        <p:spPr>
          <a:xfrm>
            <a:off x="65143" y="26235"/>
            <a:ext cx="6739106" cy="809837"/>
          </a:xfrm>
          <a:prstGeom prst="rect">
            <a:avLst/>
          </a:prstGeom>
        </p:spPr>
        <p:txBody>
          <a:bodyPr vert="horz" wrap="square" lIns="0" tIns="9525" rIns="0" bIns="0" rtlCol="0" anchor="ctr">
            <a:spAutoFit/>
          </a:bodyPr>
          <a:lstStyle/>
          <a:p>
            <a:pPr marL="9525">
              <a:spcBef>
                <a:spcPts val="75"/>
              </a:spcBef>
            </a:pPr>
            <a:r>
              <a:rPr lang="en-GB" sz="2600" spc="-4">
                <a:solidFill>
                  <a:srgbClr val="005EB8"/>
                </a:solidFill>
                <a:latin typeface="Arial"/>
                <a:cs typeface="Arial"/>
              </a:rPr>
              <a:t>Collecting data for flu vaccinations – Local trackers </a:t>
            </a:r>
            <a:endParaRPr lang="en-GB" sz="2600">
              <a:solidFill>
                <a:srgbClr val="005EB8"/>
              </a:solidFill>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49" defTabSz="913661">
              <a:spcBef>
                <a:spcPts val="34"/>
              </a:spcBef>
              <a:defRPr/>
            </a:pPr>
            <a:fld id="{81D60167-4931-47E6-BA6A-407CBD079E47}" type="slidenum">
              <a:rPr sz="825" b="1" spc="-68" dirty="0">
                <a:solidFill>
                  <a:srgbClr val="FFFFFF"/>
                </a:solidFill>
                <a:latin typeface="Trebuchet MS"/>
                <a:cs typeface="Trebuchet MS"/>
              </a:rPr>
              <a:pPr marL="19049" defTabSz="913661">
                <a:spcBef>
                  <a:spcPts val="34"/>
                </a:spcBef>
                <a:defRPr/>
              </a:pPr>
              <a:t>19</a:t>
            </a:fld>
            <a:endParaRPr sz="825">
              <a:solidFill>
                <a:srgbClr val="3F3F3F"/>
              </a:solidFill>
              <a:latin typeface="Trebuchet MS"/>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165832" y="1009334"/>
            <a:ext cx="7975623" cy="1638910"/>
          </a:xfrm>
          <a:prstGeom prst="rect">
            <a:avLst/>
          </a:prstGeom>
        </p:spPr>
        <p:txBody>
          <a:bodyPr wrap="square">
            <a:spAutoFit/>
          </a:bodyPr>
          <a:lstStyle/>
          <a:p>
            <a:pPr marL="12700" defTabSz="914378">
              <a:spcBef>
                <a:spcPts val="100"/>
              </a:spcBef>
            </a:pPr>
            <a:r>
              <a:rPr lang="en-GB" sz="1400" b="1" spc="-5" dirty="0">
                <a:solidFill>
                  <a:srgbClr val="0070C0"/>
                </a:solidFill>
                <a:cs typeface="Arial"/>
              </a:rPr>
              <a:t>Locally collected data will enable you to feel confident that your care homes are preparing to prevent flu this year. </a:t>
            </a:r>
          </a:p>
          <a:p>
            <a:pPr marL="12700" defTabSz="914378">
              <a:spcBef>
                <a:spcPts val="100"/>
              </a:spcBef>
            </a:pPr>
            <a:endParaRPr lang="en-GB" sz="1400" b="1" spc="-5" dirty="0">
              <a:solidFill>
                <a:srgbClr val="0070C0"/>
              </a:solidFill>
              <a:cs typeface="Arial"/>
            </a:endParaRPr>
          </a:p>
          <a:p>
            <a:pPr marL="12700" defTabSz="914378">
              <a:spcBef>
                <a:spcPts val="100"/>
              </a:spcBef>
            </a:pPr>
            <a:r>
              <a:rPr lang="en-GB" sz="1400" spc="-5" dirty="0">
                <a:cs typeface="Arial"/>
              </a:rPr>
              <a:t>South West England have produced a </a:t>
            </a:r>
            <a:r>
              <a:rPr lang="en-GB" sz="1400" spc="-5" dirty="0">
                <a:cs typeface="Arial"/>
                <a:hlinkClick r:id="rId2" action="ppaction://hlinkfile"/>
              </a:rPr>
              <a:t>vaccination tracker</a:t>
            </a:r>
            <a:r>
              <a:rPr lang="en-GB" sz="1400" spc="-5" dirty="0">
                <a:cs typeface="Arial"/>
              </a:rPr>
              <a:t> to keep a log of staff and residents flu vaccination. </a:t>
            </a:r>
            <a:endParaRPr lang="en-GB" sz="1400" b="1" spc="-5" dirty="0">
              <a:solidFill>
                <a:srgbClr val="0070C0"/>
              </a:solidFill>
              <a:cs typeface="Arial"/>
            </a:endParaRPr>
          </a:p>
          <a:p>
            <a:pPr marL="12700" defTabSz="914378">
              <a:spcBef>
                <a:spcPts val="100"/>
              </a:spcBef>
            </a:pPr>
            <a:r>
              <a:rPr lang="en-GB" sz="1400" spc="-5" dirty="0">
                <a:cs typeface="Arial"/>
              </a:rPr>
              <a:t>This can be completed and managed by the care home and shared with CCG and Local Authorities as part of regular reporting. </a:t>
            </a:r>
          </a:p>
        </p:txBody>
      </p:sp>
      <p:pic>
        <p:nvPicPr>
          <p:cNvPr id="2" name="Picture 1">
            <a:extLst>
              <a:ext uri="{FF2B5EF4-FFF2-40B4-BE49-F238E27FC236}">
                <a16:creationId xmlns:a16="http://schemas.microsoft.com/office/drawing/2014/main" id="{C6FBEDA4-1D1D-454D-B88E-99C05CD902D6}"/>
              </a:ext>
            </a:extLst>
          </p:cNvPr>
          <p:cNvPicPr>
            <a:picLocks noChangeAspect="1"/>
          </p:cNvPicPr>
          <p:nvPr/>
        </p:nvPicPr>
        <p:blipFill rotWithShape="1">
          <a:blip r:embed="rId3"/>
          <a:srcRect l="5283" t="26158" r="17511" b="14145"/>
          <a:stretch/>
        </p:blipFill>
        <p:spPr>
          <a:xfrm>
            <a:off x="3867356" y="3049774"/>
            <a:ext cx="4547658" cy="1977929"/>
          </a:xfrm>
          <a:prstGeom prst="rect">
            <a:avLst/>
          </a:prstGeom>
        </p:spPr>
      </p:pic>
    </p:spTree>
    <p:extLst>
      <p:ext uri="{BB962C8B-B14F-4D97-AF65-F5344CB8AC3E}">
        <p14:creationId xmlns:p14="http://schemas.microsoft.com/office/powerpoint/2010/main" val="417665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endParaRPr sz="1350"/>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a:spcBef>
                <a:spcPts val="75"/>
              </a:spcBef>
            </a:pPr>
            <a:r>
              <a:rPr lang="en-GB" sz="825" b="1" spc="-4">
                <a:solidFill>
                  <a:srgbClr val="FFFFFF"/>
                </a:solidFill>
                <a:latin typeface="Arial"/>
                <a:cs typeface="Arial"/>
              </a:rPr>
              <a:t>Our </a:t>
            </a:r>
            <a:r>
              <a:rPr sz="825" b="1" spc="-4">
                <a:solidFill>
                  <a:srgbClr val="FFFFFF"/>
                </a:solidFill>
                <a:latin typeface="Arial"/>
                <a:cs typeface="Arial"/>
              </a:rPr>
              <a:t>vision</a:t>
            </a:r>
            <a:endParaRPr sz="825">
              <a:latin typeface="Arial"/>
              <a:cs typeface="Arial"/>
            </a:endParaRPr>
          </a:p>
        </p:txBody>
      </p:sp>
      <p:sp>
        <p:nvSpPr>
          <p:cNvPr id="19" name="object 19"/>
          <p:cNvSpPr txBox="1">
            <a:spLocks noGrp="1"/>
          </p:cNvSpPr>
          <p:nvPr>
            <p:ph type="title"/>
          </p:nvPr>
        </p:nvSpPr>
        <p:spPr>
          <a:xfrm>
            <a:off x="228600" y="155208"/>
            <a:ext cx="7604428" cy="409728"/>
          </a:xfrm>
          <a:prstGeom prst="rect">
            <a:avLst/>
          </a:prstGeom>
        </p:spPr>
        <p:txBody>
          <a:bodyPr vert="horz" wrap="square" lIns="0" tIns="9525" rIns="0" bIns="0" rtlCol="0">
            <a:spAutoFit/>
          </a:bodyPr>
          <a:lstStyle/>
          <a:p>
            <a:pPr marL="9525">
              <a:spcBef>
                <a:spcPts val="75"/>
              </a:spcBef>
            </a:pPr>
            <a:r>
              <a:rPr lang="en-GB" sz="2600" spc="-4">
                <a:solidFill>
                  <a:srgbClr val="005EB8"/>
                </a:solidFill>
                <a:latin typeface="Arial"/>
                <a:cs typeface="Arial"/>
              </a:rPr>
              <a:t>A collective approach to planning for winter </a:t>
            </a:r>
            <a:endParaRPr sz="2600">
              <a:solidFill>
                <a:srgbClr val="005EB8"/>
              </a:solidFill>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a:spcBef>
                <a:spcPts val="34"/>
              </a:spcBef>
            </a:pPr>
            <a:fld id="{81D60167-4931-47E6-BA6A-407CBD079E47}" type="slidenum">
              <a:rPr sz="825" b="1" spc="-68" dirty="0">
                <a:solidFill>
                  <a:srgbClr val="FFFFFF"/>
                </a:solidFill>
                <a:latin typeface="Trebuchet MS"/>
                <a:cs typeface="Trebuchet MS"/>
              </a:rPr>
              <a:pPr marL="19050">
                <a:spcBef>
                  <a:spcPts val="34"/>
                </a:spcBef>
              </a:pPr>
              <a:t>2</a:t>
            </a:fld>
            <a:endParaRPr sz="825">
              <a:latin typeface="Trebuchet MS"/>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269920" y="601704"/>
            <a:ext cx="8604160" cy="4031873"/>
          </a:xfrm>
          <a:prstGeom prst="rect">
            <a:avLst/>
          </a:prstGeom>
        </p:spPr>
        <p:txBody>
          <a:bodyPr wrap="square">
            <a:spAutoFit/>
          </a:bodyPr>
          <a:lstStyle/>
          <a:p>
            <a:r>
              <a:rPr lang="en-GB" sz="1600" dirty="0"/>
              <a:t>The London Enhanced Health in Care Homes (EHCH) programme team have been working together with ADASS, Public Health England, Sustainable Transformation Partnership (STP) teams, Clinical Commissioning Groups (CCGs) and Local Authorities (LA) to support care providers across London.</a:t>
            </a:r>
          </a:p>
          <a:p>
            <a:endParaRPr lang="en-GB" sz="1600" dirty="0"/>
          </a:p>
          <a:p>
            <a:r>
              <a:rPr lang="en-GB" sz="1600" dirty="0"/>
              <a:t>The London EHCH programme provides information and resources to help facilitate a winter planning partnership between social care and health care providers; with the aim to deliver collective system wide resilience for London. </a:t>
            </a:r>
          </a:p>
          <a:p>
            <a:endParaRPr lang="en-GB" sz="1600" dirty="0"/>
          </a:p>
          <a:p>
            <a:r>
              <a:rPr lang="en-GB" sz="1600" dirty="0"/>
              <a:t>To help raise awareness of the resources available we have planned 2 commissioner focused webinars and 2 care provider webinars – all these resources will be recorded and available to access via the </a:t>
            </a:r>
            <a:r>
              <a:rPr lang="en-GB" sz="1600" dirty="0">
                <a:hlinkClick r:id="rId2"/>
              </a:rPr>
              <a:t>Healthy London Partnership website</a:t>
            </a:r>
            <a:r>
              <a:rPr lang="en-GB" sz="1600" dirty="0"/>
              <a:t> or Enhanced Health in Care Homes </a:t>
            </a:r>
            <a:r>
              <a:rPr lang="en-GB" sz="1600" dirty="0" err="1"/>
              <a:t>FutureNHS</a:t>
            </a:r>
            <a:r>
              <a:rPr lang="en-GB" sz="1600" dirty="0"/>
              <a:t> page.</a:t>
            </a:r>
            <a:endParaRPr lang="en-GB" sz="1600" dirty="0">
              <a:solidFill>
                <a:srgbClr val="222222"/>
              </a:solidFill>
            </a:endParaRPr>
          </a:p>
          <a:p>
            <a:endParaRPr lang="en-GB" sz="1600" dirty="0"/>
          </a:p>
          <a:p>
            <a:r>
              <a:rPr lang="en-GB" sz="1600" dirty="0"/>
              <a:t>You can use the information shared to complement existing resources for your care providers locally. </a:t>
            </a:r>
          </a:p>
        </p:txBody>
      </p:sp>
      <p:sp>
        <p:nvSpPr>
          <p:cNvPr id="2" name="Slide Number Placeholder 1">
            <a:extLst>
              <a:ext uri="{FF2B5EF4-FFF2-40B4-BE49-F238E27FC236}">
                <a16:creationId xmlns:a16="http://schemas.microsoft.com/office/drawing/2014/main" id="{5374CB76-8EA8-4C17-B726-C6750C5D4A79}"/>
              </a:ext>
            </a:extLst>
          </p:cNvPr>
          <p:cNvSpPr>
            <a:spLocks noGrp="1"/>
          </p:cNvSpPr>
          <p:nvPr>
            <p:ph type="sldNum" sz="quarter" idx="7"/>
          </p:nvPr>
        </p:nvSpPr>
        <p:spPr/>
        <p:txBody>
          <a:bodyPr/>
          <a:lstStyle/>
          <a:p>
            <a:pPr marL="19050">
              <a:spcBef>
                <a:spcPts val="34"/>
              </a:spcBef>
            </a:pPr>
            <a:fld id="{81D60167-4931-47E6-BA6A-407CBD079E47}" type="slidenum">
              <a:rPr lang="en-GB" spc="-68" smtClean="0"/>
              <a:pPr marL="19050">
                <a:spcBef>
                  <a:spcPts val="34"/>
                </a:spcBef>
              </a:pPr>
              <a:t>2</a:t>
            </a:fld>
            <a:endParaRPr lang="en-GB" spc="-68"/>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GB">
              <a:latin typeface="+mn-lt"/>
            </a:endParaRPr>
          </a:p>
          <a:p>
            <a:r>
              <a:rPr lang="en-GB">
                <a:latin typeface="+mn-lt"/>
              </a:rPr>
              <a:t>Managing Outbreaks</a:t>
            </a:r>
          </a:p>
        </p:txBody>
      </p:sp>
      <p:sp>
        <p:nvSpPr>
          <p:cNvPr id="2" name="Slide Number Placeholder 1">
            <a:extLst>
              <a:ext uri="{FF2B5EF4-FFF2-40B4-BE49-F238E27FC236}">
                <a16:creationId xmlns:a16="http://schemas.microsoft.com/office/drawing/2014/main" id="{2ED63A1C-8B8D-43D5-A188-D99317FE02D1}"/>
              </a:ext>
            </a:extLst>
          </p:cNvPr>
          <p:cNvSpPr>
            <a:spLocks noGrp="1"/>
          </p:cNvSpPr>
          <p:nvPr>
            <p:ph type="sldNum" sz="quarter" idx="11"/>
          </p:nvPr>
        </p:nvSpPr>
        <p:spPr/>
        <p:txBody>
          <a:bodyPr/>
          <a:lstStyle/>
          <a:p>
            <a:fld id="{8FC524A1-7B6A-464D-B8BC-8FE2E057339E}" type="slidenum">
              <a:rPr lang="en-GB" smtClean="0">
                <a:solidFill>
                  <a:srgbClr val="3F3F3F">
                    <a:lumMod val="50000"/>
                  </a:srgbClr>
                </a:solidFill>
              </a:rPr>
              <a:pPr/>
              <a:t>20</a:t>
            </a:fld>
            <a:endParaRPr lang="en-GB">
              <a:solidFill>
                <a:srgbClr val="3F3F3F">
                  <a:lumMod val="50000"/>
                </a:srgbClr>
              </a:solidFill>
            </a:endParaRPr>
          </a:p>
        </p:txBody>
      </p:sp>
    </p:spTree>
    <p:extLst>
      <p:ext uri="{BB962C8B-B14F-4D97-AF65-F5344CB8AC3E}">
        <p14:creationId xmlns:p14="http://schemas.microsoft.com/office/powerpoint/2010/main" val="21102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a:ln>
                  <a:noFill/>
                </a:ln>
                <a:solidFill>
                  <a:srgbClr val="FFFFFF"/>
                </a:solidFill>
                <a:effectLst/>
                <a:uLnTx/>
                <a:uFillTx/>
                <a:latin typeface="Arial"/>
                <a:ea typeface="+mn-ea"/>
                <a:cs typeface="Arial"/>
              </a:rPr>
              <a:t>Our </a:t>
            </a:r>
            <a:r>
              <a:rPr kumimoji="0" sz="825" b="1" i="0" u="none" strike="noStrike" kern="1200" cap="none" spc="-4" normalizeH="0" baseline="0" noProof="0">
                <a:ln>
                  <a:noFill/>
                </a:ln>
                <a:solidFill>
                  <a:srgbClr val="FFFFFF"/>
                </a:solidFill>
                <a:effectLst/>
                <a:uLnTx/>
                <a:uFillTx/>
                <a:latin typeface="Arial"/>
                <a:ea typeface="+mn-ea"/>
                <a:cs typeface="Arial"/>
              </a:rPr>
              <a:t>vision</a:t>
            </a:r>
            <a:endParaRPr kumimoji="0" sz="825" b="0" i="0" u="none" strike="noStrike" kern="1200" cap="none" spc="0" normalizeH="0" baseline="0" noProof="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168975" y="51470"/>
            <a:ext cx="6707281" cy="702115"/>
          </a:xfrm>
          <a:prstGeom prst="rect">
            <a:avLst/>
          </a:prstGeom>
        </p:spPr>
        <p:txBody>
          <a:bodyPr vert="horz" wrap="square" lIns="0" tIns="9525" rIns="0" bIns="0" rtlCol="0">
            <a:spAutoFit/>
          </a:bodyPr>
          <a:lstStyle/>
          <a:p>
            <a:pPr marL="9525">
              <a:spcBef>
                <a:spcPts val="75"/>
              </a:spcBef>
            </a:pPr>
            <a:r>
              <a:rPr lang="en-GB" sz="2250" spc="-4" dirty="0">
                <a:solidFill>
                  <a:srgbClr val="005EB8"/>
                </a:solidFill>
                <a:latin typeface="Arial"/>
                <a:cs typeface="Arial"/>
              </a:rPr>
              <a:t>The London Influenza Standard Operating Procedure</a:t>
            </a:r>
            <a:endParaRPr lang="en-GB" sz="2250" dirty="0">
              <a:solidFill>
                <a:srgbClr val="005EB8"/>
              </a:solidFill>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21</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351948" y="699542"/>
            <a:ext cx="8604160" cy="4424288"/>
          </a:xfrm>
          <a:prstGeom prst="rect">
            <a:avLst/>
          </a:prstGeom>
        </p:spPr>
        <p:txBody>
          <a:bodyPr wrap="square">
            <a:spAutoFit/>
          </a:bodyPr>
          <a:lstStyle/>
          <a:p>
            <a:pPr marL="12700" lvl="0" defTabSz="914400">
              <a:spcBef>
                <a:spcPts val="100"/>
              </a:spcBef>
            </a:pPr>
            <a:r>
              <a:rPr lang="en-GB" sz="1100" b="1" spc="-5" dirty="0">
                <a:solidFill>
                  <a:srgbClr val="0070C0"/>
                </a:solidFill>
                <a:cs typeface="Arial"/>
              </a:rPr>
              <a:t>What is a standard operating procedure? </a:t>
            </a:r>
            <a:endParaRPr lang="en-GB" sz="1100" dirty="0">
              <a:solidFill>
                <a:prstClr val="black"/>
              </a:solidFill>
              <a:cs typeface="Arial"/>
            </a:endParaRPr>
          </a:p>
          <a:p>
            <a:pPr lvl="0" defTabSz="914400">
              <a:spcBef>
                <a:spcPts val="10"/>
              </a:spcBef>
            </a:pPr>
            <a:endParaRPr lang="en-GB" sz="1100" dirty="0">
              <a:solidFill>
                <a:srgbClr val="222222"/>
              </a:solidFill>
            </a:endParaRPr>
          </a:p>
          <a:p>
            <a:pPr lvl="0" defTabSz="914400">
              <a:spcBef>
                <a:spcPts val="10"/>
              </a:spcBef>
            </a:pPr>
            <a:r>
              <a:rPr lang="en-GB" sz="1100" dirty="0">
                <a:solidFill>
                  <a:srgbClr val="222222"/>
                </a:solidFill>
              </a:rPr>
              <a:t>Focused on improved safety and quality of care a </a:t>
            </a:r>
            <a:r>
              <a:rPr lang="en-GB" sz="1100" b="1" dirty="0">
                <a:solidFill>
                  <a:srgbClr val="222222"/>
                </a:solidFill>
              </a:rPr>
              <a:t>standard operating procedure</a:t>
            </a:r>
            <a:r>
              <a:rPr lang="en-GB" sz="1100" dirty="0">
                <a:solidFill>
                  <a:srgbClr val="222222"/>
                </a:solidFill>
              </a:rPr>
              <a:t> (SOP) is a set of step-by-step instructions compiled by an organisation to help support people to carry out complex routine </a:t>
            </a:r>
            <a:r>
              <a:rPr lang="en-GB" sz="1100" b="1" dirty="0">
                <a:solidFill>
                  <a:srgbClr val="222222"/>
                </a:solidFill>
              </a:rPr>
              <a:t>operations</a:t>
            </a:r>
            <a:r>
              <a:rPr lang="en-GB" sz="1100" dirty="0">
                <a:solidFill>
                  <a:srgbClr val="222222"/>
                </a:solidFill>
              </a:rPr>
              <a:t>. SOPs aim to achieve efficiency, quality output and uniformity of performance, while reducing miscommunication and increasing risk of harm to patients/residents. </a:t>
            </a:r>
          </a:p>
          <a:p>
            <a:pPr lvl="0" defTabSz="914400">
              <a:spcBef>
                <a:spcPts val="10"/>
              </a:spcBef>
            </a:pPr>
            <a:endParaRPr lang="en-GB" sz="1100" dirty="0">
              <a:solidFill>
                <a:srgbClr val="222222"/>
              </a:solidFill>
            </a:endParaRPr>
          </a:p>
          <a:p>
            <a:pPr marL="12700" lvl="0" defTabSz="914400">
              <a:spcBef>
                <a:spcPts val="100"/>
              </a:spcBef>
            </a:pPr>
            <a:r>
              <a:rPr lang="en-GB" sz="1100" b="1" spc="-5" dirty="0">
                <a:solidFill>
                  <a:srgbClr val="0070C0"/>
                </a:solidFill>
                <a:cs typeface="Arial"/>
              </a:rPr>
              <a:t>Why have we introduced the London Influenza Standard Operating Procedure (SOP)? </a:t>
            </a:r>
            <a:endParaRPr lang="en-GB" sz="1100" dirty="0">
              <a:solidFill>
                <a:srgbClr val="222222"/>
              </a:solidFill>
              <a:cs typeface="Times New Roman"/>
            </a:endParaRPr>
          </a:p>
          <a:p>
            <a:pPr marL="12700" marR="5080" lvl="0" defTabSz="914400">
              <a:lnSpc>
                <a:spcPts val="1200"/>
              </a:lnSpc>
            </a:pPr>
            <a:endParaRPr lang="en-GB" sz="1100" spc="-5" dirty="0">
              <a:solidFill>
                <a:srgbClr val="544F40"/>
              </a:solidFill>
              <a:cs typeface="Arial"/>
            </a:endParaRPr>
          </a:p>
          <a:p>
            <a:pPr marL="12700" marR="5080" lvl="0" defTabSz="914400">
              <a:lnSpc>
                <a:spcPts val="1200"/>
              </a:lnSpc>
            </a:pPr>
            <a:r>
              <a:rPr lang="en-GB" sz="1100" spc="-5" dirty="0">
                <a:solidFill>
                  <a:srgbClr val="544F40"/>
                </a:solidFill>
                <a:cs typeface="Arial"/>
              </a:rPr>
              <a:t>Following several outbreaks of flu in care homes in 2017/18; a standard operating procedure (SOP) was developed to support care homes with responding to an outbreak, in collaboration with local health and social care providers and commissioners.</a:t>
            </a:r>
          </a:p>
          <a:p>
            <a:pPr marL="12700" lvl="0" defTabSz="914400">
              <a:spcBef>
                <a:spcPts val="100"/>
              </a:spcBef>
            </a:pPr>
            <a:endParaRPr lang="en-GB" sz="1100" b="1" spc="-5" dirty="0">
              <a:solidFill>
                <a:srgbClr val="0070C0"/>
              </a:solidFill>
              <a:cs typeface="Arial"/>
            </a:endParaRPr>
          </a:p>
          <a:p>
            <a:pPr marL="12700" lvl="0" defTabSz="914400">
              <a:spcBef>
                <a:spcPts val="100"/>
              </a:spcBef>
            </a:pPr>
            <a:r>
              <a:rPr lang="en-GB" sz="1100" b="1" spc="-5" dirty="0">
                <a:solidFill>
                  <a:srgbClr val="0070C0"/>
                </a:solidFill>
                <a:cs typeface="Arial"/>
              </a:rPr>
              <a:t>What does it contain? </a:t>
            </a:r>
            <a:endParaRPr lang="en-GB" sz="1100" dirty="0">
              <a:solidFill>
                <a:prstClr val="black"/>
              </a:solidFill>
              <a:cs typeface="Arial"/>
            </a:endParaRPr>
          </a:p>
          <a:p>
            <a:pPr marL="12700" marR="5080" lvl="0" defTabSz="914400">
              <a:lnSpc>
                <a:spcPts val="1200"/>
              </a:lnSpc>
            </a:pPr>
            <a:endParaRPr lang="en-GB" sz="1100" spc="-5" dirty="0">
              <a:solidFill>
                <a:srgbClr val="544F40"/>
              </a:solidFill>
              <a:cs typeface="Arial"/>
            </a:endParaRPr>
          </a:p>
          <a:p>
            <a:pPr marL="12700" marR="5080" lvl="0" defTabSz="914400">
              <a:lnSpc>
                <a:spcPts val="1200"/>
              </a:lnSpc>
            </a:pPr>
            <a:r>
              <a:rPr lang="en-GB" sz="1100" spc="-5" dirty="0">
                <a:solidFill>
                  <a:srgbClr val="544F40"/>
                </a:solidFill>
                <a:cs typeface="Arial"/>
              </a:rPr>
              <a:t>It outlines the important roles and responsibilities for the following key stakeholders: </a:t>
            </a:r>
          </a:p>
          <a:p>
            <a:pPr marL="184150" marR="5080" lvl="0" indent="-171450" defTabSz="914400">
              <a:lnSpc>
                <a:spcPts val="1200"/>
              </a:lnSpc>
              <a:buFont typeface="Arial" panose="020B0604020202020204" pitchFamily="34" charset="0"/>
              <a:buChar char="•"/>
            </a:pPr>
            <a:r>
              <a:rPr lang="en-GB" sz="1100" spc="-5" dirty="0">
                <a:solidFill>
                  <a:srgbClr val="544F40"/>
                </a:solidFill>
                <a:cs typeface="Arial"/>
              </a:rPr>
              <a:t>Care Home Registered Managers/staff</a:t>
            </a:r>
          </a:p>
          <a:p>
            <a:pPr marL="184150" marR="5080" lvl="0" indent="-171450" defTabSz="914400">
              <a:lnSpc>
                <a:spcPts val="1200"/>
              </a:lnSpc>
              <a:buFont typeface="Arial" panose="020B0604020202020204" pitchFamily="34" charset="0"/>
              <a:buChar char="•"/>
            </a:pPr>
            <a:r>
              <a:rPr lang="en-GB" sz="1100" spc="-5" dirty="0">
                <a:solidFill>
                  <a:srgbClr val="544F40"/>
                </a:solidFill>
                <a:cs typeface="Arial"/>
              </a:rPr>
              <a:t>Resident’s  registered  GP/GP Practices/GP Out-of-Hour (OOH) services (OOH)/111Integrated Urgent Care (IUC)</a:t>
            </a:r>
          </a:p>
          <a:p>
            <a:pPr marL="184150" marR="5080" lvl="0" indent="-171450" defTabSz="914400">
              <a:lnSpc>
                <a:spcPts val="1200"/>
              </a:lnSpc>
              <a:buFont typeface="Arial" panose="020B0604020202020204" pitchFamily="34" charset="0"/>
              <a:buChar char="•"/>
            </a:pPr>
            <a:r>
              <a:rPr lang="en-GB" sz="1100" spc="-5" dirty="0">
                <a:solidFill>
                  <a:srgbClr val="544F40"/>
                </a:solidFill>
                <a:cs typeface="Arial"/>
              </a:rPr>
              <a:t>Local Health Protection Teams (HPT)</a:t>
            </a:r>
          </a:p>
          <a:p>
            <a:pPr marL="184150" marR="5080" lvl="0" indent="-171450" defTabSz="914400">
              <a:lnSpc>
                <a:spcPts val="1200"/>
              </a:lnSpc>
              <a:buFont typeface="Arial" panose="020B0604020202020204" pitchFamily="34" charset="0"/>
              <a:buChar char="•"/>
            </a:pPr>
            <a:r>
              <a:rPr lang="en-GB" sz="1100" spc="-5" dirty="0">
                <a:solidFill>
                  <a:srgbClr val="544F40"/>
                </a:solidFill>
                <a:cs typeface="Arial"/>
              </a:rPr>
              <a:t>NHS Clinical Commissioning Groups (CCG)</a:t>
            </a:r>
          </a:p>
          <a:p>
            <a:pPr marL="184150" marR="5080" lvl="0" indent="-171450" defTabSz="914400">
              <a:lnSpc>
                <a:spcPts val="1200"/>
              </a:lnSpc>
              <a:buFont typeface="Arial" panose="020B0604020202020204" pitchFamily="34" charset="0"/>
              <a:buChar char="•"/>
            </a:pPr>
            <a:r>
              <a:rPr lang="en-GB" sz="1100" spc="-5" dirty="0">
                <a:solidFill>
                  <a:srgbClr val="544F40"/>
                </a:solidFill>
                <a:cs typeface="Arial"/>
              </a:rPr>
              <a:t>Community Providers</a:t>
            </a:r>
          </a:p>
          <a:p>
            <a:pPr marL="184150" marR="5080" lvl="0" indent="-171450" defTabSz="914400">
              <a:lnSpc>
                <a:spcPts val="1200"/>
              </a:lnSpc>
              <a:buFont typeface="Arial" panose="020B0604020202020204" pitchFamily="34" charset="0"/>
              <a:buChar char="•"/>
            </a:pPr>
            <a:endParaRPr lang="en-GB" sz="1100" spc="-5" dirty="0">
              <a:solidFill>
                <a:srgbClr val="544F40"/>
              </a:solidFill>
              <a:cs typeface="Arial"/>
            </a:endParaRPr>
          </a:p>
          <a:p>
            <a:pPr marL="12700" marR="5080" lvl="0" defTabSz="914400">
              <a:lnSpc>
                <a:spcPts val="1200"/>
              </a:lnSpc>
            </a:pPr>
            <a:r>
              <a:rPr lang="en-GB" sz="1100" spc="-5" dirty="0">
                <a:solidFill>
                  <a:srgbClr val="544F40"/>
                </a:solidFill>
                <a:cs typeface="Arial"/>
              </a:rPr>
              <a:t>Essentially this guidance aims to ensure an effective and coordinated approach is taken across support services to manage risk assessments and outbreaks in a home.</a:t>
            </a:r>
          </a:p>
          <a:p>
            <a:pPr marL="12700" marR="5080" lvl="0" defTabSz="914400">
              <a:lnSpc>
                <a:spcPts val="1200"/>
              </a:lnSpc>
            </a:pPr>
            <a:endParaRPr lang="en-GB" sz="1100" spc="-5" dirty="0">
              <a:solidFill>
                <a:srgbClr val="544F40"/>
              </a:solidFill>
              <a:cs typeface="Arial"/>
            </a:endParaRPr>
          </a:p>
          <a:p>
            <a:pPr marL="12700" marR="5080" lvl="0" defTabSz="914400">
              <a:lnSpc>
                <a:spcPts val="1200"/>
              </a:lnSpc>
            </a:pPr>
            <a:r>
              <a:rPr lang="en-GB" sz="1100" b="1" spc="-5" dirty="0">
                <a:cs typeface="Arial"/>
              </a:rPr>
              <a:t>Care homes will need to be made aware of the steps to follow and who to contact for support if needed – this is where our resources come in. The SOP can support all types of care homes: Nursing, Residential, Learning Disabilities, and Mental Health.</a:t>
            </a:r>
          </a:p>
          <a:p>
            <a:pPr marL="12700" marR="5080" lvl="0" defTabSz="914400">
              <a:lnSpc>
                <a:spcPts val="1200"/>
              </a:lnSpc>
            </a:pPr>
            <a:endParaRPr lang="en-GB" sz="1100" b="1" spc="-5" dirty="0">
              <a:cs typeface="Arial"/>
            </a:endParaRPr>
          </a:p>
        </p:txBody>
      </p:sp>
      <p:sp>
        <p:nvSpPr>
          <p:cNvPr id="2" name="Slide Number Placeholder 1">
            <a:extLst>
              <a:ext uri="{FF2B5EF4-FFF2-40B4-BE49-F238E27FC236}">
                <a16:creationId xmlns:a16="http://schemas.microsoft.com/office/drawing/2014/main" id="{E3DDFBBA-78AA-4649-8CEC-854BA73549AC}"/>
              </a:ext>
            </a:extLst>
          </p:cNvPr>
          <p:cNvSpPr>
            <a:spLocks noGrp="1"/>
          </p:cNvSpPr>
          <p:nvPr>
            <p:ph type="sldNum" sz="quarter" idx="7"/>
          </p:nvPr>
        </p:nvSpPr>
        <p:spPr/>
        <p:txBody>
          <a:bodyPr/>
          <a:lstStyle/>
          <a:p>
            <a:pPr marL="19050">
              <a:spcBef>
                <a:spcPts val="34"/>
              </a:spcBef>
            </a:pPr>
            <a:fld id="{81D60167-4931-47E6-BA6A-407CBD079E47}" type="slidenum">
              <a:rPr lang="en-GB" spc="-68" smtClean="0"/>
              <a:pPr marL="19050">
                <a:spcBef>
                  <a:spcPts val="34"/>
                </a:spcBef>
              </a:pPr>
              <a:t>21</a:t>
            </a:fld>
            <a:endParaRPr lang="en-GB" spc="-68"/>
          </a:p>
        </p:txBody>
      </p:sp>
    </p:spTree>
    <p:extLst>
      <p:ext uri="{BB962C8B-B14F-4D97-AF65-F5344CB8AC3E}">
        <p14:creationId xmlns:p14="http://schemas.microsoft.com/office/powerpoint/2010/main" val="2038863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a:ln>
                  <a:noFill/>
                </a:ln>
                <a:solidFill>
                  <a:srgbClr val="FFFFFF"/>
                </a:solidFill>
                <a:effectLst/>
                <a:uLnTx/>
                <a:uFillTx/>
                <a:latin typeface="Arial"/>
                <a:ea typeface="+mn-ea"/>
                <a:cs typeface="Arial"/>
              </a:rPr>
              <a:t>Our </a:t>
            </a:r>
            <a:r>
              <a:rPr kumimoji="0" sz="825" b="1" i="0" u="none" strike="noStrike" kern="1200" cap="none" spc="-4" normalizeH="0" baseline="0" noProof="0">
                <a:ln>
                  <a:noFill/>
                </a:ln>
                <a:solidFill>
                  <a:srgbClr val="FFFFFF"/>
                </a:solidFill>
                <a:effectLst/>
                <a:uLnTx/>
                <a:uFillTx/>
                <a:latin typeface="Arial"/>
                <a:ea typeface="+mn-ea"/>
                <a:cs typeface="Arial"/>
              </a:rPr>
              <a:t>vision</a:t>
            </a:r>
            <a:endParaRPr kumimoji="0" sz="825" b="0" i="0" u="none" strike="noStrike" kern="1200" cap="none" spc="0" normalizeH="0" baseline="0" noProof="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107504" y="137071"/>
            <a:ext cx="7604428" cy="440505"/>
          </a:xfrm>
          <a:prstGeom prst="rect">
            <a:avLst/>
          </a:prstGeom>
        </p:spPr>
        <p:txBody>
          <a:bodyPr vert="horz" wrap="square" lIns="0" tIns="9525" rIns="0" bIns="0" rtlCol="0">
            <a:spAutoFit/>
          </a:bodyPr>
          <a:lstStyle/>
          <a:p>
            <a:pPr marL="9525">
              <a:spcBef>
                <a:spcPts val="75"/>
              </a:spcBef>
            </a:pPr>
            <a:r>
              <a:rPr lang="en-GB" sz="2800" spc="-4">
                <a:solidFill>
                  <a:srgbClr val="005EB8"/>
                </a:solidFill>
                <a:latin typeface="Arial"/>
                <a:cs typeface="Arial"/>
              </a:rPr>
              <a:t>Testing and re-testing</a:t>
            </a:r>
            <a:endParaRPr lang="en-GB" sz="2800">
              <a:solidFill>
                <a:srgbClr val="005EB8"/>
              </a:solidFill>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22</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107504" y="699542"/>
            <a:ext cx="4896544" cy="4419158"/>
          </a:xfrm>
          <a:prstGeom prst="rect">
            <a:avLst/>
          </a:prstGeom>
        </p:spPr>
        <p:txBody>
          <a:bodyPr wrap="square">
            <a:spAutoFit/>
          </a:bodyPr>
          <a:lstStyle/>
          <a:p>
            <a:pPr marL="12700" defTabSz="914400">
              <a:spcBef>
                <a:spcPts val="100"/>
              </a:spcBef>
            </a:pPr>
            <a:r>
              <a:rPr lang="en-US" sz="1400" dirty="0"/>
              <a:t>Early testing to determine whether a resident or staff member’s symptoms are COVID-19 is vital to effective outbreak prevention and management, and should be guided by the Health Protection Team who should be informed immediately of any outbreak. Testing to determine whether an outbreak is due to seasonal flu or COVID-19 will permit appropriate administration of Tamiflu to treat, and as prophylaxis. At present, there is no evidence that Tamiflu is of use in treatment of or prophylaxis of COVID -19.</a:t>
            </a:r>
          </a:p>
          <a:p>
            <a:pPr marL="12700" defTabSz="914400">
              <a:spcBef>
                <a:spcPts val="100"/>
              </a:spcBef>
            </a:pPr>
            <a:endParaRPr lang="en-US" sz="1400" dirty="0"/>
          </a:p>
          <a:p>
            <a:pPr marL="12700" defTabSz="914400">
              <a:spcBef>
                <a:spcPts val="100"/>
              </a:spcBef>
            </a:pPr>
            <a:r>
              <a:rPr lang="en-US" sz="1400" dirty="0"/>
              <a:t>The London Care Homes Resource Pack contains slides with details of how to access testing for residents and staff, including how and when homes should contact the local Health Protection Team and PHE, and how they can help. There are tips on swabbing residents, assessing capacity for testing, and details on how test and trace impacts care homes.</a:t>
            </a:r>
          </a:p>
          <a:p>
            <a:pPr marL="12700" defTabSz="914400">
              <a:spcBef>
                <a:spcPts val="100"/>
              </a:spcBef>
            </a:pPr>
            <a:endParaRPr lang="en-US" sz="1400" dirty="0"/>
          </a:p>
          <a:p>
            <a:pPr marL="12700" defTabSz="914400">
              <a:spcBef>
                <a:spcPts val="100"/>
              </a:spcBef>
            </a:pPr>
            <a:r>
              <a:rPr lang="en-US" sz="1400" dirty="0"/>
              <a:t>You can access these slides </a:t>
            </a:r>
            <a:r>
              <a:rPr lang="en-US" sz="1400" dirty="0">
                <a:solidFill>
                  <a:srgbClr val="FF0000"/>
                </a:solidFill>
                <a:hlinkClick r:id="rId3"/>
              </a:rPr>
              <a:t>here</a:t>
            </a:r>
            <a:r>
              <a:rPr lang="en-US" sz="1400" dirty="0"/>
              <a:t>.</a:t>
            </a:r>
            <a:endParaRPr lang="en-GB" sz="1400" dirty="0"/>
          </a:p>
          <a:p>
            <a:pPr marL="12700" lvl="0" defTabSz="914400">
              <a:spcBef>
                <a:spcPts val="100"/>
              </a:spcBef>
            </a:pPr>
            <a:endParaRPr lang="en-GB" sz="1100" b="1" spc="-5" dirty="0">
              <a:solidFill>
                <a:schemeClr val="accent6"/>
              </a:solidFill>
              <a:cs typeface="Arial"/>
            </a:endParaRPr>
          </a:p>
        </p:txBody>
      </p:sp>
      <p:pic>
        <p:nvPicPr>
          <p:cNvPr id="5" name="Picture 4">
            <a:extLst>
              <a:ext uri="{FF2B5EF4-FFF2-40B4-BE49-F238E27FC236}">
                <a16:creationId xmlns:a16="http://schemas.microsoft.com/office/drawing/2014/main" id="{C2AB644D-DA8E-4A6F-B675-8332A7538C12}"/>
              </a:ext>
            </a:extLst>
          </p:cNvPr>
          <p:cNvPicPr>
            <a:picLocks noChangeAspect="1"/>
          </p:cNvPicPr>
          <p:nvPr/>
        </p:nvPicPr>
        <p:blipFill rotWithShape="1">
          <a:blip r:embed="rId4"/>
          <a:srcRect b="13423"/>
          <a:stretch/>
        </p:blipFill>
        <p:spPr>
          <a:xfrm>
            <a:off x="5125144" y="604555"/>
            <a:ext cx="3840571" cy="1870332"/>
          </a:xfrm>
          <a:prstGeom prst="rect">
            <a:avLst/>
          </a:prstGeom>
        </p:spPr>
      </p:pic>
      <p:pic>
        <p:nvPicPr>
          <p:cNvPr id="8" name="Picture 7">
            <a:extLst>
              <a:ext uri="{FF2B5EF4-FFF2-40B4-BE49-F238E27FC236}">
                <a16:creationId xmlns:a16="http://schemas.microsoft.com/office/drawing/2014/main" id="{CC2B20B6-BC0C-444F-8CD2-F90DD105F9EF}"/>
              </a:ext>
            </a:extLst>
          </p:cNvPr>
          <p:cNvPicPr>
            <a:picLocks noChangeAspect="1"/>
          </p:cNvPicPr>
          <p:nvPr/>
        </p:nvPicPr>
        <p:blipFill rotWithShape="1">
          <a:blip r:embed="rId5"/>
          <a:srcRect b="1789"/>
          <a:stretch/>
        </p:blipFill>
        <p:spPr>
          <a:xfrm>
            <a:off x="5186607" y="2668614"/>
            <a:ext cx="3816424" cy="2108324"/>
          </a:xfrm>
          <a:prstGeom prst="rect">
            <a:avLst/>
          </a:prstGeom>
        </p:spPr>
      </p:pic>
      <p:sp>
        <p:nvSpPr>
          <p:cNvPr id="2" name="Slide Number Placeholder 1">
            <a:extLst>
              <a:ext uri="{FF2B5EF4-FFF2-40B4-BE49-F238E27FC236}">
                <a16:creationId xmlns:a16="http://schemas.microsoft.com/office/drawing/2014/main" id="{F849C805-776B-4DB9-A152-76E4BF90F750}"/>
              </a:ext>
            </a:extLst>
          </p:cNvPr>
          <p:cNvSpPr>
            <a:spLocks noGrp="1"/>
          </p:cNvSpPr>
          <p:nvPr>
            <p:ph type="sldNum" sz="quarter" idx="7"/>
          </p:nvPr>
        </p:nvSpPr>
        <p:spPr/>
        <p:txBody>
          <a:bodyPr/>
          <a:lstStyle/>
          <a:p>
            <a:pPr marL="19050">
              <a:spcBef>
                <a:spcPts val="34"/>
              </a:spcBef>
            </a:pPr>
            <a:fld id="{81D60167-4931-47E6-BA6A-407CBD079E47}" type="slidenum">
              <a:rPr lang="en-GB" spc="-68" smtClean="0"/>
              <a:pPr marL="19050">
                <a:spcBef>
                  <a:spcPts val="34"/>
                </a:spcBef>
              </a:pPr>
              <a:t>22</a:t>
            </a:fld>
            <a:endParaRPr lang="en-GB" spc="-68"/>
          </a:p>
        </p:txBody>
      </p:sp>
    </p:spTree>
    <p:extLst>
      <p:ext uri="{BB962C8B-B14F-4D97-AF65-F5344CB8AC3E}">
        <p14:creationId xmlns:p14="http://schemas.microsoft.com/office/powerpoint/2010/main" val="619680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BainesC\AppData\Local\Microsoft\Windows\INetCache\IE\FQPYOWN1\post-it-note-686362_640[1].jpg"/>
          <p:cNvPicPr>
            <a:picLocks noChangeAspect="1" noChangeArrowheads="1"/>
          </p:cNvPicPr>
          <p:nvPr/>
        </p:nvPicPr>
        <p:blipFill rotWithShape="1">
          <a:blip r:embed="rId3">
            <a:extLst>
              <a:ext uri="{28A0092B-C50C-407E-A947-70E740481C1C}">
                <a14:useLocalDpi xmlns:a14="http://schemas.microsoft.com/office/drawing/2010/main" val="0"/>
              </a:ext>
            </a:extLst>
          </a:blip>
          <a:srcRect r="3870" b="5493"/>
          <a:stretch/>
        </p:blipFill>
        <p:spPr bwMode="auto">
          <a:xfrm>
            <a:off x="683568" y="89023"/>
            <a:ext cx="6804756" cy="49654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12913" y="995951"/>
            <a:ext cx="5481318" cy="3624069"/>
          </a:xfrm>
          <a:prstGeom prst="rect">
            <a:avLst/>
          </a:prstGeom>
        </p:spPr>
        <p:txBody>
          <a:bodyPr wrap="square">
            <a:spAutoFit/>
          </a:bodyPr>
          <a:lstStyle/>
          <a:p>
            <a:pPr marL="600075" lvl="1" indent="-257175">
              <a:buFont typeface="+mj-lt"/>
              <a:buAutoNum type="arabicPeriod"/>
              <a:tabLst>
                <a:tab pos="405289" algn="l"/>
              </a:tabLst>
            </a:pPr>
            <a:r>
              <a:rPr lang="en-US" sz="1200" b="1" dirty="0">
                <a:ea typeface="Calibri"/>
              </a:rPr>
              <a:t>Create a list with the GP</a:t>
            </a:r>
            <a:r>
              <a:rPr lang="en-US" sz="1050" dirty="0">
                <a:uFill>
                  <a:solidFill>
                    <a:srgbClr val="000000"/>
                  </a:solidFill>
                </a:uFill>
                <a:ea typeface="Calibri"/>
              </a:rPr>
              <a:t>, of residents you suspect have flu like symptoms (Highlight all residents who may require antiviral treatment). </a:t>
            </a:r>
            <a:r>
              <a:rPr lang="en-US" sz="1050" b="1" dirty="0">
                <a:uFill>
                  <a:solidFill>
                    <a:srgbClr val="000000"/>
                  </a:solidFill>
                </a:uFill>
                <a:ea typeface="Calibri"/>
              </a:rPr>
              <a:t>The list should include…</a:t>
            </a:r>
          </a:p>
          <a:p>
            <a:pPr marL="1243013" lvl="3" indent="-214313">
              <a:buFont typeface="Arial" panose="020B0604020202020204" pitchFamily="34" charset="0"/>
              <a:buChar char="•"/>
              <a:tabLst>
                <a:tab pos="405289" algn="l"/>
              </a:tabLst>
            </a:pPr>
            <a:r>
              <a:rPr lang="en-US" sz="1050" b="1" dirty="0">
                <a:uFill>
                  <a:solidFill>
                    <a:srgbClr val="000000"/>
                  </a:solidFill>
                </a:uFill>
                <a:ea typeface="Calibri"/>
              </a:rPr>
              <a:t>Name </a:t>
            </a:r>
            <a:r>
              <a:rPr lang="en-US" sz="1050" b="1" dirty="0">
                <a:uFill>
                  <a:solidFill>
                    <a:srgbClr val="000000"/>
                  </a:solidFill>
                </a:uFill>
                <a:ea typeface="Calibri"/>
                <a:sym typeface="Wingdings"/>
              </a:rPr>
              <a:t></a:t>
            </a:r>
            <a:endParaRPr lang="en-US" sz="1050" b="1" dirty="0">
              <a:uFill>
                <a:solidFill>
                  <a:srgbClr val="000000"/>
                </a:solidFill>
              </a:uFill>
              <a:ea typeface="Calibri"/>
            </a:endParaRPr>
          </a:p>
          <a:p>
            <a:pPr marL="1243013" lvl="3" indent="-214313">
              <a:buFont typeface="Arial" panose="020B0604020202020204" pitchFamily="34" charset="0"/>
              <a:buChar char="•"/>
              <a:tabLst>
                <a:tab pos="405289" algn="l"/>
              </a:tabLst>
            </a:pPr>
            <a:r>
              <a:rPr lang="en-US" sz="1050" b="1" dirty="0">
                <a:uFill>
                  <a:solidFill>
                    <a:srgbClr val="000000"/>
                  </a:solidFill>
                </a:uFill>
                <a:ea typeface="Calibri"/>
              </a:rPr>
              <a:t>Date of birth </a:t>
            </a:r>
            <a:r>
              <a:rPr lang="en-US" sz="1050" b="1" dirty="0">
                <a:uFill>
                  <a:solidFill>
                    <a:srgbClr val="000000"/>
                  </a:solidFill>
                </a:uFill>
                <a:ea typeface="Calibri"/>
                <a:sym typeface="Wingdings"/>
              </a:rPr>
              <a:t></a:t>
            </a:r>
            <a:endParaRPr lang="en-US" sz="1050" b="1" dirty="0">
              <a:uFill>
                <a:solidFill>
                  <a:srgbClr val="000000"/>
                </a:solidFill>
              </a:uFill>
              <a:ea typeface="Calibri"/>
            </a:endParaRPr>
          </a:p>
          <a:p>
            <a:pPr marL="1243013" lvl="3" indent="-214313">
              <a:buFont typeface="Arial" panose="020B0604020202020204" pitchFamily="34" charset="0"/>
              <a:buChar char="•"/>
              <a:tabLst>
                <a:tab pos="405289" algn="l"/>
              </a:tabLst>
            </a:pPr>
            <a:r>
              <a:rPr lang="en-US" sz="1050" b="1" dirty="0">
                <a:uFill>
                  <a:solidFill>
                    <a:srgbClr val="000000"/>
                  </a:solidFill>
                </a:uFill>
                <a:ea typeface="Calibri"/>
              </a:rPr>
              <a:t>NHS Number </a:t>
            </a:r>
            <a:r>
              <a:rPr lang="en-US" sz="1050" b="1" dirty="0">
                <a:uFill>
                  <a:solidFill>
                    <a:srgbClr val="000000"/>
                  </a:solidFill>
                </a:uFill>
                <a:ea typeface="Calibri"/>
                <a:sym typeface="Wingdings"/>
              </a:rPr>
              <a:t></a:t>
            </a:r>
          </a:p>
          <a:p>
            <a:pPr marL="557213" lvl="1" indent="-214313">
              <a:buFont typeface="Arial" panose="020B0604020202020204" pitchFamily="34" charset="0"/>
              <a:buChar char="•"/>
              <a:tabLst>
                <a:tab pos="405289" algn="l"/>
              </a:tabLst>
            </a:pPr>
            <a:endParaRPr lang="en-US" sz="1050" b="1" dirty="0">
              <a:uFill>
                <a:solidFill>
                  <a:srgbClr val="000000"/>
                </a:solidFill>
              </a:uFill>
              <a:ea typeface="Calibri"/>
              <a:sym typeface="Wingdings"/>
            </a:endParaRPr>
          </a:p>
          <a:p>
            <a:pPr marL="600075" lvl="1" indent="-257175">
              <a:buFont typeface="+mj-lt"/>
              <a:buAutoNum type="arabicPeriod" startAt="2"/>
              <a:tabLst>
                <a:tab pos="405289" algn="l"/>
              </a:tabLst>
            </a:pPr>
            <a:r>
              <a:rPr lang="en-US" sz="1200" b="1" dirty="0">
                <a:ea typeface="Calibri"/>
              </a:rPr>
              <a:t>Create an additional list </a:t>
            </a:r>
            <a:r>
              <a:rPr lang="en-US" sz="1050" dirty="0">
                <a:uFill>
                  <a:solidFill>
                    <a:srgbClr val="000000"/>
                  </a:solidFill>
                </a:uFill>
                <a:ea typeface="Calibri"/>
              </a:rPr>
              <a:t>of residents who potentially require an antiviral (e.g.: patients with chronic underlying conditions who have not received a flu vaccination this season). </a:t>
            </a:r>
          </a:p>
          <a:p>
            <a:pPr marL="600075" lvl="1" indent="-257175">
              <a:buFont typeface="+mj-lt"/>
              <a:buAutoNum type="arabicPeriod" startAt="2"/>
              <a:tabLst>
                <a:tab pos="405289" algn="l"/>
              </a:tabLst>
            </a:pPr>
            <a:endParaRPr lang="en-US" sz="1050" dirty="0">
              <a:uFill>
                <a:solidFill>
                  <a:srgbClr val="000000"/>
                </a:solidFill>
              </a:uFill>
              <a:ea typeface="Calibri"/>
            </a:endParaRPr>
          </a:p>
          <a:p>
            <a:pPr marL="600075" lvl="1" indent="-257175">
              <a:buFont typeface="+mj-lt"/>
              <a:buAutoNum type="arabicPeriod" startAt="2"/>
              <a:tabLst>
                <a:tab pos="405289" algn="l"/>
              </a:tabLst>
            </a:pPr>
            <a:r>
              <a:rPr lang="en-US" sz="1200" b="1" dirty="0">
                <a:ea typeface="Calibri"/>
              </a:rPr>
              <a:t>Send information from both lists </a:t>
            </a:r>
            <a:r>
              <a:rPr lang="en-US" sz="1050" dirty="0">
                <a:uFill>
                  <a:solidFill>
                    <a:srgbClr val="000000"/>
                  </a:solidFill>
                </a:uFill>
                <a:ea typeface="Calibri"/>
              </a:rPr>
              <a:t>to your local </a:t>
            </a:r>
            <a:r>
              <a:rPr lang="en-US" sz="1050" b="1" dirty="0">
                <a:uFill>
                  <a:solidFill>
                    <a:srgbClr val="000000"/>
                  </a:solidFill>
                </a:uFill>
                <a:ea typeface="Calibri"/>
              </a:rPr>
              <a:t>Health Protection Team</a:t>
            </a:r>
            <a:r>
              <a:rPr lang="en-US" sz="1050" dirty="0">
                <a:uFill>
                  <a:solidFill>
                    <a:srgbClr val="000000"/>
                  </a:solidFill>
                </a:uFill>
                <a:ea typeface="Calibri"/>
              </a:rPr>
              <a:t>.</a:t>
            </a:r>
          </a:p>
          <a:p>
            <a:pPr marL="600075" lvl="1" indent="-257175">
              <a:buFont typeface="+mj-lt"/>
              <a:buAutoNum type="arabicPeriod" startAt="2"/>
              <a:tabLst>
                <a:tab pos="405289" algn="l"/>
              </a:tabLst>
            </a:pPr>
            <a:endParaRPr lang="en-US" sz="1050" dirty="0">
              <a:uFill>
                <a:solidFill>
                  <a:srgbClr val="000000"/>
                </a:solidFill>
              </a:uFill>
              <a:ea typeface="Calibri"/>
            </a:endParaRPr>
          </a:p>
          <a:p>
            <a:pPr marL="600075" lvl="1" indent="-257175">
              <a:buFont typeface="+mj-lt"/>
              <a:buAutoNum type="arabicPeriod" startAt="2"/>
              <a:tabLst>
                <a:tab pos="405289" algn="l"/>
              </a:tabLst>
            </a:pPr>
            <a:r>
              <a:rPr lang="en-US" sz="1200" b="1" dirty="0">
                <a:ea typeface="Calibri"/>
              </a:rPr>
              <a:t>Send prescriptions </a:t>
            </a:r>
            <a:r>
              <a:rPr lang="en-US" sz="1050" dirty="0">
                <a:uFill>
                  <a:solidFill>
                    <a:srgbClr val="000000"/>
                  </a:solidFill>
                </a:uFill>
                <a:ea typeface="Calibri"/>
              </a:rPr>
              <a:t>for residents who require anti-</a:t>
            </a:r>
            <a:r>
              <a:rPr lang="en-US" sz="1050" dirty="0" err="1">
                <a:uFill>
                  <a:solidFill>
                    <a:srgbClr val="000000"/>
                  </a:solidFill>
                </a:uFill>
                <a:ea typeface="Calibri"/>
              </a:rPr>
              <a:t>virals</a:t>
            </a:r>
            <a:r>
              <a:rPr lang="en-US" sz="1050" dirty="0">
                <a:uFill>
                  <a:solidFill>
                    <a:srgbClr val="000000"/>
                  </a:solidFill>
                </a:uFill>
                <a:ea typeface="Calibri"/>
              </a:rPr>
              <a:t> </a:t>
            </a:r>
            <a:r>
              <a:rPr lang="en-US" sz="1050" b="1" dirty="0">
                <a:uFill>
                  <a:solidFill>
                    <a:srgbClr val="000000"/>
                  </a:solidFill>
                </a:uFill>
                <a:ea typeface="Calibri"/>
              </a:rPr>
              <a:t>to your Community Pharmacy</a:t>
            </a:r>
            <a:r>
              <a:rPr lang="en-US" sz="1050" dirty="0">
                <a:uFill>
                  <a:solidFill>
                    <a:srgbClr val="000000"/>
                  </a:solidFill>
                </a:uFill>
                <a:ea typeface="Calibri"/>
              </a:rPr>
              <a:t>.</a:t>
            </a:r>
          </a:p>
          <a:p>
            <a:pPr marL="600075" lvl="1" indent="-257175">
              <a:buFont typeface="+mj-lt"/>
              <a:buAutoNum type="arabicPeriod" startAt="2"/>
              <a:tabLst>
                <a:tab pos="405289" algn="l"/>
              </a:tabLst>
            </a:pPr>
            <a:endParaRPr lang="en-US" sz="1050" dirty="0">
              <a:uFill>
                <a:solidFill>
                  <a:srgbClr val="000000"/>
                </a:solidFill>
              </a:uFill>
              <a:ea typeface="Calibri"/>
            </a:endParaRPr>
          </a:p>
          <a:p>
            <a:pPr marL="600075" lvl="1" indent="-257175">
              <a:buFont typeface="+mj-lt"/>
              <a:buAutoNum type="arabicPeriod" startAt="2"/>
              <a:tabLst>
                <a:tab pos="405289" algn="l"/>
              </a:tabLst>
            </a:pPr>
            <a:r>
              <a:rPr lang="en-US" sz="1200" b="1" dirty="0">
                <a:ea typeface="Calibri"/>
              </a:rPr>
              <a:t>Give residents oral anti-</a:t>
            </a:r>
            <a:r>
              <a:rPr lang="en-US" sz="1200" b="1" dirty="0" err="1">
                <a:ea typeface="Calibri"/>
              </a:rPr>
              <a:t>virals</a:t>
            </a:r>
            <a:r>
              <a:rPr lang="en-US" sz="1200" b="1" dirty="0">
                <a:ea typeface="Calibri"/>
              </a:rPr>
              <a:t> as soon as possible</a:t>
            </a:r>
            <a:r>
              <a:rPr lang="en-US" sz="1050" dirty="0">
                <a:uFill>
                  <a:solidFill>
                    <a:srgbClr val="000000"/>
                  </a:solidFill>
                </a:uFill>
                <a:ea typeface="Calibri"/>
              </a:rPr>
              <a:t>, if required, under the guidance of the GP.</a:t>
            </a:r>
          </a:p>
          <a:p>
            <a:pPr marL="600075" lvl="1" indent="-257175">
              <a:buFont typeface="+mj-lt"/>
              <a:buAutoNum type="arabicPeriod" startAt="2"/>
              <a:tabLst>
                <a:tab pos="405289" algn="l"/>
              </a:tabLst>
            </a:pPr>
            <a:endParaRPr lang="en-GB" sz="1050" dirty="0">
              <a:uFill>
                <a:solidFill>
                  <a:srgbClr val="000000"/>
                </a:solidFill>
              </a:uFill>
              <a:ea typeface="Calibri"/>
            </a:endParaRPr>
          </a:p>
          <a:p>
            <a:pPr marL="600075" lvl="1" indent="-257175">
              <a:buFont typeface="+mj-lt"/>
              <a:buAutoNum type="arabicPeriod" startAt="2"/>
              <a:tabLst>
                <a:tab pos="405289" algn="l"/>
              </a:tabLst>
            </a:pPr>
            <a:r>
              <a:rPr lang="en-GB" sz="1200" b="1" dirty="0">
                <a:ea typeface="Calibri"/>
              </a:rPr>
              <a:t>Contact your Local Authority </a:t>
            </a:r>
            <a:r>
              <a:rPr lang="en-GB" sz="1050" dirty="0">
                <a:ea typeface="Calibri"/>
              </a:rPr>
              <a:t>if you need additional support with staffing resources during an outbreak.</a:t>
            </a:r>
            <a:endParaRPr lang="en-GB" sz="1050" dirty="0"/>
          </a:p>
        </p:txBody>
      </p:sp>
      <p:sp>
        <p:nvSpPr>
          <p:cNvPr id="9" name="object 19">
            <a:extLst>
              <a:ext uri="{FF2B5EF4-FFF2-40B4-BE49-F238E27FC236}">
                <a16:creationId xmlns:a16="http://schemas.microsoft.com/office/drawing/2014/main" id="{42DC8033-6582-4306-A06A-F07C95F402BF}"/>
              </a:ext>
            </a:extLst>
          </p:cNvPr>
          <p:cNvSpPr txBox="1">
            <a:spLocks/>
          </p:cNvSpPr>
          <p:nvPr/>
        </p:nvSpPr>
        <p:spPr>
          <a:xfrm>
            <a:off x="123178" y="52565"/>
            <a:ext cx="6969102" cy="355867"/>
          </a:xfrm>
          <a:prstGeom prst="rect">
            <a:avLst/>
          </a:prstGeom>
          <a:noFill/>
        </p:spPr>
        <p:txBody>
          <a:bodyPr vert="horz" wrap="square" lIns="0" tIns="9525" rIns="0" bIns="0" rtlCol="0">
            <a:spAutoFit/>
          </a:bodyPr>
          <a:lstStyle>
            <a:lvl1pPr marL="71438" indent="0" algn="l" defTabSz="913684" rtl="0" eaLnBrk="1" latinLnBrk="0" hangingPunct="1">
              <a:spcBef>
                <a:spcPts val="600"/>
              </a:spcBef>
              <a:buNone/>
              <a:defRPr sz="2400" kern="1200" baseline="0">
                <a:solidFill>
                  <a:schemeClr val="bg1"/>
                </a:solidFill>
                <a:latin typeface="+mj-lt"/>
                <a:ea typeface="+mj-ea"/>
                <a:cs typeface="+mj-cs"/>
              </a:defRPr>
            </a:lvl1pPr>
          </a:lstStyle>
          <a:p>
            <a:pPr marL="9525">
              <a:spcBef>
                <a:spcPts val="75"/>
              </a:spcBef>
            </a:pPr>
            <a:r>
              <a:rPr lang="en-GB" sz="2250" spc="-4" dirty="0">
                <a:solidFill>
                  <a:srgbClr val="005EB8"/>
                </a:solidFill>
                <a:latin typeface="Arial"/>
                <a:cs typeface="Arial"/>
              </a:rPr>
              <a:t>Immediate actions to take if a flu outbreak occurs…</a:t>
            </a:r>
            <a:endParaRPr lang="en-GB" sz="2250" dirty="0">
              <a:solidFill>
                <a:srgbClr val="005EB8"/>
              </a:solidFill>
              <a:latin typeface="Arial"/>
              <a:cs typeface="Arial"/>
            </a:endParaRPr>
          </a:p>
        </p:txBody>
      </p:sp>
    </p:spTree>
    <p:extLst>
      <p:ext uri="{BB962C8B-B14F-4D97-AF65-F5344CB8AC3E}">
        <p14:creationId xmlns:p14="http://schemas.microsoft.com/office/powerpoint/2010/main" val="2402027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24</a:t>
            </a:fld>
            <a:endParaRPr lang="en-GB">
              <a:solidFill>
                <a:srgbClr val="3F3F3F">
                  <a:lumMod val="50000"/>
                </a:srgbClr>
              </a:solidFill>
            </a:endParaRPr>
          </a:p>
        </p:txBody>
      </p:sp>
      <p:sp>
        <p:nvSpPr>
          <p:cNvPr id="6" name="Rectangle 5"/>
          <p:cNvSpPr/>
          <p:nvPr/>
        </p:nvSpPr>
        <p:spPr>
          <a:xfrm>
            <a:off x="264987" y="783657"/>
            <a:ext cx="8614025" cy="3403817"/>
          </a:xfrm>
          <a:prstGeom prst="rect">
            <a:avLst/>
          </a:prstGeom>
        </p:spPr>
        <p:txBody>
          <a:bodyPr wrap="square">
            <a:spAutoFit/>
          </a:bodyPr>
          <a:lstStyle/>
          <a:p>
            <a:pPr>
              <a:lnSpc>
                <a:spcPct val="115000"/>
              </a:lnSpc>
              <a:spcBef>
                <a:spcPts val="450"/>
              </a:spcBef>
              <a:spcAft>
                <a:spcPts val="450"/>
              </a:spcAft>
            </a:pPr>
            <a:r>
              <a:rPr lang="en-US" sz="1650" b="1" dirty="0">
                <a:solidFill>
                  <a:srgbClr val="0394D6"/>
                </a:solidFill>
                <a:uFill>
                  <a:solidFill>
                    <a:srgbClr val="000000"/>
                  </a:solidFill>
                </a:uFill>
                <a:latin typeface="Arial"/>
                <a:ea typeface="Calibri"/>
              </a:rPr>
              <a:t>Step 1</a:t>
            </a:r>
          </a:p>
          <a:p>
            <a:pPr>
              <a:lnSpc>
                <a:spcPct val="115000"/>
              </a:lnSpc>
              <a:spcAft>
                <a:spcPts val="750"/>
              </a:spcAft>
            </a:pPr>
            <a:r>
              <a:rPr lang="en-US" sz="1400" dirty="0">
                <a:solidFill>
                  <a:srgbClr val="000000"/>
                </a:solidFill>
                <a:uFill>
                  <a:solidFill>
                    <a:srgbClr val="000000"/>
                  </a:solidFill>
                </a:uFill>
                <a:latin typeface="Arial"/>
                <a:ea typeface="Calibri"/>
              </a:rPr>
              <a:t>If you have residents showing flu-like signs and symptoms contact your </a:t>
            </a:r>
            <a:r>
              <a:rPr lang="en-US" sz="1400" b="1" dirty="0">
                <a:solidFill>
                  <a:srgbClr val="0394D6"/>
                </a:solidFill>
                <a:uFill>
                  <a:solidFill>
                    <a:srgbClr val="000000"/>
                  </a:solidFill>
                </a:uFill>
                <a:latin typeface="Arial"/>
                <a:ea typeface="Calibri"/>
              </a:rPr>
              <a:t>resident’s GP during practice hours</a:t>
            </a:r>
            <a:r>
              <a:rPr lang="en-US" sz="1400" dirty="0">
                <a:solidFill>
                  <a:srgbClr val="0394D6"/>
                </a:solidFill>
                <a:uFill>
                  <a:solidFill>
                    <a:srgbClr val="000000"/>
                  </a:solidFill>
                </a:uFill>
                <a:latin typeface="Arial"/>
                <a:ea typeface="Calibri"/>
              </a:rPr>
              <a:t> </a:t>
            </a:r>
            <a:r>
              <a:rPr lang="en-US" sz="1400" dirty="0">
                <a:solidFill>
                  <a:srgbClr val="000000"/>
                </a:solidFill>
                <a:uFill>
                  <a:solidFill>
                    <a:srgbClr val="000000"/>
                  </a:solidFill>
                </a:uFill>
                <a:latin typeface="Arial"/>
                <a:ea typeface="Calibri"/>
              </a:rPr>
              <a:t>or </a:t>
            </a:r>
            <a:r>
              <a:rPr lang="en-US" sz="1400" b="1" dirty="0">
                <a:solidFill>
                  <a:srgbClr val="0394D6"/>
                </a:solidFill>
                <a:uFill>
                  <a:solidFill>
                    <a:srgbClr val="000000"/>
                  </a:solidFill>
                </a:uFill>
                <a:latin typeface="Arial"/>
                <a:ea typeface="Calibri"/>
              </a:rPr>
              <a:t>NHS 111 *star 6 for care homes</a:t>
            </a:r>
            <a:r>
              <a:rPr lang="en-US" sz="1400" dirty="0">
                <a:solidFill>
                  <a:srgbClr val="0394D6"/>
                </a:solidFill>
                <a:uFill>
                  <a:solidFill>
                    <a:srgbClr val="000000"/>
                  </a:solidFill>
                </a:uFill>
                <a:latin typeface="Arial"/>
                <a:ea typeface="Calibri"/>
              </a:rPr>
              <a:t> </a:t>
            </a:r>
            <a:r>
              <a:rPr lang="en-US" sz="1400" dirty="0">
                <a:solidFill>
                  <a:srgbClr val="000000"/>
                </a:solidFill>
                <a:uFill>
                  <a:solidFill>
                    <a:srgbClr val="000000"/>
                  </a:solidFill>
                </a:uFill>
                <a:latin typeface="Arial"/>
                <a:ea typeface="Calibri"/>
              </a:rPr>
              <a:t>to seek senior clinical advice and guidance on how to manage the clinical care of all symptomatic residents within the home. </a:t>
            </a:r>
          </a:p>
          <a:p>
            <a:pPr>
              <a:lnSpc>
                <a:spcPct val="115000"/>
              </a:lnSpc>
              <a:spcAft>
                <a:spcPts val="750"/>
              </a:spcAft>
            </a:pPr>
            <a:r>
              <a:rPr lang="en-US" sz="1650" b="1" dirty="0">
                <a:solidFill>
                  <a:srgbClr val="0394D6"/>
                </a:solidFill>
                <a:uFill>
                  <a:solidFill>
                    <a:srgbClr val="000000"/>
                  </a:solidFill>
                </a:uFill>
                <a:ea typeface="Calibri"/>
              </a:rPr>
              <a:t>Step 2</a:t>
            </a:r>
          </a:p>
          <a:p>
            <a:pPr>
              <a:lnSpc>
                <a:spcPct val="115000"/>
              </a:lnSpc>
              <a:spcAft>
                <a:spcPts val="750"/>
              </a:spcAft>
            </a:pPr>
            <a:r>
              <a:rPr lang="en-US" sz="1400" dirty="0">
                <a:solidFill>
                  <a:srgbClr val="000000"/>
                </a:solidFill>
                <a:uFill>
                  <a:solidFill>
                    <a:srgbClr val="000000"/>
                  </a:solidFill>
                </a:uFill>
                <a:latin typeface="Arial"/>
                <a:ea typeface="Calibri"/>
              </a:rPr>
              <a:t>Contact your </a:t>
            </a:r>
            <a:r>
              <a:rPr lang="en-US" sz="1400" dirty="0">
                <a:solidFill>
                  <a:srgbClr val="000000"/>
                </a:solidFill>
                <a:uFill>
                  <a:solidFill>
                    <a:srgbClr val="000000"/>
                  </a:solidFill>
                </a:uFill>
                <a:ea typeface="Calibri"/>
              </a:rPr>
              <a:t>Local Health Protection team - </a:t>
            </a:r>
            <a:r>
              <a:rPr lang="en-GB" sz="1400" dirty="0">
                <a:solidFill>
                  <a:srgbClr val="000000"/>
                </a:solidFill>
                <a:latin typeface="Arial" panose="020B0604020202020204" pitchFamily="34" charset="0"/>
                <a:cs typeface="Arial" panose="020B0604020202020204" pitchFamily="34" charset="0"/>
              </a:rPr>
              <a:t>PHE London Coronavirus Response Cell (LCRC) </a:t>
            </a:r>
            <a:r>
              <a:rPr lang="en-GB" sz="1400" dirty="0">
                <a:solidFill>
                  <a:srgbClr val="005EB8"/>
                </a:solidFill>
                <a:latin typeface="Arial" panose="020B0604020202020204" pitchFamily="34" charset="0"/>
                <a:cs typeface="Arial" panose="020B0604020202020204" pitchFamily="34" charset="0"/>
              </a:rPr>
              <a:t>Tel 0300 030 0340 email </a:t>
            </a:r>
            <a:r>
              <a:rPr lang="en-GB" sz="1400" dirty="0">
                <a:solidFill>
                  <a:srgbClr val="005EB8"/>
                </a:solidFill>
                <a:latin typeface="Arial" panose="020B0604020202020204" pitchFamily="34" charset="0"/>
                <a:cs typeface="Arial" panose="020B0604020202020204" pitchFamily="34" charset="0"/>
                <a:hlinkClick r:id="rId3"/>
              </a:rPr>
              <a:t>lcrc@phe.gov.uk</a:t>
            </a:r>
            <a:r>
              <a:rPr lang="en-GB" sz="1400" dirty="0">
                <a:solidFill>
                  <a:srgbClr val="005EB8"/>
                </a:solidFill>
                <a:latin typeface="Arial" panose="020B0604020202020204" pitchFamily="34" charset="0"/>
                <a:cs typeface="Arial" panose="020B0604020202020204" pitchFamily="34" charset="0"/>
              </a:rPr>
              <a:t> or </a:t>
            </a:r>
            <a:r>
              <a:rPr lang="en-GB" sz="1400" dirty="0">
                <a:solidFill>
                  <a:srgbClr val="005EB8"/>
                </a:solidFill>
                <a:latin typeface="Arial" panose="020B0604020202020204" pitchFamily="34" charset="0"/>
                <a:cs typeface="Arial" panose="020B0604020202020204" pitchFamily="34" charset="0"/>
                <a:hlinkClick r:id="rId4"/>
              </a:rPr>
              <a:t>phe.lcrc@nhs.net</a:t>
            </a:r>
            <a:r>
              <a:rPr lang="en-GB" sz="1400" dirty="0">
                <a:solidFill>
                  <a:srgbClr val="000000"/>
                </a:solidFill>
                <a:latin typeface="Arial" panose="020B0604020202020204" pitchFamily="34" charset="0"/>
                <a:cs typeface="Arial" panose="020B0604020202020204" pitchFamily="34" charset="0"/>
              </a:rPr>
              <a:t> </a:t>
            </a:r>
            <a:r>
              <a:rPr lang="en-US" sz="1400" dirty="0">
                <a:solidFill>
                  <a:srgbClr val="000000"/>
                </a:solidFill>
                <a:uFill>
                  <a:solidFill>
                    <a:srgbClr val="000000"/>
                  </a:solidFill>
                </a:uFill>
                <a:latin typeface="Arial"/>
                <a:ea typeface="Calibri"/>
              </a:rPr>
              <a:t>once you have spoken to a GP to inform them about the suspected outbreak. </a:t>
            </a:r>
          </a:p>
          <a:p>
            <a:pPr>
              <a:lnSpc>
                <a:spcPct val="115000"/>
              </a:lnSpc>
              <a:spcAft>
                <a:spcPts val="750"/>
              </a:spcAft>
              <a:tabLst>
                <a:tab pos="405289" algn="l"/>
              </a:tabLst>
            </a:pPr>
            <a:r>
              <a:rPr lang="en-US" sz="1650" b="1" dirty="0">
                <a:solidFill>
                  <a:srgbClr val="0394D6"/>
                </a:solidFill>
                <a:uFill>
                  <a:solidFill>
                    <a:srgbClr val="000000"/>
                  </a:solidFill>
                </a:uFill>
                <a:ea typeface="Calibri"/>
              </a:rPr>
              <a:t>Step 3: If urgent clinical support required</a:t>
            </a:r>
          </a:p>
          <a:p>
            <a:pPr>
              <a:lnSpc>
                <a:spcPct val="115000"/>
              </a:lnSpc>
              <a:spcAft>
                <a:spcPts val="750"/>
              </a:spcAft>
              <a:tabLst>
                <a:tab pos="405289" algn="l"/>
              </a:tabLst>
            </a:pPr>
            <a:r>
              <a:rPr lang="en-US" sz="1400" dirty="0">
                <a:solidFill>
                  <a:srgbClr val="000000"/>
                </a:solidFill>
                <a:uFill>
                  <a:solidFill>
                    <a:srgbClr val="000000"/>
                  </a:solidFill>
                </a:uFill>
                <a:latin typeface="Arial"/>
                <a:ea typeface="Calibri"/>
              </a:rPr>
              <a:t>If you have contacted your residents GP but your resident is starting to deteriorate before their consultation (remote or face to face), contact </a:t>
            </a:r>
            <a:r>
              <a:rPr lang="en-US" sz="1400" b="1" dirty="0">
                <a:solidFill>
                  <a:srgbClr val="0394D6"/>
                </a:solidFill>
                <a:uFill>
                  <a:solidFill>
                    <a:srgbClr val="000000"/>
                  </a:solidFill>
                </a:uFill>
                <a:ea typeface="Calibri"/>
              </a:rPr>
              <a:t>NHS 111 *star 6 </a:t>
            </a:r>
            <a:r>
              <a:rPr lang="en-US" sz="1400" dirty="0">
                <a:solidFill>
                  <a:srgbClr val="000000"/>
                </a:solidFill>
                <a:uFill>
                  <a:solidFill>
                    <a:srgbClr val="000000"/>
                  </a:solidFill>
                </a:uFill>
                <a:latin typeface="Arial"/>
                <a:ea typeface="Calibri"/>
              </a:rPr>
              <a:t>to speak to a GP or Senior Clinician for further advice.</a:t>
            </a:r>
            <a:endParaRPr lang="en-GB" sz="1400" dirty="0">
              <a:solidFill>
                <a:srgbClr val="000000"/>
              </a:solidFill>
              <a:uFill>
                <a:solidFill>
                  <a:srgbClr val="000000"/>
                </a:solidFill>
              </a:uFill>
              <a:ea typeface="Calibri"/>
            </a:endParaRPr>
          </a:p>
        </p:txBody>
      </p:sp>
      <p:sp>
        <p:nvSpPr>
          <p:cNvPr id="5" name="object 19">
            <a:extLst>
              <a:ext uri="{FF2B5EF4-FFF2-40B4-BE49-F238E27FC236}">
                <a16:creationId xmlns:a16="http://schemas.microsoft.com/office/drawing/2014/main" id="{549EDDA6-0CA5-41CB-84D0-1E1302F25CCC}"/>
              </a:ext>
            </a:extLst>
          </p:cNvPr>
          <p:cNvSpPr txBox="1">
            <a:spLocks/>
          </p:cNvSpPr>
          <p:nvPr/>
        </p:nvSpPr>
        <p:spPr>
          <a:xfrm>
            <a:off x="123178" y="52565"/>
            <a:ext cx="6969102" cy="355867"/>
          </a:xfrm>
          <a:prstGeom prst="rect">
            <a:avLst/>
          </a:prstGeom>
          <a:noFill/>
        </p:spPr>
        <p:txBody>
          <a:bodyPr vert="horz" wrap="square" lIns="0" tIns="9525" rIns="0" bIns="0" rtlCol="0">
            <a:spAutoFit/>
          </a:bodyPr>
          <a:lstStyle>
            <a:lvl1pPr marL="71438" indent="0" algn="l" defTabSz="913684" rtl="0" eaLnBrk="1" latinLnBrk="0" hangingPunct="1">
              <a:spcBef>
                <a:spcPts val="600"/>
              </a:spcBef>
              <a:buNone/>
              <a:defRPr sz="2400" kern="1200" baseline="0">
                <a:solidFill>
                  <a:schemeClr val="bg1"/>
                </a:solidFill>
                <a:latin typeface="+mj-lt"/>
                <a:ea typeface="+mj-ea"/>
                <a:cs typeface="+mj-cs"/>
              </a:defRPr>
            </a:lvl1pPr>
          </a:lstStyle>
          <a:p>
            <a:pPr marL="9525">
              <a:spcBef>
                <a:spcPts val="75"/>
              </a:spcBef>
            </a:pPr>
            <a:r>
              <a:rPr lang="en-GB" sz="2250" spc="-4" dirty="0">
                <a:solidFill>
                  <a:srgbClr val="005EB8"/>
                </a:solidFill>
                <a:latin typeface="Arial"/>
                <a:cs typeface="Arial"/>
              </a:rPr>
              <a:t>Immediate actions to take if a flu outbreak occurs…</a:t>
            </a:r>
            <a:endParaRPr lang="en-GB" sz="2250" dirty="0">
              <a:solidFill>
                <a:srgbClr val="005EB8"/>
              </a:solidFill>
              <a:latin typeface="Arial"/>
              <a:cs typeface="Arial"/>
            </a:endParaRPr>
          </a:p>
        </p:txBody>
      </p:sp>
    </p:spTree>
    <p:extLst>
      <p:ext uri="{BB962C8B-B14F-4D97-AF65-F5344CB8AC3E}">
        <p14:creationId xmlns:p14="http://schemas.microsoft.com/office/powerpoint/2010/main" val="364050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a:ln>
                  <a:noFill/>
                </a:ln>
                <a:solidFill>
                  <a:srgbClr val="FFFFFF"/>
                </a:solidFill>
                <a:effectLst/>
                <a:uLnTx/>
                <a:uFillTx/>
                <a:latin typeface="Arial"/>
                <a:ea typeface="+mn-ea"/>
                <a:cs typeface="Arial"/>
              </a:rPr>
              <a:t>Our </a:t>
            </a:r>
            <a:r>
              <a:rPr kumimoji="0" sz="825" b="1" i="0" u="none" strike="noStrike" kern="1200" cap="none" spc="-4" normalizeH="0" baseline="0" noProof="0">
                <a:ln>
                  <a:noFill/>
                </a:ln>
                <a:solidFill>
                  <a:srgbClr val="FFFFFF"/>
                </a:solidFill>
                <a:effectLst/>
                <a:uLnTx/>
                <a:uFillTx/>
                <a:latin typeface="Arial"/>
                <a:ea typeface="+mn-ea"/>
                <a:cs typeface="Arial"/>
              </a:rPr>
              <a:t>vision</a:t>
            </a:r>
            <a:endParaRPr kumimoji="0" sz="825" b="0" i="0" u="none" strike="noStrike" kern="1200" cap="none" spc="0" normalizeH="0" baseline="0" noProof="0">
              <a:ln>
                <a:noFill/>
              </a:ln>
              <a:solidFill>
                <a:srgbClr val="3F3F3F"/>
              </a:solidFill>
              <a:effectLst/>
              <a:uLnTx/>
              <a:uFillTx/>
              <a:latin typeface="Arial"/>
              <a:ea typeface="+mn-ea"/>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25</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pic>
        <p:nvPicPr>
          <p:cNvPr id="7" name="Picture 3" descr="A picture containing computer&#10;&#10;Description automatically generated">
            <a:extLst>
              <a:ext uri="{FF2B5EF4-FFF2-40B4-BE49-F238E27FC236}">
                <a16:creationId xmlns:a16="http://schemas.microsoft.com/office/drawing/2014/main" id="{6A964902-2946-40A9-8B1D-968731C49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75" t="5773" r="7233" b="5493"/>
          <a:stretch/>
        </p:blipFill>
        <p:spPr bwMode="auto">
          <a:xfrm>
            <a:off x="3112881" y="569278"/>
            <a:ext cx="6021023" cy="457422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F76C83-90FE-435B-82A1-AAEC4786E544}"/>
              </a:ext>
            </a:extLst>
          </p:cNvPr>
          <p:cNvSpPr/>
          <p:nvPr/>
        </p:nvSpPr>
        <p:spPr>
          <a:xfrm>
            <a:off x="3679109" y="1060226"/>
            <a:ext cx="4877881" cy="3739485"/>
          </a:xfrm>
          <a:prstGeom prst="rect">
            <a:avLst/>
          </a:prstGeom>
        </p:spPr>
        <p:txBody>
          <a:bodyPr wrap="square">
            <a:spAutoFit/>
          </a:bodyPr>
          <a:lstStyle/>
          <a:p>
            <a:pPr marL="285750" indent="-285750">
              <a:buClr>
                <a:schemeClr val="tx1"/>
              </a:buClr>
              <a:buFont typeface="+mj-lt"/>
              <a:buAutoNum type="arabicPeriod"/>
            </a:pPr>
            <a:r>
              <a:rPr lang="en-GB" sz="1050" b="1"/>
              <a:t>Notify the resident’s GP. </a:t>
            </a:r>
            <a:r>
              <a:rPr lang="en-GB" sz="900" b="1"/>
              <a:t>If an infection is suspected, they may arrange for specimens to be sent to the laboratory</a:t>
            </a:r>
          </a:p>
          <a:p>
            <a:pPr marL="285750" lvl="0" indent="-285750">
              <a:buClr>
                <a:schemeClr val="tx1"/>
              </a:buClr>
              <a:buFont typeface="+mj-lt"/>
              <a:buAutoNum type="arabicPeriod"/>
            </a:pPr>
            <a:endParaRPr lang="en-GB" sz="900" b="1"/>
          </a:p>
          <a:p>
            <a:pPr marL="285750" lvl="0" indent="-285750">
              <a:buClr>
                <a:schemeClr val="tx1"/>
              </a:buClr>
              <a:buFont typeface="+mj-lt"/>
              <a:buAutoNum type="arabicPeriod"/>
            </a:pPr>
            <a:r>
              <a:rPr lang="en-GB" sz="1050" b="1"/>
              <a:t>Notify the local Health Protection Team (HPT) </a:t>
            </a:r>
            <a:r>
              <a:rPr lang="en-GB" sz="900" b="1"/>
              <a:t>if more than two cases, suspected or known to be infectious occur within a few days.</a:t>
            </a:r>
          </a:p>
          <a:p>
            <a:pPr marL="285750" lvl="0" indent="-285750">
              <a:buClr>
                <a:schemeClr val="tx1"/>
              </a:buClr>
              <a:buFont typeface="+mj-lt"/>
              <a:buAutoNum type="arabicPeriod"/>
            </a:pPr>
            <a:endParaRPr lang="en-GB" sz="900" b="1"/>
          </a:p>
          <a:p>
            <a:pPr marL="285750" lvl="0" indent="-285750">
              <a:buClr>
                <a:schemeClr val="tx1"/>
              </a:buClr>
              <a:buFont typeface="+mj-lt"/>
              <a:buAutoNum type="arabicPeriod"/>
            </a:pPr>
            <a:r>
              <a:rPr lang="en-GB" sz="1050" b="1"/>
              <a:t>Isolate infected residents </a:t>
            </a:r>
            <a:r>
              <a:rPr lang="en-GB" sz="900" b="1"/>
              <a:t>and</a:t>
            </a:r>
            <a:r>
              <a:rPr lang="en-GB" sz="1050" b="1"/>
              <a:t> exclude infected staff </a:t>
            </a:r>
            <a:r>
              <a:rPr lang="en-GB" sz="900" b="1"/>
              <a:t>from work, until 48 hours after the symptoms have settled. </a:t>
            </a:r>
          </a:p>
          <a:p>
            <a:pPr marL="285750" lvl="0" indent="-285750">
              <a:buClr>
                <a:schemeClr val="tx1"/>
              </a:buClr>
              <a:buFont typeface="+mj-lt"/>
              <a:buAutoNum type="arabicPeriod"/>
            </a:pPr>
            <a:endParaRPr lang="en-GB" sz="900" b="1"/>
          </a:p>
          <a:p>
            <a:pPr marL="285750" lvl="0" indent="-285750">
              <a:buClr>
                <a:schemeClr val="tx1"/>
              </a:buClr>
              <a:buFont typeface="+mj-lt"/>
              <a:buAutoNum type="arabicPeriod"/>
            </a:pPr>
            <a:r>
              <a:rPr lang="en-GB" sz="1050" b="1"/>
              <a:t>Infected residents </a:t>
            </a:r>
            <a:r>
              <a:rPr lang="en-GB" sz="900" b="1"/>
              <a:t>should, if possible, have </a:t>
            </a:r>
            <a:r>
              <a:rPr lang="en-GB" sz="1050" b="1"/>
              <a:t>sole use of a designated toilet </a:t>
            </a:r>
            <a:r>
              <a:rPr lang="en-GB" sz="900" b="1"/>
              <a:t>or </a:t>
            </a:r>
            <a:r>
              <a:rPr lang="en-GB" sz="1050" b="1"/>
              <a:t>commode </a:t>
            </a:r>
            <a:r>
              <a:rPr lang="en-GB" sz="900" b="1"/>
              <a:t>as long as their symptoms persist. </a:t>
            </a:r>
          </a:p>
          <a:p>
            <a:pPr marL="228600" lvl="0" indent="-228600">
              <a:buClr>
                <a:schemeClr val="tx1"/>
              </a:buClr>
              <a:buFont typeface="+mj-lt"/>
              <a:buAutoNum type="arabicPeriod"/>
            </a:pPr>
            <a:endParaRPr lang="en-GB" sz="900" b="1"/>
          </a:p>
          <a:p>
            <a:pPr marL="285750" lvl="0" indent="-285750">
              <a:buClr>
                <a:schemeClr val="tx1"/>
              </a:buClr>
              <a:buFont typeface="+mj-lt"/>
              <a:buAutoNum type="arabicPeriod"/>
            </a:pPr>
            <a:r>
              <a:rPr lang="en-GB" sz="1050" b="1"/>
              <a:t>Prepare information for visitors </a:t>
            </a:r>
            <a:r>
              <a:rPr lang="en-GB" sz="900" b="1"/>
              <a:t>asking them not to visit if they have had symptoms of diarrhoea or vomiting within the previous 48 hours. </a:t>
            </a:r>
          </a:p>
          <a:p>
            <a:pPr marL="228600" lvl="0" indent="-228600">
              <a:buClr>
                <a:schemeClr val="tx1"/>
              </a:buClr>
              <a:buFont typeface="+mj-lt"/>
              <a:buAutoNum type="arabicPeriod"/>
            </a:pPr>
            <a:endParaRPr lang="en-GB" sz="900" b="1"/>
          </a:p>
          <a:p>
            <a:pPr marL="285750" lvl="0" indent="-285750">
              <a:buClr>
                <a:schemeClr val="tx1"/>
              </a:buClr>
              <a:buFont typeface="+mj-lt"/>
              <a:buAutoNum type="arabicPeriod"/>
            </a:pPr>
            <a:r>
              <a:rPr lang="en-GB" sz="1050" b="1"/>
              <a:t>Notify the hospital about the possibility of infection</a:t>
            </a:r>
            <a:r>
              <a:rPr lang="en-GB" sz="900" b="1"/>
              <a:t> if a resident needs a hospital assessment / admission.</a:t>
            </a:r>
          </a:p>
          <a:p>
            <a:pPr marL="228600" lvl="0" indent="-228600">
              <a:buClr>
                <a:schemeClr val="tx1"/>
              </a:buClr>
              <a:buFont typeface="+mj-lt"/>
              <a:buAutoNum type="arabicPeriod"/>
            </a:pPr>
            <a:endParaRPr lang="en-GB" sz="900" b="1"/>
          </a:p>
          <a:p>
            <a:pPr marL="285750" lvl="0" indent="-285750">
              <a:buClr>
                <a:schemeClr val="tx1"/>
              </a:buClr>
              <a:buFont typeface="+mj-lt"/>
              <a:buAutoNum type="arabicPeriod"/>
            </a:pPr>
            <a:r>
              <a:rPr lang="en-GB" sz="1050" b="1"/>
              <a:t>Notify transporting ambulance staff </a:t>
            </a:r>
            <a:r>
              <a:rPr lang="en-GB" sz="900" b="1"/>
              <a:t>about infection before the resident is collected.</a:t>
            </a:r>
          </a:p>
          <a:p>
            <a:pPr marL="228600" lvl="0" indent="-228600">
              <a:buClr>
                <a:schemeClr val="tx1"/>
              </a:buClr>
              <a:buFont typeface="+mj-lt"/>
              <a:buAutoNum type="arabicPeriod"/>
            </a:pPr>
            <a:endParaRPr lang="en-GB" sz="900" b="1"/>
          </a:p>
          <a:p>
            <a:pPr marL="285750" lvl="0" indent="-285750">
              <a:buClr>
                <a:schemeClr val="tx1"/>
              </a:buClr>
              <a:buFont typeface="+mj-lt"/>
              <a:buAutoNum type="arabicPeriod"/>
            </a:pPr>
            <a:r>
              <a:rPr lang="en-GB" sz="1050" b="1"/>
              <a:t>When discharged from hospital </a:t>
            </a:r>
            <a:r>
              <a:rPr lang="en-GB" sz="900" b="1"/>
              <a:t>within 48 hours of the last symptoms of diarrhoea and vomiting, a single room with a dedicated toilet and appropriate precautions should be provided until they are clear of symptoms for 48 hours</a:t>
            </a:r>
          </a:p>
        </p:txBody>
      </p:sp>
      <p:sp>
        <p:nvSpPr>
          <p:cNvPr id="9" name="Rectangle 8">
            <a:extLst>
              <a:ext uri="{FF2B5EF4-FFF2-40B4-BE49-F238E27FC236}">
                <a16:creationId xmlns:a16="http://schemas.microsoft.com/office/drawing/2014/main" id="{087C5914-B5D0-4721-BBAD-4E5841356E9B}"/>
              </a:ext>
            </a:extLst>
          </p:cNvPr>
          <p:cNvSpPr/>
          <p:nvPr/>
        </p:nvSpPr>
        <p:spPr>
          <a:xfrm>
            <a:off x="156672" y="1194082"/>
            <a:ext cx="3074825" cy="3162404"/>
          </a:xfrm>
          <a:prstGeom prst="rect">
            <a:avLst/>
          </a:prstGeom>
        </p:spPr>
        <p:txBody>
          <a:bodyPr wrap="square">
            <a:spAutoFit/>
          </a:bodyPr>
          <a:lstStyle/>
          <a:p>
            <a:pPr marL="12700" lvl="0" defTabSz="914400">
              <a:spcBef>
                <a:spcPts val="100"/>
              </a:spcBef>
            </a:pPr>
            <a:r>
              <a:rPr lang="en-GB" sz="1100" b="1" spc="-5">
                <a:solidFill>
                  <a:srgbClr val="0070C0"/>
                </a:solidFill>
                <a:cs typeface="Arial"/>
              </a:rPr>
              <a:t>D&amp;V / Norovirus is easily transmitted from one person to another, all key services should be notified if there is an outbreak. The virus can occur at any time of year, but most cases occur October- March.</a:t>
            </a:r>
          </a:p>
          <a:p>
            <a:pPr lvl="0" defTabSz="914400">
              <a:spcBef>
                <a:spcPts val="10"/>
              </a:spcBef>
            </a:pPr>
            <a:endParaRPr lang="en-GB" sz="1050">
              <a:solidFill>
                <a:srgbClr val="222222"/>
              </a:solidFill>
              <a:latin typeface="arial" panose="020B0604020202020204" pitchFamily="34" charset="0"/>
            </a:endParaRPr>
          </a:p>
          <a:p>
            <a:pPr marL="12700" lvl="0" defTabSz="914400">
              <a:spcBef>
                <a:spcPts val="100"/>
              </a:spcBef>
            </a:pPr>
            <a:r>
              <a:rPr lang="en-GB" sz="1100" spc="-5">
                <a:cs typeface="Arial"/>
              </a:rPr>
              <a:t>Helping a care home team to respond to an outbreak is a really important aspect of our roles as health teams supporting care. Here we have a short checklist of steps that need to be taken by a care home in the event of an episode of D&amp;V/Norovirus in their home. </a:t>
            </a:r>
          </a:p>
          <a:p>
            <a:pPr marL="12700" lvl="0" defTabSz="914400">
              <a:spcBef>
                <a:spcPts val="100"/>
              </a:spcBef>
            </a:pPr>
            <a:endParaRPr lang="en-GB" sz="1100" b="1" spc="-5">
              <a:solidFill>
                <a:srgbClr val="0070C0"/>
              </a:solidFill>
              <a:cs typeface="Arial"/>
            </a:endParaRPr>
          </a:p>
          <a:p>
            <a:pPr marL="12700" lvl="0" defTabSz="914400">
              <a:spcBef>
                <a:spcPts val="100"/>
              </a:spcBef>
            </a:pPr>
            <a:r>
              <a:rPr lang="en-GB" sz="1100" b="1" spc="-5">
                <a:solidFill>
                  <a:srgbClr val="0070C0"/>
                </a:solidFill>
                <a:cs typeface="Arial"/>
              </a:rPr>
              <a:t>Talking to your care home teams about this can help them prepare. Alongside the PHE guidance what other resources do you have that can support the care homes? </a:t>
            </a:r>
          </a:p>
          <a:p>
            <a:pPr lvl="0" defTabSz="914400">
              <a:spcBef>
                <a:spcPts val="10"/>
              </a:spcBef>
            </a:pPr>
            <a:endParaRPr lang="en-GB" sz="1050">
              <a:solidFill>
                <a:srgbClr val="222222"/>
              </a:solidFill>
              <a:latin typeface="arial" panose="020B0604020202020204" pitchFamily="34" charset="0"/>
            </a:endParaRPr>
          </a:p>
        </p:txBody>
      </p:sp>
      <p:sp>
        <p:nvSpPr>
          <p:cNvPr id="19" name="object 19"/>
          <p:cNvSpPr txBox="1">
            <a:spLocks noGrp="1"/>
          </p:cNvSpPr>
          <p:nvPr>
            <p:ph type="title"/>
          </p:nvPr>
        </p:nvSpPr>
        <p:spPr>
          <a:xfrm>
            <a:off x="35496" y="56204"/>
            <a:ext cx="6768752" cy="748282"/>
          </a:xfrm>
          <a:prstGeom prst="rect">
            <a:avLst/>
          </a:prstGeom>
        </p:spPr>
        <p:txBody>
          <a:bodyPr vert="horz" wrap="square" lIns="0" tIns="9525" rIns="0" bIns="0" rtlCol="0">
            <a:spAutoFit/>
          </a:bodyPr>
          <a:lstStyle/>
          <a:p>
            <a:pPr marL="9525">
              <a:spcBef>
                <a:spcPts val="75"/>
              </a:spcBef>
            </a:pPr>
            <a:r>
              <a:rPr lang="en-GB" sz="2400" spc="-4">
                <a:solidFill>
                  <a:srgbClr val="005EB8"/>
                </a:solidFill>
                <a:latin typeface="Arial"/>
                <a:cs typeface="Arial"/>
              </a:rPr>
              <a:t>Managing a suspected D&amp;V outbreak – supporting clear processes </a:t>
            </a:r>
            <a:endParaRPr lang="en-GB" sz="2400">
              <a:solidFill>
                <a:srgbClr val="005EB8"/>
              </a:solidFill>
              <a:latin typeface="Arial"/>
              <a:cs typeface="Arial"/>
            </a:endParaRPr>
          </a:p>
        </p:txBody>
      </p:sp>
    </p:spTree>
    <p:extLst>
      <p:ext uri="{BB962C8B-B14F-4D97-AF65-F5344CB8AC3E}">
        <p14:creationId xmlns:p14="http://schemas.microsoft.com/office/powerpoint/2010/main" val="1512974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a:ln>
                  <a:noFill/>
                </a:ln>
                <a:solidFill>
                  <a:srgbClr val="FFFFFF"/>
                </a:solidFill>
                <a:effectLst/>
                <a:uLnTx/>
                <a:uFillTx/>
                <a:latin typeface="Arial"/>
                <a:ea typeface="+mn-ea"/>
                <a:cs typeface="Arial"/>
              </a:rPr>
              <a:t>Our </a:t>
            </a:r>
            <a:r>
              <a:rPr kumimoji="0" sz="825" b="1" i="0" u="none" strike="noStrike" kern="1200" cap="none" spc="-4" normalizeH="0" baseline="0" noProof="0">
                <a:ln>
                  <a:noFill/>
                </a:ln>
                <a:solidFill>
                  <a:srgbClr val="FFFFFF"/>
                </a:solidFill>
                <a:effectLst/>
                <a:uLnTx/>
                <a:uFillTx/>
                <a:latin typeface="Arial"/>
                <a:ea typeface="+mn-ea"/>
                <a:cs typeface="Arial"/>
              </a:rPr>
              <a:t>vision</a:t>
            </a:r>
            <a:endParaRPr kumimoji="0" sz="825" b="0" i="0" u="none" strike="noStrike" kern="1200" cap="none" spc="0" normalizeH="0" baseline="0" noProof="0">
              <a:ln>
                <a:noFill/>
              </a:ln>
              <a:solidFill>
                <a:srgbClr val="3F3F3F"/>
              </a:solidFill>
              <a:effectLst/>
              <a:uLnTx/>
              <a:uFillTx/>
              <a:latin typeface="Arial"/>
              <a:ea typeface="+mn-ea"/>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26</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357855" y="1017032"/>
            <a:ext cx="8324509" cy="4031873"/>
          </a:xfrm>
          <a:prstGeom prst="rect">
            <a:avLst/>
          </a:prstGeom>
        </p:spPr>
        <p:txBody>
          <a:bodyPr wrap="square">
            <a:spAutoFit/>
          </a:bodyPr>
          <a:lstStyle/>
          <a:p>
            <a:pPr lvl="0">
              <a:buClr>
                <a:srgbClr val="0091C9"/>
              </a:buClr>
            </a:pPr>
            <a:r>
              <a:rPr lang="en-GB" b="1" dirty="0">
                <a:solidFill>
                  <a:srgbClr val="0070C0"/>
                </a:solidFill>
              </a:rPr>
              <a:t>Cleaning regime</a:t>
            </a:r>
          </a:p>
          <a:p>
            <a:pPr lvl="0">
              <a:buClr>
                <a:srgbClr val="0091C9"/>
              </a:buClr>
            </a:pPr>
            <a:endParaRPr lang="en-GB" sz="1400" dirty="0">
              <a:solidFill>
                <a:srgbClr val="3F3F3F"/>
              </a:solidFill>
            </a:endParaRPr>
          </a:p>
          <a:p>
            <a:pPr marL="285750" lvl="0" indent="-285750">
              <a:buClr>
                <a:srgbClr val="0091C9"/>
              </a:buClr>
              <a:buFont typeface="Arial" panose="020B0604020202020204" pitchFamily="34" charset="0"/>
              <a:buChar char="•"/>
            </a:pPr>
            <a:r>
              <a:rPr lang="en-GB" sz="1400" dirty="0">
                <a:solidFill>
                  <a:srgbClr val="3F3F3F"/>
                </a:solidFill>
              </a:rPr>
              <a:t>An enhanced cleaning regime needs to be carried out on the environment and equipment. A particular focus should be on toilet seats, door/toilet handles and sink taps. </a:t>
            </a:r>
          </a:p>
          <a:p>
            <a:pPr marL="285750" lvl="0" indent="-285750">
              <a:buClr>
                <a:srgbClr val="0091C9"/>
              </a:buClr>
              <a:buFont typeface="Arial" panose="020B0604020202020204" pitchFamily="34" charset="0"/>
              <a:buChar char="•"/>
            </a:pPr>
            <a:endParaRPr lang="en-GB" sz="1400" dirty="0">
              <a:solidFill>
                <a:srgbClr val="3F3F3F"/>
              </a:solidFill>
            </a:endParaRPr>
          </a:p>
          <a:p>
            <a:pPr marL="285750" lvl="0" indent="-285750">
              <a:buClr>
                <a:srgbClr val="0091C9"/>
              </a:buClr>
              <a:buFont typeface="Arial" panose="020B0604020202020204" pitchFamily="34" charset="0"/>
              <a:buChar char="•"/>
            </a:pPr>
            <a:r>
              <a:rPr lang="en-GB" sz="1400" dirty="0">
                <a:solidFill>
                  <a:srgbClr val="3F3F3F"/>
                </a:solidFill>
              </a:rPr>
              <a:t>Clean disposable cloths and washable mops should be used to clean frequently hand touched hard surfaces and should occur at least twice daily during an outbreak.</a:t>
            </a:r>
          </a:p>
          <a:p>
            <a:pPr marL="285750" lvl="0" indent="-285750">
              <a:buClr>
                <a:srgbClr val="0091C9"/>
              </a:buClr>
              <a:buFont typeface="Arial" panose="020B0604020202020204" pitchFamily="34" charset="0"/>
              <a:buChar char="•"/>
            </a:pPr>
            <a:endParaRPr lang="en-GB" sz="1400" dirty="0">
              <a:solidFill>
                <a:srgbClr val="3F3F3F"/>
              </a:solidFill>
            </a:endParaRPr>
          </a:p>
          <a:p>
            <a:pPr marL="285750" lvl="0" indent="-285750">
              <a:buClr>
                <a:srgbClr val="0091C9"/>
              </a:buClr>
              <a:buFont typeface="Arial" panose="020B0604020202020204" pitchFamily="34" charset="0"/>
              <a:buChar char="•"/>
            </a:pPr>
            <a:r>
              <a:rPr lang="en-GB" sz="1400" dirty="0">
                <a:solidFill>
                  <a:srgbClr val="3F3F3F"/>
                </a:solidFill>
              </a:rPr>
              <a:t>Hand washing with </a:t>
            </a:r>
            <a:r>
              <a:rPr lang="en-GB" sz="1400" b="1" dirty="0">
                <a:solidFill>
                  <a:srgbClr val="0070C0"/>
                </a:solidFill>
              </a:rPr>
              <a:t>liquid soap and water is vital </a:t>
            </a:r>
            <a:r>
              <a:rPr lang="en-GB" sz="1400" dirty="0">
                <a:solidFill>
                  <a:srgbClr val="3F3F3F"/>
                </a:solidFill>
              </a:rPr>
              <a:t>to minimise the spread of infection </a:t>
            </a:r>
            <a:r>
              <a:rPr lang="en-GB" sz="1400" b="1" dirty="0">
                <a:solidFill>
                  <a:srgbClr val="0070C0"/>
                </a:solidFill>
              </a:rPr>
              <a:t>and should be actively promoted</a:t>
            </a:r>
            <a:r>
              <a:rPr lang="en-GB" sz="1400" dirty="0">
                <a:solidFill>
                  <a:srgbClr val="0070C0"/>
                </a:solidFill>
              </a:rPr>
              <a:t>. </a:t>
            </a:r>
          </a:p>
          <a:p>
            <a:pPr lvl="0">
              <a:buClr>
                <a:srgbClr val="0091C9"/>
              </a:buClr>
            </a:pPr>
            <a:endParaRPr lang="en-GB" sz="1400" b="1" dirty="0">
              <a:solidFill>
                <a:srgbClr val="0091C9"/>
              </a:solidFill>
            </a:endParaRPr>
          </a:p>
          <a:p>
            <a:pPr lvl="0">
              <a:buClr>
                <a:srgbClr val="0091C9"/>
              </a:buClr>
            </a:pPr>
            <a:r>
              <a:rPr lang="en-GB" sz="1400" dirty="0">
                <a:solidFill>
                  <a:srgbClr val="3F3F3F"/>
                </a:solidFill>
              </a:rPr>
              <a:t>      </a:t>
            </a:r>
            <a:r>
              <a:rPr lang="en-GB" sz="1400" b="1" dirty="0">
                <a:solidFill>
                  <a:srgbClr val="0070C0"/>
                </a:solidFill>
              </a:rPr>
              <a:t>Alcohol hand rub is not effective</a:t>
            </a:r>
            <a:r>
              <a:rPr lang="en-GB" sz="1400" dirty="0">
                <a:solidFill>
                  <a:srgbClr val="0070C0"/>
                </a:solidFill>
              </a:rPr>
              <a:t> </a:t>
            </a:r>
            <a:r>
              <a:rPr lang="en-GB" sz="1400" dirty="0">
                <a:solidFill>
                  <a:srgbClr val="3F3F3F"/>
                </a:solidFill>
              </a:rPr>
              <a:t>at deactivating the viruses and bacteria that cause  </a:t>
            </a:r>
          </a:p>
          <a:p>
            <a:pPr lvl="0">
              <a:buClr>
                <a:srgbClr val="0091C9"/>
              </a:buClr>
            </a:pPr>
            <a:r>
              <a:rPr lang="en-GB" sz="1400" dirty="0">
                <a:solidFill>
                  <a:srgbClr val="3F3F3F"/>
                </a:solidFill>
              </a:rPr>
              <a:t>      diarrhoeal outbreaks. </a:t>
            </a:r>
          </a:p>
          <a:p>
            <a:pPr lvl="0">
              <a:buClr>
                <a:srgbClr val="0091C9"/>
              </a:buClr>
            </a:pPr>
            <a:endParaRPr lang="en-GB" sz="1400" dirty="0">
              <a:solidFill>
                <a:srgbClr val="3F3F3F"/>
              </a:solidFill>
            </a:endParaRPr>
          </a:p>
          <a:p>
            <a:pPr lvl="0">
              <a:buClr>
                <a:srgbClr val="0091C9"/>
              </a:buClr>
            </a:pPr>
            <a:endParaRPr lang="en-GB" sz="1400" dirty="0">
              <a:solidFill>
                <a:srgbClr val="3F3F3F"/>
              </a:solidFill>
            </a:endParaRPr>
          </a:p>
          <a:p>
            <a:r>
              <a:rPr lang="en-GB" sz="1400" dirty="0">
                <a:solidFill>
                  <a:srgbClr val="3F3F3F"/>
                </a:solidFill>
              </a:rPr>
              <a:t>Information on slides </a:t>
            </a:r>
            <a:r>
              <a:rPr lang="en-GB" sz="1400" spc="-4" dirty="0">
                <a:solidFill>
                  <a:srgbClr val="005EB8"/>
                </a:solidFill>
                <a:cs typeface="Arial"/>
              </a:rPr>
              <a:t>Managing a suspected D&amp;V outbreak – supporting clear processes </a:t>
            </a:r>
            <a:endParaRPr lang="en-GB" sz="1400" dirty="0">
              <a:solidFill>
                <a:srgbClr val="005EB8"/>
              </a:solidFill>
              <a:cs typeface="Arial"/>
            </a:endParaRPr>
          </a:p>
          <a:p>
            <a:pPr lvl="0"/>
            <a:r>
              <a:rPr lang="en-GB" sz="1400" dirty="0">
                <a:solidFill>
                  <a:srgbClr val="3F3F3F"/>
                </a:solidFill>
              </a:rPr>
              <a:t>has been taken from the Department of Health and Health Protection Agency guidance - </a:t>
            </a:r>
            <a:r>
              <a:rPr lang="en-GB" sz="1400" b="1" dirty="0">
                <a:solidFill>
                  <a:srgbClr val="0070C0"/>
                </a:solidFill>
                <a:hlinkClick r:id="rId2">
                  <a:extLst>
                    <a:ext uri="{A12FA001-AC4F-418D-AE19-62706E023703}">
                      <ahyp:hlinkClr xmlns:ahyp="http://schemas.microsoft.com/office/drawing/2018/hyperlinkcolor" val="tx"/>
                    </a:ext>
                  </a:extLst>
                </a:hlinkClick>
              </a:rPr>
              <a:t>Prevention and control of infection in care homes – an information resource </a:t>
            </a:r>
            <a:endParaRPr lang="en-GB" sz="1400" b="1" dirty="0">
              <a:solidFill>
                <a:srgbClr val="0070C0"/>
              </a:solidFill>
            </a:endParaRPr>
          </a:p>
        </p:txBody>
      </p:sp>
      <p:sp>
        <p:nvSpPr>
          <p:cNvPr id="8" name="object 19">
            <a:extLst>
              <a:ext uri="{FF2B5EF4-FFF2-40B4-BE49-F238E27FC236}">
                <a16:creationId xmlns:a16="http://schemas.microsoft.com/office/drawing/2014/main" id="{EAFF7729-97D1-49F4-894E-70213A7AF087}"/>
              </a:ext>
            </a:extLst>
          </p:cNvPr>
          <p:cNvSpPr txBox="1">
            <a:spLocks/>
          </p:cNvSpPr>
          <p:nvPr/>
        </p:nvSpPr>
        <p:spPr>
          <a:xfrm>
            <a:off x="35496" y="56204"/>
            <a:ext cx="6768752" cy="748282"/>
          </a:xfrm>
          <a:prstGeom prst="rect">
            <a:avLst/>
          </a:prstGeom>
        </p:spPr>
        <p:txBody>
          <a:bodyPr vert="horz" wrap="square" lIns="0" tIns="9525" rIns="0" bIns="0" rtlCol="0">
            <a:spAutoFit/>
          </a:bodyPr>
          <a:lstStyle>
            <a:lvl1pPr algn="l" defTabSz="913684" rtl="0" eaLnBrk="1" latinLnBrk="0" hangingPunct="1">
              <a:spcBef>
                <a:spcPts val="600"/>
              </a:spcBef>
              <a:buNone/>
              <a:defRPr sz="3225" b="0" i="0" kern="1200" baseline="0">
                <a:solidFill>
                  <a:srgbClr val="0071BC"/>
                </a:solidFill>
                <a:latin typeface="Arial Black"/>
                <a:ea typeface="+mj-ea"/>
                <a:cs typeface="Arial Black"/>
              </a:defRPr>
            </a:lvl1pPr>
          </a:lstStyle>
          <a:p>
            <a:pPr marL="9525">
              <a:spcBef>
                <a:spcPts val="75"/>
              </a:spcBef>
            </a:pPr>
            <a:r>
              <a:rPr lang="en-GB" sz="2400" spc="-4" dirty="0">
                <a:solidFill>
                  <a:srgbClr val="005EB8"/>
                </a:solidFill>
                <a:latin typeface="Arial"/>
                <a:cs typeface="Arial"/>
              </a:rPr>
              <a:t>Managing a suspected D&amp;V outbreak – supporting clear processes </a:t>
            </a:r>
            <a:endParaRPr lang="en-GB" sz="2400" dirty="0">
              <a:solidFill>
                <a:srgbClr val="005EB8"/>
              </a:solidFill>
              <a:latin typeface="Arial"/>
              <a:cs typeface="Arial"/>
            </a:endParaRPr>
          </a:p>
        </p:txBody>
      </p:sp>
    </p:spTree>
    <p:extLst>
      <p:ext uri="{BB962C8B-B14F-4D97-AF65-F5344CB8AC3E}">
        <p14:creationId xmlns:p14="http://schemas.microsoft.com/office/powerpoint/2010/main" val="584272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CC96BB-5973-493A-8E9E-3014114B98CB}"/>
              </a:ext>
            </a:extLst>
          </p:cNvPr>
          <p:cNvSpPr>
            <a:spLocks noGrp="1"/>
          </p:cNvSpPr>
          <p:nvPr>
            <p:ph sz="quarter" idx="10"/>
          </p:nvPr>
        </p:nvSpPr>
        <p:spPr>
          <a:xfrm>
            <a:off x="174948" y="1084458"/>
            <a:ext cx="8782439" cy="1707919"/>
          </a:xfrm>
        </p:spPr>
        <p:txBody>
          <a:bodyPr>
            <a:noAutofit/>
          </a:bodyPr>
          <a:lstStyle/>
          <a:p>
            <a:pPr>
              <a:spcBef>
                <a:spcPts val="0"/>
              </a:spcBef>
            </a:pPr>
            <a:r>
              <a:rPr lang="en-GB" sz="1000" dirty="0">
                <a:solidFill>
                  <a:schemeClr val="tx1"/>
                </a:solidFill>
              </a:rPr>
              <a:t>The national care home visiting guidance can be found </a:t>
            </a:r>
            <a:r>
              <a:rPr lang="en-GB" sz="1000" dirty="0">
                <a:solidFill>
                  <a:schemeClr val="tx1"/>
                </a:solidFill>
                <a:hlinkClick r:id="rId3"/>
              </a:rPr>
              <a:t>here</a:t>
            </a:r>
            <a:r>
              <a:rPr lang="en-GB" sz="1000" dirty="0">
                <a:solidFill>
                  <a:schemeClr val="tx1"/>
                </a:solidFill>
              </a:rPr>
              <a:t>. </a:t>
            </a:r>
            <a:r>
              <a:rPr lang="en-GB" sz="1000" b="1" dirty="0">
                <a:solidFill>
                  <a:schemeClr val="tx1"/>
                </a:solidFill>
              </a:rPr>
              <a:t>This is being reviewed regularly and may change at short notice.</a:t>
            </a:r>
          </a:p>
          <a:p>
            <a:pPr>
              <a:spcBef>
                <a:spcPts val="0"/>
              </a:spcBef>
            </a:pPr>
            <a:r>
              <a:rPr lang="en-GB" sz="1000" dirty="0">
                <a:solidFill>
                  <a:schemeClr val="tx1"/>
                </a:solidFill>
              </a:rPr>
              <a:t>Prior to visits being allowed in care homes in a local authority area, local authority public health and social care teams will assess the suitability of a specified level of visiting for that area taking into account relevant infection and growth rates – </a:t>
            </a:r>
            <a:r>
              <a:rPr lang="en-GB" sz="1000" b="1" dirty="0">
                <a:solidFill>
                  <a:schemeClr val="tx1"/>
                </a:solidFill>
              </a:rPr>
              <a:t>please speak with your local authority commissioning team.</a:t>
            </a:r>
          </a:p>
          <a:p>
            <a:pPr>
              <a:spcBef>
                <a:spcPts val="0"/>
              </a:spcBef>
            </a:pPr>
            <a:r>
              <a:rPr lang="en-GB" sz="1000" dirty="0">
                <a:solidFill>
                  <a:schemeClr val="tx1"/>
                </a:solidFill>
              </a:rPr>
              <a:t>Care homes need to develop a </a:t>
            </a:r>
            <a:r>
              <a:rPr lang="en-GB" sz="1000" b="1" dirty="0">
                <a:solidFill>
                  <a:schemeClr val="tx1"/>
                </a:solidFill>
              </a:rPr>
              <a:t>local policy based on a local risk assessment</a:t>
            </a:r>
            <a:r>
              <a:rPr lang="en-GB" sz="1000" dirty="0">
                <a:solidFill>
                  <a:schemeClr val="tx1"/>
                </a:solidFill>
              </a:rPr>
              <a:t>. This policy will need to be </a:t>
            </a:r>
            <a:r>
              <a:rPr lang="en-GB" sz="1000" dirty="0">
                <a:solidFill>
                  <a:schemeClr val="tx1"/>
                </a:solidFill>
                <a:hlinkClick r:id="rId4" action="ppaction://hlinksldjump">
                  <a:extLst>
                    <a:ext uri="{A12FA001-AC4F-418D-AE19-62706E023703}">
                      <ahyp:hlinkClr xmlns:ahyp="http://schemas.microsoft.com/office/drawing/2018/hyperlinkcolor" val="tx"/>
                    </a:ext>
                  </a:extLst>
                </a:hlinkClick>
              </a:rPr>
              <a:t>communicated/shared </a:t>
            </a:r>
            <a:r>
              <a:rPr lang="en-GB" sz="1000" dirty="0">
                <a:solidFill>
                  <a:schemeClr val="tx1"/>
                </a:solidFill>
              </a:rPr>
              <a:t>with residents and families so they know what to expect. </a:t>
            </a:r>
            <a:r>
              <a:rPr lang="en-GB" sz="1000" b="1" dirty="0">
                <a:solidFill>
                  <a:schemeClr val="tx1"/>
                </a:solidFill>
              </a:rPr>
              <a:t>Visiting restrictions </a:t>
            </a:r>
            <a:r>
              <a:rPr lang="en-GB" sz="1000" dirty="0">
                <a:solidFill>
                  <a:schemeClr val="tx1"/>
                </a:solidFill>
              </a:rPr>
              <a:t>will required if there is an outbreak in the home or a local lockdown. You will need to check where visitors are coming from e.g. area of high transmission.  </a:t>
            </a:r>
            <a:r>
              <a:rPr lang="en-GB" sz="1000" b="1" dirty="0">
                <a:solidFill>
                  <a:schemeClr val="tx1"/>
                </a:solidFill>
              </a:rPr>
              <a:t>Prior to each visit check that each visitor does not have </a:t>
            </a:r>
            <a:r>
              <a:rPr lang="en-GB" sz="1000" b="1" dirty="0">
                <a:solidFill>
                  <a:schemeClr val="tx1"/>
                </a:solidFill>
                <a:hlinkClick r:id="rId5">
                  <a:extLst>
                    <a:ext uri="{A12FA001-AC4F-418D-AE19-62706E023703}">
                      <ahyp:hlinkClr xmlns:ahyp="http://schemas.microsoft.com/office/drawing/2018/hyperlinkcolor" val="tx"/>
                    </a:ext>
                  </a:extLst>
                </a:hlinkClick>
              </a:rPr>
              <a:t>symptoms of COVID-19</a:t>
            </a:r>
            <a:r>
              <a:rPr lang="en-GB" sz="1000" b="1" u="sng" dirty="0">
                <a:solidFill>
                  <a:schemeClr val="tx1"/>
                </a:solidFill>
                <a:hlinkClick r:id="rId5">
                  <a:extLst>
                    <a:ext uri="{A12FA001-AC4F-418D-AE19-62706E023703}">
                      <ahyp:hlinkClr xmlns:ahyp="http://schemas.microsoft.com/office/drawing/2018/hyperlinkcolor" val="tx"/>
                    </a:ext>
                  </a:extLst>
                </a:hlinkClick>
              </a:rPr>
              <a:t> </a:t>
            </a:r>
            <a:r>
              <a:rPr lang="en-GB" sz="1000" b="1" dirty="0">
                <a:solidFill>
                  <a:schemeClr val="tx1"/>
                </a:solidFill>
              </a:rPr>
              <a:t>and they are not self-isolating. Share </a:t>
            </a:r>
            <a:r>
              <a:rPr lang="en-GB" sz="1000" b="1" dirty="0">
                <a:solidFill>
                  <a:schemeClr val="tx1"/>
                </a:solidFill>
                <a:hlinkClick r:id="rId6"/>
              </a:rPr>
              <a:t>poster</a:t>
            </a:r>
            <a:r>
              <a:rPr lang="en-GB" sz="1000" b="1" dirty="0">
                <a:solidFill>
                  <a:schemeClr val="tx1"/>
                </a:solidFill>
              </a:rPr>
              <a:t> with families advising them not to visit if they have flu symptoms or feel unwell.</a:t>
            </a:r>
          </a:p>
          <a:p>
            <a:pPr>
              <a:spcBef>
                <a:spcPts val="0"/>
              </a:spcBef>
            </a:pPr>
            <a:r>
              <a:rPr lang="en-GB" sz="1000" dirty="0">
                <a:solidFill>
                  <a:schemeClr val="tx1"/>
                </a:solidFill>
              </a:rPr>
              <a:t>The </a:t>
            </a:r>
            <a:r>
              <a:rPr lang="en-GB" sz="1000" b="1" dirty="0">
                <a:solidFill>
                  <a:schemeClr val="tx1"/>
                </a:solidFill>
              </a:rPr>
              <a:t>risks and benefits </a:t>
            </a:r>
            <a:r>
              <a:rPr lang="en-GB" sz="1000" dirty="0">
                <a:solidFill>
                  <a:schemeClr val="tx1"/>
                </a:solidFill>
              </a:rPr>
              <a:t>of visiting each resident need to be discussed with them and their families. Where possible there should be only </a:t>
            </a:r>
            <a:r>
              <a:rPr lang="en-GB" sz="1000" b="1" dirty="0">
                <a:solidFill>
                  <a:schemeClr val="tx1"/>
                </a:solidFill>
              </a:rPr>
              <a:t>one consistent visitor </a:t>
            </a:r>
            <a:r>
              <a:rPr lang="en-GB" sz="1000" dirty="0">
                <a:solidFill>
                  <a:schemeClr val="tx1"/>
                </a:solidFill>
              </a:rPr>
              <a:t>per resident. For some residents, such as people with dementia or a learning disability, allowing a family member to visit may </a:t>
            </a:r>
            <a:r>
              <a:rPr lang="en-GB" sz="1000" b="1" dirty="0">
                <a:solidFill>
                  <a:schemeClr val="tx1"/>
                </a:solidFill>
              </a:rPr>
              <a:t>reduce distress.</a:t>
            </a:r>
            <a:endParaRPr lang="en-GB" sz="1000" dirty="0">
              <a:solidFill>
                <a:schemeClr val="tx1"/>
              </a:solidFill>
            </a:endParaRPr>
          </a:p>
        </p:txBody>
      </p:sp>
      <p:sp>
        <p:nvSpPr>
          <p:cNvPr id="4" name="Title 2">
            <a:extLst>
              <a:ext uri="{FF2B5EF4-FFF2-40B4-BE49-F238E27FC236}">
                <a16:creationId xmlns:a16="http://schemas.microsoft.com/office/drawing/2014/main" id="{8C70CE32-D3B7-491F-8F7C-BF9EB3B55F24}"/>
              </a:ext>
            </a:extLst>
          </p:cNvPr>
          <p:cNvSpPr>
            <a:spLocks noGrp="1"/>
          </p:cNvSpPr>
          <p:nvPr>
            <p:ph type="title"/>
          </p:nvPr>
        </p:nvSpPr>
        <p:spPr>
          <a:xfrm>
            <a:off x="1046499" y="375474"/>
            <a:ext cx="6567055" cy="458737"/>
          </a:xfrm>
        </p:spPr>
        <p:txBody>
          <a:bodyPr>
            <a:normAutofit fontScale="90000"/>
          </a:bodyPr>
          <a:lstStyle/>
          <a:p>
            <a:r>
              <a:rPr lang="en-GB"/>
              <a:t>Enabling care home visits</a:t>
            </a:r>
          </a:p>
        </p:txBody>
      </p:sp>
      <p:sp>
        <p:nvSpPr>
          <p:cNvPr id="3" name="TextBox 2">
            <a:extLst>
              <a:ext uri="{FF2B5EF4-FFF2-40B4-BE49-F238E27FC236}">
                <a16:creationId xmlns:a16="http://schemas.microsoft.com/office/drawing/2014/main" id="{3ED7C8B6-928B-44BC-8506-8986E82D3A41}"/>
              </a:ext>
            </a:extLst>
          </p:cNvPr>
          <p:cNvSpPr txBox="1"/>
          <p:nvPr/>
        </p:nvSpPr>
        <p:spPr>
          <a:xfrm>
            <a:off x="6760027" y="3042925"/>
            <a:ext cx="2303872" cy="2031325"/>
          </a:xfrm>
          <a:prstGeom prst="rect">
            <a:avLst/>
          </a:prstGeom>
          <a:noFill/>
          <a:ln>
            <a:solidFill>
              <a:schemeClr val="bg2"/>
            </a:solidFill>
          </a:ln>
        </p:spPr>
        <p:txBody>
          <a:bodyPr wrap="square" rtlCol="0">
            <a:spAutoFit/>
          </a:bodyPr>
          <a:lstStyle/>
          <a:p>
            <a:pPr defTabSz="685800">
              <a:defRPr/>
            </a:pPr>
            <a:r>
              <a:rPr lang="en-GB" sz="900" b="1">
                <a:solidFill>
                  <a:prstClr val="black"/>
                </a:solidFill>
                <a:latin typeface="Arial" panose="020B0604020202020204" pitchFamily="34" charset="0"/>
                <a:cs typeface="Arial" panose="020B0604020202020204" pitchFamily="34" charset="0"/>
              </a:rPr>
              <a:t>Resources:</a:t>
            </a:r>
          </a:p>
          <a:p>
            <a:pPr marL="214313" indent="-214313" defTabSz="685800">
              <a:buFont typeface="Arial" panose="020B0604020202020204" pitchFamily="34" charset="0"/>
              <a:buChar char="•"/>
              <a:defRPr/>
            </a:pPr>
            <a:r>
              <a:rPr lang="en-GB" sz="900">
                <a:solidFill>
                  <a:prstClr val="black"/>
                </a:solidFill>
                <a:latin typeface="Arial" panose="020B0604020202020204" pitchFamily="34" charset="0"/>
                <a:cs typeface="Arial" panose="020B0604020202020204" pitchFamily="34" charset="0"/>
              </a:rPr>
              <a:t>Care Home Provider Alliance </a:t>
            </a:r>
            <a:r>
              <a:rPr lang="en-GB" sz="900">
                <a:solidFill>
                  <a:prstClr val="black"/>
                </a:solidFill>
                <a:latin typeface="Arial" panose="020B0604020202020204" pitchFamily="34" charset="0"/>
                <a:cs typeface="Arial" panose="020B0604020202020204" pitchFamily="34" charset="0"/>
                <a:hlinkClick r:id="rId7"/>
              </a:rPr>
              <a:t>visitors protocol</a:t>
            </a:r>
            <a:endParaRPr lang="en-GB" sz="900">
              <a:solidFill>
                <a:prstClr val="black"/>
              </a:solidFill>
              <a:latin typeface="Arial" panose="020B0604020202020204" pitchFamily="34" charset="0"/>
              <a:cs typeface="Arial" panose="020B0604020202020204" pitchFamily="34" charset="0"/>
            </a:endParaRPr>
          </a:p>
          <a:p>
            <a:pPr marL="214313" indent="-214313" defTabSz="685800">
              <a:buFont typeface="Arial" panose="020B0604020202020204" pitchFamily="34" charset="0"/>
              <a:buChar char="•"/>
              <a:defRPr/>
            </a:pPr>
            <a:r>
              <a:rPr lang="en-GB" sz="900">
                <a:solidFill>
                  <a:prstClr val="black"/>
                </a:solidFill>
                <a:latin typeface="Arial" panose="020B0604020202020204" pitchFamily="34" charset="0"/>
                <a:cs typeface="Arial" panose="020B0604020202020204" pitchFamily="34" charset="0"/>
              </a:rPr>
              <a:t>British Geriatric Society </a:t>
            </a:r>
            <a:r>
              <a:rPr lang="en-GB" sz="900">
                <a:solidFill>
                  <a:prstClr val="black"/>
                </a:solidFill>
                <a:latin typeface="Arial" panose="020B0604020202020204" pitchFamily="34" charset="0"/>
                <a:cs typeface="Arial" panose="020B0604020202020204" pitchFamily="34" charset="0"/>
                <a:hlinkClick r:id="rId8"/>
              </a:rPr>
              <a:t>care home guidance</a:t>
            </a:r>
            <a:endParaRPr lang="en-GB" sz="900">
              <a:solidFill>
                <a:prstClr val="black"/>
              </a:solidFill>
              <a:latin typeface="Arial" panose="020B0604020202020204" pitchFamily="34" charset="0"/>
              <a:cs typeface="Arial" panose="020B0604020202020204" pitchFamily="34" charset="0"/>
            </a:endParaRPr>
          </a:p>
          <a:p>
            <a:pPr marL="214313" indent="-214313" defTabSz="685800">
              <a:buFont typeface="Arial" panose="020B0604020202020204" pitchFamily="34" charset="0"/>
              <a:buChar char="•"/>
              <a:defRPr/>
            </a:pPr>
            <a:r>
              <a:rPr lang="en-GB" sz="900">
                <a:solidFill>
                  <a:prstClr val="black"/>
                </a:solidFill>
                <a:latin typeface="Arial" panose="020B0604020202020204" pitchFamily="34" charset="0"/>
                <a:cs typeface="Arial" panose="020B0604020202020204" pitchFamily="34" charset="0"/>
              </a:rPr>
              <a:t>MHA booklet on </a:t>
            </a:r>
            <a:r>
              <a:rPr lang="en-GB" sz="900">
                <a:solidFill>
                  <a:prstClr val="black"/>
                </a:solidFill>
                <a:latin typeface="Arial" panose="020B0604020202020204" pitchFamily="34" charset="0"/>
                <a:cs typeface="Arial" panose="020B0604020202020204" pitchFamily="34" charset="0"/>
                <a:hlinkClick r:id="rId9"/>
              </a:rPr>
              <a:t>visiting a relative with dementia</a:t>
            </a:r>
            <a:endParaRPr lang="en-GB" sz="900">
              <a:solidFill>
                <a:prstClr val="black"/>
              </a:solidFill>
              <a:latin typeface="Arial" panose="020B0604020202020204" pitchFamily="34" charset="0"/>
              <a:cs typeface="Arial" panose="020B0604020202020204" pitchFamily="34" charset="0"/>
            </a:endParaRPr>
          </a:p>
          <a:p>
            <a:pPr marL="214313" indent="-214313" defTabSz="685800">
              <a:buFont typeface="Arial" panose="020B0604020202020204" pitchFamily="34" charset="0"/>
              <a:buChar char="•"/>
              <a:defRPr/>
            </a:pPr>
            <a:r>
              <a:rPr lang="en-GB" sz="900">
                <a:solidFill>
                  <a:prstClr val="black"/>
                </a:solidFill>
                <a:latin typeface="Arial" panose="020B0604020202020204" pitchFamily="34" charset="0"/>
                <a:cs typeface="Arial" panose="020B0604020202020204" pitchFamily="34" charset="0"/>
              </a:rPr>
              <a:t>National Autistic Society </a:t>
            </a:r>
            <a:r>
              <a:rPr lang="en-GB" sz="900">
                <a:solidFill>
                  <a:prstClr val="black"/>
                </a:solidFill>
                <a:latin typeface="Arial" panose="020B0604020202020204" pitchFamily="34" charset="0"/>
                <a:cs typeface="Arial" panose="020B0604020202020204" pitchFamily="34" charset="0"/>
                <a:hlinkClick r:id="rId10"/>
              </a:rPr>
              <a:t>social stories</a:t>
            </a:r>
            <a:r>
              <a:rPr lang="en-GB" sz="900">
                <a:solidFill>
                  <a:prstClr val="black"/>
                </a:solidFill>
                <a:latin typeface="Arial" panose="020B0604020202020204" pitchFamily="34" charset="0"/>
                <a:cs typeface="Arial" panose="020B0604020202020204" pitchFamily="34" charset="0"/>
              </a:rPr>
              <a:t> to help someone understand the situation</a:t>
            </a:r>
          </a:p>
          <a:p>
            <a:pPr marL="214313" indent="-214313" defTabSz="685800">
              <a:buFont typeface="Arial" panose="020B0604020202020204" pitchFamily="34" charset="0"/>
              <a:buChar char="•"/>
              <a:defRPr/>
            </a:pPr>
            <a:r>
              <a:rPr lang="en-GB" sz="900">
                <a:solidFill>
                  <a:prstClr val="black"/>
                </a:solidFill>
                <a:latin typeface="Arial" panose="020B0604020202020204" pitchFamily="34" charset="0"/>
                <a:cs typeface="Arial" panose="020B0604020202020204" pitchFamily="34" charset="0"/>
              </a:rPr>
              <a:t>NHS guidelines on </a:t>
            </a:r>
            <a:r>
              <a:rPr lang="en-GB" sz="900">
                <a:solidFill>
                  <a:prstClr val="black"/>
                </a:solidFill>
                <a:latin typeface="Arial" panose="020B0604020202020204" pitchFamily="34" charset="0"/>
                <a:cs typeface="Arial" panose="020B0604020202020204" pitchFamily="34" charset="0"/>
                <a:hlinkClick r:id="rId11"/>
              </a:rPr>
              <a:t>visiting at the end of life</a:t>
            </a:r>
            <a:endParaRPr lang="en-GB" sz="900">
              <a:solidFill>
                <a:prstClr val="black"/>
              </a:solidFill>
              <a:latin typeface="Arial" panose="020B0604020202020204" pitchFamily="34" charset="0"/>
              <a:cs typeface="Arial" panose="020B0604020202020204" pitchFamily="34" charset="0"/>
            </a:endParaRPr>
          </a:p>
          <a:p>
            <a:pPr marL="214313" indent="-214313" defTabSz="685800">
              <a:buFont typeface="Arial" panose="020B0604020202020204" pitchFamily="34" charset="0"/>
              <a:buChar char="•"/>
              <a:defRPr/>
            </a:pPr>
            <a:r>
              <a:rPr lang="en-GB" sz="900">
                <a:solidFill>
                  <a:prstClr val="black"/>
                </a:solidFill>
                <a:latin typeface="Arial" panose="020B0604020202020204" pitchFamily="34" charset="0"/>
                <a:cs typeface="Arial" panose="020B0604020202020204" pitchFamily="34" charset="0"/>
                <a:hlinkClick r:id="rId6"/>
              </a:rPr>
              <a:t>PHE poster</a:t>
            </a:r>
            <a:r>
              <a:rPr lang="en-GB" sz="900">
                <a:solidFill>
                  <a:prstClr val="black"/>
                </a:solidFill>
                <a:latin typeface="Arial" panose="020B0604020202020204" pitchFamily="34" charset="0"/>
                <a:cs typeface="Arial" panose="020B0604020202020204" pitchFamily="34" charset="0"/>
              </a:rPr>
              <a:t> on not visiting if unwell or with flu symptoms</a:t>
            </a:r>
          </a:p>
        </p:txBody>
      </p:sp>
      <p:sp>
        <p:nvSpPr>
          <p:cNvPr id="5" name="Rectangle 4">
            <a:extLst>
              <a:ext uri="{FF2B5EF4-FFF2-40B4-BE49-F238E27FC236}">
                <a16:creationId xmlns:a16="http://schemas.microsoft.com/office/drawing/2014/main" id="{A0E8F552-B265-42FE-B3E3-123212BEF114}"/>
              </a:ext>
            </a:extLst>
          </p:cNvPr>
          <p:cNvSpPr/>
          <p:nvPr/>
        </p:nvSpPr>
        <p:spPr>
          <a:xfrm>
            <a:off x="174948" y="2914634"/>
            <a:ext cx="6585079" cy="2009076"/>
          </a:xfrm>
          <a:prstGeom prst="rect">
            <a:avLst/>
          </a:prstGeom>
        </p:spPr>
        <p:txBody>
          <a:bodyPr wrap="square">
            <a:spAutoFit/>
          </a:bodyPr>
          <a:lstStyle/>
          <a:p>
            <a:pPr defTabSz="685800">
              <a:lnSpc>
                <a:spcPct val="140000"/>
              </a:lnSpc>
              <a:defRPr/>
            </a:pPr>
            <a:r>
              <a:rPr lang="en-GB" sz="900" b="1" dirty="0">
                <a:solidFill>
                  <a:prstClr val="black"/>
                </a:solidFill>
                <a:latin typeface="Arial" panose="020B0604020202020204" pitchFamily="34" charset="0"/>
                <a:cs typeface="Arial" panose="020B0604020202020204" pitchFamily="34" charset="0"/>
              </a:rPr>
              <a:t>Top tips</a:t>
            </a:r>
          </a:p>
          <a:p>
            <a:pPr marL="214313" indent="-214313">
              <a:lnSpc>
                <a:spcPct val="140000"/>
              </a:lnSpc>
              <a:buFont typeface="Arial" panose="020B0604020202020204" pitchFamily="34" charset="0"/>
              <a:buChar char="•"/>
              <a:defRPr/>
            </a:pPr>
            <a:r>
              <a:rPr lang="en-GB" sz="900" dirty="0">
                <a:latin typeface="Arial" panose="020B0604020202020204" pitchFamily="34" charset="0"/>
                <a:cs typeface="Arial" panose="020B0604020202020204" pitchFamily="34" charset="0"/>
              </a:rPr>
              <a:t>Some residents may find social distancing difficult to understand or</a:t>
            </a:r>
            <a:r>
              <a:rPr lang="en-GB" sz="900" b="1" dirty="0">
                <a:latin typeface="Arial" panose="020B0604020202020204" pitchFamily="34" charset="0"/>
                <a:cs typeface="Arial" panose="020B0604020202020204" pitchFamily="34" charset="0"/>
              </a:rPr>
              <a:t> distressing </a:t>
            </a:r>
            <a:r>
              <a:rPr lang="en-GB" sz="900" dirty="0">
                <a:latin typeface="Arial" panose="020B0604020202020204" pitchFamily="34" charset="0"/>
                <a:cs typeface="Arial" panose="020B0604020202020204" pitchFamily="34" charset="0"/>
              </a:rPr>
              <a:t>– explain this to the resident and reassure them prior to and during the visit. Simple language, pictures or social stories may help</a:t>
            </a:r>
          </a:p>
          <a:p>
            <a:pPr marL="214313" indent="-214313">
              <a:lnSpc>
                <a:spcPct val="140000"/>
              </a:lnSpc>
              <a:buFont typeface="Arial" panose="020B0604020202020204" pitchFamily="34" charset="0"/>
              <a:buChar char="•"/>
              <a:defRPr/>
            </a:pPr>
            <a:r>
              <a:rPr lang="en-GB" sz="900" dirty="0">
                <a:solidFill>
                  <a:prstClr val="black"/>
                </a:solidFill>
                <a:latin typeface="Arial" panose="020B0604020202020204" pitchFamily="34" charset="0"/>
                <a:cs typeface="Arial" panose="020B0604020202020204" pitchFamily="34" charset="0"/>
              </a:rPr>
              <a:t>Create a </a:t>
            </a:r>
            <a:r>
              <a:rPr lang="en-GB" sz="900" b="1" dirty="0">
                <a:solidFill>
                  <a:prstClr val="black"/>
                </a:solidFill>
                <a:latin typeface="Arial" panose="020B0604020202020204" pitchFamily="34" charset="0"/>
                <a:cs typeface="Arial" panose="020B0604020202020204" pitchFamily="34" charset="0"/>
              </a:rPr>
              <a:t>visiting appointment system </a:t>
            </a:r>
            <a:r>
              <a:rPr lang="en-GB" sz="900" dirty="0">
                <a:solidFill>
                  <a:prstClr val="black"/>
                </a:solidFill>
                <a:latin typeface="Arial" panose="020B0604020202020204" pitchFamily="34" charset="0"/>
                <a:cs typeface="Arial" panose="020B0604020202020204" pitchFamily="34" charset="0"/>
              </a:rPr>
              <a:t>to ensure a manageable number of visitors (dependant on space and staffing) and ensure a record of visitors is kept. Check if the visitor is bringing a gift – wipeable gifts may be acceptable</a:t>
            </a:r>
          </a:p>
          <a:p>
            <a:pPr marL="214313" indent="-214313">
              <a:lnSpc>
                <a:spcPct val="140000"/>
              </a:lnSpc>
              <a:buFont typeface="Arial" panose="020B0604020202020204" pitchFamily="34" charset="0"/>
              <a:buChar char="•"/>
              <a:defRPr/>
            </a:pPr>
            <a:r>
              <a:rPr lang="en-GB" sz="900" dirty="0">
                <a:solidFill>
                  <a:prstClr val="black"/>
                </a:solidFill>
                <a:latin typeface="Arial" panose="020B0604020202020204" pitchFamily="34" charset="0"/>
                <a:cs typeface="Arial" panose="020B0604020202020204" pitchFamily="34" charset="0"/>
              </a:rPr>
              <a:t>Where possible visits should happen </a:t>
            </a:r>
            <a:r>
              <a:rPr lang="en-GB" sz="900" b="1" dirty="0">
                <a:solidFill>
                  <a:prstClr val="black"/>
                </a:solidFill>
                <a:latin typeface="Arial" panose="020B0604020202020204" pitchFamily="34" charset="0"/>
                <a:cs typeface="Arial" panose="020B0604020202020204" pitchFamily="34" charset="0"/>
              </a:rPr>
              <a:t>outdoors</a:t>
            </a:r>
            <a:r>
              <a:rPr lang="en-GB" sz="900" dirty="0">
                <a:solidFill>
                  <a:prstClr val="black"/>
                </a:solidFill>
                <a:latin typeface="Arial" panose="020B0604020202020204" pitchFamily="34" charset="0"/>
                <a:cs typeface="Arial" panose="020B0604020202020204" pitchFamily="34" charset="0"/>
              </a:rPr>
              <a:t> (with visitors going directly to the garden) or via a </a:t>
            </a:r>
            <a:r>
              <a:rPr lang="en-GB" sz="900" b="1" dirty="0">
                <a:solidFill>
                  <a:prstClr val="black"/>
                </a:solidFill>
                <a:latin typeface="Arial" panose="020B0604020202020204" pitchFamily="34" charset="0"/>
                <a:cs typeface="Arial" panose="020B0604020202020204" pitchFamily="34" charset="0"/>
              </a:rPr>
              <a:t>ground floor window. </a:t>
            </a:r>
            <a:r>
              <a:rPr lang="en-GB" sz="900" dirty="0">
                <a:solidFill>
                  <a:prstClr val="black"/>
                </a:solidFill>
                <a:latin typeface="Arial" panose="020B0604020202020204" pitchFamily="34" charset="0"/>
                <a:cs typeface="Arial" panose="020B0604020202020204" pitchFamily="34" charset="0"/>
              </a:rPr>
              <a:t>Relevant social distancing, PPE and infection control measures  (e.g. wipeable chairs) will apply</a:t>
            </a:r>
          </a:p>
          <a:p>
            <a:pPr marL="214313" indent="-214313" defTabSz="685800">
              <a:lnSpc>
                <a:spcPct val="140000"/>
              </a:lnSpc>
              <a:buFont typeface="Arial" panose="020B0604020202020204" pitchFamily="34" charset="0"/>
              <a:buChar char="•"/>
              <a:defRPr/>
            </a:pPr>
            <a:r>
              <a:rPr lang="en-GB" sz="900" dirty="0">
                <a:solidFill>
                  <a:prstClr val="black"/>
                </a:solidFill>
                <a:latin typeface="Arial" panose="020B0604020202020204" pitchFamily="34" charset="0"/>
                <a:cs typeface="Arial" panose="020B0604020202020204" pitchFamily="34" charset="0"/>
              </a:rPr>
              <a:t>If a </a:t>
            </a:r>
            <a:r>
              <a:rPr lang="en-GB" sz="900" b="1" dirty="0">
                <a:solidFill>
                  <a:prstClr val="black"/>
                </a:solidFill>
                <a:latin typeface="Arial" panose="020B0604020202020204" pitchFamily="34" charset="0"/>
                <a:cs typeface="Arial" panose="020B0604020202020204" pitchFamily="34" charset="0"/>
              </a:rPr>
              <a:t>indoor visit </a:t>
            </a:r>
            <a:r>
              <a:rPr lang="en-GB" sz="900" dirty="0">
                <a:solidFill>
                  <a:prstClr val="black"/>
                </a:solidFill>
                <a:latin typeface="Arial" panose="020B0604020202020204" pitchFamily="34" charset="0"/>
                <a:cs typeface="Arial" panose="020B0604020202020204" pitchFamily="34" charset="0"/>
              </a:rPr>
              <a:t>is required e.g. for end of life, visitors should provided with suitable PPE. Where possible use a separate entrance and exit, use a one way system and plan the most direct route to a residents room avoiding communal spaces. </a:t>
            </a:r>
          </a:p>
          <a:p>
            <a:pPr marL="214313" indent="-214313" defTabSz="685800">
              <a:lnSpc>
                <a:spcPct val="140000"/>
              </a:lnSpc>
              <a:buFont typeface="Arial" panose="020B0604020202020204" pitchFamily="34" charset="0"/>
              <a:buChar char="•"/>
              <a:defRPr/>
            </a:pPr>
            <a:r>
              <a:rPr lang="en-GB" sz="900" dirty="0">
                <a:solidFill>
                  <a:prstClr val="black"/>
                </a:solidFill>
                <a:latin typeface="Arial" panose="020B0604020202020204" pitchFamily="34" charset="0"/>
                <a:cs typeface="Arial" panose="020B0604020202020204" pitchFamily="34" charset="0"/>
              </a:rPr>
              <a:t>Strongly encourage visitors to </a:t>
            </a:r>
            <a:r>
              <a:rPr lang="en-GB" sz="900" b="1" dirty="0">
                <a:solidFill>
                  <a:prstClr val="black"/>
                </a:solidFill>
                <a:latin typeface="Arial" panose="020B0604020202020204" pitchFamily="34" charset="0"/>
                <a:cs typeface="Arial" panose="020B0604020202020204" pitchFamily="34" charset="0"/>
              </a:rPr>
              <a:t>maintain social distancing </a:t>
            </a:r>
            <a:r>
              <a:rPr lang="en-GB" sz="900" dirty="0">
                <a:solidFill>
                  <a:prstClr val="black"/>
                </a:solidFill>
                <a:latin typeface="Arial" panose="020B0604020202020204" pitchFamily="34" charset="0"/>
                <a:cs typeface="Arial" panose="020B0604020202020204" pitchFamily="34" charset="0"/>
              </a:rPr>
              <a:t>wherever possible.</a:t>
            </a:r>
          </a:p>
        </p:txBody>
      </p:sp>
      <p:pic>
        <p:nvPicPr>
          <p:cNvPr id="8" name="Picture 7">
            <a:hlinkClick r:id="rId6"/>
            <a:extLst>
              <a:ext uri="{FF2B5EF4-FFF2-40B4-BE49-F238E27FC236}">
                <a16:creationId xmlns:a16="http://schemas.microsoft.com/office/drawing/2014/main" id="{19333434-FA39-469C-832F-4492D807BCA7}"/>
              </a:ext>
            </a:extLst>
          </p:cNvPr>
          <p:cNvPicPr>
            <a:picLocks noChangeAspect="1"/>
          </p:cNvPicPr>
          <p:nvPr/>
        </p:nvPicPr>
        <p:blipFill rotWithShape="1">
          <a:blip r:embed="rId12"/>
          <a:srcRect l="33660" t="15079" r="34911" b="6826"/>
          <a:stretch/>
        </p:blipFill>
        <p:spPr>
          <a:xfrm>
            <a:off x="323528" y="39415"/>
            <a:ext cx="614420" cy="858791"/>
          </a:xfrm>
          <a:prstGeom prst="rect">
            <a:avLst/>
          </a:prstGeom>
        </p:spPr>
      </p:pic>
    </p:spTree>
    <p:extLst>
      <p:ext uri="{BB962C8B-B14F-4D97-AF65-F5344CB8AC3E}">
        <p14:creationId xmlns:p14="http://schemas.microsoft.com/office/powerpoint/2010/main" val="1985801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a:ln>
                  <a:noFill/>
                </a:ln>
                <a:solidFill>
                  <a:srgbClr val="FFFFFF"/>
                </a:solidFill>
                <a:effectLst/>
                <a:uLnTx/>
                <a:uFillTx/>
                <a:latin typeface="Arial"/>
                <a:ea typeface="+mn-ea"/>
                <a:cs typeface="Arial"/>
              </a:rPr>
              <a:t>Our </a:t>
            </a:r>
            <a:r>
              <a:rPr kumimoji="0" sz="825" b="1" i="0" u="none" strike="noStrike" kern="1200" cap="none" spc="-4" normalizeH="0" baseline="0" noProof="0">
                <a:ln>
                  <a:noFill/>
                </a:ln>
                <a:solidFill>
                  <a:srgbClr val="FFFFFF"/>
                </a:solidFill>
                <a:effectLst/>
                <a:uLnTx/>
                <a:uFillTx/>
                <a:latin typeface="Arial"/>
                <a:ea typeface="+mn-ea"/>
                <a:cs typeface="Arial"/>
              </a:rPr>
              <a:t>vision</a:t>
            </a:r>
            <a:endParaRPr kumimoji="0" sz="825" b="0" i="0" u="none" strike="noStrike" kern="1200" cap="none" spc="0" normalizeH="0" baseline="0" noProof="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159690" y="120764"/>
            <a:ext cx="6380292" cy="871392"/>
          </a:xfrm>
          <a:prstGeom prst="rect">
            <a:avLst/>
          </a:prstGeom>
        </p:spPr>
        <p:txBody>
          <a:bodyPr vert="horz" wrap="square" lIns="0" tIns="9525" rIns="0" bIns="0" rtlCol="0">
            <a:spAutoFit/>
          </a:bodyPr>
          <a:lstStyle/>
          <a:p>
            <a:pPr marL="9525">
              <a:spcBef>
                <a:spcPts val="75"/>
              </a:spcBef>
            </a:pPr>
            <a:r>
              <a:rPr lang="en-GB" sz="2800" spc="-4">
                <a:solidFill>
                  <a:srgbClr val="005EB8"/>
                </a:solidFill>
                <a:latin typeface="Arial"/>
                <a:cs typeface="Arial"/>
              </a:rPr>
              <a:t>Making a note – the importance of record keeping and local governance</a:t>
            </a:r>
            <a:endParaRPr sz="2800">
              <a:solidFill>
                <a:srgbClr val="005EB8"/>
              </a:solidFill>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28</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129023" y="1165589"/>
            <a:ext cx="5725043" cy="5424562"/>
          </a:xfrm>
          <a:prstGeom prst="rect">
            <a:avLst/>
          </a:prstGeom>
        </p:spPr>
        <p:txBody>
          <a:bodyPr wrap="square">
            <a:spAutoFit/>
          </a:bodyPr>
          <a:lstStyle/>
          <a:p>
            <a:pPr marL="12700" lvl="0" defTabSz="914400">
              <a:spcBef>
                <a:spcPts val="100"/>
              </a:spcBef>
            </a:pPr>
            <a:r>
              <a:rPr lang="en-GB" sz="1100" b="1" spc="-5">
                <a:solidFill>
                  <a:srgbClr val="0070C0"/>
                </a:solidFill>
                <a:cs typeface="Arial"/>
              </a:rPr>
              <a:t>All parties are responsible for ensuring all documentation and communications regarding an outbreak are retained for audit purposes. </a:t>
            </a:r>
          </a:p>
          <a:p>
            <a:pPr marL="12700" lvl="0" defTabSz="914400">
              <a:spcBef>
                <a:spcPts val="100"/>
              </a:spcBef>
            </a:pPr>
            <a:endParaRPr lang="en-GB" sz="1100" b="1" spc="-5">
              <a:solidFill>
                <a:srgbClr val="0070C0"/>
              </a:solidFill>
              <a:cs typeface="Arial"/>
            </a:endParaRPr>
          </a:p>
          <a:p>
            <a:pPr marL="12700" lvl="0" defTabSz="914400">
              <a:spcBef>
                <a:spcPts val="100"/>
              </a:spcBef>
            </a:pPr>
            <a:r>
              <a:rPr lang="en-GB" sz="1100" b="1" spc="-5">
                <a:solidFill>
                  <a:srgbClr val="0070C0"/>
                </a:solidFill>
                <a:cs typeface="Arial"/>
              </a:rPr>
              <a:t>This should include…</a:t>
            </a:r>
          </a:p>
          <a:p>
            <a:pPr marL="12700" lvl="0" defTabSz="914400">
              <a:spcBef>
                <a:spcPts val="100"/>
              </a:spcBef>
            </a:pPr>
            <a:endParaRPr lang="en-GB" sz="1100" b="1" spc="-5">
              <a:solidFill>
                <a:srgbClr val="0070C0"/>
              </a:solidFill>
              <a:cs typeface="Arial"/>
            </a:endParaRPr>
          </a:p>
          <a:p>
            <a:pPr marL="184150" lvl="0" indent="-171450" defTabSz="914400">
              <a:spcBef>
                <a:spcPts val="100"/>
              </a:spcBef>
              <a:buFont typeface="Arial" panose="020B0604020202020204" pitchFamily="34" charset="0"/>
              <a:buChar char="•"/>
            </a:pPr>
            <a:r>
              <a:rPr lang="en-GB" sz="1100" spc="-5">
                <a:cs typeface="Arial"/>
              </a:rPr>
              <a:t>Records of calls/emails to resident registered GP (In Hours) &amp; GP OOHs via 111 *6, local HPT, local pharmacy and CCGs. </a:t>
            </a:r>
          </a:p>
          <a:p>
            <a:pPr marL="184150" lvl="0" indent="-171450" defTabSz="914400">
              <a:spcBef>
                <a:spcPts val="100"/>
              </a:spcBef>
              <a:buFont typeface="Arial" panose="020B0604020202020204" pitchFamily="34" charset="0"/>
              <a:buChar char="•"/>
            </a:pPr>
            <a:endParaRPr lang="en-GB" sz="1100" spc="-5">
              <a:cs typeface="Arial"/>
            </a:endParaRPr>
          </a:p>
          <a:p>
            <a:pPr marL="184150" lvl="0" indent="-171450" defTabSz="914400">
              <a:spcBef>
                <a:spcPts val="100"/>
              </a:spcBef>
              <a:buFont typeface="Arial" panose="020B0604020202020204" pitchFamily="34" charset="0"/>
              <a:buChar char="•"/>
            </a:pPr>
            <a:r>
              <a:rPr lang="en-GB" sz="1100" spc="-5">
                <a:cs typeface="Arial"/>
              </a:rPr>
              <a:t>For care homes nursing documentation, this should be in line with the </a:t>
            </a:r>
            <a:r>
              <a:rPr lang="en-GB" sz="1100" b="1" spc="-5">
                <a:cs typeface="Arial"/>
              </a:rPr>
              <a:t>Nursing &amp; Midwifery Council NMC code of conduct (section 10), </a:t>
            </a:r>
            <a:r>
              <a:rPr lang="en-GB" sz="1100" spc="-5">
                <a:cs typeface="Arial"/>
              </a:rPr>
              <a:t>ensuring that clear and accurate records are kept regarding care delivered to residents. </a:t>
            </a:r>
          </a:p>
          <a:p>
            <a:pPr marL="184150" lvl="0" indent="-171450" defTabSz="914400">
              <a:spcBef>
                <a:spcPts val="100"/>
              </a:spcBef>
              <a:buFont typeface="Arial" panose="020B0604020202020204" pitchFamily="34" charset="0"/>
              <a:buChar char="•"/>
            </a:pPr>
            <a:endParaRPr lang="en-GB" sz="1100" spc="-5">
              <a:cs typeface="Arial"/>
            </a:endParaRPr>
          </a:p>
          <a:p>
            <a:pPr marL="184150" lvl="0" indent="-171450" defTabSz="914400">
              <a:spcBef>
                <a:spcPts val="100"/>
              </a:spcBef>
              <a:buFont typeface="Arial" panose="020B0604020202020204" pitchFamily="34" charset="0"/>
              <a:buChar char="•"/>
            </a:pPr>
            <a:r>
              <a:rPr lang="en-GB" sz="1100" spc="-5">
                <a:cs typeface="Arial"/>
              </a:rPr>
              <a:t>Health Care Professionals to also update the care home documentation, ensuring real time records are kept during the outbreak. </a:t>
            </a:r>
          </a:p>
          <a:p>
            <a:pPr marL="184150" lvl="0" indent="-171450" defTabSz="914400">
              <a:spcBef>
                <a:spcPts val="100"/>
              </a:spcBef>
              <a:buFont typeface="Arial" panose="020B0604020202020204" pitchFamily="34" charset="0"/>
              <a:buChar char="•"/>
            </a:pPr>
            <a:endParaRPr lang="en-GB" sz="1100" spc="-5">
              <a:cs typeface="Arial"/>
            </a:endParaRPr>
          </a:p>
          <a:p>
            <a:pPr marL="184150" lvl="0" indent="-171450" defTabSz="914400">
              <a:spcBef>
                <a:spcPts val="100"/>
              </a:spcBef>
              <a:buFont typeface="Arial" panose="020B0604020202020204" pitchFamily="34" charset="0"/>
              <a:buChar char="•"/>
            </a:pPr>
            <a:r>
              <a:rPr lang="en-GB" sz="1100" spc="-5">
                <a:cs typeface="Arial"/>
              </a:rPr>
              <a:t>List of residents who were affected by the outbreak and treatment provided alongside further follow up should be maintained as per local policy. </a:t>
            </a:r>
          </a:p>
          <a:p>
            <a:pPr marL="184150" lvl="0" indent="-171450" defTabSz="914400">
              <a:spcBef>
                <a:spcPts val="100"/>
              </a:spcBef>
              <a:buFont typeface="Arial" panose="020B0604020202020204" pitchFamily="34" charset="0"/>
              <a:buChar char="•"/>
            </a:pPr>
            <a:endParaRPr lang="en-GB" sz="1100" spc="-5">
              <a:cs typeface="Arial"/>
            </a:endParaRPr>
          </a:p>
          <a:p>
            <a:pPr marL="184150" lvl="0" indent="-171450" defTabSz="914400">
              <a:spcBef>
                <a:spcPts val="100"/>
              </a:spcBef>
              <a:buFont typeface="Arial" panose="020B0604020202020204" pitchFamily="34" charset="0"/>
              <a:buChar char="•"/>
            </a:pPr>
            <a:r>
              <a:rPr lang="en-GB" sz="1100" spc="-5">
                <a:cs typeface="Arial"/>
              </a:rPr>
              <a:t>The CQC KLOE expects good record keeping in line with their KLOE </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1100" b="1" i="0" u="none" strike="noStrike" kern="1200" cap="none" spc="-5" normalizeH="0" baseline="0" noProof="0">
              <a:ln>
                <a:noFill/>
              </a:ln>
              <a:solidFill>
                <a:srgbClr val="0070C0"/>
              </a:solidFill>
              <a:effectLst/>
              <a:uLnTx/>
              <a:uFillTx/>
              <a:latin typeface="Arial"/>
              <a:ea typeface="+mn-ea"/>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100" b="1" spc="-5">
              <a:solidFill>
                <a:srgbClr val="0070C0"/>
              </a:solidFill>
              <a:latin typeface="Arial"/>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1100" b="1" i="0" u="none" strike="noStrike" kern="1200" cap="none" spc="-5" normalizeH="0" baseline="0" noProof="0">
              <a:ln>
                <a:noFill/>
              </a:ln>
              <a:solidFill>
                <a:srgbClr val="0070C0"/>
              </a:solidFill>
              <a:effectLst/>
              <a:uLnTx/>
              <a:uFillTx/>
              <a:latin typeface="Arial"/>
              <a:ea typeface="+mn-ea"/>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100" b="1" spc="-5">
              <a:solidFill>
                <a:srgbClr val="0070C0"/>
              </a:solidFill>
              <a:latin typeface="Arial"/>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1100" b="1" i="0" u="none" strike="noStrike" kern="1200" cap="none" spc="-5" normalizeH="0" baseline="0" noProof="0">
              <a:ln>
                <a:noFill/>
              </a:ln>
              <a:solidFill>
                <a:srgbClr val="0070C0"/>
              </a:solidFill>
              <a:effectLst/>
              <a:uLnTx/>
              <a:uFillTx/>
              <a:latin typeface="Arial"/>
              <a:ea typeface="+mn-ea"/>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100" b="1" spc="-5">
              <a:solidFill>
                <a:srgbClr val="0070C0"/>
              </a:solidFill>
              <a:latin typeface="Arial"/>
              <a:cs typeface="Arial"/>
            </a:endParaRPr>
          </a:p>
          <a:p>
            <a:pPr marL="12700" lvl="0" defTabSz="914400">
              <a:spcBef>
                <a:spcPts val="100"/>
              </a:spcBef>
            </a:pPr>
            <a:endParaRPr lang="en-GB" sz="1100">
              <a:solidFill>
                <a:prstClr val="black"/>
              </a:solidFill>
              <a:cs typeface="Arial"/>
            </a:endParaRPr>
          </a:p>
          <a:p>
            <a:pPr marL="12700" lvl="0" defTabSz="914400">
              <a:spcBef>
                <a:spcPts val="100"/>
              </a:spcBef>
            </a:pPr>
            <a:endParaRPr kumimoji="0" lang="en-GB"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lang="en-GB" sz="1050" b="0" i="0" u="none" strike="noStrike" kern="1200" cap="none" spc="0" normalizeH="0" baseline="0" noProof="0">
              <a:ln>
                <a:noFill/>
              </a:ln>
              <a:solidFill>
                <a:srgbClr val="2222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lang="en-GB" sz="1050" b="0" i="0" u="none" strike="noStrike" kern="1200" cap="none" spc="0" normalizeH="0" baseline="0" noProof="0">
              <a:ln>
                <a:noFill/>
              </a:ln>
              <a:solidFill>
                <a:srgbClr val="222222"/>
              </a:solidFill>
              <a:effectLst/>
              <a:uLnTx/>
              <a:uFillTx/>
              <a:latin typeface="arial" panose="020B0604020202020204" pitchFamily="34" charset="0"/>
              <a:ea typeface="+mn-ea"/>
              <a:cs typeface="+mn-cs"/>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100" b="1" i="0" u="none" strike="noStrike" kern="1200" cap="none" spc="-5" normalizeH="0" baseline="0" noProof="0">
                <a:ln>
                  <a:noFill/>
                </a:ln>
                <a:solidFill>
                  <a:srgbClr val="0072C6"/>
                </a:solidFill>
                <a:effectLst/>
                <a:uLnTx/>
                <a:uFillTx/>
                <a:latin typeface="Arial"/>
                <a:ea typeface="+mn-ea"/>
                <a:cs typeface="Arial"/>
              </a:rPr>
              <a:t>. </a:t>
            </a:r>
          </a:p>
        </p:txBody>
      </p:sp>
      <p:pic>
        <p:nvPicPr>
          <p:cNvPr id="12" name="Picture 11">
            <a:extLst>
              <a:ext uri="{FF2B5EF4-FFF2-40B4-BE49-F238E27FC236}">
                <a16:creationId xmlns:a16="http://schemas.microsoft.com/office/drawing/2014/main" id="{25B6A7D7-B462-42DB-A855-29C8E8005145}"/>
              </a:ext>
            </a:extLst>
          </p:cNvPr>
          <p:cNvPicPr>
            <a:picLocks noChangeAspect="1"/>
          </p:cNvPicPr>
          <p:nvPr/>
        </p:nvPicPr>
        <p:blipFill rotWithShape="1">
          <a:blip r:embed="rId3"/>
          <a:srcRect l="19287" t="27600" r="31889" b="6951"/>
          <a:stretch/>
        </p:blipFill>
        <p:spPr>
          <a:xfrm rot="351279">
            <a:off x="5968648" y="2672311"/>
            <a:ext cx="2852355" cy="2150768"/>
          </a:xfrm>
          <a:prstGeom prst="rect">
            <a:avLst/>
          </a:prstGeom>
          <a:ln>
            <a:solidFill>
              <a:schemeClr val="tx1"/>
            </a:solidFill>
          </a:ln>
        </p:spPr>
      </p:pic>
      <p:pic>
        <p:nvPicPr>
          <p:cNvPr id="3" name="Picture 2">
            <a:extLst>
              <a:ext uri="{FF2B5EF4-FFF2-40B4-BE49-F238E27FC236}">
                <a16:creationId xmlns:a16="http://schemas.microsoft.com/office/drawing/2014/main" id="{F6F19686-6BD2-4030-BF86-3E9F04E1DDA4}"/>
              </a:ext>
            </a:extLst>
          </p:cNvPr>
          <p:cNvPicPr>
            <a:picLocks noChangeAspect="1"/>
          </p:cNvPicPr>
          <p:nvPr/>
        </p:nvPicPr>
        <p:blipFill>
          <a:blip r:embed="rId4"/>
          <a:stretch>
            <a:fillRect/>
          </a:stretch>
        </p:blipFill>
        <p:spPr>
          <a:xfrm rot="359224">
            <a:off x="6224973" y="1092955"/>
            <a:ext cx="2095500" cy="1428750"/>
          </a:xfrm>
          <a:prstGeom prst="rect">
            <a:avLst/>
          </a:prstGeom>
        </p:spPr>
      </p:pic>
      <p:sp>
        <p:nvSpPr>
          <p:cNvPr id="2" name="Slide Number Placeholder 1">
            <a:extLst>
              <a:ext uri="{FF2B5EF4-FFF2-40B4-BE49-F238E27FC236}">
                <a16:creationId xmlns:a16="http://schemas.microsoft.com/office/drawing/2014/main" id="{13371F77-40BC-4796-9521-73A4855A816D}"/>
              </a:ext>
            </a:extLst>
          </p:cNvPr>
          <p:cNvSpPr>
            <a:spLocks noGrp="1"/>
          </p:cNvSpPr>
          <p:nvPr>
            <p:ph type="sldNum" sz="quarter" idx="7"/>
          </p:nvPr>
        </p:nvSpPr>
        <p:spPr/>
        <p:txBody>
          <a:bodyPr/>
          <a:lstStyle/>
          <a:p>
            <a:pPr marL="19050">
              <a:spcBef>
                <a:spcPts val="34"/>
              </a:spcBef>
            </a:pPr>
            <a:fld id="{81D60167-4931-47E6-BA6A-407CBD079E47}" type="slidenum">
              <a:rPr lang="en-GB" spc="-68" smtClean="0"/>
              <a:pPr marL="19050">
                <a:spcBef>
                  <a:spcPts val="34"/>
                </a:spcBef>
              </a:pPr>
              <a:t>28</a:t>
            </a:fld>
            <a:endParaRPr lang="en-GB" spc="-68"/>
          </a:p>
        </p:txBody>
      </p:sp>
    </p:spTree>
    <p:extLst>
      <p:ext uri="{BB962C8B-B14F-4D97-AF65-F5344CB8AC3E}">
        <p14:creationId xmlns:p14="http://schemas.microsoft.com/office/powerpoint/2010/main" val="3599732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latin typeface="+mn-lt"/>
              </a:rPr>
              <a:t>Clinical support for Care homes</a:t>
            </a:r>
          </a:p>
        </p:txBody>
      </p:sp>
      <p:sp>
        <p:nvSpPr>
          <p:cNvPr id="2" name="Slide Number Placeholder 1">
            <a:extLst>
              <a:ext uri="{FF2B5EF4-FFF2-40B4-BE49-F238E27FC236}">
                <a16:creationId xmlns:a16="http://schemas.microsoft.com/office/drawing/2014/main" id="{BFFFDD55-FB32-440F-8EC7-1DD961FA95CE}"/>
              </a:ext>
            </a:extLst>
          </p:cNvPr>
          <p:cNvSpPr>
            <a:spLocks noGrp="1"/>
          </p:cNvSpPr>
          <p:nvPr>
            <p:ph type="sldNum" sz="quarter" idx="11"/>
          </p:nvPr>
        </p:nvSpPr>
        <p:spPr/>
        <p:txBody>
          <a:bodyPr/>
          <a:lstStyle/>
          <a:p>
            <a:fld id="{8FC524A1-7B6A-464D-B8BC-8FE2E057339E}" type="slidenum">
              <a:rPr lang="en-GB" smtClean="0">
                <a:solidFill>
                  <a:srgbClr val="3F3F3F">
                    <a:lumMod val="50000"/>
                  </a:srgbClr>
                </a:solidFill>
              </a:rPr>
              <a:pPr/>
              <a:t>29</a:t>
            </a:fld>
            <a:endParaRPr lang="en-GB">
              <a:solidFill>
                <a:srgbClr val="3F3F3F">
                  <a:lumMod val="50000"/>
                </a:srgbClr>
              </a:solidFill>
            </a:endParaRPr>
          </a:p>
        </p:txBody>
      </p:sp>
    </p:spTree>
    <p:extLst>
      <p:ext uri="{BB962C8B-B14F-4D97-AF65-F5344CB8AC3E}">
        <p14:creationId xmlns:p14="http://schemas.microsoft.com/office/powerpoint/2010/main" val="221102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3CDA5C-74FD-A24E-A307-8EE3C4589557}"/>
              </a:ext>
            </a:extLst>
          </p:cNvPr>
          <p:cNvSpPr>
            <a:spLocks noGrp="1"/>
          </p:cNvSpPr>
          <p:nvPr>
            <p:ph sz="half" idx="2"/>
          </p:nvPr>
        </p:nvSpPr>
        <p:spPr>
          <a:xfrm>
            <a:off x="839048" y="2230423"/>
            <a:ext cx="1485053" cy="1512168"/>
          </a:xfrm>
        </p:spPr>
        <p:txBody>
          <a:bodyPr>
            <a:normAutofit/>
          </a:bodyPr>
          <a:lstStyle/>
          <a:p>
            <a:pPr algn="ctr"/>
            <a:r>
              <a:rPr lang="en-US" sz="1400" b="1">
                <a:solidFill>
                  <a:schemeClr val="tx1"/>
                </a:solidFill>
                <a:latin typeface="+mn-lt"/>
              </a:rPr>
              <a:t>01</a:t>
            </a:r>
            <a:r>
              <a:rPr lang="en-US" sz="1400">
                <a:solidFill>
                  <a:schemeClr val="tx1"/>
                </a:solidFill>
                <a:latin typeface="+mn-lt"/>
              </a:rPr>
              <a:t>-EHCH framework and London EHCH  Network governance</a:t>
            </a:r>
          </a:p>
        </p:txBody>
      </p:sp>
      <p:sp>
        <p:nvSpPr>
          <p:cNvPr id="4" name="Content Placeholder 3">
            <a:extLst>
              <a:ext uri="{FF2B5EF4-FFF2-40B4-BE49-F238E27FC236}">
                <a16:creationId xmlns:a16="http://schemas.microsoft.com/office/drawing/2014/main" id="{6EA84279-2DCF-CF42-BB30-B7442F96532E}"/>
              </a:ext>
            </a:extLst>
          </p:cNvPr>
          <p:cNvSpPr>
            <a:spLocks noGrp="1"/>
          </p:cNvSpPr>
          <p:nvPr>
            <p:ph sz="half" idx="14"/>
          </p:nvPr>
        </p:nvSpPr>
        <p:spPr>
          <a:xfrm>
            <a:off x="2830849" y="2230423"/>
            <a:ext cx="1485053" cy="1456721"/>
          </a:xfrm>
        </p:spPr>
        <p:txBody>
          <a:bodyPr>
            <a:normAutofit lnSpcReduction="10000"/>
          </a:bodyPr>
          <a:lstStyle/>
          <a:p>
            <a:pPr algn="ctr"/>
            <a:r>
              <a:rPr lang="en-GB" sz="1400" b="1">
                <a:solidFill>
                  <a:srgbClr val="3F3F3F"/>
                </a:solidFill>
                <a:latin typeface="Arial"/>
              </a:rPr>
              <a:t>02</a:t>
            </a:r>
            <a:r>
              <a:rPr lang="en-GB" sz="1400">
                <a:solidFill>
                  <a:srgbClr val="3F3F3F"/>
                </a:solidFill>
                <a:latin typeface="Arial"/>
              </a:rPr>
              <a:t>-Flu Outbreak SOP for London</a:t>
            </a:r>
          </a:p>
          <a:p>
            <a:pPr algn="ctr"/>
            <a:r>
              <a:rPr lang="en-GB" sz="1400" b="1">
                <a:solidFill>
                  <a:srgbClr val="3F3F3F"/>
                </a:solidFill>
                <a:latin typeface="Arial"/>
              </a:rPr>
              <a:t>03</a:t>
            </a:r>
            <a:r>
              <a:rPr lang="en-GB" sz="1400">
                <a:solidFill>
                  <a:srgbClr val="3F3F3F"/>
                </a:solidFill>
                <a:latin typeface="Arial"/>
              </a:rPr>
              <a:t>-Flu Vaccinations for Care Homes 2020/21</a:t>
            </a:r>
          </a:p>
          <a:p>
            <a:pPr algn="ctr"/>
            <a:endParaRPr lang="en-US" sz="1400"/>
          </a:p>
        </p:txBody>
      </p:sp>
      <p:sp>
        <p:nvSpPr>
          <p:cNvPr id="5" name="Content Placeholder 4">
            <a:extLst>
              <a:ext uri="{FF2B5EF4-FFF2-40B4-BE49-F238E27FC236}">
                <a16:creationId xmlns:a16="http://schemas.microsoft.com/office/drawing/2014/main" id="{F8EC244C-32B4-794E-9A20-B020489532F3}"/>
              </a:ext>
            </a:extLst>
          </p:cNvPr>
          <p:cNvSpPr>
            <a:spLocks noGrp="1"/>
          </p:cNvSpPr>
          <p:nvPr>
            <p:ph sz="half" idx="15"/>
          </p:nvPr>
        </p:nvSpPr>
        <p:spPr>
          <a:xfrm>
            <a:off x="4840543" y="2326899"/>
            <a:ext cx="1485053" cy="1354283"/>
          </a:xfrm>
        </p:spPr>
        <p:txBody>
          <a:bodyPr>
            <a:normAutofit/>
          </a:bodyPr>
          <a:lstStyle/>
          <a:p>
            <a:pPr algn="ctr"/>
            <a:r>
              <a:rPr lang="en-GB" sz="1400" b="1">
                <a:solidFill>
                  <a:srgbClr val="3F3F3F"/>
                </a:solidFill>
                <a:latin typeface="Arial"/>
              </a:rPr>
              <a:t>04</a:t>
            </a:r>
            <a:r>
              <a:rPr lang="en-GB" sz="1400">
                <a:solidFill>
                  <a:srgbClr val="3F3F3F"/>
                </a:solidFill>
                <a:latin typeface="Arial"/>
              </a:rPr>
              <a:t>-Prevention &amp; resources</a:t>
            </a:r>
            <a:endParaRPr lang="en-US" sz="1400"/>
          </a:p>
          <a:p>
            <a:pPr lvl="0" algn="ctr"/>
            <a:r>
              <a:rPr lang="en-GB" sz="1400" b="1">
                <a:solidFill>
                  <a:srgbClr val="3F3F3F"/>
                </a:solidFill>
                <a:latin typeface="Arial"/>
              </a:rPr>
              <a:t>05</a:t>
            </a:r>
            <a:r>
              <a:rPr lang="en-GB" sz="1400">
                <a:solidFill>
                  <a:srgbClr val="3F3F3F"/>
                </a:solidFill>
                <a:latin typeface="Arial"/>
              </a:rPr>
              <a:t>-Clinical support for care homes</a:t>
            </a:r>
          </a:p>
          <a:p>
            <a:pPr algn="ctr"/>
            <a:endParaRPr lang="en-GB" sz="1400">
              <a:solidFill>
                <a:srgbClr val="3F3F3F"/>
              </a:solidFill>
              <a:latin typeface="Arial"/>
            </a:endParaRPr>
          </a:p>
          <a:p>
            <a:endParaRPr lang="en-US"/>
          </a:p>
        </p:txBody>
      </p:sp>
      <p:sp>
        <p:nvSpPr>
          <p:cNvPr id="6" name="Content Placeholder 5">
            <a:extLst>
              <a:ext uri="{FF2B5EF4-FFF2-40B4-BE49-F238E27FC236}">
                <a16:creationId xmlns:a16="http://schemas.microsoft.com/office/drawing/2014/main" id="{18110563-7856-674A-A3E8-57E3FE1E5884}"/>
              </a:ext>
            </a:extLst>
          </p:cNvPr>
          <p:cNvSpPr>
            <a:spLocks noGrp="1"/>
          </p:cNvSpPr>
          <p:nvPr>
            <p:ph sz="half" idx="16"/>
          </p:nvPr>
        </p:nvSpPr>
        <p:spPr>
          <a:xfrm>
            <a:off x="6826380" y="2291119"/>
            <a:ext cx="1485053" cy="1354283"/>
          </a:xfrm>
        </p:spPr>
        <p:txBody>
          <a:bodyPr>
            <a:normAutofit/>
          </a:bodyPr>
          <a:lstStyle/>
          <a:p>
            <a:pPr lvl="0" algn="ctr"/>
            <a:r>
              <a:rPr lang="en-GB" sz="1400" b="1">
                <a:solidFill>
                  <a:srgbClr val="3F3F3F"/>
                </a:solidFill>
                <a:latin typeface="Arial"/>
              </a:rPr>
              <a:t>06</a:t>
            </a:r>
            <a:r>
              <a:rPr lang="en-GB" sz="1400">
                <a:solidFill>
                  <a:srgbClr val="3F3F3F"/>
                </a:solidFill>
                <a:latin typeface="Arial"/>
              </a:rPr>
              <a:t>-Sharing good practice and questions</a:t>
            </a:r>
            <a:endParaRPr lang="en-US" sz="1400">
              <a:solidFill>
                <a:srgbClr val="3F3F3F"/>
              </a:solidFill>
              <a:latin typeface="Arial"/>
            </a:endParaRPr>
          </a:p>
        </p:txBody>
      </p:sp>
      <p:sp>
        <p:nvSpPr>
          <p:cNvPr id="10" name="Rounded Rectangle 9"/>
          <p:cNvSpPr/>
          <p:nvPr/>
        </p:nvSpPr>
        <p:spPr>
          <a:xfrm>
            <a:off x="683568" y="3939902"/>
            <a:ext cx="7776864" cy="50405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spcCol="0" rtlCol="0" anchor="ctr"/>
          <a:lstStyle/>
          <a:p>
            <a:pPr algn="ctr"/>
            <a:r>
              <a:rPr lang="en-GB" sz="1400">
                <a:solidFill>
                  <a:schemeClr val="tx1"/>
                </a:solidFill>
              </a:rPr>
              <a:t>An opportunity to share your approach, discuss your challenges and highlight any further topics that we may not have covered</a:t>
            </a:r>
          </a:p>
        </p:txBody>
      </p:sp>
      <p:sp>
        <p:nvSpPr>
          <p:cNvPr id="8" name="object 19">
            <a:extLst>
              <a:ext uri="{FF2B5EF4-FFF2-40B4-BE49-F238E27FC236}">
                <a16:creationId xmlns:a16="http://schemas.microsoft.com/office/drawing/2014/main" id="{24D5154A-DDED-4FF0-8B37-B14335102C7B}"/>
              </a:ext>
            </a:extLst>
          </p:cNvPr>
          <p:cNvSpPr txBox="1">
            <a:spLocks/>
          </p:cNvSpPr>
          <p:nvPr/>
        </p:nvSpPr>
        <p:spPr>
          <a:xfrm>
            <a:off x="351948" y="315087"/>
            <a:ext cx="7604428" cy="409728"/>
          </a:xfrm>
          <a:prstGeom prst="rect">
            <a:avLst/>
          </a:prstGeom>
        </p:spPr>
        <p:txBody>
          <a:bodyPr vert="horz" wrap="square" lIns="0" tIns="9525" rIns="0" bIns="0" rtlCol="0">
            <a:spAutoFit/>
          </a:bodyPr>
          <a:lstStyle>
            <a:lvl1pPr algn="l" defTabSz="913684" rtl="0" eaLnBrk="1" latinLnBrk="0" hangingPunct="1">
              <a:spcBef>
                <a:spcPts val="600"/>
              </a:spcBef>
              <a:buNone/>
              <a:defRPr sz="1800" b="1" kern="1200" baseline="0">
                <a:solidFill>
                  <a:srgbClr val="523C90"/>
                </a:solidFill>
                <a:latin typeface="Century Gothic" panose="020B0502020202020204" pitchFamily="34" charset="0"/>
                <a:ea typeface="+mj-ea"/>
                <a:cs typeface="+mj-cs"/>
              </a:defRPr>
            </a:lvl1pPr>
          </a:lstStyle>
          <a:p>
            <a:pPr marL="9525">
              <a:spcBef>
                <a:spcPts val="75"/>
              </a:spcBef>
            </a:pPr>
            <a:r>
              <a:rPr lang="en-GB" sz="2600" b="0" spc="-4">
                <a:solidFill>
                  <a:srgbClr val="005EB8"/>
                </a:solidFill>
                <a:latin typeface="Arial"/>
                <a:cs typeface="Arial"/>
              </a:rPr>
              <a:t>What are we intending to cover today? </a:t>
            </a:r>
            <a:endParaRPr lang="en-GB" sz="2600" b="0">
              <a:solidFill>
                <a:srgbClr val="005EB8"/>
              </a:solidFill>
              <a:latin typeface="Arial"/>
              <a:cs typeface="Arial"/>
            </a:endParaRPr>
          </a:p>
        </p:txBody>
      </p:sp>
    </p:spTree>
    <p:extLst>
      <p:ext uri="{BB962C8B-B14F-4D97-AF65-F5344CB8AC3E}">
        <p14:creationId xmlns:p14="http://schemas.microsoft.com/office/powerpoint/2010/main" val="564964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CE944D-3B1C-42D8-9C79-786927502C31}"/>
              </a:ext>
            </a:extLst>
          </p:cNvPr>
          <p:cNvSpPr>
            <a:spLocks noGrp="1"/>
          </p:cNvSpPr>
          <p:nvPr>
            <p:ph sz="quarter" idx="10"/>
          </p:nvPr>
        </p:nvSpPr>
        <p:spPr>
          <a:xfrm>
            <a:off x="386179" y="752889"/>
            <a:ext cx="8536676" cy="4054369"/>
          </a:xfrm>
        </p:spPr>
        <p:txBody>
          <a:bodyPr>
            <a:normAutofit/>
          </a:bodyPr>
          <a:lstStyle/>
          <a:p>
            <a:pPr>
              <a:spcBef>
                <a:spcPts val="450"/>
              </a:spcBef>
            </a:pPr>
            <a:r>
              <a:rPr lang="en-GB" sz="1200" dirty="0">
                <a:solidFill>
                  <a:schemeClr val="tx1"/>
                </a:solidFill>
              </a:rPr>
              <a:t>PCNs are responsible for nominating the clinical leads. If the clinical lead is from a partner organisation (e.g. a community provider), the PCN still remains responsible for all aspects of the delivery of the EHCH service</a:t>
            </a:r>
          </a:p>
          <a:p>
            <a:pPr>
              <a:spcBef>
                <a:spcPts val="450"/>
              </a:spcBef>
            </a:pPr>
            <a:r>
              <a:rPr lang="en-GB" sz="1200" dirty="0">
                <a:solidFill>
                  <a:schemeClr val="tx1"/>
                </a:solidFill>
              </a:rPr>
              <a:t>The </a:t>
            </a:r>
            <a:r>
              <a:rPr lang="en-GB" sz="1200" b="1" dirty="0">
                <a:solidFill>
                  <a:schemeClr val="tx1"/>
                </a:solidFill>
              </a:rPr>
              <a:t>clinical lead:</a:t>
            </a:r>
            <a:endParaRPr lang="en-GB" sz="1200" dirty="0">
              <a:solidFill>
                <a:schemeClr val="tx1"/>
              </a:solidFill>
            </a:endParaRPr>
          </a:p>
          <a:p>
            <a:pPr lvl="1">
              <a:spcBef>
                <a:spcPts val="450"/>
              </a:spcBef>
              <a:buFont typeface="Courier New" panose="02070309020205020404" pitchFamily="49" charset="0"/>
              <a:buChar char="o"/>
            </a:pPr>
            <a:r>
              <a:rPr lang="en-GB" sz="1200" dirty="0">
                <a:solidFill>
                  <a:schemeClr val="tx1"/>
                </a:solidFill>
              </a:rPr>
              <a:t>Is provided by a lead GP (or GPs)*</a:t>
            </a:r>
          </a:p>
          <a:p>
            <a:pPr lvl="1">
              <a:spcBef>
                <a:spcPts val="450"/>
              </a:spcBef>
              <a:buFont typeface="Courier New" panose="02070309020205020404" pitchFamily="49" charset="0"/>
              <a:buChar char="o"/>
            </a:pPr>
            <a:r>
              <a:rPr lang="en-GB" sz="1200" dirty="0">
                <a:solidFill>
                  <a:schemeClr val="tx1"/>
                </a:solidFill>
              </a:rPr>
              <a:t>Is responsible for ensuring that the EHCH service is delivered</a:t>
            </a:r>
          </a:p>
          <a:p>
            <a:pPr lvl="1">
              <a:spcBef>
                <a:spcPts val="450"/>
              </a:spcBef>
              <a:buFont typeface="Courier New" panose="02070309020205020404" pitchFamily="49" charset="0"/>
              <a:buChar char="o"/>
            </a:pPr>
            <a:r>
              <a:rPr lang="en-GB" sz="1200" dirty="0">
                <a:solidFill>
                  <a:schemeClr val="tx1"/>
                </a:solidFill>
              </a:rPr>
              <a:t>Provides oversight of the clinical service provided to care home residents</a:t>
            </a:r>
          </a:p>
          <a:p>
            <a:pPr lvl="1">
              <a:spcBef>
                <a:spcPts val="450"/>
              </a:spcBef>
              <a:buFont typeface="Courier New" panose="02070309020205020404" pitchFamily="49" charset="0"/>
              <a:buChar char="o"/>
            </a:pPr>
            <a:r>
              <a:rPr lang="en-GB" sz="1200" dirty="0">
                <a:solidFill>
                  <a:schemeClr val="tx1"/>
                </a:solidFill>
              </a:rPr>
              <a:t>Supports residents to access services in a timely way &amp; link with other community service partners as part of a multidisciplinary care home team </a:t>
            </a:r>
          </a:p>
          <a:p>
            <a:pPr lvl="1">
              <a:spcBef>
                <a:spcPts val="450"/>
              </a:spcBef>
              <a:buFont typeface="Courier New" panose="02070309020205020404" pitchFamily="49" charset="0"/>
              <a:buChar char="o"/>
            </a:pPr>
            <a:r>
              <a:rPr lang="en-GB" sz="1200" dirty="0">
                <a:solidFill>
                  <a:schemeClr val="tx1"/>
                </a:solidFill>
              </a:rPr>
              <a:t>Supports the establishment of MDTs and weekly home rounds</a:t>
            </a:r>
          </a:p>
          <a:p>
            <a:pPr lvl="1">
              <a:spcBef>
                <a:spcPts val="450"/>
              </a:spcBef>
              <a:buFont typeface="Courier New" panose="02070309020205020404" pitchFamily="49" charset="0"/>
              <a:buChar char="o"/>
            </a:pPr>
            <a:r>
              <a:rPr lang="en-GB" sz="1200" dirty="0">
                <a:solidFill>
                  <a:schemeClr val="tx1"/>
                </a:solidFill>
              </a:rPr>
              <a:t>Help strengthen links between care homes and PCNs </a:t>
            </a:r>
          </a:p>
          <a:p>
            <a:pPr>
              <a:spcBef>
                <a:spcPts val="450"/>
              </a:spcBef>
            </a:pPr>
            <a:r>
              <a:rPr lang="en-GB" sz="1200" dirty="0">
                <a:solidFill>
                  <a:schemeClr val="tx1"/>
                </a:solidFill>
              </a:rPr>
              <a:t>The clinical lead </a:t>
            </a:r>
            <a:r>
              <a:rPr lang="en-GB" sz="1200" b="1" dirty="0">
                <a:solidFill>
                  <a:schemeClr val="tx1"/>
                </a:solidFill>
              </a:rPr>
              <a:t>is not </a:t>
            </a:r>
            <a:r>
              <a:rPr lang="en-GB" sz="1200" dirty="0">
                <a:solidFill>
                  <a:schemeClr val="tx1"/>
                </a:solidFill>
              </a:rPr>
              <a:t>medically responsible and accountable for the care of individual care home residents. The responsibility for the service delivery described in the DES lies with the PCN.</a:t>
            </a:r>
          </a:p>
          <a:p>
            <a:endParaRPr lang="en-GB" sz="1200" dirty="0"/>
          </a:p>
          <a:p>
            <a:endParaRPr lang="en-GB" sz="1200" dirty="0"/>
          </a:p>
        </p:txBody>
      </p:sp>
      <p:sp>
        <p:nvSpPr>
          <p:cNvPr id="3" name="Title 2">
            <a:extLst>
              <a:ext uri="{FF2B5EF4-FFF2-40B4-BE49-F238E27FC236}">
                <a16:creationId xmlns:a16="http://schemas.microsoft.com/office/drawing/2014/main" id="{F225522A-29E4-4AA1-BFB3-CD7644A683A6}"/>
              </a:ext>
            </a:extLst>
          </p:cNvPr>
          <p:cNvSpPr>
            <a:spLocks noGrp="1"/>
          </p:cNvSpPr>
          <p:nvPr>
            <p:ph type="title"/>
          </p:nvPr>
        </p:nvSpPr>
        <p:spPr>
          <a:xfrm>
            <a:off x="447874" y="221379"/>
            <a:ext cx="7162509" cy="458737"/>
          </a:xfrm>
        </p:spPr>
        <p:txBody>
          <a:bodyPr>
            <a:normAutofit/>
          </a:bodyPr>
          <a:lstStyle/>
          <a:p>
            <a:r>
              <a:rPr lang="en-GB" sz="2250"/>
              <a:t>Role of the Care Homes Clinical lead</a:t>
            </a:r>
          </a:p>
        </p:txBody>
      </p:sp>
      <p:sp>
        <p:nvSpPr>
          <p:cNvPr id="4" name="TextBox 3">
            <a:extLst>
              <a:ext uri="{FF2B5EF4-FFF2-40B4-BE49-F238E27FC236}">
                <a16:creationId xmlns:a16="http://schemas.microsoft.com/office/drawing/2014/main" id="{EBC744E7-E310-4634-8C09-1763B544A304}"/>
              </a:ext>
            </a:extLst>
          </p:cNvPr>
          <p:cNvSpPr txBox="1"/>
          <p:nvPr/>
        </p:nvSpPr>
        <p:spPr>
          <a:xfrm>
            <a:off x="418318" y="4191854"/>
            <a:ext cx="8056046" cy="861774"/>
          </a:xfrm>
          <a:prstGeom prst="rect">
            <a:avLst/>
          </a:prstGeom>
          <a:solidFill>
            <a:schemeClr val="bg1">
              <a:lumMod val="95000"/>
            </a:schemeClr>
          </a:solidFill>
          <a:ln>
            <a:solidFill>
              <a:schemeClr val="tx1"/>
            </a:solidFill>
          </a:ln>
        </p:spPr>
        <p:txBody>
          <a:bodyPr wrap="square" rtlCol="0">
            <a:spAutoFit/>
          </a:bodyPr>
          <a:lstStyle/>
          <a:p>
            <a:r>
              <a:rPr lang="en-GB" sz="1000" dirty="0">
                <a:latin typeface="Arial" panose="020B0604020202020204" pitchFamily="34" charset="0"/>
                <a:cs typeface="Arial" panose="020B0604020202020204" pitchFamily="34" charset="0"/>
              </a:rPr>
              <a:t>*The EHCH service specification states that this position must be held by ‘a lead GP (or GPs)’. The interim arrangements for Covid-19 simply required (any) named clinician. Although we expect that this role will continue to be held by a GP in the vast majority of cases, we know that some alternative models have been established through the Covid-19 response – for example where the position is held by another member of the practice team, or by staff in community trusts. The clinical lead may be a non-GP clinician with appropriate experience of working with care homes, provided this is agreed by the practices in the PCN, the CCG and the relevant community provider.</a:t>
            </a:r>
          </a:p>
        </p:txBody>
      </p:sp>
      <p:pic>
        <p:nvPicPr>
          <p:cNvPr id="6" name="Graphic 5" descr="Stethoscope">
            <a:extLst>
              <a:ext uri="{FF2B5EF4-FFF2-40B4-BE49-F238E27FC236}">
                <a16:creationId xmlns:a16="http://schemas.microsoft.com/office/drawing/2014/main" id="{E12B6FAF-3C18-4F1A-9076-ABE8463B33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9706" y="1272978"/>
            <a:ext cx="914400" cy="914400"/>
          </a:xfrm>
          <a:prstGeom prst="rect">
            <a:avLst/>
          </a:prstGeom>
        </p:spPr>
      </p:pic>
    </p:spTree>
    <p:extLst>
      <p:ext uri="{BB962C8B-B14F-4D97-AF65-F5344CB8AC3E}">
        <p14:creationId xmlns:p14="http://schemas.microsoft.com/office/powerpoint/2010/main" val="1089187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7293" y="1259953"/>
            <a:ext cx="6985000" cy="378042"/>
          </a:xfrm>
        </p:spPr>
        <p:txBody>
          <a:bodyPr/>
          <a:lstStyle/>
          <a:p>
            <a:r>
              <a:rPr lang="en-GB" dirty="0">
                <a:latin typeface="+mn-lt"/>
              </a:rPr>
              <a:t>Prevention &amp; Resources</a:t>
            </a:r>
          </a:p>
        </p:txBody>
      </p:sp>
      <p:sp>
        <p:nvSpPr>
          <p:cNvPr id="2" name="Slide Number Placeholder 1">
            <a:extLst>
              <a:ext uri="{FF2B5EF4-FFF2-40B4-BE49-F238E27FC236}">
                <a16:creationId xmlns:a16="http://schemas.microsoft.com/office/drawing/2014/main" id="{A7E23582-3197-490F-94E8-CAD5E440C92C}"/>
              </a:ext>
            </a:extLst>
          </p:cNvPr>
          <p:cNvSpPr>
            <a:spLocks noGrp="1"/>
          </p:cNvSpPr>
          <p:nvPr>
            <p:ph type="sldNum" sz="quarter" idx="11"/>
          </p:nvPr>
        </p:nvSpPr>
        <p:spPr/>
        <p:txBody>
          <a:bodyPr/>
          <a:lstStyle/>
          <a:p>
            <a:fld id="{8FC524A1-7B6A-464D-B8BC-8FE2E057339E}" type="slidenum">
              <a:rPr lang="en-GB" smtClean="0">
                <a:solidFill>
                  <a:srgbClr val="3F3F3F">
                    <a:lumMod val="50000"/>
                  </a:srgbClr>
                </a:solidFill>
              </a:rPr>
              <a:pPr/>
              <a:t>31</a:t>
            </a:fld>
            <a:endParaRPr lang="en-GB">
              <a:solidFill>
                <a:srgbClr val="3F3F3F">
                  <a:lumMod val="50000"/>
                </a:srgbClr>
              </a:solidFill>
            </a:endParaRPr>
          </a:p>
        </p:txBody>
      </p:sp>
    </p:spTree>
    <p:extLst>
      <p:ext uri="{BB962C8B-B14F-4D97-AF65-F5344CB8AC3E}">
        <p14:creationId xmlns:p14="http://schemas.microsoft.com/office/powerpoint/2010/main" val="2904643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AF861F6-4CA1-3240-A9E5-241E2A39F6A0}"/>
              </a:ext>
            </a:extLst>
          </p:cNvPr>
          <p:cNvGrpSpPr/>
          <p:nvPr/>
        </p:nvGrpSpPr>
        <p:grpSpPr>
          <a:xfrm>
            <a:off x="101505" y="892321"/>
            <a:ext cx="1514461" cy="1496155"/>
            <a:chOff x="937141" y="2054834"/>
            <a:chExt cx="2343250" cy="2639461"/>
          </a:xfrm>
        </p:grpSpPr>
        <p:sp>
          <p:nvSpPr>
            <p:cNvPr id="44" name="Rounded Rectangle 43">
              <a:extLst>
                <a:ext uri="{FF2B5EF4-FFF2-40B4-BE49-F238E27FC236}">
                  <a16:creationId xmlns:a16="http://schemas.microsoft.com/office/drawing/2014/main" id="{E0BCDD1A-563A-F34F-9E23-15CC90418110}"/>
                </a:ext>
              </a:extLst>
            </p:cNvPr>
            <p:cNvSpPr/>
            <p:nvPr/>
          </p:nvSpPr>
          <p:spPr>
            <a:xfrm>
              <a:off x="937141" y="2054834"/>
              <a:ext cx="2343250" cy="2639461"/>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5" name="Rectangle 44">
              <a:extLst>
                <a:ext uri="{FF2B5EF4-FFF2-40B4-BE49-F238E27FC236}">
                  <a16:creationId xmlns:a16="http://schemas.microsoft.com/office/drawing/2014/main" id="{7D98A380-C8FE-1E46-9F30-B43C7EA1CE12}"/>
                </a:ext>
              </a:extLst>
            </p:cNvPr>
            <p:cNvSpPr/>
            <p:nvPr/>
          </p:nvSpPr>
          <p:spPr>
            <a:xfrm>
              <a:off x="1024019" y="2186859"/>
              <a:ext cx="2130721" cy="2443357"/>
            </a:xfrm>
            <a:prstGeom prst="rect">
              <a:avLst/>
            </a:prstGeom>
          </p:spPr>
          <p:txBody>
            <a:bodyPr wrap="square">
              <a:spAutoFit/>
            </a:bodyPr>
            <a:lstStyle/>
            <a:p>
              <a:pPr defTabSz="685800">
                <a:defRPr/>
              </a:pPr>
              <a:r>
                <a:rPr lang="en-GB" sz="1200" dirty="0">
                  <a:solidFill>
                    <a:prstClr val="black"/>
                  </a:solidFill>
                  <a:latin typeface="Century Gothic" panose="020B0502020202020204" pitchFamily="34" charset="0"/>
                </a:rPr>
                <a:t>Keep the needs and safety of the people they support &amp; their staff at the forefront of all activities</a:t>
              </a:r>
            </a:p>
          </p:txBody>
        </p:sp>
      </p:grpSp>
      <p:grpSp>
        <p:nvGrpSpPr>
          <p:cNvPr id="47" name="Group 46">
            <a:extLst>
              <a:ext uri="{FF2B5EF4-FFF2-40B4-BE49-F238E27FC236}">
                <a16:creationId xmlns:a16="http://schemas.microsoft.com/office/drawing/2014/main" id="{0694B7BC-5FCE-FF44-A533-C9009A1618AA}"/>
              </a:ext>
            </a:extLst>
          </p:cNvPr>
          <p:cNvGrpSpPr/>
          <p:nvPr/>
        </p:nvGrpSpPr>
        <p:grpSpPr>
          <a:xfrm>
            <a:off x="1724389" y="897083"/>
            <a:ext cx="1651853" cy="1504604"/>
            <a:chOff x="9247113" y="719017"/>
            <a:chExt cx="2344566" cy="2637244"/>
          </a:xfrm>
        </p:grpSpPr>
        <p:sp>
          <p:nvSpPr>
            <p:cNvPr id="48" name="Rounded Rectangle 47">
              <a:extLst>
                <a:ext uri="{FF2B5EF4-FFF2-40B4-BE49-F238E27FC236}">
                  <a16:creationId xmlns:a16="http://schemas.microsoft.com/office/drawing/2014/main" id="{197BDB53-1512-DD47-9598-93EF8E207FE9}"/>
                </a:ext>
              </a:extLst>
            </p:cNvPr>
            <p:cNvSpPr/>
            <p:nvPr/>
          </p:nvSpPr>
          <p:spPr>
            <a:xfrm>
              <a:off x="9247113" y="733826"/>
              <a:ext cx="2328135" cy="2622435"/>
            </a:xfrm>
            <a:prstGeom prst="roundRect">
              <a:avLst>
                <a:gd name="adj" fmla="val 5913"/>
              </a:avLst>
            </a:prstGeom>
            <a:noFill/>
            <a:ln w="28575">
              <a:solidFill>
                <a:srgbClr val="F57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9" name="Rectangle 48">
              <a:extLst>
                <a:ext uri="{FF2B5EF4-FFF2-40B4-BE49-F238E27FC236}">
                  <a16:creationId xmlns:a16="http://schemas.microsoft.com/office/drawing/2014/main" id="{BBECEFDB-C51B-2948-96B5-866216E51001}"/>
                </a:ext>
              </a:extLst>
            </p:cNvPr>
            <p:cNvSpPr/>
            <p:nvPr/>
          </p:nvSpPr>
          <p:spPr>
            <a:xfrm>
              <a:off x="9319125" y="719017"/>
              <a:ext cx="2272554" cy="2427595"/>
            </a:xfrm>
            <a:prstGeom prst="rect">
              <a:avLst/>
            </a:prstGeom>
          </p:spPr>
          <p:txBody>
            <a:bodyPr wrap="square">
              <a:spAutoFit/>
            </a:bodyPr>
            <a:lstStyle/>
            <a:p>
              <a:pPr defTabSz="685800">
                <a:defRPr/>
              </a:pPr>
              <a:r>
                <a:rPr lang="en-GB" sz="1200" dirty="0">
                  <a:solidFill>
                    <a:srgbClr val="E7E6E6">
                      <a:lumMod val="25000"/>
                    </a:srgbClr>
                  </a:solidFill>
                  <a:latin typeface="Century Gothic" panose="020B0502020202020204" pitchFamily="34" charset="0"/>
                </a:rPr>
                <a:t>Review and update their business continuity plans for the autumn and winter including workforce</a:t>
              </a:r>
            </a:p>
          </p:txBody>
        </p:sp>
      </p:grpSp>
      <p:grpSp>
        <p:nvGrpSpPr>
          <p:cNvPr id="51" name="Group 50">
            <a:extLst>
              <a:ext uri="{FF2B5EF4-FFF2-40B4-BE49-F238E27FC236}">
                <a16:creationId xmlns:a16="http://schemas.microsoft.com/office/drawing/2014/main" id="{B963F595-D5AA-D24D-B068-B2CD4B750FF9}"/>
              </a:ext>
            </a:extLst>
          </p:cNvPr>
          <p:cNvGrpSpPr/>
          <p:nvPr/>
        </p:nvGrpSpPr>
        <p:grpSpPr>
          <a:xfrm>
            <a:off x="3497875" y="908664"/>
            <a:ext cx="1671740" cy="1506501"/>
            <a:chOff x="6262253" y="4020412"/>
            <a:chExt cx="2328633" cy="2622435"/>
          </a:xfrm>
        </p:grpSpPr>
        <p:sp>
          <p:nvSpPr>
            <p:cNvPr id="52" name="Rounded Rectangle 51">
              <a:extLst>
                <a:ext uri="{FF2B5EF4-FFF2-40B4-BE49-F238E27FC236}">
                  <a16:creationId xmlns:a16="http://schemas.microsoft.com/office/drawing/2014/main" id="{FD728424-9C53-3747-8636-5F574035C77B}"/>
                </a:ext>
              </a:extLst>
            </p:cNvPr>
            <p:cNvSpPr/>
            <p:nvPr/>
          </p:nvSpPr>
          <p:spPr>
            <a:xfrm>
              <a:off x="6262253" y="4020412"/>
              <a:ext cx="2328135" cy="2622435"/>
            </a:xfrm>
            <a:prstGeom prst="roundRect">
              <a:avLst>
                <a:gd name="adj" fmla="val 5913"/>
              </a:avLst>
            </a:prstGeom>
            <a:noFill/>
            <a:ln w="28575">
              <a:solidFill>
                <a:srgbClr val="523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3" name="Rectangle 52">
              <a:extLst>
                <a:ext uri="{FF2B5EF4-FFF2-40B4-BE49-F238E27FC236}">
                  <a16:creationId xmlns:a16="http://schemas.microsoft.com/office/drawing/2014/main" id="{3189F5CA-4E37-154C-913C-5B31595D63A6}"/>
                </a:ext>
              </a:extLst>
            </p:cNvPr>
            <p:cNvSpPr/>
            <p:nvPr/>
          </p:nvSpPr>
          <p:spPr>
            <a:xfrm>
              <a:off x="6450399" y="4395168"/>
              <a:ext cx="2140487" cy="2089467"/>
            </a:xfrm>
            <a:prstGeom prst="rect">
              <a:avLst/>
            </a:prstGeom>
          </p:spPr>
          <p:txBody>
            <a:bodyPr wrap="square">
              <a:spAutoFit/>
            </a:bodyPr>
            <a:lstStyle/>
            <a:p>
              <a:pPr defTabSz="685800">
                <a:defRPr/>
              </a:pPr>
              <a:r>
                <a:rPr lang="en-GB" sz="1200" dirty="0">
                  <a:solidFill>
                    <a:srgbClr val="E7E6E6">
                      <a:lumMod val="25000"/>
                    </a:srgbClr>
                  </a:solidFill>
                  <a:latin typeface="Century Gothic" panose="020B0502020202020204" pitchFamily="34" charset="0"/>
                </a:rPr>
                <a:t>Continue to ensure that all relevant guidance is implemented and followed</a:t>
              </a:r>
            </a:p>
          </p:txBody>
        </p:sp>
      </p:grpSp>
      <p:grpSp>
        <p:nvGrpSpPr>
          <p:cNvPr id="55" name="Group 54">
            <a:extLst>
              <a:ext uri="{FF2B5EF4-FFF2-40B4-BE49-F238E27FC236}">
                <a16:creationId xmlns:a16="http://schemas.microsoft.com/office/drawing/2014/main" id="{3864E1F6-FD63-8347-9136-BEC8EC75F323}"/>
              </a:ext>
            </a:extLst>
          </p:cNvPr>
          <p:cNvGrpSpPr/>
          <p:nvPr/>
        </p:nvGrpSpPr>
        <p:grpSpPr>
          <a:xfrm>
            <a:off x="5314402" y="917121"/>
            <a:ext cx="1671382" cy="1506501"/>
            <a:chOff x="8547087" y="4033413"/>
            <a:chExt cx="2328135" cy="2622435"/>
          </a:xfrm>
        </p:grpSpPr>
        <p:sp>
          <p:nvSpPr>
            <p:cNvPr id="56" name="Rounded Rectangle 55">
              <a:extLst>
                <a:ext uri="{FF2B5EF4-FFF2-40B4-BE49-F238E27FC236}">
                  <a16:creationId xmlns:a16="http://schemas.microsoft.com/office/drawing/2014/main" id="{837066DA-CFCE-DF4A-9EF6-4CEE22EE6DB9}"/>
                </a:ext>
              </a:extLst>
            </p:cNvPr>
            <p:cNvSpPr/>
            <p:nvPr/>
          </p:nvSpPr>
          <p:spPr>
            <a:xfrm>
              <a:off x="8547087" y="4033413"/>
              <a:ext cx="2328135" cy="2622435"/>
            </a:xfrm>
            <a:prstGeom prst="roundRect">
              <a:avLst>
                <a:gd name="adj" fmla="val 5913"/>
              </a:avLst>
            </a:prstGeom>
            <a:noFill/>
            <a:ln w="28575">
              <a:solidFill>
                <a:srgbClr val="06EF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7" name="Rectangle 56">
              <a:extLst>
                <a:ext uri="{FF2B5EF4-FFF2-40B4-BE49-F238E27FC236}">
                  <a16:creationId xmlns:a16="http://schemas.microsoft.com/office/drawing/2014/main" id="{22BA0447-B0BF-5544-A779-11B2F68B7267}"/>
                </a:ext>
              </a:extLst>
            </p:cNvPr>
            <p:cNvSpPr/>
            <p:nvPr/>
          </p:nvSpPr>
          <p:spPr>
            <a:xfrm>
              <a:off x="8619681" y="4092983"/>
              <a:ext cx="2255541" cy="2410924"/>
            </a:xfrm>
            <a:prstGeom prst="rect">
              <a:avLst/>
            </a:prstGeom>
          </p:spPr>
          <p:txBody>
            <a:bodyPr wrap="square">
              <a:spAutoFit/>
            </a:bodyPr>
            <a:lstStyle/>
            <a:p>
              <a:pPr defTabSz="685800">
                <a:defRPr/>
              </a:pPr>
              <a:endParaRPr lang="en-GB" sz="1200" dirty="0">
                <a:solidFill>
                  <a:srgbClr val="E7E6E6">
                    <a:lumMod val="25000"/>
                  </a:srgbClr>
                </a:solidFill>
                <a:latin typeface="Century Gothic" panose="020B0502020202020204" pitchFamily="34" charset="0"/>
              </a:endParaRPr>
            </a:p>
            <a:p>
              <a:pPr defTabSz="685800">
                <a:defRPr/>
              </a:pPr>
              <a:r>
                <a:rPr lang="en-GB" sz="1200" dirty="0">
                  <a:solidFill>
                    <a:srgbClr val="E7E6E6">
                      <a:lumMod val="25000"/>
                    </a:srgbClr>
                  </a:solidFill>
                  <a:latin typeface="Century Gothic" panose="020B0502020202020204" pitchFamily="34" charset="0"/>
                </a:rPr>
                <a:t>Utilise funding available to implement infection prevention and control measures</a:t>
              </a:r>
            </a:p>
          </p:txBody>
        </p:sp>
      </p:grpSp>
      <p:grpSp>
        <p:nvGrpSpPr>
          <p:cNvPr id="68" name="Group 67">
            <a:extLst>
              <a:ext uri="{FF2B5EF4-FFF2-40B4-BE49-F238E27FC236}">
                <a16:creationId xmlns:a16="http://schemas.microsoft.com/office/drawing/2014/main" id="{6B87E54D-289E-4CFD-AF28-DDA3F7699187}"/>
              </a:ext>
            </a:extLst>
          </p:cNvPr>
          <p:cNvGrpSpPr/>
          <p:nvPr/>
        </p:nvGrpSpPr>
        <p:grpSpPr>
          <a:xfrm>
            <a:off x="7122950" y="887479"/>
            <a:ext cx="1627586" cy="1569660"/>
            <a:chOff x="-574064" y="2052547"/>
            <a:chExt cx="1859497" cy="2106467"/>
          </a:xfrm>
        </p:grpSpPr>
        <p:sp>
          <p:nvSpPr>
            <p:cNvPr id="69" name="Rounded Rectangle 43">
              <a:extLst>
                <a:ext uri="{FF2B5EF4-FFF2-40B4-BE49-F238E27FC236}">
                  <a16:creationId xmlns:a16="http://schemas.microsoft.com/office/drawing/2014/main" id="{664696C5-B49E-40C8-A2B6-C0858FA7A644}"/>
                </a:ext>
              </a:extLst>
            </p:cNvPr>
            <p:cNvSpPr/>
            <p:nvPr/>
          </p:nvSpPr>
          <p:spPr>
            <a:xfrm>
              <a:off x="-574064" y="2086913"/>
              <a:ext cx="1790856" cy="1987548"/>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70" name="Rectangle 69">
              <a:extLst>
                <a:ext uri="{FF2B5EF4-FFF2-40B4-BE49-F238E27FC236}">
                  <a16:creationId xmlns:a16="http://schemas.microsoft.com/office/drawing/2014/main" id="{7E3C05BB-645A-4F71-8D5B-BDED03078ACC}"/>
                </a:ext>
              </a:extLst>
            </p:cNvPr>
            <p:cNvSpPr/>
            <p:nvPr/>
          </p:nvSpPr>
          <p:spPr>
            <a:xfrm>
              <a:off x="-565357" y="2052547"/>
              <a:ext cx="1850790" cy="2106467"/>
            </a:xfrm>
            <a:prstGeom prst="rect">
              <a:avLst/>
            </a:prstGeom>
          </p:spPr>
          <p:txBody>
            <a:bodyPr wrap="square">
              <a:spAutoFit/>
            </a:bodyPr>
            <a:lstStyle/>
            <a:p>
              <a:pPr defTabSz="685800">
                <a:defRPr/>
              </a:pPr>
              <a:r>
                <a:rPr lang="en-GB" sz="1200" dirty="0">
                  <a:solidFill>
                    <a:srgbClr val="E7E6E6">
                      <a:lumMod val="25000"/>
                    </a:srgbClr>
                  </a:solidFill>
                  <a:latin typeface="Century Gothic" panose="020B0502020202020204" pitchFamily="34" charset="0"/>
                </a:rPr>
                <a:t>Continue to provide data through the Capacity Tracker or other relevant data collection </a:t>
              </a:r>
            </a:p>
            <a:p>
              <a:pPr defTabSz="685800">
                <a:defRPr/>
              </a:pPr>
              <a:r>
                <a:rPr lang="en-GB" sz="1200" dirty="0">
                  <a:solidFill>
                    <a:srgbClr val="E7E6E6">
                      <a:lumMod val="25000"/>
                    </a:srgbClr>
                  </a:solidFill>
                  <a:latin typeface="Century Gothic" panose="020B0502020202020204" pitchFamily="34" charset="0"/>
                </a:rPr>
                <a:t>or escalation routes</a:t>
              </a:r>
            </a:p>
          </p:txBody>
        </p:sp>
      </p:grpSp>
      <p:grpSp>
        <p:nvGrpSpPr>
          <p:cNvPr id="82" name="Group 81">
            <a:extLst>
              <a:ext uri="{FF2B5EF4-FFF2-40B4-BE49-F238E27FC236}">
                <a16:creationId xmlns:a16="http://schemas.microsoft.com/office/drawing/2014/main" id="{A8162777-4201-4532-B2B7-0D41D05D37DC}"/>
              </a:ext>
            </a:extLst>
          </p:cNvPr>
          <p:cNvGrpSpPr/>
          <p:nvPr/>
        </p:nvGrpSpPr>
        <p:grpSpPr>
          <a:xfrm>
            <a:off x="101505" y="2491129"/>
            <a:ext cx="1514462" cy="1496155"/>
            <a:chOff x="9263544" y="707951"/>
            <a:chExt cx="2328135" cy="2622435"/>
          </a:xfrm>
        </p:grpSpPr>
        <p:sp>
          <p:nvSpPr>
            <p:cNvPr id="83" name="Rounded Rectangle 47">
              <a:extLst>
                <a:ext uri="{FF2B5EF4-FFF2-40B4-BE49-F238E27FC236}">
                  <a16:creationId xmlns:a16="http://schemas.microsoft.com/office/drawing/2014/main" id="{22EDC6DA-54C9-41F0-8CB4-AD1F73AA3727}"/>
                </a:ext>
              </a:extLst>
            </p:cNvPr>
            <p:cNvSpPr/>
            <p:nvPr/>
          </p:nvSpPr>
          <p:spPr>
            <a:xfrm>
              <a:off x="9263544" y="707951"/>
              <a:ext cx="2328135" cy="2622435"/>
            </a:xfrm>
            <a:prstGeom prst="roundRect">
              <a:avLst>
                <a:gd name="adj" fmla="val 5913"/>
              </a:avLst>
            </a:prstGeom>
            <a:noFill/>
            <a:ln w="28575">
              <a:solidFill>
                <a:srgbClr val="F57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84" name="Rectangle 83">
              <a:extLst>
                <a:ext uri="{FF2B5EF4-FFF2-40B4-BE49-F238E27FC236}">
                  <a16:creationId xmlns:a16="http://schemas.microsoft.com/office/drawing/2014/main" id="{56D02463-3C33-4E27-8F3D-E6C32AD8BCBD}"/>
                </a:ext>
              </a:extLst>
            </p:cNvPr>
            <p:cNvSpPr/>
            <p:nvPr/>
          </p:nvSpPr>
          <p:spPr>
            <a:xfrm>
              <a:off x="9319124" y="922925"/>
              <a:ext cx="2272554" cy="2103916"/>
            </a:xfrm>
            <a:prstGeom prst="rect">
              <a:avLst/>
            </a:prstGeom>
          </p:spPr>
          <p:txBody>
            <a:bodyPr wrap="square">
              <a:spAutoFit/>
            </a:bodyPr>
            <a:lstStyle/>
            <a:p>
              <a:pPr defTabSz="685800">
                <a:defRPr/>
              </a:pPr>
              <a:r>
                <a:rPr lang="en-GB" sz="1200" dirty="0">
                  <a:solidFill>
                    <a:srgbClr val="E7E6E6">
                      <a:lumMod val="25000"/>
                    </a:srgbClr>
                  </a:solidFill>
                  <a:latin typeface="Century Gothic" panose="020B0502020202020204" pitchFamily="34" charset="0"/>
                </a:rPr>
                <a:t>Care homes should adhere to guidance on regular testing for all staff and care home residents</a:t>
              </a:r>
            </a:p>
          </p:txBody>
        </p:sp>
      </p:grpSp>
      <p:grpSp>
        <p:nvGrpSpPr>
          <p:cNvPr id="87" name="Group 86">
            <a:extLst>
              <a:ext uri="{FF2B5EF4-FFF2-40B4-BE49-F238E27FC236}">
                <a16:creationId xmlns:a16="http://schemas.microsoft.com/office/drawing/2014/main" id="{C5E23B2B-6F7E-4754-9138-97B861A69312}"/>
              </a:ext>
            </a:extLst>
          </p:cNvPr>
          <p:cNvGrpSpPr/>
          <p:nvPr/>
        </p:nvGrpSpPr>
        <p:grpSpPr>
          <a:xfrm>
            <a:off x="1735965" y="2497442"/>
            <a:ext cx="1619965" cy="1506501"/>
            <a:chOff x="6262253" y="4020412"/>
            <a:chExt cx="2328135" cy="2622435"/>
          </a:xfrm>
        </p:grpSpPr>
        <p:sp>
          <p:nvSpPr>
            <p:cNvPr id="88" name="Rounded Rectangle 51">
              <a:extLst>
                <a:ext uri="{FF2B5EF4-FFF2-40B4-BE49-F238E27FC236}">
                  <a16:creationId xmlns:a16="http://schemas.microsoft.com/office/drawing/2014/main" id="{76F3A07F-796C-4880-BB70-93FF78EF2209}"/>
                </a:ext>
              </a:extLst>
            </p:cNvPr>
            <p:cNvSpPr/>
            <p:nvPr/>
          </p:nvSpPr>
          <p:spPr>
            <a:xfrm>
              <a:off x="6262253" y="4020412"/>
              <a:ext cx="2328135" cy="2622435"/>
            </a:xfrm>
            <a:prstGeom prst="roundRect">
              <a:avLst>
                <a:gd name="adj" fmla="val 5913"/>
              </a:avLst>
            </a:prstGeom>
            <a:noFill/>
            <a:ln w="28575">
              <a:solidFill>
                <a:srgbClr val="523C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89" name="Rectangle 88">
              <a:extLst>
                <a:ext uri="{FF2B5EF4-FFF2-40B4-BE49-F238E27FC236}">
                  <a16:creationId xmlns:a16="http://schemas.microsoft.com/office/drawing/2014/main" id="{E72CC626-7B60-4D15-A3F2-859641D674DD}"/>
                </a:ext>
              </a:extLst>
            </p:cNvPr>
            <p:cNvSpPr/>
            <p:nvPr/>
          </p:nvSpPr>
          <p:spPr>
            <a:xfrm>
              <a:off x="6457267" y="4341869"/>
              <a:ext cx="1967299" cy="1768011"/>
            </a:xfrm>
            <a:prstGeom prst="rect">
              <a:avLst/>
            </a:prstGeom>
          </p:spPr>
          <p:txBody>
            <a:bodyPr wrap="square">
              <a:spAutoFit/>
            </a:bodyPr>
            <a:lstStyle/>
            <a:p>
              <a:pPr defTabSz="685800">
                <a:defRPr/>
              </a:pPr>
              <a:r>
                <a:rPr lang="en-GB" sz="1200" dirty="0">
                  <a:solidFill>
                    <a:srgbClr val="E7E6E6">
                      <a:lumMod val="25000"/>
                    </a:srgbClr>
                  </a:solidFill>
                  <a:latin typeface="Century Gothic" panose="020B0502020202020204" pitchFamily="34" charset="0"/>
                </a:rPr>
                <a:t>All eligible care providers can register for and use the new PPE portal</a:t>
              </a:r>
            </a:p>
          </p:txBody>
        </p:sp>
      </p:grpSp>
      <p:grpSp>
        <p:nvGrpSpPr>
          <p:cNvPr id="92" name="Group 91">
            <a:extLst>
              <a:ext uri="{FF2B5EF4-FFF2-40B4-BE49-F238E27FC236}">
                <a16:creationId xmlns:a16="http://schemas.microsoft.com/office/drawing/2014/main" id="{2F90C6AD-CFDA-4005-B5F5-25021DC47C6E}"/>
              </a:ext>
            </a:extLst>
          </p:cNvPr>
          <p:cNvGrpSpPr/>
          <p:nvPr/>
        </p:nvGrpSpPr>
        <p:grpSpPr>
          <a:xfrm>
            <a:off x="3484254" y="2521443"/>
            <a:ext cx="1671382" cy="1506501"/>
            <a:chOff x="8547087" y="4033413"/>
            <a:chExt cx="2328135" cy="2622435"/>
          </a:xfrm>
        </p:grpSpPr>
        <p:sp>
          <p:nvSpPr>
            <p:cNvPr id="93" name="Rounded Rectangle 55">
              <a:extLst>
                <a:ext uri="{FF2B5EF4-FFF2-40B4-BE49-F238E27FC236}">
                  <a16:creationId xmlns:a16="http://schemas.microsoft.com/office/drawing/2014/main" id="{043E796F-300E-47CA-BAD1-FECBCF66D687}"/>
                </a:ext>
              </a:extLst>
            </p:cNvPr>
            <p:cNvSpPr/>
            <p:nvPr/>
          </p:nvSpPr>
          <p:spPr>
            <a:xfrm>
              <a:off x="8547087" y="4033413"/>
              <a:ext cx="2328135" cy="2622435"/>
            </a:xfrm>
            <a:prstGeom prst="roundRect">
              <a:avLst>
                <a:gd name="adj" fmla="val 5913"/>
              </a:avLst>
            </a:prstGeom>
            <a:noFill/>
            <a:ln w="28575">
              <a:solidFill>
                <a:srgbClr val="06EF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4" name="Rectangle 93">
              <a:extLst>
                <a:ext uri="{FF2B5EF4-FFF2-40B4-BE49-F238E27FC236}">
                  <a16:creationId xmlns:a16="http://schemas.microsoft.com/office/drawing/2014/main" id="{3388F605-AAA8-4A50-B41F-8959FB083CDC}"/>
                </a:ext>
              </a:extLst>
            </p:cNvPr>
            <p:cNvSpPr/>
            <p:nvPr/>
          </p:nvSpPr>
          <p:spPr>
            <a:xfrm>
              <a:off x="8619681" y="4092983"/>
              <a:ext cx="2255541" cy="2410924"/>
            </a:xfrm>
            <a:prstGeom prst="rect">
              <a:avLst/>
            </a:prstGeom>
          </p:spPr>
          <p:txBody>
            <a:bodyPr wrap="square">
              <a:spAutoFit/>
            </a:bodyPr>
            <a:lstStyle/>
            <a:p>
              <a:pPr defTabSz="685800">
                <a:defRPr/>
              </a:pPr>
              <a:r>
                <a:rPr lang="en-GB" sz="1200" dirty="0">
                  <a:solidFill>
                    <a:srgbClr val="E7E6E6">
                      <a:lumMod val="25000"/>
                    </a:srgbClr>
                  </a:solidFill>
                  <a:latin typeface="Century Gothic" panose="020B0502020202020204" pitchFamily="34" charset="0"/>
                </a:rPr>
                <a:t>Those who are ineligible to register for the portal (such as personal assistants) should contact their Local Authority </a:t>
              </a:r>
            </a:p>
          </p:txBody>
        </p:sp>
      </p:grpSp>
      <p:grpSp>
        <p:nvGrpSpPr>
          <p:cNvPr id="95" name="Group 94">
            <a:extLst>
              <a:ext uri="{FF2B5EF4-FFF2-40B4-BE49-F238E27FC236}">
                <a16:creationId xmlns:a16="http://schemas.microsoft.com/office/drawing/2014/main" id="{F0E6A9B8-0B12-4BD4-BA6D-76982163F379}"/>
              </a:ext>
            </a:extLst>
          </p:cNvPr>
          <p:cNvGrpSpPr/>
          <p:nvPr/>
        </p:nvGrpSpPr>
        <p:grpSpPr>
          <a:xfrm>
            <a:off x="5295960" y="2492813"/>
            <a:ext cx="1689823" cy="1569660"/>
            <a:chOff x="-574065" y="2056964"/>
            <a:chExt cx="1790857" cy="2106467"/>
          </a:xfrm>
        </p:grpSpPr>
        <p:sp>
          <p:nvSpPr>
            <p:cNvPr id="96" name="Rounded Rectangle 43">
              <a:extLst>
                <a:ext uri="{FF2B5EF4-FFF2-40B4-BE49-F238E27FC236}">
                  <a16:creationId xmlns:a16="http://schemas.microsoft.com/office/drawing/2014/main" id="{14FDD2EA-CDB7-4699-A9A1-14175251FE80}"/>
                </a:ext>
              </a:extLst>
            </p:cNvPr>
            <p:cNvSpPr/>
            <p:nvPr/>
          </p:nvSpPr>
          <p:spPr>
            <a:xfrm>
              <a:off x="-574064" y="2086913"/>
              <a:ext cx="1790856" cy="1987548"/>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7" name="Rectangle 96">
              <a:extLst>
                <a:ext uri="{FF2B5EF4-FFF2-40B4-BE49-F238E27FC236}">
                  <a16:creationId xmlns:a16="http://schemas.microsoft.com/office/drawing/2014/main" id="{3BF3884B-A620-42B4-81B4-EC7E594AF99E}"/>
                </a:ext>
              </a:extLst>
            </p:cNvPr>
            <p:cNvSpPr/>
            <p:nvPr/>
          </p:nvSpPr>
          <p:spPr>
            <a:xfrm>
              <a:off x="-574065" y="2056964"/>
              <a:ext cx="1790856" cy="2106467"/>
            </a:xfrm>
            <a:prstGeom prst="rect">
              <a:avLst/>
            </a:prstGeom>
          </p:spPr>
          <p:txBody>
            <a:bodyPr wrap="square">
              <a:spAutoFit/>
            </a:bodyPr>
            <a:lstStyle/>
            <a:p>
              <a:pPr defTabSz="685800">
                <a:defRPr/>
              </a:pPr>
              <a:r>
                <a:rPr lang="en-GB" sz="1200" dirty="0">
                  <a:solidFill>
                    <a:srgbClr val="E7E6E6">
                      <a:lumMod val="25000"/>
                    </a:srgbClr>
                  </a:solidFill>
                  <a:latin typeface="Century Gothic" panose="020B0502020202020204" pitchFamily="34" charset="0"/>
                </a:rPr>
                <a:t>Proactively encourage &amp; enable people who receive care and social care staff to receive free flu vaccinations &amp; report uptake</a:t>
              </a:r>
            </a:p>
          </p:txBody>
        </p:sp>
      </p:grpSp>
      <p:grpSp>
        <p:nvGrpSpPr>
          <p:cNvPr id="98" name="Group 97">
            <a:extLst>
              <a:ext uri="{FF2B5EF4-FFF2-40B4-BE49-F238E27FC236}">
                <a16:creationId xmlns:a16="http://schemas.microsoft.com/office/drawing/2014/main" id="{7A8994A5-45E8-4760-AFA1-26142CE07CD1}"/>
              </a:ext>
            </a:extLst>
          </p:cNvPr>
          <p:cNvGrpSpPr/>
          <p:nvPr/>
        </p:nvGrpSpPr>
        <p:grpSpPr>
          <a:xfrm>
            <a:off x="7122949" y="2515130"/>
            <a:ext cx="1567507" cy="1496155"/>
            <a:chOff x="9263544" y="707951"/>
            <a:chExt cx="2328135" cy="2622435"/>
          </a:xfrm>
        </p:grpSpPr>
        <p:sp>
          <p:nvSpPr>
            <p:cNvPr id="99" name="Rounded Rectangle 47">
              <a:extLst>
                <a:ext uri="{FF2B5EF4-FFF2-40B4-BE49-F238E27FC236}">
                  <a16:creationId xmlns:a16="http://schemas.microsoft.com/office/drawing/2014/main" id="{74B7AEF8-32A4-4CE2-AAD9-4969EB8B25A2}"/>
                </a:ext>
              </a:extLst>
            </p:cNvPr>
            <p:cNvSpPr/>
            <p:nvPr/>
          </p:nvSpPr>
          <p:spPr>
            <a:xfrm>
              <a:off x="9263544" y="707951"/>
              <a:ext cx="2328135" cy="2622435"/>
            </a:xfrm>
            <a:prstGeom prst="roundRect">
              <a:avLst>
                <a:gd name="adj" fmla="val 5913"/>
              </a:avLst>
            </a:prstGeom>
            <a:noFill/>
            <a:ln w="28575">
              <a:solidFill>
                <a:srgbClr val="F57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00" name="Rectangle 99">
              <a:extLst>
                <a:ext uri="{FF2B5EF4-FFF2-40B4-BE49-F238E27FC236}">
                  <a16:creationId xmlns:a16="http://schemas.microsoft.com/office/drawing/2014/main" id="{DA2135CF-8CD6-48C2-BCC0-7F3F0374D2FE}"/>
                </a:ext>
              </a:extLst>
            </p:cNvPr>
            <p:cNvSpPr/>
            <p:nvPr/>
          </p:nvSpPr>
          <p:spPr>
            <a:xfrm>
              <a:off x="9319125" y="815461"/>
              <a:ext cx="2272553" cy="2427596"/>
            </a:xfrm>
            <a:prstGeom prst="rect">
              <a:avLst/>
            </a:prstGeom>
          </p:spPr>
          <p:txBody>
            <a:bodyPr wrap="square">
              <a:spAutoFit/>
            </a:bodyPr>
            <a:lstStyle/>
            <a:p>
              <a:pPr defTabSz="685800" eaLnBrk="0" fontAlgn="base" hangingPunct="0">
                <a:spcBef>
                  <a:spcPct val="0"/>
                </a:spcBef>
                <a:spcAft>
                  <a:spcPct val="0"/>
                </a:spcAft>
                <a:defRPr/>
              </a:pPr>
              <a:r>
                <a:rPr lang="en-US" altLang="en-US" sz="1200" dirty="0">
                  <a:solidFill>
                    <a:srgbClr val="0B0C0C"/>
                  </a:solidFill>
                  <a:latin typeface="Century Gothic" panose="020B0502020202020204" pitchFamily="34" charset="0"/>
                </a:rPr>
                <a:t>Care home providers should develop a policy for limited visits (if appropriate), in line with up-to-date guidance</a:t>
              </a:r>
            </a:p>
          </p:txBody>
        </p:sp>
      </p:grpSp>
      <p:sp>
        <p:nvSpPr>
          <p:cNvPr id="101" name="TextBox 100">
            <a:extLst>
              <a:ext uri="{FF2B5EF4-FFF2-40B4-BE49-F238E27FC236}">
                <a16:creationId xmlns:a16="http://schemas.microsoft.com/office/drawing/2014/main" id="{34381A07-0EAB-4D7A-922B-816233CBA5D3}"/>
              </a:ext>
            </a:extLst>
          </p:cNvPr>
          <p:cNvSpPr txBox="1"/>
          <p:nvPr/>
        </p:nvSpPr>
        <p:spPr>
          <a:xfrm>
            <a:off x="2312744" y="4584192"/>
            <a:ext cx="6323265" cy="507831"/>
          </a:xfrm>
          <a:prstGeom prst="rect">
            <a:avLst/>
          </a:prstGeom>
          <a:noFill/>
        </p:spPr>
        <p:txBody>
          <a:bodyPr wrap="square">
            <a:spAutoFit/>
          </a:bodyPr>
          <a:lstStyle/>
          <a:p>
            <a:pPr defTabSz="685800">
              <a:defRPr/>
            </a:pPr>
            <a:r>
              <a:rPr lang="en-GB" sz="1350" dirty="0">
                <a:solidFill>
                  <a:prstClr val="black"/>
                </a:solidFill>
                <a:latin typeface="Calibri" panose="020F0502020204030204"/>
                <a:hlinkClick r:id="rId3"/>
              </a:rPr>
              <a:t>https://www.gov.uk/government/publications/adult-social-care-coronavirus-covid-19-winter-plan-2020-to-2021/adult-social-care-our-covid-19-winter-plan-2020-to-2021</a:t>
            </a:r>
            <a:r>
              <a:rPr lang="en-GB" sz="1350" dirty="0">
                <a:solidFill>
                  <a:prstClr val="black"/>
                </a:solidFill>
                <a:latin typeface="Calibri" panose="020F0502020204030204"/>
              </a:rPr>
              <a:t> </a:t>
            </a:r>
          </a:p>
        </p:txBody>
      </p:sp>
      <p:sp>
        <p:nvSpPr>
          <p:cNvPr id="9" name="Speech Bubble: Oval 21">
            <a:extLst>
              <a:ext uri="{FF2B5EF4-FFF2-40B4-BE49-F238E27FC236}">
                <a16:creationId xmlns:a16="http://schemas.microsoft.com/office/drawing/2014/main" id="{9968CD54-4077-4959-B040-A7ACB7F7AABF}"/>
              </a:ext>
            </a:extLst>
          </p:cNvPr>
          <p:cNvSpPr/>
          <p:nvPr/>
        </p:nvSpPr>
        <p:spPr>
          <a:xfrm flipH="1">
            <a:off x="772033" y="4197991"/>
            <a:ext cx="1525449" cy="716635"/>
          </a:xfrm>
          <a:prstGeom prst="wedgeEllipseCallout">
            <a:avLst/>
          </a:prstGeom>
          <a:solidFill>
            <a:srgbClr val="52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050" dirty="0">
                <a:solidFill>
                  <a:prstClr val="white"/>
                </a:solidFill>
                <a:latin typeface="Graphik Semibold" panose="020B0703030202060203" pitchFamily="34" charset="0"/>
              </a:rPr>
              <a:t>To read the plans please click on the link </a:t>
            </a:r>
          </a:p>
        </p:txBody>
      </p:sp>
      <p:sp>
        <p:nvSpPr>
          <p:cNvPr id="103" name="Title 2">
            <a:extLst>
              <a:ext uri="{FF2B5EF4-FFF2-40B4-BE49-F238E27FC236}">
                <a16:creationId xmlns:a16="http://schemas.microsoft.com/office/drawing/2014/main" id="{A9F8BDA6-F4D4-4750-AC2F-C22C10157D20}"/>
              </a:ext>
            </a:extLst>
          </p:cNvPr>
          <p:cNvSpPr txBox="1">
            <a:spLocks/>
          </p:cNvSpPr>
          <p:nvPr/>
        </p:nvSpPr>
        <p:spPr>
          <a:xfrm>
            <a:off x="101505" y="199992"/>
            <a:ext cx="7591093" cy="4587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endParaRPr lang="en-GB" sz="3300" dirty="0">
              <a:solidFill>
                <a:prstClr val="black"/>
              </a:solidFill>
              <a:latin typeface="Calibri Light" panose="020F0302020204030204"/>
            </a:endParaRPr>
          </a:p>
        </p:txBody>
      </p:sp>
      <p:sp>
        <p:nvSpPr>
          <p:cNvPr id="104" name="Title 2">
            <a:extLst>
              <a:ext uri="{FF2B5EF4-FFF2-40B4-BE49-F238E27FC236}">
                <a16:creationId xmlns:a16="http://schemas.microsoft.com/office/drawing/2014/main" id="{9D3E454D-B052-47BC-8C3A-169601668278}"/>
              </a:ext>
            </a:extLst>
          </p:cNvPr>
          <p:cNvSpPr txBox="1">
            <a:spLocks/>
          </p:cNvSpPr>
          <p:nvPr/>
        </p:nvSpPr>
        <p:spPr>
          <a:xfrm>
            <a:off x="101505" y="59493"/>
            <a:ext cx="6704882" cy="4587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2700" dirty="0">
                <a:solidFill>
                  <a:srgbClr val="4472C4"/>
                </a:solidFill>
                <a:latin typeface="Arial" panose="020B0604020202020204" pitchFamily="34" charset="0"/>
                <a:cs typeface="Arial" panose="020B0604020202020204" pitchFamily="34" charset="0"/>
              </a:rPr>
              <a:t>COVID-19 winter plan 2020 to 2021- ask for providers </a:t>
            </a:r>
          </a:p>
        </p:txBody>
      </p:sp>
    </p:spTree>
    <p:extLst>
      <p:ext uri="{BB962C8B-B14F-4D97-AF65-F5344CB8AC3E}">
        <p14:creationId xmlns:p14="http://schemas.microsoft.com/office/powerpoint/2010/main" val="977590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6A0F8437-BAD0-4F7B-A709-84BEDA96BF52}"/>
              </a:ext>
            </a:extLst>
          </p:cNvPr>
          <p:cNvSpPr/>
          <p:nvPr/>
        </p:nvSpPr>
        <p:spPr>
          <a:xfrm>
            <a:off x="6467454" y="1619454"/>
            <a:ext cx="1840768" cy="1740201"/>
          </a:xfrm>
          <a:prstGeom prst="ellipse">
            <a:avLst/>
          </a:prstGeom>
          <a:solidFill>
            <a:srgbClr val="523C9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Are you concerned about </a:t>
            </a:r>
          </a:p>
          <a:p>
            <a:pPr algn="ctr" defTabSz="685800">
              <a:defRPr/>
            </a:pPr>
            <a:r>
              <a:rPr lang="en-US" sz="1350" dirty="0">
                <a:solidFill>
                  <a:prstClr val="white"/>
                </a:solidFill>
                <a:latin typeface="Calibri" panose="020F0502020204030204"/>
              </a:rPr>
              <a:t>a resident </a:t>
            </a:r>
          </a:p>
        </p:txBody>
      </p:sp>
      <p:sp>
        <p:nvSpPr>
          <p:cNvPr id="2" name="Content Placeholder 1">
            <a:extLst>
              <a:ext uri="{FF2B5EF4-FFF2-40B4-BE49-F238E27FC236}">
                <a16:creationId xmlns:a16="http://schemas.microsoft.com/office/drawing/2014/main" id="{06211AE4-2517-482A-9966-CEA2BD6771EA}"/>
              </a:ext>
            </a:extLst>
          </p:cNvPr>
          <p:cNvSpPr>
            <a:spLocks noGrp="1"/>
          </p:cNvSpPr>
          <p:nvPr>
            <p:ph sz="quarter" idx="10"/>
          </p:nvPr>
        </p:nvSpPr>
        <p:spPr>
          <a:xfrm>
            <a:off x="436460" y="735215"/>
            <a:ext cx="7737674" cy="766372"/>
          </a:xfrm>
        </p:spPr>
        <p:txBody>
          <a:bodyPr>
            <a:normAutofit/>
          </a:bodyPr>
          <a:lstStyle/>
          <a:p>
            <a:r>
              <a:rPr lang="en-GB" sz="1350" dirty="0">
                <a:solidFill>
                  <a:schemeClr val="tx1"/>
                </a:solidFill>
              </a:rPr>
              <a:t>The next slides will introduce key themes that your care home will need to address ahead of winter, and signpost to further resources that will help you to be prepared. </a:t>
            </a:r>
            <a:endParaRPr lang="en-GB" sz="1350" dirty="0"/>
          </a:p>
          <a:p>
            <a:r>
              <a:rPr lang="en-GB" sz="1350" dirty="0">
                <a:solidFill>
                  <a:schemeClr val="tx1"/>
                </a:solidFill>
              </a:rPr>
              <a:t>The topics that we will cover through the conversation: </a:t>
            </a:r>
          </a:p>
        </p:txBody>
      </p:sp>
      <p:sp>
        <p:nvSpPr>
          <p:cNvPr id="3" name="Title 2">
            <a:extLst>
              <a:ext uri="{FF2B5EF4-FFF2-40B4-BE49-F238E27FC236}">
                <a16:creationId xmlns:a16="http://schemas.microsoft.com/office/drawing/2014/main" id="{1BAE0B30-05C5-47B2-95E1-10C062CA0E91}"/>
              </a:ext>
            </a:extLst>
          </p:cNvPr>
          <p:cNvSpPr>
            <a:spLocks noGrp="1"/>
          </p:cNvSpPr>
          <p:nvPr>
            <p:ph type="title"/>
          </p:nvPr>
        </p:nvSpPr>
        <p:spPr>
          <a:xfrm>
            <a:off x="346845" y="191628"/>
            <a:ext cx="6567055" cy="458737"/>
          </a:xfrm>
        </p:spPr>
        <p:txBody>
          <a:bodyPr/>
          <a:lstStyle/>
          <a:p>
            <a:r>
              <a:rPr lang="en-GB" dirty="0"/>
              <a:t>Resources to help you prepare for winter</a:t>
            </a:r>
          </a:p>
        </p:txBody>
      </p:sp>
      <p:sp>
        <p:nvSpPr>
          <p:cNvPr id="4" name="Oval 3">
            <a:extLst>
              <a:ext uri="{FF2B5EF4-FFF2-40B4-BE49-F238E27FC236}">
                <a16:creationId xmlns:a16="http://schemas.microsoft.com/office/drawing/2014/main" id="{C40F23F4-537C-43A1-8346-826688CCC0E9}"/>
              </a:ext>
            </a:extLst>
          </p:cNvPr>
          <p:cNvSpPr/>
          <p:nvPr/>
        </p:nvSpPr>
        <p:spPr>
          <a:xfrm>
            <a:off x="5004828" y="1619454"/>
            <a:ext cx="1840768" cy="1740201"/>
          </a:xfrm>
          <a:prstGeom prst="ellipse">
            <a:avLst/>
          </a:prstGeom>
          <a:solidFill>
            <a:srgbClr val="F5776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Admission and Discharge</a:t>
            </a:r>
          </a:p>
        </p:txBody>
      </p:sp>
      <p:sp>
        <p:nvSpPr>
          <p:cNvPr id="6" name="Oval 5">
            <a:extLst>
              <a:ext uri="{FF2B5EF4-FFF2-40B4-BE49-F238E27FC236}">
                <a16:creationId xmlns:a16="http://schemas.microsoft.com/office/drawing/2014/main" id="{E3F62BC2-E203-4091-BF40-9B0DD1297541}"/>
              </a:ext>
            </a:extLst>
          </p:cNvPr>
          <p:cNvSpPr/>
          <p:nvPr/>
        </p:nvSpPr>
        <p:spPr>
          <a:xfrm>
            <a:off x="3549717" y="1619454"/>
            <a:ext cx="1840768" cy="1740201"/>
          </a:xfrm>
          <a:prstGeom prst="ellipse">
            <a:avLst/>
          </a:prstGeom>
          <a:solidFill>
            <a:srgbClr val="DC547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Digital </a:t>
            </a:r>
          </a:p>
        </p:txBody>
      </p:sp>
      <p:sp>
        <p:nvSpPr>
          <p:cNvPr id="8" name="Oval 7">
            <a:extLst>
              <a:ext uri="{FF2B5EF4-FFF2-40B4-BE49-F238E27FC236}">
                <a16:creationId xmlns:a16="http://schemas.microsoft.com/office/drawing/2014/main" id="{C870B463-1FB2-45CC-AC7C-59E978DF5752}"/>
              </a:ext>
            </a:extLst>
          </p:cNvPr>
          <p:cNvSpPr/>
          <p:nvPr/>
        </p:nvSpPr>
        <p:spPr>
          <a:xfrm>
            <a:off x="2108511" y="1619454"/>
            <a:ext cx="1840768" cy="1740201"/>
          </a:xfrm>
          <a:prstGeom prst="ellipse">
            <a:avLst/>
          </a:prstGeom>
          <a:solidFill>
            <a:srgbClr val="06EFC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Personal Protective Equipment </a:t>
            </a:r>
          </a:p>
        </p:txBody>
      </p:sp>
      <p:sp>
        <p:nvSpPr>
          <p:cNvPr id="10" name="Oval 9">
            <a:extLst>
              <a:ext uri="{FF2B5EF4-FFF2-40B4-BE49-F238E27FC236}">
                <a16:creationId xmlns:a16="http://schemas.microsoft.com/office/drawing/2014/main" id="{221CA846-CEDE-404B-91FF-268481C5A99E}"/>
              </a:ext>
            </a:extLst>
          </p:cNvPr>
          <p:cNvSpPr/>
          <p:nvPr/>
        </p:nvSpPr>
        <p:spPr>
          <a:xfrm>
            <a:off x="631979" y="1619454"/>
            <a:ext cx="1840768" cy="1740201"/>
          </a:xfrm>
          <a:prstGeom prst="ellipse">
            <a:avLst/>
          </a:prstGeom>
          <a:solidFill>
            <a:srgbClr val="523C9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Infection Prevention and Control </a:t>
            </a:r>
          </a:p>
        </p:txBody>
      </p:sp>
      <p:sp>
        <p:nvSpPr>
          <p:cNvPr id="22" name="TextBox 21">
            <a:extLst>
              <a:ext uri="{FF2B5EF4-FFF2-40B4-BE49-F238E27FC236}">
                <a16:creationId xmlns:a16="http://schemas.microsoft.com/office/drawing/2014/main" id="{85030268-D937-485B-BDE7-734D6953AD48}"/>
              </a:ext>
            </a:extLst>
          </p:cNvPr>
          <p:cNvSpPr txBox="1"/>
          <p:nvPr/>
        </p:nvSpPr>
        <p:spPr>
          <a:xfrm>
            <a:off x="436460" y="3515742"/>
            <a:ext cx="7464768" cy="507831"/>
          </a:xfrm>
          <a:prstGeom prst="rect">
            <a:avLst/>
          </a:prstGeom>
          <a:noFill/>
        </p:spPr>
        <p:txBody>
          <a:bodyPr wrap="square" rtlCol="0">
            <a:spAutoFit/>
          </a:bodyPr>
          <a:lstStyle/>
          <a:p>
            <a:r>
              <a:rPr lang="en-GB" sz="1350" dirty="0">
                <a:latin typeface="Arial" panose="020B0604020202020204" pitchFamily="34" charset="0"/>
                <a:cs typeface="Arial" panose="020B0604020202020204" pitchFamily="34" charset="0"/>
              </a:rPr>
              <a:t>As we go through the session you can add questions to the chat function which will either be on the right hand side or to the top of your screen and one of the team will answer your questions.  </a:t>
            </a:r>
          </a:p>
        </p:txBody>
      </p:sp>
      <p:pic>
        <p:nvPicPr>
          <p:cNvPr id="24" name="Picture 23">
            <a:extLst>
              <a:ext uri="{FF2B5EF4-FFF2-40B4-BE49-F238E27FC236}">
                <a16:creationId xmlns:a16="http://schemas.microsoft.com/office/drawing/2014/main" id="{31BF0BB2-B1D0-4A32-97F9-92AB31E1222C}"/>
              </a:ext>
            </a:extLst>
          </p:cNvPr>
          <p:cNvPicPr>
            <a:picLocks noChangeAspect="1"/>
          </p:cNvPicPr>
          <p:nvPr/>
        </p:nvPicPr>
        <p:blipFill rotWithShape="1">
          <a:blip r:embed="rId3"/>
          <a:srcRect t="5267" b="85814"/>
          <a:stretch/>
        </p:blipFill>
        <p:spPr>
          <a:xfrm>
            <a:off x="55180" y="4335747"/>
            <a:ext cx="9144000" cy="458737"/>
          </a:xfrm>
          <a:prstGeom prst="rect">
            <a:avLst/>
          </a:prstGeom>
        </p:spPr>
      </p:pic>
      <p:sp>
        <p:nvSpPr>
          <p:cNvPr id="25" name="Oval 24">
            <a:extLst>
              <a:ext uri="{FF2B5EF4-FFF2-40B4-BE49-F238E27FC236}">
                <a16:creationId xmlns:a16="http://schemas.microsoft.com/office/drawing/2014/main" id="{D84B2256-2335-4EFF-B766-F95EA6053255}"/>
              </a:ext>
            </a:extLst>
          </p:cNvPr>
          <p:cNvSpPr/>
          <p:nvPr/>
        </p:nvSpPr>
        <p:spPr>
          <a:xfrm>
            <a:off x="5925212" y="4282990"/>
            <a:ext cx="365229" cy="582271"/>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93698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3A644-0053-4891-A05A-6CE758948834}"/>
              </a:ext>
            </a:extLst>
          </p:cNvPr>
          <p:cNvSpPr>
            <a:spLocks noGrp="1"/>
          </p:cNvSpPr>
          <p:nvPr>
            <p:ph sz="quarter" idx="10"/>
          </p:nvPr>
        </p:nvSpPr>
        <p:spPr>
          <a:xfrm>
            <a:off x="243055" y="882512"/>
            <a:ext cx="8790587" cy="2428248"/>
          </a:xfrm>
        </p:spPr>
        <p:txBody>
          <a:bodyPr>
            <a:noAutofit/>
          </a:bodyPr>
          <a:lstStyle/>
          <a:p>
            <a:r>
              <a:rPr lang="en-GB" sz="1200" dirty="0"/>
              <a:t>The </a:t>
            </a:r>
            <a:r>
              <a:rPr lang="en-GB" sz="1200" dirty="0">
                <a:hlinkClick r:id="rId3"/>
              </a:rPr>
              <a:t>London Care Homes Resource Pack </a:t>
            </a:r>
            <a:r>
              <a:rPr lang="en-GB" sz="1200" dirty="0"/>
              <a:t>was first developed by a cross-system working group across London to support care homes to manage challenging aspects of supporting the health of their residents and staff whilst reducing the risks of COVID-19. Much of the information is also of particular use to support the management of flu, and other winter pressures. </a:t>
            </a:r>
          </a:p>
          <a:p>
            <a:r>
              <a:rPr lang="en-GB" sz="1200" dirty="0"/>
              <a:t>As well as some of the topics mentioned in this section, look out in particular for information on the following topics:</a:t>
            </a:r>
          </a:p>
        </p:txBody>
      </p:sp>
      <p:sp>
        <p:nvSpPr>
          <p:cNvPr id="3" name="Title 2">
            <a:extLst>
              <a:ext uri="{FF2B5EF4-FFF2-40B4-BE49-F238E27FC236}">
                <a16:creationId xmlns:a16="http://schemas.microsoft.com/office/drawing/2014/main" id="{2F8F6557-0A0F-4C10-B0FC-E2E6816D0545}"/>
              </a:ext>
            </a:extLst>
          </p:cNvPr>
          <p:cNvSpPr>
            <a:spLocks noGrp="1"/>
          </p:cNvSpPr>
          <p:nvPr>
            <p:ph type="title"/>
          </p:nvPr>
        </p:nvSpPr>
        <p:spPr>
          <a:xfrm>
            <a:off x="243055" y="182828"/>
            <a:ext cx="6567055" cy="458737"/>
          </a:xfrm>
        </p:spPr>
        <p:txBody>
          <a:bodyPr/>
          <a:lstStyle/>
          <a:p>
            <a:r>
              <a:rPr lang="en-GB" sz="2250" dirty="0"/>
              <a:t>London Care Homes Resource Pack</a:t>
            </a:r>
          </a:p>
        </p:txBody>
      </p:sp>
      <p:sp>
        <p:nvSpPr>
          <p:cNvPr id="8" name="TextBox 7">
            <a:extLst>
              <a:ext uri="{FF2B5EF4-FFF2-40B4-BE49-F238E27FC236}">
                <a16:creationId xmlns:a16="http://schemas.microsoft.com/office/drawing/2014/main" id="{465B8104-A94B-4470-9296-6E8C1C880E31}"/>
              </a:ext>
            </a:extLst>
          </p:cNvPr>
          <p:cNvSpPr txBox="1"/>
          <p:nvPr/>
        </p:nvSpPr>
        <p:spPr>
          <a:xfrm>
            <a:off x="462596" y="4224050"/>
            <a:ext cx="8043646" cy="461665"/>
          </a:xfrm>
          <a:prstGeom prst="rect">
            <a:avLst/>
          </a:prstGeom>
          <a:noFill/>
          <a:ln>
            <a:solidFill>
              <a:srgbClr val="005EB8"/>
            </a:solidFill>
          </a:ln>
        </p:spPr>
        <p:txBody>
          <a:bodyPr wrap="square" rtlCol="0">
            <a:spAutoFit/>
          </a:bodyPr>
          <a:lstStyle/>
          <a:p>
            <a:r>
              <a:rPr lang="en-GB" sz="1200" dirty="0">
                <a:latin typeface="Arial" panose="020B0604020202020204" pitchFamily="34" charset="0"/>
                <a:cs typeface="Arial" panose="020B0604020202020204" pitchFamily="34" charset="0"/>
              </a:rPr>
              <a:t>The London Care Homes Resource Pack is updated at regular intervals, to ensure that it remains up to date. It can be found on the Healthy London Partnership website </a:t>
            </a:r>
            <a:r>
              <a:rPr lang="en-GB" sz="1200" dirty="0">
                <a:latin typeface="Arial" panose="020B0604020202020204" pitchFamily="34" charset="0"/>
                <a:cs typeface="Arial" panose="020B0604020202020204" pitchFamily="34" charset="0"/>
                <a:hlinkClick r:id="rId4"/>
              </a:rPr>
              <a:t>here</a:t>
            </a:r>
            <a:r>
              <a:rPr lang="en-GB" sz="1200" dirty="0">
                <a:latin typeface="Arial" panose="020B0604020202020204" pitchFamily="34" charset="0"/>
                <a:cs typeface="Arial" panose="020B0604020202020204" pitchFamily="34" charset="0"/>
              </a:rPr>
              <a:t>.</a:t>
            </a:r>
            <a:endParaRPr lang="en-GB" sz="1200" dirty="0">
              <a:solidFill>
                <a:srgbClr val="005EB8"/>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093DB89-8E7F-4EE4-B8A1-21CFC3EDD528}"/>
              </a:ext>
            </a:extLst>
          </p:cNvPr>
          <p:cNvGrpSpPr/>
          <p:nvPr/>
        </p:nvGrpSpPr>
        <p:grpSpPr>
          <a:xfrm>
            <a:off x="1028131" y="2447538"/>
            <a:ext cx="4143475" cy="1183126"/>
            <a:chOff x="730117" y="2171592"/>
            <a:chExt cx="10631379" cy="3035680"/>
          </a:xfrm>
        </p:grpSpPr>
        <p:cxnSp>
          <p:nvCxnSpPr>
            <p:cNvPr id="7" name="Straight Arrow Connector 6">
              <a:extLst>
                <a:ext uri="{FF2B5EF4-FFF2-40B4-BE49-F238E27FC236}">
                  <a16:creationId xmlns:a16="http://schemas.microsoft.com/office/drawing/2014/main" id="{89002F1E-B68F-4B5A-8D0A-A5C30488ECAF}"/>
                </a:ext>
              </a:extLst>
            </p:cNvPr>
            <p:cNvCxnSpPr>
              <a:cxnSpLocks/>
              <a:stCxn id="9" idx="6"/>
            </p:cNvCxnSpPr>
            <p:nvPr/>
          </p:nvCxnSpPr>
          <p:spPr>
            <a:xfrm>
              <a:off x="1331779" y="3773094"/>
              <a:ext cx="9416545" cy="13891"/>
            </a:xfrm>
            <a:prstGeom prst="straightConnector1">
              <a:avLst/>
            </a:prstGeom>
            <a:ln w="38100">
              <a:solidFill>
                <a:srgbClr val="523C9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77AC3C4A-4CE6-428E-BAC2-744FF8FD1D0C}"/>
                </a:ext>
              </a:extLst>
            </p:cNvPr>
            <p:cNvSpPr/>
            <p:nvPr/>
          </p:nvSpPr>
          <p:spPr>
            <a:xfrm>
              <a:off x="730117" y="3472263"/>
              <a:ext cx="601662" cy="601662"/>
            </a:xfrm>
            <a:prstGeom prst="ellipse">
              <a:avLst/>
            </a:prstGeom>
            <a:solidFill>
              <a:srgbClr val="523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523C90"/>
                </a:solidFill>
                <a:latin typeface="Calibri" panose="020F0502020204030204"/>
              </a:endParaRPr>
            </a:p>
          </p:txBody>
        </p:sp>
        <p:sp>
          <p:nvSpPr>
            <p:cNvPr id="10" name="Oval 9">
              <a:extLst>
                <a:ext uri="{FF2B5EF4-FFF2-40B4-BE49-F238E27FC236}">
                  <a16:creationId xmlns:a16="http://schemas.microsoft.com/office/drawing/2014/main" id="{FBAA0CCF-3B04-4C08-8F49-91B9C0BC7587}"/>
                </a:ext>
              </a:extLst>
            </p:cNvPr>
            <p:cNvSpPr/>
            <p:nvPr/>
          </p:nvSpPr>
          <p:spPr>
            <a:xfrm>
              <a:off x="10759834" y="3453082"/>
              <a:ext cx="601662" cy="601662"/>
            </a:xfrm>
            <a:prstGeom prst="ellipse">
              <a:avLst/>
            </a:prstGeom>
            <a:solidFill>
              <a:srgbClr val="52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1" name="Oval 10">
              <a:extLst>
                <a:ext uri="{FF2B5EF4-FFF2-40B4-BE49-F238E27FC236}">
                  <a16:creationId xmlns:a16="http://schemas.microsoft.com/office/drawing/2014/main" id="{94CC5257-D1B6-4E13-8359-D8535B031EB7}"/>
                </a:ext>
              </a:extLst>
            </p:cNvPr>
            <p:cNvSpPr/>
            <p:nvPr/>
          </p:nvSpPr>
          <p:spPr>
            <a:xfrm>
              <a:off x="1995319" y="3503337"/>
              <a:ext cx="601662" cy="601662"/>
            </a:xfrm>
            <a:prstGeom prst="ellipse">
              <a:avLst/>
            </a:prstGeom>
            <a:solidFill>
              <a:srgbClr val="07E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2" name="Oval 11">
              <a:extLst>
                <a:ext uri="{FF2B5EF4-FFF2-40B4-BE49-F238E27FC236}">
                  <a16:creationId xmlns:a16="http://schemas.microsoft.com/office/drawing/2014/main" id="{F1B0CABD-779C-4455-943F-699E72C3FACF}"/>
                </a:ext>
              </a:extLst>
            </p:cNvPr>
            <p:cNvSpPr/>
            <p:nvPr/>
          </p:nvSpPr>
          <p:spPr>
            <a:xfrm>
              <a:off x="3286473" y="3503337"/>
              <a:ext cx="601662" cy="601662"/>
            </a:xfrm>
            <a:prstGeom prst="ellipse">
              <a:avLst/>
            </a:prstGeom>
            <a:solidFill>
              <a:srgbClr val="F57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3" name="Oval 12">
              <a:extLst>
                <a:ext uri="{FF2B5EF4-FFF2-40B4-BE49-F238E27FC236}">
                  <a16:creationId xmlns:a16="http://schemas.microsoft.com/office/drawing/2014/main" id="{37C7FDDC-D988-4EC4-AE12-0941820715A0}"/>
                </a:ext>
              </a:extLst>
            </p:cNvPr>
            <p:cNvSpPr/>
            <p:nvPr/>
          </p:nvSpPr>
          <p:spPr>
            <a:xfrm>
              <a:off x="4508733" y="3489446"/>
              <a:ext cx="601662" cy="601662"/>
            </a:xfrm>
            <a:prstGeom prst="ellipse">
              <a:avLst/>
            </a:prstGeom>
            <a:solidFill>
              <a:srgbClr val="DC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4" name="Oval 13">
              <a:extLst>
                <a:ext uri="{FF2B5EF4-FFF2-40B4-BE49-F238E27FC236}">
                  <a16:creationId xmlns:a16="http://schemas.microsoft.com/office/drawing/2014/main" id="{3066FD45-0895-472C-BD05-B3C75CCD0304}"/>
                </a:ext>
              </a:extLst>
            </p:cNvPr>
            <p:cNvSpPr/>
            <p:nvPr/>
          </p:nvSpPr>
          <p:spPr>
            <a:xfrm>
              <a:off x="5723567" y="3486154"/>
              <a:ext cx="601662" cy="601662"/>
            </a:xfrm>
            <a:prstGeom prst="ellipse">
              <a:avLst/>
            </a:prstGeom>
            <a:solidFill>
              <a:srgbClr val="52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5" name="Oval 14">
              <a:extLst>
                <a:ext uri="{FF2B5EF4-FFF2-40B4-BE49-F238E27FC236}">
                  <a16:creationId xmlns:a16="http://schemas.microsoft.com/office/drawing/2014/main" id="{358F4C5D-FF1B-420B-A074-702F85C2F502}"/>
                </a:ext>
              </a:extLst>
            </p:cNvPr>
            <p:cNvSpPr/>
            <p:nvPr/>
          </p:nvSpPr>
          <p:spPr>
            <a:xfrm>
              <a:off x="6951870" y="3486154"/>
              <a:ext cx="601662" cy="601662"/>
            </a:xfrm>
            <a:prstGeom prst="ellipse">
              <a:avLst/>
            </a:prstGeom>
            <a:solidFill>
              <a:srgbClr val="07E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defRPr/>
              </a:pPr>
              <a:endParaRPr lang="en-US" sz="1350">
                <a:solidFill>
                  <a:prstClr val="white"/>
                </a:solidFill>
                <a:latin typeface="Calibri" panose="020F0502020204030204"/>
              </a:endParaRPr>
            </a:p>
          </p:txBody>
        </p:sp>
        <p:sp>
          <p:nvSpPr>
            <p:cNvPr id="16" name="Oval 15">
              <a:extLst>
                <a:ext uri="{FF2B5EF4-FFF2-40B4-BE49-F238E27FC236}">
                  <a16:creationId xmlns:a16="http://schemas.microsoft.com/office/drawing/2014/main" id="{C77F7577-37F1-4879-ABD8-6B9EDE5B4E3B}"/>
                </a:ext>
              </a:extLst>
            </p:cNvPr>
            <p:cNvSpPr/>
            <p:nvPr/>
          </p:nvSpPr>
          <p:spPr>
            <a:xfrm>
              <a:off x="8227608" y="3503337"/>
              <a:ext cx="601662" cy="601662"/>
            </a:xfrm>
            <a:prstGeom prst="ellipse">
              <a:avLst/>
            </a:prstGeom>
            <a:solidFill>
              <a:srgbClr val="F57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7" name="Oval 16">
              <a:extLst>
                <a:ext uri="{FF2B5EF4-FFF2-40B4-BE49-F238E27FC236}">
                  <a16:creationId xmlns:a16="http://schemas.microsoft.com/office/drawing/2014/main" id="{8EB685B2-66FA-48A1-9FFC-663686711310}"/>
                </a:ext>
              </a:extLst>
            </p:cNvPr>
            <p:cNvSpPr/>
            <p:nvPr/>
          </p:nvSpPr>
          <p:spPr>
            <a:xfrm>
              <a:off x="9543775" y="3472263"/>
              <a:ext cx="601662" cy="601662"/>
            </a:xfrm>
            <a:prstGeom prst="ellipse">
              <a:avLst/>
            </a:prstGeom>
            <a:solidFill>
              <a:srgbClr val="DC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cxnSp>
          <p:nvCxnSpPr>
            <p:cNvPr id="18" name="Straight Arrow Connector 17">
              <a:extLst>
                <a:ext uri="{FF2B5EF4-FFF2-40B4-BE49-F238E27FC236}">
                  <a16:creationId xmlns:a16="http://schemas.microsoft.com/office/drawing/2014/main" id="{DA051268-0360-4B99-847B-372E36AB75F6}"/>
                </a:ext>
              </a:extLst>
            </p:cNvPr>
            <p:cNvCxnSpPr>
              <a:cxnSpLocks/>
            </p:cNvCxnSpPr>
            <p:nvPr/>
          </p:nvCxnSpPr>
          <p:spPr>
            <a:xfrm>
              <a:off x="2293889" y="3697153"/>
              <a:ext cx="4523" cy="928146"/>
            </a:xfrm>
            <a:prstGeom prst="straightConnector1">
              <a:avLst/>
            </a:prstGeom>
            <a:ln>
              <a:solidFill>
                <a:srgbClr val="07EEC2"/>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1D8DD13-5200-452B-A7F8-85059939F884}"/>
                </a:ext>
              </a:extLst>
            </p:cNvPr>
            <p:cNvCxnSpPr>
              <a:cxnSpLocks/>
            </p:cNvCxnSpPr>
            <p:nvPr/>
          </p:nvCxnSpPr>
          <p:spPr>
            <a:xfrm>
              <a:off x="7249770" y="3701956"/>
              <a:ext cx="5862" cy="819981"/>
            </a:xfrm>
            <a:prstGeom prst="straightConnector1">
              <a:avLst/>
            </a:prstGeom>
            <a:ln>
              <a:solidFill>
                <a:srgbClr val="07EEC2"/>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367714B-4F10-4065-9487-EB93EED7F378}"/>
                </a:ext>
              </a:extLst>
            </p:cNvPr>
            <p:cNvCxnSpPr>
              <a:cxnSpLocks/>
            </p:cNvCxnSpPr>
            <p:nvPr/>
          </p:nvCxnSpPr>
          <p:spPr>
            <a:xfrm flipH="1">
              <a:off x="3585606" y="3019150"/>
              <a:ext cx="3397" cy="610474"/>
            </a:xfrm>
            <a:prstGeom prst="straightConnector1">
              <a:avLst/>
            </a:prstGeom>
            <a:ln>
              <a:solidFill>
                <a:srgbClr val="F57769"/>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46FCC89-CA4F-44D6-9726-2F280042E23E}"/>
                </a:ext>
              </a:extLst>
            </p:cNvPr>
            <p:cNvCxnSpPr>
              <a:cxnSpLocks/>
            </p:cNvCxnSpPr>
            <p:nvPr/>
          </p:nvCxnSpPr>
          <p:spPr>
            <a:xfrm>
              <a:off x="9844606" y="3960672"/>
              <a:ext cx="0" cy="1136191"/>
            </a:xfrm>
            <a:prstGeom prst="straightConnector1">
              <a:avLst/>
            </a:prstGeom>
            <a:ln>
              <a:solidFill>
                <a:srgbClr val="DC547C"/>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A193759-61EE-4D11-89CC-790B9A72C007}"/>
                </a:ext>
              </a:extLst>
            </p:cNvPr>
            <p:cNvCxnSpPr>
              <a:cxnSpLocks/>
            </p:cNvCxnSpPr>
            <p:nvPr/>
          </p:nvCxnSpPr>
          <p:spPr>
            <a:xfrm>
              <a:off x="4809564" y="3904388"/>
              <a:ext cx="0" cy="1302884"/>
            </a:xfrm>
            <a:prstGeom prst="straightConnector1">
              <a:avLst/>
            </a:prstGeom>
            <a:ln>
              <a:solidFill>
                <a:srgbClr val="DC547C"/>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3A91DB3-CDD8-400D-AAF9-E0ACD5FCD7EB}"/>
                </a:ext>
              </a:extLst>
            </p:cNvPr>
            <p:cNvCxnSpPr>
              <a:cxnSpLocks/>
            </p:cNvCxnSpPr>
            <p:nvPr/>
          </p:nvCxnSpPr>
          <p:spPr>
            <a:xfrm flipV="1">
              <a:off x="1030948" y="2181604"/>
              <a:ext cx="0" cy="1427848"/>
            </a:xfrm>
            <a:prstGeom prst="straightConnector1">
              <a:avLst/>
            </a:prstGeom>
            <a:ln>
              <a:solidFill>
                <a:srgbClr val="523C9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92D2887-C5F2-498F-AD4A-D98DCEA7DBF1}"/>
                </a:ext>
              </a:extLst>
            </p:cNvPr>
            <p:cNvCxnSpPr>
              <a:cxnSpLocks/>
            </p:cNvCxnSpPr>
            <p:nvPr/>
          </p:nvCxnSpPr>
          <p:spPr>
            <a:xfrm flipH="1">
              <a:off x="8526741" y="3014744"/>
              <a:ext cx="3397" cy="610474"/>
            </a:xfrm>
            <a:prstGeom prst="straightConnector1">
              <a:avLst/>
            </a:prstGeom>
            <a:ln>
              <a:solidFill>
                <a:srgbClr val="F57769"/>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15029FB-16FF-46B6-95B8-9CEF9E33887F}"/>
                </a:ext>
              </a:extLst>
            </p:cNvPr>
            <p:cNvCxnSpPr>
              <a:cxnSpLocks/>
            </p:cNvCxnSpPr>
            <p:nvPr/>
          </p:nvCxnSpPr>
          <p:spPr>
            <a:xfrm flipV="1">
              <a:off x="6024398" y="2171592"/>
              <a:ext cx="0" cy="1427848"/>
            </a:xfrm>
            <a:prstGeom prst="straightConnector1">
              <a:avLst/>
            </a:prstGeom>
            <a:ln>
              <a:solidFill>
                <a:srgbClr val="523C9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B5D90AE-FB5B-4275-BB49-D0003F386701}"/>
                </a:ext>
              </a:extLst>
            </p:cNvPr>
            <p:cNvCxnSpPr>
              <a:cxnSpLocks/>
            </p:cNvCxnSpPr>
            <p:nvPr/>
          </p:nvCxnSpPr>
          <p:spPr>
            <a:xfrm flipV="1">
              <a:off x="11060665" y="2181604"/>
              <a:ext cx="0" cy="1427848"/>
            </a:xfrm>
            <a:prstGeom prst="straightConnector1">
              <a:avLst/>
            </a:prstGeom>
            <a:ln>
              <a:solidFill>
                <a:srgbClr val="523C90"/>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4F327F61-242D-459E-9AC3-D7C3DE180053}"/>
              </a:ext>
            </a:extLst>
          </p:cNvPr>
          <p:cNvSpPr txBox="1"/>
          <p:nvPr/>
        </p:nvSpPr>
        <p:spPr>
          <a:xfrm>
            <a:off x="4735601" y="1954141"/>
            <a:ext cx="4572000" cy="507831"/>
          </a:xfrm>
          <a:prstGeom prst="rect">
            <a:avLst/>
          </a:prstGeom>
          <a:noFill/>
        </p:spPr>
        <p:txBody>
          <a:bodyPr wrap="square">
            <a:spAutoFit/>
          </a:bodyPr>
          <a:lstStyle/>
          <a:p>
            <a:r>
              <a:rPr lang="en-GB" sz="1350" dirty="0"/>
              <a:t>End of Life </a:t>
            </a:r>
          </a:p>
          <a:p>
            <a:r>
              <a:rPr lang="en-GB" sz="1350" dirty="0"/>
              <a:t>Care</a:t>
            </a:r>
          </a:p>
        </p:txBody>
      </p:sp>
      <p:sp>
        <p:nvSpPr>
          <p:cNvPr id="31" name="TextBox 30">
            <a:extLst>
              <a:ext uri="{FF2B5EF4-FFF2-40B4-BE49-F238E27FC236}">
                <a16:creationId xmlns:a16="http://schemas.microsoft.com/office/drawing/2014/main" id="{B166FA51-EAFA-47E3-9F9B-E5C137E8ACD2}"/>
              </a:ext>
            </a:extLst>
          </p:cNvPr>
          <p:cNvSpPr txBox="1"/>
          <p:nvPr/>
        </p:nvSpPr>
        <p:spPr>
          <a:xfrm>
            <a:off x="4277734" y="3646558"/>
            <a:ext cx="5309037" cy="507831"/>
          </a:xfrm>
          <a:prstGeom prst="rect">
            <a:avLst/>
          </a:prstGeom>
          <a:noFill/>
        </p:spPr>
        <p:txBody>
          <a:bodyPr wrap="square">
            <a:spAutoFit/>
          </a:bodyPr>
          <a:lstStyle/>
          <a:p>
            <a:r>
              <a:rPr lang="en-GB" sz="1350" dirty="0"/>
              <a:t>Falls </a:t>
            </a:r>
          </a:p>
          <a:p>
            <a:r>
              <a:rPr lang="en-GB" sz="1350" dirty="0"/>
              <a:t>prevention</a:t>
            </a:r>
          </a:p>
        </p:txBody>
      </p:sp>
      <p:sp>
        <p:nvSpPr>
          <p:cNvPr id="33" name="TextBox 32">
            <a:extLst>
              <a:ext uri="{FF2B5EF4-FFF2-40B4-BE49-F238E27FC236}">
                <a16:creationId xmlns:a16="http://schemas.microsoft.com/office/drawing/2014/main" id="{FE433AA1-F61F-483A-AFE9-5EB5199AC40C}"/>
              </a:ext>
            </a:extLst>
          </p:cNvPr>
          <p:cNvSpPr txBox="1"/>
          <p:nvPr/>
        </p:nvSpPr>
        <p:spPr>
          <a:xfrm>
            <a:off x="3761110" y="2069789"/>
            <a:ext cx="1044281" cy="715581"/>
          </a:xfrm>
          <a:prstGeom prst="rect">
            <a:avLst/>
          </a:prstGeom>
          <a:noFill/>
        </p:spPr>
        <p:txBody>
          <a:bodyPr wrap="square">
            <a:spAutoFit/>
          </a:bodyPr>
          <a:lstStyle/>
          <a:p>
            <a:r>
              <a:rPr lang="en-GB" sz="1350" dirty="0"/>
              <a:t>Preventing pressure ulcers</a:t>
            </a:r>
          </a:p>
        </p:txBody>
      </p:sp>
      <p:sp>
        <p:nvSpPr>
          <p:cNvPr id="35" name="TextBox 34">
            <a:extLst>
              <a:ext uri="{FF2B5EF4-FFF2-40B4-BE49-F238E27FC236}">
                <a16:creationId xmlns:a16="http://schemas.microsoft.com/office/drawing/2014/main" id="{0DD32014-5AD0-49D9-A9CD-13EB879FAAA1}"/>
              </a:ext>
            </a:extLst>
          </p:cNvPr>
          <p:cNvSpPr txBox="1"/>
          <p:nvPr/>
        </p:nvSpPr>
        <p:spPr>
          <a:xfrm>
            <a:off x="1689611" y="2053283"/>
            <a:ext cx="1138029" cy="715581"/>
          </a:xfrm>
          <a:prstGeom prst="rect">
            <a:avLst/>
          </a:prstGeom>
          <a:noFill/>
        </p:spPr>
        <p:txBody>
          <a:bodyPr wrap="square">
            <a:spAutoFit/>
          </a:bodyPr>
          <a:lstStyle/>
          <a:p>
            <a:r>
              <a:rPr lang="en-GB" sz="1350" dirty="0"/>
              <a:t>Recognising signs of deterioration</a:t>
            </a:r>
          </a:p>
        </p:txBody>
      </p:sp>
      <p:sp>
        <p:nvSpPr>
          <p:cNvPr id="37" name="TextBox 36">
            <a:extLst>
              <a:ext uri="{FF2B5EF4-FFF2-40B4-BE49-F238E27FC236}">
                <a16:creationId xmlns:a16="http://schemas.microsoft.com/office/drawing/2014/main" id="{9A60BE52-6189-4243-9CE2-BC3631F8E0F4}"/>
              </a:ext>
            </a:extLst>
          </p:cNvPr>
          <p:cNvSpPr txBox="1"/>
          <p:nvPr/>
        </p:nvSpPr>
        <p:spPr>
          <a:xfrm>
            <a:off x="1190880" y="3471778"/>
            <a:ext cx="1027185" cy="715581"/>
          </a:xfrm>
          <a:prstGeom prst="rect">
            <a:avLst/>
          </a:prstGeom>
          <a:noFill/>
        </p:spPr>
        <p:txBody>
          <a:bodyPr wrap="square">
            <a:spAutoFit/>
          </a:bodyPr>
          <a:lstStyle/>
          <a:p>
            <a:r>
              <a:rPr lang="en-GB" sz="1350" dirty="0"/>
              <a:t>Managing respiratory symptoms</a:t>
            </a:r>
          </a:p>
        </p:txBody>
      </p:sp>
      <p:sp>
        <p:nvSpPr>
          <p:cNvPr id="39" name="TextBox 38">
            <a:extLst>
              <a:ext uri="{FF2B5EF4-FFF2-40B4-BE49-F238E27FC236}">
                <a16:creationId xmlns:a16="http://schemas.microsoft.com/office/drawing/2014/main" id="{729187D6-3418-4A11-BE4E-092B7C53D144}"/>
              </a:ext>
            </a:extLst>
          </p:cNvPr>
          <p:cNvSpPr txBox="1"/>
          <p:nvPr/>
        </p:nvSpPr>
        <p:spPr>
          <a:xfrm>
            <a:off x="243055" y="1890149"/>
            <a:ext cx="1530464" cy="715581"/>
          </a:xfrm>
          <a:prstGeom prst="rect">
            <a:avLst/>
          </a:prstGeom>
          <a:noFill/>
        </p:spPr>
        <p:txBody>
          <a:bodyPr wrap="square">
            <a:spAutoFit/>
          </a:bodyPr>
          <a:lstStyle/>
          <a:p>
            <a:r>
              <a:rPr lang="en-GB" sz="1350" dirty="0"/>
              <a:t>Testing residents and staff (COVID-19)</a:t>
            </a:r>
          </a:p>
        </p:txBody>
      </p:sp>
      <p:sp>
        <p:nvSpPr>
          <p:cNvPr id="41" name="TextBox 40">
            <a:extLst>
              <a:ext uri="{FF2B5EF4-FFF2-40B4-BE49-F238E27FC236}">
                <a16:creationId xmlns:a16="http://schemas.microsoft.com/office/drawing/2014/main" id="{1E9319E7-3080-4FA2-99A1-E96055D13979}"/>
              </a:ext>
            </a:extLst>
          </p:cNvPr>
          <p:cNvSpPr txBox="1"/>
          <p:nvPr/>
        </p:nvSpPr>
        <p:spPr>
          <a:xfrm>
            <a:off x="2346475" y="3676420"/>
            <a:ext cx="1068286" cy="507831"/>
          </a:xfrm>
          <a:prstGeom prst="rect">
            <a:avLst/>
          </a:prstGeom>
          <a:noFill/>
        </p:spPr>
        <p:txBody>
          <a:bodyPr wrap="square">
            <a:spAutoFit/>
          </a:bodyPr>
          <a:lstStyle/>
          <a:p>
            <a:r>
              <a:rPr lang="en-GB" sz="1350" dirty="0"/>
              <a:t>MDT working </a:t>
            </a:r>
          </a:p>
        </p:txBody>
      </p:sp>
      <p:sp>
        <p:nvSpPr>
          <p:cNvPr id="43" name="TextBox 42">
            <a:extLst>
              <a:ext uri="{FF2B5EF4-FFF2-40B4-BE49-F238E27FC236}">
                <a16:creationId xmlns:a16="http://schemas.microsoft.com/office/drawing/2014/main" id="{357D229B-8C89-4F9C-B12C-6FC9CBB85AAC}"/>
              </a:ext>
            </a:extLst>
          </p:cNvPr>
          <p:cNvSpPr txBox="1"/>
          <p:nvPr/>
        </p:nvSpPr>
        <p:spPr>
          <a:xfrm>
            <a:off x="2845437" y="2034279"/>
            <a:ext cx="1068286" cy="300082"/>
          </a:xfrm>
          <a:prstGeom prst="rect">
            <a:avLst/>
          </a:prstGeom>
          <a:noFill/>
        </p:spPr>
        <p:txBody>
          <a:bodyPr wrap="square">
            <a:spAutoFit/>
          </a:bodyPr>
          <a:lstStyle/>
          <a:p>
            <a:r>
              <a:rPr lang="en-GB" sz="1350" dirty="0"/>
              <a:t>Digital </a:t>
            </a:r>
          </a:p>
        </p:txBody>
      </p:sp>
      <p:sp>
        <p:nvSpPr>
          <p:cNvPr id="45" name="TextBox 44">
            <a:extLst>
              <a:ext uri="{FF2B5EF4-FFF2-40B4-BE49-F238E27FC236}">
                <a16:creationId xmlns:a16="http://schemas.microsoft.com/office/drawing/2014/main" id="{90641327-399D-4A0C-BFCA-0C24DD30E63C}"/>
              </a:ext>
            </a:extLst>
          </p:cNvPr>
          <p:cNvSpPr txBox="1"/>
          <p:nvPr/>
        </p:nvSpPr>
        <p:spPr>
          <a:xfrm>
            <a:off x="3209448" y="3429309"/>
            <a:ext cx="1068286" cy="715581"/>
          </a:xfrm>
          <a:prstGeom prst="rect">
            <a:avLst/>
          </a:prstGeom>
          <a:noFill/>
        </p:spPr>
        <p:txBody>
          <a:bodyPr wrap="square">
            <a:spAutoFit/>
          </a:bodyPr>
          <a:lstStyle/>
          <a:p>
            <a:r>
              <a:rPr lang="en-GB" sz="1350" dirty="0"/>
              <a:t>Staff and Resident Wellbeing </a:t>
            </a:r>
          </a:p>
        </p:txBody>
      </p:sp>
      <p:grpSp>
        <p:nvGrpSpPr>
          <p:cNvPr id="47" name="Group 46">
            <a:extLst>
              <a:ext uri="{FF2B5EF4-FFF2-40B4-BE49-F238E27FC236}">
                <a16:creationId xmlns:a16="http://schemas.microsoft.com/office/drawing/2014/main" id="{6A0DFD57-C0C6-41E0-9E68-40E018A8869B}"/>
              </a:ext>
            </a:extLst>
          </p:cNvPr>
          <p:cNvGrpSpPr/>
          <p:nvPr/>
        </p:nvGrpSpPr>
        <p:grpSpPr>
          <a:xfrm>
            <a:off x="7405487" y="3252612"/>
            <a:ext cx="1182508" cy="836959"/>
            <a:chOff x="1720874" y="3306546"/>
            <a:chExt cx="1583594" cy="1120841"/>
          </a:xfrm>
        </p:grpSpPr>
        <p:pic>
          <p:nvPicPr>
            <p:cNvPr id="48" name="Picture 47" descr="A close up of a logo&#10;&#10;Description automatically generated">
              <a:extLst>
                <a:ext uri="{FF2B5EF4-FFF2-40B4-BE49-F238E27FC236}">
                  <a16:creationId xmlns:a16="http://schemas.microsoft.com/office/drawing/2014/main" id="{74D7F596-A82A-464A-8B1A-BDB82FC1DC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0874" y="3306546"/>
              <a:ext cx="712000" cy="982560"/>
            </a:xfrm>
            <a:prstGeom prst="rect">
              <a:avLst/>
            </a:prstGeom>
          </p:spPr>
        </p:pic>
        <p:pic>
          <p:nvPicPr>
            <p:cNvPr id="49" name="Picture 48" descr="A close up of a logo&#10;&#10;Description automatically generated">
              <a:extLst>
                <a:ext uri="{FF2B5EF4-FFF2-40B4-BE49-F238E27FC236}">
                  <a16:creationId xmlns:a16="http://schemas.microsoft.com/office/drawing/2014/main" id="{8AB3CEC8-DF1C-451C-A5BF-230DA18255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4838" y="3377211"/>
              <a:ext cx="699630" cy="944501"/>
            </a:xfrm>
            <a:prstGeom prst="rect">
              <a:avLst/>
            </a:prstGeom>
          </p:spPr>
        </p:pic>
        <p:pic>
          <p:nvPicPr>
            <p:cNvPr id="50" name="Picture 49" descr="A close up of a logo&#10;&#10;Description automatically generated">
              <a:extLst>
                <a:ext uri="{FF2B5EF4-FFF2-40B4-BE49-F238E27FC236}">
                  <a16:creationId xmlns:a16="http://schemas.microsoft.com/office/drawing/2014/main" id="{152FD21E-A12E-4214-9FF9-009A01ED79AD}"/>
                </a:ext>
              </a:extLst>
            </p:cNvPr>
            <p:cNvPicPr>
              <a:picLocks noChangeAspect="1"/>
            </p:cNvPicPr>
            <p:nvPr/>
          </p:nvPicPr>
          <p:blipFill>
            <a:blip r:embed="rId7"/>
            <a:stretch>
              <a:fillRect/>
            </a:stretch>
          </p:blipFill>
          <p:spPr>
            <a:xfrm>
              <a:off x="2196764" y="3403009"/>
              <a:ext cx="731698" cy="1024378"/>
            </a:xfrm>
            <a:prstGeom prst="rect">
              <a:avLst/>
            </a:prstGeom>
          </p:spPr>
        </p:pic>
      </p:grpSp>
      <p:sp>
        <p:nvSpPr>
          <p:cNvPr id="52" name="Speech Bubble: Oval 21">
            <a:extLst>
              <a:ext uri="{FF2B5EF4-FFF2-40B4-BE49-F238E27FC236}">
                <a16:creationId xmlns:a16="http://schemas.microsoft.com/office/drawing/2014/main" id="{495058F0-A021-41E3-A8A3-B2D748F9EE5A}"/>
              </a:ext>
            </a:extLst>
          </p:cNvPr>
          <p:cNvSpPr/>
          <p:nvPr/>
        </p:nvSpPr>
        <p:spPr>
          <a:xfrm flipH="1">
            <a:off x="5676126" y="1803933"/>
            <a:ext cx="1943791" cy="1625377"/>
          </a:xfrm>
          <a:prstGeom prst="wedgeEllipseCallout">
            <a:avLst>
              <a:gd name="adj1" fmla="val -40867"/>
              <a:gd name="adj2" fmla="val 65263"/>
            </a:avLst>
          </a:prstGeom>
          <a:solidFill>
            <a:srgbClr val="F57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kern="0" dirty="0">
              <a:solidFill>
                <a:schemeClr val="bg1"/>
              </a:solidFill>
              <a:latin typeface="Arial" panose="020B0604020202020204" pitchFamily="34" charset="0"/>
              <a:cs typeface="Arial" panose="020B0604020202020204" pitchFamily="34" charset="0"/>
              <a:sym typeface="Wingdings"/>
            </a:endParaRPr>
          </a:p>
          <a:p>
            <a:pPr algn="ctr"/>
            <a:r>
              <a:rPr lang="en-GB" sz="1050" kern="0" dirty="0">
                <a:solidFill>
                  <a:schemeClr val="bg1"/>
                </a:solidFill>
                <a:latin typeface="Arial" panose="020B0604020202020204" pitchFamily="34" charset="0"/>
                <a:cs typeface="Arial" panose="020B0604020202020204" pitchFamily="34" charset="0"/>
                <a:sym typeface="Wingdings"/>
              </a:rPr>
              <a:t>We’ve had positive feedback from a lot of providers saying the pack is helpful but we are still keen for more feedback let us know what you think! </a:t>
            </a:r>
            <a:endParaRPr lang="en-GB" sz="1050" dirty="0">
              <a:latin typeface="Arial" panose="020B0604020202020204" pitchFamily="34" charset="0"/>
              <a:cs typeface="Arial" panose="020B0604020202020204" pitchFamily="34" charset="0"/>
            </a:endParaRPr>
          </a:p>
          <a:p>
            <a:pPr algn="ctr"/>
            <a:endParaRPr lang="en-GB" sz="1350" dirty="0">
              <a:solidFill>
                <a:srgbClr val="523C90"/>
              </a:solidFill>
              <a:latin typeface="Graphik Semibold" panose="020B0703030202060203" pitchFamily="34" charset="0"/>
            </a:endParaRPr>
          </a:p>
        </p:txBody>
      </p:sp>
    </p:spTree>
    <p:extLst>
      <p:ext uri="{BB962C8B-B14F-4D97-AF65-F5344CB8AC3E}">
        <p14:creationId xmlns:p14="http://schemas.microsoft.com/office/powerpoint/2010/main" val="4009947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10400" y="4786314"/>
            <a:ext cx="2133600" cy="273050"/>
          </a:xfrm>
        </p:spPr>
        <p:txBody>
          <a:bodyPr/>
          <a:lstStyle/>
          <a:p>
            <a:fld id="{8FC524A1-7B6A-464D-B8BC-8FE2E057339E}" type="slidenum">
              <a:rPr lang="en-GB" smtClean="0"/>
              <a:pPr/>
              <a:t>35</a:t>
            </a:fld>
            <a:endParaRPr lang="en-GB" dirty="0"/>
          </a:p>
        </p:txBody>
      </p:sp>
      <p:sp>
        <p:nvSpPr>
          <p:cNvPr id="5" name="Rectangle 4"/>
          <p:cNvSpPr/>
          <p:nvPr/>
        </p:nvSpPr>
        <p:spPr>
          <a:xfrm>
            <a:off x="224848" y="903709"/>
            <a:ext cx="2618672" cy="2885405"/>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Regular contact with staff, other residents, family and friends and the shared living space all mean </a:t>
            </a:r>
            <a:r>
              <a:rPr lang="en-GB" sz="1200" b="1" dirty="0">
                <a:solidFill>
                  <a:schemeClr val="tx2"/>
                </a:solidFill>
                <a:latin typeface="Arial" panose="020B0604020202020204" pitchFamily="34" charset="0"/>
                <a:cs typeface="Arial" panose="020B0604020202020204" pitchFamily="34" charset="0"/>
              </a:rPr>
              <a:t>infection can easily be passed around</a:t>
            </a:r>
            <a:r>
              <a:rPr lang="en-GB" sz="1200" dirty="0">
                <a:latin typeface="Arial" panose="020B0604020202020204" pitchFamily="34" charset="0"/>
                <a:cs typeface="Arial" panose="020B0604020202020204" pitchFamily="34" charset="0"/>
              </a:rPr>
              <a:t>. It is therefore vital to take the steps that can </a:t>
            </a:r>
            <a:r>
              <a:rPr lang="en-GB" sz="1200" b="1" dirty="0">
                <a:solidFill>
                  <a:schemeClr val="tx2"/>
                </a:solidFill>
                <a:latin typeface="Arial" panose="020B0604020202020204" pitchFamily="34" charset="0"/>
                <a:cs typeface="Arial" panose="020B0604020202020204" pitchFamily="34" charset="0"/>
              </a:rPr>
              <a:t>help prevent infection occurring</a:t>
            </a:r>
            <a:r>
              <a:rPr lang="en-GB" sz="1200" dirty="0">
                <a:latin typeface="Arial" panose="020B0604020202020204" pitchFamily="34" charset="0"/>
                <a:cs typeface="Arial" panose="020B0604020202020204" pitchFamily="34" charset="0"/>
              </a:rPr>
              <a: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For people living in care homes, </a:t>
            </a:r>
            <a:r>
              <a:rPr lang="en-GB" sz="1200" b="1" dirty="0">
                <a:solidFill>
                  <a:schemeClr val="tx2"/>
                </a:solidFill>
                <a:latin typeface="Arial" panose="020B0604020202020204" pitchFamily="34" charset="0"/>
                <a:cs typeface="Arial" panose="020B0604020202020204" pitchFamily="34" charset="0"/>
              </a:rPr>
              <a:t>infections can be serious</a:t>
            </a:r>
            <a:r>
              <a:rPr lang="en-GB" sz="1200" dirty="0">
                <a:latin typeface="Arial" panose="020B0604020202020204" pitchFamily="34" charset="0"/>
                <a:cs typeface="Arial" panose="020B0604020202020204" pitchFamily="34" charset="0"/>
              </a:rPr>
              <a:t>, and in </a:t>
            </a:r>
            <a:r>
              <a:rPr lang="en-GB" sz="1200" b="1" dirty="0">
                <a:solidFill>
                  <a:schemeClr val="tx2"/>
                </a:solidFill>
                <a:latin typeface="Arial" panose="020B0604020202020204" pitchFamily="34" charset="0"/>
                <a:cs typeface="Arial" panose="020B0604020202020204" pitchFamily="34" charset="0"/>
              </a:rPr>
              <a:t>some cases, life-threatening</a:t>
            </a:r>
            <a:r>
              <a:rPr lang="en-GB" sz="1200" dirty="0">
                <a:latin typeface="Arial" panose="020B0604020202020204" pitchFamily="34" charset="0"/>
                <a:cs typeface="Arial" panose="020B0604020202020204" pitchFamily="34" charset="0"/>
              </a:rPr>
              <a:t>. They can also make </a:t>
            </a:r>
            <a:r>
              <a:rPr lang="en-GB" sz="1200" b="1" dirty="0">
                <a:solidFill>
                  <a:schemeClr val="tx2"/>
                </a:solidFill>
                <a:latin typeface="Arial" panose="020B0604020202020204" pitchFamily="34" charset="0"/>
                <a:cs typeface="Arial" panose="020B0604020202020204" pitchFamily="34" charset="0"/>
              </a:rPr>
              <a:t>existing medical conditions worse</a:t>
            </a:r>
            <a:r>
              <a:rPr lang="en-GB" sz="1200" dirty="0">
                <a:latin typeface="Arial" panose="020B060402020202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id="{E38E3BF4-9BCD-454A-B229-572ABADFD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0" y="4013718"/>
            <a:ext cx="1082244" cy="1493495"/>
          </a:xfrm>
          <a:prstGeom prst="rect">
            <a:avLst/>
          </a:prstGeom>
        </p:spPr>
      </p:pic>
      <p:sp>
        <p:nvSpPr>
          <p:cNvPr id="13" name="Title 2">
            <a:extLst>
              <a:ext uri="{FF2B5EF4-FFF2-40B4-BE49-F238E27FC236}">
                <a16:creationId xmlns:a16="http://schemas.microsoft.com/office/drawing/2014/main" id="{5682FE91-E431-4476-8A47-274837E0922C}"/>
              </a:ext>
            </a:extLst>
          </p:cNvPr>
          <p:cNvSpPr>
            <a:spLocks noGrp="1"/>
          </p:cNvSpPr>
          <p:nvPr>
            <p:ph type="title"/>
          </p:nvPr>
        </p:nvSpPr>
        <p:spPr>
          <a:xfrm>
            <a:off x="224848" y="204913"/>
            <a:ext cx="6567488" cy="458787"/>
          </a:xfrm>
        </p:spPr>
        <p:txBody>
          <a:bodyPr/>
          <a:lstStyle/>
          <a:p>
            <a:r>
              <a:rPr lang="en-GB" sz="2100" dirty="0"/>
              <a:t>Infection Prevention and Control and PPE</a:t>
            </a:r>
            <a:endParaRPr lang="en-GB" dirty="0"/>
          </a:p>
        </p:txBody>
      </p:sp>
      <p:sp>
        <p:nvSpPr>
          <p:cNvPr id="4" name="Speech Bubble: Oval 21">
            <a:extLst>
              <a:ext uri="{FF2B5EF4-FFF2-40B4-BE49-F238E27FC236}">
                <a16:creationId xmlns:a16="http://schemas.microsoft.com/office/drawing/2014/main" id="{A0249506-420C-490B-8270-3DDE9BFF61AD}"/>
              </a:ext>
            </a:extLst>
          </p:cNvPr>
          <p:cNvSpPr/>
          <p:nvPr/>
        </p:nvSpPr>
        <p:spPr>
          <a:xfrm flipH="1">
            <a:off x="1310679" y="3382471"/>
            <a:ext cx="1913340" cy="1403842"/>
          </a:xfrm>
          <a:prstGeom prst="wedgeEllipseCallout">
            <a:avLst>
              <a:gd name="adj1" fmla="val 58010"/>
              <a:gd name="adj2" fmla="val 70853"/>
            </a:avLst>
          </a:prstGeom>
          <a:solidFill>
            <a:srgbClr val="F57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kern="0" dirty="0">
              <a:solidFill>
                <a:schemeClr val="bg1"/>
              </a:solidFill>
              <a:latin typeface="Arial" panose="020B0604020202020204" pitchFamily="34" charset="0"/>
              <a:cs typeface="Arial" panose="020B0604020202020204" pitchFamily="34" charset="0"/>
              <a:sym typeface="Wingdings"/>
            </a:endParaRPr>
          </a:p>
          <a:p>
            <a:pPr algn="ctr"/>
            <a:r>
              <a:rPr lang="en-GB" sz="1050" b="1" kern="0" dirty="0">
                <a:solidFill>
                  <a:schemeClr val="bg1"/>
                </a:solidFill>
                <a:latin typeface="Arial" panose="020B0604020202020204" pitchFamily="34" charset="0"/>
                <a:cs typeface="Arial" panose="020B0604020202020204" pitchFamily="34" charset="0"/>
                <a:sym typeface="Wingdings"/>
              </a:rPr>
              <a:t>Have you read the </a:t>
            </a:r>
            <a:r>
              <a:rPr lang="en-GB" sz="1050" b="1" kern="0" dirty="0">
                <a:solidFill>
                  <a:schemeClr val="accent2">
                    <a:lumMod val="50000"/>
                  </a:schemeClr>
                </a:solidFill>
                <a:latin typeface="Arial" panose="020B0604020202020204" pitchFamily="34" charset="0"/>
                <a:cs typeface="Arial" panose="020B0604020202020204" pitchFamily="34" charset="0"/>
                <a:sym typeface="Wingdings"/>
              </a:rPr>
              <a:t>NICE </a:t>
            </a:r>
            <a:r>
              <a:rPr lang="en-GB" sz="1050" b="1" kern="0" dirty="0">
                <a:solidFill>
                  <a:schemeClr val="bg1"/>
                </a:solidFill>
                <a:latin typeface="Arial" panose="020B0604020202020204" pitchFamily="34" charset="0"/>
                <a:cs typeface="Arial" panose="020B0604020202020204" pitchFamily="34" charset="0"/>
                <a:sym typeface="Wingdings"/>
              </a:rPr>
              <a:t>‘</a:t>
            </a:r>
            <a:r>
              <a:rPr lang="en-GB" sz="1050" b="1" kern="0" dirty="0">
                <a:solidFill>
                  <a:schemeClr val="bg1"/>
                </a:solidFill>
                <a:latin typeface="Arial" panose="020B0604020202020204" pitchFamily="34" charset="0"/>
                <a:cs typeface="Arial" panose="020B0604020202020204" pitchFamily="34" charset="0"/>
              </a:rPr>
              <a:t>quick guide for managers and staff in care homes</a:t>
            </a:r>
            <a:r>
              <a:rPr lang="en-GB" sz="1050" b="1" kern="0" dirty="0">
                <a:solidFill>
                  <a:schemeClr val="accent2">
                    <a:lumMod val="50000"/>
                  </a:schemeClr>
                </a:solidFill>
                <a:latin typeface="Arial" panose="020B0604020202020204" pitchFamily="34" charset="0"/>
                <a:cs typeface="Arial" panose="020B0604020202020204" pitchFamily="34" charset="0"/>
              </a:rPr>
              <a:t>’</a:t>
            </a:r>
            <a:r>
              <a:rPr lang="en-GB" sz="1050" dirty="0">
                <a:solidFill>
                  <a:schemeClr val="accent2">
                    <a:lumMod val="50000"/>
                  </a:schemeClr>
                </a:solidFill>
                <a:latin typeface="Arial" panose="020B0604020202020204" pitchFamily="34" charset="0"/>
                <a:cs typeface="Arial" panose="020B0604020202020204" pitchFamily="34" charset="0"/>
              </a:rPr>
              <a:t> </a:t>
            </a:r>
            <a:r>
              <a:rPr lang="en-GB" sz="1050" b="1" dirty="0">
                <a:latin typeface="Arial" panose="020B0604020202020204" pitchFamily="34" charset="0"/>
                <a:cs typeface="Arial" panose="020B0604020202020204" pitchFamily="34" charset="0"/>
                <a:hlinkClick r:id="rId4"/>
              </a:rPr>
              <a:t>Helping to prevent infection</a:t>
            </a:r>
            <a:r>
              <a:rPr lang="en-GB" sz="1050" b="1" dirty="0">
                <a:latin typeface="Arial" panose="020B0604020202020204" pitchFamily="34" charset="0"/>
                <a:cs typeface="Arial" panose="020B0604020202020204" pitchFamily="34" charset="0"/>
              </a:rPr>
              <a:t>?</a:t>
            </a:r>
          </a:p>
          <a:p>
            <a:pPr algn="ctr"/>
            <a:endParaRPr lang="en-GB" sz="1350" dirty="0">
              <a:solidFill>
                <a:srgbClr val="523C90"/>
              </a:solidFill>
              <a:latin typeface="Graphik Semibold" panose="020B0703030202060203" pitchFamily="34" charset="0"/>
            </a:endParaRPr>
          </a:p>
        </p:txBody>
      </p:sp>
      <p:grpSp>
        <p:nvGrpSpPr>
          <p:cNvPr id="11" name="Group 10">
            <a:extLst>
              <a:ext uri="{FF2B5EF4-FFF2-40B4-BE49-F238E27FC236}">
                <a16:creationId xmlns:a16="http://schemas.microsoft.com/office/drawing/2014/main" id="{3306779F-AF7F-4A35-AFEC-96CB90FFC139}"/>
              </a:ext>
            </a:extLst>
          </p:cNvPr>
          <p:cNvGrpSpPr/>
          <p:nvPr/>
        </p:nvGrpSpPr>
        <p:grpSpPr>
          <a:xfrm>
            <a:off x="3264855" y="2570604"/>
            <a:ext cx="5389564" cy="2691015"/>
            <a:chOff x="8521259" y="1927190"/>
            <a:chExt cx="2310521" cy="875244"/>
          </a:xfrm>
        </p:grpSpPr>
        <p:pic>
          <p:nvPicPr>
            <p:cNvPr id="12" name="Graphic 11">
              <a:extLst>
                <a:ext uri="{FF2B5EF4-FFF2-40B4-BE49-F238E27FC236}">
                  <a16:creationId xmlns:a16="http://schemas.microsoft.com/office/drawing/2014/main" id="{73C6C2D6-5EEA-4766-9BFD-5CB2FC1797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21259" y="1927190"/>
              <a:ext cx="2310521" cy="720653"/>
            </a:xfrm>
            <a:prstGeom prst="rect">
              <a:avLst/>
            </a:prstGeom>
          </p:spPr>
        </p:pic>
        <p:sp>
          <p:nvSpPr>
            <p:cNvPr id="14" name="Rectangle 13">
              <a:extLst>
                <a:ext uri="{FF2B5EF4-FFF2-40B4-BE49-F238E27FC236}">
                  <a16:creationId xmlns:a16="http://schemas.microsoft.com/office/drawing/2014/main" id="{08349F72-B386-43CF-B294-B08CA04F75F7}"/>
                </a:ext>
              </a:extLst>
            </p:cNvPr>
            <p:cNvSpPr/>
            <p:nvPr/>
          </p:nvSpPr>
          <p:spPr>
            <a:xfrm>
              <a:off x="8538764" y="1946988"/>
              <a:ext cx="2275510" cy="855446"/>
            </a:xfrm>
            <a:prstGeom prst="rect">
              <a:avLst/>
            </a:prstGeom>
          </p:spPr>
          <p:txBody>
            <a:bodyPr wrap="squar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3. You can download further guidance and resources to support you with preventing infection in your home via these resources: </a:t>
              </a:r>
            </a:p>
            <a:p>
              <a:pPr marL="128588" indent="-128588">
                <a:lnSpc>
                  <a:spcPct val="107000"/>
                </a:lnSpc>
                <a:buFont typeface="Arial" panose="020B0604020202020204" pitchFamily="34" charset="0"/>
                <a:buChar char="•"/>
                <a:defRPr/>
              </a:pPr>
              <a:r>
                <a:rPr lang="en-GB" sz="1050" dirty="0">
                  <a:solidFill>
                    <a:schemeClr val="bg1"/>
                  </a:solidFill>
                  <a:latin typeface="Century Gothic" panose="020B0502020202020204" pitchFamily="34" charset="0"/>
                  <a:ea typeface="Calibri" panose="020F0502020204030204" pitchFamily="34" charset="0"/>
                </a:rPr>
                <a:t>Healthy London Partnership </a:t>
              </a:r>
              <a:r>
                <a:rPr lang="en-GB" sz="1050" dirty="0">
                  <a:solidFill>
                    <a:schemeClr val="bg1"/>
                  </a:solidFill>
                  <a:latin typeface="Century Gothic" panose="020B050202020202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resource pages </a:t>
              </a:r>
              <a:endParaRPr lang="en-GB" sz="1050" dirty="0">
                <a:solidFill>
                  <a:schemeClr val="bg1"/>
                </a:solidFill>
                <a:latin typeface="Century Gothic" panose="020B0502020202020204" pitchFamily="34" charset="0"/>
                <a:ea typeface="Calibri" panose="020F0502020204030204" pitchFamily="34" charset="0"/>
              </a:endParaRPr>
            </a:p>
            <a:p>
              <a:pPr marL="128588" indent="-128588">
                <a:lnSpc>
                  <a:spcPct val="107000"/>
                </a:lnSpc>
                <a:buFont typeface="Arial" panose="020B0604020202020204" pitchFamily="34" charset="0"/>
                <a:buChar char="•"/>
                <a:defRPr/>
              </a:pPr>
              <a:r>
                <a:rPr lang="en-GB" sz="1050" dirty="0">
                  <a:solidFill>
                    <a:schemeClr val="bg1"/>
                  </a:solidFill>
                  <a:latin typeface="Century Gothic" panose="020B0502020202020204" pitchFamily="34" charset="0"/>
                  <a:ea typeface="Calibri" panose="020F0502020204030204" pitchFamily="34" charset="0"/>
                </a:rPr>
                <a:t>Infection Control: </a:t>
              </a:r>
              <a:r>
                <a:rPr lang="en-GB" sz="1050" dirty="0">
                  <a:solidFill>
                    <a:schemeClr val="bg1"/>
                  </a:solidFill>
                  <a:latin typeface="Century Gothic" panose="020B0502020202020204" pitchFamily="34" charset="0"/>
                  <a:ea typeface="Calibri" panose="020F0502020204030204" pitchFamily="34" charset="0"/>
                  <a:hlinkClick r:id="rId8">
                    <a:extLst>
                      <a:ext uri="{A12FA001-AC4F-418D-AE19-62706E023703}">
                        <ahyp:hlinkClr xmlns:ahyp="http://schemas.microsoft.com/office/drawing/2018/hyperlinkcolor" val="tx"/>
                      </a:ext>
                    </a:extLst>
                  </a:hlinkClick>
                </a:rPr>
                <a:t>Guidance</a:t>
              </a:r>
              <a:r>
                <a:rPr lang="en-GB" sz="1050" dirty="0">
                  <a:solidFill>
                    <a:schemeClr val="bg1"/>
                  </a:solidFill>
                  <a:latin typeface="Century Gothic" panose="020B0502020202020204" pitchFamily="34" charset="0"/>
                  <a:ea typeface="Calibri" panose="020F0502020204030204" pitchFamily="34" charset="0"/>
                </a:rPr>
                <a:t> </a:t>
              </a:r>
              <a:endParaRPr lang="en-GB" sz="1050" b="1" dirty="0">
                <a:solidFill>
                  <a:schemeClr val="bg1"/>
                </a:solidFill>
                <a:latin typeface="Century Gothic" panose="020B0502020202020204" pitchFamily="34" charset="0"/>
              </a:endParaRPr>
            </a:p>
            <a:p>
              <a:pPr marL="128588" indent="-128588">
                <a:buFont typeface="Arial" panose="020B0604020202020204" pitchFamily="34" charset="0"/>
                <a:buChar char="•"/>
              </a:pPr>
              <a:r>
                <a:rPr lang="en-GB" sz="1050" dirty="0">
                  <a:solidFill>
                    <a:schemeClr val="bg1"/>
                  </a:solidFill>
                  <a:latin typeface="Century Gothic" panose="020B0502020202020204" pitchFamily="34" charset="0"/>
                </a:rPr>
                <a:t>COVID-19 Personal protective equipment use for </a:t>
              </a:r>
            </a:p>
            <a:p>
              <a:pPr marL="128588" indent="-128588">
                <a:buFont typeface="Arial" panose="020B0604020202020204" pitchFamily="34" charset="0"/>
                <a:buChar char="•"/>
              </a:pPr>
              <a:r>
                <a:rPr lang="en-GB" sz="1050" dirty="0">
                  <a:solidFill>
                    <a:schemeClr val="bg1"/>
                  </a:solidFill>
                  <a:latin typeface="Century Gothic" panose="020B0502020202020204" pitchFamily="34" charset="0"/>
                </a:rPr>
                <a:t>non-aerosol generating procedures: </a:t>
              </a:r>
              <a:r>
                <a:rPr lang="en-GB" sz="1050" dirty="0">
                  <a:solidFill>
                    <a:schemeClr val="bg1"/>
                  </a:solidFill>
                  <a:latin typeface="Century Gothic" panose="020B0502020202020204" pitchFamily="34" charset="0"/>
                  <a:hlinkClick r:id="rId9">
                    <a:extLst>
                      <a:ext uri="{A12FA001-AC4F-418D-AE19-62706E023703}">
                        <ahyp:hlinkClr xmlns:ahyp="http://schemas.microsoft.com/office/drawing/2018/hyperlinkcolor" val="tx"/>
                      </a:ext>
                    </a:extLst>
                  </a:hlinkClick>
                </a:rPr>
                <a:t>Guidance</a:t>
              </a:r>
              <a:endParaRPr lang="en-GB" sz="1050" dirty="0">
                <a:solidFill>
                  <a:schemeClr val="bg1"/>
                </a:solidFill>
                <a:latin typeface="Century Gothic" panose="020B0502020202020204" pitchFamily="34" charset="0"/>
              </a:endParaRPr>
            </a:p>
            <a:p>
              <a:pPr marL="128588" indent="-128588">
                <a:buFont typeface="Arial" panose="020B0604020202020204" pitchFamily="34" charset="0"/>
                <a:buChar char="•"/>
              </a:pPr>
              <a:r>
                <a:rPr lang="en-GB" sz="1050" dirty="0">
                  <a:solidFill>
                    <a:schemeClr val="bg1"/>
                  </a:solidFill>
                  <a:latin typeface="Century Gothic" panose="020B0502020202020204" pitchFamily="34" charset="0"/>
                </a:rPr>
                <a:t>COVID-19 Personal protective equipment use for </a:t>
              </a:r>
            </a:p>
            <a:p>
              <a:pPr marL="128588" indent="-128588">
                <a:buFont typeface="Arial" panose="020B0604020202020204" pitchFamily="34" charset="0"/>
                <a:buChar char="•"/>
              </a:pPr>
              <a:r>
                <a:rPr lang="en-GB" sz="1050" dirty="0">
                  <a:solidFill>
                    <a:schemeClr val="bg1"/>
                  </a:solidFill>
                  <a:latin typeface="Century Gothic" panose="020B0502020202020204" pitchFamily="34" charset="0"/>
                </a:rPr>
                <a:t>aerosol generating procedures: </a:t>
              </a:r>
              <a:r>
                <a:rPr lang="en-GB" sz="1050" dirty="0">
                  <a:solidFill>
                    <a:schemeClr val="bg1"/>
                  </a:solidFill>
                  <a:latin typeface="Century Gothic" panose="020B0502020202020204" pitchFamily="34" charset="0"/>
                  <a:hlinkClick r:id="rId10">
                    <a:extLst>
                      <a:ext uri="{A12FA001-AC4F-418D-AE19-62706E023703}">
                        <ahyp:hlinkClr xmlns:ahyp="http://schemas.microsoft.com/office/drawing/2018/hyperlinkcolor" val="tx"/>
                      </a:ext>
                    </a:extLst>
                  </a:hlinkClick>
                </a:rPr>
                <a:t>Guidance</a:t>
              </a:r>
              <a:endParaRPr lang="en-GB" sz="1050" u="sng" dirty="0">
                <a:solidFill>
                  <a:schemeClr val="bg1"/>
                </a:solidFill>
                <a:latin typeface="Century Gothic" panose="020B0502020202020204" pitchFamily="34" charset="0"/>
              </a:endParaRPr>
            </a:p>
            <a:p>
              <a:pPr marL="128588" indent="-128588">
                <a:buFont typeface="Arial" panose="020B0604020202020204" pitchFamily="34" charset="0"/>
                <a:buChar char="•"/>
              </a:pPr>
              <a:r>
                <a:rPr lang="en-GB" sz="1050" dirty="0">
                  <a:solidFill>
                    <a:schemeClr val="bg1"/>
                  </a:solidFill>
                  <a:latin typeface="Century Gothic" panose="020B0502020202020204" pitchFamily="34" charset="0"/>
                </a:rPr>
                <a:t>COVID-19 How to work safely in care homes: </a:t>
              </a:r>
              <a:r>
                <a:rPr lang="en-GB" sz="1050" dirty="0">
                  <a:solidFill>
                    <a:schemeClr val="bg1"/>
                  </a:solidFill>
                  <a:latin typeface="Century Gothic" panose="020B0502020202020204" pitchFamily="34" charset="0"/>
                  <a:hlinkClick r:id="rId11">
                    <a:extLst>
                      <a:ext uri="{A12FA001-AC4F-418D-AE19-62706E023703}">
                        <ahyp:hlinkClr xmlns:ahyp="http://schemas.microsoft.com/office/drawing/2018/hyperlinkcolor" val="tx"/>
                      </a:ext>
                    </a:extLst>
                  </a:hlinkClick>
                </a:rPr>
                <a:t>Guidance</a:t>
              </a:r>
              <a:endParaRPr lang="en-GB" sz="1050" u="sng" dirty="0">
                <a:solidFill>
                  <a:schemeClr val="bg1"/>
                </a:solidFill>
                <a:latin typeface="Century Gothic" panose="020B0502020202020204" pitchFamily="34" charset="0"/>
              </a:endParaRPr>
            </a:p>
            <a:p>
              <a:pPr marL="128588" indent="-128588">
                <a:buFont typeface="Arial" panose="020B0604020202020204" pitchFamily="34" charset="0"/>
                <a:buChar char="•"/>
              </a:pPr>
              <a:r>
                <a:rPr lang="en-GB" sz="1050" dirty="0">
                  <a:solidFill>
                    <a:schemeClr val="bg1"/>
                  </a:solidFill>
                  <a:latin typeface="Century Gothic" panose="020B0502020202020204" pitchFamily="34" charset="0"/>
                </a:rPr>
                <a:t>Best practice - How to hand wash: </a:t>
              </a:r>
              <a:r>
                <a:rPr lang="en-GB" sz="1050" dirty="0">
                  <a:solidFill>
                    <a:schemeClr val="bg1"/>
                  </a:solidFill>
                  <a:latin typeface="Century Gothic" panose="020B0502020202020204" pitchFamily="34" charset="0"/>
                  <a:hlinkClick r:id="rId12">
                    <a:extLst>
                      <a:ext uri="{A12FA001-AC4F-418D-AE19-62706E023703}">
                        <ahyp:hlinkClr xmlns:ahyp="http://schemas.microsoft.com/office/drawing/2018/hyperlinkcolor" val="tx"/>
                      </a:ext>
                    </a:extLst>
                  </a:hlinkClick>
                </a:rPr>
                <a:t>Poster</a:t>
              </a:r>
              <a:endParaRPr lang="en-GB" sz="1050" dirty="0">
                <a:solidFill>
                  <a:schemeClr val="bg1"/>
                </a:solidFill>
                <a:latin typeface="Century Gothic" panose="020B0502020202020204" pitchFamily="34" charset="0"/>
              </a:endParaRPr>
            </a:p>
            <a:p>
              <a:pPr>
                <a:lnSpc>
                  <a:spcPct val="120000"/>
                </a:lnSpc>
              </a:pPr>
              <a:endParaRPr lang="en-GB" sz="1350" dirty="0">
                <a:solidFill>
                  <a:prstClr val="white"/>
                </a:solidFill>
                <a:latin typeface="Century Gothic" panose="020B0502020202020204" pitchFamily="34" charset="0"/>
                <a:cs typeface="Arial" panose="020B0604020202020204" pitchFamily="34" charset="0"/>
              </a:endParaRPr>
            </a:p>
            <a:p>
              <a:pPr>
                <a:lnSpc>
                  <a:spcPct val="120000"/>
                </a:lnSpc>
              </a:pPr>
              <a:endParaRPr lang="en-GB" sz="1350" dirty="0">
                <a:solidFill>
                  <a:prstClr val="white"/>
                </a:solidFill>
                <a:latin typeface="Century Gothic" panose="020B0502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57B8CD97-2077-4318-B8B7-F5CA0DE4BBCF}"/>
              </a:ext>
            </a:extLst>
          </p:cNvPr>
          <p:cNvGrpSpPr/>
          <p:nvPr/>
        </p:nvGrpSpPr>
        <p:grpSpPr>
          <a:xfrm>
            <a:off x="3264855" y="1450381"/>
            <a:ext cx="5389564" cy="1095753"/>
            <a:chOff x="8521259" y="1927190"/>
            <a:chExt cx="2310521" cy="1564380"/>
          </a:xfrm>
          <a:solidFill>
            <a:srgbClr val="F57769"/>
          </a:solidFill>
        </p:grpSpPr>
        <p:pic>
          <p:nvPicPr>
            <p:cNvPr id="17" name="Graphic 16">
              <a:extLst>
                <a:ext uri="{FF2B5EF4-FFF2-40B4-BE49-F238E27FC236}">
                  <a16:creationId xmlns:a16="http://schemas.microsoft.com/office/drawing/2014/main" id="{6307B024-B843-4C80-A173-D5473E07734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21259" y="1927190"/>
              <a:ext cx="2310521" cy="1518015"/>
            </a:xfrm>
            <a:prstGeom prst="rect">
              <a:avLst/>
            </a:prstGeom>
          </p:spPr>
        </p:pic>
        <p:sp>
          <p:nvSpPr>
            <p:cNvPr id="18" name="Rectangle 17">
              <a:extLst>
                <a:ext uri="{FF2B5EF4-FFF2-40B4-BE49-F238E27FC236}">
                  <a16:creationId xmlns:a16="http://schemas.microsoft.com/office/drawing/2014/main" id="{28D58E2A-5665-4D2C-8416-DF67ADBD3B95}"/>
                </a:ext>
              </a:extLst>
            </p:cNvPr>
            <p:cNvSpPr/>
            <p:nvPr/>
          </p:nvSpPr>
          <p:spPr>
            <a:xfrm>
              <a:off x="8591511" y="1970220"/>
              <a:ext cx="2209715" cy="1521350"/>
            </a:xfrm>
            <a:prstGeom prst="rect">
              <a:avLst/>
            </a:prstGeom>
            <a:grpFill/>
          </p:spPr>
          <p:txBody>
            <a:bodyPr wrap="squar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2. All staff should wear masks at all times until you take a break from duties (</a:t>
              </a:r>
              <a:r>
                <a:rPr lang="en-GB" sz="1350" dirty="0" err="1">
                  <a:solidFill>
                    <a:prstClr val="white"/>
                  </a:solidFill>
                  <a:latin typeface="Century Gothic" panose="020B0502020202020204" pitchFamily="34" charset="0"/>
                  <a:cs typeface="Arial" panose="020B0604020202020204" pitchFamily="34" charset="0"/>
                </a:rPr>
                <a:t>e.g</a:t>
              </a:r>
              <a:r>
                <a:rPr lang="en-GB" sz="1350" dirty="0">
                  <a:solidFill>
                    <a:prstClr val="white"/>
                  </a:solidFill>
                  <a:latin typeface="Century Gothic" panose="020B0502020202020204" pitchFamily="34" charset="0"/>
                  <a:cs typeface="Arial" panose="020B0604020202020204" pitchFamily="34" charset="0"/>
                </a:rPr>
                <a:t> to drink, eat, for your break time if outside of the home or at the end of your shift once leaving the home</a:t>
              </a:r>
            </a:p>
          </p:txBody>
        </p:sp>
      </p:grpSp>
      <p:grpSp>
        <p:nvGrpSpPr>
          <p:cNvPr id="19" name="Group 18">
            <a:extLst>
              <a:ext uri="{FF2B5EF4-FFF2-40B4-BE49-F238E27FC236}">
                <a16:creationId xmlns:a16="http://schemas.microsoft.com/office/drawing/2014/main" id="{8B458C1E-C05D-4B0C-8069-2E4C09B8B17E}"/>
              </a:ext>
            </a:extLst>
          </p:cNvPr>
          <p:cNvGrpSpPr/>
          <p:nvPr/>
        </p:nvGrpSpPr>
        <p:grpSpPr>
          <a:xfrm>
            <a:off x="3264855" y="718303"/>
            <a:ext cx="5389564" cy="677475"/>
            <a:chOff x="8343010" y="6683403"/>
            <a:chExt cx="2841946" cy="2243653"/>
          </a:xfrm>
          <a:solidFill>
            <a:srgbClr val="DC547C"/>
          </a:solidFill>
        </p:grpSpPr>
        <p:pic>
          <p:nvPicPr>
            <p:cNvPr id="20" name="Graphic 19">
              <a:extLst>
                <a:ext uri="{FF2B5EF4-FFF2-40B4-BE49-F238E27FC236}">
                  <a16:creationId xmlns:a16="http://schemas.microsoft.com/office/drawing/2014/main" id="{C663C4C4-3B2D-4FE7-9F43-8F75980A8C2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343010" y="6683403"/>
              <a:ext cx="2841946" cy="2243653"/>
            </a:xfrm>
            <a:prstGeom prst="rect">
              <a:avLst/>
            </a:prstGeom>
          </p:spPr>
        </p:pic>
        <p:sp>
          <p:nvSpPr>
            <p:cNvPr id="21" name="Rectangle 20">
              <a:extLst>
                <a:ext uri="{FF2B5EF4-FFF2-40B4-BE49-F238E27FC236}">
                  <a16:creationId xmlns:a16="http://schemas.microsoft.com/office/drawing/2014/main" id="{8C501EAA-FC8E-42D8-8EA8-21C71B2934D9}"/>
                </a:ext>
              </a:extLst>
            </p:cNvPr>
            <p:cNvSpPr/>
            <p:nvPr/>
          </p:nvSpPr>
          <p:spPr>
            <a:xfrm>
              <a:off x="8424940" y="6746102"/>
              <a:ext cx="2643823" cy="1877833"/>
            </a:xfrm>
            <a:prstGeom prst="rect">
              <a:avLst/>
            </a:prstGeom>
            <a:grpFill/>
          </p:spPr>
          <p:txBody>
            <a:bodyPr wrap="square">
              <a:spAutoFit/>
            </a:bodyPr>
            <a:lstStyle/>
            <a:p>
              <a:pPr marL="257175" indent="-257175">
                <a:lnSpc>
                  <a:spcPct val="120000"/>
                </a:lnSpc>
                <a:buAutoNum type="arabicPeriod"/>
              </a:pPr>
              <a:r>
                <a:rPr lang="en-GB" sz="1350" dirty="0">
                  <a:solidFill>
                    <a:prstClr val="white"/>
                  </a:solidFill>
                  <a:latin typeface="Century Gothic" panose="020B0502020202020204" pitchFamily="34" charset="0"/>
                  <a:cs typeface="Arial" panose="020B0604020202020204" pitchFamily="34" charset="0"/>
                </a:rPr>
                <a:t>Continue to follow the guidance on handwashing and social distancing, and on using PPE</a:t>
              </a:r>
            </a:p>
          </p:txBody>
        </p:sp>
      </p:grpSp>
    </p:spTree>
    <p:extLst>
      <p:ext uri="{BB962C8B-B14F-4D97-AF65-F5344CB8AC3E}">
        <p14:creationId xmlns:p14="http://schemas.microsoft.com/office/powerpoint/2010/main" val="1206172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10400" y="4786314"/>
            <a:ext cx="2133600" cy="273050"/>
          </a:xfrm>
        </p:spPr>
        <p:txBody>
          <a:bodyPr/>
          <a:lstStyle/>
          <a:p>
            <a:fld id="{8FC524A1-7B6A-464D-B8BC-8FE2E057339E}" type="slidenum">
              <a:rPr lang="en-GB" smtClean="0"/>
              <a:pPr/>
              <a:t>36</a:t>
            </a:fld>
            <a:endParaRPr lang="en-GB" dirty="0"/>
          </a:p>
        </p:txBody>
      </p:sp>
      <p:sp>
        <p:nvSpPr>
          <p:cNvPr id="13" name="Title 2">
            <a:extLst>
              <a:ext uri="{FF2B5EF4-FFF2-40B4-BE49-F238E27FC236}">
                <a16:creationId xmlns:a16="http://schemas.microsoft.com/office/drawing/2014/main" id="{5682FE91-E431-4476-8A47-274837E0922C}"/>
              </a:ext>
            </a:extLst>
          </p:cNvPr>
          <p:cNvSpPr>
            <a:spLocks noGrp="1"/>
          </p:cNvSpPr>
          <p:nvPr>
            <p:ph type="title"/>
          </p:nvPr>
        </p:nvSpPr>
        <p:spPr>
          <a:xfrm>
            <a:off x="224848" y="204913"/>
            <a:ext cx="6567488" cy="458787"/>
          </a:xfrm>
        </p:spPr>
        <p:txBody>
          <a:bodyPr/>
          <a:lstStyle/>
          <a:p>
            <a:r>
              <a:rPr lang="en-GB" sz="2100" dirty="0"/>
              <a:t>Let’s get digital!</a:t>
            </a:r>
            <a:endParaRPr lang="en-GB" dirty="0"/>
          </a:p>
        </p:txBody>
      </p:sp>
      <p:grpSp>
        <p:nvGrpSpPr>
          <p:cNvPr id="11" name="Group 10">
            <a:extLst>
              <a:ext uri="{FF2B5EF4-FFF2-40B4-BE49-F238E27FC236}">
                <a16:creationId xmlns:a16="http://schemas.microsoft.com/office/drawing/2014/main" id="{3306779F-AF7F-4A35-AFEC-96CB90FFC139}"/>
              </a:ext>
            </a:extLst>
          </p:cNvPr>
          <p:cNvGrpSpPr/>
          <p:nvPr/>
        </p:nvGrpSpPr>
        <p:grpSpPr>
          <a:xfrm>
            <a:off x="5956215" y="1601778"/>
            <a:ext cx="2742349" cy="3172675"/>
            <a:chOff x="8521259" y="1927190"/>
            <a:chExt cx="2310521" cy="756985"/>
          </a:xfrm>
        </p:grpSpPr>
        <p:pic>
          <p:nvPicPr>
            <p:cNvPr id="12" name="Graphic 11">
              <a:extLst>
                <a:ext uri="{FF2B5EF4-FFF2-40B4-BE49-F238E27FC236}">
                  <a16:creationId xmlns:a16="http://schemas.microsoft.com/office/drawing/2014/main" id="{73C6C2D6-5EEA-4766-9BFD-5CB2FC1797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21259" y="1927190"/>
              <a:ext cx="2310521" cy="756985"/>
            </a:xfrm>
            <a:prstGeom prst="rect">
              <a:avLst/>
            </a:prstGeom>
          </p:spPr>
        </p:pic>
        <p:sp>
          <p:nvSpPr>
            <p:cNvPr id="14" name="Rectangle 13">
              <a:extLst>
                <a:ext uri="{FF2B5EF4-FFF2-40B4-BE49-F238E27FC236}">
                  <a16:creationId xmlns:a16="http://schemas.microsoft.com/office/drawing/2014/main" id="{08349F72-B386-43CF-B294-B08CA04F75F7}"/>
                </a:ext>
              </a:extLst>
            </p:cNvPr>
            <p:cNvSpPr/>
            <p:nvPr/>
          </p:nvSpPr>
          <p:spPr>
            <a:xfrm>
              <a:off x="8538764" y="1946988"/>
              <a:ext cx="2275510" cy="174941"/>
            </a:xfrm>
            <a:prstGeom prst="rect">
              <a:avLst/>
            </a:prstGeom>
          </p:spPr>
          <p:txBody>
            <a:bodyPr wrap="square">
              <a:spAutoFit/>
            </a:bodyPr>
            <a:lstStyle/>
            <a:p>
              <a:pPr>
                <a:lnSpc>
                  <a:spcPct val="120000"/>
                </a:lnSpc>
              </a:pPr>
              <a:endParaRPr lang="en-GB" sz="900" dirty="0">
                <a:solidFill>
                  <a:schemeClr val="bg1"/>
                </a:solidFill>
                <a:latin typeface="Century Gothic" panose="020B0502020202020204" pitchFamily="34" charset="0"/>
              </a:endParaRPr>
            </a:p>
            <a:p>
              <a:pPr>
                <a:lnSpc>
                  <a:spcPct val="120000"/>
                </a:lnSpc>
              </a:pPr>
              <a:endParaRPr lang="en-GB" sz="1350" dirty="0">
                <a:solidFill>
                  <a:prstClr val="white"/>
                </a:solidFill>
                <a:latin typeface="Century Gothic" panose="020B0502020202020204" pitchFamily="34" charset="0"/>
                <a:cs typeface="Arial" panose="020B0604020202020204" pitchFamily="34" charset="0"/>
              </a:endParaRPr>
            </a:p>
            <a:p>
              <a:pPr>
                <a:lnSpc>
                  <a:spcPct val="120000"/>
                </a:lnSpc>
              </a:pPr>
              <a:endParaRPr lang="en-GB" sz="1350" dirty="0">
                <a:solidFill>
                  <a:prstClr val="white"/>
                </a:solidFill>
                <a:latin typeface="Century Gothic" panose="020B0502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57B8CD97-2077-4318-B8B7-F5CA0DE4BBCF}"/>
              </a:ext>
            </a:extLst>
          </p:cNvPr>
          <p:cNvGrpSpPr/>
          <p:nvPr/>
        </p:nvGrpSpPr>
        <p:grpSpPr>
          <a:xfrm>
            <a:off x="2965438" y="1582043"/>
            <a:ext cx="2828675" cy="3172674"/>
            <a:chOff x="8508577" y="1917747"/>
            <a:chExt cx="2310521" cy="1518015"/>
          </a:xfrm>
          <a:solidFill>
            <a:srgbClr val="F57769"/>
          </a:solidFill>
        </p:grpSpPr>
        <p:pic>
          <p:nvPicPr>
            <p:cNvPr id="17" name="Graphic 16">
              <a:extLst>
                <a:ext uri="{FF2B5EF4-FFF2-40B4-BE49-F238E27FC236}">
                  <a16:creationId xmlns:a16="http://schemas.microsoft.com/office/drawing/2014/main" id="{6307B024-B843-4C80-A173-D5473E0773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8577" y="1917747"/>
              <a:ext cx="2310521" cy="1518015"/>
            </a:xfrm>
            <a:prstGeom prst="rect">
              <a:avLst/>
            </a:prstGeom>
          </p:spPr>
        </p:pic>
        <p:sp>
          <p:nvSpPr>
            <p:cNvPr id="18" name="Rectangle 17">
              <a:extLst>
                <a:ext uri="{FF2B5EF4-FFF2-40B4-BE49-F238E27FC236}">
                  <a16:creationId xmlns:a16="http://schemas.microsoft.com/office/drawing/2014/main" id="{28D58E2A-5665-4D2C-8416-DF67ADBD3B95}"/>
                </a:ext>
              </a:extLst>
            </p:cNvPr>
            <p:cNvSpPr/>
            <p:nvPr/>
          </p:nvSpPr>
          <p:spPr>
            <a:xfrm>
              <a:off x="8579797" y="2055829"/>
              <a:ext cx="2209715" cy="1344826"/>
            </a:xfrm>
            <a:prstGeom prst="rect">
              <a:avLst/>
            </a:prstGeom>
            <a:grpFill/>
          </p:spPr>
          <p:txBody>
            <a:bodyPr wrap="square">
              <a:spAutoFit/>
            </a:bodyPr>
            <a:lstStyle/>
            <a:p>
              <a:pPr>
                <a:lnSpc>
                  <a:spcPct val="120000"/>
                </a:lnSpc>
              </a:pPr>
              <a:r>
                <a:rPr lang="en-GB" sz="1350" b="1" dirty="0">
                  <a:solidFill>
                    <a:prstClr val="white"/>
                  </a:solidFill>
                  <a:latin typeface="Century Gothic" panose="020B0502020202020204" pitchFamily="34" charset="0"/>
                  <a:cs typeface="Arial" panose="020B0604020202020204" pitchFamily="34" charset="0"/>
                </a:rPr>
                <a:t>What else is helping to support you to deliver care to your residents? </a:t>
              </a:r>
            </a:p>
            <a:p>
              <a:pPr>
                <a:lnSpc>
                  <a:spcPct val="120000"/>
                </a:lnSpc>
              </a:pPr>
              <a:endParaRPr lang="en-GB" sz="1350" dirty="0">
                <a:solidFill>
                  <a:prstClr val="white"/>
                </a:solidFill>
                <a:latin typeface="Century Gothic" panose="020B0502020202020204" pitchFamily="34" charset="0"/>
                <a:cs typeface="Arial" panose="020B0604020202020204" pitchFamily="34" charset="0"/>
              </a:endParaRPr>
            </a:p>
            <a:p>
              <a:pPr marL="214313" indent="-214313">
                <a:lnSpc>
                  <a:spcPct val="120000"/>
                </a:lnSpc>
                <a:buFont typeface="Arial" panose="020B0604020202020204" pitchFamily="34" charset="0"/>
                <a:buChar char="•"/>
              </a:pPr>
              <a:r>
                <a:rPr lang="en-GB" sz="1350" dirty="0">
                  <a:solidFill>
                    <a:prstClr val="white"/>
                  </a:solidFill>
                  <a:latin typeface="Century Gothic" panose="020B0502020202020204" pitchFamily="34" charset="0"/>
                  <a:cs typeface="Arial" panose="020B0604020202020204" pitchFamily="34" charset="0"/>
                </a:rPr>
                <a:t>Pulse Oximeters</a:t>
              </a:r>
            </a:p>
            <a:p>
              <a:pPr marL="214313" indent="-214313">
                <a:lnSpc>
                  <a:spcPct val="120000"/>
                </a:lnSpc>
                <a:buFont typeface="Arial" panose="020B0604020202020204" pitchFamily="34" charset="0"/>
                <a:buChar char="•"/>
              </a:pPr>
              <a:r>
                <a:rPr lang="en-GB" sz="1350" dirty="0">
                  <a:solidFill>
                    <a:prstClr val="white"/>
                  </a:solidFill>
                  <a:latin typeface="Century Gothic" panose="020B0502020202020204" pitchFamily="34" charset="0"/>
                  <a:cs typeface="Arial" panose="020B0604020202020204" pitchFamily="34" charset="0"/>
                </a:rPr>
                <a:t>Thermometers </a:t>
              </a:r>
            </a:p>
            <a:p>
              <a:pPr marL="214313" indent="-214313">
                <a:lnSpc>
                  <a:spcPct val="120000"/>
                </a:lnSpc>
                <a:buFont typeface="Arial" panose="020B0604020202020204" pitchFamily="34" charset="0"/>
                <a:buChar char="•"/>
              </a:pPr>
              <a:r>
                <a:rPr lang="en-GB" sz="1350" dirty="0">
                  <a:solidFill>
                    <a:prstClr val="white"/>
                  </a:solidFill>
                  <a:latin typeface="Century Gothic" panose="020B0502020202020204" pitchFamily="34" charset="0"/>
                  <a:cs typeface="Arial" panose="020B0604020202020204" pitchFamily="34" charset="0"/>
                </a:rPr>
                <a:t>Remote Monitoring</a:t>
              </a:r>
            </a:p>
            <a:p>
              <a:pPr marL="214313" indent="-214313">
                <a:lnSpc>
                  <a:spcPct val="120000"/>
                </a:lnSpc>
                <a:buFont typeface="Arial" panose="020B0604020202020204" pitchFamily="34" charset="0"/>
                <a:buChar char="•"/>
              </a:pPr>
              <a:r>
                <a:rPr lang="en-GB" sz="1350" dirty="0">
                  <a:solidFill>
                    <a:prstClr val="white"/>
                  </a:solidFill>
                  <a:latin typeface="Century Gothic" panose="020B0502020202020204" pitchFamily="34" charset="0"/>
                  <a:cs typeface="Arial" panose="020B0604020202020204" pitchFamily="34" charset="0"/>
                </a:rPr>
                <a:t>Care Management Systems </a:t>
              </a:r>
            </a:p>
            <a:p>
              <a:pPr marL="214313" indent="-214313">
                <a:lnSpc>
                  <a:spcPct val="120000"/>
                </a:lnSpc>
                <a:buFont typeface="Arial" panose="020B0604020202020204" pitchFamily="34" charset="0"/>
                <a:buChar char="•"/>
              </a:pPr>
              <a:r>
                <a:rPr lang="en-GB" sz="1350" dirty="0" err="1">
                  <a:solidFill>
                    <a:prstClr val="white"/>
                  </a:solidFill>
                  <a:latin typeface="Century Gothic" panose="020B0502020202020204" pitchFamily="34" charset="0"/>
                  <a:cs typeface="Arial" panose="020B0604020202020204" pitchFamily="34" charset="0"/>
                </a:rPr>
                <a:t>eMARS</a:t>
              </a:r>
              <a:r>
                <a:rPr lang="en-GB" sz="1350" dirty="0">
                  <a:solidFill>
                    <a:prstClr val="white"/>
                  </a:solidFill>
                  <a:latin typeface="Century Gothic" panose="020B0502020202020204" pitchFamily="34" charset="0"/>
                  <a:cs typeface="Arial" panose="020B0604020202020204" pitchFamily="34" charset="0"/>
                </a:rPr>
                <a:t> </a:t>
              </a:r>
            </a:p>
            <a:p>
              <a:pPr marL="214313" indent="-214313">
                <a:lnSpc>
                  <a:spcPct val="120000"/>
                </a:lnSpc>
                <a:buFont typeface="Arial" panose="020B0604020202020204" pitchFamily="34" charset="0"/>
                <a:buChar char="•"/>
              </a:pPr>
              <a:r>
                <a:rPr lang="en-GB" sz="1350" dirty="0">
                  <a:solidFill>
                    <a:prstClr val="white"/>
                  </a:solidFill>
                  <a:latin typeface="Century Gothic" panose="020B0502020202020204" pitchFamily="34" charset="0"/>
                  <a:cs typeface="Arial" panose="020B0604020202020204" pitchFamily="34" charset="0"/>
                </a:rPr>
                <a:t>Coordinate My Care </a:t>
              </a:r>
            </a:p>
          </p:txBody>
        </p:sp>
      </p:grpSp>
      <p:grpSp>
        <p:nvGrpSpPr>
          <p:cNvPr id="19" name="Group 18">
            <a:extLst>
              <a:ext uri="{FF2B5EF4-FFF2-40B4-BE49-F238E27FC236}">
                <a16:creationId xmlns:a16="http://schemas.microsoft.com/office/drawing/2014/main" id="{8B458C1E-C05D-4B0C-8069-2E4C09B8B17E}"/>
              </a:ext>
            </a:extLst>
          </p:cNvPr>
          <p:cNvGrpSpPr/>
          <p:nvPr/>
        </p:nvGrpSpPr>
        <p:grpSpPr>
          <a:xfrm>
            <a:off x="373211" y="1585838"/>
            <a:ext cx="2505324" cy="3169119"/>
            <a:chOff x="8343010" y="6683403"/>
            <a:chExt cx="2841946" cy="2243653"/>
          </a:xfrm>
          <a:solidFill>
            <a:srgbClr val="DC547C"/>
          </a:solidFill>
        </p:grpSpPr>
        <p:pic>
          <p:nvPicPr>
            <p:cNvPr id="20" name="Graphic 19">
              <a:extLst>
                <a:ext uri="{FF2B5EF4-FFF2-40B4-BE49-F238E27FC236}">
                  <a16:creationId xmlns:a16="http://schemas.microsoft.com/office/drawing/2014/main" id="{C663C4C4-3B2D-4FE7-9F43-8F75980A8C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43010" y="6683403"/>
              <a:ext cx="2841946" cy="2243653"/>
            </a:xfrm>
            <a:prstGeom prst="rect">
              <a:avLst/>
            </a:prstGeom>
          </p:spPr>
        </p:pic>
        <p:sp>
          <p:nvSpPr>
            <p:cNvPr id="21" name="Rectangle 20">
              <a:extLst>
                <a:ext uri="{FF2B5EF4-FFF2-40B4-BE49-F238E27FC236}">
                  <a16:creationId xmlns:a16="http://schemas.microsoft.com/office/drawing/2014/main" id="{8C501EAA-FC8E-42D8-8EA8-21C71B2934D9}"/>
                </a:ext>
              </a:extLst>
            </p:cNvPr>
            <p:cNvSpPr/>
            <p:nvPr/>
          </p:nvSpPr>
          <p:spPr>
            <a:xfrm>
              <a:off x="8422590" y="6859389"/>
              <a:ext cx="2643823" cy="1636912"/>
            </a:xfrm>
            <a:prstGeom prst="rect">
              <a:avLst/>
            </a:prstGeom>
            <a:grpFill/>
          </p:spPr>
          <p:txBody>
            <a:bodyPr wrap="square">
              <a:spAutoFit/>
            </a:bodyPr>
            <a:lstStyle/>
            <a:p>
              <a:pPr>
                <a:lnSpc>
                  <a:spcPct val="120000"/>
                </a:lnSpc>
              </a:pPr>
              <a:r>
                <a:rPr lang="en-GB" sz="1350" b="1" dirty="0">
                  <a:solidFill>
                    <a:prstClr val="white"/>
                  </a:solidFill>
                  <a:latin typeface="Century Gothic" panose="020B0502020202020204" pitchFamily="34" charset="0"/>
                  <a:cs typeface="Arial" panose="020B0604020202020204" pitchFamily="34" charset="0"/>
                </a:rPr>
                <a:t>How are you communicating with your MDT colleagues across Health and Care? </a:t>
              </a:r>
            </a:p>
            <a:p>
              <a:pPr>
                <a:lnSpc>
                  <a:spcPct val="120000"/>
                </a:lnSpc>
              </a:pPr>
              <a:endParaRPr lang="en-GB" sz="1350" dirty="0">
                <a:solidFill>
                  <a:prstClr val="white"/>
                </a:solidFill>
                <a:latin typeface="Century Gothic" panose="020B0502020202020204" pitchFamily="34" charset="0"/>
                <a:cs typeface="Arial" panose="020B0604020202020204" pitchFamily="34" charset="0"/>
              </a:endParaRPr>
            </a:p>
            <a:p>
              <a:pPr marL="214313" indent="-214313">
                <a:lnSpc>
                  <a:spcPct val="120000"/>
                </a:lnSpc>
                <a:buFont typeface="Arial" panose="020B0604020202020204" pitchFamily="34" charset="0"/>
                <a:buChar char="•"/>
              </a:pPr>
              <a:r>
                <a:rPr lang="en-GB" sz="1350" dirty="0" err="1">
                  <a:solidFill>
                    <a:prstClr val="white"/>
                  </a:solidFill>
                  <a:latin typeface="Century Gothic" panose="020B0502020202020204" pitchFamily="34" charset="0"/>
                  <a:cs typeface="Arial" panose="020B0604020202020204" pitchFamily="34" charset="0"/>
                </a:rPr>
                <a:t>NHSmail</a:t>
              </a:r>
              <a:r>
                <a:rPr lang="en-GB" sz="1350" dirty="0">
                  <a:solidFill>
                    <a:prstClr val="white"/>
                  </a:solidFill>
                  <a:latin typeface="Century Gothic" panose="020B0502020202020204" pitchFamily="34" charset="0"/>
                  <a:cs typeface="Arial" panose="020B0604020202020204" pitchFamily="34" charset="0"/>
                </a:rPr>
                <a:t> </a:t>
              </a:r>
            </a:p>
            <a:p>
              <a:pPr marL="214313" indent="-214313">
                <a:lnSpc>
                  <a:spcPct val="120000"/>
                </a:lnSpc>
                <a:buFont typeface="Arial" panose="020B0604020202020204" pitchFamily="34" charset="0"/>
                <a:buChar char="•"/>
              </a:pPr>
              <a:r>
                <a:rPr lang="en-GB" sz="1350" dirty="0">
                  <a:solidFill>
                    <a:prstClr val="white"/>
                  </a:solidFill>
                  <a:latin typeface="Century Gothic" panose="020B0502020202020204" pitchFamily="34" charset="0"/>
                  <a:cs typeface="Arial" panose="020B0604020202020204" pitchFamily="34" charset="0"/>
                </a:rPr>
                <a:t>MS Teams </a:t>
              </a:r>
            </a:p>
            <a:p>
              <a:pPr marL="214313" indent="-214313">
                <a:lnSpc>
                  <a:spcPct val="120000"/>
                </a:lnSpc>
                <a:buFont typeface="Arial" panose="020B0604020202020204" pitchFamily="34" charset="0"/>
                <a:buChar char="•"/>
              </a:pPr>
              <a:r>
                <a:rPr lang="en-GB" sz="1350" dirty="0">
                  <a:solidFill>
                    <a:prstClr val="white"/>
                  </a:solidFill>
                  <a:latin typeface="Century Gothic" panose="020B0502020202020204" pitchFamily="34" charset="0"/>
                  <a:cs typeface="Arial" panose="020B0604020202020204" pitchFamily="34" charset="0"/>
                </a:rPr>
                <a:t>Video Conferencing </a:t>
              </a:r>
            </a:p>
            <a:p>
              <a:pPr marL="214313" indent="-214313">
                <a:lnSpc>
                  <a:spcPct val="120000"/>
                </a:lnSpc>
                <a:buFont typeface="Arial" panose="020B0604020202020204" pitchFamily="34" charset="0"/>
                <a:buChar char="•"/>
              </a:pPr>
              <a:r>
                <a:rPr lang="en-GB" sz="1350" dirty="0">
                  <a:solidFill>
                    <a:prstClr val="white"/>
                  </a:solidFill>
                  <a:latin typeface="Century Gothic" panose="020B0502020202020204" pitchFamily="34" charset="0"/>
                  <a:cs typeface="Arial" panose="020B0604020202020204" pitchFamily="34" charset="0"/>
                </a:rPr>
                <a:t>Anything else? </a:t>
              </a:r>
            </a:p>
          </p:txBody>
        </p:sp>
      </p:grpSp>
      <p:sp>
        <p:nvSpPr>
          <p:cNvPr id="22" name="TextBox 21">
            <a:extLst>
              <a:ext uri="{FF2B5EF4-FFF2-40B4-BE49-F238E27FC236}">
                <a16:creationId xmlns:a16="http://schemas.microsoft.com/office/drawing/2014/main" id="{202D173B-D3DD-445F-9CFC-FBF0DFF1119D}"/>
              </a:ext>
            </a:extLst>
          </p:cNvPr>
          <p:cNvSpPr txBox="1"/>
          <p:nvPr/>
        </p:nvSpPr>
        <p:spPr>
          <a:xfrm>
            <a:off x="6142243" y="1870636"/>
            <a:ext cx="2418146" cy="2377574"/>
          </a:xfrm>
          <a:prstGeom prst="rect">
            <a:avLst/>
          </a:prstGeom>
          <a:noFill/>
        </p:spPr>
        <p:txBody>
          <a:bodyPr wrap="square">
            <a:spAutoFit/>
          </a:bodyPr>
          <a:lstStyle/>
          <a:p>
            <a:r>
              <a:rPr lang="en-GB" sz="1350" b="1" dirty="0">
                <a:solidFill>
                  <a:schemeClr val="bg1"/>
                </a:solidFill>
                <a:latin typeface="Century Gothic" panose="020B0502020202020204" pitchFamily="34" charset="0"/>
              </a:rPr>
              <a:t>How can you get more help? </a:t>
            </a:r>
          </a:p>
          <a:p>
            <a:endParaRPr lang="en-GB" sz="1350" dirty="0">
              <a:solidFill>
                <a:schemeClr val="bg1"/>
              </a:solidFill>
              <a:latin typeface="Century Gothic" panose="020B0502020202020204" pitchFamily="34" charset="0"/>
            </a:endParaRPr>
          </a:p>
          <a:p>
            <a:r>
              <a:rPr lang="en-GB" sz="1350" dirty="0">
                <a:solidFill>
                  <a:schemeClr val="bg1"/>
                </a:solidFill>
                <a:latin typeface="Century Gothic" panose="020B0502020202020204" pitchFamily="34" charset="0"/>
              </a:rPr>
              <a:t>Digital Social Care is a dedicated space to provide advice and support to the sector on technology and data protection.</a:t>
            </a:r>
          </a:p>
          <a:p>
            <a:endParaRPr lang="en-GB" sz="1350" dirty="0">
              <a:solidFill>
                <a:schemeClr val="bg1"/>
              </a:solidFill>
              <a:latin typeface="Century Gothic" panose="020B0502020202020204" pitchFamily="34" charset="0"/>
            </a:endParaRPr>
          </a:p>
          <a:p>
            <a:r>
              <a:rPr lang="en-GB" sz="1350" dirty="0">
                <a:solidFill>
                  <a:schemeClr val="bg1"/>
                </a:solidFill>
                <a:latin typeface="Century Gothic" panose="020B0502020202020204" pitchFamily="34" charset="0"/>
              </a:rPr>
              <a:t>Visit their website </a:t>
            </a:r>
            <a:r>
              <a:rPr lang="en-GB" sz="1350" dirty="0">
                <a:solidFill>
                  <a:schemeClr val="bg1"/>
                </a:solidFill>
                <a:latin typeface="Century Gothic" panose="020B0502020202020204" pitchFamily="34" charset="0"/>
                <a:hlinkClick r:id="rId9">
                  <a:extLst>
                    <a:ext uri="{A12FA001-AC4F-418D-AE19-62706E023703}">
                      <ahyp:hlinkClr xmlns:ahyp="http://schemas.microsoft.com/office/drawing/2018/hyperlinkcolor" val="tx"/>
                    </a:ext>
                  </a:extLst>
                </a:hlinkClick>
              </a:rPr>
              <a:t>here</a:t>
            </a:r>
            <a:r>
              <a:rPr lang="en-GB" sz="1350" dirty="0">
                <a:solidFill>
                  <a:schemeClr val="bg1"/>
                </a:solidFill>
                <a:latin typeface="Century Gothic" panose="020B0502020202020204" pitchFamily="34" charset="0"/>
              </a:rPr>
              <a:t> </a:t>
            </a:r>
          </a:p>
        </p:txBody>
      </p:sp>
      <p:pic>
        <p:nvPicPr>
          <p:cNvPr id="9" name="Picture 8">
            <a:extLst>
              <a:ext uri="{FF2B5EF4-FFF2-40B4-BE49-F238E27FC236}">
                <a16:creationId xmlns:a16="http://schemas.microsoft.com/office/drawing/2014/main" id="{D4BBB43A-13FB-4B1D-B779-8290D1FF24F1}"/>
              </a:ext>
            </a:extLst>
          </p:cNvPr>
          <p:cNvPicPr>
            <a:picLocks noChangeAspect="1"/>
          </p:cNvPicPr>
          <p:nvPr/>
        </p:nvPicPr>
        <p:blipFill>
          <a:blip r:embed="rId10"/>
          <a:stretch>
            <a:fillRect/>
          </a:stretch>
        </p:blipFill>
        <p:spPr>
          <a:xfrm>
            <a:off x="6047117" y="1120909"/>
            <a:ext cx="1280271" cy="297206"/>
          </a:xfrm>
          <a:prstGeom prst="rect">
            <a:avLst/>
          </a:prstGeom>
        </p:spPr>
      </p:pic>
      <p:grpSp>
        <p:nvGrpSpPr>
          <p:cNvPr id="24" name="Group 23">
            <a:extLst>
              <a:ext uri="{FF2B5EF4-FFF2-40B4-BE49-F238E27FC236}">
                <a16:creationId xmlns:a16="http://schemas.microsoft.com/office/drawing/2014/main" id="{9D022BFA-73FF-471B-BC2E-CBD07E5EC8D6}"/>
              </a:ext>
            </a:extLst>
          </p:cNvPr>
          <p:cNvGrpSpPr/>
          <p:nvPr/>
        </p:nvGrpSpPr>
        <p:grpSpPr>
          <a:xfrm>
            <a:off x="151703" y="912277"/>
            <a:ext cx="1101656" cy="689501"/>
            <a:chOff x="1720874" y="3306546"/>
            <a:chExt cx="1583594" cy="1120841"/>
          </a:xfrm>
        </p:grpSpPr>
        <p:pic>
          <p:nvPicPr>
            <p:cNvPr id="25" name="Picture 24" descr="A close up of a logo&#10;&#10;Description automatically generated">
              <a:extLst>
                <a:ext uri="{FF2B5EF4-FFF2-40B4-BE49-F238E27FC236}">
                  <a16:creationId xmlns:a16="http://schemas.microsoft.com/office/drawing/2014/main" id="{00FA6DDF-5F1E-4E7F-8C91-2456DB92AD0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0874" y="3306546"/>
              <a:ext cx="712000" cy="982560"/>
            </a:xfrm>
            <a:prstGeom prst="rect">
              <a:avLst/>
            </a:prstGeom>
          </p:spPr>
        </p:pic>
        <p:pic>
          <p:nvPicPr>
            <p:cNvPr id="26" name="Picture 25" descr="A close up of a logo&#10;&#10;Description automatically generated">
              <a:extLst>
                <a:ext uri="{FF2B5EF4-FFF2-40B4-BE49-F238E27FC236}">
                  <a16:creationId xmlns:a16="http://schemas.microsoft.com/office/drawing/2014/main" id="{5B425D46-9BF6-40AE-A970-7A4D0655DF0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04838" y="3377211"/>
              <a:ext cx="699630" cy="944501"/>
            </a:xfrm>
            <a:prstGeom prst="rect">
              <a:avLst/>
            </a:prstGeom>
          </p:spPr>
        </p:pic>
        <p:pic>
          <p:nvPicPr>
            <p:cNvPr id="27" name="Picture 26" descr="A close up of a logo&#10;&#10;Description automatically generated">
              <a:extLst>
                <a:ext uri="{FF2B5EF4-FFF2-40B4-BE49-F238E27FC236}">
                  <a16:creationId xmlns:a16="http://schemas.microsoft.com/office/drawing/2014/main" id="{424A8A51-0A20-4477-9F71-E1240B37B240}"/>
                </a:ext>
              </a:extLst>
            </p:cNvPr>
            <p:cNvPicPr>
              <a:picLocks noChangeAspect="1"/>
            </p:cNvPicPr>
            <p:nvPr/>
          </p:nvPicPr>
          <p:blipFill>
            <a:blip r:embed="rId13"/>
            <a:stretch>
              <a:fillRect/>
            </a:stretch>
          </p:blipFill>
          <p:spPr>
            <a:xfrm>
              <a:off x="2196764" y="3403009"/>
              <a:ext cx="731698" cy="1024378"/>
            </a:xfrm>
            <a:prstGeom prst="rect">
              <a:avLst/>
            </a:prstGeom>
          </p:spPr>
        </p:pic>
      </p:grpSp>
      <p:grpSp>
        <p:nvGrpSpPr>
          <p:cNvPr id="28" name="Group 27">
            <a:extLst>
              <a:ext uri="{FF2B5EF4-FFF2-40B4-BE49-F238E27FC236}">
                <a16:creationId xmlns:a16="http://schemas.microsoft.com/office/drawing/2014/main" id="{79BD90E3-E4DE-4337-BBAD-8917CF1EFF9E}"/>
              </a:ext>
            </a:extLst>
          </p:cNvPr>
          <p:cNvGrpSpPr/>
          <p:nvPr/>
        </p:nvGrpSpPr>
        <p:grpSpPr>
          <a:xfrm>
            <a:off x="4949973" y="4250412"/>
            <a:ext cx="1027494" cy="1008609"/>
            <a:chOff x="8125905" y="2133599"/>
            <a:chExt cx="3296148" cy="3288666"/>
          </a:xfrm>
        </p:grpSpPr>
        <p:grpSp>
          <p:nvGrpSpPr>
            <p:cNvPr id="29" name="Group 28">
              <a:extLst>
                <a:ext uri="{FF2B5EF4-FFF2-40B4-BE49-F238E27FC236}">
                  <a16:creationId xmlns:a16="http://schemas.microsoft.com/office/drawing/2014/main" id="{FBFE5B6E-6A06-4D0B-BCB9-1795C859764F}"/>
                </a:ext>
              </a:extLst>
            </p:cNvPr>
            <p:cNvGrpSpPr/>
            <p:nvPr/>
          </p:nvGrpSpPr>
          <p:grpSpPr>
            <a:xfrm>
              <a:off x="8125905" y="2133599"/>
              <a:ext cx="3296148" cy="3288666"/>
              <a:chOff x="8105585" y="2153919"/>
              <a:chExt cx="3296148" cy="3288666"/>
            </a:xfrm>
          </p:grpSpPr>
          <p:pic>
            <p:nvPicPr>
              <p:cNvPr id="32" name="Picture 31">
                <a:extLst>
                  <a:ext uri="{FF2B5EF4-FFF2-40B4-BE49-F238E27FC236}">
                    <a16:creationId xmlns:a16="http://schemas.microsoft.com/office/drawing/2014/main" id="{272C95B5-264F-4972-8957-78D5570B54D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20052" y="2153919"/>
                <a:ext cx="3281681" cy="3281681"/>
              </a:xfrm>
              <a:prstGeom prst="rect">
                <a:avLst/>
              </a:prstGeom>
            </p:spPr>
          </p:pic>
          <p:sp>
            <p:nvSpPr>
              <p:cNvPr id="33" name="Oval 32">
                <a:extLst>
                  <a:ext uri="{FF2B5EF4-FFF2-40B4-BE49-F238E27FC236}">
                    <a16:creationId xmlns:a16="http://schemas.microsoft.com/office/drawing/2014/main" id="{B4205AB9-3874-4367-ABE4-23DD9877FBA6}"/>
                  </a:ext>
                </a:extLst>
              </p:cNvPr>
              <p:cNvSpPr/>
              <p:nvPr/>
            </p:nvSpPr>
            <p:spPr>
              <a:xfrm>
                <a:off x="8392932" y="2949574"/>
                <a:ext cx="405627" cy="4032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4" name="Oval 33">
                <a:extLst>
                  <a:ext uri="{FF2B5EF4-FFF2-40B4-BE49-F238E27FC236}">
                    <a16:creationId xmlns:a16="http://schemas.microsoft.com/office/drawing/2014/main" id="{F9666D20-A9D9-4C61-BE1B-4FA95CC8D3CE}"/>
                  </a:ext>
                </a:extLst>
              </p:cNvPr>
              <p:cNvSpPr/>
              <p:nvPr/>
            </p:nvSpPr>
            <p:spPr>
              <a:xfrm>
                <a:off x="9304465" y="2153919"/>
                <a:ext cx="405627" cy="40322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5" name="Oval 34">
                <a:extLst>
                  <a:ext uri="{FF2B5EF4-FFF2-40B4-BE49-F238E27FC236}">
                    <a16:creationId xmlns:a16="http://schemas.microsoft.com/office/drawing/2014/main" id="{871123DE-037A-4FDD-88B8-698751560A8B}"/>
                  </a:ext>
                </a:extLst>
              </p:cNvPr>
              <p:cNvSpPr/>
              <p:nvPr/>
            </p:nvSpPr>
            <p:spPr>
              <a:xfrm>
                <a:off x="10554145" y="2377440"/>
                <a:ext cx="418655" cy="44386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6" name="Oval 35">
                <a:extLst>
                  <a:ext uri="{FF2B5EF4-FFF2-40B4-BE49-F238E27FC236}">
                    <a16:creationId xmlns:a16="http://schemas.microsoft.com/office/drawing/2014/main" id="{78CA0F6D-9111-4B3C-918E-BF5ABF6305EE}"/>
                  </a:ext>
                </a:extLst>
              </p:cNvPr>
              <p:cNvSpPr/>
              <p:nvPr/>
            </p:nvSpPr>
            <p:spPr>
              <a:xfrm>
                <a:off x="10828465" y="3454400"/>
                <a:ext cx="418655" cy="4438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7" name="Oval 36">
                <a:extLst>
                  <a:ext uri="{FF2B5EF4-FFF2-40B4-BE49-F238E27FC236}">
                    <a16:creationId xmlns:a16="http://schemas.microsoft.com/office/drawing/2014/main" id="{34A63B6C-F3D3-4966-94F6-655AE1EA5EDD}"/>
                  </a:ext>
                </a:extLst>
              </p:cNvPr>
              <p:cNvSpPr/>
              <p:nvPr/>
            </p:nvSpPr>
            <p:spPr>
              <a:xfrm>
                <a:off x="10980865" y="4998720"/>
                <a:ext cx="418655" cy="443865"/>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8" name="Oval 37">
                <a:extLst>
                  <a:ext uri="{FF2B5EF4-FFF2-40B4-BE49-F238E27FC236}">
                    <a16:creationId xmlns:a16="http://schemas.microsoft.com/office/drawing/2014/main" id="{18DE4FC9-8A3E-4C0F-AD0E-4452AC47143D}"/>
                  </a:ext>
                </a:extLst>
              </p:cNvPr>
              <p:cNvSpPr/>
              <p:nvPr/>
            </p:nvSpPr>
            <p:spPr>
              <a:xfrm>
                <a:off x="9182545" y="4693920"/>
                <a:ext cx="418655" cy="4438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9" name="Oval 38">
                <a:extLst>
                  <a:ext uri="{FF2B5EF4-FFF2-40B4-BE49-F238E27FC236}">
                    <a16:creationId xmlns:a16="http://schemas.microsoft.com/office/drawing/2014/main" id="{302B38F7-A949-4F1F-8C42-EABD2E447D42}"/>
                  </a:ext>
                </a:extLst>
              </p:cNvPr>
              <p:cNvSpPr/>
              <p:nvPr/>
            </p:nvSpPr>
            <p:spPr>
              <a:xfrm>
                <a:off x="8105585" y="4246880"/>
                <a:ext cx="418655" cy="443865"/>
              </a:xfrm>
              <a:prstGeom prst="ellipse">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sp>
          <p:nvSpPr>
            <p:cNvPr id="30" name="Oval 29">
              <a:extLst>
                <a:ext uri="{FF2B5EF4-FFF2-40B4-BE49-F238E27FC236}">
                  <a16:creationId xmlns:a16="http://schemas.microsoft.com/office/drawing/2014/main" id="{74A18CEA-97E2-443A-8200-5DF345012270}"/>
                </a:ext>
              </a:extLst>
            </p:cNvPr>
            <p:cNvSpPr/>
            <p:nvPr/>
          </p:nvSpPr>
          <p:spPr>
            <a:xfrm>
              <a:off x="9133841" y="3139440"/>
              <a:ext cx="1269999" cy="1270000"/>
            </a:xfrm>
            <a:prstGeom prst="ellipse">
              <a:avLst/>
            </a:prstGeom>
            <a:solidFill>
              <a:srgbClr val="00B5E5"/>
            </a:solidFill>
            <a:ln>
              <a:solidFill>
                <a:srgbClr val="00B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31" name="Picture 30">
              <a:extLst>
                <a:ext uri="{FF2B5EF4-FFF2-40B4-BE49-F238E27FC236}">
                  <a16:creationId xmlns:a16="http://schemas.microsoft.com/office/drawing/2014/main" id="{8EEC6F90-4A5E-4352-894F-A4842EC05D0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19655" y="3305256"/>
              <a:ext cx="709865" cy="900983"/>
            </a:xfrm>
            <a:prstGeom prst="rect">
              <a:avLst/>
            </a:prstGeom>
          </p:spPr>
        </p:pic>
      </p:grpSp>
      <p:pic>
        <p:nvPicPr>
          <p:cNvPr id="15" name="Picture 14">
            <a:extLst>
              <a:ext uri="{FF2B5EF4-FFF2-40B4-BE49-F238E27FC236}">
                <a16:creationId xmlns:a16="http://schemas.microsoft.com/office/drawing/2014/main" id="{3A5FD551-C065-4326-8003-C5FF24374839}"/>
              </a:ext>
            </a:extLst>
          </p:cNvPr>
          <p:cNvPicPr>
            <a:picLocks noChangeAspect="1"/>
          </p:cNvPicPr>
          <p:nvPr/>
        </p:nvPicPr>
        <p:blipFill rotWithShape="1">
          <a:blip r:embed="rId16"/>
          <a:srcRect b="1493"/>
          <a:stretch/>
        </p:blipFill>
        <p:spPr>
          <a:xfrm>
            <a:off x="7638307" y="683436"/>
            <a:ext cx="998633" cy="898607"/>
          </a:xfrm>
          <a:prstGeom prst="rect">
            <a:avLst/>
          </a:prstGeom>
        </p:spPr>
      </p:pic>
    </p:spTree>
    <p:extLst>
      <p:ext uri="{BB962C8B-B14F-4D97-AF65-F5344CB8AC3E}">
        <p14:creationId xmlns:p14="http://schemas.microsoft.com/office/powerpoint/2010/main" val="675868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1AF12A-01CB-40C4-A0E8-C750D625ED8A}"/>
              </a:ext>
            </a:extLst>
          </p:cNvPr>
          <p:cNvSpPr>
            <a:spLocks noGrp="1"/>
          </p:cNvSpPr>
          <p:nvPr>
            <p:ph sz="quarter" idx="10"/>
          </p:nvPr>
        </p:nvSpPr>
        <p:spPr>
          <a:xfrm>
            <a:off x="461191" y="684857"/>
            <a:ext cx="4225109" cy="3296133"/>
          </a:xfrm>
        </p:spPr>
        <p:txBody>
          <a:bodyPr>
            <a:normAutofit/>
          </a:bodyPr>
          <a:lstStyle/>
          <a:p>
            <a:pPr>
              <a:spcBef>
                <a:spcPts val="0"/>
              </a:spcBef>
            </a:pPr>
            <a:r>
              <a:rPr lang="en-GB" sz="1200" dirty="0">
                <a:solidFill>
                  <a:schemeClr val="tx1"/>
                </a:solidFill>
              </a:rPr>
              <a:t>Capacity Tracker is a secure online tool, developed nationally as the single way for care homes to report on key operational information during the COVID-19 outbreak response period.</a:t>
            </a:r>
          </a:p>
          <a:p>
            <a:pPr>
              <a:spcBef>
                <a:spcPts val="0"/>
              </a:spcBef>
            </a:pPr>
            <a:r>
              <a:rPr lang="en-GB" sz="1200" dirty="0">
                <a:solidFill>
                  <a:schemeClr val="tx1"/>
                </a:solidFill>
              </a:rPr>
              <a:t>The information you report allows health and social care partners in your area to understand the challenges you are experiencing, and support you with the right resources, in the right place, at the right time, to save lives.</a:t>
            </a:r>
          </a:p>
        </p:txBody>
      </p:sp>
      <p:sp>
        <p:nvSpPr>
          <p:cNvPr id="3" name="Title 2">
            <a:extLst>
              <a:ext uri="{FF2B5EF4-FFF2-40B4-BE49-F238E27FC236}">
                <a16:creationId xmlns:a16="http://schemas.microsoft.com/office/drawing/2014/main" id="{B5E6CCBF-367F-4B8B-9564-673DAA60EE64}"/>
              </a:ext>
            </a:extLst>
          </p:cNvPr>
          <p:cNvSpPr>
            <a:spLocks noGrp="1"/>
          </p:cNvSpPr>
          <p:nvPr>
            <p:ph type="title"/>
          </p:nvPr>
        </p:nvSpPr>
        <p:spPr>
          <a:xfrm>
            <a:off x="402024" y="228346"/>
            <a:ext cx="6567055" cy="458737"/>
          </a:xfrm>
        </p:spPr>
        <p:txBody>
          <a:bodyPr/>
          <a:lstStyle/>
          <a:p>
            <a:r>
              <a:rPr lang="en-GB" sz="2250" dirty="0"/>
              <a:t>Capacity Tracker</a:t>
            </a:r>
          </a:p>
        </p:txBody>
      </p:sp>
      <p:pic>
        <p:nvPicPr>
          <p:cNvPr id="5" name="Picture 4">
            <a:extLst>
              <a:ext uri="{FF2B5EF4-FFF2-40B4-BE49-F238E27FC236}">
                <a16:creationId xmlns:a16="http://schemas.microsoft.com/office/drawing/2014/main" id="{1E66C957-A90C-432A-B9CB-FC54D6EF9233}"/>
              </a:ext>
            </a:extLst>
          </p:cNvPr>
          <p:cNvPicPr>
            <a:picLocks noChangeAspect="1"/>
          </p:cNvPicPr>
          <p:nvPr/>
        </p:nvPicPr>
        <p:blipFill rotWithShape="1">
          <a:blip r:embed="rId2"/>
          <a:srcRect l="17500" t="9877" r="19167" b="23621"/>
          <a:stretch/>
        </p:blipFill>
        <p:spPr>
          <a:xfrm>
            <a:off x="474705" y="2273919"/>
            <a:ext cx="3771181" cy="2227423"/>
          </a:xfrm>
          <a:prstGeom prst="rect">
            <a:avLst/>
          </a:prstGeom>
        </p:spPr>
      </p:pic>
      <p:sp>
        <p:nvSpPr>
          <p:cNvPr id="8" name="Content Placeholder 1">
            <a:extLst>
              <a:ext uri="{FF2B5EF4-FFF2-40B4-BE49-F238E27FC236}">
                <a16:creationId xmlns:a16="http://schemas.microsoft.com/office/drawing/2014/main" id="{535C133F-D272-402D-AC6E-B8D15B6B1C52}"/>
              </a:ext>
            </a:extLst>
          </p:cNvPr>
          <p:cNvSpPr txBox="1">
            <a:spLocks/>
          </p:cNvSpPr>
          <p:nvPr/>
        </p:nvSpPr>
        <p:spPr>
          <a:xfrm>
            <a:off x="4911551" y="4137998"/>
            <a:ext cx="3763131" cy="946382"/>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0"/>
              </a:spcBef>
              <a:buNone/>
              <a:defRPr/>
            </a:pPr>
            <a:r>
              <a:rPr lang="en-GB" sz="900" b="1" dirty="0">
                <a:solidFill>
                  <a:srgbClr val="4A66AC"/>
                </a:solidFill>
              </a:rPr>
              <a:t>Online Resources</a:t>
            </a:r>
          </a:p>
          <a:p>
            <a:pPr marL="93661" indent="-93661" defTabSz="685800">
              <a:lnSpc>
                <a:spcPct val="107000"/>
              </a:lnSpc>
              <a:spcBef>
                <a:spcPts val="0"/>
              </a:spcBef>
              <a:defRPr/>
            </a:pPr>
            <a:r>
              <a:rPr lang="en-GB" sz="900" dirty="0">
                <a:solidFill>
                  <a:prstClr val="black"/>
                </a:solidFill>
              </a:rPr>
              <a:t>Care Home User Guide (</a:t>
            </a:r>
            <a:r>
              <a:rPr lang="en-GB" sz="900" b="1" dirty="0">
                <a:solidFill>
                  <a:prstClr val="black"/>
                </a:solidFill>
                <a:hlinkClick r:id="rId3"/>
              </a:rPr>
              <a:t>PDF</a:t>
            </a:r>
            <a:r>
              <a:rPr lang="en-GB" sz="900" dirty="0">
                <a:solidFill>
                  <a:prstClr val="black"/>
                </a:solidFill>
              </a:rPr>
              <a:t>)</a:t>
            </a:r>
          </a:p>
          <a:p>
            <a:pPr marL="93661" indent="-93661" defTabSz="685800">
              <a:lnSpc>
                <a:spcPct val="107000"/>
              </a:lnSpc>
              <a:spcBef>
                <a:spcPts val="0"/>
              </a:spcBef>
              <a:defRPr/>
            </a:pPr>
            <a:r>
              <a:rPr lang="en-GB" sz="900" dirty="0">
                <a:solidFill>
                  <a:prstClr val="black"/>
                </a:solidFill>
                <a:ea typeface="Calibri" panose="020F0502020204030204" pitchFamily="34" charset="0"/>
              </a:rPr>
              <a:t>Care Home Business Continuity Guide (</a:t>
            </a:r>
            <a:r>
              <a:rPr lang="en-GB" sz="900" b="1" dirty="0">
                <a:solidFill>
                  <a:prstClr val="black"/>
                </a:solidFill>
                <a:ea typeface="Calibri" panose="020F0502020204030204" pitchFamily="34" charset="0"/>
                <a:hlinkClick r:id="rId4"/>
              </a:rPr>
              <a:t>PDF</a:t>
            </a:r>
            <a:r>
              <a:rPr lang="en-GB" sz="900" dirty="0">
                <a:solidFill>
                  <a:prstClr val="black"/>
                </a:solidFill>
                <a:ea typeface="Calibri" panose="020F0502020204030204" pitchFamily="34" charset="0"/>
              </a:rPr>
              <a:t>)</a:t>
            </a:r>
          </a:p>
          <a:p>
            <a:pPr marL="93661" indent="-93661" defTabSz="685800">
              <a:lnSpc>
                <a:spcPct val="107000"/>
              </a:lnSpc>
              <a:spcBef>
                <a:spcPts val="0"/>
              </a:spcBef>
              <a:defRPr/>
            </a:pPr>
            <a:r>
              <a:rPr lang="en-GB" sz="900" dirty="0">
                <a:solidFill>
                  <a:prstClr val="black"/>
                </a:solidFill>
                <a:ea typeface="Calibri" panose="020F0502020204030204" pitchFamily="34" charset="0"/>
              </a:rPr>
              <a:t>Masterclass Webinar for Care Home Providers (</a:t>
            </a:r>
            <a:r>
              <a:rPr lang="en-GB" sz="900" b="1" dirty="0">
                <a:solidFill>
                  <a:prstClr val="black"/>
                </a:solidFill>
                <a:ea typeface="Calibri" panose="020F0502020204030204" pitchFamily="34" charset="0"/>
                <a:hlinkClick r:id="rId5" action="ppaction://hlinkfile"/>
              </a:rPr>
              <a:t>YouTube</a:t>
            </a:r>
            <a:r>
              <a:rPr lang="en-GB" sz="900" dirty="0">
                <a:solidFill>
                  <a:prstClr val="black"/>
                </a:solidFill>
                <a:ea typeface="Calibri" panose="020F0502020204030204" pitchFamily="34" charset="0"/>
              </a:rPr>
              <a:t>)</a:t>
            </a:r>
          </a:p>
          <a:p>
            <a:pPr marL="93661" indent="-93661" defTabSz="685800">
              <a:lnSpc>
                <a:spcPct val="107000"/>
              </a:lnSpc>
              <a:spcBef>
                <a:spcPts val="0"/>
              </a:spcBef>
              <a:defRPr/>
            </a:pPr>
            <a:r>
              <a:rPr lang="en-GB" sz="900" dirty="0">
                <a:solidFill>
                  <a:prstClr val="black"/>
                </a:solidFill>
                <a:ea typeface="Calibri" panose="020F0502020204030204" pitchFamily="34" charset="0"/>
              </a:rPr>
              <a:t>Masterclass Webinar on New Business Continuity Questions (</a:t>
            </a:r>
            <a:r>
              <a:rPr lang="en-GB" sz="900" b="1" dirty="0">
                <a:solidFill>
                  <a:prstClr val="black"/>
                </a:solidFill>
                <a:ea typeface="Calibri" panose="020F0502020204030204" pitchFamily="34" charset="0"/>
                <a:hlinkClick r:id="rId6" action="ppaction://hlinkfile"/>
              </a:rPr>
              <a:t>YouTube</a:t>
            </a:r>
            <a:r>
              <a:rPr lang="en-GB" sz="900" dirty="0">
                <a:solidFill>
                  <a:prstClr val="black"/>
                </a:solidFill>
                <a:ea typeface="Calibri" panose="020F0502020204030204" pitchFamily="34" charset="0"/>
              </a:rPr>
              <a:t>)</a:t>
            </a:r>
          </a:p>
        </p:txBody>
      </p:sp>
      <p:sp>
        <p:nvSpPr>
          <p:cNvPr id="13" name="TextBox 12">
            <a:extLst>
              <a:ext uri="{FF2B5EF4-FFF2-40B4-BE49-F238E27FC236}">
                <a16:creationId xmlns:a16="http://schemas.microsoft.com/office/drawing/2014/main" id="{1083B0D2-645E-4B04-A69D-1102389D9D88}"/>
              </a:ext>
            </a:extLst>
          </p:cNvPr>
          <p:cNvSpPr txBox="1"/>
          <p:nvPr/>
        </p:nvSpPr>
        <p:spPr>
          <a:xfrm>
            <a:off x="-936202" y="4389626"/>
            <a:ext cx="5517930" cy="300082"/>
          </a:xfrm>
          <a:prstGeom prst="rect">
            <a:avLst/>
          </a:prstGeom>
          <a:noFill/>
        </p:spPr>
        <p:txBody>
          <a:bodyPr wrap="square">
            <a:spAutoFit/>
          </a:bodyPr>
          <a:lstStyle/>
          <a:p>
            <a:pPr defTabSz="685800">
              <a:defRPr/>
            </a:pPr>
            <a:endParaRPr lang="en-GB" sz="1350" dirty="0">
              <a:solidFill>
                <a:prstClr val="black"/>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49D1240E-EA1A-4EF2-BAEA-976A6D98129D}"/>
              </a:ext>
            </a:extLst>
          </p:cNvPr>
          <p:cNvGrpSpPr/>
          <p:nvPr/>
        </p:nvGrpSpPr>
        <p:grpSpPr>
          <a:xfrm>
            <a:off x="4901935" y="2044609"/>
            <a:ext cx="3776567" cy="685800"/>
            <a:chOff x="8521259" y="1927190"/>
            <a:chExt cx="2310521" cy="659877"/>
          </a:xfrm>
        </p:grpSpPr>
        <p:pic>
          <p:nvPicPr>
            <p:cNvPr id="9" name="Graphic 8">
              <a:extLst>
                <a:ext uri="{FF2B5EF4-FFF2-40B4-BE49-F238E27FC236}">
                  <a16:creationId xmlns:a16="http://schemas.microsoft.com/office/drawing/2014/main" id="{D4FEB12F-A037-4757-A956-CBE5BA5257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21259" y="1927190"/>
              <a:ext cx="2310521" cy="659877"/>
            </a:xfrm>
            <a:prstGeom prst="rect">
              <a:avLst/>
            </a:prstGeom>
          </p:spPr>
        </p:pic>
        <p:sp>
          <p:nvSpPr>
            <p:cNvPr id="10" name="Rectangle 9">
              <a:extLst>
                <a:ext uri="{FF2B5EF4-FFF2-40B4-BE49-F238E27FC236}">
                  <a16:creationId xmlns:a16="http://schemas.microsoft.com/office/drawing/2014/main" id="{1DD8A0F0-E633-41C4-B444-C078E3410410}"/>
                </a:ext>
              </a:extLst>
            </p:cNvPr>
            <p:cNvSpPr/>
            <p:nvPr/>
          </p:nvSpPr>
          <p:spPr>
            <a:xfrm>
              <a:off x="8528148" y="1995053"/>
              <a:ext cx="2230848" cy="545582"/>
            </a:xfrm>
            <a:prstGeom prst="rect">
              <a:avLst/>
            </a:prstGeom>
          </p:spPr>
          <p:txBody>
            <a:bodyPr wrap="squar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3. Complete your infection  control fund questions weekly </a:t>
              </a:r>
            </a:p>
          </p:txBody>
        </p:sp>
      </p:grpSp>
      <p:grpSp>
        <p:nvGrpSpPr>
          <p:cNvPr id="11" name="Group 10">
            <a:extLst>
              <a:ext uri="{FF2B5EF4-FFF2-40B4-BE49-F238E27FC236}">
                <a16:creationId xmlns:a16="http://schemas.microsoft.com/office/drawing/2014/main" id="{17883033-12BE-4E48-B308-C4687C3FCF06}"/>
              </a:ext>
            </a:extLst>
          </p:cNvPr>
          <p:cNvGrpSpPr/>
          <p:nvPr/>
        </p:nvGrpSpPr>
        <p:grpSpPr>
          <a:xfrm>
            <a:off x="4898114" y="2774025"/>
            <a:ext cx="3776568" cy="1423312"/>
            <a:chOff x="8521258" y="1927190"/>
            <a:chExt cx="3594246" cy="894903"/>
          </a:xfrm>
        </p:grpSpPr>
        <p:pic>
          <p:nvPicPr>
            <p:cNvPr id="12" name="Graphic 11">
              <a:extLst>
                <a:ext uri="{FF2B5EF4-FFF2-40B4-BE49-F238E27FC236}">
                  <a16:creationId xmlns:a16="http://schemas.microsoft.com/office/drawing/2014/main" id="{BC987207-319C-476C-9313-0B98F005D2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21259" y="1927190"/>
              <a:ext cx="3594245" cy="806854"/>
            </a:xfrm>
            <a:prstGeom prst="rect">
              <a:avLst/>
            </a:prstGeom>
          </p:spPr>
        </p:pic>
        <p:sp>
          <p:nvSpPr>
            <p:cNvPr id="14" name="Rectangle 13">
              <a:extLst>
                <a:ext uri="{FF2B5EF4-FFF2-40B4-BE49-F238E27FC236}">
                  <a16:creationId xmlns:a16="http://schemas.microsoft.com/office/drawing/2014/main" id="{43F87926-D142-4561-803C-FD7903ED5A85}"/>
                </a:ext>
              </a:extLst>
            </p:cNvPr>
            <p:cNvSpPr/>
            <p:nvPr/>
          </p:nvSpPr>
          <p:spPr>
            <a:xfrm>
              <a:off x="8521258" y="1977930"/>
              <a:ext cx="3570244" cy="844163"/>
            </a:xfrm>
            <a:prstGeom prst="rect">
              <a:avLst/>
            </a:prstGeom>
          </p:spPr>
          <p:txBody>
            <a:bodyPr wrap="non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4</a:t>
              </a:r>
              <a:r>
                <a:rPr lang="en-GB" sz="1050" dirty="0">
                  <a:solidFill>
                    <a:prstClr val="white"/>
                  </a:solidFill>
                  <a:latin typeface="Century Gothic" panose="020B0502020202020204" pitchFamily="34" charset="0"/>
                  <a:cs typeface="Arial" panose="020B0604020202020204" pitchFamily="34" charset="0"/>
                </a:rPr>
                <a:t>. </a:t>
              </a:r>
              <a:r>
                <a:rPr lang="en-GB" sz="1500" dirty="0">
                  <a:solidFill>
                    <a:prstClr val="white"/>
                  </a:solidFill>
                  <a:latin typeface="Century Gothic" panose="020B0502020202020204" pitchFamily="34" charset="0"/>
                  <a:cs typeface="Arial" panose="020B0604020202020204" pitchFamily="34" charset="0"/>
                </a:rPr>
                <a:t>For support with Capacity Tracker, </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contact the Capacity Tracker Technical </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Support Centre via phone (0191 691 3729) </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or email (necsu.capacitytracker@nhs.net).</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 </a:t>
              </a:r>
            </a:p>
          </p:txBody>
        </p:sp>
      </p:grpSp>
      <p:grpSp>
        <p:nvGrpSpPr>
          <p:cNvPr id="15" name="Group 14">
            <a:extLst>
              <a:ext uri="{FF2B5EF4-FFF2-40B4-BE49-F238E27FC236}">
                <a16:creationId xmlns:a16="http://schemas.microsoft.com/office/drawing/2014/main" id="{554A0D4E-469D-4879-8865-177BB00D4CE9}"/>
              </a:ext>
            </a:extLst>
          </p:cNvPr>
          <p:cNvGrpSpPr/>
          <p:nvPr/>
        </p:nvGrpSpPr>
        <p:grpSpPr>
          <a:xfrm>
            <a:off x="4911552" y="1286222"/>
            <a:ext cx="3766951" cy="685801"/>
            <a:chOff x="8521259" y="1927190"/>
            <a:chExt cx="2310521" cy="1129419"/>
          </a:xfrm>
          <a:solidFill>
            <a:srgbClr val="F57769"/>
          </a:solidFill>
        </p:grpSpPr>
        <p:pic>
          <p:nvPicPr>
            <p:cNvPr id="16" name="Graphic 15">
              <a:extLst>
                <a:ext uri="{FF2B5EF4-FFF2-40B4-BE49-F238E27FC236}">
                  <a16:creationId xmlns:a16="http://schemas.microsoft.com/office/drawing/2014/main" id="{54AF777F-28F3-45E1-BB26-83668C82E39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21259" y="1927190"/>
              <a:ext cx="2310521" cy="1129419"/>
            </a:xfrm>
            <a:prstGeom prst="rect">
              <a:avLst/>
            </a:prstGeom>
          </p:spPr>
        </p:pic>
        <p:sp>
          <p:nvSpPr>
            <p:cNvPr id="17" name="Rectangle 16">
              <a:extLst>
                <a:ext uri="{FF2B5EF4-FFF2-40B4-BE49-F238E27FC236}">
                  <a16:creationId xmlns:a16="http://schemas.microsoft.com/office/drawing/2014/main" id="{DA0D00E8-18BE-4523-BB00-ED139D40BA53}"/>
                </a:ext>
              </a:extLst>
            </p:cNvPr>
            <p:cNvSpPr/>
            <p:nvPr/>
          </p:nvSpPr>
          <p:spPr>
            <a:xfrm>
              <a:off x="8591511" y="1970219"/>
              <a:ext cx="2077567" cy="933795"/>
            </a:xfrm>
            <a:prstGeom prst="rect">
              <a:avLst/>
            </a:prstGeom>
            <a:grpFill/>
          </p:spPr>
          <p:txBody>
            <a:bodyPr wrap="squar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2. Update your bed vacancies and business continuity daily </a:t>
              </a:r>
            </a:p>
          </p:txBody>
        </p:sp>
      </p:grpSp>
      <p:grpSp>
        <p:nvGrpSpPr>
          <p:cNvPr id="18" name="Group 17">
            <a:extLst>
              <a:ext uri="{FF2B5EF4-FFF2-40B4-BE49-F238E27FC236}">
                <a16:creationId xmlns:a16="http://schemas.microsoft.com/office/drawing/2014/main" id="{23D100F3-D971-45B1-BFE5-C91F956E2085}"/>
              </a:ext>
            </a:extLst>
          </p:cNvPr>
          <p:cNvGrpSpPr/>
          <p:nvPr/>
        </p:nvGrpSpPr>
        <p:grpSpPr>
          <a:xfrm>
            <a:off x="4931229" y="715318"/>
            <a:ext cx="3751580" cy="494908"/>
            <a:chOff x="8324921" y="6629994"/>
            <a:chExt cx="2841946" cy="659877"/>
          </a:xfrm>
          <a:solidFill>
            <a:srgbClr val="DC547C"/>
          </a:solidFill>
        </p:grpSpPr>
        <p:pic>
          <p:nvPicPr>
            <p:cNvPr id="19" name="Graphic 18">
              <a:extLst>
                <a:ext uri="{FF2B5EF4-FFF2-40B4-BE49-F238E27FC236}">
                  <a16:creationId xmlns:a16="http://schemas.microsoft.com/office/drawing/2014/main" id="{5E76A492-0D59-4273-880C-A85B3D69B11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24921" y="6629994"/>
              <a:ext cx="2841946" cy="659877"/>
            </a:xfrm>
            <a:prstGeom prst="rect">
              <a:avLst/>
            </a:prstGeom>
          </p:spPr>
        </p:pic>
        <p:sp>
          <p:nvSpPr>
            <p:cNvPr id="20" name="Rectangle 19">
              <a:extLst>
                <a:ext uri="{FF2B5EF4-FFF2-40B4-BE49-F238E27FC236}">
                  <a16:creationId xmlns:a16="http://schemas.microsoft.com/office/drawing/2014/main" id="{E3747BAC-0860-4B96-92E7-D8E71527A235}"/>
                </a:ext>
              </a:extLst>
            </p:cNvPr>
            <p:cNvSpPr/>
            <p:nvPr/>
          </p:nvSpPr>
          <p:spPr>
            <a:xfrm>
              <a:off x="8424940" y="6746101"/>
              <a:ext cx="822343" cy="423621"/>
            </a:xfrm>
            <a:prstGeom prst="rect">
              <a:avLst/>
            </a:prstGeom>
            <a:grpFill/>
          </p:spPr>
          <p:txBody>
            <a:bodyPr wrap="non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1. Register </a:t>
              </a:r>
            </a:p>
          </p:txBody>
        </p:sp>
      </p:grpSp>
      <p:pic>
        <p:nvPicPr>
          <p:cNvPr id="6" name="Graphic 5" descr="Checkmark">
            <a:extLst>
              <a:ext uri="{FF2B5EF4-FFF2-40B4-BE49-F238E27FC236}">
                <a16:creationId xmlns:a16="http://schemas.microsoft.com/office/drawing/2014/main" id="{A5ABCF96-155F-42A9-A5D8-EF79F904E1A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54785" y="550672"/>
            <a:ext cx="685800" cy="685800"/>
          </a:xfrm>
          <a:prstGeom prst="rect">
            <a:avLst/>
          </a:prstGeom>
        </p:spPr>
      </p:pic>
      <p:pic>
        <p:nvPicPr>
          <p:cNvPr id="22" name="Graphic 21" descr="Checkmark">
            <a:extLst>
              <a:ext uri="{FF2B5EF4-FFF2-40B4-BE49-F238E27FC236}">
                <a16:creationId xmlns:a16="http://schemas.microsoft.com/office/drawing/2014/main" id="{2D8FBED5-B509-46A1-844A-2487A17881D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18177" y="1236472"/>
            <a:ext cx="685800" cy="685800"/>
          </a:xfrm>
          <a:prstGeom prst="rect">
            <a:avLst/>
          </a:prstGeom>
        </p:spPr>
      </p:pic>
      <p:pic>
        <p:nvPicPr>
          <p:cNvPr id="24" name="Graphic 23" descr="Checkmark">
            <a:extLst>
              <a:ext uri="{FF2B5EF4-FFF2-40B4-BE49-F238E27FC236}">
                <a16:creationId xmlns:a16="http://schemas.microsoft.com/office/drawing/2014/main" id="{4DC02E89-1701-4468-8D6A-36AE454B0E5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39909" y="1994858"/>
            <a:ext cx="685800" cy="685800"/>
          </a:xfrm>
          <a:prstGeom prst="rect">
            <a:avLst/>
          </a:prstGeom>
        </p:spPr>
      </p:pic>
    </p:spTree>
    <p:extLst>
      <p:ext uri="{BB962C8B-B14F-4D97-AF65-F5344CB8AC3E}">
        <p14:creationId xmlns:p14="http://schemas.microsoft.com/office/powerpoint/2010/main" val="2681310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67188F0-A63B-4431-8046-D15A7EFB9144}"/>
              </a:ext>
            </a:extLst>
          </p:cNvPr>
          <p:cNvGraphicFramePr>
            <a:graphicFrameLocks noGrp="1"/>
          </p:cNvGraphicFramePr>
          <p:nvPr/>
        </p:nvGraphicFramePr>
        <p:xfrm>
          <a:off x="316076" y="961923"/>
          <a:ext cx="8602962" cy="1663424"/>
        </p:xfrm>
        <a:graphic>
          <a:graphicData uri="http://schemas.openxmlformats.org/drawingml/2006/table">
            <a:tbl>
              <a:tblPr firstRow="1" bandRow="1">
                <a:tableStyleId>{69CF1AB2-1976-4502-BF36-3FF5EA218861}</a:tableStyleId>
              </a:tblPr>
              <a:tblGrid>
                <a:gridCol w="1321950">
                  <a:extLst>
                    <a:ext uri="{9D8B030D-6E8A-4147-A177-3AD203B41FA5}">
                      <a16:colId xmlns:a16="http://schemas.microsoft.com/office/drawing/2014/main" val="1441975854"/>
                    </a:ext>
                  </a:extLst>
                </a:gridCol>
                <a:gridCol w="2259686">
                  <a:extLst>
                    <a:ext uri="{9D8B030D-6E8A-4147-A177-3AD203B41FA5}">
                      <a16:colId xmlns:a16="http://schemas.microsoft.com/office/drawing/2014/main" val="4013761194"/>
                    </a:ext>
                  </a:extLst>
                </a:gridCol>
                <a:gridCol w="2639590">
                  <a:extLst>
                    <a:ext uri="{9D8B030D-6E8A-4147-A177-3AD203B41FA5}">
                      <a16:colId xmlns:a16="http://schemas.microsoft.com/office/drawing/2014/main" val="1748134140"/>
                    </a:ext>
                  </a:extLst>
                </a:gridCol>
                <a:gridCol w="2381736">
                  <a:extLst>
                    <a:ext uri="{9D8B030D-6E8A-4147-A177-3AD203B41FA5}">
                      <a16:colId xmlns:a16="http://schemas.microsoft.com/office/drawing/2014/main" val="2097928197"/>
                    </a:ext>
                  </a:extLst>
                </a:gridCol>
              </a:tblGrid>
              <a:tr h="1663424">
                <a:tc>
                  <a:txBody>
                    <a:bodyPr/>
                    <a:lstStyle/>
                    <a:p>
                      <a:pPr algn="ctr"/>
                      <a:r>
                        <a:rPr lang="en-GB" sz="1200" b="1" dirty="0">
                          <a:solidFill>
                            <a:srgbClr val="0070C0"/>
                          </a:solidFill>
                        </a:rPr>
                        <a:t>How to Sign up for </a:t>
                      </a:r>
                      <a:r>
                        <a:rPr lang="en-GB" sz="1200" b="1" dirty="0" err="1">
                          <a:solidFill>
                            <a:srgbClr val="0070C0"/>
                          </a:solidFill>
                        </a:rPr>
                        <a:t>NHSmail</a:t>
                      </a:r>
                      <a:r>
                        <a:rPr lang="en-GB" sz="1200" b="1" dirty="0">
                          <a:solidFill>
                            <a:srgbClr val="0070C0"/>
                          </a:solidFill>
                        </a:rPr>
                        <a:t> </a:t>
                      </a:r>
                      <a:endParaRPr lang="english-GB" sz="1200" b="1" i="1" dirty="0">
                        <a:solidFill>
                          <a:srgbClr val="0070C0"/>
                        </a:solidFill>
                      </a:endParaRPr>
                    </a:p>
                  </a:txBody>
                  <a:tcPr marL="68580" marR="68580" marT="34290" marB="34290" anchor="ctr"/>
                </a:tc>
                <a:tc>
                  <a:txBody>
                    <a:bodyPr/>
                    <a:lstStyle/>
                    <a:p>
                      <a:endParaRPr lang="english-GB" sz="900" b="0" i="0" u="none" dirty="0"/>
                    </a:p>
                  </a:txBody>
                  <a:tcPr marL="68580" marR="68580" marT="34290" marB="34290"/>
                </a:tc>
                <a:tc>
                  <a:txBody>
                    <a:bodyPr/>
                    <a:lstStyle/>
                    <a:p>
                      <a:endParaRPr lang="english-GB" sz="900" b="0" i="1" u="none" dirty="0"/>
                    </a:p>
                  </a:txBody>
                  <a:tcPr marL="68580" marR="68580" marT="34290" marB="34290"/>
                </a:tc>
                <a:tc>
                  <a:txBody>
                    <a:bodyPr/>
                    <a:lstStyle/>
                    <a:p>
                      <a:endParaRPr kumimoji="0" lang="english-GB" sz="900" b="0" i="1"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4226630369"/>
                  </a:ext>
                </a:extLst>
              </a:tr>
            </a:tbl>
          </a:graphicData>
        </a:graphic>
      </p:graphicFrame>
      <p:sp>
        <p:nvSpPr>
          <p:cNvPr id="11" name="Oval 10">
            <a:extLst>
              <a:ext uri="{FF2B5EF4-FFF2-40B4-BE49-F238E27FC236}">
                <a16:creationId xmlns:a16="http://schemas.microsoft.com/office/drawing/2014/main" id="{CA7E9B26-9EF6-4295-84EB-0098A565F396}"/>
              </a:ext>
            </a:extLst>
          </p:cNvPr>
          <p:cNvSpPr/>
          <p:nvPr/>
        </p:nvSpPr>
        <p:spPr>
          <a:xfrm>
            <a:off x="4035532" y="1019599"/>
            <a:ext cx="534511" cy="5477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7213">
              <a:defRPr/>
            </a:pPr>
            <a:endParaRPr lang="en-US" sz="1097" dirty="0">
              <a:solidFill>
                <a:prstClr val="white"/>
              </a:solidFill>
              <a:latin typeface="Calibri" panose="020F0502020204030204"/>
            </a:endParaRPr>
          </a:p>
        </p:txBody>
      </p:sp>
      <p:sp>
        <p:nvSpPr>
          <p:cNvPr id="15" name="Oval 14">
            <a:extLst>
              <a:ext uri="{FF2B5EF4-FFF2-40B4-BE49-F238E27FC236}">
                <a16:creationId xmlns:a16="http://schemas.microsoft.com/office/drawing/2014/main" id="{A83CD4C5-692F-4D8C-899D-F66ED065303E}"/>
              </a:ext>
            </a:extLst>
          </p:cNvPr>
          <p:cNvSpPr/>
          <p:nvPr/>
        </p:nvSpPr>
        <p:spPr>
          <a:xfrm>
            <a:off x="1742360" y="1026117"/>
            <a:ext cx="534511" cy="5477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7213">
              <a:defRPr/>
            </a:pPr>
            <a:endParaRPr lang="en-US" sz="1097" dirty="0">
              <a:solidFill>
                <a:prstClr val="white"/>
              </a:solidFill>
              <a:latin typeface="Calibri" panose="020F0502020204030204"/>
            </a:endParaRPr>
          </a:p>
        </p:txBody>
      </p:sp>
      <p:pic>
        <p:nvPicPr>
          <p:cNvPr id="13" name="Graphic 12">
            <a:extLst>
              <a:ext uri="{FF2B5EF4-FFF2-40B4-BE49-F238E27FC236}">
                <a16:creationId xmlns:a16="http://schemas.microsoft.com/office/drawing/2014/main" id="{43D71BE2-D30B-49E4-8092-5D81DB1FB7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94366" y="1126628"/>
            <a:ext cx="328898" cy="328897"/>
          </a:xfrm>
          <a:prstGeom prst="rect">
            <a:avLst/>
          </a:prstGeom>
        </p:spPr>
      </p:pic>
      <p:pic>
        <p:nvPicPr>
          <p:cNvPr id="9" name="Graphic 8">
            <a:extLst>
              <a:ext uri="{FF2B5EF4-FFF2-40B4-BE49-F238E27FC236}">
                <a16:creationId xmlns:a16="http://schemas.microsoft.com/office/drawing/2014/main" id="{DCE9E96D-FC44-4227-A00A-0E73E72B8E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66835" y="1101834"/>
            <a:ext cx="322283" cy="396322"/>
          </a:xfrm>
          <a:prstGeom prst="rect">
            <a:avLst/>
          </a:prstGeom>
        </p:spPr>
      </p:pic>
      <p:sp>
        <p:nvSpPr>
          <p:cNvPr id="21" name="Oval 20">
            <a:extLst>
              <a:ext uri="{FF2B5EF4-FFF2-40B4-BE49-F238E27FC236}">
                <a16:creationId xmlns:a16="http://schemas.microsoft.com/office/drawing/2014/main" id="{FB23369E-9708-4D3C-8355-67CAEDF7C0E3}"/>
              </a:ext>
            </a:extLst>
          </p:cNvPr>
          <p:cNvSpPr/>
          <p:nvPr/>
        </p:nvSpPr>
        <p:spPr>
          <a:xfrm>
            <a:off x="6674775" y="1028518"/>
            <a:ext cx="534511" cy="5477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7213">
              <a:defRPr/>
            </a:pPr>
            <a:endParaRPr lang="en-US" sz="1097" dirty="0">
              <a:solidFill>
                <a:prstClr val="white"/>
              </a:solidFill>
              <a:latin typeface="Calibri" panose="020F0502020204030204"/>
            </a:endParaRPr>
          </a:p>
        </p:txBody>
      </p:sp>
      <p:pic>
        <p:nvPicPr>
          <p:cNvPr id="19" name="Graphic 18">
            <a:extLst>
              <a:ext uri="{FF2B5EF4-FFF2-40B4-BE49-F238E27FC236}">
                <a16:creationId xmlns:a16="http://schemas.microsoft.com/office/drawing/2014/main" id="{868A31DF-B027-4617-8C99-750CD6D40A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88500" y="1128866"/>
            <a:ext cx="307060" cy="342257"/>
          </a:xfrm>
          <a:prstGeom prst="rect">
            <a:avLst/>
          </a:prstGeom>
        </p:spPr>
      </p:pic>
      <p:sp>
        <p:nvSpPr>
          <p:cNvPr id="25" name="TextBox 1">
            <a:extLst>
              <a:ext uri="{FF2B5EF4-FFF2-40B4-BE49-F238E27FC236}">
                <a16:creationId xmlns:a16="http://schemas.microsoft.com/office/drawing/2014/main" id="{84529052-755A-42A3-884C-7CE98B93051A}"/>
              </a:ext>
            </a:extLst>
          </p:cNvPr>
          <p:cNvSpPr txBox="1"/>
          <p:nvPr/>
        </p:nvSpPr>
        <p:spPr>
          <a:xfrm>
            <a:off x="7122405" y="1105186"/>
            <a:ext cx="1522262" cy="461665"/>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557213">
              <a:defRPr/>
            </a:pPr>
            <a:r>
              <a:rPr lang="en-GB" sz="975" b="1" dirty="0">
                <a:solidFill>
                  <a:srgbClr val="0070C0"/>
                </a:solidFill>
                <a:latin typeface="Calibri" panose="020F0502020204030204" pitchFamily="34" charset="0"/>
                <a:cs typeface="Calibri" panose="020F0502020204030204" pitchFamily="34" charset="0"/>
              </a:rPr>
              <a:t> </a:t>
            </a:r>
            <a:r>
              <a:rPr lang="en-GB" sz="1200" b="1" dirty="0">
                <a:solidFill>
                  <a:srgbClr val="0070C0"/>
                </a:solidFill>
                <a:latin typeface="Calibri" panose="020F0502020204030204" pitchFamily="34" charset="0"/>
                <a:cs typeface="Calibri" panose="020F0502020204030204" pitchFamily="34" charset="0"/>
              </a:rPr>
              <a:t>Activate </a:t>
            </a:r>
            <a:r>
              <a:rPr lang="en-GB" sz="1200" b="1" dirty="0" err="1">
                <a:solidFill>
                  <a:srgbClr val="0070C0"/>
                </a:solidFill>
                <a:latin typeface="Calibri" panose="020F0502020204030204" pitchFamily="34" charset="0"/>
                <a:cs typeface="Calibri" panose="020F0502020204030204" pitchFamily="34" charset="0"/>
              </a:rPr>
              <a:t>NHSmail</a:t>
            </a:r>
            <a:r>
              <a:rPr lang="en-GB" sz="1200" b="1" dirty="0">
                <a:solidFill>
                  <a:srgbClr val="0070C0"/>
                </a:solidFill>
                <a:latin typeface="Calibri" panose="020F0502020204030204" pitchFamily="34" charset="0"/>
                <a:cs typeface="Calibri" panose="020F0502020204030204" pitchFamily="34" charset="0"/>
              </a:rPr>
              <a:t> Account</a:t>
            </a:r>
            <a:endParaRPr lang="en-GB" sz="975" b="1" dirty="0">
              <a:solidFill>
                <a:srgbClr val="0070C0"/>
              </a:solidFill>
              <a:latin typeface="Century Gothic" panose="020B0502020202020204" pitchFamily="34" charset="0"/>
            </a:endParaRPr>
          </a:p>
        </p:txBody>
      </p:sp>
      <p:sp>
        <p:nvSpPr>
          <p:cNvPr id="27" name="TextBox 1">
            <a:extLst>
              <a:ext uri="{FF2B5EF4-FFF2-40B4-BE49-F238E27FC236}">
                <a16:creationId xmlns:a16="http://schemas.microsoft.com/office/drawing/2014/main" id="{A837F743-12E2-4FB8-811A-BD1E3BAD2FAC}"/>
              </a:ext>
            </a:extLst>
          </p:cNvPr>
          <p:cNvSpPr txBox="1"/>
          <p:nvPr/>
        </p:nvSpPr>
        <p:spPr>
          <a:xfrm>
            <a:off x="4628878" y="1179899"/>
            <a:ext cx="1522262" cy="27699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557213">
              <a:defRPr/>
            </a:pPr>
            <a:r>
              <a:rPr lang="en-GB" sz="1200" b="1" dirty="0">
                <a:solidFill>
                  <a:srgbClr val="0070C0"/>
                </a:solidFill>
                <a:latin typeface="Calibri" panose="020F0502020204030204"/>
              </a:rPr>
              <a:t>Submit the </a:t>
            </a:r>
            <a:r>
              <a:rPr lang="en-GB" sz="1200" b="1" dirty="0">
                <a:solidFill>
                  <a:srgbClr val="0070C0"/>
                </a:solidFill>
                <a:latin typeface="Calibri" panose="020F0502020204030204"/>
                <a:cs typeface="Calibri" panose="020F0502020204030204" pitchFamily="34" charset="0"/>
              </a:rPr>
              <a:t>form</a:t>
            </a:r>
            <a:r>
              <a:rPr lang="en-GB" sz="1200" b="1" dirty="0">
                <a:solidFill>
                  <a:srgbClr val="0070C0"/>
                </a:solidFill>
                <a:latin typeface="Calibri" panose="020F0502020204030204"/>
              </a:rPr>
              <a:t> </a:t>
            </a:r>
          </a:p>
        </p:txBody>
      </p:sp>
      <p:sp>
        <p:nvSpPr>
          <p:cNvPr id="29" name="TextBox 1">
            <a:extLst>
              <a:ext uri="{FF2B5EF4-FFF2-40B4-BE49-F238E27FC236}">
                <a16:creationId xmlns:a16="http://schemas.microsoft.com/office/drawing/2014/main" id="{9C93958C-4AC3-40F2-BD61-371A641A23B8}"/>
              </a:ext>
            </a:extLst>
          </p:cNvPr>
          <p:cNvSpPr txBox="1"/>
          <p:nvPr/>
        </p:nvSpPr>
        <p:spPr>
          <a:xfrm>
            <a:off x="1701118" y="1608269"/>
            <a:ext cx="2108642" cy="692497"/>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557213">
              <a:defRPr/>
            </a:pPr>
            <a:r>
              <a:rPr lang="en-GB" sz="975" dirty="0">
                <a:solidFill>
                  <a:prstClr val="black"/>
                </a:solidFill>
                <a:latin typeface="+mn-lt"/>
                <a:cs typeface="Calibri" panose="020F0502020204030204" pitchFamily="34" charset="0"/>
              </a:rPr>
              <a:t>Complete a </a:t>
            </a:r>
            <a:r>
              <a:rPr lang="en-GB" sz="975" dirty="0">
                <a:solidFill>
                  <a:prstClr val="black"/>
                </a:solidFill>
                <a:latin typeface="+mn-lt"/>
                <a:cs typeface="Calibri" panose="020F0502020204030204" pitchFamily="34" charset="0"/>
                <a:hlinkClick r:id="rId9"/>
              </a:rPr>
              <a:t>simple form </a:t>
            </a:r>
            <a:r>
              <a:rPr lang="en-GB" sz="975" dirty="0">
                <a:solidFill>
                  <a:prstClr val="black"/>
                </a:solidFill>
                <a:latin typeface="+mn-lt"/>
                <a:cs typeface="Calibri" panose="020F0502020204030204" pitchFamily="34" charset="0"/>
              </a:rPr>
              <a:t>for the organisation including details of the site and staff members who need an e mail address.</a:t>
            </a:r>
          </a:p>
        </p:txBody>
      </p:sp>
      <p:sp>
        <p:nvSpPr>
          <p:cNvPr id="31" name="TextBox 1">
            <a:extLst>
              <a:ext uri="{FF2B5EF4-FFF2-40B4-BE49-F238E27FC236}">
                <a16:creationId xmlns:a16="http://schemas.microsoft.com/office/drawing/2014/main" id="{B0382290-BA5C-49A0-BE0F-BC96FFB2FB50}"/>
              </a:ext>
            </a:extLst>
          </p:cNvPr>
          <p:cNvSpPr txBox="1"/>
          <p:nvPr/>
        </p:nvSpPr>
        <p:spPr>
          <a:xfrm>
            <a:off x="4012287" y="1617166"/>
            <a:ext cx="2431273" cy="99257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557213">
              <a:defRPr/>
            </a:pPr>
            <a:r>
              <a:rPr lang="en-GB" sz="975" dirty="0">
                <a:solidFill>
                  <a:prstClr val="black"/>
                </a:solidFill>
                <a:latin typeface="+mn-lt"/>
                <a:cs typeface="Calibri" panose="020F0502020204030204" pitchFamily="34" charset="0"/>
              </a:rPr>
              <a:t>Attach the completed form to an email, and send it to </a:t>
            </a:r>
            <a:r>
              <a:rPr lang="en-GB" sz="975" dirty="0">
                <a:solidFill>
                  <a:prstClr val="black"/>
                </a:solidFill>
                <a:latin typeface="+mn-lt"/>
                <a:cs typeface="Calibri" panose="020F0502020204030204" pitchFamily="34" charset="0"/>
                <a:hlinkClick r:id="rId10"/>
              </a:rPr>
              <a:t>hlp.londonchnhsmailrequests@nhs.net</a:t>
            </a:r>
            <a:r>
              <a:rPr lang="en-GB" sz="975" dirty="0">
                <a:solidFill>
                  <a:prstClr val="black"/>
                </a:solidFill>
                <a:latin typeface="+mn-lt"/>
                <a:cs typeface="Calibri" panose="020F0502020204030204" pitchFamily="34" charset="0"/>
              </a:rPr>
              <a:t> to be processed. NHS.net credentials will be sent out within 2 days of submitting the form. </a:t>
            </a:r>
          </a:p>
        </p:txBody>
      </p:sp>
      <p:sp>
        <p:nvSpPr>
          <p:cNvPr id="33" name="TextBox 1">
            <a:extLst>
              <a:ext uri="{FF2B5EF4-FFF2-40B4-BE49-F238E27FC236}">
                <a16:creationId xmlns:a16="http://schemas.microsoft.com/office/drawing/2014/main" id="{085694FF-AA71-4808-8432-7CEE78D686BC}"/>
              </a:ext>
            </a:extLst>
          </p:cNvPr>
          <p:cNvSpPr txBox="1"/>
          <p:nvPr/>
        </p:nvSpPr>
        <p:spPr>
          <a:xfrm>
            <a:off x="6581707" y="1610858"/>
            <a:ext cx="2395499" cy="842538"/>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557213">
              <a:defRPr/>
            </a:pPr>
            <a:r>
              <a:rPr lang="en-GB" sz="975" dirty="0">
                <a:solidFill>
                  <a:prstClr val="black"/>
                </a:solidFill>
                <a:latin typeface="+mn-lt"/>
                <a:cs typeface="Calibri" panose="020F0502020204030204" pitchFamily="34" charset="0"/>
              </a:rPr>
              <a:t>Log in using the NHS.net credentials received. For support activating and using the account head to the </a:t>
            </a:r>
            <a:r>
              <a:rPr lang="en-GB" sz="975" dirty="0">
                <a:solidFill>
                  <a:prstClr val="black"/>
                </a:solidFill>
                <a:latin typeface="+mn-lt"/>
                <a:cs typeface="Calibri" panose="020F0502020204030204" pitchFamily="34" charset="0"/>
                <a:hlinkClick r:id="rId11"/>
              </a:rPr>
              <a:t>Digital Social Care website </a:t>
            </a:r>
            <a:r>
              <a:rPr lang="en-GB" sz="975" dirty="0">
                <a:solidFill>
                  <a:prstClr val="black"/>
                </a:solidFill>
                <a:latin typeface="+mn-lt"/>
                <a:cs typeface="Calibri" panose="020F0502020204030204" pitchFamily="34" charset="0"/>
              </a:rPr>
              <a:t>where there are videos and support materials.</a:t>
            </a:r>
          </a:p>
        </p:txBody>
      </p:sp>
      <p:graphicFrame>
        <p:nvGraphicFramePr>
          <p:cNvPr id="35" name="Table 34">
            <a:extLst>
              <a:ext uri="{FF2B5EF4-FFF2-40B4-BE49-F238E27FC236}">
                <a16:creationId xmlns:a16="http://schemas.microsoft.com/office/drawing/2014/main" id="{DC2FBAA4-02C1-4A88-AED1-99A5E45CFFBE}"/>
              </a:ext>
            </a:extLst>
          </p:cNvPr>
          <p:cNvGraphicFramePr>
            <a:graphicFrameLocks noGrp="1"/>
          </p:cNvGraphicFramePr>
          <p:nvPr/>
        </p:nvGraphicFramePr>
        <p:xfrm>
          <a:off x="316076" y="2721960"/>
          <a:ext cx="8602962" cy="1424940"/>
        </p:xfrm>
        <a:graphic>
          <a:graphicData uri="http://schemas.openxmlformats.org/drawingml/2006/table">
            <a:tbl>
              <a:tblPr firstRow="1" bandRow="1">
                <a:tableStyleId>{69CF1AB2-1976-4502-BF36-3FF5EA218861}</a:tableStyleId>
              </a:tblPr>
              <a:tblGrid>
                <a:gridCol w="1331817">
                  <a:extLst>
                    <a:ext uri="{9D8B030D-6E8A-4147-A177-3AD203B41FA5}">
                      <a16:colId xmlns:a16="http://schemas.microsoft.com/office/drawing/2014/main" val="1441975854"/>
                    </a:ext>
                  </a:extLst>
                </a:gridCol>
                <a:gridCol w="2249819">
                  <a:extLst>
                    <a:ext uri="{9D8B030D-6E8A-4147-A177-3AD203B41FA5}">
                      <a16:colId xmlns:a16="http://schemas.microsoft.com/office/drawing/2014/main" val="4013761194"/>
                    </a:ext>
                  </a:extLst>
                </a:gridCol>
                <a:gridCol w="2654391">
                  <a:extLst>
                    <a:ext uri="{9D8B030D-6E8A-4147-A177-3AD203B41FA5}">
                      <a16:colId xmlns:a16="http://schemas.microsoft.com/office/drawing/2014/main" val="1748134140"/>
                    </a:ext>
                  </a:extLst>
                </a:gridCol>
                <a:gridCol w="2366935">
                  <a:extLst>
                    <a:ext uri="{9D8B030D-6E8A-4147-A177-3AD203B41FA5}">
                      <a16:colId xmlns:a16="http://schemas.microsoft.com/office/drawing/2014/main" val="2097928197"/>
                    </a:ext>
                  </a:extLst>
                </a:gridCol>
              </a:tblGrid>
              <a:tr h="1371600">
                <a:tc>
                  <a:txBody>
                    <a:bodyPr/>
                    <a:lstStyle/>
                    <a:p>
                      <a:pPr algn="ctr"/>
                      <a:r>
                        <a:rPr lang="en-GB" sz="1200" b="1" i="0" dirty="0">
                          <a:solidFill>
                            <a:srgbClr val="0070C0"/>
                          </a:solidFill>
                        </a:rPr>
                        <a:t>Already signed up? How to get started using </a:t>
                      </a:r>
                      <a:r>
                        <a:rPr lang="en-GB" sz="1200" b="1" i="0" dirty="0" err="1">
                          <a:solidFill>
                            <a:srgbClr val="0070C0"/>
                          </a:solidFill>
                        </a:rPr>
                        <a:t>NHSmail</a:t>
                      </a:r>
                      <a:r>
                        <a:rPr lang="en-GB" sz="1200" b="1" i="0" dirty="0">
                          <a:solidFill>
                            <a:srgbClr val="0070C0"/>
                          </a:solidFill>
                        </a:rPr>
                        <a:t> </a:t>
                      </a:r>
                      <a:endParaRPr lang="english-GB" sz="1200" b="1" i="0" dirty="0">
                        <a:solidFill>
                          <a:srgbClr val="0070C0"/>
                        </a:solidFill>
                      </a:endParaRPr>
                    </a:p>
                  </a:txBody>
                  <a:tcPr marL="68580" marR="68580" marT="34290" marB="34290" anchor="ctr"/>
                </a:tc>
                <a:tc>
                  <a:txBody>
                    <a:bodyPr/>
                    <a:lstStyle/>
                    <a:p>
                      <a:endParaRPr lang="en-GB" sz="900" b="0" i="0" u="none" dirty="0"/>
                    </a:p>
                    <a:p>
                      <a:endParaRPr lang="en-GB" sz="900" b="0" i="0" u="none" dirty="0"/>
                    </a:p>
                    <a:p>
                      <a:endParaRPr lang="en-GB" sz="900" b="0" i="0" u="none" dirty="0"/>
                    </a:p>
                    <a:p>
                      <a:r>
                        <a:rPr lang="en-GB" sz="1000" b="0" i="0" u="none" dirty="0"/>
                        <a:t>Use </a:t>
                      </a:r>
                      <a:r>
                        <a:rPr lang="en-GB" sz="1000" b="0" i="0" u="none" dirty="0" err="1"/>
                        <a:t>NHSmail</a:t>
                      </a:r>
                      <a:r>
                        <a:rPr lang="en-GB" sz="1000" b="0" i="0" u="none" dirty="0"/>
                        <a:t> for any correspondence between a care providers and GP about residents. This is a great place to start and will help care providers get</a:t>
                      </a:r>
                    </a:p>
                    <a:p>
                      <a:r>
                        <a:rPr lang="en-GB" sz="1000" b="0" i="0" u="none" dirty="0"/>
                        <a:t>used to using their NHS.net email.</a:t>
                      </a:r>
                      <a:endParaRPr lang="english-GB" sz="1000" b="0" i="0" u="none" dirty="0"/>
                    </a:p>
                  </a:txBody>
                  <a:tcPr marL="68580" marR="68580" marT="34290" marB="34290"/>
                </a:tc>
                <a:tc>
                  <a:txBody>
                    <a:bodyPr/>
                    <a:lstStyle/>
                    <a:p>
                      <a:endParaRPr lang="en-GB" sz="900" b="0" i="1" u="none" dirty="0"/>
                    </a:p>
                    <a:p>
                      <a:endParaRPr lang="en-GB" sz="1000" b="0" i="0" u="none" dirty="0"/>
                    </a:p>
                    <a:p>
                      <a:endParaRPr lang="en-GB" sz="1000" b="0" i="0" u="none" dirty="0"/>
                    </a:p>
                    <a:p>
                      <a:r>
                        <a:rPr lang="en-GB" sz="1000" b="0" i="0" u="none" dirty="0"/>
                        <a:t>Remember e mailing between nhs.net and gov.uk account is secure. Check who the local contacts are, note down their e mail and start emailing them with the confidence that information is being transferred securely.</a:t>
                      </a:r>
                      <a:endParaRPr lang="english-GB" sz="1000" b="0" i="0" u="none" dirty="0"/>
                    </a:p>
                  </a:txBody>
                  <a:tcPr marL="68580" marR="68580" marT="34290" marB="34290"/>
                </a:tc>
                <a:tc>
                  <a:txBody>
                    <a:bodyPr/>
                    <a:lstStyle/>
                    <a:p>
                      <a:endParaRPr kumimoji="0" lang="en-GB" sz="900" b="0" i="1" u="none" strike="noStrike" kern="1200" cap="none" spc="0" normalizeH="0" baseline="0" noProof="0" dirty="0">
                        <a:ln>
                          <a:noFill/>
                        </a:ln>
                        <a:solidFill>
                          <a:prstClr val="black"/>
                        </a:solidFill>
                        <a:effectLst/>
                        <a:uLnTx/>
                        <a:uFillTx/>
                        <a:latin typeface="+mn-lt"/>
                        <a:ea typeface="+mn-ea"/>
                        <a:cs typeface="+mn-cs"/>
                      </a:endParaRPr>
                    </a:p>
                    <a:p>
                      <a:endParaRPr kumimoji="0" lang="en-GB" sz="900" b="0" i="1" u="none" strike="noStrike" kern="1200" cap="none" spc="0" normalizeH="0" baseline="0" noProof="0" dirty="0">
                        <a:ln>
                          <a:noFill/>
                        </a:ln>
                        <a:solidFill>
                          <a:prstClr val="black"/>
                        </a:solidFill>
                        <a:effectLst/>
                        <a:uLnTx/>
                        <a:uFillTx/>
                        <a:latin typeface="+mn-lt"/>
                        <a:ea typeface="+mn-ea"/>
                        <a:cs typeface="+mn-cs"/>
                      </a:endParaRPr>
                    </a:p>
                    <a:p>
                      <a:endParaRPr kumimoji="0" lang="en-GB" sz="900" b="0" i="1" u="none" strike="noStrike" kern="1200" cap="none" spc="0" normalizeH="0" baseline="0" noProof="0" dirty="0">
                        <a:ln>
                          <a:noFill/>
                        </a:ln>
                        <a:solidFill>
                          <a:prstClr val="black"/>
                        </a:solidFill>
                        <a:effectLst/>
                        <a:uLnTx/>
                        <a:uFillTx/>
                        <a:latin typeface="+mn-lt"/>
                        <a:ea typeface="+mn-ea"/>
                        <a:cs typeface="+mn-cs"/>
                      </a:endParaRPr>
                    </a:p>
                    <a:p>
                      <a:r>
                        <a:rPr kumimoji="0" lang="en-GB" sz="1000" b="0" i="0" u="none" strike="noStrike" kern="1200" cap="none" spc="0" normalizeH="0" baseline="0" noProof="0" dirty="0">
                          <a:ln>
                            <a:noFill/>
                          </a:ln>
                          <a:solidFill>
                            <a:prstClr val="black"/>
                          </a:solidFill>
                          <a:effectLst/>
                          <a:uLnTx/>
                          <a:uFillTx/>
                          <a:latin typeface="+mn-lt"/>
                          <a:ea typeface="+mn-ea"/>
                          <a:cs typeface="+mn-cs"/>
                        </a:rPr>
                        <a:t>Helping to link in with community teams to support resident care. Think about using nhs.net to send pictures to enable virtual assessments.</a:t>
                      </a:r>
                      <a:endParaRPr kumimoji="0" lang="english-GB" sz="10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val="4226630369"/>
                  </a:ext>
                </a:extLst>
              </a:tr>
            </a:tbl>
          </a:graphicData>
        </a:graphic>
      </p:graphicFrame>
      <p:sp>
        <p:nvSpPr>
          <p:cNvPr id="37" name="TextBox 36">
            <a:extLst>
              <a:ext uri="{FF2B5EF4-FFF2-40B4-BE49-F238E27FC236}">
                <a16:creationId xmlns:a16="http://schemas.microsoft.com/office/drawing/2014/main" id="{672418DD-A34A-4655-809E-5A9FF25B3C2C}"/>
              </a:ext>
            </a:extLst>
          </p:cNvPr>
          <p:cNvSpPr txBox="1"/>
          <p:nvPr/>
        </p:nvSpPr>
        <p:spPr>
          <a:xfrm>
            <a:off x="113682" y="4206632"/>
            <a:ext cx="1572056" cy="900246"/>
          </a:xfrm>
          <a:prstGeom prst="rect">
            <a:avLst/>
          </a:prstGeom>
          <a:noFill/>
        </p:spPr>
        <p:txBody>
          <a:bodyPr wrap="square" rtlCol="0">
            <a:spAutoFit/>
          </a:bodyPr>
          <a:lstStyle/>
          <a:p>
            <a:pPr defTabSz="685800">
              <a:defRPr/>
            </a:pPr>
            <a:r>
              <a:rPr lang="en-GB" sz="1050" b="1" dirty="0">
                <a:solidFill>
                  <a:srgbClr val="4472C4"/>
                </a:solidFill>
                <a:latin typeface="Calibri" panose="020F0502020204030204"/>
              </a:rPr>
              <a:t>Access to a secure e mail will in turn help involvement in</a:t>
            </a:r>
            <a:r>
              <a:rPr lang="english-GB" sz="1050" b="1" dirty="0">
                <a:solidFill>
                  <a:srgbClr val="4472C4"/>
                </a:solidFill>
                <a:latin typeface="Calibri" panose="020F0502020204030204"/>
              </a:rPr>
              <a:t> </a:t>
            </a:r>
            <a:r>
              <a:rPr lang="en-GB" sz="1050" b="1" dirty="0">
                <a:solidFill>
                  <a:srgbClr val="4472C4"/>
                </a:solidFill>
                <a:latin typeface="Calibri" panose="020F0502020204030204"/>
              </a:rPr>
              <a:t>additional digital initiatives </a:t>
            </a:r>
            <a:r>
              <a:rPr lang="english-GB" sz="1050" b="1" dirty="0">
                <a:solidFill>
                  <a:srgbClr val="4472C4"/>
                </a:solidFill>
                <a:latin typeface="Calibri" panose="020F0502020204030204"/>
              </a:rPr>
              <a:t>:</a:t>
            </a:r>
          </a:p>
        </p:txBody>
      </p:sp>
      <p:sp>
        <p:nvSpPr>
          <p:cNvPr id="39" name="Rectangle 38">
            <a:extLst>
              <a:ext uri="{FF2B5EF4-FFF2-40B4-BE49-F238E27FC236}">
                <a16:creationId xmlns:a16="http://schemas.microsoft.com/office/drawing/2014/main" id="{7FE420EB-982E-42F4-8EA6-F2FA0E3ECE8F}"/>
              </a:ext>
            </a:extLst>
          </p:cNvPr>
          <p:cNvSpPr/>
          <p:nvPr/>
        </p:nvSpPr>
        <p:spPr>
          <a:xfrm>
            <a:off x="2127523" y="4328559"/>
            <a:ext cx="1669834" cy="600164"/>
          </a:xfrm>
          <a:prstGeom prst="rect">
            <a:avLst/>
          </a:prstGeom>
        </p:spPr>
        <p:txBody>
          <a:bodyPr wrap="square">
            <a:spAutoFit/>
          </a:bodyPr>
          <a:lstStyle/>
          <a:p>
            <a:pPr defTabSz="685800">
              <a:defRPr/>
            </a:pPr>
            <a:r>
              <a:rPr lang="en-US" sz="825" b="1" dirty="0">
                <a:solidFill>
                  <a:prstClr val="black"/>
                </a:solidFill>
                <a:latin typeface="Calibri" panose="020F0502020204030204"/>
              </a:rPr>
              <a:t>Proxy Access:  </a:t>
            </a:r>
            <a:r>
              <a:rPr lang="en-GB" sz="825" dirty="0">
                <a:solidFill>
                  <a:prstClr val="black"/>
                </a:solidFill>
                <a:latin typeface="Calibri" panose="020F0502020204030204"/>
                <a:cs typeface="Arial" panose="020B0604020202020204" pitchFamily="34" charset="0"/>
              </a:rPr>
              <a:t>on-line ordering system for repeat medicines with an audit trail</a:t>
            </a:r>
            <a:endParaRPr lang="en-GB" sz="788" dirty="0">
              <a:solidFill>
                <a:prstClr val="black"/>
              </a:solidFill>
              <a:latin typeface="Calibri" panose="020F0502020204030204"/>
              <a:cs typeface="Arial" panose="020B0604020202020204" pitchFamily="34" charset="0"/>
            </a:endParaRPr>
          </a:p>
          <a:p>
            <a:pPr defTabSz="685800">
              <a:defRPr/>
            </a:pPr>
            <a:r>
              <a:rPr lang="en-US" sz="825" b="1" dirty="0">
                <a:solidFill>
                  <a:prstClr val="black"/>
                </a:solidFill>
                <a:latin typeface="ArialMT"/>
              </a:rPr>
              <a:t> </a:t>
            </a:r>
            <a:endParaRPr lang="en-US" sz="825" b="1" dirty="0">
              <a:solidFill>
                <a:prstClr val="black"/>
              </a:solidFill>
              <a:latin typeface="SymbolMT"/>
            </a:endParaRPr>
          </a:p>
        </p:txBody>
      </p:sp>
      <p:sp>
        <p:nvSpPr>
          <p:cNvPr id="41" name="Rectangle 40">
            <a:extLst>
              <a:ext uri="{FF2B5EF4-FFF2-40B4-BE49-F238E27FC236}">
                <a16:creationId xmlns:a16="http://schemas.microsoft.com/office/drawing/2014/main" id="{66ADEC63-E49F-4FB1-927D-4475FBF5DF03}"/>
              </a:ext>
            </a:extLst>
          </p:cNvPr>
          <p:cNvSpPr/>
          <p:nvPr/>
        </p:nvSpPr>
        <p:spPr>
          <a:xfrm>
            <a:off x="4203590" y="4328559"/>
            <a:ext cx="2372835" cy="473206"/>
          </a:xfrm>
          <a:prstGeom prst="rect">
            <a:avLst/>
          </a:prstGeom>
        </p:spPr>
        <p:txBody>
          <a:bodyPr wrap="square">
            <a:spAutoFit/>
          </a:bodyPr>
          <a:lstStyle/>
          <a:p>
            <a:pPr defTabSz="685800">
              <a:defRPr/>
            </a:pPr>
            <a:r>
              <a:rPr lang="en-US" sz="825" b="1" dirty="0">
                <a:solidFill>
                  <a:prstClr val="black"/>
                </a:solidFill>
                <a:latin typeface="Calibri" panose="020F0502020204030204"/>
              </a:rPr>
              <a:t>Virtual assessments - </a:t>
            </a:r>
            <a:r>
              <a:rPr lang="en-GB" sz="825" dirty="0">
                <a:solidFill>
                  <a:prstClr val="black"/>
                </a:solidFill>
                <a:latin typeface="Calibri" panose="020F0502020204030204"/>
              </a:rPr>
              <a:t>capability to access a virtual assessment, conducting a virtual assessment with GP and wider </a:t>
            </a:r>
            <a:r>
              <a:rPr lang="en-US" sz="825" dirty="0">
                <a:solidFill>
                  <a:prstClr val="black"/>
                </a:solidFill>
                <a:latin typeface="Calibri" panose="020F0502020204030204"/>
              </a:rPr>
              <a:t>multidisciplinary team (MDT)</a:t>
            </a:r>
          </a:p>
        </p:txBody>
      </p:sp>
      <p:sp>
        <p:nvSpPr>
          <p:cNvPr id="43" name="Rectangle 42">
            <a:extLst>
              <a:ext uri="{FF2B5EF4-FFF2-40B4-BE49-F238E27FC236}">
                <a16:creationId xmlns:a16="http://schemas.microsoft.com/office/drawing/2014/main" id="{A2065AFE-EDCF-425A-A4EB-7A41D0458979}"/>
              </a:ext>
            </a:extLst>
          </p:cNvPr>
          <p:cNvSpPr/>
          <p:nvPr/>
        </p:nvSpPr>
        <p:spPr>
          <a:xfrm>
            <a:off x="7080253" y="4328560"/>
            <a:ext cx="1838786" cy="600164"/>
          </a:xfrm>
          <a:prstGeom prst="rect">
            <a:avLst/>
          </a:prstGeom>
        </p:spPr>
        <p:txBody>
          <a:bodyPr wrap="square">
            <a:spAutoFit/>
          </a:bodyPr>
          <a:lstStyle/>
          <a:p>
            <a:pPr defTabSz="685800">
              <a:defRPr/>
            </a:pPr>
            <a:r>
              <a:rPr lang="en-US" sz="825" b="1" dirty="0">
                <a:solidFill>
                  <a:prstClr val="black"/>
                </a:solidFill>
                <a:latin typeface="Calibri" panose="020F0502020204030204"/>
              </a:rPr>
              <a:t>Remote monitoring </a:t>
            </a:r>
            <a:r>
              <a:rPr lang="en-US" sz="825" dirty="0">
                <a:solidFill>
                  <a:prstClr val="black"/>
                </a:solidFill>
                <a:latin typeface="Calibri" panose="020F0502020204030204"/>
              </a:rPr>
              <a:t>– </a:t>
            </a:r>
            <a:r>
              <a:rPr lang="en-GB" sz="825" dirty="0">
                <a:solidFill>
                  <a:prstClr val="black"/>
                </a:solidFill>
                <a:latin typeface="Calibri" panose="020F0502020204030204"/>
                <a:cs typeface="Arial"/>
                <a:sym typeface="Arial"/>
              </a:rPr>
              <a:t>Supporting care homes to recognise signs of deterioration and appropriately escalate</a:t>
            </a:r>
            <a:endParaRPr lang="en-US" sz="825" dirty="0">
              <a:solidFill>
                <a:prstClr val="black"/>
              </a:solidFill>
              <a:latin typeface="Calibri" panose="020F0502020204030204"/>
            </a:endParaRPr>
          </a:p>
        </p:txBody>
      </p:sp>
      <p:pic>
        <p:nvPicPr>
          <p:cNvPr id="45" name="Picture 44">
            <a:extLst>
              <a:ext uri="{FF2B5EF4-FFF2-40B4-BE49-F238E27FC236}">
                <a16:creationId xmlns:a16="http://schemas.microsoft.com/office/drawing/2014/main" id="{EB4B651F-C7BD-4AE5-861D-F1A4EB5FD286}"/>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788600" y="4328559"/>
            <a:ext cx="342900" cy="342900"/>
          </a:xfrm>
          <a:prstGeom prst="rect">
            <a:avLst/>
          </a:prstGeom>
        </p:spPr>
      </p:pic>
      <p:pic>
        <p:nvPicPr>
          <p:cNvPr id="47" name="Picture 46">
            <a:extLst>
              <a:ext uri="{FF2B5EF4-FFF2-40B4-BE49-F238E27FC236}">
                <a16:creationId xmlns:a16="http://schemas.microsoft.com/office/drawing/2014/main" id="{82111776-3AEE-4679-817E-B3EB1D0CC074}"/>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868645" y="4328559"/>
            <a:ext cx="342900" cy="342900"/>
          </a:xfrm>
          <a:prstGeom prst="rect">
            <a:avLst/>
          </a:prstGeom>
        </p:spPr>
      </p:pic>
      <p:pic>
        <p:nvPicPr>
          <p:cNvPr id="49" name="Picture 48">
            <a:extLst>
              <a:ext uri="{FF2B5EF4-FFF2-40B4-BE49-F238E27FC236}">
                <a16:creationId xmlns:a16="http://schemas.microsoft.com/office/drawing/2014/main" id="{D55CEF4C-8648-4776-AAAC-1BB35EFA5B48}"/>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6660442" y="4328560"/>
            <a:ext cx="342900" cy="342900"/>
          </a:xfrm>
          <a:prstGeom prst="rect">
            <a:avLst/>
          </a:prstGeom>
        </p:spPr>
      </p:pic>
      <p:pic>
        <p:nvPicPr>
          <p:cNvPr id="55" name="Graphic 54" descr="Meeting">
            <a:extLst>
              <a:ext uri="{FF2B5EF4-FFF2-40B4-BE49-F238E27FC236}">
                <a16:creationId xmlns:a16="http://schemas.microsoft.com/office/drawing/2014/main" id="{1C103EC0-CF2A-49E6-9C08-A0A6F5E5DCC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730546" y="2694824"/>
            <a:ext cx="487733" cy="433810"/>
          </a:xfrm>
          <a:prstGeom prst="rect">
            <a:avLst/>
          </a:prstGeom>
        </p:spPr>
      </p:pic>
      <p:pic>
        <p:nvPicPr>
          <p:cNvPr id="57" name="Graphic 56" descr="City">
            <a:extLst>
              <a:ext uri="{FF2B5EF4-FFF2-40B4-BE49-F238E27FC236}">
                <a16:creationId xmlns:a16="http://schemas.microsoft.com/office/drawing/2014/main" id="{8F646DC0-5E1B-4AD1-BC6C-46E7890C5A7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30115" y="2749588"/>
            <a:ext cx="666069" cy="416441"/>
          </a:xfrm>
          <a:prstGeom prst="rect">
            <a:avLst/>
          </a:prstGeom>
        </p:spPr>
      </p:pic>
      <p:pic>
        <p:nvPicPr>
          <p:cNvPr id="59" name="Graphic 58" descr="Stethoscope">
            <a:extLst>
              <a:ext uri="{FF2B5EF4-FFF2-40B4-BE49-F238E27FC236}">
                <a16:creationId xmlns:a16="http://schemas.microsoft.com/office/drawing/2014/main" id="{EB6DCEA2-091D-444A-AD02-F1A1332E36F7}"/>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868335" y="2806392"/>
            <a:ext cx="282560" cy="299971"/>
          </a:xfrm>
          <a:prstGeom prst="rect">
            <a:avLst/>
          </a:prstGeom>
        </p:spPr>
      </p:pic>
      <p:sp>
        <p:nvSpPr>
          <p:cNvPr id="61" name="TextBox 1">
            <a:extLst>
              <a:ext uri="{FF2B5EF4-FFF2-40B4-BE49-F238E27FC236}">
                <a16:creationId xmlns:a16="http://schemas.microsoft.com/office/drawing/2014/main" id="{BCFE7FBF-2C76-4900-A9F1-09F95E6AD775}"/>
              </a:ext>
            </a:extLst>
          </p:cNvPr>
          <p:cNvSpPr txBox="1"/>
          <p:nvPr/>
        </p:nvSpPr>
        <p:spPr>
          <a:xfrm>
            <a:off x="2238865" y="1162660"/>
            <a:ext cx="1522262" cy="27699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557213">
              <a:defRPr/>
            </a:pPr>
            <a:r>
              <a:rPr lang="en-GB" sz="1200" b="1" dirty="0">
                <a:solidFill>
                  <a:srgbClr val="0070C0"/>
                </a:solidFill>
                <a:latin typeface="Calibri" panose="020F0502020204030204" pitchFamily="34" charset="0"/>
                <a:cs typeface="Calibri" panose="020F0502020204030204" pitchFamily="34" charset="0"/>
              </a:rPr>
              <a:t>Complete the form </a:t>
            </a:r>
          </a:p>
        </p:txBody>
      </p:sp>
      <p:sp>
        <p:nvSpPr>
          <p:cNvPr id="23" name="TextBox 1">
            <a:extLst>
              <a:ext uri="{FF2B5EF4-FFF2-40B4-BE49-F238E27FC236}">
                <a16:creationId xmlns:a16="http://schemas.microsoft.com/office/drawing/2014/main" id="{8DCAAD0E-4E2F-4EDC-975C-D4BCE8DB8C4A}"/>
              </a:ext>
            </a:extLst>
          </p:cNvPr>
          <p:cNvSpPr txBox="1"/>
          <p:nvPr/>
        </p:nvSpPr>
        <p:spPr>
          <a:xfrm>
            <a:off x="2151335" y="2842094"/>
            <a:ext cx="1522262" cy="27699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557213">
              <a:defRPr/>
            </a:pPr>
            <a:r>
              <a:rPr lang="en-GB" sz="1200" b="1" dirty="0">
                <a:solidFill>
                  <a:srgbClr val="0070C0"/>
                </a:solidFill>
                <a:latin typeface="Calibri" panose="020F0502020204030204" pitchFamily="34" charset="0"/>
                <a:cs typeface="Calibri" panose="020F0502020204030204" pitchFamily="34" charset="0"/>
              </a:rPr>
              <a:t>Email Your GP</a:t>
            </a:r>
          </a:p>
        </p:txBody>
      </p:sp>
      <p:sp>
        <p:nvSpPr>
          <p:cNvPr id="63" name="TextBox 1">
            <a:extLst>
              <a:ext uri="{FF2B5EF4-FFF2-40B4-BE49-F238E27FC236}">
                <a16:creationId xmlns:a16="http://schemas.microsoft.com/office/drawing/2014/main" id="{B1A48678-DA01-4988-AE99-E5473C620249}"/>
              </a:ext>
            </a:extLst>
          </p:cNvPr>
          <p:cNvSpPr txBox="1"/>
          <p:nvPr/>
        </p:nvSpPr>
        <p:spPr>
          <a:xfrm>
            <a:off x="4617558" y="2842094"/>
            <a:ext cx="1899656" cy="276999"/>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557213">
              <a:defRPr/>
            </a:pPr>
            <a:r>
              <a:rPr lang="en-GB" sz="1200" b="1" dirty="0">
                <a:solidFill>
                  <a:srgbClr val="0070C0"/>
                </a:solidFill>
                <a:latin typeface="Calibri" panose="020F0502020204030204" pitchFamily="34" charset="0"/>
                <a:cs typeface="Calibri" panose="020F0502020204030204" pitchFamily="34" charset="0"/>
              </a:rPr>
              <a:t>Email Your Local Authority</a:t>
            </a:r>
          </a:p>
        </p:txBody>
      </p:sp>
      <p:sp>
        <p:nvSpPr>
          <p:cNvPr id="65" name="TextBox 1">
            <a:extLst>
              <a:ext uri="{FF2B5EF4-FFF2-40B4-BE49-F238E27FC236}">
                <a16:creationId xmlns:a16="http://schemas.microsoft.com/office/drawing/2014/main" id="{245785C9-34EF-43B4-B497-18DF5CB8127A}"/>
              </a:ext>
            </a:extLst>
          </p:cNvPr>
          <p:cNvSpPr txBox="1"/>
          <p:nvPr/>
        </p:nvSpPr>
        <p:spPr>
          <a:xfrm>
            <a:off x="7116695" y="2759530"/>
            <a:ext cx="1812132" cy="461665"/>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557213">
              <a:defRPr/>
            </a:pPr>
            <a:r>
              <a:rPr lang="en-GB" sz="1200" b="1" dirty="0">
                <a:solidFill>
                  <a:srgbClr val="0070C0"/>
                </a:solidFill>
                <a:latin typeface="Calibri" panose="020F0502020204030204"/>
              </a:rPr>
              <a:t>Contact your community teams</a:t>
            </a:r>
            <a:endParaRPr lang="en-GB" sz="1200" b="1" dirty="0">
              <a:solidFill>
                <a:srgbClr val="0070C0"/>
              </a:solidFill>
              <a:latin typeface="Calibri" panose="020F0502020204030204" pitchFamily="34" charset="0"/>
              <a:cs typeface="Calibri" panose="020F0502020204030204" pitchFamily="34" charset="0"/>
            </a:endParaRPr>
          </a:p>
        </p:txBody>
      </p:sp>
      <p:sp>
        <p:nvSpPr>
          <p:cNvPr id="67" name="Rectangle: Diagonal Corners Rounded 66">
            <a:extLst>
              <a:ext uri="{FF2B5EF4-FFF2-40B4-BE49-F238E27FC236}">
                <a16:creationId xmlns:a16="http://schemas.microsoft.com/office/drawing/2014/main" id="{0A3ADF95-30C5-45C6-91EB-5B58974CA2AF}"/>
              </a:ext>
            </a:extLst>
          </p:cNvPr>
          <p:cNvSpPr/>
          <p:nvPr/>
        </p:nvSpPr>
        <p:spPr>
          <a:xfrm>
            <a:off x="113683" y="236737"/>
            <a:ext cx="6329877" cy="341798"/>
          </a:xfrm>
          <a:prstGeom prst="round2Diag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FFFFFF"/>
              </a:buClr>
              <a:buSzPts val="1400"/>
              <a:defRPr/>
            </a:pPr>
            <a:r>
              <a:rPr lang="en-GB" sz="1500" b="1" kern="0" dirty="0">
                <a:solidFill>
                  <a:prstClr val="white"/>
                </a:solidFill>
                <a:latin typeface="Calibri" panose="020F0502020204030204"/>
                <a:ea typeface="Arial"/>
                <a:cs typeface="Arial"/>
                <a:sym typeface="Arial"/>
              </a:rPr>
              <a:t>Accessing and Using </a:t>
            </a:r>
            <a:r>
              <a:rPr lang="en-GB" sz="1500" b="1" kern="0" dirty="0" err="1">
                <a:solidFill>
                  <a:prstClr val="white"/>
                </a:solidFill>
                <a:latin typeface="Calibri" panose="020F0502020204030204"/>
                <a:ea typeface="Arial"/>
                <a:cs typeface="Arial"/>
                <a:sym typeface="Arial"/>
              </a:rPr>
              <a:t>NHSmail</a:t>
            </a:r>
            <a:r>
              <a:rPr lang="en-GB" sz="1500" b="1" kern="0" dirty="0">
                <a:solidFill>
                  <a:prstClr val="white"/>
                </a:solidFill>
                <a:latin typeface="Calibri" panose="020F0502020204030204"/>
                <a:ea typeface="Arial"/>
                <a:cs typeface="Arial"/>
                <a:sym typeface="Arial"/>
              </a:rPr>
              <a:t> for Care Providers</a:t>
            </a:r>
            <a:endParaRPr lang="en-GB" sz="1500" kern="0" dirty="0">
              <a:solidFill>
                <a:prstClr val="white"/>
              </a:solidFill>
              <a:latin typeface="Calibri" panose="020F0502020204030204"/>
              <a:ea typeface="Arial"/>
              <a:cs typeface="Arial"/>
              <a:sym typeface="Arial"/>
            </a:endParaRPr>
          </a:p>
        </p:txBody>
      </p:sp>
    </p:spTree>
    <p:extLst>
      <p:ext uri="{BB962C8B-B14F-4D97-AF65-F5344CB8AC3E}">
        <p14:creationId xmlns:p14="http://schemas.microsoft.com/office/powerpoint/2010/main" val="3825338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3B1B33-2D45-40C3-B65E-73D34C0634DA}"/>
              </a:ext>
            </a:extLst>
          </p:cNvPr>
          <p:cNvSpPr>
            <a:spLocks noGrp="1"/>
          </p:cNvSpPr>
          <p:nvPr>
            <p:ph type="title"/>
          </p:nvPr>
        </p:nvSpPr>
        <p:spPr>
          <a:xfrm>
            <a:off x="394361" y="217055"/>
            <a:ext cx="6867168" cy="572700"/>
          </a:xfrm>
        </p:spPr>
        <p:txBody>
          <a:bodyPr/>
          <a:lstStyle/>
          <a:p>
            <a:r>
              <a:rPr lang="en-GB" sz="1800" dirty="0"/>
              <a:t>Register for the Data Security and Protection Toolkit </a:t>
            </a:r>
            <a:br>
              <a:rPr lang="en-GB" sz="1800" dirty="0"/>
            </a:br>
            <a:r>
              <a:rPr lang="en-GB" sz="1800" dirty="0"/>
              <a:t>now! It’s simple to do following the steps below </a:t>
            </a:r>
          </a:p>
        </p:txBody>
      </p:sp>
      <p:sp>
        <p:nvSpPr>
          <p:cNvPr id="9" name="Rectangle 8">
            <a:extLst>
              <a:ext uri="{FF2B5EF4-FFF2-40B4-BE49-F238E27FC236}">
                <a16:creationId xmlns:a16="http://schemas.microsoft.com/office/drawing/2014/main" id="{F49BAC36-491B-412A-9D14-1D264A1FE42D}"/>
              </a:ext>
            </a:extLst>
          </p:cNvPr>
          <p:cNvSpPr/>
          <p:nvPr/>
        </p:nvSpPr>
        <p:spPr>
          <a:xfrm>
            <a:off x="401058" y="3732927"/>
            <a:ext cx="3751348" cy="1342612"/>
          </a:xfrm>
          <a:prstGeom prst="rect">
            <a:avLst/>
          </a:prstGeom>
        </p:spPr>
        <p:txBody>
          <a:bodyPr wrap="non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4</a:t>
            </a:r>
            <a:r>
              <a:rPr lang="en-GB" sz="1050" dirty="0">
                <a:solidFill>
                  <a:prstClr val="white"/>
                </a:solidFill>
                <a:latin typeface="Century Gothic" panose="020B0502020202020204" pitchFamily="34" charset="0"/>
                <a:cs typeface="Arial" panose="020B0604020202020204" pitchFamily="34" charset="0"/>
              </a:rPr>
              <a:t>. </a:t>
            </a:r>
            <a:r>
              <a:rPr lang="en-GB" sz="1500" dirty="0">
                <a:solidFill>
                  <a:prstClr val="white"/>
                </a:solidFill>
                <a:latin typeface="Century Gothic" panose="020B0502020202020204" pitchFamily="34" charset="0"/>
                <a:cs typeface="Arial" panose="020B0604020202020204" pitchFamily="34" charset="0"/>
              </a:rPr>
              <a:t>For support with Capacity Tracker, </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contact the Capacity Tracker Technical </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Support Centre via phone (0191 691 3729) </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or email (necsu.capacitytracker@nhs.net).</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 </a:t>
            </a:r>
          </a:p>
        </p:txBody>
      </p:sp>
      <p:grpSp>
        <p:nvGrpSpPr>
          <p:cNvPr id="10" name="Group 9">
            <a:extLst>
              <a:ext uri="{FF2B5EF4-FFF2-40B4-BE49-F238E27FC236}">
                <a16:creationId xmlns:a16="http://schemas.microsoft.com/office/drawing/2014/main" id="{BA2CBAC8-5B1A-4DA2-8CBC-7DEE2E5E53FE}"/>
              </a:ext>
            </a:extLst>
          </p:cNvPr>
          <p:cNvGrpSpPr/>
          <p:nvPr/>
        </p:nvGrpSpPr>
        <p:grpSpPr>
          <a:xfrm>
            <a:off x="353919" y="1059194"/>
            <a:ext cx="8347220" cy="1042547"/>
            <a:chOff x="8521259" y="1517476"/>
            <a:chExt cx="2310521" cy="2242469"/>
          </a:xfrm>
          <a:solidFill>
            <a:srgbClr val="F57769"/>
          </a:solidFill>
        </p:grpSpPr>
        <p:pic>
          <p:nvPicPr>
            <p:cNvPr id="11" name="Graphic 10">
              <a:extLst>
                <a:ext uri="{FF2B5EF4-FFF2-40B4-BE49-F238E27FC236}">
                  <a16:creationId xmlns:a16="http://schemas.microsoft.com/office/drawing/2014/main" id="{898D4B80-2D0A-4A59-933B-5BAA9BF6A4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21259" y="1517476"/>
              <a:ext cx="2310521" cy="2242469"/>
            </a:xfrm>
            <a:prstGeom prst="rect">
              <a:avLst/>
            </a:prstGeom>
          </p:spPr>
        </p:pic>
        <p:sp>
          <p:nvSpPr>
            <p:cNvPr id="12" name="Rectangle 11">
              <a:extLst>
                <a:ext uri="{FF2B5EF4-FFF2-40B4-BE49-F238E27FC236}">
                  <a16:creationId xmlns:a16="http://schemas.microsoft.com/office/drawing/2014/main" id="{1549B982-776D-448B-BE18-96EC4C082619}"/>
                </a:ext>
              </a:extLst>
            </p:cNvPr>
            <p:cNvSpPr/>
            <p:nvPr/>
          </p:nvSpPr>
          <p:spPr>
            <a:xfrm>
              <a:off x="8554188" y="1582504"/>
              <a:ext cx="2077567" cy="2059550"/>
            </a:xfrm>
            <a:prstGeom prst="rect">
              <a:avLst/>
            </a:prstGeom>
            <a:solidFill>
              <a:schemeClr val="accent5"/>
            </a:solidFill>
          </p:spPr>
          <p:txBody>
            <a:bodyPr wrap="square">
              <a:spAutoFit/>
            </a:bodyPr>
            <a:lstStyle/>
            <a:p>
              <a:pPr>
                <a:lnSpc>
                  <a:spcPct val="120000"/>
                </a:lnSpc>
              </a:pPr>
              <a:r>
                <a:rPr lang="en-GB" sz="1200" dirty="0">
                  <a:solidFill>
                    <a:prstClr val="white"/>
                  </a:solidFill>
                  <a:latin typeface="Century Gothic" panose="020B0502020202020204" pitchFamily="34" charset="0"/>
                  <a:cs typeface="Arial" panose="020B0604020202020204" pitchFamily="34" charset="0"/>
                </a:rPr>
                <a:t>Visit Digital Social Care’s Website you can access the website </a:t>
              </a:r>
              <a:r>
                <a:rPr lang="en-GB" sz="1200" dirty="0">
                  <a:solidFill>
                    <a:srgbClr val="FF0000"/>
                  </a:solidFill>
                  <a:latin typeface="Century Gothic" panose="020B0502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here</a:t>
              </a:r>
              <a:r>
                <a:rPr lang="en-GB" sz="1200" dirty="0">
                  <a:solidFill>
                    <a:srgbClr val="FF0000"/>
                  </a:solidFill>
                  <a:latin typeface="Century Gothic" panose="020B0502020202020204" pitchFamily="34" charset="0"/>
                  <a:cs typeface="Arial" panose="020B0604020202020204" pitchFamily="34" charset="0"/>
                </a:rPr>
                <a:t> </a:t>
              </a:r>
            </a:p>
            <a:p>
              <a:pPr>
                <a:lnSpc>
                  <a:spcPct val="120000"/>
                </a:lnSpc>
              </a:pPr>
              <a:r>
                <a:rPr lang="en-GB" sz="1200" dirty="0">
                  <a:solidFill>
                    <a:prstClr val="white"/>
                  </a:solidFill>
                  <a:latin typeface="Century Gothic" panose="020B0502020202020204" pitchFamily="34" charset="0"/>
                  <a:cs typeface="Arial" panose="020B0604020202020204" pitchFamily="34" charset="0"/>
                </a:rPr>
                <a:t>Before you register you will need two things:</a:t>
              </a:r>
            </a:p>
            <a:p>
              <a:pPr marL="214313" indent="-214313">
                <a:lnSpc>
                  <a:spcPct val="120000"/>
                </a:lnSpc>
                <a:buFont typeface="Arial" panose="020B0604020202020204" pitchFamily="34" charset="0"/>
                <a:buChar char="•"/>
              </a:pPr>
              <a:r>
                <a:rPr lang="en-GB" sz="1200" dirty="0">
                  <a:solidFill>
                    <a:prstClr val="white"/>
                  </a:solidFill>
                  <a:latin typeface="Century Gothic" panose="020B0502020202020204" pitchFamily="34" charset="0"/>
                  <a:cs typeface="Arial" panose="020B0604020202020204" pitchFamily="34" charset="0"/>
                </a:rPr>
                <a:t>Your work email address</a:t>
              </a:r>
            </a:p>
            <a:p>
              <a:pPr marL="214313" indent="-214313">
                <a:lnSpc>
                  <a:spcPct val="120000"/>
                </a:lnSpc>
                <a:buFont typeface="Arial" panose="020B0604020202020204" pitchFamily="34" charset="0"/>
                <a:buChar char="•"/>
              </a:pPr>
              <a:r>
                <a:rPr lang="en-GB" sz="1200" dirty="0">
                  <a:solidFill>
                    <a:prstClr val="white"/>
                  </a:solidFill>
                  <a:latin typeface="Century Gothic" panose="020B0502020202020204" pitchFamily="34" charset="0"/>
                  <a:cs typeface="Arial" panose="020B0604020202020204" pitchFamily="34" charset="0"/>
                </a:rPr>
                <a:t>The ODS code for your organisation – please see ‘</a:t>
              </a:r>
              <a:r>
                <a:rPr lang="en-GB" sz="1200" dirty="0">
                  <a:solidFill>
                    <a:srgbClr val="FF0000"/>
                  </a:solidFill>
                  <a:latin typeface="Century Gothic" panose="020B0502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How to find your ODS code</a:t>
              </a:r>
              <a:r>
                <a:rPr lang="en-GB" sz="1200" dirty="0">
                  <a:solidFill>
                    <a:prstClr val="white"/>
                  </a:solidFill>
                  <a:latin typeface="Century Gothic" panose="020B0502020202020204" pitchFamily="34" charset="0"/>
                  <a:cs typeface="Arial" panose="020B0604020202020204" pitchFamily="34" charset="0"/>
                </a:rPr>
                <a:t>’ to find this out </a:t>
              </a:r>
            </a:p>
          </p:txBody>
        </p:sp>
      </p:grpSp>
      <p:grpSp>
        <p:nvGrpSpPr>
          <p:cNvPr id="16" name="Group 15">
            <a:extLst>
              <a:ext uri="{FF2B5EF4-FFF2-40B4-BE49-F238E27FC236}">
                <a16:creationId xmlns:a16="http://schemas.microsoft.com/office/drawing/2014/main" id="{1DCB3D5D-1C93-4C9A-8E3D-D3EFF2C28D1D}"/>
              </a:ext>
            </a:extLst>
          </p:cNvPr>
          <p:cNvGrpSpPr/>
          <p:nvPr/>
        </p:nvGrpSpPr>
        <p:grpSpPr>
          <a:xfrm>
            <a:off x="4458792" y="2186590"/>
            <a:ext cx="2021108" cy="1187231"/>
            <a:chOff x="8521260" y="1927190"/>
            <a:chExt cx="2423718" cy="659877"/>
          </a:xfrm>
        </p:grpSpPr>
        <p:pic>
          <p:nvPicPr>
            <p:cNvPr id="17" name="Graphic 16">
              <a:extLst>
                <a:ext uri="{FF2B5EF4-FFF2-40B4-BE49-F238E27FC236}">
                  <a16:creationId xmlns:a16="http://schemas.microsoft.com/office/drawing/2014/main" id="{4815C92A-EE55-4745-887E-B0CAE2C68B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21260" y="1927190"/>
              <a:ext cx="2310521" cy="659877"/>
            </a:xfrm>
            <a:prstGeom prst="rect">
              <a:avLst/>
            </a:prstGeom>
          </p:spPr>
        </p:pic>
        <p:sp>
          <p:nvSpPr>
            <p:cNvPr id="18" name="Rectangle 17">
              <a:extLst>
                <a:ext uri="{FF2B5EF4-FFF2-40B4-BE49-F238E27FC236}">
                  <a16:creationId xmlns:a16="http://schemas.microsoft.com/office/drawing/2014/main" id="{D8E77FDB-9683-4330-A870-FD679A700CF0}"/>
                </a:ext>
              </a:extLst>
            </p:cNvPr>
            <p:cNvSpPr/>
            <p:nvPr/>
          </p:nvSpPr>
          <p:spPr>
            <a:xfrm>
              <a:off x="8714130" y="2047008"/>
              <a:ext cx="2230848" cy="409026"/>
            </a:xfrm>
            <a:prstGeom prst="rect">
              <a:avLst/>
            </a:prstGeom>
          </p:spPr>
          <p:txBody>
            <a:bodyPr wrap="square">
              <a:spAutoFit/>
            </a:bodyPr>
            <a:lstStyle/>
            <a:p>
              <a:pPr>
                <a:lnSpc>
                  <a:spcPct val="120000"/>
                </a:lnSpc>
              </a:pPr>
              <a:r>
                <a:rPr lang="en-GB" sz="1200" dirty="0">
                  <a:solidFill>
                    <a:prstClr val="white"/>
                  </a:solidFill>
                  <a:latin typeface="Century Gothic" panose="020B0502020202020204" pitchFamily="34" charset="0"/>
                  <a:cs typeface="Arial" panose="020B0604020202020204" pitchFamily="34" charset="0"/>
                </a:rPr>
                <a:t>3. Insert the ODS code for your organisation and press “continue”. </a:t>
              </a:r>
            </a:p>
          </p:txBody>
        </p:sp>
      </p:grpSp>
      <p:grpSp>
        <p:nvGrpSpPr>
          <p:cNvPr id="19" name="Group 18">
            <a:extLst>
              <a:ext uri="{FF2B5EF4-FFF2-40B4-BE49-F238E27FC236}">
                <a16:creationId xmlns:a16="http://schemas.microsoft.com/office/drawing/2014/main" id="{3D0C6108-2C03-47BC-B004-0F837AD54B02}"/>
              </a:ext>
            </a:extLst>
          </p:cNvPr>
          <p:cNvGrpSpPr/>
          <p:nvPr/>
        </p:nvGrpSpPr>
        <p:grpSpPr>
          <a:xfrm>
            <a:off x="6497371" y="2202118"/>
            <a:ext cx="2195234" cy="1171703"/>
            <a:chOff x="8521259" y="1927190"/>
            <a:chExt cx="3708806" cy="806854"/>
          </a:xfrm>
        </p:grpSpPr>
        <p:pic>
          <p:nvPicPr>
            <p:cNvPr id="20" name="Graphic 19">
              <a:extLst>
                <a:ext uri="{FF2B5EF4-FFF2-40B4-BE49-F238E27FC236}">
                  <a16:creationId xmlns:a16="http://schemas.microsoft.com/office/drawing/2014/main" id="{4FA078CC-1186-45AA-B4FE-9073370383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21259" y="1927190"/>
              <a:ext cx="3594245" cy="806854"/>
            </a:xfrm>
            <a:prstGeom prst="rect">
              <a:avLst/>
            </a:prstGeom>
          </p:spPr>
        </p:pic>
        <p:sp>
          <p:nvSpPr>
            <p:cNvPr id="21" name="Rectangle 20">
              <a:extLst>
                <a:ext uri="{FF2B5EF4-FFF2-40B4-BE49-F238E27FC236}">
                  <a16:creationId xmlns:a16="http://schemas.microsoft.com/office/drawing/2014/main" id="{C4F9823B-20B4-42F1-A117-7E22B4F6672C}"/>
                </a:ext>
              </a:extLst>
            </p:cNvPr>
            <p:cNvSpPr/>
            <p:nvPr/>
          </p:nvSpPr>
          <p:spPr>
            <a:xfrm>
              <a:off x="8635819" y="2018597"/>
              <a:ext cx="3594246" cy="659354"/>
            </a:xfrm>
            <a:prstGeom prst="rect">
              <a:avLst/>
            </a:prstGeom>
          </p:spPr>
          <p:txBody>
            <a:bodyPr wrap="square">
              <a:spAutoFit/>
            </a:bodyPr>
            <a:lstStyle/>
            <a:p>
              <a:pPr>
                <a:lnSpc>
                  <a:spcPct val="120000"/>
                </a:lnSpc>
              </a:pPr>
              <a:r>
                <a:rPr lang="en-GB" sz="1200" dirty="0">
                  <a:solidFill>
                    <a:prstClr val="white"/>
                  </a:solidFill>
                  <a:latin typeface="Century Gothic" panose="020B0502020202020204" pitchFamily="34" charset="0"/>
                  <a:cs typeface="Arial" panose="020B0604020202020204" pitchFamily="34" charset="0"/>
                </a:rPr>
                <a:t>4. Insert your user details. Make sure the email address you provide is a work email address. </a:t>
              </a:r>
            </a:p>
          </p:txBody>
        </p:sp>
      </p:grpSp>
      <p:grpSp>
        <p:nvGrpSpPr>
          <p:cNvPr id="22" name="Group 21">
            <a:extLst>
              <a:ext uri="{FF2B5EF4-FFF2-40B4-BE49-F238E27FC236}">
                <a16:creationId xmlns:a16="http://schemas.microsoft.com/office/drawing/2014/main" id="{99FDC010-CE23-4167-8D87-72F82D5CAC91}"/>
              </a:ext>
            </a:extLst>
          </p:cNvPr>
          <p:cNvGrpSpPr/>
          <p:nvPr/>
        </p:nvGrpSpPr>
        <p:grpSpPr>
          <a:xfrm>
            <a:off x="2405753" y="2191083"/>
            <a:ext cx="1926714" cy="1182739"/>
            <a:chOff x="8521259" y="1927190"/>
            <a:chExt cx="2310521" cy="1129419"/>
          </a:xfrm>
          <a:solidFill>
            <a:srgbClr val="F57769"/>
          </a:solidFill>
        </p:grpSpPr>
        <p:pic>
          <p:nvPicPr>
            <p:cNvPr id="23" name="Graphic 22">
              <a:extLst>
                <a:ext uri="{FF2B5EF4-FFF2-40B4-BE49-F238E27FC236}">
                  <a16:creationId xmlns:a16="http://schemas.microsoft.com/office/drawing/2014/main" id="{7DC51730-F2FC-4342-B9A6-4FFEDC088D4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21259" y="1927190"/>
              <a:ext cx="2310521" cy="1129419"/>
            </a:xfrm>
            <a:prstGeom prst="rect">
              <a:avLst/>
            </a:prstGeom>
          </p:spPr>
        </p:pic>
        <p:sp>
          <p:nvSpPr>
            <p:cNvPr id="24" name="Rectangle 23">
              <a:extLst>
                <a:ext uri="{FF2B5EF4-FFF2-40B4-BE49-F238E27FC236}">
                  <a16:creationId xmlns:a16="http://schemas.microsoft.com/office/drawing/2014/main" id="{1253A9AE-FE6A-4F49-B77F-62437B15D690}"/>
                </a:ext>
              </a:extLst>
            </p:cNvPr>
            <p:cNvSpPr/>
            <p:nvPr/>
          </p:nvSpPr>
          <p:spPr>
            <a:xfrm>
              <a:off x="8793995" y="2156167"/>
              <a:ext cx="1884466" cy="726611"/>
            </a:xfrm>
            <a:prstGeom prst="rect">
              <a:avLst/>
            </a:prstGeom>
            <a:grpFill/>
          </p:spPr>
          <p:txBody>
            <a:bodyPr wrap="square">
              <a:spAutoFit/>
            </a:bodyPr>
            <a:lstStyle/>
            <a:p>
              <a:pPr>
                <a:lnSpc>
                  <a:spcPct val="120000"/>
                </a:lnSpc>
              </a:pPr>
              <a:r>
                <a:rPr lang="en-GB" sz="1200" dirty="0">
                  <a:solidFill>
                    <a:prstClr val="white"/>
                  </a:solidFill>
                  <a:latin typeface="Century Gothic" panose="020B0502020202020204" pitchFamily="34" charset="0"/>
                  <a:cs typeface="Arial" panose="020B0604020202020204" pitchFamily="34" charset="0"/>
                </a:rPr>
                <a:t>2. Click on “continue to questions</a:t>
              </a:r>
              <a:r>
                <a:rPr lang="en-GB" sz="1350" dirty="0">
                  <a:solidFill>
                    <a:prstClr val="white"/>
                  </a:solidFill>
                  <a:latin typeface="Century Gothic" panose="020B0502020202020204" pitchFamily="34" charset="0"/>
                  <a:cs typeface="Arial" panose="020B0604020202020204" pitchFamily="34" charset="0"/>
                </a:rPr>
                <a:t>”</a:t>
              </a:r>
            </a:p>
          </p:txBody>
        </p:sp>
      </p:grpSp>
      <p:grpSp>
        <p:nvGrpSpPr>
          <p:cNvPr id="25" name="Group 24">
            <a:extLst>
              <a:ext uri="{FF2B5EF4-FFF2-40B4-BE49-F238E27FC236}">
                <a16:creationId xmlns:a16="http://schemas.microsoft.com/office/drawing/2014/main" id="{53CB5940-DC9D-4BA7-90AB-630FC44470BB}"/>
              </a:ext>
            </a:extLst>
          </p:cNvPr>
          <p:cNvGrpSpPr/>
          <p:nvPr/>
        </p:nvGrpSpPr>
        <p:grpSpPr>
          <a:xfrm>
            <a:off x="367176" y="2195579"/>
            <a:ext cx="1926713" cy="1191394"/>
            <a:chOff x="8324921" y="6629994"/>
            <a:chExt cx="2841946" cy="667241"/>
          </a:xfrm>
          <a:solidFill>
            <a:srgbClr val="DC547C"/>
          </a:solidFill>
        </p:grpSpPr>
        <p:pic>
          <p:nvPicPr>
            <p:cNvPr id="26" name="Graphic 25">
              <a:extLst>
                <a:ext uri="{FF2B5EF4-FFF2-40B4-BE49-F238E27FC236}">
                  <a16:creationId xmlns:a16="http://schemas.microsoft.com/office/drawing/2014/main" id="{A358CDFC-3E72-45BC-AB95-82000ACF189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24921" y="6629994"/>
              <a:ext cx="2841946" cy="659877"/>
            </a:xfrm>
            <a:prstGeom prst="rect">
              <a:avLst/>
            </a:prstGeom>
          </p:spPr>
        </p:pic>
        <p:sp>
          <p:nvSpPr>
            <p:cNvPr id="27" name="Rectangle 26">
              <a:extLst>
                <a:ext uri="{FF2B5EF4-FFF2-40B4-BE49-F238E27FC236}">
                  <a16:creationId xmlns:a16="http://schemas.microsoft.com/office/drawing/2014/main" id="{F62ED5CD-30D3-451B-B5AB-EFEAB858E355}"/>
                </a:ext>
              </a:extLst>
            </p:cNvPr>
            <p:cNvSpPr/>
            <p:nvPr/>
          </p:nvSpPr>
          <p:spPr>
            <a:xfrm>
              <a:off x="8469220" y="6760983"/>
              <a:ext cx="2553346" cy="536252"/>
            </a:xfrm>
            <a:prstGeom prst="rect">
              <a:avLst/>
            </a:prstGeom>
            <a:grpFill/>
          </p:spPr>
          <p:txBody>
            <a:bodyPr wrap="square">
              <a:spAutoFit/>
            </a:bodyPr>
            <a:lstStyle/>
            <a:p>
              <a:pPr marL="257175" indent="-257175">
                <a:lnSpc>
                  <a:spcPct val="120000"/>
                </a:lnSpc>
                <a:buAutoNum type="arabicPeriod"/>
              </a:pPr>
              <a:r>
                <a:rPr lang="en-GB" sz="1200" dirty="0">
                  <a:solidFill>
                    <a:prstClr val="white"/>
                  </a:solidFill>
                  <a:latin typeface="Century Gothic" panose="020B0502020202020204" pitchFamily="34" charset="0"/>
                  <a:cs typeface="Arial" panose="020B0604020202020204" pitchFamily="34" charset="0"/>
                </a:rPr>
                <a:t>Click on this link</a:t>
              </a:r>
            </a:p>
            <a:p>
              <a:pPr>
                <a:lnSpc>
                  <a:spcPct val="120000"/>
                </a:lnSpc>
              </a:pPr>
              <a:r>
                <a:rPr lang="en-GB" sz="1200" dirty="0">
                  <a:solidFill>
                    <a:prstClr val="white"/>
                  </a:solidFill>
                  <a:latin typeface="Century Gothic" panose="020B0502020202020204" pitchFamily="34" charset="0"/>
                  <a:cs typeface="Arial" panose="020B0604020202020204" pitchFamily="34" charset="0"/>
                  <a:hlinkClick r:id="rId14"/>
                </a:rPr>
                <a:t>https://www.dsptoolkit.nhs.uk/Account/Register</a:t>
              </a:r>
              <a:endParaRPr lang="en-GB" sz="1200" dirty="0">
                <a:solidFill>
                  <a:prstClr val="white"/>
                </a:solidFill>
                <a:latin typeface="Century Gothic" panose="020B0502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B7DFE57F-0D47-42CF-B848-EFCA942AB409}"/>
              </a:ext>
            </a:extLst>
          </p:cNvPr>
          <p:cNvGrpSpPr/>
          <p:nvPr/>
        </p:nvGrpSpPr>
        <p:grpSpPr>
          <a:xfrm>
            <a:off x="345385" y="3478842"/>
            <a:ext cx="8347220" cy="535083"/>
            <a:chOff x="8521259" y="1517476"/>
            <a:chExt cx="2310521" cy="3004188"/>
          </a:xfrm>
          <a:solidFill>
            <a:srgbClr val="F57769"/>
          </a:solidFill>
        </p:grpSpPr>
        <p:pic>
          <p:nvPicPr>
            <p:cNvPr id="29" name="Graphic 28">
              <a:extLst>
                <a:ext uri="{FF2B5EF4-FFF2-40B4-BE49-F238E27FC236}">
                  <a16:creationId xmlns:a16="http://schemas.microsoft.com/office/drawing/2014/main" id="{F610EAFF-3229-424F-A487-F3D5B2816F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21259" y="1517476"/>
              <a:ext cx="2310521" cy="3004188"/>
            </a:xfrm>
            <a:prstGeom prst="rect">
              <a:avLst/>
            </a:prstGeom>
          </p:spPr>
        </p:pic>
        <p:sp>
          <p:nvSpPr>
            <p:cNvPr id="30" name="Rectangle 29">
              <a:extLst>
                <a:ext uri="{FF2B5EF4-FFF2-40B4-BE49-F238E27FC236}">
                  <a16:creationId xmlns:a16="http://schemas.microsoft.com/office/drawing/2014/main" id="{15F57D9E-5331-44BB-8FAD-8292F3BEAE79}"/>
                </a:ext>
              </a:extLst>
            </p:cNvPr>
            <p:cNvSpPr/>
            <p:nvPr/>
          </p:nvSpPr>
          <p:spPr>
            <a:xfrm>
              <a:off x="8554188" y="1582502"/>
              <a:ext cx="2245910" cy="2887548"/>
            </a:xfrm>
            <a:prstGeom prst="rect">
              <a:avLst/>
            </a:prstGeom>
            <a:solidFill>
              <a:schemeClr val="accent5"/>
            </a:solidFill>
          </p:spPr>
          <p:txBody>
            <a:bodyPr wrap="square">
              <a:spAutoFit/>
            </a:bodyPr>
            <a:lstStyle/>
            <a:p>
              <a:pPr>
                <a:lnSpc>
                  <a:spcPct val="120000"/>
                </a:lnSpc>
              </a:pPr>
              <a:r>
                <a:rPr lang="en-GB" sz="1200" dirty="0">
                  <a:solidFill>
                    <a:prstClr val="white"/>
                  </a:solidFill>
                  <a:latin typeface="Century Gothic" panose="020B0502020202020204" pitchFamily="34" charset="0"/>
                  <a:cs typeface="Arial" panose="020B0604020202020204" pitchFamily="34" charset="0"/>
                </a:rPr>
                <a:t>5. You will then be sent an email containing a link which you click on and it takes you back to the registration page for you to set up your password.</a:t>
              </a:r>
            </a:p>
          </p:txBody>
        </p:sp>
      </p:grpSp>
      <p:pic>
        <p:nvPicPr>
          <p:cNvPr id="32" name="Picture 31">
            <a:extLst>
              <a:ext uri="{FF2B5EF4-FFF2-40B4-BE49-F238E27FC236}">
                <a16:creationId xmlns:a16="http://schemas.microsoft.com/office/drawing/2014/main" id="{8379F94C-2609-465D-B450-384F79DA9586}"/>
              </a:ext>
            </a:extLst>
          </p:cNvPr>
          <p:cNvPicPr>
            <a:picLocks noChangeAspect="1"/>
          </p:cNvPicPr>
          <p:nvPr/>
        </p:nvPicPr>
        <p:blipFill>
          <a:blip r:embed="rId15"/>
          <a:stretch>
            <a:fillRect/>
          </a:stretch>
        </p:blipFill>
        <p:spPr>
          <a:xfrm>
            <a:off x="7657574" y="4602319"/>
            <a:ext cx="1280271" cy="297206"/>
          </a:xfrm>
          <a:prstGeom prst="rect">
            <a:avLst/>
          </a:prstGeom>
        </p:spPr>
      </p:pic>
      <p:sp>
        <p:nvSpPr>
          <p:cNvPr id="34" name="Speech Bubble: Oval 21">
            <a:extLst>
              <a:ext uri="{FF2B5EF4-FFF2-40B4-BE49-F238E27FC236}">
                <a16:creationId xmlns:a16="http://schemas.microsoft.com/office/drawing/2014/main" id="{D9F82E9C-8E88-4C4F-A9E9-FEB5D5173592}"/>
              </a:ext>
            </a:extLst>
          </p:cNvPr>
          <p:cNvSpPr/>
          <p:nvPr/>
        </p:nvSpPr>
        <p:spPr>
          <a:xfrm flipH="1">
            <a:off x="1898636" y="4025508"/>
            <a:ext cx="1929309" cy="1092802"/>
          </a:xfrm>
          <a:prstGeom prst="wedgeEllipseCallout">
            <a:avLst>
              <a:gd name="adj1" fmla="val -91877"/>
              <a:gd name="adj2" fmla="val -6463"/>
            </a:avLst>
          </a:prstGeom>
          <a:solidFill>
            <a:srgbClr val="F57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Century Gothic" panose="020B0502020202020204" pitchFamily="34" charset="0"/>
              </a:rPr>
              <a:t>This is all you have to do before the end of September </a:t>
            </a:r>
          </a:p>
        </p:txBody>
      </p:sp>
      <p:pic>
        <p:nvPicPr>
          <p:cNvPr id="36" name="Picture 35">
            <a:extLst>
              <a:ext uri="{FF2B5EF4-FFF2-40B4-BE49-F238E27FC236}">
                <a16:creationId xmlns:a16="http://schemas.microsoft.com/office/drawing/2014/main" id="{599AE1B4-D2AC-4EBB-9189-0CFB10FF2CDB}"/>
              </a:ext>
            </a:extLst>
          </p:cNvPr>
          <p:cNvPicPr>
            <a:picLocks noChangeAspect="1"/>
          </p:cNvPicPr>
          <p:nvPr/>
        </p:nvPicPr>
        <p:blipFill>
          <a:blip r:embed="rId16"/>
          <a:stretch>
            <a:fillRect/>
          </a:stretch>
        </p:blipFill>
        <p:spPr>
          <a:xfrm>
            <a:off x="4572231" y="4040913"/>
            <a:ext cx="1216258" cy="1092803"/>
          </a:xfrm>
          <a:prstGeom prst="rect">
            <a:avLst/>
          </a:prstGeom>
        </p:spPr>
      </p:pic>
    </p:spTree>
    <p:extLst>
      <p:ext uri="{BB962C8B-B14F-4D97-AF65-F5344CB8AC3E}">
        <p14:creationId xmlns:p14="http://schemas.microsoft.com/office/powerpoint/2010/main" val="4186368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GB">
              <a:latin typeface="+mn-lt"/>
            </a:endParaRPr>
          </a:p>
          <a:p>
            <a:r>
              <a:rPr lang="en-GB">
                <a:latin typeface="+mn-lt"/>
              </a:rPr>
              <a:t>EHCH framework and London EHCH Network Governance </a:t>
            </a:r>
          </a:p>
        </p:txBody>
      </p:sp>
      <p:sp>
        <p:nvSpPr>
          <p:cNvPr id="2" name="Slide Number Placeholder 1">
            <a:extLst>
              <a:ext uri="{FF2B5EF4-FFF2-40B4-BE49-F238E27FC236}">
                <a16:creationId xmlns:a16="http://schemas.microsoft.com/office/drawing/2014/main" id="{0ED0FF35-3F20-448B-ABB1-B3426AA0B8A1}"/>
              </a:ext>
            </a:extLst>
          </p:cNvPr>
          <p:cNvSpPr>
            <a:spLocks noGrp="1"/>
          </p:cNvSpPr>
          <p:nvPr>
            <p:ph type="sldNum" sz="quarter" idx="11"/>
          </p:nvPr>
        </p:nvSpPr>
        <p:spPr/>
        <p:txBody>
          <a:bodyPr/>
          <a:lstStyle/>
          <a:p>
            <a:fld id="{8FC524A1-7B6A-464D-B8BC-8FE2E057339E}" type="slidenum">
              <a:rPr lang="en-GB" smtClean="0">
                <a:solidFill>
                  <a:srgbClr val="3F3F3F">
                    <a:lumMod val="50000"/>
                  </a:srgbClr>
                </a:solidFill>
              </a:rPr>
              <a:pPr/>
              <a:t>4</a:t>
            </a:fld>
            <a:endParaRPr lang="en-GB">
              <a:solidFill>
                <a:srgbClr val="3F3F3F">
                  <a:lumMod val="50000"/>
                </a:srgbClr>
              </a:solidFill>
            </a:endParaRPr>
          </a:p>
        </p:txBody>
      </p:sp>
    </p:spTree>
    <p:extLst>
      <p:ext uri="{BB962C8B-B14F-4D97-AF65-F5344CB8AC3E}">
        <p14:creationId xmlns:p14="http://schemas.microsoft.com/office/powerpoint/2010/main" val="1608059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drawing&#10;&#10;Description automatically generated">
            <a:extLst>
              <a:ext uri="{FF2B5EF4-FFF2-40B4-BE49-F238E27FC236}">
                <a16:creationId xmlns:a16="http://schemas.microsoft.com/office/drawing/2014/main" id="{3E2F09E4-CC59-491D-BEF6-E86F9E1075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542" y="261021"/>
            <a:ext cx="3716561" cy="883533"/>
          </a:xfrm>
          <a:prstGeom prst="rect">
            <a:avLst/>
          </a:prstGeom>
        </p:spPr>
      </p:pic>
      <p:sp>
        <p:nvSpPr>
          <p:cNvPr id="17" name="Title 1">
            <a:extLst>
              <a:ext uri="{FF2B5EF4-FFF2-40B4-BE49-F238E27FC236}">
                <a16:creationId xmlns:a16="http://schemas.microsoft.com/office/drawing/2014/main" id="{8D6A82CC-B828-4BF3-B70E-A675D8DE3614}"/>
              </a:ext>
            </a:extLst>
          </p:cNvPr>
          <p:cNvSpPr txBox="1">
            <a:spLocks/>
          </p:cNvSpPr>
          <p:nvPr/>
        </p:nvSpPr>
        <p:spPr>
          <a:xfrm>
            <a:off x="4088922" y="572390"/>
            <a:ext cx="5264944" cy="1144329"/>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4000" b="0" i="0" kern="1200">
                <a:solidFill>
                  <a:schemeClr val="tx1">
                    <a:lumMod val="50000"/>
                    <a:lumOff val="50000"/>
                  </a:schemeClr>
                </a:solidFill>
                <a:latin typeface="Frutiger LT Std 45 Light" panose="020B0402020204020204" pitchFamily="34" charset="77"/>
                <a:ea typeface="+mj-ea"/>
                <a:cs typeface="+mj-cs"/>
              </a:defRPr>
            </a:lvl1pPr>
          </a:lstStyle>
          <a:p>
            <a:pPr algn="ctr" defTabSz="685783">
              <a:defRPr/>
            </a:pPr>
            <a:r>
              <a:rPr lang="en-US" sz="3000" dirty="0">
                <a:solidFill>
                  <a:sysClr val="windowText" lastClr="000000">
                    <a:lumMod val="50000"/>
                    <a:lumOff val="50000"/>
                  </a:sysClr>
                </a:solidFill>
                <a:latin typeface="Arial"/>
              </a:rPr>
              <a:t>Your direct line to </a:t>
            </a:r>
            <a:br>
              <a:rPr lang="en-US" sz="3000" dirty="0">
                <a:solidFill>
                  <a:sysClr val="windowText" lastClr="000000">
                    <a:lumMod val="50000"/>
                    <a:lumOff val="50000"/>
                  </a:sysClr>
                </a:solidFill>
                <a:latin typeface="Arial"/>
              </a:rPr>
            </a:br>
            <a:r>
              <a:rPr lang="en-US" sz="3000" dirty="0">
                <a:solidFill>
                  <a:sysClr val="windowText" lastClr="000000">
                    <a:lumMod val="50000"/>
                    <a:lumOff val="50000"/>
                  </a:sysClr>
                </a:solidFill>
                <a:latin typeface="Arial"/>
              </a:rPr>
              <a:t>urgent clinical advice</a:t>
            </a:r>
          </a:p>
        </p:txBody>
      </p:sp>
      <p:sp>
        <p:nvSpPr>
          <p:cNvPr id="19" name="Content Placeholder 1">
            <a:extLst>
              <a:ext uri="{FF2B5EF4-FFF2-40B4-BE49-F238E27FC236}">
                <a16:creationId xmlns:a16="http://schemas.microsoft.com/office/drawing/2014/main" id="{B5D822DA-E764-46BA-88D0-2BE744377DB1}"/>
              </a:ext>
            </a:extLst>
          </p:cNvPr>
          <p:cNvSpPr txBox="1">
            <a:spLocks/>
          </p:cNvSpPr>
          <p:nvPr/>
        </p:nvSpPr>
        <p:spPr>
          <a:xfrm>
            <a:off x="202723" y="1342006"/>
            <a:ext cx="3886199" cy="34080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buNone/>
              <a:defRPr/>
            </a:pPr>
            <a:r>
              <a:rPr lang="en-GB" sz="1000" dirty="0">
                <a:solidFill>
                  <a:prstClr val="black"/>
                </a:solidFill>
              </a:rPr>
              <a:t>The NHS 111 Starline service will provide you with </a:t>
            </a:r>
            <a:r>
              <a:rPr lang="en-GB" sz="1000" b="1" dirty="0">
                <a:solidFill>
                  <a:prstClr val="black"/>
                </a:solidFill>
              </a:rPr>
              <a:t>fast access to a clinical team</a:t>
            </a:r>
            <a:r>
              <a:rPr lang="en-GB" sz="1000" dirty="0">
                <a:solidFill>
                  <a:prstClr val="black"/>
                </a:solidFill>
              </a:rPr>
              <a:t> who can give you the advice and medical input you need to </a:t>
            </a:r>
            <a:r>
              <a:rPr lang="en-GB" sz="1000" b="1" dirty="0">
                <a:solidFill>
                  <a:prstClr val="black"/>
                </a:solidFill>
              </a:rPr>
              <a:t>care for your resident </a:t>
            </a:r>
            <a:r>
              <a:rPr lang="en-GB" sz="1000" dirty="0">
                <a:solidFill>
                  <a:prstClr val="black"/>
                </a:solidFill>
              </a:rPr>
              <a:t>instead of having to call 999 and transfer your resident to hospital. </a:t>
            </a:r>
          </a:p>
          <a:p>
            <a:pPr marL="0" indent="0" defTabSz="685783">
              <a:buNone/>
              <a:defRPr/>
            </a:pPr>
            <a:r>
              <a:rPr lang="en-GB" sz="1000" b="1" dirty="0">
                <a:solidFill>
                  <a:prstClr val="black"/>
                </a:solidFill>
              </a:rPr>
              <a:t>This service has been relaunched to ensure that you are receiving an enhanced level of support as care providers. </a:t>
            </a:r>
          </a:p>
          <a:p>
            <a:pPr marL="0" indent="0" defTabSz="914378">
              <a:buNone/>
            </a:pPr>
            <a:endParaRPr lang="en-GB" sz="1000" dirty="0">
              <a:solidFill>
                <a:prstClr val="black"/>
              </a:solidFill>
            </a:endParaRPr>
          </a:p>
        </p:txBody>
      </p:sp>
      <p:pic>
        <p:nvPicPr>
          <p:cNvPr id="6" name="Picture 5">
            <a:extLst>
              <a:ext uri="{FF2B5EF4-FFF2-40B4-BE49-F238E27FC236}">
                <a16:creationId xmlns:a16="http://schemas.microsoft.com/office/drawing/2014/main" id="{3314687B-2570-4B92-A157-4D006FF2670C}"/>
              </a:ext>
            </a:extLst>
          </p:cNvPr>
          <p:cNvPicPr>
            <a:picLocks noChangeAspect="1"/>
          </p:cNvPicPr>
          <p:nvPr/>
        </p:nvPicPr>
        <p:blipFill rotWithShape="1">
          <a:blip r:embed="rId4"/>
          <a:srcRect l="34250" t="33200" r="24801" b="19595"/>
          <a:stretch/>
        </p:blipFill>
        <p:spPr>
          <a:xfrm>
            <a:off x="4173742" y="1656042"/>
            <a:ext cx="4771581" cy="3094038"/>
          </a:xfrm>
          <a:prstGeom prst="rect">
            <a:avLst/>
          </a:prstGeom>
        </p:spPr>
      </p:pic>
      <p:grpSp>
        <p:nvGrpSpPr>
          <p:cNvPr id="7" name="Group 6">
            <a:extLst>
              <a:ext uri="{FF2B5EF4-FFF2-40B4-BE49-F238E27FC236}">
                <a16:creationId xmlns:a16="http://schemas.microsoft.com/office/drawing/2014/main" id="{D7D3C6C6-C792-4084-9840-410CF4FDDF58}"/>
              </a:ext>
            </a:extLst>
          </p:cNvPr>
          <p:cNvGrpSpPr/>
          <p:nvPr/>
        </p:nvGrpSpPr>
        <p:grpSpPr>
          <a:xfrm>
            <a:off x="136219" y="3913122"/>
            <a:ext cx="1182508" cy="836959"/>
            <a:chOff x="1720874" y="3306546"/>
            <a:chExt cx="1583594" cy="1120841"/>
          </a:xfrm>
        </p:grpSpPr>
        <p:pic>
          <p:nvPicPr>
            <p:cNvPr id="8" name="Picture 7" descr="A close up of a logo&#10;&#10;Description automatically generated">
              <a:extLst>
                <a:ext uri="{FF2B5EF4-FFF2-40B4-BE49-F238E27FC236}">
                  <a16:creationId xmlns:a16="http://schemas.microsoft.com/office/drawing/2014/main" id="{F936F803-11E0-4D8B-A956-CE99BC5F7A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0874" y="3306546"/>
              <a:ext cx="712000" cy="982560"/>
            </a:xfrm>
            <a:prstGeom prst="rect">
              <a:avLst/>
            </a:prstGeom>
          </p:spPr>
        </p:pic>
        <p:pic>
          <p:nvPicPr>
            <p:cNvPr id="9" name="Picture 8" descr="A close up of a logo&#10;&#10;Description automatically generated">
              <a:extLst>
                <a:ext uri="{FF2B5EF4-FFF2-40B4-BE49-F238E27FC236}">
                  <a16:creationId xmlns:a16="http://schemas.microsoft.com/office/drawing/2014/main" id="{C5FBF828-6061-4E8B-A712-83E28D0423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4838" y="3377211"/>
              <a:ext cx="699630" cy="944501"/>
            </a:xfrm>
            <a:prstGeom prst="rect">
              <a:avLst/>
            </a:prstGeom>
          </p:spPr>
        </p:pic>
        <p:pic>
          <p:nvPicPr>
            <p:cNvPr id="10" name="Picture 9" descr="A close up of a logo&#10;&#10;Description automatically generated">
              <a:extLst>
                <a:ext uri="{FF2B5EF4-FFF2-40B4-BE49-F238E27FC236}">
                  <a16:creationId xmlns:a16="http://schemas.microsoft.com/office/drawing/2014/main" id="{C9C21938-E468-4668-8F42-416A5B35AFE0}"/>
                </a:ext>
              </a:extLst>
            </p:cNvPr>
            <p:cNvPicPr>
              <a:picLocks noChangeAspect="1"/>
            </p:cNvPicPr>
            <p:nvPr/>
          </p:nvPicPr>
          <p:blipFill>
            <a:blip r:embed="rId7"/>
            <a:stretch>
              <a:fillRect/>
            </a:stretch>
          </p:blipFill>
          <p:spPr>
            <a:xfrm>
              <a:off x="2196764" y="3403009"/>
              <a:ext cx="731698" cy="1024378"/>
            </a:xfrm>
            <a:prstGeom prst="rect">
              <a:avLst/>
            </a:prstGeom>
          </p:spPr>
        </p:pic>
      </p:grpSp>
      <p:sp>
        <p:nvSpPr>
          <p:cNvPr id="11" name="Speech Bubble: Oval 21">
            <a:extLst>
              <a:ext uri="{FF2B5EF4-FFF2-40B4-BE49-F238E27FC236}">
                <a16:creationId xmlns:a16="http://schemas.microsoft.com/office/drawing/2014/main" id="{DC22D92B-C57E-4741-A9B9-A862F11DDBEE}"/>
              </a:ext>
            </a:extLst>
          </p:cNvPr>
          <p:cNvSpPr/>
          <p:nvPr/>
        </p:nvSpPr>
        <p:spPr>
          <a:xfrm flipH="1">
            <a:off x="1707307" y="3365331"/>
            <a:ext cx="2466435" cy="1307240"/>
          </a:xfrm>
          <a:prstGeom prst="wedgeEllipseCallout">
            <a:avLst>
              <a:gd name="adj1" fmla="val 69478"/>
              <a:gd name="adj2" fmla="val 23089"/>
            </a:avLst>
          </a:prstGeom>
          <a:solidFill>
            <a:srgbClr val="F57769"/>
          </a:solidFill>
          <a:ln w="12700" cap="flat" cmpd="sng" algn="ctr">
            <a:noFill/>
            <a:prstDash val="solid"/>
            <a:miter lim="800000"/>
          </a:ln>
          <a:effectLst/>
        </p:spPr>
        <p:txBody>
          <a:bodyPr rtlCol="0" anchor="ctr"/>
          <a:lstStyle/>
          <a:p>
            <a:pPr algn="ctr" defTabSz="685800">
              <a:defRPr/>
            </a:pPr>
            <a:r>
              <a:rPr lang="en-GB" sz="1050" kern="0" dirty="0">
                <a:solidFill>
                  <a:schemeClr val="bg1"/>
                </a:solidFill>
                <a:latin typeface="Graphik Semibold" panose="020B0703030202060203" pitchFamily="34" charset="0"/>
              </a:rPr>
              <a:t>Did you know that our Clinical Advisory Service has GPs, Nurses, Paramedics and Pharmacists working together to provide you with the right clinical advice? </a:t>
            </a:r>
          </a:p>
        </p:txBody>
      </p:sp>
    </p:spTree>
    <p:extLst>
      <p:ext uri="{BB962C8B-B14F-4D97-AF65-F5344CB8AC3E}">
        <p14:creationId xmlns:p14="http://schemas.microsoft.com/office/powerpoint/2010/main" val="642417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defTabSz="913661">
              <a:defRPr/>
            </a:pPr>
            <a:endParaRPr sz="1350">
              <a:solidFill>
                <a:srgbClr val="3F3F3F"/>
              </a:solidFill>
              <a:latin typeface="Arial"/>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defTabSz="913661">
              <a:spcBef>
                <a:spcPts val="75"/>
              </a:spcBef>
              <a:defRPr/>
            </a:pPr>
            <a:r>
              <a:rPr lang="en-GB" sz="825" b="1" spc="-4">
                <a:solidFill>
                  <a:srgbClr val="FFFFFF"/>
                </a:solidFill>
                <a:latin typeface="Arial"/>
                <a:cs typeface="Arial"/>
              </a:rPr>
              <a:t>Our </a:t>
            </a:r>
            <a:r>
              <a:rPr sz="825" b="1" spc="-4">
                <a:solidFill>
                  <a:srgbClr val="FFFFFF"/>
                </a:solidFill>
                <a:latin typeface="Arial"/>
                <a:cs typeface="Arial"/>
              </a:rPr>
              <a:t>vision</a:t>
            </a:r>
            <a:endParaRPr sz="825">
              <a:solidFill>
                <a:srgbClr val="3F3F3F"/>
              </a:solidFill>
              <a:latin typeface="Arial"/>
              <a:cs typeface="Arial"/>
            </a:endParaRPr>
          </a:p>
        </p:txBody>
      </p:sp>
      <p:sp>
        <p:nvSpPr>
          <p:cNvPr id="19" name="object 19"/>
          <p:cNvSpPr txBox="1">
            <a:spLocks noGrp="1"/>
          </p:cNvSpPr>
          <p:nvPr>
            <p:ph type="title"/>
          </p:nvPr>
        </p:nvSpPr>
        <p:spPr>
          <a:xfrm>
            <a:off x="247907" y="116322"/>
            <a:ext cx="7068852" cy="809837"/>
          </a:xfrm>
          <a:prstGeom prst="rect">
            <a:avLst/>
          </a:prstGeom>
        </p:spPr>
        <p:txBody>
          <a:bodyPr vert="horz" wrap="square" lIns="0" tIns="9525" rIns="0" bIns="0" rtlCol="0" anchor="ctr">
            <a:spAutoFit/>
          </a:bodyPr>
          <a:lstStyle/>
          <a:p>
            <a:pPr marL="9525">
              <a:spcBef>
                <a:spcPts val="75"/>
              </a:spcBef>
            </a:pPr>
            <a:r>
              <a:rPr lang="en-GB" sz="2600" spc="-4" dirty="0">
                <a:solidFill>
                  <a:srgbClr val="005EB8"/>
                </a:solidFill>
                <a:latin typeface="Arial"/>
                <a:cs typeface="Arial"/>
              </a:rPr>
              <a:t>Escalating any concerns you have regarding your resident</a:t>
            </a:r>
            <a:endParaRPr lang="en-GB" sz="2600" dirty="0">
              <a:solidFill>
                <a:srgbClr val="005EB8"/>
              </a:solidFill>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49" defTabSz="913661">
              <a:spcBef>
                <a:spcPts val="34"/>
              </a:spcBef>
              <a:defRPr/>
            </a:pPr>
            <a:fld id="{81D60167-4931-47E6-BA6A-407CBD079E47}" type="slidenum">
              <a:rPr sz="825" b="1" spc="-68" dirty="0">
                <a:solidFill>
                  <a:srgbClr val="FFFFFF"/>
                </a:solidFill>
                <a:latin typeface="Trebuchet MS"/>
                <a:cs typeface="Trebuchet MS"/>
              </a:rPr>
              <a:pPr marL="19049" defTabSz="913661">
                <a:spcBef>
                  <a:spcPts val="34"/>
                </a:spcBef>
                <a:defRPr/>
              </a:pPr>
              <a:t>41</a:t>
            </a:fld>
            <a:endParaRPr sz="825">
              <a:solidFill>
                <a:srgbClr val="3F3F3F"/>
              </a:solidFill>
              <a:latin typeface="Trebuchet MS"/>
              <a:cs typeface="Trebuchet MS"/>
            </a:endParaRPr>
          </a:p>
        </p:txBody>
      </p:sp>
      <p:pic>
        <p:nvPicPr>
          <p:cNvPr id="2" name="Picture 1">
            <a:hlinkClick r:id="rId3"/>
            <a:extLst>
              <a:ext uri="{FF2B5EF4-FFF2-40B4-BE49-F238E27FC236}">
                <a16:creationId xmlns:a16="http://schemas.microsoft.com/office/drawing/2014/main" id="{115220AF-F4B9-4EE0-87C6-FC951A92F0F1}"/>
              </a:ext>
            </a:extLst>
          </p:cNvPr>
          <p:cNvPicPr>
            <a:picLocks noChangeAspect="1"/>
          </p:cNvPicPr>
          <p:nvPr/>
        </p:nvPicPr>
        <p:blipFill rotWithShape="1">
          <a:blip r:embed="rId4"/>
          <a:srcRect b="6068"/>
          <a:stretch/>
        </p:blipFill>
        <p:spPr>
          <a:xfrm>
            <a:off x="3255299" y="801450"/>
            <a:ext cx="5667959" cy="3729142"/>
          </a:xfrm>
          <a:prstGeom prst="rect">
            <a:avLst/>
          </a:prstGeom>
        </p:spPr>
      </p:pic>
      <p:sp>
        <p:nvSpPr>
          <p:cNvPr id="3" name="Slide Number Placeholder 2">
            <a:extLst>
              <a:ext uri="{FF2B5EF4-FFF2-40B4-BE49-F238E27FC236}">
                <a16:creationId xmlns:a16="http://schemas.microsoft.com/office/drawing/2014/main" id="{7D5DE13C-26D4-4724-BF77-4A5CD2A013AC}"/>
              </a:ext>
            </a:extLst>
          </p:cNvPr>
          <p:cNvSpPr>
            <a:spLocks noGrp="1"/>
          </p:cNvSpPr>
          <p:nvPr>
            <p:ph type="sldNum" sz="quarter" idx="7"/>
          </p:nvPr>
        </p:nvSpPr>
        <p:spPr>
          <a:xfrm>
            <a:off x="5069160" y="3589498"/>
            <a:ext cx="1600200" cy="205383"/>
          </a:xfrm>
          <a:prstGeom prst="rect">
            <a:avLst/>
          </a:prstGeom>
        </p:spPr>
        <p:txBody>
          <a:bodyPr vert="horz" lIns="0" tIns="0" rIns="0" bIns="0" rtlCol="0" anchor="ctr"/>
          <a:lstStyle>
            <a:defPPr>
              <a:defRPr lang="en-US"/>
            </a:defPPr>
            <a:lvl1pPr marL="0" algn="r" defTabSz="685263" rtl="0" eaLnBrk="1" latinLnBrk="0" hangingPunct="1">
              <a:defRPr sz="619" b="1" i="0" kern="1200">
                <a:solidFill>
                  <a:schemeClr val="bg1"/>
                </a:solidFill>
                <a:latin typeface="Trebuchet MS"/>
                <a:ea typeface="+mn-ea"/>
                <a:cs typeface="Trebuchet MS"/>
              </a:defRPr>
            </a:lvl1pPr>
            <a:lvl2pPr marL="342632" algn="l" defTabSz="685263" rtl="0" eaLnBrk="1" latinLnBrk="0" hangingPunct="1">
              <a:defRPr sz="1350" kern="1200">
                <a:solidFill>
                  <a:schemeClr val="tx1"/>
                </a:solidFill>
                <a:latin typeface="+mn-lt"/>
                <a:ea typeface="+mn-ea"/>
                <a:cs typeface="+mn-cs"/>
              </a:defRPr>
            </a:lvl2pPr>
            <a:lvl3pPr marL="685263" algn="l" defTabSz="685263" rtl="0" eaLnBrk="1" latinLnBrk="0" hangingPunct="1">
              <a:defRPr sz="1350" kern="1200">
                <a:solidFill>
                  <a:schemeClr val="tx1"/>
                </a:solidFill>
                <a:latin typeface="+mn-lt"/>
                <a:ea typeface="+mn-ea"/>
                <a:cs typeface="+mn-cs"/>
              </a:defRPr>
            </a:lvl3pPr>
            <a:lvl4pPr marL="1027895" algn="l" defTabSz="685263" rtl="0" eaLnBrk="1" latinLnBrk="0" hangingPunct="1">
              <a:defRPr sz="1350" kern="1200">
                <a:solidFill>
                  <a:schemeClr val="tx1"/>
                </a:solidFill>
                <a:latin typeface="+mn-lt"/>
                <a:ea typeface="+mn-ea"/>
                <a:cs typeface="+mn-cs"/>
              </a:defRPr>
            </a:lvl4pPr>
            <a:lvl5pPr marL="1370526" algn="l" defTabSz="685263" rtl="0" eaLnBrk="1" latinLnBrk="0" hangingPunct="1">
              <a:defRPr sz="1350" kern="1200">
                <a:solidFill>
                  <a:schemeClr val="tx1"/>
                </a:solidFill>
                <a:latin typeface="+mn-lt"/>
                <a:ea typeface="+mn-ea"/>
                <a:cs typeface="+mn-cs"/>
              </a:defRPr>
            </a:lvl5pPr>
            <a:lvl6pPr marL="1713157" algn="l" defTabSz="685263" rtl="0" eaLnBrk="1" latinLnBrk="0" hangingPunct="1">
              <a:defRPr sz="1350" kern="1200">
                <a:solidFill>
                  <a:schemeClr val="tx1"/>
                </a:solidFill>
                <a:latin typeface="+mn-lt"/>
                <a:ea typeface="+mn-ea"/>
                <a:cs typeface="+mn-cs"/>
              </a:defRPr>
            </a:lvl6pPr>
            <a:lvl7pPr marL="2055788" algn="l" defTabSz="685263" rtl="0" eaLnBrk="1" latinLnBrk="0" hangingPunct="1">
              <a:defRPr sz="1350" kern="1200">
                <a:solidFill>
                  <a:schemeClr val="tx1"/>
                </a:solidFill>
                <a:latin typeface="+mn-lt"/>
                <a:ea typeface="+mn-ea"/>
                <a:cs typeface="+mn-cs"/>
              </a:defRPr>
            </a:lvl7pPr>
            <a:lvl8pPr marL="2398420" algn="l" defTabSz="685263" rtl="0" eaLnBrk="1" latinLnBrk="0" hangingPunct="1">
              <a:defRPr sz="1350" kern="1200">
                <a:solidFill>
                  <a:schemeClr val="tx1"/>
                </a:solidFill>
                <a:latin typeface="+mn-lt"/>
                <a:ea typeface="+mn-ea"/>
                <a:cs typeface="+mn-cs"/>
              </a:defRPr>
            </a:lvl8pPr>
            <a:lvl9pPr marL="2741051" algn="l" defTabSz="685263" rtl="0" eaLnBrk="1" latinLnBrk="0" hangingPunct="1">
              <a:defRPr sz="1350" kern="1200">
                <a:solidFill>
                  <a:schemeClr val="tx1"/>
                </a:solidFill>
                <a:latin typeface="+mn-lt"/>
                <a:ea typeface="+mn-ea"/>
                <a:cs typeface="+mn-cs"/>
              </a:defRPr>
            </a:lvl9pPr>
          </a:lstStyle>
          <a:p>
            <a:pPr marL="14288">
              <a:spcBef>
                <a:spcPts val="26"/>
              </a:spcBef>
            </a:pPr>
            <a:fld id="{81D60167-4931-47E6-BA6A-407CBD079E47}" type="slidenum">
              <a:rPr lang="en-GB" spc="-51"/>
              <a:pPr marL="14288">
                <a:spcBef>
                  <a:spcPts val="26"/>
                </a:spcBef>
              </a:pPr>
              <a:t>41</a:t>
            </a:fld>
            <a:endParaRPr lang="en-GB" spc="-68"/>
          </a:p>
        </p:txBody>
      </p:sp>
      <p:sp>
        <p:nvSpPr>
          <p:cNvPr id="5" name="Speech Bubble: Oval 21">
            <a:extLst>
              <a:ext uri="{FF2B5EF4-FFF2-40B4-BE49-F238E27FC236}">
                <a16:creationId xmlns:a16="http://schemas.microsoft.com/office/drawing/2014/main" id="{727B3AA1-AC36-4590-AEF5-2794B109A408}"/>
              </a:ext>
            </a:extLst>
          </p:cNvPr>
          <p:cNvSpPr/>
          <p:nvPr/>
        </p:nvSpPr>
        <p:spPr>
          <a:xfrm flipH="1">
            <a:off x="6831199" y="2389070"/>
            <a:ext cx="2183499" cy="1458750"/>
          </a:xfrm>
          <a:prstGeom prst="wedgeEllipseCallout">
            <a:avLst>
              <a:gd name="adj1" fmla="val 40293"/>
              <a:gd name="adj2" fmla="val 83915"/>
            </a:avLst>
          </a:prstGeom>
          <a:solidFill>
            <a:srgbClr val="DC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spcBef>
                <a:spcPts val="10"/>
              </a:spcBef>
              <a:defRPr/>
            </a:pPr>
            <a:r>
              <a:rPr lang="en-GB" sz="1050" b="1" spc="-5" dirty="0">
                <a:solidFill>
                  <a:schemeClr val="bg1"/>
                </a:solidFill>
                <a:latin typeface="Arial" panose="020B0604020202020204" pitchFamily="34" charset="0"/>
                <a:cs typeface="Arial" panose="020B0604020202020204" pitchFamily="34" charset="0"/>
              </a:rPr>
              <a:t>Is your care home aware of the support available to help with infection prevention and managing an outbreak? </a:t>
            </a:r>
          </a:p>
        </p:txBody>
      </p:sp>
      <p:sp>
        <p:nvSpPr>
          <p:cNvPr id="23" name="Rectangle 22">
            <a:extLst>
              <a:ext uri="{FF2B5EF4-FFF2-40B4-BE49-F238E27FC236}">
                <a16:creationId xmlns:a16="http://schemas.microsoft.com/office/drawing/2014/main" id="{12B7B005-0C74-4815-9050-DD6831F280AD}"/>
              </a:ext>
            </a:extLst>
          </p:cNvPr>
          <p:cNvSpPr/>
          <p:nvPr/>
        </p:nvSpPr>
        <p:spPr>
          <a:xfrm>
            <a:off x="229085" y="4610729"/>
            <a:ext cx="6385010" cy="553998"/>
          </a:xfrm>
          <a:prstGeom prst="rect">
            <a:avLst/>
          </a:prstGeom>
          <a:solidFill>
            <a:schemeClr val="bg1"/>
          </a:solidFill>
        </p:spPr>
        <p:txBody>
          <a:bodyPr wrap="square">
            <a:spAutoFit/>
          </a:bodyPr>
          <a:lstStyle/>
          <a:p>
            <a:pPr marL="12700" defTabSz="914378">
              <a:spcBef>
                <a:spcPts val="100"/>
              </a:spcBef>
              <a:defRPr/>
            </a:pPr>
            <a:r>
              <a:rPr lang="en-GB" dirty="0">
                <a:solidFill>
                  <a:srgbClr val="222222"/>
                </a:solidFill>
                <a:latin typeface="arial" panose="020B0604020202020204" pitchFamily="34" charset="0"/>
              </a:rPr>
              <a:t>Download a copy of the poster to print and complete </a:t>
            </a:r>
            <a:r>
              <a:rPr lang="en-GB" dirty="0">
                <a:solidFill>
                  <a:srgbClr val="222222"/>
                </a:solidFill>
                <a:latin typeface="arial" panose="020B0604020202020204" pitchFamily="34" charset="0"/>
                <a:hlinkClick r:id="rId3"/>
              </a:rPr>
              <a:t>here</a:t>
            </a:r>
            <a:r>
              <a:rPr lang="en-GB" dirty="0">
                <a:solidFill>
                  <a:srgbClr val="222222"/>
                </a:solidFill>
                <a:latin typeface="arial" panose="020B0604020202020204" pitchFamily="34" charset="0"/>
              </a:rPr>
              <a:t>.</a:t>
            </a:r>
          </a:p>
          <a:p>
            <a:pPr defTabSz="914378">
              <a:spcBef>
                <a:spcPts val="10"/>
              </a:spcBef>
              <a:defRPr/>
            </a:pPr>
            <a:endParaRPr lang="en-GB" sz="1200" dirty="0">
              <a:solidFill>
                <a:srgbClr val="222222"/>
              </a:solidFill>
              <a:latin typeface="arial" panose="020B0604020202020204" pitchFamily="34" charset="0"/>
            </a:endParaRPr>
          </a:p>
        </p:txBody>
      </p:sp>
      <p:grpSp>
        <p:nvGrpSpPr>
          <p:cNvPr id="15" name="Group 14">
            <a:extLst>
              <a:ext uri="{FF2B5EF4-FFF2-40B4-BE49-F238E27FC236}">
                <a16:creationId xmlns:a16="http://schemas.microsoft.com/office/drawing/2014/main" id="{20678D67-9E65-42A6-8F6D-8906D147C362}"/>
              </a:ext>
            </a:extLst>
          </p:cNvPr>
          <p:cNvGrpSpPr/>
          <p:nvPr/>
        </p:nvGrpSpPr>
        <p:grpSpPr>
          <a:xfrm>
            <a:off x="6356395" y="3834248"/>
            <a:ext cx="787770" cy="1118514"/>
            <a:chOff x="510685" y="971454"/>
            <a:chExt cx="866698" cy="1261377"/>
          </a:xfrm>
        </p:grpSpPr>
        <p:pic>
          <p:nvPicPr>
            <p:cNvPr id="16" name="Picture 15" descr="A close up of a logo&#10;&#10;Description automatically generated">
              <a:extLst>
                <a:ext uri="{FF2B5EF4-FFF2-40B4-BE49-F238E27FC236}">
                  <a16:creationId xmlns:a16="http://schemas.microsoft.com/office/drawing/2014/main" id="{9467ECAA-50F7-4514-A9EB-DD7C82ED5A91}"/>
                </a:ext>
              </a:extLst>
            </p:cNvPr>
            <p:cNvPicPr>
              <a:picLocks noChangeAspect="1"/>
            </p:cNvPicPr>
            <p:nvPr/>
          </p:nvPicPr>
          <p:blipFill>
            <a:blip r:embed="rId5"/>
            <a:stretch>
              <a:fillRect/>
            </a:stretch>
          </p:blipFill>
          <p:spPr>
            <a:xfrm>
              <a:off x="510685" y="971454"/>
              <a:ext cx="866698" cy="1125271"/>
            </a:xfrm>
            <a:prstGeom prst="rect">
              <a:avLst/>
            </a:prstGeom>
          </p:spPr>
        </p:pic>
        <p:pic>
          <p:nvPicPr>
            <p:cNvPr id="17" name="Picture 16">
              <a:extLst>
                <a:ext uri="{FF2B5EF4-FFF2-40B4-BE49-F238E27FC236}">
                  <a16:creationId xmlns:a16="http://schemas.microsoft.com/office/drawing/2014/main" id="{676D8DA9-8EDB-4DEF-A645-D184ABC36ED6}"/>
                </a:ext>
              </a:extLst>
            </p:cNvPr>
            <p:cNvPicPr>
              <a:picLocks noChangeAspect="1"/>
            </p:cNvPicPr>
            <p:nvPr/>
          </p:nvPicPr>
          <p:blipFill>
            <a:blip r:embed="rId6"/>
            <a:stretch>
              <a:fillRect/>
            </a:stretch>
          </p:blipFill>
          <p:spPr>
            <a:xfrm>
              <a:off x="712101" y="1747967"/>
              <a:ext cx="560376" cy="484864"/>
            </a:xfrm>
            <a:prstGeom prst="rect">
              <a:avLst/>
            </a:prstGeom>
          </p:spPr>
        </p:pic>
      </p:grpSp>
      <p:grpSp>
        <p:nvGrpSpPr>
          <p:cNvPr id="18" name="Group 17">
            <a:extLst>
              <a:ext uri="{FF2B5EF4-FFF2-40B4-BE49-F238E27FC236}">
                <a16:creationId xmlns:a16="http://schemas.microsoft.com/office/drawing/2014/main" id="{29C3F2E8-CB72-445C-B3DD-5DB0B32D06C9}"/>
              </a:ext>
            </a:extLst>
          </p:cNvPr>
          <p:cNvGrpSpPr/>
          <p:nvPr/>
        </p:nvGrpSpPr>
        <p:grpSpPr>
          <a:xfrm>
            <a:off x="345719" y="2763723"/>
            <a:ext cx="2427725" cy="494908"/>
            <a:chOff x="8521259" y="1926571"/>
            <a:chExt cx="2310521" cy="659877"/>
          </a:xfrm>
        </p:grpSpPr>
        <p:pic>
          <p:nvPicPr>
            <p:cNvPr id="20" name="Graphic 19">
              <a:extLst>
                <a:ext uri="{FF2B5EF4-FFF2-40B4-BE49-F238E27FC236}">
                  <a16:creationId xmlns:a16="http://schemas.microsoft.com/office/drawing/2014/main" id="{6702BE87-E48A-4A98-98DB-37FA2EDFC1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21259" y="1926571"/>
              <a:ext cx="2310521" cy="659877"/>
            </a:xfrm>
            <a:prstGeom prst="rect">
              <a:avLst/>
            </a:prstGeom>
          </p:spPr>
        </p:pic>
        <p:sp>
          <p:nvSpPr>
            <p:cNvPr id="21" name="Rectangle 20">
              <a:extLst>
                <a:ext uri="{FF2B5EF4-FFF2-40B4-BE49-F238E27FC236}">
                  <a16:creationId xmlns:a16="http://schemas.microsoft.com/office/drawing/2014/main" id="{1300099C-B186-460B-BDB0-221071EF2D88}"/>
                </a:ext>
              </a:extLst>
            </p:cNvPr>
            <p:cNvSpPr/>
            <p:nvPr/>
          </p:nvSpPr>
          <p:spPr>
            <a:xfrm>
              <a:off x="8554546" y="2028650"/>
              <a:ext cx="2177357" cy="423621"/>
            </a:xfrm>
            <a:prstGeom prst="rect">
              <a:avLst/>
            </a:prstGeom>
          </p:spPr>
          <p:txBody>
            <a:bodyPr wrap="none">
              <a:spAutoFit/>
            </a:bodyPr>
            <a:lstStyle/>
            <a:p>
              <a:pPr defTabSz="685800">
                <a:lnSpc>
                  <a:spcPct val="120000"/>
                </a:lnSpc>
                <a:defRPr/>
              </a:pPr>
              <a:r>
                <a:rPr lang="en-GB" sz="1350" dirty="0">
                  <a:solidFill>
                    <a:prstClr val="white"/>
                  </a:solidFill>
                  <a:latin typeface="Century Gothic" panose="020B0502020202020204" pitchFamily="34" charset="0"/>
                  <a:cs typeface="Arial" panose="020B0604020202020204" pitchFamily="34" charset="0"/>
                </a:rPr>
                <a:t>Escalating your concerns</a:t>
              </a:r>
            </a:p>
          </p:txBody>
        </p:sp>
      </p:grpSp>
      <p:grpSp>
        <p:nvGrpSpPr>
          <p:cNvPr id="24" name="Group 23">
            <a:extLst>
              <a:ext uri="{FF2B5EF4-FFF2-40B4-BE49-F238E27FC236}">
                <a16:creationId xmlns:a16="http://schemas.microsoft.com/office/drawing/2014/main" id="{3CF6AD68-D65F-4BA4-B2EB-0D19E8176E11}"/>
              </a:ext>
            </a:extLst>
          </p:cNvPr>
          <p:cNvGrpSpPr/>
          <p:nvPr/>
        </p:nvGrpSpPr>
        <p:grpSpPr>
          <a:xfrm>
            <a:off x="338218" y="3352912"/>
            <a:ext cx="2427724" cy="494908"/>
            <a:chOff x="8521259" y="1927190"/>
            <a:chExt cx="2310521" cy="659877"/>
          </a:xfrm>
        </p:grpSpPr>
        <p:pic>
          <p:nvPicPr>
            <p:cNvPr id="25" name="Graphic 24">
              <a:extLst>
                <a:ext uri="{FF2B5EF4-FFF2-40B4-BE49-F238E27FC236}">
                  <a16:creationId xmlns:a16="http://schemas.microsoft.com/office/drawing/2014/main" id="{DF72B8D2-4D63-492C-AD3E-BEC90EC9E1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21259" y="1927190"/>
              <a:ext cx="2310521" cy="659877"/>
            </a:xfrm>
            <a:prstGeom prst="rect">
              <a:avLst/>
            </a:prstGeom>
          </p:spPr>
        </p:pic>
        <p:sp>
          <p:nvSpPr>
            <p:cNvPr id="26" name="Rectangle 25">
              <a:extLst>
                <a:ext uri="{FF2B5EF4-FFF2-40B4-BE49-F238E27FC236}">
                  <a16:creationId xmlns:a16="http://schemas.microsoft.com/office/drawing/2014/main" id="{A29BAED2-70B3-4CB2-8665-52009D3BF4E9}"/>
                </a:ext>
              </a:extLst>
            </p:cNvPr>
            <p:cNvSpPr/>
            <p:nvPr/>
          </p:nvSpPr>
          <p:spPr>
            <a:xfrm>
              <a:off x="8523038" y="2017945"/>
              <a:ext cx="1756288" cy="423621"/>
            </a:xfrm>
            <a:prstGeom prst="rect">
              <a:avLst/>
            </a:prstGeom>
          </p:spPr>
          <p:txBody>
            <a:bodyPr wrap="none">
              <a:spAutoFit/>
            </a:bodyPr>
            <a:lstStyle/>
            <a:p>
              <a:pPr defTabSz="685800">
                <a:lnSpc>
                  <a:spcPct val="120000"/>
                </a:lnSpc>
                <a:defRPr/>
              </a:pPr>
              <a:r>
                <a:rPr lang="en-GB" sz="1350" dirty="0">
                  <a:solidFill>
                    <a:prstClr val="white"/>
                  </a:solidFill>
                  <a:latin typeface="Century Gothic" panose="020B0502020202020204" pitchFamily="34" charset="0"/>
                  <a:cs typeface="Arial" panose="020B0604020202020204" pitchFamily="34" charset="0"/>
                </a:rPr>
                <a:t>Effective Handover </a:t>
              </a:r>
            </a:p>
          </p:txBody>
        </p:sp>
      </p:grpSp>
      <p:grpSp>
        <p:nvGrpSpPr>
          <p:cNvPr id="27" name="Group 26">
            <a:extLst>
              <a:ext uri="{FF2B5EF4-FFF2-40B4-BE49-F238E27FC236}">
                <a16:creationId xmlns:a16="http://schemas.microsoft.com/office/drawing/2014/main" id="{8CA3C4F6-F5FA-4087-9D1C-A52DBA04FBA0}"/>
              </a:ext>
            </a:extLst>
          </p:cNvPr>
          <p:cNvGrpSpPr/>
          <p:nvPr/>
        </p:nvGrpSpPr>
        <p:grpSpPr>
          <a:xfrm>
            <a:off x="345720" y="2082673"/>
            <a:ext cx="2418892" cy="607984"/>
            <a:chOff x="8521259" y="1927190"/>
            <a:chExt cx="2310521" cy="831287"/>
          </a:xfrm>
          <a:solidFill>
            <a:srgbClr val="F57769"/>
          </a:solidFill>
        </p:grpSpPr>
        <p:pic>
          <p:nvPicPr>
            <p:cNvPr id="28" name="Graphic 27">
              <a:extLst>
                <a:ext uri="{FF2B5EF4-FFF2-40B4-BE49-F238E27FC236}">
                  <a16:creationId xmlns:a16="http://schemas.microsoft.com/office/drawing/2014/main" id="{F32D8F09-D832-4BAD-AB3D-90F82B6556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21259" y="1927190"/>
              <a:ext cx="2310521" cy="831287"/>
            </a:xfrm>
            <a:prstGeom prst="rect">
              <a:avLst/>
            </a:prstGeom>
          </p:spPr>
        </p:pic>
        <p:sp>
          <p:nvSpPr>
            <p:cNvPr id="29" name="Rectangle 28">
              <a:extLst>
                <a:ext uri="{FF2B5EF4-FFF2-40B4-BE49-F238E27FC236}">
                  <a16:creationId xmlns:a16="http://schemas.microsoft.com/office/drawing/2014/main" id="{786B7681-B242-4664-91AB-B1677615CF1D}"/>
                </a:ext>
              </a:extLst>
            </p:cNvPr>
            <p:cNvSpPr/>
            <p:nvPr/>
          </p:nvSpPr>
          <p:spPr>
            <a:xfrm>
              <a:off x="8526609" y="1969547"/>
              <a:ext cx="1938240" cy="775271"/>
            </a:xfrm>
            <a:prstGeom prst="rect">
              <a:avLst/>
            </a:prstGeom>
            <a:grpFill/>
          </p:spPr>
          <p:txBody>
            <a:bodyPr wrap="square">
              <a:spAutoFit/>
            </a:bodyPr>
            <a:lstStyle/>
            <a:p>
              <a:pPr defTabSz="685800">
                <a:lnSpc>
                  <a:spcPct val="120000"/>
                </a:lnSpc>
                <a:defRPr/>
              </a:pPr>
              <a:r>
                <a:rPr lang="en-GB" sz="1350" dirty="0">
                  <a:solidFill>
                    <a:prstClr val="white"/>
                  </a:solidFill>
                  <a:latin typeface="Century Gothic" panose="020B0502020202020204" pitchFamily="34" charset="0"/>
                  <a:cs typeface="Arial" panose="020B0604020202020204" pitchFamily="34" charset="0"/>
                </a:rPr>
                <a:t>Recognising signs of deterioration </a:t>
              </a:r>
            </a:p>
          </p:txBody>
        </p:sp>
      </p:grpSp>
      <p:grpSp>
        <p:nvGrpSpPr>
          <p:cNvPr id="30" name="Group 29">
            <a:extLst>
              <a:ext uri="{FF2B5EF4-FFF2-40B4-BE49-F238E27FC236}">
                <a16:creationId xmlns:a16="http://schemas.microsoft.com/office/drawing/2014/main" id="{EF414C38-DFB7-4F3D-A99F-980F87FC2958}"/>
              </a:ext>
            </a:extLst>
          </p:cNvPr>
          <p:cNvGrpSpPr/>
          <p:nvPr/>
        </p:nvGrpSpPr>
        <p:grpSpPr>
          <a:xfrm>
            <a:off x="352421" y="1519380"/>
            <a:ext cx="2421024" cy="494908"/>
            <a:chOff x="8521259" y="1927190"/>
            <a:chExt cx="2841946" cy="659877"/>
          </a:xfrm>
          <a:solidFill>
            <a:srgbClr val="DC547C"/>
          </a:solidFill>
        </p:grpSpPr>
        <p:pic>
          <p:nvPicPr>
            <p:cNvPr id="31" name="Graphic 30">
              <a:extLst>
                <a:ext uri="{FF2B5EF4-FFF2-40B4-BE49-F238E27FC236}">
                  <a16:creationId xmlns:a16="http://schemas.microsoft.com/office/drawing/2014/main" id="{A9A79AB0-9A27-4BAA-9E7F-A8BC7124FC6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21259" y="1927190"/>
              <a:ext cx="2841946" cy="659877"/>
            </a:xfrm>
            <a:prstGeom prst="rect">
              <a:avLst/>
            </a:prstGeom>
          </p:spPr>
        </p:pic>
        <p:sp>
          <p:nvSpPr>
            <p:cNvPr id="32" name="Rectangle 31">
              <a:extLst>
                <a:ext uri="{FF2B5EF4-FFF2-40B4-BE49-F238E27FC236}">
                  <a16:creationId xmlns:a16="http://schemas.microsoft.com/office/drawing/2014/main" id="{0DBBFC93-2412-4FB6-AB75-AFAFA5AF347D}"/>
                </a:ext>
              </a:extLst>
            </p:cNvPr>
            <p:cNvSpPr/>
            <p:nvPr/>
          </p:nvSpPr>
          <p:spPr>
            <a:xfrm>
              <a:off x="8553223" y="2019810"/>
              <a:ext cx="2440944" cy="423621"/>
            </a:xfrm>
            <a:prstGeom prst="rect">
              <a:avLst/>
            </a:prstGeom>
            <a:grpFill/>
          </p:spPr>
          <p:txBody>
            <a:bodyPr wrap="none">
              <a:spAutoFit/>
            </a:bodyPr>
            <a:lstStyle/>
            <a:p>
              <a:pPr defTabSz="685800">
                <a:lnSpc>
                  <a:spcPct val="120000"/>
                </a:lnSpc>
                <a:defRPr/>
              </a:pPr>
              <a:r>
                <a:rPr lang="en-GB" sz="1350" dirty="0">
                  <a:solidFill>
                    <a:prstClr val="white"/>
                  </a:solidFill>
                  <a:latin typeface="Century Gothic" panose="020B0502020202020204" pitchFamily="34" charset="0"/>
                  <a:cs typeface="Arial" panose="020B0604020202020204" pitchFamily="34" charset="0"/>
                </a:rPr>
                <a:t>Knowing your resident </a:t>
              </a:r>
            </a:p>
          </p:txBody>
        </p:sp>
      </p:grpSp>
      <p:sp>
        <p:nvSpPr>
          <p:cNvPr id="33" name="Speech Bubble: Oval 21">
            <a:extLst>
              <a:ext uri="{FF2B5EF4-FFF2-40B4-BE49-F238E27FC236}">
                <a16:creationId xmlns:a16="http://schemas.microsoft.com/office/drawing/2014/main" id="{3F1D6900-0FB7-4C80-8FAE-3A0E97B2BE52}"/>
              </a:ext>
            </a:extLst>
          </p:cNvPr>
          <p:cNvSpPr/>
          <p:nvPr/>
        </p:nvSpPr>
        <p:spPr>
          <a:xfrm flipH="1">
            <a:off x="3489935" y="2464825"/>
            <a:ext cx="2466435" cy="1307240"/>
          </a:xfrm>
          <a:prstGeom prst="wedgeEllipseCallout">
            <a:avLst>
              <a:gd name="adj1" fmla="val -56765"/>
              <a:gd name="adj2" fmla="val 77963"/>
            </a:avLst>
          </a:prstGeom>
          <a:solidFill>
            <a:srgbClr val="F57769"/>
          </a:solidFill>
          <a:ln w="12700" cap="flat" cmpd="sng" algn="ctr">
            <a:noFill/>
            <a:prstDash val="solid"/>
            <a:miter lim="800000"/>
          </a:ln>
          <a:effectLst/>
        </p:spPr>
        <p:txBody>
          <a:bodyPr rtlCol="0" anchor="ctr"/>
          <a:lstStyle/>
          <a:p>
            <a:pPr algn="ctr"/>
            <a:r>
              <a:rPr lang="en-GB" sz="1050" b="1" kern="0" dirty="0">
                <a:solidFill>
                  <a:prstClr val="white"/>
                </a:solidFill>
                <a:latin typeface="Arial" panose="020B0604020202020204" pitchFamily="34" charset="0"/>
                <a:cs typeface="Arial" panose="020B0604020202020204" pitchFamily="34" charset="0"/>
              </a:rPr>
              <a:t>Your CCG, PCN Clinical Lead or GP would be more than happy to help you to complete your poster with local contact details</a:t>
            </a:r>
            <a:r>
              <a:rPr lang="en-GB" sz="1050" b="1" kern="0" dirty="0">
                <a:solidFill>
                  <a:prstClr val="white"/>
                </a:solidFill>
                <a:latin typeface="Graphik Semibold" panose="020B0703030202060203" pitchFamily="34" charset="0"/>
              </a:rPr>
              <a:t>. </a:t>
            </a:r>
          </a:p>
        </p:txBody>
      </p:sp>
    </p:spTree>
    <p:extLst>
      <p:ext uri="{BB962C8B-B14F-4D97-AF65-F5344CB8AC3E}">
        <p14:creationId xmlns:p14="http://schemas.microsoft.com/office/powerpoint/2010/main" val="1980520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defTabSz="913661">
              <a:defRPr/>
            </a:pPr>
            <a:endParaRPr sz="1350">
              <a:solidFill>
                <a:srgbClr val="3F3F3F"/>
              </a:solidFill>
              <a:latin typeface="Arial"/>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defTabSz="913661">
              <a:spcBef>
                <a:spcPts val="75"/>
              </a:spcBef>
              <a:defRPr/>
            </a:pPr>
            <a:r>
              <a:rPr lang="en-GB" sz="825" b="1" spc="-4">
                <a:solidFill>
                  <a:srgbClr val="FFFFFF"/>
                </a:solidFill>
                <a:latin typeface="Arial"/>
                <a:cs typeface="Arial"/>
              </a:rPr>
              <a:t>Our </a:t>
            </a:r>
            <a:r>
              <a:rPr sz="825" b="1" spc="-4">
                <a:solidFill>
                  <a:srgbClr val="FFFFFF"/>
                </a:solidFill>
                <a:latin typeface="Arial"/>
                <a:cs typeface="Arial"/>
              </a:rPr>
              <a:t>vision</a:t>
            </a:r>
            <a:endParaRPr sz="825">
              <a:solidFill>
                <a:srgbClr val="3F3F3F"/>
              </a:solidFill>
              <a:latin typeface="Arial"/>
              <a:cs typeface="Arial"/>
            </a:endParaRPr>
          </a:p>
        </p:txBody>
      </p:sp>
      <p:sp>
        <p:nvSpPr>
          <p:cNvPr id="19" name="object 19"/>
          <p:cNvSpPr txBox="1">
            <a:spLocks noGrp="1"/>
          </p:cNvSpPr>
          <p:nvPr>
            <p:ph type="title"/>
          </p:nvPr>
        </p:nvSpPr>
        <p:spPr>
          <a:xfrm>
            <a:off x="300641" y="53635"/>
            <a:ext cx="7799752" cy="440505"/>
          </a:xfrm>
          <a:prstGeom prst="rect">
            <a:avLst/>
          </a:prstGeom>
        </p:spPr>
        <p:txBody>
          <a:bodyPr vert="horz" wrap="square" lIns="0" tIns="9525" rIns="0" bIns="0" rtlCol="0">
            <a:spAutoFit/>
          </a:bodyPr>
          <a:lstStyle/>
          <a:p>
            <a:pPr marL="9525">
              <a:spcBef>
                <a:spcPts val="75"/>
              </a:spcBef>
            </a:pPr>
            <a:r>
              <a:rPr lang="en-GB" sz="2800" spc="-4">
                <a:solidFill>
                  <a:srgbClr val="0070C0"/>
                </a:solidFill>
                <a:latin typeface="Arial"/>
                <a:cs typeface="Arial"/>
              </a:rPr>
              <a:t>Admission and Discharge </a:t>
            </a:r>
            <a:endParaRPr sz="2800">
              <a:solidFill>
                <a:srgbClr val="0070C0"/>
              </a:solidFill>
              <a:latin typeface="Arial"/>
              <a:cs typeface="Arial"/>
            </a:endParaRPr>
          </a:p>
        </p:txBody>
      </p:sp>
      <p:sp>
        <p:nvSpPr>
          <p:cNvPr id="22" name="object 19"/>
          <p:cNvSpPr txBox="1"/>
          <p:nvPr/>
        </p:nvSpPr>
        <p:spPr>
          <a:xfrm>
            <a:off x="8923258" y="4939189"/>
            <a:ext cx="91440" cy="258244"/>
          </a:xfrm>
          <a:prstGeom prst="rect">
            <a:avLst/>
          </a:prstGeom>
        </p:spPr>
        <p:txBody>
          <a:bodyPr vert="horz" wrap="square" lIns="0" tIns="4286" rIns="0" bIns="0" rtlCol="0">
            <a:spAutoFit/>
          </a:bodyPr>
          <a:lstStyle/>
          <a:p>
            <a:pPr marL="19049" defTabSz="913661">
              <a:spcBef>
                <a:spcPts val="34"/>
              </a:spcBef>
              <a:defRPr/>
            </a:pPr>
            <a:fld id="{81D60167-4931-47E6-BA6A-407CBD079E47}" type="slidenum">
              <a:rPr sz="825" b="1" spc="-68" dirty="0">
                <a:solidFill>
                  <a:srgbClr val="FFFFFF"/>
                </a:solidFill>
                <a:latin typeface="Trebuchet MS"/>
                <a:cs typeface="Trebuchet MS"/>
              </a:rPr>
              <a:pPr marL="19049" defTabSz="913661">
                <a:spcBef>
                  <a:spcPts val="34"/>
                </a:spcBef>
                <a:defRPr/>
              </a:pPr>
              <a:t>42</a:t>
            </a:fld>
            <a:endParaRPr sz="825">
              <a:solidFill>
                <a:srgbClr val="3F3F3F"/>
              </a:solidFill>
              <a:latin typeface="Trebuchet MS"/>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300641" y="1124518"/>
            <a:ext cx="8604160" cy="246221"/>
          </a:xfrm>
          <a:prstGeom prst="rect">
            <a:avLst/>
          </a:prstGeom>
        </p:spPr>
        <p:txBody>
          <a:bodyPr wrap="square">
            <a:spAutoFit/>
          </a:bodyPr>
          <a:lstStyle/>
          <a:p>
            <a:pPr marL="12700" marR="5080" defTabSz="914378">
              <a:lnSpc>
                <a:spcPts val="1200"/>
              </a:lnSpc>
              <a:defRPr/>
            </a:pPr>
            <a:r>
              <a:rPr lang="en-GB" sz="1100" b="1" spc="-5">
                <a:solidFill>
                  <a:srgbClr val="0072C6"/>
                </a:solidFill>
                <a:latin typeface="Arial"/>
                <a:cs typeface="Arial"/>
              </a:rPr>
              <a:t>. </a:t>
            </a:r>
          </a:p>
        </p:txBody>
      </p:sp>
      <p:sp>
        <p:nvSpPr>
          <p:cNvPr id="3" name="TextBox 2">
            <a:extLst>
              <a:ext uri="{FF2B5EF4-FFF2-40B4-BE49-F238E27FC236}">
                <a16:creationId xmlns:a16="http://schemas.microsoft.com/office/drawing/2014/main" id="{86F5D2D2-BC6F-46BB-B36F-D7DCDB881543}"/>
              </a:ext>
            </a:extLst>
          </p:cNvPr>
          <p:cNvSpPr txBox="1"/>
          <p:nvPr/>
        </p:nvSpPr>
        <p:spPr>
          <a:xfrm>
            <a:off x="228600" y="560377"/>
            <a:ext cx="7960540" cy="3808735"/>
          </a:xfrm>
          <a:prstGeom prst="rect">
            <a:avLst/>
          </a:prstGeom>
          <a:noFill/>
        </p:spPr>
        <p:txBody>
          <a:bodyPr wrap="square" rtlCol="0">
            <a:spAutoFit/>
          </a:bodyPr>
          <a:lstStyle/>
          <a:p>
            <a:pPr defTabSz="913661"/>
            <a:r>
              <a:rPr lang="en-GB" sz="1350" b="1" dirty="0">
                <a:solidFill>
                  <a:srgbClr val="0070C0"/>
                </a:solidFill>
                <a:latin typeface="Arial" panose="020B0604020202020204" pitchFamily="34" charset="0"/>
                <a:cs typeface="Arial" panose="020B0604020202020204" pitchFamily="34" charset="0"/>
              </a:rPr>
              <a:t>Admissions into care homes</a:t>
            </a:r>
          </a:p>
          <a:p>
            <a:pPr defTabSz="913661"/>
            <a:endParaRPr lang="en-GB" sz="1200" dirty="0">
              <a:solidFill>
                <a:prstClr val="black"/>
              </a:solidFill>
              <a:latin typeface="Arial" panose="020B0604020202020204" pitchFamily="34" charset="0"/>
              <a:cs typeface="Arial" panose="020B0604020202020204" pitchFamily="34" charset="0"/>
            </a:endParaRPr>
          </a:p>
          <a:p>
            <a:pPr defTabSz="913661"/>
            <a:r>
              <a:rPr lang="en-GB" sz="1200" dirty="0">
                <a:solidFill>
                  <a:prstClr val="black"/>
                </a:solidFill>
                <a:latin typeface="Arial" panose="020B0604020202020204" pitchFamily="34" charset="0"/>
                <a:cs typeface="Arial" panose="020B0604020202020204" pitchFamily="34" charset="0"/>
              </a:rPr>
              <a:t>Teams have played a vital role in accepting patients, most of whom are vulnerable to COVID-19, under very challenging circumstances as they are discharged from hospital, providing care that best helps them recuperate away from a hospital environment. </a:t>
            </a:r>
          </a:p>
          <a:p>
            <a:pPr defTabSz="913661"/>
            <a:endParaRPr lang="en-GB" sz="1200" dirty="0">
              <a:solidFill>
                <a:prstClr val="black"/>
              </a:solidFill>
              <a:latin typeface="Arial" panose="020B0604020202020204" pitchFamily="34" charset="0"/>
              <a:cs typeface="Arial" panose="020B0604020202020204" pitchFamily="34" charset="0"/>
            </a:endParaRPr>
          </a:p>
          <a:p>
            <a:pPr defTabSz="913661"/>
            <a:r>
              <a:rPr lang="en-GB" sz="1200" dirty="0">
                <a:solidFill>
                  <a:prstClr val="black"/>
                </a:solidFill>
                <a:latin typeface="Arial" panose="020B0604020202020204" pitchFamily="34" charset="0"/>
                <a:cs typeface="Arial" panose="020B0604020202020204" pitchFamily="34" charset="0"/>
              </a:rPr>
              <a:t>Below is a summary of the current national guidance:</a:t>
            </a:r>
          </a:p>
          <a:p>
            <a:pPr defTabSz="913661"/>
            <a:endParaRPr lang="en-GB" sz="1200" dirty="0">
              <a:solidFill>
                <a:prstClr val="black"/>
              </a:solidFill>
              <a:latin typeface="Arial" panose="020B0604020202020204" pitchFamily="34" charset="0"/>
              <a:cs typeface="Arial" panose="020B0604020202020204" pitchFamily="34" charset="0"/>
            </a:endParaRPr>
          </a:p>
          <a:p>
            <a:pPr marL="285743" indent="-285743" defTabSz="913661">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For </a:t>
            </a:r>
            <a:r>
              <a:rPr lang="en-GB" sz="1200" b="1" dirty="0">
                <a:solidFill>
                  <a:prstClr val="black"/>
                </a:solidFill>
                <a:latin typeface="Arial" panose="020B0604020202020204" pitchFamily="34" charset="0"/>
                <a:cs typeface="Arial" panose="020B0604020202020204" pitchFamily="34" charset="0"/>
              </a:rPr>
              <a:t>all</a:t>
            </a:r>
            <a:r>
              <a:rPr lang="en-GB" sz="1200" dirty="0">
                <a:solidFill>
                  <a:prstClr val="black"/>
                </a:solidFill>
                <a:latin typeface="Arial" panose="020B0604020202020204" pitchFamily="34" charset="0"/>
                <a:cs typeface="Arial" panose="020B0604020202020204" pitchFamily="34" charset="0"/>
              </a:rPr>
              <a:t> admissions to a care home, whether returning residents or new residents, from a hospital or from a community setting, </a:t>
            </a:r>
            <a:r>
              <a:rPr lang="en-GB" sz="1200" b="1" dirty="0">
                <a:solidFill>
                  <a:prstClr val="black"/>
                </a:solidFill>
                <a:latin typeface="Arial" panose="020B0604020202020204" pitchFamily="34" charset="0"/>
                <a:cs typeface="Arial" panose="020B0604020202020204" pitchFamily="34" charset="0"/>
              </a:rPr>
              <a:t>the resident should be managed in isolation for 14 days</a:t>
            </a:r>
            <a:r>
              <a:rPr lang="en-GB" sz="1200" dirty="0">
                <a:solidFill>
                  <a:prstClr val="black"/>
                </a:solidFill>
                <a:latin typeface="Arial" panose="020B0604020202020204" pitchFamily="34" charset="0"/>
                <a:cs typeface="Arial" panose="020B0604020202020204" pitchFamily="34" charset="0"/>
              </a:rPr>
              <a:t>, regardless of a positive or negative swab from hospital, and regardless of whether they are showing symptoms or not</a:t>
            </a:r>
          </a:p>
          <a:p>
            <a:pPr marL="285743" indent="-285743" defTabSz="913661">
              <a:buFont typeface="Arial" panose="020B0604020202020204" pitchFamily="34" charset="0"/>
              <a:buChar char="•"/>
            </a:pPr>
            <a:r>
              <a:rPr lang="en-GB" sz="1200" b="1" dirty="0">
                <a:solidFill>
                  <a:prstClr val="black"/>
                </a:solidFill>
                <a:latin typeface="Arial" panose="020B0604020202020204" pitchFamily="34" charset="0"/>
                <a:cs typeface="Arial" panose="020B0604020202020204" pitchFamily="34" charset="0"/>
              </a:rPr>
              <a:t>Residents being discharged from hospital, should be </a:t>
            </a:r>
            <a:r>
              <a:rPr lang="en-GB" sz="1200" b="1" i="1" u="sng" dirty="0">
                <a:solidFill>
                  <a:prstClr val="black"/>
                </a:solidFill>
                <a:latin typeface="Arial" panose="020B0604020202020204" pitchFamily="34" charset="0"/>
                <a:cs typeface="Arial" panose="020B0604020202020204" pitchFamily="34" charset="0"/>
              </a:rPr>
              <a:t>swabbed 48 hours before discharge</a:t>
            </a:r>
            <a:r>
              <a:rPr lang="en-GB" sz="1200" b="1" dirty="0">
                <a:solidFill>
                  <a:prstClr val="black"/>
                </a:solidFill>
                <a:latin typeface="Arial" panose="020B0604020202020204" pitchFamily="34" charset="0"/>
                <a:cs typeface="Arial" panose="020B0604020202020204" pitchFamily="34" charset="0"/>
              </a:rPr>
              <a:t>. But where test results are still awaiting and provided all Infection Prevention and Control advice is followed, it is safe to accept a resident into a care home</a:t>
            </a:r>
          </a:p>
          <a:p>
            <a:pPr marL="285743" indent="-285743" defTabSz="913661">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The Hospital Discharge Service and staff will clarify with care homes the COVID-19 status of an individual and any COVID-19 symptoms, during the process of transfer from a hospital to the care home</a:t>
            </a:r>
          </a:p>
          <a:p>
            <a:pPr marL="285743" indent="-285743" defTabSz="913661">
              <a:buFont typeface="Arial" panose="020B0604020202020204" pitchFamily="34" charset="0"/>
              <a:buChar char="•"/>
            </a:pPr>
            <a:r>
              <a:rPr lang="en-GB" sz="1200" b="1" i="1" u="sng" dirty="0">
                <a:solidFill>
                  <a:prstClr val="black"/>
                </a:solidFill>
                <a:latin typeface="Arial" panose="020B0604020202020204" pitchFamily="34" charset="0"/>
                <a:cs typeface="Arial" panose="020B0604020202020204" pitchFamily="34" charset="0"/>
              </a:rPr>
              <a:t>Discharge can still happen while awaiting results</a:t>
            </a:r>
            <a:r>
              <a:rPr lang="en-GB" sz="1200" b="1" dirty="0">
                <a:solidFill>
                  <a:prstClr val="black"/>
                </a:solidFill>
                <a:latin typeface="Arial" panose="020B0604020202020204" pitchFamily="34" charset="0"/>
                <a:cs typeface="Arial" panose="020B0604020202020204" pitchFamily="34" charset="0"/>
              </a:rPr>
              <a:t>, as a negative result is not required to enable discharge</a:t>
            </a:r>
          </a:p>
          <a:p>
            <a:pPr marL="285743" indent="-285743" defTabSz="913661">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Risk Assessments should be carried out in line with current guidance and recommendations. See </a:t>
            </a:r>
            <a:r>
              <a:rPr lang="en-GB" sz="1200" dirty="0">
                <a:solidFill>
                  <a:prstClr val="black"/>
                </a:solidFill>
                <a:latin typeface="Arial" panose="020B0604020202020204" pitchFamily="34" charset="0"/>
                <a:cs typeface="Arial" panose="020B0604020202020204" pitchFamily="34" charset="0"/>
                <a:hlinkClick r:id="rId2"/>
              </a:rPr>
              <a:t>example risk assessments and templates</a:t>
            </a:r>
            <a:endParaRPr lang="en-GB" sz="1200" dirty="0">
              <a:solidFill>
                <a:prstClr val="black"/>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77FCB7C-6BF2-4733-B434-A6BA923C09AD}"/>
              </a:ext>
            </a:extLst>
          </p:cNvPr>
          <p:cNvSpPr>
            <a:spLocks noGrp="1"/>
          </p:cNvSpPr>
          <p:nvPr>
            <p:ph type="sldNum" sz="quarter" idx="7"/>
          </p:nvPr>
        </p:nvSpPr>
        <p:spPr>
          <a:xfrm>
            <a:off x="9011840" y="6381330"/>
            <a:ext cx="2844800" cy="365125"/>
          </a:xfrm>
          <a:prstGeom prst="rect">
            <a:avLst/>
          </a:prstGeom>
        </p:spPr>
        <p:txBody>
          <a:bodyPr vert="horz" lIns="0" tIns="0" rIns="0" bIns="0" rtlCol="0" anchor="ctr"/>
          <a:lstStyle>
            <a:defPPr>
              <a:defRPr lang="en-US"/>
            </a:defPPr>
            <a:lvl1pPr marL="0" algn="r" defTabSz="914400" rtl="0" eaLnBrk="1" latinLnBrk="0" hangingPunct="1">
              <a:defRPr sz="1100" b="1"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9" defTabSz="913661">
              <a:spcBef>
                <a:spcPts val="45"/>
              </a:spcBef>
            </a:pPr>
            <a:fld id="{81D60167-4931-47E6-BA6A-407CBD079E47}" type="slidenum">
              <a:rPr lang="en-GB" spc="-91" smtClean="0"/>
              <a:pPr marL="25399" defTabSz="913661">
                <a:spcBef>
                  <a:spcPts val="45"/>
                </a:spcBef>
              </a:pPr>
              <a:t>42</a:t>
            </a:fld>
            <a:endParaRPr lang="en-GB" spc="-68">
              <a:solidFill>
                <a:prstClr val="white"/>
              </a:solidFill>
            </a:endParaRPr>
          </a:p>
        </p:txBody>
      </p:sp>
      <p:sp>
        <p:nvSpPr>
          <p:cNvPr id="4" name="TextBox 3">
            <a:extLst>
              <a:ext uri="{FF2B5EF4-FFF2-40B4-BE49-F238E27FC236}">
                <a16:creationId xmlns:a16="http://schemas.microsoft.com/office/drawing/2014/main" id="{D154DBCC-C5B1-40FD-A53F-CCA23460375D}"/>
              </a:ext>
            </a:extLst>
          </p:cNvPr>
          <p:cNvSpPr txBox="1"/>
          <p:nvPr/>
        </p:nvSpPr>
        <p:spPr>
          <a:xfrm>
            <a:off x="726452" y="4682289"/>
            <a:ext cx="7462688" cy="415498"/>
          </a:xfrm>
          <a:prstGeom prst="rect">
            <a:avLst/>
          </a:prstGeom>
          <a:noFill/>
          <a:ln>
            <a:solidFill>
              <a:srgbClr val="005EB8"/>
            </a:solidFill>
          </a:ln>
        </p:spPr>
        <p:txBody>
          <a:bodyPr wrap="square" rtlCol="0">
            <a:spAutoFit/>
          </a:bodyPr>
          <a:lstStyle/>
          <a:p>
            <a:pPr defTabSz="913661"/>
            <a:r>
              <a:rPr lang="en-GB" sz="1050" b="1" dirty="0">
                <a:solidFill>
                  <a:prstClr val="black"/>
                </a:solidFill>
                <a:latin typeface="Arial"/>
              </a:rPr>
              <a:t>For more information and resources about admissions into care homes and managing concerns, please see the </a:t>
            </a:r>
            <a:r>
              <a:rPr lang="en-GB" sz="1050" b="1" dirty="0">
                <a:latin typeface="Arial"/>
                <a:hlinkClick r:id="rId3"/>
              </a:rPr>
              <a:t>London Care Homes Resource Pack</a:t>
            </a:r>
            <a:endParaRPr lang="en-GB" sz="1050" b="1" dirty="0">
              <a:latin typeface="Arial"/>
            </a:endParaRPr>
          </a:p>
        </p:txBody>
      </p:sp>
    </p:spTree>
    <p:extLst>
      <p:ext uri="{BB962C8B-B14F-4D97-AF65-F5344CB8AC3E}">
        <p14:creationId xmlns:p14="http://schemas.microsoft.com/office/powerpoint/2010/main" val="3774587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defTabSz="913661">
              <a:defRPr/>
            </a:pPr>
            <a:endParaRPr sz="1350">
              <a:solidFill>
                <a:srgbClr val="3F3F3F"/>
              </a:solidFill>
              <a:latin typeface="Arial"/>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defTabSz="913661">
              <a:spcBef>
                <a:spcPts val="75"/>
              </a:spcBef>
              <a:defRPr/>
            </a:pPr>
            <a:r>
              <a:rPr lang="en-GB" sz="825" b="1" spc="-4">
                <a:solidFill>
                  <a:srgbClr val="FFFFFF"/>
                </a:solidFill>
                <a:latin typeface="Arial"/>
                <a:cs typeface="Arial"/>
              </a:rPr>
              <a:t>Our </a:t>
            </a:r>
            <a:r>
              <a:rPr sz="825" b="1" spc="-4">
                <a:solidFill>
                  <a:srgbClr val="FFFFFF"/>
                </a:solidFill>
                <a:latin typeface="Arial"/>
                <a:cs typeface="Arial"/>
              </a:rPr>
              <a:t>vision</a:t>
            </a:r>
            <a:endParaRPr sz="825">
              <a:solidFill>
                <a:srgbClr val="3F3F3F"/>
              </a:solidFill>
              <a:latin typeface="Arial"/>
              <a:cs typeface="Arial"/>
            </a:endParaRPr>
          </a:p>
        </p:txBody>
      </p:sp>
      <p:sp>
        <p:nvSpPr>
          <p:cNvPr id="19" name="object 19"/>
          <p:cNvSpPr txBox="1">
            <a:spLocks noGrp="1"/>
          </p:cNvSpPr>
          <p:nvPr>
            <p:ph type="title"/>
          </p:nvPr>
        </p:nvSpPr>
        <p:spPr>
          <a:xfrm>
            <a:off x="300641" y="53635"/>
            <a:ext cx="7799752" cy="440505"/>
          </a:xfrm>
          <a:prstGeom prst="rect">
            <a:avLst/>
          </a:prstGeom>
        </p:spPr>
        <p:txBody>
          <a:bodyPr vert="horz" wrap="square" lIns="0" tIns="9525" rIns="0" bIns="0" rtlCol="0">
            <a:spAutoFit/>
          </a:bodyPr>
          <a:lstStyle/>
          <a:p>
            <a:pPr marL="9525">
              <a:spcBef>
                <a:spcPts val="75"/>
              </a:spcBef>
            </a:pPr>
            <a:r>
              <a:rPr lang="en-GB" sz="2800" spc="-4">
                <a:solidFill>
                  <a:srgbClr val="0070C0"/>
                </a:solidFill>
                <a:latin typeface="Arial"/>
                <a:cs typeface="Arial"/>
              </a:rPr>
              <a:t>Admission and Discharge </a:t>
            </a:r>
            <a:endParaRPr sz="2800">
              <a:solidFill>
                <a:srgbClr val="0070C0"/>
              </a:solidFill>
              <a:latin typeface="Arial"/>
              <a:cs typeface="Arial"/>
            </a:endParaRPr>
          </a:p>
        </p:txBody>
      </p:sp>
      <p:sp>
        <p:nvSpPr>
          <p:cNvPr id="22" name="object 19"/>
          <p:cNvSpPr txBox="1"/>
          <p:nvPr/>
        </p:nvSpPr>
        <p:spPr>
          <a:xfrm>
            <a:off x="8923258" y="4939189"/>
            <a:ext cx="91440" cy="258244"/>
          </a:xfrm>
          <a:prstGeom prst="rect">
            <a:avLst/>
          </a:prstGeom>
        </p:spPr>
        <p:txBody>
          <a:bodyPr vert="horz" wrap="square" lIns="0" tIns="4286" rIns="0" bIns="0" rtlCol="0">
            <a:spAutoFit/>
          </a:bodyPr>
          <a:lstStyle/>
          <a:p>
            <a:pPr marL="19049" defTabSz="913661">
              <a:spcBef>
                <a:spcPts val="34"/>
              </a:spcBef>
              <a:defRPr/>
            </a:pPr>
            <a:fld id="{81D60167-4931-47E6-BA6A-407CBD079E47}" type="slidenum">
              <a:rPr sz="825" b="1" spc="-68" dirty="0">
                <a:solidFill>
                  <a:srgbClr val="FFFFFF"/>
                </a:solidFill>
                <a:latin typeface="Trebuchet MS"/>
                <a:cs typeface="Trebuchet MS"/>
              </a:rPr>
              <a:pPr marL="19049" defTabSz="913661">
                <a:spcBef>
                  <a:spcPts val="34"/>
                </a:spcBef>
                <a:defRPr/>
              </a:pPr>
              <a:t>43</a:t>
            </a:fld>
            <a:endParaRPr sz="825">
              <a:solidFill>
                <a:srgbClr val="3F3F3F"/>
              </a:solidFill>
              <a:latin typeface="Trebuchet MS"/>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300641" y="1124518"/>
            <a:ext cx="8604160" cy="246221"/>
          </a:xfrm>
          <a:prstGeom prst="rect">
            <a:avLst/>
          </a:prstGeom>
        </p:spPr>
        <p:txBody>
          <a:bodyPr wrap="square">
            <a:spAutoFit/>
          </a:bodyPr>
          <a:lstStyle/>
          <a:p>
            <a:pPr marL="12700" marR="5080" defTabSz="914378">
              <a:lnSpc>
                <a:spcPts val="1200"/>
              </a:lnSpc>
              <a:defRPr/>
            </a:pPr>
            <a:r>
              <a:rPr lang="en-GB" sz="1100" b="1" spc="-5">
                <a:solidFill>
                  <a:srgbClr val="0072C6"/>
                </a:solidFill>
                <a:latin typeface="Arial"/>
                <a:cs typeface="Arial"/>
              </a:rPr>
              <a:t>. </a:t>
            </a:r>
          </a:p>
        </p:txBody>
      </p:sp>
      <p:sp>
        <p:nvSpPr>
          <p:cNvPr id="2" name="Slide Number Placeholder 1">
            <a:extLst>
              <a:ext uri="{FF2B5EF4-FFF2-40B4-BE49-F238E27FC236}">
                <a16:creationId xmlns:a16="http://schemas.microsoft.com/office/drawing/2014/main" id="{677FCB7C-6BF2-4733-B434-A6BA923C09AD}"/>
              </a:ext>
            </a:extLst>
          </p:cNvPr>
          <p:cNvSpPr>
            <a:spLocks noGrp="1"/>
          </p:cNvSpPr>
          <p:nvPr>
            <p:ph type="sldNum" sz="quarter" idx="7"/>
          </p:nvPr>
        </p:nvSpPr>
        <p:spPr>
          <a:xfrm>
            <a:off x="9011840" y="6381330"/>
            <a:ext cx="2844800" cy="365125"/>
          </a:xfrm>
          <a:prstGeom prst="rect">
            <a:avLst/>
          </a:prstGeom>
        </p:spPr>
        <p:txBody>
          <a:bodyPr vert="horz" lIns="0" tIns="0" rIns="0" bIns="0" rtlCol="0" anchor="ctr"/>
          <a:lstStyle>
            <a:defPPr>
              <a:defRPr lang="en-US"/>
            </a:defPPr>
            <a:lvl1pPr marL="0" algn="r" defTabSz="914400" rtl="0" eaLnBrk="1" latinLnBrk="0" hangingPunct="1">
              <a:defRPr sz="1100" b="1" i="0" kern="1200">
                <a:solidFill>
                  <a:schemeClr val="bg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399" defTabSz="913661">
              <a:spcBef>
                <a:spcPts val="45"/>
              </a:spcBef>
            </a:pPr>
            <a:fld id="{81D60167-4931-47E6-BA6A-407CBD079E47}" type="slidenum">
              <a:rPr lang="en-GB" spc="-91" smtClean="0"/>
              <a:pPr marL="25399" defTabSz="913661">
                <a:spcBef>
                  <a:spcPts val="45"/>
                </a:spcBef>
              </a:pPr>
              <a:t>43</a:t>
            </a:fld>
            <a:endParaRPr lang="en-GB" spc="-68">
              <a:solidFill>
                <a:prstClr val="white"/>
              </a:solidFill>
            </a:endParaRPr>
          </a:p>
        </p:txBody>
      </p:sp>
      <p:sp>
        <p:nvSpPr>
          <p:cNvPr id="4" name="TextBox 3">
            <a:extLst>
              <a:ext uri="{FF2B5EF4-FFF2-40B4-BE49-F238E27FC236}">
                <a16:creationId xmlns:a16="http://schemas.microsoft.com/office/drawing/2014/main" id="{D154DBCC-C5B1-40FD-A53F-CCA23460375D}"/>
              </a:ext>
            </a:extLst>
          </p:cNvPr>
          <p:cNvSpPr txBox="1"/>
          <p:nvPr/>
        </p:nvSpPr>
        <p:spPr>
          <a:xfrm>
            <a:off x="601345" y="4667426"/>
            <a:ext cx="7892660" cy="415498"/>
          </a:xfrm>
          <a:prstGeom prst="rect">
            <a:avLst/>
          </a:prstGeom>
          <a:noFill/>
          <a:ln>
            <a:solidFill>
              <a:srgbClr val="005EB8"/>
            </a:solidFill>
          </a:ln>
        </p:spPr>
        <p:txBody>
          <a:bodyPr wrap="square" rtlCol="0">
            <a:spAutoFit/>
          </a:bodyPr>
          <a:lstStyle/>
          <a:p>
            <a:pPr defTabSz="913661"/>
            <a:r>
              <a:rPr lang="en-GB" sz="1050" b="1" dirty="0">
                <a:solidFill>
                  <a:prstClr val="black"/>
                </a:solidFill>
                <a:latin typeface="Arial"/>
              </a:rPr>
              <a:t>For more information and resources about admissions into care homes and managing concerns, please see the </a:t>
            </a:r>
            <a:r>
              <a:rPr lang="en-GB" sz="1050" b="1" dirty="0">
                <a:latin typeface="Arial"/>
                <a:hlinkClick r:id="rId2"/>
              </a:rPr>
              <a:t>London Care Homes Resource Pack</a:t>
            </a:r>
            <a:endParaRPr lang="en-GB" sz="1050" b="1" dirty="0">
              <a:latin typeface="Arial"/>
            </a:endParaRPr>
          </a:p>
        </p:txBody>
      </p:sp>
      <p:sp>
        <p:nvSpPr>
          <p:cNvPr id="5" name="TextBox 4">
            <a:extLst>
              <a:ext uri="{FF2B5EF4-FFF2-40B4-BE49-F238E27FC236}">
                <a16:creationId xmlns:a16="http://schemas.microsoft.com/office/drawing/2014/main" id="{34283631-CB62-4F3B-9BAA-9444A47281CC}"/>
              </a:ext>
            </a:extLst>
          </p:cNvPr>
          <p:cNvSpPr txBox="1"/>
          <p:nvPr/>
        </p:nvSpPr>
        <p:spPr>
          <a:xfrm>
            <a:off x="360193" y="697559"/>
            <a:ext cx="8133812" cy="3439403"/>
          </a:xfrm>
          <a:prstGeom prst="rect">
            <a:avLst/>
          </a:prstGeom>
          <a:noFill/>
        </p:spPr>
        <p:txBody>
          <a:bodyPr wrap="square" rtlCol="0">
            <a:spAutoFit/>
          </a:bodyPr>
          <a:lstStyle/>
          <a:p>
            <a:pPr defTabSz="913661"/>
            <a:r>
              <a:rPr lang="en-GB" sz="1350" b="1" dirty="0">
                <a:solidFill>
                  <a:srgbClr val="0070C0"/>
                </a:solidFill>
                <a:latin typeface="Arial" panose="020B0604020202020204" pitchFamily="34" charset="0"/>
                <a:cs typeface="Arial" panose="020B0604020202020204" pitchFamily="34" charset="0"/>
              </a:rPr>
              <a:t>Concerns about accepting a resident</a:t>
            </a:r>
          </a:p>
          <a:p>
            <a:pPr defTabSz="913661"/>
            <a:endParaRPr lang="en-GB" sz="1200" dirty="0">
              <a:solidFill>
                <a:prstClr val="black"/>
              </a:solidFill>
              <a:latin typeface="Arial" panose="020B0604020202020204" pitchFamily="34" charset="0"/>
              <a:cs typeface="Arial" panose="020B0604020202020204" pitchFamily="34" charset="0"/>
            </a:endParaRPr>
          </a:p>
          <a:p>
            <a:pPr defTabSz="913661"/>
            <a:r>
              <a:rPr lang="en-GB" sz="1200" dirty="0">
                <a:solidFill>
                  <a:prstClr val="black"/>
                </a:solidFill>
                <a:latin typeface="Arial" panose="020B0604020202020204" pitchFamily="34" charset="0"/>
                <a:cs typeface="Arial" panose="020B0604020202020204" pitchFamily="34" charset="0"/>
              </a:rPr>
              <a:t>The guidance makes it clear that no care home will be forced to admit an existing or new resident to their care home if they are unable to provide the isolation for the 14 day period and safely manage any subsequent COVID-19 illness for the duration of the isolation period. This means that there may be grounds for a care home to decline admission if the home feels they are unable to manage the resident’s isolation needs. </a:t>
            </a:r>
          </a:p>
          <a:p>
            <a:pPr defTabSz="913661"/>
            <a:endParaRPr lang="en-GB" sz="1200" dirty="0">
              <a:solidFill>
                <a:prstClr val="black"/>
              </a:solidFill>
              <a:latin typeface="Arial" panose="020B0604020202020204" pitchFamily="34" charset="0"/>
              <a:cs typeface="Arial" panose="020B0604020202020204" pitchFamily="34" charset="0"/>
            </a:endParaRPr>
          </a:p>
          <a:p>
            <a:pPr defTabSz="913661"/>
            <a:r>
              <a:rPr lang="en-GB" sz="1200" dirty="0">
                <a:solidFill>
                  <a:prstClr val="black"/>
                </a:solidFill>
                <a:latin typeface="Arial" panose="020B0604020202020204" pitchFamily="34" charset="0"/>
                <a:cs typeface="Arial" panose="020B0604020202020204" pitchFamily="34" charset="0"/>
              </a:rPr>
              <a:t>Below is a summary of the current national guidance:</a:t>
            </a:r>
          </a:p>
          <a:p>
            <a:pPr marL="285743" indent="-285743" defTabSz="913661">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If there is a side room with an </a:t>
            </a:r>
            <a:r>
              <a:rPr lang="en-GB" sz="1200" dirty="0" err="1">
                <a:solidFill>
                  <a:prstClr val="black"/>
                </a:solidFill>
                <a:latin typeface="Arial" panose="020B0604020202020204" pitchFamily="34" charset="0"/>
                <a:cs typeface="Arial" panose="020B0604020202020204" pitchFamily="34" charset="0"/>
              </a:rPr>
              <a:t>en</a:t>
            </a:r>
            <a:r>
              <a:rPr lang="en-GB" sz="1200" dirty="0">
                <a:solidFill>
                  <a:prstClr val="black"/>
                </a:solidFill>
                <a:latin typeface="Arial" panose="020B0604020202020204" pitchFamily="34" charset="0"/>
                <a:cs typeface="Arial" panose="020B0604020202020204" pitchFamily="34" charset="0"/>
              </a:rPr>
              <a:t>-suite, then this is adequate facility for isolation but there may also be staffing challenges which may influence your decision to accept</a:t>
            </a:r>
          </a:p>
          <a:p>
            <a:pPr marL="285743" indent="-285743" defTabSz="913661">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If you are unable to accommodate a resident in isolation, the national guidance indicates that the Local Authority has some responsibility to help. However, your local CCGs will also support making the necessary arrangements with a joint approach between health and social care in supporting care homes with temporary alternative placements</a:t>
            </a:r>
          </a:p>
          <a:p>
            <a:pPr marL="285743" indent="-285743" defTabSz="913661">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If alternative provision is required </a:t>
            </a:r>
            <a:r>
              <a:rPr lang="en-GB" sz="1200" b="1" dirty="0">
                <a:solidFill>
                  <a:prstClr val="black"/>
                </a:solidFill>
                <a:latin typeface="Arial" panose="020B0604020202020204" pitchFamily="34" charset="0"/>
                <a:cs typeface="Arial" panose="020B0604020202020204" pitchFamily="34" charset="0"/>
              </a:rPr>
              <a:t>this would be for a period of 14 days. </a:t>
            </a:r>
          </a:p>
          <a:p>
            <a:pPr marL="285743" indent="-285743" defTabSz="913661">
              <a:buFont typeface="Arial" panose="020B0604020202020204" pitchFamily="34" charset="0"/>
              <a:buChar char="•"/>
            </a:pPr>
            <a:endParaRPr lang="en-GB" sz="1200" b="1" dirty="0">
              <a:solidFill>
                <a:prstClr val="black"/>
              </a:solidFill>
              <a:latin typeface="Arial" panose="020B0604020202020204" pitchFamily="34" charset="0"/>
              <a:cs typeface="Arial" panose="020B0604020202020204" pitchFamily="34" charset="0"/>
            </a:endParaRPr>
          </a:p>
          <a:p>
            <a:pPr defTabSz="913661"/>
            <a:r>
              <a:rPr lang="en-GB" sz="1200" dirty="0">
                <a:solidFill>
                  <a:prstClr val="black"/>
                </a:solidFill>
                <a:latin typeface="Arial" panose="020B0604020202020204" pitchFamily="34" charset="0"/>
                <a:cs typeface="Arial" panose="020B0604020202020204" pitchFamily="34" charset="0"/>
              </a:rPr>
              <a:t>The key is that there is support when a care home has concerns have concerns about accepting a resident, and assessments need to be completed to ensure the care home can safely admit a resident under CQC requirements</a:t>
            </a:r>
            <a:r>
              <a:rPr lang="en-GB" sz="950"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88171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B30C78-44C0-4A6E-93E4-4FFA980320B2}"/>
              </a:ext>
            </a:extLst>
          </p:cNvPr>
          <p:cNvSpPr>
            <a:spLocks noGrp="1"/>
          </p:cNvSpPr>
          <p:nvPr>
            <p:ph sz="quarter" idx="10"/>
          </p:nvPr>
        </p:nvSpPr>
        <p:spPr>
          <a:xfrm>
            <a:off x="34661" y="458718"/>
            <a:ext cx="6753170" cy="2515567"/>
          </a:xfrm>
        </p:spPr>
        <p:txBody>
          <a:bodyPr vert="horz" lIns="68580" tIns="34290" rIns="68580" bIns="34290" rtlCol="0" anchor="t">
            <a:noAutofit/>
          </a:bodyPr>
          <a:lstStyle/>
          <a:p>
            <a:pPr defTabSz="914378">
              <a:spcBef>
                <a:spcPts val="0"/>
              </a:spcBef>
              <a:buClr>
                <a:srgbClr val="000000"/>
              </a:buClr>
              <a:defRPr/>
            </a:pPr>
            <a:r>
              <a:rPr lang="en-GB" sz="1200" dirty="0">
                <a:solidFill>
                  <a:srgbClr val="000000"/>
                </a:solidFill>
              </a:rPr>
              <a:t>Working in care homes in the time of COVID-19 has been stressful, looking ahead to a possible second wave, and dealing with possible flu outbreaks at the same time, this winter may be a another stressful time for care home staff. </a:t>
            </a:r>
            <a:r>
              <a:rPr lang="en-GB" sz="1200" dirty="0">
                <a:solidFill>
                  <a:srgbClr val="000000"/>
                </a:solidFill>
                <a:latin typeface="Arial"/>
                <a:ea typeface="HGSMinchoE"/>
                <a:cs typeface="Arial"/>
              </a:rPr>
              <a:t>This year there will be heightened focus on the effect of health and social inequalities on flu vaccination uptake particularly in light of the disproportionate effect of COVID-19 on BAME and older populations.</a:t>
            </a:r>
          </a:p>
          <a:p>
            <a:pPr defTabSz="914378">
              <a:spcBef>
                <a:spcPts val="0"/>
              </a:spcBef>
              <a:buClr>
                <a:srgbClr val="000000"/>
              </a:buClr>
              <a:defRPr/>
            </a:pPr>
            <a:r>
              <a:rPr lang="en-GB" sz="1200" dirty="0">
                <a:solidFill>
                  <a:srgbClr val="000000"/>
                </a:solidFill>
                <a:latin typeface="Arial"/>
                <a:ea typeface="HGSMinchoE"/>
                <a:cs typeface="Arial"/>
              </a:rPr>
              <a:t>Please </a:t>
            </a:r>
            <a:r>
              <a:rPr lang="en-GB" sz="1200" dirty="0">
                <a:solidFill>
                  <a:srgbClr val="000000"/>
                </a:solidFill>
                <a:latin typeface="Arial"/>
                <a:ea typeface="HGSMinchoE"/>
                <a:cs typeface="Arial"/>
                <a:hlinkClick r:id="rId3">
                  <a:extLst>
                    <a:ext uri="{A12FA001-AC4F-418D-AE19-62706E023703}">
                      <ahyp:hlinkClr xmlns:ahyp="http://schemas.microsoft.com/office/drawing/2018/hyperlinkcolor" val="tx"/>
                    </a:ext>
                  </a:extLst>
                </a:hlinkClick>
              </a:rPr>
              <a:t>watch</a:t>
            </a:r>
            <a:r>
              <a:rPr lang="en-GB" sz="1200" dirty="0">
                <a:solidFill>
                  <a:srgbClr val="000000"/>
                </a:solidFill>
                <a:latin typeface="Arial"/>
                <a:ea typeface="HGSMinchoE"/>
                <a:cs typeface="Arial"/>
              </a:rPr>
              <a:t> and share the webinar from 16</a:t>
            </a:r>
            <a:r>
              <a:rPr lang="en-GB" sz="1200" baseline="30000" dirty="0">
                <a:solidFill>
                  <a:srgbClr val="000000"/>
                </a:solidFill>
                <a:latin typeface="Arial"/>
                <a:ea typeface="HGSMinchoE"/>
                <a:cs typeface="Arial"/>
              </a:rPr>
              <a:t>th</a:t>
            </a:r>
            <a:r>
              <a:rPr lang="en-GB" sz="1200" dirty="0">
                <a:solidFill>
                  <a:srgbClr val="000000"/>
                </a:solidFill>
                <a:latin typeface="Arial"/>
                <a:ea typeface="HGSMinchoE"/>
                <a:cs typeface="Arial"/>
              </a:rPr>
              <a:t> September entitled ‘Care Provider Workforce Risk Assessments’. The webinar shared case studies from care providers showing participants how they have used a Workforce Risk Assessment checklist to ensure that staff health and wellbeing risks are identified, and how they have implemented the required protective measures. </a:t>
            </a:r>
          </a:p>
          <a:p>
            <a:pPr defTabSz="914378">
              <a:spcBef>
                <a:spcPts val="0"/>
              </a:spcBef>
              <a:buClr>
                <a:srgbClr val="000000"/>
              </a:buClr>
              <a:defRPr/>
            </a:pPr>
            <a:r>
              <a:rPr lang="en-GB" sz="1200" dirty="0">
                <a:solidFill>
                  <a:srgbClr val="000000"/>
                </a:solidFill>
              </a:rPr>
              <a:t>We know that we are often better at looking out for others than we are for ourselves, at times like this is important that we look after ourselves but maybe a good time to find a buddy who will help us look our for ourselves with a little help from them and visa versa. The South London HIN #</a:t>
            </a:r>
            <a:r>
              <a:rPr lang="en-GB" sz="1200" dirty="0" err="1">
                <a:solidFill>
                  <a:srgbClr val="000000"/>
                </a:solidFill>
              </a:rPr>
              <a:t>OnlyHuman</a:t>
            </a:r>
            <a:r>
              <a:rPr lang="en-GB" sz="1200" dirty="0">
                <a:solidFill>
                  <a:srgbClr val="000000"/>
                </a:solidFill>
              </a:rPr>
              <a:t> resources might be helpful for your teams click </a:t>
            </a:r>
            <a:r>
              <a:rPr lang="en-GB" sz="1200" dirty="0">
                <a:solidFill>
                  <a:srgbClr val="000000"/>
                </a:solidFill>
                <a:hlinkClick r:id="rId4">
                  <a:extLst>
                    <a:ext uri="{A12FA001-AC4F-418D-AE19-62706E023703}">
                      <ahyp:hlinkClr xmlns:ahyp="http://schemas.microsoft.com/office/drawing/2018/hyperlinkcolor" val="tx"/>
                    </a:ext>
                  </a:extLst>
                </a:hlinkClick>
              </a:rPr>
              <a:t>here</a:t>
            </a:r>
            <a:r>
              <a:rPr lang="en-GB" sz="1200" dirty="0">
                <a:solidFill>
                  <a:srgbClr val="000000"/>
                </a:solidFill>
              </a:rPr>
              <a:t> to access the resource </a:t>
            </a:r>
            <a:r>
              <a:rPr lang="en-GB" sz="1200" dirty="0">
                <a:solidFill>
                  <a:srgbClr val="000000"/>
                </a:solidFill>
                <a:ea typeface="+mn-lt"/>
              </a:rPr>
              <a:t> </a:t>
            </a:r>
            <a:endParaRPr lang="en-GB" sz="1200" dirty="0">
              <a:solidFill>
                <a:srgbClr val="000000"/>
              </a:solidFill>
            </a:endParaRPr>
          </a:p>
          <a:p>
            <a:pPr defTabSz="914378">
              <a:spcBef>
                <a:spcPts val="0"/>
              </a:spcBef>
              <a:buClr>
                <a:srgbClr val="000000"/>
              </a:buClr>
              <a:defRPr/>
            </a:pPr>
            <a:endParaRPr lang="en-GB" sz="1200" dirty="0">
              <a:solidFill>
                <a:srgbClr val="000000"/>
              </a:solidFill>
            </a:endParaRPr>
          </a:p>
          <a:p>
            <a:pPr defTabSz="914378">
              <a:spcBef>
                <a:spcPts val="0"/>
              </a:spcBef>
              <a:buClr>
                <a:srgbClr val="000000"/>
              </a:buClr>
              <a:defRPr/>
            </a:pPr>
            <a:endParaRPr lang="en-GB" sz="1200" dirty="0">
              <a:solidFill>
                <a:srgbClr val="000000"/>
              </a:solidFill>
            </a:endParaRPr>
          </a:p>
          <a:p>
            <a:pPr defTabSz="914378">
              <a:spcBef>
                <a:spcPts val="0"/>
              </a:spcBef>
              <a:buClr>
                <a:srgbClr val="000000"/>
              </a:buClr>
              <a:defRPr/>
            </a:pPr>
            <a:endParaRPr lang="en-GB" sz="1200" dirty="0">
              <a:solidFill>
                <a:srgbClr val="000000"/>
              </a:solidFill>
            </a:endParaRPr>
          </a:p>
          <a:p>
            <a:pPr defTabSz="914378">
              <a:spcBef>
                <a:spcPts val="0"/>
              </a:spcBef>
              <a:buClr>
                <a:srgbClr val="000000"/>
              </a:buClr>
              <a:defRPr/>
            </a:pPr>
            <a:endParaRPr lang="en-GB" sz="1200" dirty="0">
              <a:solidFill>
                <a:srgbClr val="000000"/>
              </a:solidFill>
            </a:endParaRPr>
          </a:p>
        </p:txBody>
      </p:sp>
      <p:sp>
        <p:nvSpPr>
          <p:cNvPr id="3" name="Title 2">
            <a:extLst>
              <a:ext uri="{FF2B5EF4-FFF2-40B4-BE49-F238E27FC236}">
                <a16:creationId xmlns:a16="http://schemas.microsoft.com/office/drawing/2014/main" id="{CAE9AA0B-9900-46E0-9BFE-EF8A160D7FDB}"/>
              </a:ext>
            </a:extLst>
          </p:cNvPr>
          <p:cNvSpPr>
            <a:spLocks noGrp="1"/>
          </p:cNvSpPr>
          <p:nvPr>
            <p:ph type="title"/>
          </p:nvPr>
        </p:nvSpPr>
        <p:spPr>
          <a:xfrm>
            <a:off x="220776" y="1395"/>
            <a:ext cx="6567055" cy="458737"/>
          </a:xfrm>
        </p:spPr>
        <p:txBody>
          <a:bodyPr vert="horz" lIns="68580" tIns="34290" rIns="68580" bIns="34290" rtlCol="0" anchor="t">
            <a:normAutofit/>
          </a:bodyPr>
          <a:lstStyle/>
          <a:p>
            <a:pPr>
              <a:spcBef>
                <a:spcPts val="563"/>
              </a:spcBef>
            </a:pPr>
            <a:r>
              <a:rPr lang="en-GB" sz="2200" dirty="0">
                <a:latin typeface="Arial"/>
                <a:cs typeface="Arial"/>
              </a:rPr>
              <a:t>Supporting care home staff well-being</a:t>
            </a:r>
            <a:endParaRPr lang="en-GB" sz="2200" dirty="0"/>
          </a:p>
        </p:txBody>
      </p:sp>
      <p:grpSp>
        <p:nvGrpSpPr>
          <p:cNvPr id="22" name="Group 21">
            <a:extLst>
              <a:ext uri="{FF2B5EF4-FFF2-40B4-BE49-F238E27FC236}">
                <a16:creationId xmlns:a16="http://schemas.microsoft.com/office/drawing/2014/main" id="{2E907B86-B44D-4AC3-8600-941270FE9818}"/>
              </a:ext>
            </a:extLst>
          </p:cNvPr>
          <p:cNvGrpSpPr/>
          <p:nvPr/>
        </p:nvGrpSpPr>
        <p:grpSpPr>
          <a:xfrm>
            <a:off x="2253928" y="4072931"/>
            <a:ext cx="6779675" cy="525159"/>
            <a:chOff x="8522149" y="1980266"/>
            <a:chExt cx="2310521" cy="526848"/>
          </a:xfrm>
        </p:grpSpPr>
        <p:pic>
          <p:nvPicPr>
            <p:cNvPr id="24" name="Graphic 23">
              <a:extLst>
                <a:ext uri="{FF2B5EF4-FFF2-40B4-BE49-F238E27FC236}">
                  <a16:creationId xmlns:a16="http://schemas.microsoft.com/office/drawing/2014/main" id="{FF85600B-FFD7-42F9-9712-D636E8BAEF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22149" y="1980266"/>
              <a:ext cx="2310521" cy="526848"/>
            </a:xfrm>
            <a:prstGeom prst="rect">
              <a:avLst/>
            </a:prstGeom>
          </p:spPr>
        </p:pic>
        <p:sp>
          <p:nvSpPr>
            <p:cNvPr id="26" name="Rectangle 25">
              <a:extLst>
                <a:ext uri="{FF2B5EF4-FFF2-40B4-BE49-F238E27FC236}">
                  <a16:creationId xmlns:a16="http://schemas.microsoft.com/office/drawing/2014/main" id="{44981DD9-D4E1-4ECD-AB75-F6A4E042F9CC}"/>
                </a:ext>
              </a:extLst>
            </p:cNvPr>
            <p:cNvSpPr/>
            <p:nvPr/>
          </p:nvSpPr>
          <p:spPr>
            <a:xfrm>
              <a:off x="8553842" y="1991493"/>
              <a:ext cx="2202744" cy="463793"/>
            </a:xfrm>
            <a:prstGeom prst="rect">
              <a:avLst/>
            </a:prstGeom>
          </p:spPr>
          <p:txBody>
            <a:bodyPr wrap="square">
              <a:spAutoFit/>
            </a:bodyPr>
            <a:lstStyle/>
            <a:p>
              <a:pPr defTabSz="685800">
                <a:lnSpc>
                  <a:spcPct val="120000"/>
                </a:lnSpc>
                <a:defRPr/>
              </a:pPr>
              <a:r>
                <a:rPr lang="en-GB" sz="1000" dirty="0">
                  <a:solidFill>
                    <a:schemeClr val="bg1"/>
                  </a:solidFill>
                  <a:latin typeface="Arial" panose="020B0604020202020204" pitchFamily="34" charset="0"/>
                  <a:cs typeface="Arial" panose="020B0604020202020204" pitchFamily="34" charset="0"/>
                </a:rPr>
                <a:t>Visit </a:t>
              </a:r>
              <a:r>
                <a:rPr lang="en-GB" sz="1000" b="1" dirty="0">
                  <a:solidFill>
                    <a:schemeClr val="bg1"/>
                  </a:solidFill>
                  <a:latin typeface="Arial" panose="020B0604020202020204" pitchFamily="34" charset="0"/>
                  <a:cs typeface="Arial" panose="020B0604020202020204" pitchFamily="34" charset="0"/>
                </a:rPr>
                <a:t>Bereavement Support Online </a:t>
              </a:r>
              <a:r>
                <a:rPr lang="en-GB" sz="1000" dirty="0">
                  <a:solidFill>
                    <a:schemeClr val="bg1"/>
                  </a:solidFill>
                  <a:latin typeface="Arial" panose="020B0604020202020204" pitchFamily="34" charset="0"/>
                  <a:cs typeface="Arial" panose="020B0604020202020204" pitchFamily="34" charset="0"/>
                </a:rPr>
                <a:t>or call the free confidential bereavement support line (Hospice UK), on 0300 303 4434, 8am – 8pm</a:t>
              </a:r>
            </a:p>
          </p:txBody>
        </p:sp>
      </p:grpSp>
      <p:grpSp>
        <p:nvGrpSpPr>
          <p:cNvPr id="27" name="Group 26">
            <a:extLst>
              <a:ext uri="{FF2B5EF4-FFF2-40B4-BE49-F238E27FC236}">
                <a16:creationId xmlns:a16="http://schemas.microsoft.com/office/drawing/2014/main" id="{42894231-55EB-48CC-AE90-442F49F2A788}"/>
              </a:ext>
            </a:extLst>
          </p:cNvPr>
          <p:cNvGrpSpPr/>
          <p:nvPr/>
        </p:nvGrpSpPr>
        <p:grpSpPr>
          <a:xfrm>
            <a:off x="2268976" y="4582638"/>
            <a:ext cx="6875025" cy="330098"/>
            <a:chOff x="8521259" y="1454596"/>
            <a:chExt cx="2348228" cy="499969"/>
          </a:xfrm>
        </p:grpSpPr>
        <p:pic>
          <p:nvPicPr>
            <p:cNvPr id="34" name="Graphic 33">
              <a:extLst>
                <a:ext uri="{FF2B5EF4-FFF2-40B4-BE49-F238E27FC236}">
                  <a16:creationId xmlns:a16="http://schemas.microsoft.com/office/drawing/2014/main" id="{2CFBF2D4-C4FF-4CDD-A464-31ACCB2F8B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21259" y="1454596"/>
              <a:ext cx="2310521" cy="499969"/>
            </a:xfrm>
            <a:prstGeom prst="rect">
              <a:avLst/>
            </a:prstGeom>
          </p:spPr>
        </p:pic>
        <p:sp>
          <p:nvSpPr>
            <p:cNvPr id="36" name="Rectangle 35">
              <a:extLst>
                <a:ext uri="{FF2B5EF4-FFF2-40B4-BE49-F238E27FC236}">
                  <a16:creationId xmlns:a16="http://schemas.microsoft.com/office/drawing/2014/main" id="{54C9DC04-C7D8-4B42-BB1C-72E2CAE332E2}"/>
                </a:ext>
              </a:extLst>
            </p:cNvPr>
            <p:cNvSpPr/>
            <p:nvPr/>
          </p:nvSpPr>
          <p:spPr>
            <a:xfrm>
              <a:off x="8524044" y="1478000"/>
              <a:ext cx="2345443" cy="393810"/>
            </a:xfrm>
            <a:prstGeom prst="rect">
              <a:avLst/>
            </a:prstGeom>
          </p:spPr>
          <p:txBody>
            <a:bodyPr wrap="square">
              <a:spAutoFit/>
            </a:bodyPr>
            <a:lstStyle/>
            <a:p>
              <a:pPr defTabSz="685800">
                <a:lnSpc>
                  <a:spcPct val="120000"/>
                </a:lnSpc>
                <a:defRPr/>
              </a:pPr>
              <a:r>
                <a:rPr lang="en-GB" sz="1000" b="1" dirty="0">
                  <a:solidFill>
                    <a:prstClr val="white"/>
                  </a:solidFill>
                  <a:latin typeface="Arial" panose="020B0604020202020204" pitchFamily="34" charset="0"/>
                  <a:cs typeface="Arial" panose="020B0604020202020204" pitchFamily="34" charset="0"/>
                </a:rPr>
                <a:t>NHS Psychological Therapy (IAPT): </a:t>
              </a:r>
              <a:r>
                <a:rPr lang="en-GB" sz="1000" dirty="0">
                  <a:solidFill>
                    <a:prstClr val="white"/>
                  </a:solidFill>
                  <a:latin typeface="Arial" panose="020B0604020202020204" pitchFamily="34" charset="0"/>
                  <a:cs typeface="Arial" panose="020B0604020202020204" pitchFamily="34" charset="0"/>
                </a:rPr>
                <a:t>Search here to find out how to get access to NHS psychological therapy (IAPT)</a:t>
              </a:r>
            </a:p>
          </p:txBody>
        </p:sp>
      </p:grpSp>
      <p:grpSp>
        <p:nvGrpSpPr>
          <p:cNvPr id="37" name="Group 36">
            <a:extLst>
              <a:ext uri="{FF2B5EF4-FFF2-40B4-BE49-F238E27FC236}">
                <a16:creationId xmlns:a16="http://schemas.microsoft.com/office/drawing/2014/main" id="{971FEB75-8931-4488-A881-ED50ECC00390}"/>
              </a:ext>
            </a:extLst>
          </p:cNvPr>
          <p:cNvGrpSpPr/>
          <p:nvPr/>
        </p:nvGrpSpPr>
        <p:grpSpPr>
          <a:xfrm>
            <a:off x="2253928" y="3626182"/>
            <a:ext cx="6771521" cy="450478"/>
            <a:chOff x="8521259" y="1927190"/>
            <a:chExt cx="2310521" cy="980801"/>
          </a:xfrm>
          <a:solidFill>
            <a:srgbClr val="F57769"/>
          </a:solidFill>
        </p:grpSpPr>
        <p:pic>
          <p:nvPicPr>
            <p:cNvPr id="38" name="Graphic 37">
              <a:extLst>
                <a:ext uri="{FF2B5EF4-FFF2-40B4-BE49-F238E27FC236}">
                  <a16:creationId xmlns:a16="http://schemas.microsoft.com/office/drawing/2014/main" id="{A4182CD3-0154-47A3-82D6-05FCB2AB67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21259" y="1927190"/>
              <a:ext cx="2310521" cy="980801"/>
            </a:xfrm>
            <a:prstGeom prst="rect">
              <a:avLst/>
            </a:prstGeom>
          </p:spPr>
        </p:pic>
        <p:sp>
          <p:nvSpPr>
            <p:cNvPr id="39" name="Rectangle 38">
              <a:extLst>
                <a:ext uri="{FF2B5EF4-FFF2-40B4-BE49-F238E27FC236}">
                  <a16:creationId xmlns:a16="http://schemas.microsoft.com/office/drawing/2014/main" id="{360CD210-E2F0-4F08-AE1B-CD463C7E10A3}"/>
                </a:ext>
              </a:extLst>
            </p:cNvPr>
            <p:cNvSpPr/>
            <p:nvPr/>
          </p:nvSpPr>
          <p:spPr>
            <a:xfrm>
              <a:off x="8553949" y="1969547"/>
              <a:ext cx="2247913" cy="904473"/>
            </a:xfrm>
            <a:prstGeom prst="rect">
              <a:avLst/>
            </a:prstGeom>
            <a:grpFill/>
          </p:spPr>
          <p:txBody>
            <a:bodyPr wrap="square">
              <a:spAutoFit/>
            </a:bodyPr>
            <a:lstStyle/>
            <a:p>
              <a:pPr defTabSz="685800">
                <a:lnSpc>
                  <a:spcPct val="120000"/>
                </a:lnSpc>
                <a:defRPr/>
              </a:pPr>
              <a:r>
                <a:rPr lang="en-GB" sz="1000" b="1" dirty="0">
                  <a:solidFill>
                    <a:prstClr val="white"/>
                  </a:solidFill>
                  <a:latin typeface="Arial" panose="020B0604020202020204" pitchFamily="34" charset="0"/>
                  <a:cs typeface="Arial" panose="020B0604020202020204" pitchFamily="34" charset="0"/>
                </a:rPr>
                <a:t>1:1 Mental health support </a:t>
              </a:r>
              <a:r>
                <a:rPr lang="en-GB" sz="1000" dirty="0">
                  <a:solidFill>
                    <a:prstClr val="white"/>
                  </a:solidFill>
                  <a:latin typeface="Arial" panose="020B0604020202020204" pitchFamily="34" charset="0"/>
                  <a:cs typeface="Arial" panose="020B0604020202020204" pitchFamily="34" charset="0"/>
                </a:rPr>
                <a:t>24 hours a day: Text FRONTLINE to 85258 for a text chat or call 116 123 for a phone conversation</a:t>
              </a:r>
            </a:p>
          </p:txBody>
        </p:sp>
      </p:grpSp>
      <p:grpSp>
        <p:nvGrpSpPr>
          <p:cNvPr id="40" name="Group 39">
            <a:extLst>
              <a:ext uri="{FF2B5EF4-FFF2-40B4-BE49-F238E27FC236}">
                <a16:creationId xmlns:a16="http://schemas.microsoft.com/office/drawing/2014/main" id="{897D945C-6429-454B-A99C-197ABF75F2AB}"/>
              </a:ext>
            </a:extLst>
          </p:cNvPr>
          <p:cNvGrpSpPr/>
          <p:nvPr/>
        </p:nvGrpSpPr>
        <p:grpSpPr>
          <a:xfrm>
            <a:off x="2262082" y="3229139"/>
            <a:ext cx="6771521" cy="432238"/>
            <a:chOff x="8521259" y="1927190"/>
            <a:chExt cx="2844842" cy="576317"/>
          </a:xfrm>
          <a:solidFill>
            <a:srgbClr val="DC547C"/>
          </a:solidFill>
        </p:grpSpPr>
        <p:pic>
          <p:nvPicPr>
            <p:cNvPr id="41" name="Graphic 40">
              <a:extLst>
                <a:ext uri="{FF2B5EF4-FFF2-40B4-BE49-F238E27FC236}">
                  <a16:creationId xmlns:a16="http://schemas.microsoft.com/office/drawing/2014/main" id="{766EEF72-9223-46B8-BE1D-3EADB4AFC38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21259" y="1927190"/>
              <a:ext cx="2844842" cy="533480"/>
            </a:xfrm>
            <a:prstGeom prst="rect">
              <a:avLst/>
            </a:prstGeom>
          </p:spPr>
        </p:pic>
        <p:sp>
          <p:nvSpPr>
            <p:cNvPr id="42" name="Rectangle 41">
              <a:extLst>
                <a:ext uri="{FF2B5EF4-FFF2-40B4-BE49-F238E27FC236}">
                  <a16:creationId xmlns:a16="http://schemas.microsoft.com/office/drawing/2014/main" id="{A6B0FBE0-40BB-4D35-AD01-7C242068106E}"/>
                </a:ext>
              </a:extLst>
            </p:cNvPr>
            <p:cNvSpPr/>
            <p:nvPr/>
          </p:nvSpPr>
          <p:spPr>
            <a:xfrm>
              <a:off x="8556275" y="1970027"/>
              <a:ext cx="2264278" cy="533480"/>
            </a:xfrm>
            <a:prstGeom prst="rect">
              <a:avLst/>
            </a:prstGeom>
            <a:grpFill/>
          </p:spPr>
          <p:txBody>
            <a:bodyPr wrap="none">
              <a:spAutoFit/>
            </a:bodyPr>
            <a:lstStyle/>
            <a:p>
              <a:pPr defTabSz="914378">
                <a:buClr>
                  <a:srgbClr val="000000"/>
                </a:buClr>
                <a:defRPr/>
              </a:pPr>
              <a:r>
                <a:rPr lang="en-GB" sz="1000" b="1" dirty="0">
                  <a:solidFill>
                    <a:schemeClr val="bg1"/>
                  </a:solidFill>
                  <a:latin typeface="Arial" panose="020B0604020202020204" pitchFamily="34" charset="0"/>
                  <a:cs typeface="Arial" panose="020B0604020202020204" pitchFamily="34" charset="0"/>
                </a:rPr>
                <a:t>Urgent Support: </a:t>
              </a:r>
              <a:r>
                <a:rPr lang="en-GB" sz="1000" dirty="0">
                  <a:solidFill>
                    <a:schemeClr val="bg1"/>
                  </a:solidFill>
                  <a:latin typeface="Arial" panose="020B0604020202020204" pitchFamily="34" charset="0"/>
                  <a:cs typeface="Arial" panose="020B0604020202020204" pitchFamily="34" charset="0"/>
                </a:rPr>
                <a:t>Good-Thinking’s </a:t>
              </a:r>
              <a:r>
                <a:rPr lang="en-GB" sz="1000" dirty="0">
                  <a:solidFill>
                    <a:schemeClr val="bg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Urgent Support page </a:t>
              </a:r>
              <a:r>
                <a:rPr lang="en-GB" sz="1000" dirty="0">
                  <a:solidFill>
                    <a:schemeClr val="bg1"/>
                  </a:solidFill>
                  <a:latin typeface="Arial" panose="020B0604020202020204" pitchFamily="34" charset="0"/>
                  <a:cs typeface="Arial" panose="020B0604020202020204" pitchFamily="34" charset="0"/>
                </a:rPr>
                <a:t> has numbers and links to help you </a:t>
              </a:r>
            </a:p>
            <a:p>
              <a:pPr defTabSz="914378">
                <a:buClr>
                  <a:srgbClr val="000000"/>
                </a:buClr>
                <a:defRPr/>
              </a:pPr>
              <a:r>
                <a:rPr lang="en-GB" sz="1000" dirty="0">
                  <a:solidFill>
                    <a:schemeClr val="bg1"/>
                  </a:solidFill>
                  <a:latin typeface="Arial" panose="020B0604020202020204" pitchFamily="34" charset="0"/>
                  <a:cs typeface="Arial" panose="020B0604020202020204" pitchFamily="34" charset="0"/>
                </a:rPr>
                <a:t>access urgent support</a:t>
              </a:r>
              <a:r>
                <a:rPr lang="en-GB" sz="1000" dirty="0">
                  <a:solidFill>
                    <a:srgbClr val="000000"/>
                  </a:solidFill>
                  <a:latin typeface="Arial" panose="020B0604020202020204" pitchFamily="34" charset="0"/>
                  <a:cs typeface="Arial" panose="020B0604020202020204" pitchFamily="34" charset="0"/>
                </a:rPr>
                <a:t> </a:t>
              </a:r>
            </a:p>
          </p:txBody>
        </p:sp>
      </p:grpSp>
      <p:pic>
        <p:nvPicPr>
          <p:cNvPr id="5" name="Picture 4">
            <a:extLst>
              <a:ext uri="{FF2B5EF4-FFF2-40B4-BE49-F238E27FC236}">
                <a16:creationId xmlns:a16="http://schemas.microsoft.com/office/drawing/2014/main" id="{98F16705-DD46-4E12-8592-43D52810115A}"/>
              </a:ext>
            </a:extLst>
          </p:cNvPr>
          <p:cNvPicPr>
            <a:picLocks noChangeAspect="1"/>
          </p:cNvPicPr>
          <p:nvPr/>
        </p:nvPicPr>
        <p:blipFill>
          <a:blip r:embed="rId14"/>
          <a:stretch>
            <a:fillRect/>
          </a:stretch>
        </p:blipFill>
        <p:spPr>
          <a:xfrm>
            <a:off x="1268367" y="3909714"/>
            <a:ext cx="771556" cy="1003022"/>
          </a:xfrm>
          <a:prstGeom prst="rect">
            <a:avLst/>
          </a:prstGeom>
        </p:spPr>
      </p:pic>
      <p:sp>
        <p:nvSpPr>
          <p:cNvPr id="6" name="Speech Bubble: Oval 21">
            <a:extLst>
              <a:ext uri="{FF2B5EF4-FFF2-40B4-BE49-F238E27FC236}">
                <a16:creationId xmlns:a16="http://schemas.microsoft.com/office/drawing/2014/main" id="{6F803570-A88F-45DF-8EC9-A55DE06A61EE}"/>
              </a:ext>
            </a:extLst>
          </p:cNvPr>
          <p:cNvSpPr/>
          <p:nvPr/>
        </p:nvSpPr>
        <p:spPr>
          <a:xfrm flipH="1">
            <a:off x="110397" y="3188958"/>
            <a:ext cx="1196504" cy="944837"/>
          </a:xfrm>
          <a:prstGeom prst="wedgeEllipseCallout">
            <a:avLst>
              <a:gd name="adj1" fmla="val -45249"/>
              <a:gd name="adj2" fmla="val 75556"/>
            </a:avLst>
          </a:prstGeom>
          <a:solidFill>
            <a:srgbClr val="F57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rgbClr val="523C90"/>
                </a:solidFill>
                <a:latin typeface="Graphik Semibold" panose="020B0703030202060203" pitchFamily="34" charset="0"/>
              </a:rPr>
              <a:t>Do your teams need more help and support? </a:t>
            </a:r>
          </a:p>
        </p:txBody>
      </p:sp>
      <p:grpSp>
        <p:nvGrpSpPr>
          <p:cNvPr id="47" name="Group 46">
            <a:extLst>
              <a:ext uri="{FF2B5EF4-FFF2-40B4-BE49-F238E27FC236}">
                <a16:creationId xmlns:a16="http://schemas.microsoft.com/office/drawing/2014/main" id="{4368B229-4059-4B68-92D3-CE3335D6270A}"/>
              </a:ext>
            </a:extLst>
          </p:cNvPr>
          <p:cNvGrpSpPr/>
          <p:nvPr/>
        </p:nvGrpSpPr>
        <p:grpSpPr>
          <a:xfrm>
            <a:off x="6646439" y="1130255"/>
            <a:ext cx="2177213" cy="1105532"/>
            <a:chOff x="1232066" y="334432"/>
            <a:chExt cx="4671598" cy="2718032"/>
          </a:xfrm>
        </p:grpSpPr>
        <p:pic>
          <p:nvPicPr>
            <p:cNvPr id="48" name="Picture 47" descr="A picture containing drawing&#10;&#10;Description automatically generated">
              <a:extLst>
                <a:ext uri="{FF2B5EF4-FFF2-40B4-BE49-F238E27FC236}">
                  <a16:creationId xmlns:a16="http://schemas.microsoft.com/office/drawing/2014/main" id="{292FA71C-9D0A-4C04-8006-1D24CB6E52B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10644" y="334432"/>
              <a:ext cx="2795954" cy="589085"/>
            </a:xfrm>
            <a:prstGeom prst="rect">
              <a:avLst/>
            </a:prstGeom>
          </p:spPr>
        </p:pic>
        <p:pic>
          <p:nvPicPr>
            <p:cNvPr id="49" name="Picture 48">
              <a:extLst>
                <a:ext uri="{FF2B5EF4-FFF2-40B4-BE49-F238E27FC236}">
                  <a16:creationId xmlns:a16="http://schemas.microsoft.com/office/drawing/2014/main" id="{AFA597E5-A7A1-4AD2-B591-9C63FFD39B9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25160" y="1213138"/>
              <a:ext cx="784071" cy="1767540"/>
            </a:xfrm>
            <a:prstGeom prst="rect">
              <a:avLst/>
            </a:prstGeom>
          </p:spPr>
        </p:pic>
        <p:pic>
          <p:nvPicPr>
            <p:cNvPr id="50" name="Picture 49">
              <a:extLst>
                <a:ext uri="{FF2B5EF4-FFF2-40B4-BE49-F238E27FC236}">
                  <a16:creationId xmlns:a16="http://schemas.microsoft.com/office/drawing/2014/main" id="{39DEF9C8-BF8D-4A13-8CA4-165FA050262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32066" y="1080932"/>
              <a:ext cx="1142675" cy="1868284"/>
            </a:xfrm>
            <a:prstGeom prst="rect">
              <a:avLst/>
            </a:prstGeom>
          </p:spPr>
        </p:pic>
        <p:pic>
          <p:nvPicPr>
            <p:cNvPr id="51" name="Picture 50" descr="A close up of a logo&#10;&#10;Description automatically generated">
              <a:extLst>
                <a:ext uri="{FF2B5EF4-FFF2-40B4-BE49-F238E27FC236}">
                  <a16:creationId xmlns:a16="http://schemas.microsoft.com/office/drawing/2014/main" id="{56D1C961-D237-404F-8DB4-E738E0E34F0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58510" y="1080932"/>
              <a:ext cx="1145154" cy="1971532"/>
            </a:xfrm>
            <a:prstGeom prst="rect">
              <a:avLst/>
            </a:prstGeom>
          </p:spPr>
        </p:pic>
        <p:pic>
          <p:nvPicPr>
            <p:cNvPr id="52" name="Picture 51" descr="A close up of a device&#10;&#10;Description automatically generated">
              <a:extLst>
                <a:ext uri="{FF2B5EF4-FFF2-40B4-BE49-F238E27FC236}">
                  <a16:creationId xmlns:a16="http://schemas.microsoft.com/office/drawing/2014/main" id="{FE1FF76A-30CD-4FB0-816B-7522AA2B6A5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59651" y="1080932"/>
              <a:ext cx="1020476" cy="1971532"/>
            </a:xfrm>
            <a:prstGeom prst="rect">
              <a:avLst/>
            </a:prstGeom>
          </p:spPr>
        </p:pic>
      </p:grpSp>
    </p:spTree>
    <p:extLst>
      <p:ext uri="{BB962C8B-B14F-4D97-AF65-F5344CB8AC3E}">
        <p14:creationId xmlns:p14="http://schemas.microsoft.com/office/powerpoint/2010/main" val="2533267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18D3C9-222E-40B2-A6E2-7034EE7563F2}"/>
              </a:ext>
            </a:extLst>
          </p:cNvPr>
          <p:cNvSpPr>
            <a:spLocks noGrp="1"/>
          </p:cNvSpPr>
          <p:nvPr>
            <p:ph sz="quarter" idx="10"/>
          </p:nvPr>
        </p:nvSpPr>
        <p:spPr>
          <a:xfrm>
            <a:off x="446695" y="748012"/>
            <a:ext cx="8186195" cy="649427"/>
          </a:xfrm>
        </p:spPr>
        <p:txBody>
          <a:bodyPr>
            <a:normAutofit fontScale="77500" lnSpcReduction="20000"/>
          </a:bodyPr>
          <a:lstStyle/>
          <a:p>
            <a:pPr defTabSz="342900">
              <a:spcBef>
                <a:spcPts val="0"/>
              </a:spcBef>
              <a:spcAft>
                <a:spcPts val="0"/>
              </a:spcAft>
              <a:defRPr/>
            </a:pPr>
            <a:r>
              <a:rPr lang="en-GB" sz="1725" dirty="0">
                <a:solidFill>
                  <a:prstClr val="black"/>
                </a:solidFill>
                <a:latin typeface="Arial"/>
                <a:cs typeface="Arial"/>
              </a:rPr>
              <a:t>You’ve listened to the webinar now it’s time to check that you and your teams are ready! Remember that more details on all of the topics today are found in the London Care Home Resource Pack    </a:t>
            </a:r>
          </a:p>
          <a:p>
            <a:r>
              <a:rPr lang="en-GB" b="1" dirty="0"/>
              <a:t>					</a:t>
            </a:r>
          </a:p>
        </p:txBody>
      </p:sp>
      <p:sp>
        <p:nvSpPr>
          <p:cNvPr id="3" name="Title 2">
            <a:extLst>
              <a:ext uri="{FF2B5EF4-FFF2-40B4-BE49-F238E27FC236}">
                <a16:creationId xmlns:a16="http://schemas.microsoft.com/office/drawing/2014/main" id="{D1A90D62-4605-46F0-9D28-15EFE42D7F2F}"/>
              </a:ext>
            </a:extLst>
          </p:cNvPr>
          <p:cNvSpPr>
            <a:spLocks noGrp="1"/>
          </p:cNvSpPr>
          <p:nvPr>
            <p:ph type="title"/>
          </p:nvPr>
        </p:nvSpPr>
        <p:spPr>
          <a:xfrm>
            <a:off x="446695" y="198402"/>
            <a:ext cx="6567055" cy="458737"/>
          </a:xfrm>
        </p:spPr>
        <p:txBody>
          <a:bodyPr/>
          <a:lstStyle/>
          <a:p>
            <a:r>
              <a:rPr lang="en-GB" dirty="0"/>
              <a:t>Let’s get ready – your winter checklist </a:t>
            </a:r>
          </a:p>
        </p:txBody>
      </p:sp>
      <p:sp>
        <p:nvSpPr>
          <p:cNvPr id="12" name="Rectangle: Rounded Corners 11">
            <a:extLst>
              <a:ext uri="{FF2B5EF4-FFF2-40B4-BE49-F238E27FC236}">
                <a16:creationId xmlns:a16="http://schemas.microsoft.com/office/drawing/2014/main" id="{C108E793-6555-435E-AE73-496B450FB5FF}"/>
              </a:ext>
            </a:extLst>
          </p:cNvPr>
          <p:cNvSpPr/>
          <p:nvPr/>
        </p:nvSpPr>
        <p:spPr>
          <a:xfrm>
            <a:off x="8098374" y="1365560"/>
            <a:ext cx="425669" cy="4099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22" name="Group 21">
            <a:extLst>
              <a:ext uri="{FF2B5EF4-FFF2-40B4-BE49-F238E27FC236}">
                <a16:creationId xmlns:a16="http://schemas.microsoft.com/office/drawing/2014/main" id="{CF1B3BCF-ACD0-4799-B5D3-20CC906C756C}"/>
              </a:ext>
            </a:extLst>
          </p:cNvPr>
          <p:cNvGrpSpPr/>
          <p:nvPr/>
        </p:nvGrpSpPr>
        <p:grpSpPr>
          <a:xfrm>
            <a:off x="451446" y="2433285"/>
            <a:ext cx="7556432" cy="551756"/>
            <a:chOff x="8518317" y="1877666"/>
            <a:chExt cx="2310521" cy="659877"/>
          </a:xfrm>
        </p:grpSpPr>
        <p:pic>
          <p:nvPicPr>
            <p:cNvPr id="23" name="Graphic 22">
              <a:extLst>
                <a:ext uri="{FF2B5EF4-FFF2-40B4-BE49-F238E27FC236}">
                  <a16:creationId xmlns:a16="http://schemas.microsoft.com/office/drawing/2014/main" id="{487CC148-CA16-45FE-98B4-3D551BD350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18317" y="1877666"/>
              <a:ext cx="2310521" cy="659877"/>
            </a:xfrm>
            <a:prstGeom prst="rect">
              <a:avLst/>
            </a:prstGeom>
          </p:spPr>
        </p:pic>
        <p:sp>
          <p:nvSpPr>
            <p:cNvPr id="24" name="Rectangle 23">
              <a:extLst>
                <a:ext uri="{FF2B5EF4-FFF2-40B4-BE49-F238E27FC236}">
                  <a16:creationId xmlns:a16="http://schemas.microsoft.com/office/drawing/2014/main" id="{23736D35-909A-4C88-82A6-83C410405CCB}"/>
                </a:ext>
              </a:extLst>
            </p:cNvPr>
            <p:cNvSpPr/>
            <p:nvPr/>
          </p:nvSpPr>
          <p:spPr>
            <a:xfrm>
              <a:off x="8528148" y="1995053"/>
              <a:ext cx="2230848" cy="379975"/>
            </a:xfrm>
            <a:prstGeom prst="rect">
              <a:avLst/>
            </a:prstGeom>
          </p:spPr>
          <p:txBody>
            <a:bodyPr wrap="squar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Do you and your team know about NHS111 </a:t>
              </a:r>
              <a:r>
                <a:rPr lang="en-GB" sz="1350" dirty="0" err="1">
                  <a:solidFill>
                    <a:prstClr val="white"/>
                  </a:solidFill>
                  <a:latin typeface="Century Gothic" panose="020B0502020202020204" pitchFamily="34" charset="0"/>
                  <a:cs typeface="Arial" panose="020B0604020202020204" pitchFamily="34" charset="0"/>
                </a:rPr>
                <a:t>Starlines</a:t>
              </a:r>
              <a:r>
                <a:rPr lang="en-GB" sz="1350" dirty="0">
                  <a:solidFill>
                    <a:prstClr val="white"/>
                  </a:solidFill>
                  <a:latin typeface="Century Gothic" panose="020B0502020202020204" pitchFamily="34" charset="0"/>
                  <a:cs typeface="Arial" panose="020B0604020202020204" pitchFamily="34" charset="0"/>
                </a:rPr>
                <a:t>? </a:t>
              </a:r>
            </a:p>
          </p:txBody>
        </p:sp>
      </p:grpSp>
      <p:grpSp>
        <p:nvGrpSpPr>
          <p:cNvPr id="25" name="Group 24">
            <a:extLst>
              <a:ext uri="{FF2B5EF4-FFF2-40B4-BE49-F238E27FC236}">
                <a16:creationId xmlns:a16="http://schemas.microsoft.com/office/drawing/2014/main" id="{F005C86D-0A92-4CD7-8843-F80163E97CDA}"/>
              </a:ext>
            </a:extLst>
          </p:cNvPr>
          <p:cNvGrpSpPr/>
          <p:nvPr/>
        </p:nvGrpSpPr>
        <p:grpSpPr>
          <a:xfrm>
            <a:off x="446695" y="3075913"/>
            <a:ext cx="7556435" cy="625010"/>
            <a:chOff x="8521258" y="1927190"/>
            <a:chExt cx="3594246" cy="1046811"/>
          </a:xfrm>
        </p:grpSpPr>
        <p:pic>
          <p:nvPicPr>
            <p:cNvPr id="26" name="Graphic 25">
              <a:extLst>
                <a:ext uri="{FF2B5EF4-FFF2-40B4-BE49-F238E27FC236}">
                  <a16:creationId xmlns:a16="http://schemas.microsoft.com/office/drawing/2014/main" id="{B6F839A1-21F4-48BE-91CA-85EAF76166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21259" y="1927190"/>
              <a:ext cx="3594245" cy="806854"/>
            </a:xfrm>
            <a:prstGeom prst="rect">
              <a:avLst/>
            </a:prstGeom>
          </p:spPr>
        </p:pic>
        <p:sp>
          <p:nvSpPr>
            <p:cNvPr id="27" name="Rectangle 26">
              <a:extLst>
                <a:ext uri="{FF2B5EF4-FFF2-40B4-BE49-F238E27FC236}">
                  <a16:creationId xmlns:a16="http://schemas.microsoft.com/office/drawing/2014/main" id="{2F6F4461-2C84-49E3-AD56-FF9C84A20A0E}"/>
                </a:ext>
              </a:extLst>
            </p:cNvPr>
            <p:cNvSpPr/>
            <p:nvPr/>
          </p:nvSpPr>
          <p:spPr>
            <a:xfrm>
              <a:off x="8521258" y="1977930"/>
              <a:ext cx="3393163" cy="996071"/>
            </a:xfrm>
            <a:prstGeom prst="rect">
              <a:avLst/>
            </a:prstGeom>
          </p:spPr>
          <p:txBody>
            <a:bodyPr wrap="none">
              <a:spAutoFit/>
            </a:bodyPr>
            <a:lstStyle/>
            <a:p>
              <a:pPr>
                <a:lnSpc>
                  <a:spcPct val="120000"/>
                </a:lnSpc>
              </a:pPr>
              <a:r>
                <a:rPr lang="en-GB" sz="1500" dirty="0">
                  <a:solidFill>
                    <a:prstClr val="white"/>
                  </a:solidFill>
                  <a:latin typeface="Century Gothic" panose="020B0502020202020204" pitchFamily="34" charset="0"/>
                  <a:cs typeface="Arial" panose="020B0604020202020204" pitchFamily="34" charset="0"/>
                </a:rPr>
                <a:t>Have you completed your ‘</a:t>
              </a:r>
              <a:r>
                <a:rPr lang="en-GB" sz="1500" b="1" dirty="0">
                  <a:solidFill>
                    <a:prstClr val="white"/>
                  </a:solidFill>
                  <a:latin typeface="Century Gothic" panose="020B0502020202020204" pitchFamily="34" charset="0"/>
                  <a:cs typeface="Arial" panose="020B0604020202020204" pitchFamily="34" charset="0"/>
                </a:rPr>
                <a:t>Are you concerned about a resident’ </a:t>
              </a:r>
              <a:r>
                <a:rPr lang="en-GB" sz="1500" dirty="0">
                  <a:solidFill>
                    <a:prstClr val="white"/>
                  </a:solidFill>
                  <a:latin typeface="Century Gothic" panose="020B0502020202020204" pitchFamily="34" charset="0"/>
                  <a:cs typeface="Arial" panose="020B0604020202020204" pitchFamily="34" charset="0"/>
                </a:rPr>
                <a:t>posters?  </a:t>
              </a:r>
            </a:p>
            <a:p>
              <a:pPr>
                <a:lnSpc>
                  <a:spcPct val="120000"/>
                </a:lnSpc>
              </a:pPr>
              <a:r>
                <a:rPr lang="en-GB" sz="1350" dirty="0">
                  <a:solidFill>
                    <a:prstClr val="white"/>
                  </a:solidFill>
                  <a:latin typeface="Century Gothic" panose="020B0502020202020204" pitchFamily="34" charset="0"/>
                  <a:cs typeface="Arial" panose="020B0604020202020204" pitchFamily="34" charset="0"/>
                </a:rPr>
                <a:t> </a:t>
              </a:r>
            </a:p>
          </p:txBody>
        </p:sp>
      </p:grpSp>
      <p:grpSp>
        <p:nvGrpSpPr>
          <p:cNvPr id="28" name="Group 27">
            <a:extLst>
              <a:ext uri="{FF2B5EF4-FFF2-40B4-BE49-F238E27FC236}">
                <a16:creationId xmlns:a16="http://schemas.microsoft.com/office/drawing/2014/main" id="{392BB2B0-5E3E-4161-B564-07FB221FBEE9}"/>
              </a:ext>
            </a:extLst>
          </p:cNvPr>
          <p:cNvGrpSpPr/>
          <p:nvPr/>
        </p:nvGrpSpPr>
        <p:grpSpPr>
          <a:xfrm>
            <a:off x="461065" y="1868845"/>
            <a:ext cx="7537193" cy="502208"/>
            <a:chOff x="8521259" y="1927190"/>
            <a:chExt cx="2310521" cy="1129419"/>
          </a:xfrm>
          <a:solidFill>
            <a:srgbClr val="F57769"/>
          </a:solidFill>
        </p:grpSpPr>
        <p:pic>
          <p:nvPicPr>
            <p:cNvPr id="29" name="Graphic 28">
              <a:extLst>
                <a:ext uri="{FF2B5EF4-FFF2-40B4-BE49-F238E27FC236}">
                  <a16:creationId xmlns:a16="http://schemas.microsoft.com/office/drawing/2014/main" id="{80AE1C71-7F0B-42CB-9466-3DFB023E79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21259" y="1927190"/>
              <a:ext cx="2310521" cy="1129419"/>
            </a:xfrm>
            <a:prstGeom prst="rect">
              <a:avLst/>
            </a:prstGeom>
          </p:spPr>
        </p:pic>
        <p:sp>
          <p:nvSpPr>
            <p:cNvPr id="30" name="Rectangle 29">
              <a:extLst>
                <a:ext uri="{FF2B5EF4-FFF2-40B4-BE49-F238E27FC236}">
                  <a16:creationId xmlns:a16="http://schemas.microsoft.com/office/drawing/2014/main" id="{07186F6E-59F2-4254-BFE6-E6D15D698E13}"/>
                </a:ext>
              </a:extLst>
            </p:cNvPr>
            <p:cNvSpPr/>
            <p:nvPr/>
          </p:nvSpPr>
          <p:spPr>
            <a:xfrm>
              <a:off x="8543981" y="2135326"/>
              <a:ext cx="2077567" cy="714514"/>
            </a:xfrm>
            <a:prstGeom prst="rect">
              <a:avLst/>
            </a:prstGeom>
            <a:grpFill/>
          </p:spPr>
          <p:txBody>
            <a:bodyPr wrap="squar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Have you got </a:t>
              </a:r>
              <a:r>
                <a:rPr lang="en-GB" sz="1350" dirty="0" err="1">
                  <a:solidFill>
                    <a:prstClr val="white"/>
                  </a:solidFill>
                  <a:latin typeface="Century Gothic" panose="020B0502020202020204" pitchFamily="34" charset="0"/>
                  <a:cs typeface="Arial" panose="020B0604020202020204" pitchFamily="34" charset="0"/>
                </a:rPr>
                <a:t>NHSmail</a:t>
              </a:r>
              <a:r>
                <a:rPr lang="en-GB" sz="1350" dirty="0">
                  <a:solidFill>
                    <a:prstClr val="white"/>
                  </a:solidFill>
                  <a:latin typeface="Century Gothic" panose="020B0502020202020204" pitchFamily="34" charset="0"/>
                  <a:cs typeface="Arial" panose="020B0604020202020204" pitchFamily="34" charset="0"/>
                </a:rPr>
                <a:t> or secure email for your home? </a:t>
              </a:r>
            </a:p>
          </p:txBody>
        </p:sp>
      </p:grpSp>
      <p:grpSp>
        <p:nvGrpSpPr>
          <p:cNvPr id="31" name="Group 30">
            <a:extLst>
              <a:ext uri="{FF2B5EF4-FFF2-40B4-BE49-F238E27FC236}">
                <a16:creationId xmlns:a16="http://schemas.microsoft.com/office/drawing/2014/main" id="{36AC0348-6627-4571-89C1-D5D6B4CABD51}"/>
              </a:ext>
            </a:extLst>
          </p:cNvPr>
          <p:cNvGrpSpPr/>
          <p:nvPr/>
        </p:nvGrpSpPr>
        <p:grpSpPr>
          <a:xfrm>
            <a:off x="457203" y="1323852"/>
            <a:ext cx="7506438" cy="494908"/>
            <a:chOff x="8324921" y="6629994"/>
            <a:chExt cx="2841946" cy="659877"/>
          </a:xfrm>
          <a:solidFill>
            <a:srgbClr val="DC547C"/>
          </a:solidFill>
        </p:grpSpPr>
        <p:pic>
          <p:nvPicPr>
            <p:cNvPr id="32" name="Graphic 31">
              <a:extLst>
                <a:ext uri="{FF2B5EF4-FFF2-40B4-BE49-F238E27FC236}">
                  <a16:creationId xmlns:a16="http://schemas.microsoft.com/office/drawing/2014/main" id="{A2CAA43C-5698-43E0-9D39-49EF9CE766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24921" y="6629994"/>
              <a:ext cx="2841946" cy="659877"/>
            </a:xfrm>
            <a:prstGeom prst="rect">
              <a:avLst/>
            </a:prstGeom>
          </p:spPr>
        </p:pic>
        <p:sp>
          <p:nvSpPr>
            <p:cNvPr id="33" name="Rectangle 32">
              <a:extLst>
                <a:ext uri="{FF2B5EF4-FFF2-40B4-BE49-F238E27FC236}">
                  <a16:creationId xmlns:a16="http://schemas.microsoft.com/office/drawing/2014/main" id="{EA5F9A6E-D6ED-4BA3-A519-553CE21BE35C}"/>
                </a:ext>
              </a:extLst>
            </p:cNvPr>
            <p:cNvSpPr/>
            <p:nvPr/>
          </p:nvSpPr>
          <p:spPr>
            <a:xfrm>
              <a:off x="8345534" y="6746413"/>
              <a:ext cx="2194668" cy="423621"/>
            </a:xfrm>
            <a:prstGeom prst="rect">
              <a:avLst/>
            </a:prstGeom>
            <a:grpFill/>
          </p:spPr>
          <p:txBody>
            <a:bodyPr wrap="non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Have you Registered for Capacity Tracker and are updating daily?</a:t>
              </a:r>
            </a:p>
          </p:txBody>
        </p:sp>
      </p:grpSp>
      <p:sp>
        <p:nvSpPr>
          <p:cNvPr id="38" name="Rectangle: Rounded Corners 37">
            <a:extLst>
              <a:ext uri="{FF2B5EF4-FFF2-40B4-BE49-F238E27FC236}">
                <a16:creationId xmlns:a16="http://schemas.microsoft.com/office/drawing/2014/main" id="{982B74E9-64E2-4262-A4F1-26FB742980D3}"/>
              </a:ext>
            </a:extLst>
          </p:cNvPr>
          <p:cNvSpPr/>
          <p:nvPr/>
        </p:nvSpPr>
        <p:spPr>
          <a:xfrm>
            <a:off x="8098372" y="1905400"/>
            <a:ext cx="425669" cy="4099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0" name="Rectangle: Rounded Corners 39">
            <a:extLst>
              <a:ext uri="{FF2B5EF4-FFF2-40B4-BE49-F238E27FC236}">
                <a16:creationId xmlns:a16="http://schemas.microsoft.com/office/drawing/2014/main" id="{E6B6F9E9-2830-4326-A448-9857F6BB82DB}"/>
              </a:ext>
            </a:extLst>
          </p:cNvPr>
          <p:cNvSpPr/>
          <p:nvPr/>
        </p:nvSpPr>
        <p:spPr>
          <a:xfrm>
            <a:off x="8101153" y="2501911"/>
            <a:ext cx="425669" cy="4099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 name="Rectangle: Rounded Corners 41">
            <a:extLst>
              <a:ext uri="{FF2B5EF4-FFF2-40B4-BE49-F238E27FC236}">
                <a16:creationId xmlns:a16="http://schemas.microsoft.com/office/drawing/2014/main" id="{9B7767A8-EE82-4611-9B76-00074693268E}"/>
              </a:ext>
            </a:extLst>
          </p:cNvPr>
          <p:cNvSpPr/>
          <p:nvPr/>
        </p:nvSpPr>
        <p:spPr>
          <a:xfrm>
            <a:off x="8098372" y="3082168"/>
            <a:ext cx="425669" cy="4099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3" name="Rectangle: Rounded Corners 42">
            <a:extLst>
              <a:ext uri="{FF2B5EF4-FFF2-40B4-BE49-F238E27FC236}">
                <a16:creationId xmlns:a16="http://schemas.microsoft.com/office/drawing/2014/main" id="{4FAA28FE-5ACD-4268-92E5-EA9B9F3E0CAF}"/>
              </a:ext>
            </a:extLst>
          </p:cNvPr>
          <p:cNvSpPr/>
          <p:nvPr/>
        </p:nvSpPr>
        <p:spPr>
          <a:xfrm>
            <a:off x="8098372" y="3661302"/>
            <a:ext cx="425669" cy="4099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50" name="Group 49">
            <a:extLst>
              <a:ext uri="{FF2B5EF4-FFF2-40B4-BE49-F238E27FC236}">
                <a16:creationId xmlns:a16="http://schemas.microsoft.com/office/drawing/2014/main" id="{9E7C712A-A70C-453F-AC35-FD0077DFDAEB}"/>
              </a:ext>
            </a:extLst>
          </p:cNvPr>
          <p:cNvGrpSpPr/>
          <p:nvPr/>
        </p:nvGrpSpPr>
        <p:grpSpPr>
          <a:xfrm>
            <a:off x="446695" y="4174855"/>
            <a:ext cx="7537193" cy="502208"/>
            <a:chOff x="8521259" y="1927190"/>
            <a:chExt cx="2310521" cy="1129419"/>
          </a:xfrm>
          <a:solidFill>
            <a:srgbClr val="F57769"/>
          </a:solidFill>
        </p:grpSpPr>
        <p:pic>
          <p:nvPicPr>
            <p:cNvPr id="51" name="Graphic 50">
              <a:extLst>
                <a:ext uri="{FF2B5EF4-FFF2-40B4-BE49-F238E27FC236}">
                  <a16:creationId xmlns:a16="http://schemas.microsoft.com/office/drawing/2014/main" id="{D204513F-3BB7-40C2-B734-1ABC50E89F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21259" y="1927190"/>
              <a:ext cx="2310521" cy="1129419"/>
            </a:xfrm>
            <a:prstGeom prst="rect">
              <a:avLst/>
            </a:prstGeom>
          </p:spPr>
        </p:pic>
        <p:sp>
          <p:nvSpPr>
            <p:cNvPr id="52" name="Rectangle 51">
              <a:extLst>
                <a:ext uri="{FF2B5EF4-FFF2-40B4-BE49-F238E27FC236}">
                  <a16:creationId xmlns:a16="http://schemas.microsoft.com/office/drawing/2014/main" id="{BD251442-CB72-4393-99D9-1AEF0508E153}"/>
                </a:ext>
              </a:extLst>
            </p:cNvPr>
            <p:cNvSpPr/>
            <p:nvPr/>
          </p:nvSpPr>
          <p:spPr>
            <a:xfrm>
              <a:off x="8543981" y="2135326"/>
              <a:ext cx="2077567" cy="714514"/>
            </a:xfrm>
            <a:prstGeom prst="rect">
              <a:avLst/>
            </a:prstGeom>
            <a:grpFill/>
          </p:spPr>
          <p:txBody>
            <a:bodyPr wrap="squar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If you have any questions, have you discussed these with your local team? </a:t>
              </a:r>
            </a:p>
          </p:txBody>
        </p:sp>
      </p:grpSp>
      <p:grpSp>
        <p:nvGrpSpPr>
          <p:cNvPr id="53" name="Group 52">
            <a:extLst>
              <a:ext uri="{FF2B5EF4-FFF2-40B4-BE49-F238E27FC236}">
                <a16:creationId xmlns:a16="http://schemas.microsoft.com/office/drawing/2014/main" id="{C83DB33B-586B-47FB-B8D9-5A57671C062F}"/>
              </a:ext>
            </a:extLst>
          </p:cNvPr>
          <p:cNvGrpSpPr/>
          <p:nvPr/>
        </p:nvGrpSpPr>
        <p:grpSpPr>
          <a:xfrm>
            <a:off x="446695" y="3618801"/>
            <a:ext cx="7506438" cy="494908"/>
            <a:chOff x="8324921" y="6629994"/>
            <a:chExt cx="2841946" cy="659877"/>
          </a:xfrm>
          <a:solidFill>
            <a:srgbClr val="DC547C"/>
          </a:solidFill>
        </p:grpSpPr>
        <p:pic>
          <p:nvPicPr>
            <p:cNvPr id="54" name="Graphic 53">
              <a:extLst>
                <a:ext uri="{FF2B5EF4-FFF2-40B4-BE49-F238E27FC236}">
                  <a16:creationId xmlns:a16="http://schemas.microsoft.com/office/drawing/2014/main" id="{A1FE5A79-6438-498E-A9CF-6350586A88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24921" y="6629994"/>
              <a:ext cx="2841946" cy="659877"/>
            </a:xfrm>
            <a:prstGeom prst="rect">
              <a:avLst/>
            </a:prstGeom>
          </p:spPr>
        </p:pic>
        <p:sp>
          <p:nvSpPr>
            <p:cNvPr id="55" name="Rectangle 54">
              <a:extLst>
                <a:ext uri="{FF2B5EF4-FFF2-40B4-BE49-F238E27FC236}">
                  <a16:creationId xmlns:a16="http://schemas.microsoft.com/office/drawing/2014/main" id="{92B3FCF8-782B-4106-8A0F-0558AFFBCFA0}"/>
                </a:ext>
              </a:extLst>
            </p:cNvPr>
            <p:cNvSpPr/>
            <p:nvPr/>
          </p:nvSpPr>
          <p:spPr>
            <a:xfrm>
              <a:off x="8345534" y="6746413"/>
              <a:ext cx="1955549" cy="423621"/>
            </a:xfrm>
            <a:prstGeom prst="rect">
              <a:avLst/>
            </a:prstGeom>
            <a:grpFill/>
          </p:spPr>
          <p:txBody>
            <a:bodyPr wrap="none">
              <a:spAutoFit/>
            </a:bodyPr>
            <a:lstStyle/>
            <a:p>
              <a:pPr>
                <a:lnSpc>
                  <a:spcPct val="120000"/>
                </a:lnSpc>
              </a:pPr>
              <a:r>
                <a:rPr lang="en-GB" sz="1350" dirty="0">
                  <a:solidFill>
                    <a:prstClr val="white"/>
                  </a:solidFill>
                  <a:latin typeface="Century Gothic" panose="020B0502020202020204" pitchFamily="34" charset="0"/>
                  <a:cs typeface="Arial" panose="020B0604020202020204" pitchFamily="34" charset="0"/>
                </a:rPr>
                <a:t>Have you discussed admission of residents with your team? </a:t>
              </a:r>
            </a:p>
          </p:txBody>
        </p:sp>
      </p:grpSp>
      <p:sp>
        <p:nvSpPr>
          <p:cNvPr id="56" name="Rectangle: Rounded Corners 55">
            <a:extLst>
              <a:ext uri="{FF2B5EF4-FFF2-40B4-BE49-F238E27FC236}">
                <a16:creationId xmlns:a16="http://schemas.microsoft.com/office/drawing/2014/main" id="{0724CF14-8DA5-46D0-B03B-3C31C059CBE6}"/>
              </a:ext>
            </a:extLst>
          </p:cNvPr>
          <p:cNvSpPr/>
          <p:nvPr/>
        </p:nvSpPr>
        <p:spPr>
          <a:xfrm>
            <a:off x="8098372" y="4201301"/>
            <a:ext cx="425669" cy="4099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745567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latin typeface="+mn-lt"/>
              </a:rPr>
              <a:t>Sharing good practice and questions – this is where we want to hear from you! </a:t>
            </a:r>
          </a:p>
          <a:p>
            <a:endParaRPr lang="en-GB"/>
          </a:p>
        </p:txBody>
      </p:sp>
      <p:sp>
        <p:nvSpPr>
          <p:cNvPr id="2" name="Slide Number Placeholder 1">
            <a:extLst>
              <a:ext uri="{FF2B5EF4-FFF2-40B4-BE49-F238E27FC236}">
                <a16:creationId xmlns:a16="http://schemas.microsoft.com/office/drawing/2014/main" id="{5A1C85EA-36C8-45BF-8560-536C435E55AE}"/>
              </a:ext>
            </a:extLst>
          </p:cNvPr>
          <p:cNvSpPr>
            <a:spLocks noGrp="1"/>
          </p:cNvSpPr>
          <p:nvPr>
            <p:ph type="sldNum" sz="quarter" idx="11"/>
          </p:nvPr>
        </p:nvSpPr>
        <p:spPr/>
        <p:txBody>
          <a:bodyPr/>
          <a:lstStyle/>
          <a:p>
            <a:fld id="{8FC524A1-7B6A-464D-B8BC-8FE2E057339E}" type="slidenum">
              <a:rPr lang="en-GB" smtClean="0">
                <a:solidFill>
                  <a:srgbClr val="3F3F3F">
                    <a:lumMod val="50000"/>
                  </a:srgbClr>
                </a:solidFill>
              </a:rPr>
              <a:pPr/>
              <a:t>46</a:t>
            </a:fld>
            <a:endParaRPr lang="en-GB">
              <a:solidFill>
                <a:srgbClr val="3F3F3F">
                  <a:lumMod val="50000"/>
                </a:srgbClr>
              </a:solidFill>
            </a:endParaRPr>
          </a:p>
        </p:txBody>
      </p:sp>
    </p:spTree>
    <p:extLst>
      <p:ext uri="{BB962C8B-B14F-4D97-AF65-F5344CB8AC3E}">
        <p14:creationId xmlns:p14="http://schemas.microsoft.com/office/powerpoint/2010/main" val="958875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a:ln>
                  <a:noFill/>
                </a:ln>
                <a:solidFill>
                  <a:srgbClr val="FFFFFF"/>
                </a:solidFill>
                <a:effectLst/>
                <a:uLnTx/>
                <a:uFillTx/>
                <a:latin typeface="Arial"/>
                <a:ea typeface="+mn-ea"/>
                <a:cs typeface="Arial"/>
              </a:rPr>
              <a:t>Our </a:t>
            </a:r>
            <a:r>
              <a:rPr kumimoji="0" sz="825" b="1" i="0" u="none" strike="noStrike" kern="1200" cap="none" spc="-4" normalizeH="0" baseline="0" noProof="0">
                <a:ln>
                  <a:noFill/>
                </a:ln>
                <a:solidFill>
                  <a:srgbClr val="FFFFFF"/>
                </a:solidFill>
                <a:effectLst/>
                <a:uLnTx/>
                <a:uFillTx/>
                <a:latin typeface="Arial"/>
                <a:ea typeface="+mn-ea"/>
                <a:cs typeface="Arial"/>
              </a:rPr>
              <a:t>vision</a:t>
            </a:r>
            <a:endParaRPr kumimoji="0" sz="825" b="0" i="0" u="none" strike="noStrike" kern="1200" cap="none" spc="0" normalizeH="0" baseline="0" noProof="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355867"/>
          </a:xfrm>
          <a:prstGeom prst="rect">
            <a:avLst/>
          </a:prstGeom>
        </p:spPr>
        <p:txBody>
          <a:bodyPr vert="horz" wrap="square" lIns="0" tIns="9525" rIns="0" bIns="0" rtlCol="0">
            <a:spAutoFit/>
          </a:bodyPr>
          <a:lstStyle/>
          <a:p>
            <a:pPr marL="9525">
              <a:spcBef>
                <a:spcPts val="75"/>
              </a:spcBef>
            </a:pPr>
            <a:r>
              <a:rPr lang="en-GB" sz="2250">
                <a:latin typeface="+mn-lt"/>
              </a:rPr>
              <a:t>Further support during winter</a:t>
            </a:r>
            <a:endParaRPr sz="2250">
              <a:latin typeface="+mn-lt"/>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47</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 name="Slide Number Placeholder 1">
            <a:extLst>
              <a:ext uri="{FF2B5EF4-FFF2-40B4-BE49-F238E27FC236}">
                <a16:creationId xmlns:a16="http://schemas.microsoft.com/office/drawing/2014/main" id="{6B8C46B9-43F0-49C6-B923-362032103480}"/>
              </a:ext>
            </a:extLst>
          </p:cNvPr>
          <p:cNvSpPr>
            <a:spLocks noGrp="1"/>
          </p:cNvSpPr>
          <p:nvPr>
            <p:ph type="sldNum" sz="quarter" idx="7"/>
          </p:nvPr>
        </p:nvSpPr>
        <p:spPr/>
        <p:txBody>
          <a:bodyPr/>
          <a:lstStyle/>
          <a:p>
            <a:pPr marL="19050">
              <a:spcBef>
                <a:spcPts val="34"/>
              </a:spcBef>
            </a:pPr>
            <a:fld id="{81D60167-4931-47E6-BA6A-407CBD079E47}" type="slidenum">
              <a:rPr lang="en-GB" spc="-68" smtClean="0"/>
              <a:pPr marL="19050">
                <a:spcBef>
                  <a:spcPts val="34"/>
                </a:spcBef>
              </a:pPr>
              <a:t>47</a:t>
            </a:fld>
            <a:endParaRPr lang="en-GB" spc="-68"/>
          </a:p>
        </p:txBody>
      </p:sp>
      <p:pic>
        <p:nvPicPr>
          <p:cNvPr id="4" name="Picture 3" descr="Sea of hands in the middle">
            <a:extLst>
              <a:ext uri="{FF2B5EF4-FFF2-40B4-BE49-F238E27FC236}">
                <a16:creationId xmlns:a16="http://schemas.microsoft.com/office/drawing/2014/main" id="{E2C5AB9B-E66B-4050-A6B2-AE834D0102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6991" y="931054"/>
            <a:ext cx="5107356" cy="3404073"/>
          </a:xfrm>
          <a:prstGeom prst="rect">
            <a:avLst/>
          </a:prstGeom>
        </p:spPr>
      </p:pic>
    </p:spTree>
    <p:extLst>
      <p:ext uri="{BB962C8B-B14F-4D97-AF65-F5344CB8AC3E}">
        <p14:creationId xmlns:p14="http://schemas.microsoft.com/office/powerpoint/2010/main" val="3081609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7CBB97-6F5C-41DB-B528-535278E3AD05}"/>
              </a:ext>
            </a:extLst>
          </p:cNvPr>
          <p:cNvSpPr>
            <a:spLocks noGrp="1"/>
          </p:cNvSpPr>
          <p:nvPr>
            <p:ph sz="quarter" idx="10"/>
          </p:nvPr>
        </p:nvSpPr>
        <p:spPr>
          <a:xfrm>
            <a:off x="461191" y="1007852"/>
            <a:ext cx="7737674" cy="3796145"/>
          </a:xfrm>
        </p:spPr>
        <p:txBody>
          <a:bodyPr vert="horz" lIns="68580" tIns="34290" rIns="68580" bIns="34290" numCol="1" rtlCol="0" anchor="t">
            <a:normAutofit/>
          </a:bodyPr>
          <a:lstStyle/>
          <a:p>
            <a:r>
              <a:rPr lang="en-GB" dirty="0">
                <a:solidFill>
                  <a:schemeClr val="tx1"/>
                </a:solidFill>
              </a:rPr>
              <a:t>This pack has provided information on vital topics to help care homes to prepare for winter. Resources are signposted throughout the slide deck, but here are some key links:</a:t>
            </a:r>
          </a:p>
          <a:p>
            <a:pPr marL="171450" indent="-171450">
              <a:buFont typeface="Arial" panose="020B0604020202020204" pitchFamily="34" charset="0"/>
              <a:buChar char="•"/>
            </a:pPr>
            <a:r>
              <a:rPr lang="en-GB" dirty="0">
                <a:solidFill>
                  <a:schemeClr val="tx1"/>
                </a:solidFill>
              </a:rPr>
              <a:t>How to arrange flu vaccines in your care home – </a:t>
            </a:r>
            <a:r>
              <a:rPr lang="en-GB" u="sng" dirty="0">
                <a:solidFill>
                  <a:srgbClr val="0563C1"/>
                </a:solidFill>
                <a:ea typeface="Calibri" panose="020F0502020204030204" pitchFamily="34" charset="0"/>
                <a:hlinkClick r:id="rId2"/>
              </a:rPr>
              <a:t>www.myvaccinations.co.uk</a:t>
            </a:r>
            <a:r>
              <a:rPr lang="en-GB" dirty="0">
                <a:ea typeface="Calibri" panose="020F0502020204030204" pitchFamily="34" charset="0"/>
              </a:rPr>
              <a:t> </a:t>
            </a:r>
          </a:p>
          <a:p>
            <a:pPr marL="171450" indent="-171450">
              <a:buFont typeface="Arial" panose="020B0604020202020204" pitchFamily="34" charset="0"/>
              <a:buChar char="•"/>
            </a:pPr>
            <a:r>
              <a:rPr lang="en-GB" dirty="0">
                <a:hlinkClick r:id="rId3"/>
              </a:rPr>
              <a:t>Sutton Flu video</a:t>
            </a:r>
            <a:endParaRPr lang="en-GB" dirty="0"/>
          </a:p>
          <a:p>
            <a:pPr marL="171450" indent="-171450">
              <a:buFont typeface="Arial" panose="020B0604020202020204" pitchFamily="34" charset="0"/>
              <a:buChar char="•"/>
            </a:pPr>
            <a:r>
              <a:rPr lang="en-GB" dirty="0">
                <a:hlinkClick r:id="rId4"/>
              </a:rPr>
              <a:t>Network contract DES Specification – PCN requirements 2020-21</a:t>
            </a:r>
            <a:endParaRPr lang="en-GB" dirty="0"/>
          </a:p>
          <a:p>
            <a:pPr marL="171450" indent="-171450">
              <a:buFont typeface="Arial" panose="020B0604020202020204" pitchFamily="34" charset="0"/>
              <a:buChar char="•"/>
            </a:pPr>
            <a:r>
              <a:rPr lang="en-GB" dirty="0">
                <a:hlinkClick r:id="rId5"/>
              </a:rPr>
              <a:t>Framework for Enhanced Health in Care Homes</a:t>
            </a:r>
            <a:endParaRPr lang="en-GB" dirty="0"/>
          </a:p>
          <a:p>
            <a:pPr marL="171450" indent="-171450">
              <a:buFont typeface="Arial" panose="020B0604020202020204" pitchFamily="34" charset="0"/>
              <a:buChar char="•"/>
            </a:pPr>
            <a:r>
              <a:rPr lang="en-GB" dirty="0">
                <a:solidFill>
                  <a:schemeClr val="tx1"/>
                </a:solidFill>
              </a:rPr>
              <a:t>Flu SOP (</a:t>
            </a:r>
            <a:r>
              <a:rPr lang="en-GB" dirty="0">
                <a:solidFill>
                  <a:srgbClr val="FF0000"/>
                </a:solidFill>
              </a:rPr>
              <a:t>to follow once approved</a:t>
            </a:r>
            <a:r>
              <a:rPr lang="en-GB" dirty="0">
                <a:solidFill>
                  <a:schemeClr val="tx1"/>
                </a:solidFill>
              </a:rPr>
              <a:t>)</a:t>
            </a:r>
          </a:p>
          <a:p>
            <a:pPr marL="171450" indent="-171450">
              <a:buFont typeface="Arial" panose="020B0604020202020204" pitchFamily="34" charset="0"/>
              <a:buChar char="•"/>
            </a:pPr>
            <a:r>
              <a:rPr lang="en-GB" dirty="0">
                <a:solidFill>
                  <a:schemeClr val="tx1"/>
                </a:solidFill>
              </a:rPr>
              <a:t>London Flu Campaign Resource Pack (</a:t>
            </a:r>
            <a:r>
              <a:rPr lang="en-GB" dirty="0">
                <a:solidFill>
                  <a:srgbClr val="FF0000"/>
                </a:solidFill>
              </a:rPr>
              <a:t>will send with slides</a:t>
            </a:r>
            <a:r>
              <a:rPr lang="en-GB" dirty="0">
                <a:solidFill>
                  <a:schemeClr val="tx1"/>
                </a:solidFill>
              </a:rPr>
              <a:t>)</a:t>
            </a:r>
          </a:p>
          <a:p>
            <a:pPr marL="171450" indent="-171450">
              <a:buFont typeface="Arial" panose="020B0604020202020204" pitchFamily="34" charset="0"/>
              <a:buChar char="•"/>
            </a:pPr>
            <a:r>
              <a:rPr lang="en-GB" dirty="0">
                <a:hlinkClick r:id="rId6"/>
              </a:rPr>
              <a:t>Flu Vaccine Promotion Resources - on PHE Campaign Resource Centre</a:t>
            </a:r>
            <a:endParaRPr lang="en-GB" dirty="0"/>
          </a:p>
          <a:p>
            <a:pPr marL="171450" indent="-171450">
              <a:buFont typeface="Arial" panose="020B0604020202020204" pitchFamily="34" charset="0"/>
              <a:buChar char="•"/>
            </a:pPr>
            <a:r>
              <a:rPr lang="en-GB" dirty="0">
                <a:solidFill>
                  <a:schemeClr val="tx1"/>
                </a:solidFill>
                <a:hlinkClick r:id="rId7"/>
              </a:rPr>
              <a:t>London Care Homes resource pack </a:t>
            </a:r>
            <a:endParaRPr lang="en-GB" dirty="0">
              <a:solidFill>
                <a:schemeClr val="tx1"/>
              </a:solidFill>
            </a:endParaRPr>
          </a:p>
          <a:p>
            <a:pPr marL="171450" indent="-171450">
              <a:lnSpc>
                <a:spcPct val="70000"/>
              </a:lnSpc>
              <a:spcBef>
                <a:spcPts val="450"/>
              </a:spcBef>
              <a:spcAft>
                <a:spcPts val="0"/>
              </a:spcAft>
              <a:buFont typeface="Arial" panose="020B0604020202020204" pitchFamily="34" charset="0"/>
              <a:buChar char="•"/>
            </a:pPr>
            <a:r>
              <a:rPr lang="en-GB" dirty="0">
                <a:solidFill>
                  <a:schemeClr val="tx1"/>
                </a:solidFill>
              </a:rPr>
              <a:t>The National Institute for Health and Social Care (NICE) have developed a </a:t>
            </a:r>
            <a:r>
              <a:rPr lang="en-GB" dirty="0">
                <a:hlinkClick r:id="rId8"/>
              </a:rPr>
              <a:t>series of quick guides</a:t>
            </a:r>
            <a:r>
              <a:rPr lang="en-GB" dirty="0">
                <a:solidFill>
                  <a:schemeClr val="tx1"/>
                </a:solidFill>
              </a:rPr>
              <a:t>, for care home managers and staff to use as a resource for everyday activities and to support them with providing the right level of care for their residents.</a:t>
            </a:r>
          </a:p>
          <a:p>
            <a:r>
              <a:rPr lang="en-GB" b="1" dirty="0">
                <a:solidFill>
                  <a:schemeClr val="tx1"/>
                </a:solidFill>
                <a:latin typeface="Arial"/>
                <a:cs typeface="Arial"/>
              </a:rPr>
              <a:t>For more information or to provide feedback, please contact: </a:t>
            </a:r>
            <a:r>
              <a:rPr lang="en-GB" dirty="0">
                <a:solidFill>
                  <a:srgbClr val="0563C1"/>
                </a:solidFill>
                <a:ea typeface="Calibri" panose="020F0502020204030204" pitchFamily="34" charset="0"/>
                <a:hlinkClick r:id="rId9"/>
              </a:rPr>
              <a:t>england.londonehchprogramme@nhs.net</a:t>
            </a:r>
            <a:endParaRPr lang="en-GB" dirty="0"/>
          </a:p>
          <a:p>
            <a:endParaRPr lang="en-GB" b="1" dirty="0">
              <a:latin typeface="Arial"/>
              <a:cs typeface="Arial"/>
            </a:endParaRPr>
          </a:p>
        </p:txBody>
      </p:sp>
      <p:sp>
        <p:nvSpPr>
          <p:cNvPr id="3" name="Title 2">
            <a:extLst>
              <a:ext uri="{FF2B5EF4-FFF2-40B4-BE49-F238E27FC236}">
                <a16:creationId xmlns:a16="http://schemas.microsoft.com/office/drawing/2014/main" id="{B85C3C2B-3A98-437D-95EC-6022283F5EC0}"/>
              </a:ext>
            </a:extLst>
          </p:cNvPr>
          <p:cNvSpPr>
            <a:spLocks noGrp="1"/>
          </p:cNvSpPr>
          <p:nvPr>
            <p:ph type="title"/>
          </p:nvPr>
        </p:nvSpPr>
        <p:spPr/>
        <p:txBody>
          <a:bodyPr/>
          <a:lstStyle/>
          <a:p>
            <a:r>
              <a:rPr lang="en-GB" sz="2250"/>
              <a:t>Further support during winter</a:t>
            </a:r>
          </a:p>
        </p:txBody>
      </p:sp>
      <p:pic>
        <p:nvPicPr>
          <p:cNvPr id="5" name="Picture 4">
            <a:extLst>
              <a:ext uri="{FF2B5EF4-FFF2-40B4-BE49-F238E27FC236}">
                <a16:creationId xmlns:a16="http://schemas.microsoft.com/office/drawing/2014/main" id="{BB07F090-DD06-4E6B-9AB3-E0AC51C08443}"/>
              </a:ext>
            </a:extLst>
          </p:cNvPr>
          <p:cNvPicPr>
            <a:picLocks noChangeAspect="1"/>
          </p:cNvPicPr>
          <p:nvPr/>
        </p:nvPicPr>
        <p:blipFill rotWithShape="1">
          <a:blip r:embed="rId10"/>
          <a:srcRect l="26375" t="19200" r="44488" b="6127"/>
          <a:stretch/>
        </p:blipFill>
        <p:spPr>
          <a:xfrm>
            <a:off x="8077336" y="669741"/>
            <a:ext cx="907136" cy="1281371"/>
          </a:xfrm>
          <a:prstGeom prst="rect">
            <a:avLst/>
          </a:prstGeom>
        </p:spPr>
      </p:pic>
      <p:pic>
        <p:nvPicPr>
          <p:cNvPr id="7" name="Picture 6">
            <a:extLst>
              <a:ext uri="{FF2B5EF4-FFF2-40B4-BE49-F238E27FC236}">
                <a16:creationId xmlns:a16="http://schemas.microsoft.com/office/drawing/2014/main" id="{EACE6D75-FB10-419D-A1DE-FB698CB30C2F}"/>
              </a:ext>
            </a:extLst>
          </p:cNvPr>
          <p:cNvPicPr>
            <a:picLocks noChangeAspect="1"/>
          </p:cNvPicPr>
          <p:nvPr/>
        </p:nvPicPr>
        <p:blipFill rotWithShape="1">
          <a:blip r:embed="rId11"/>
          <a:srcRect l="25588" t="19200" r="45275" b="6127"/>
          <a:stretch/>
        </p:blipFill>
        <p:spPr>
          <a:xfrm rot="482652">
            <a:off x="7532098" y="1438499"/>
            <a:ext cx="1090473" cy="1572022"/>
          </a:xfrm>
          <a:prstGeom prst="rect">
            <a:avLst/>
          </a:prstGeom>
        </p:spPr>
      </p:pic>
      <p:pic>
        <p:nvPicPr>
          <p:cNvPr id="9" name="Picture 8">
            <a:extLst>
              <a:ext uri="{FF2B5EF4-FFF2-40B4-BE49-F238E27FC236}">
                <a16:creationId xmlns:a16="http://schemas.microsoft.com/office/drawing/2014/main" id="{5E27C5C9-66BE-4F57-8E42-8FE64916DA1D}"/>
              </a:ext>
            </a:extLst>
          </p:cNvPr>
          <p:cNvPicPr>
            <a:picLocks noChangeAspect="1"/>
          </p:cNvPicPr>
          <p:nvPr/>
        </p:nvPicPr>
        <p:blipFill rotWithShape="1">
          <a:blip r:embed="rId12"/>
          <a:srcRect l="25588" t="19201" r="45275" b="9508"/>
          <a:stretch/>
        </p:blipFill>
        <p:spPr>
          <a:xfrm>
            <a:off x="6438635" y="1377719"/>
            <a:ext cx="1110367" cy="1528205"/>
          </a:xfrm>
          <a:prstGeom prst="rect">
            <a:avLst/>
          </a:prstGeom>
        </p:spPr>
      </p:pic>
      <p:pic>
        <p:nvPicPr>
          <p:cNvPr id="11" name="Picture 10">
            <a:extLst>
              <a:ext uri="{FF2B5EF4-FFF2-40B4-BE49-F238E27FC236}">
                <a16:creationId xmlns:a16="http://schemas.microsoft.com/office/drawing/2014/main" id="{BB967D48-A974-44EA-A3D2-2F5D196751DC}"/>
              </a:ext>
            </a:extLst>
          </p:cNvPr>
          <p:cNvPicPr>
            <a:picLocks noChangeAspect="1"/>
          </p:cNvPicPr>
          <p:nvPr/>
        </p:nvPicPr>
        <p:blipFill rotWithShape="1">
          <a:blip r:embed="rId13"/>
          <a:srcRect l="25588" t="19200" r="45275" b="6126"/>
          <a:stretch/>
        </p:blipFill>
        <p:spPr>
          <a:xfrm rot="21339046">
            <a:off x="7934218" y="2216699"/>
            <a:ext cx="1057628" cy="1524673"/>
          </a:xfrm>
          <a:prstGeom prst="rect">
            <a:avLst/>
          </a:prstGeom>
        </p:spPr>
      </p:pic>
    </p:spTree>
    <p:extLst>
      <p:ext uri="{BB962C8B-B14F-4D97-AF65-F5344CB8AC3E}">
        <p14:creationId xmlns:p14="http://schemas.microsoft.com/office/powerpoint/2010/main" val="3155931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0"/>
          </p:nvPr>
        </p:nvSpPr>
        <p:spPr>
          <a:xfrm>
            <a:off x="461191" y="1007853"/>
            <a:ext cx="7737475" cy="3106737"/>
          </a:xfrm>
        </p:spPr>
        <p:txBody>
          <a:bodyPr>
            <a:normAutofit/>
          </a:bodyPr>
          <a:lstStyle/>
          <a:p>
            <a:r>
              <a:rPr lang="en-GB" sz="1600" dirty="0">
                <a:solidFill>
                  <a:schemeClr val="tx1"/>
                </a:solidFill>
              </a:rPr>
              <a:t>If you have any further questions, please don’t hesitate to contact the NHS London EHCH team at: </a:t>
            </a:r>
            <a:endParaRPr lang="en-GB" sz="1600" dirty="0">
              <a:solidFill>
                <a:schemeClr val="tx1"/>
              </a:solidFill>
              <a:latin typeface="+mn-lt"/>
            </a:endParaRPr>
          </a:p>
          <a:p>
            <a:r>
              <a:rPr lang="en-GB" sz="1800" dirty="0">
                <a:solidFill>
                  <a:srgbClr val="0563C1"/>
                </a:solidFill>
                <a:ea typeface="Calibri" panose="020F0502020204030204" pitchFamily="34" charset="0"/>
                <a:hlinkClick r:id="rId2"/>
              </a:rPr>
              <a:t>england.londonehchprogramme@nhs.net</a:t>
            </a:r>
            <a:endParaRPr lang="en-GB" sz="1800" dirty="0"/>
          </a:p>
        </p:txBody>
      </p:sp>
      <p:sp>
        <p:nvSpPr>
          <p:cNvPr id="2" name="Title 1"/>
          <p:cNvSpPr>
            <a:spLocks noGrp="1"/>
          </p:cNvSpPr>
          <p:nvPr>
            <p:ph type="title"/>
          </p:nvPr>
        </p:nvSpPr>
        <p:spPr>
          <a:xfrm>
            <a:off x="457202" y="411483"/>
            <a:ext cx="6567055" cy="458737"/>
          </a:xfrm>
        </p:spPr>
        <p:txBody>
          <a:bodyPr>
            <a:normAutofit/>
          </a:bodyPr>
          <a:lstStyle/>
          <a:p>
            <a:pPr>
              <a:lnSpc>
                <a:spcPct val="90000"/>
              </a:lnSpc>
            </a:pPr>
            <a:r>
              <a:rPr lang="en-GB" sz="2500"/>
              <a:t>Thank you for joining!</a:t>
            </a:r>
          </a:p>
        </p:txBody>
      </p:sp>
    </p:spTree>
    <p:extLst>
      <p:ext uri="{BB962C8B-B14F-4D97-AF65-F5344CB8AC3E}">
        <p14:creationId xmlns:p14="http://schemas.microsoft.com/office/powerpoint/2010/main" val="1929312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EF65989-03DA-4DA3-91BC-9E3AC932F683}"/>
              </a:ext>
            </a:extLst>
          </p:cNvPr>
          <p:cNvGraphicFramePr>
            <a:graphicFrameLocks noGrp="1"/>
          </p:cNvGraphicFramePr>
          <p:nvPr/>
        </p:nvGraphicFramePr>
        <p:xfrm>
          <a:off x="2592855" y="728792"/>
          <a:ext cx="6421755" cy="4381500"/>
        </p:xfrm>
        <a:graphic>
          <a:graphicData uri="http://schemas.openxmlformats.org/drawingml/2006/table">
            <a:tbl>
              <a:tblPr firstRow="1" bandRow="1">
                <a:tableStyleId>{5C22544A-7EE6-4342-B048-85BDC9FD1C3A}</a:tableStyleId>
              </a:tblPr>
              <a:tblGrid>
                <a:gridCol w="2151619">
                  <a:extLst>
                    <a:ext uri="{9D8B030D-6E8A-4147-A177-3AD203B41FA5}">
                      <a16:colId xmlns:a16="http://schemas.microsoft.com/office/drawing/2014/main" val="126439211"/>
                    </a:ext>
                  </a:extLst>
                </a:gridCol>
                <a:gridCol w="4270136">
                  <a:extLst>
                    <a:ext uri="{9D8B030D-6E8A-4147-A177-3AD203B41FA5}">
                      <a16:colId xmlns:a16="http://schemas.microsoft.com/office/drawing/2014/main" val="898901443"/>
                    </a:ext>
                  </a:extLst>
                </a:gridCol>
              </a:tblGrid>
              <a:tr h="174441">
                <a:tc>
                  <a:txBody>
                    <a:bodyPr/>
                    <a:lstStyle/>
                    <a:p>
                      <a:r>
                        <a:rPr lang="en-GB" sz="700">
                          <a:latin typeface="Arial" panose="020B0604020202020204" pitchFamily="34" charset="0"/>
                          <a:cs typeface="Arial" panose="020B0604020202020204" pitchFamily="34" charset="0"/>
                        </a:rPr>
                        <a:t>Care element</a:t>
                      </a:r>
                    </a:p>
                  </a:txBody>
                  <a:tcPr marL="68580" marR="68580" marT="34290" marB="34290" anchor="ctr"/>
                </a:tc>
                <a:tc>
                  <a:txBody>
                    <a:bodyPr/>
                    <a:lstStyle/>
                    <a:p>
                      <a:r>
                        <a:rPr lang="en-GB" sz="700">
                          <a:latin typeface="Arial" panose="020B0604020202020204" pitchFamily="34" charset="0"/>
                          <a:cs typeface="Arial" panose="020B0604020202020204" pitchFamily="34" charset="0"/>
                        </a:rPr>
                        <a:t>Sub-element</a:t>
                      </a:r>
                    </a:p>
                  </a:txBody>
                  <a:tcPr marL="68580" marR="68580" marT="34290" marB="34290"/>
                </a:tc>
                <a:extLst>
                  <a:ext uri="{0D108BD9-81ED-4DB2-BD59-A6C34878D82A}">
                    <a16:rowId xmlns:a16="http://schemas.microsoft.com/office/drawing/2014/main" val="4142450306"/>
                  </a:ext>
                </a:extLst>
              </a:tr>
              <a:tr h="174441">
                <a:tc rowSpan="5">
                  <a:txBody>
                    <a:bodyPr/>
                    <a:lstStyle/>
                    <a:p>
                      <a:pPr marL="0" indent="0" algn="l">
                        <a:buFont typeface="+mj-lt"/>
                        <a:buNone/>
                      </a:pPr>
                      <a:r>
                        <a:rPr lang="en-GB" sz="700">
                          <a:latin typeface="Arial" panose="020B0604020202020204" pitchFamily="34" charset="0"/>
                          <a:cs typeface="Arial" panose="020B0604020202020204" pitchFamily="34" charset="0"/>
                        </a:rPr>
                        <a:t>1. Enhanced primary care support</a:t>
                      </a:r>
                    </a:p>
                  </a:txBody>
                  <a:tcPr marL="68580" marR="68580" marT="34290" marB="34290" anchor="ctr"/>
                </a:tc>
                <a:tc>
                  <a:txBody>
                    <a:bodyPr/>
                    <a:lstStyle/>
                    <a:p>
                      <a:r>
                        <a:rPr lang="en-GB" sz="700">
                          <a:latin typeface="Arial" panose="020B0604020202020204" pitchFamily="34" charset="0"/>
                          <a:cs typeface="Arial" panose="020B0604020202020204" pitchFamily="34" charset="0"/>
                        </a:rPr>
                        <a:t>Each care home aligned to a named PCN</a:t>
                      </a:r>
                    </a:p>
                  </a:txBody>
                  <a:tcPr marL="68580" marR="68580" marT="34290" marB="34290"/>
                </a:tc>
                <a:extLst>
                  <a:ext uri="{0D108BD9-81ED-4DB2-BD59-A6C34878D82A}">
                    <a16:rowId xmlns:a16="http://schemas.microsoft.com/office/drawing/2014/main" val="3074145620"/>
                  </a:ext>
                </a:extLst>
              </a:tr>
              <a:tr h="174441">
                <a:tc vMerge="1">
                  <a:txBody>
                    <a:bodyPr/>
                    <a:lstStyle/>
                    <a:p>
                      <a:endParaRPr lang="en-GB"/>
                    </a:p>
                  </a:txBody>
                  <a:tcPr/>
                </a:tc>
                <a:tc>
                  <a:txBody>
                    <a:bodyPr/>
                    <a:lstStyle/>
                    <a:p>
                      <a:r>
                        <a:rPr lang="en-GB" sz="700">
                          <a:latin typeface="Arial" panose="020B0604020202020204" pitchFamily="34" charset="0"/>
                          <a:cs typeface="Arial" panose="020B0604020202020204" pitchFamily="34" charset="0"/>
                        </a:rPr>
                        <a:t>Medicine reviews</a:t>
                      </a:r>
                    </a:p>
                  </a:txBody>
                  <a:tcPr marL="68580" marR="68580" marT="34290" marB="34290"/>
                </a:tc>
                <a:extLst>
                  <a:ext uri="{0D108BD9-81ED-4DB2-BD59-A6C34878D82A}">
                    <a16:rowId xmlns:a16="http://schemas.microsoft.com/office/drawing/2014/main" val="2171934839"/>
                  </a:ext>
                </a:extLst>
              </a:tr>
              <a:tr h="174441">
                <a:tc vMerge="1">
                  <a:txBody>
                    <a:bodyPr/>
                    <a:lstStyle/>
                    <a:p>
                      <a:endParaRPr lang="en-GB"/>
                    </a:p>
                  </a:txBody>
                  <a:tcPr/>
                </a:tc>
                <a:tc>
                  <a:txBody>
                    <a:bodyPr/>
                    <a:lstStyle/>
                    <a:p>
                      <a:r>
                        <a:rPr lang="en-GB" sz="700">
                          <a:latin typeface="Arial" panose="020B0604020202020204" pitchFamily="34" charset="0"/>
                          <a:cs typeface="Arial" panose="020B0604020202020204" pitchFamily="34" charset="0"/>
                        </a:rPr>
                        <a:t>Hydration and nutrition support</a:t>
                      </a:r>
                    </a:p>
                  </a:txBody>
                  <a:tcPr marL="68580" marR="68580" marT="34290" marB="34290"/>
                </a:tc>
                <a:extLst>
                  <a:ext uri="{0D108BD9-81ED-4DB2-BD59-A6C34878D82A}">
                    <a16:rowId xmlns:a16="http://schemas.microsoft.com/office/drawing/2014/main" val="142748642"/>
                  </a:ext>
                </a:extLst>
              </a:tr>
              <a:tr h="174441">
                <a:tc vMerge="1">
                  <a:txBody>
                    <a:bodyPr/>
                    <a:lstStyle/>
                    <a:p>
                      <a:endParaRPr lang="en-GB"/>
                    </a:p>
                  </a:txBody>
                  <a:tcPr/>
                </a:tc>
                <a:tc>
                  <a:txBody>
                    <a:bodyPr/>
                    <a:lstStyle/>
                    <a:p>
                      <a:r>
                        <a:rPr lang="en-GB" sz="700" b="1">
                          <a:solidFill>
                            <a:srgbClr val="FF0000"/>
                          </a:solidFill>
                          <a:latin typeface="Arial"/>
                          <a:cs typeface="Arial"/>
                        </a:rPr>
                        <a:t>Oral health care</a:t>
                      </a:r>
                    </a:p>
                  </a:txBody>
                  <a:tcPr marL="68580" marR="68580" marT="34290" marB="34290"/>
                </a:tc>
                <a:extLst>
                  <a:ext uri="{0D108BD9-81ED-4DB2-BD59-A6C34878D82A}">
                    <a16:rowId xmlns:a16="http://schemas.microsoft.com/office/drawing/2014/main" val="2095581803"/>
                  </a:ext>
                </a:extLst>
              </a:tr>
              <a:tr h="174441">
                <a:tc vMerge="1">
                  <a:txBody>
                    <a:bodyPr/>
                    <a:lstStyle/>
                    <a:p>
                      <a:endParaRPr lang="en-GB"/>
                    </a:p>
                  </a:txBody>
                  <a:tcPr/>
                </a:tc>
                <a:tc>
                  <a:txBody>
                    <a:bodyPr/>
                    <a:lstStyle/>
                    <a:p>
                      <a:r>
                        <a:rPr lang="en-GB" sz="700">
                          <a:latin typeface="Arial" panose="020B0604020202020204" pitchFamily="34" charset="0"/>
                          <a:cs typeface="Arial" panose="020B0604020202020204" pitchFamily="34" charset="0"/>
                        </a:rPr>
                        <a:t>Access to out-of-hours/ urgent care when needed</a:t>
                      </a:r>
                    </a:p>
                  </a:txBody>
                  <a:tcPr marL="68580" marR="68580" marT="34290" marB="34290"/>
                </a:tc>
                <a:extLst>
                  <a:ext uri="{0D108BD9-81ED-4DB2-BD59-A6C34878D82A}">
                    <a16:rowId xmlns:a16="http://schemas.microsoft.com/office/drawing/2014/main" val="3639439096"/>
                  </a:ext>
                </a:extLst>
              </a:tr>
              <a:tr h="174441">
                <a:tc rowSpan="5">
                  <a:txBody>
                    <a:bodyPr/>
                    <a:lstStyle/>
                    <a:p>
                      <a:pPr marL="0" indent="0">
                        <a:buFont typeface="+mj-lt"/>
                        <a:buNone/>
                      </a:pPr>
                      <a:r>
                        <a:rPr lang="en-GB" sz="700">
                          <a:latin typeface="Arial" panose="020B0604020202020204" pitchFamily="34" charset="0"/>
                          <a:cs typeface="Arial" panose="020B0604020202020204" pitchFamily="34" charset="0"/>
                        </a:rPr>
                        <a:t>2. Multi-disciplinary team (MDT) support including coordinated health and social care</a:t>
                      </a:r>
                    </a:p>
                  </a:txBody>
                  <a:tcPr marL="68580" marR="68580" marT="34290" marB="34290" anchor="ctr"/>
                </a:tc>
                <a:tc>
                  <a:txBody>
                    <a:bodyPr/>
                    <a:lstStyle/>
                    <a:p>
                      <a:r>
                        <a:rPr lang="en-GB" sz="700">
                          <a:latin typeface="Arial" panose="020B0604020202020204" pitchFamily="34" charset="0"/>
                          <a:cs typeface="Arial" panose="020B0604020202020204" pitchFamily="34" charset="0"/>
                        </a:rPr>
                        <a:t>Expert advice and care for those with the most complex needs</a:t>
                      </a:r>
                    </a:p>
                  </a:txBody>
                  <a:tcPr marL="68580" marR="68580" marT="34290" marB="34290"/>
                </a:tc>
                <a:extLst>
                  <a:ext uri="{0D108BD9-81ED-4DB2-BD59-A6C34878D82A}">
                    <a16:rowId xmlns:a16="http://schemas.microsoft.com/office/drawing/2014/main" val="102074478"/>
                  </a:ext>
                </a:extLst>
              </a:tr>
              <a:tr h="174441">
                <a:tc vMerge="1">
                  <a:txBody>
                    <a:bodyPr/>
                    <a:lstStyle/>
                    <a:p>
                      <a:endParaRPr lang="en-GB" sz="1200"/>
                    </a:p>
                  </a:txBody>
                  <a:tcPr/>
                </a:tc>
                <a:tc>
                  <a:txBody>
                    <a:bodyPr/>
                    <a:lstStyle/>
                    <a:p>
                      <a:r>
                        <a:rPr lang="en-GB" sz="700" b="1">
                          <a:solidFill>
                            <a:srgbClr val="FF0000"/>
                          </a:solidFill>
                          <a:latin typeface="Arial"/>
                          <a:cs typeface="Arial"/>
                        </a:rPr>
                        <a:t>Continence promotion and management</a:t>
                      </a:r>
                    </a:p>
                  </a:txBody>
                  <a:tcPr marL="68580" marR="68580" marT="34290" marB="34290"/>
                </a:tc>
                <a:extLst>
                  <a:ext uri="{0D108BD9-81ED-4DB2-BD59-A6C34878D82A}">
                    <a16:rowId xmlns:a16="http://schemas.microsoft.com/office/drawing/2014/main" val="817680281"/>
                  </a:ext>
                </a:extLst>
              </a:tr>
              <a:tr h="174441">
                <a:tc vMerge="1">
                  <a:txBody>
                    <a:bodyPr/>
                    <a:lstStyle/>
                    <a:p>
                      <a:endParaRPr lang="en-GB" sz="1200"/>
                    </a:p>
                  </a:txBody>
                  <a:tcPr/>
                </a:tc>
                <a:tc>
                  <a:txBody>
                    <a:bodyPr/>
                    <a:lstStyle/>
                    <a:p>
                      <a:r>
                        <a:rPr lang="en-GB" sz="700" b="1" u="none">
                          <a:solidFill>
                            <a:srgbClr val="FF0000"/>
                          </a:solidFill>
                          <a:latin typeface="Arial"/>
                          <a:cs typeface="Arial"/>
                        </a:rPr>
                        <a:t>Flu prevention and management</a:t>
                      </a:r>
                    </a:p>
                  </a:txBody>
                  <a:tcPr marL="68580" marR="68580" marT="34290" marB="34290"/>
                </a:tc>
                <a:extLst>
                  <a:ext uri="{0D108BD9-81ED-4DB2-BD59-A6C34878D82A}">
                    <a16:rowId xmlns:a16="http://schemas.microsoft.com/office/drawing/2014/main" val="3774632463"/>
                  </a:ext>
                </a:extLst>
              </a:tr>
              <a:tr h="174441">
                <a:tc vMerge="1">
                  <a:txBody>
                    <a:bodyPr/>
                    <a:lstStyle/>
                    <a:p>
                      <a:endParaRPr lang="en-GB" sz="1200"/>
                    </a:p>
                  </a:txBody>
                  <a:tcPr/>
                </a:tc>
                <a:tc>
                  <a:txBody>
                    <a:bodyPr/>
                    <a:lstStyle/>
                    <a:p>
                      <a:r>
                        <a:rPr lang="en-GB" sz="700" b="1">
                          <a:solidFill>
                            <a:srgbClr val="FF0000"/>
                          </a:solidFill>
                          <a:latin typeface="Arial"/>
                          <a:cs typeface="Arial"/>
                        </a:rPr>
                        <a:t>Wound care – leg and foot ulcers</a:t>
                      </a:r>
                    </a:p>
                  </a:txBody>
                  <a:tcPr marL="68580" marR="68580" marT="34290" marB="34290"/>
                </a:tc>
                <a:extLst>
                  <a:ext uri="{0D108BD9-81ED-4DB2-BD59-A6C34878D82A}">
                    <a16:rowId xmlns:a16="http://schemas.microsoft.com/office/drawing/2014/main" val="2981786912"/>
                  </a:ext>
                </a:extLst>
              </a:tr>
              <a:tr h="174441">
                <a:tc vMerge="1">
                  <a:txBody>
                    <a:bodyPr/>
                    <a:lstStyle/>
                    <a:p>
                      <a:endParaRPr lang="en-GB" sz="1200"/>
                    </a:p>
                  </a:txBody>
                  <a:tcPr/>
                </a:tc>
                <a:tc>
                  <a:txBody>
                    <a:bodyPr/>
                    <a:lstStyle/>
                    <a:p>
                      <a:r>
                        <a:rPr lang="en-GB" sz="700">
                          <a:latin typeface="Arial" panose="020B0604020202020204" pitchFamily="34" charset="0"/>
                          <a:cs typeface="Arial" panose="020B0604020202020204" pitchFamily="34" charset="0"/>
                        </a:rPr>
                        <a:t>Helping professionals, carers and individuals with needs navigate the health and care system</a:t>
                      </a:r>
                    </a:p>
                  </a:txBody>
                  <a:tcPr marL="68580" marR="68580" marT="34290" marB="34290"/>
                </a:tc>
                <a:extLst>
                  <a:ext uri="{0D108BD9-81ED-4DB2-BD59-A6C34878D82A}">
                    <a16:rowId xmlns:a16="http://schemas.microsoft.com/office/drawing/2014/main" val="3160493161"/>
                  </a:ext>
                </a:extLst>
              </a:tr>
              <a:tr h="174441">
                <a:tc rowSpan="3">
                  <a:txBody>
                    <a:bodyPr/>
                    <a:lstStyle/>
                    <a:p>
                      <a:r>
                        <a:rPr lang="en-GB" sz="700">
                          <a:latin typeface="Arial" panose="020B0604020202020204" pitchFamily="34" charset="0"/>
                          <a:cs typeface="Arial" panose="020B0604020202020204" pitchFamily="34" charset="0"/>
                        </a:rPr>
                        <a:t>3. Falls prevention, reablement and rehabilitation including strength and balance</a:t>
                      </a:r>
                    </a:p>
                  </a:txBody>
                  <a:tcPr marL="68580" marR="68580" marT="34290" marB="34290" anchor="ctr"/>
                </a:tc>
                <a:tc>
                  <a:txBody>
                    <a:bodyPr/>
                    <a:lstStyle/>
                    <a:p>
                      <a:r>
                        <a:rPr lang="en-GB" sz="700">
                          <a:latin typeface="Arial" panose="020B0604020202020204" pitchFamily="34" charset="0"/>
                          <a:cs typeface="Arial" panose="020B0604020202020204" pitchFamily="34" charset="0"/>
                        </a:rPr>
                        <a:t>Rehabilitation/ reablement services</a:t>
                      </a:r>
                    </a:p>
                  </a:txBody>
                  <a:tcPr marL="68580" marR="68580" marT="34290" marB="34290"/>
                </a:tc>
                <a:extLst>
                  <a:ext uri="{0D108BD9-81ED-4DB2-BD59-A6C34878D82A}">
                    <a16:rowId xmlns:a16="http://schemas.microsoft.com/office/drawing/2014/main" val="3950498800"/>
                  </a:ext>
                </a:extLst>
              </a:tr>
              <a:tr h="174441">
                <a:tc vMerge="1">
                  <a:txBody>
                    <a:bodyPr/>
                    <a:lstStyle/>
                    <a:p>
                      <a:endParaRPr lang="en-GB" sz="1200"/>
                    </a:p>
                  </a:txBody>
                  <a:tcPr/>
                </a:tc>
                <a:tc>
                  <a:txBody>
                    <a:bodyPr/>
                    <a:lstStyle/>
                    <a:p>
                      <a:r>
                        <a:rPr lang="en-GB" sz="700" b="1">
                          <a:solidFill>
                            <a:srgbClr val="FF0000"/>
                          </a:solidFill>
                          <a:latin typeface="Arial"/>
                          <a:cs typeface="Arial"/>
                        </a:rPr>
                        <a:t>Falls, strength &amp; balance</a:t>
                      </a:r>
                    </a:p>
                  </a:txBody>
                  <a:tcPr marL="68580" marR="68580" marT="34290" marB="34290"/>
                </a:tc>
                <a:extLst>
                  <a:ext uri="{0D108BD9-81ED-4DB2-BD59-A6C34878D82A}">
                    <a16:rowId xmlns:a16="http://schemas.microsoft.com/office/drawing/2014/main" val="4035814858"/>
                  </a:ext>
                </a:extLst>
              </a:tr>
              <a:tr h="174441">
                <a:tc vMerge="1">
                  <a:txBody>
                    <a:bodyPr/>
                    <a:lstStyle/>
                    <a:p>
                      <a:endParaRPr lang="en-GB" sz="1200"/>
                    </a:p>
                  </a:txBody>
                  <a:tcPr/>
                </a:tc>
                <a:tc>
                  <a:txBody>
                    <a:bodyPr/>
                    <a:lstStyle/>
                    <a:p>
                      <a:r>
                        <a:rPr lang="en-GB" sz="700">
                          <a:latin typeface="Arial" panose="020B0604020202020204" pitchFamily="34" charset="0"/>
                          <a:cs typeface="Arial" panose="020B0604020202020204" pitchFamily="34" charset="0"/>
                        </a:rPr>
                        <a:t>Developing community assets to support resilience and independence</a:t>
                      </a:r>
                    </a:p>
                  </a:txBody>
                  <a:tcPr marL="68580" marR="68580" marT="34290" marB="34290"/>
                </a:tc>
                <a:extLst>
                  <a:ext uri="{0D108BD9-81ED-4DB2-BD59-A6C34878D82A}">
                    <a16:rowId xmlns:a16="http://schemas.microsoft.com/office/drawing/2014/main" val="1681001528"/>
                  </a:ext>
                </a:extLst>
              </a:tr>
              <a:tr h="174441">
                <a:tc rowSpan="3">
                  <a:txBody>
                    <a:bodyPr/>
                    <a:lstStyle/>
                    <a:p>
                      <a:r>
                        <a:rPr lang="en-GB" sz="700">
                          <a:latin typeface="Arial" panose="020B0604020202020204" pitchFamily="34" charset="0"/>
                          <a:cs typeface="Arial" panose="020B0604020202020204" pitchFamily="34" charset="0"/>
                        </a:rPr>
                        <a:t>4. High quality palliative and end-of-life care, Mental Health and dementia care</a:t>
                      </a:r>
                    </a:p>
                  </a:txBody>
                  <a:tcPr marL="68580" marR="68580" marT="34290" marB="34290" anchor="ctr"/>
                </a:tc>
                <a:tc>
                  <a:txBody>
                    <a:bodyPr/>
                    <a:lstStyle/>
                    <a:p>
                      <a:r>
                        <a:rPr lang="en-GB" sz="700">
                          <a:latin typeface="Arial" panose="020B0604020202020204" pitchFamily="34" charset="0"/>
                          <a:cs typeface="Arial" panose="020B0604020202020204" pitchFamily="34" charset="0"/>
                        </a:rPr>
                        <a:t>Palliative and end-of-life care</a:t>
                      </a:r>
                    </a:p>
                  </a:txBody>
                  <a:tcPr marL="68580" marR="68580" marT="34290" marB="34290"/>
                </a:tc>
                <a:extLst>
                  <a:ext uri="{0D108BD9-81ED-4DB2-BD59-A6C34878D82A}">
                    <a16:rowId xmlns:a16="http://schemas.microsoft.com/office/drawing/2014/main" val="4042901153"/>
                  </a:ext>
                </a:extLst>
              </a:tr>
              <a:tr h="174441">
                <a:tc vMerge="1">
                  <a:txBody>
                    <a:bodyPr/>
                    <a:lstStyle/>
                    <a:p>
                      <a:endParaRPr lang="en-GB" sz="1200"/>
                    </a:p>
                  </a:txBody>
                  <a:tcPr/>
                </a:tc>
                <a:tc>
                  <a:txBody>
                    <a:bodyPr/>
                    <a:lstStyle/>
                    <a:p>
                      <a:r>
                        <a:rPr lang="en-GB" sz="700" b="1">
                          <a:solidFill>
                            <a:srgbClr val="FF0000"/>
                          </a:solidFill>
                          <a:latin typeface="Arial"/>
                          <a:cs typeface="Arial"/>
                        </a:rPr>
                        <a:t>Mental health care</a:t>
                      </a:r>
                    </a:p>
                  </a:txBody>
                  <a:tcPr marL="68580" marR="68580" marT="34290" marB="34290"/>
                </a:tc>
                <a:extLst>
                  <a:ext uri="{0D108BD9-81ED-4DB2-BD59-A6C34878D82A}">
                    <a16:rowId xmlns:a16="http://schemas.microsoft.com/office/drawing/2014/main" val="1745744623"/>
                  </a:ext>
                </a:extLst>
              </a:tr>
              <a:tr h="174441">
                <a:tc vMerge="1">
                  <a:txBody>
                    <a:bodyPr/>
                    <a:lstStyle/>
                    <a:p>
                      <a:endParaRPr lang="en-GB" sz="1200"/>
                    </a:p>
                  </a:txBody>
                  <a:tcPr/>
                </a:tc>
                <a:tc>
                  <a:txBody>
                    <a:bodyPr/>
                    <a:lstStyle/>
                    <a:p>
                      <a:r>
                        <a:rPr lang="en-GB" sz="700">
                          <a:latin typeface="Arial" panose="020B0604020202020204" pitchFamily="34" charset="0"/>
                          <a:cs typeface="Arial" panose="020B0604020202020204" pitchFamily="34" charset="0"/>
                        </a:rPr>
                        <a:t>Dementia care</a:t>
                      </a:r>
                    </a:p>
                  </a:txBody>
                  <a:tcPr marL="68580" marR="68580" marT="34290" marB="34290"/>
                </a:tc>
                <a:extLst>
                  <a:ext uri="{0D108BD9-81ED-4DB2-BD59-A6C34878D82A}">
                    <a16:rowId xmlns:a16="http://schemas.microsoft.com/office/drawing/2014/main" val="2286275367"/>
                  </a:ext>
                </a:extLst>
              </a:tr>
              <a:tr h="174441">
                <a:tc rowSpan="3">
                  <a:txBody>
                    <a:bodyPr/>
                    <a:lstStyle/>
                    <a:p>
                      <a:r>
                        <a:rPr lang="en-GB" sz="700">
                          <a:latin typeface="Arial" panose="020B0604020202020204" pitchFamily="34" charset="0"/>
                          <a:cs typeface="Arial" panose="020B0604020202020204" pitchFamily="34" charset="0"/>
                        </a:rPr>
                        <a:t>5. Joined-up commissioning and collaboration between health and social care</a:t>
                      </a:r>
                    </a:p>
                  </a:txBody>
                  <a:tcPr marL="68580" marR="68580" marT="34290" marB="34290" anchor="ctr"/>
                </a:tc>
                <a:tc>
                  <a:txBody>
                    <a:bodyPr/>
                    <a:lstStyle/>
                    <a:p>
                      <a:r>
                        <a:rPr lang="en-GB" sz="700">
                          <a:latin typeface="Arial" panose="020B0604020202020204" pitchFamily="34" charset="0"/>
                          <a:cs typeface="Arial" panose="020B0604020202020204" pitchFamily="34" charset="0"/>
                        </a:rPr>
                        <a:t>Co-production with providers and networked care homes</a:t>
                      </a:r>
                    </a:p>
                  </a:txBody>
                  <a:tcPr marL="68580" marR="68580" marT="34290" marB="34290"/>
                </a:tc>
                <a:extLst>
                  <a:ext uri="{0D108BD9-81ED-4DB2-BD59-A6C34878D82A}">
                    <a16:rowId xmlns:a16="http://schemas.microsoft.com/office/drawing/2014/main" val="1157666271"/>
                  </a:ext>
                </a:extLst>
              </a:tr>
              <a:tr h="174441">
                <a:tc vMerge="1">
                  <a:txBody>
                    <a:bodyPr/>
                    <a:lstStyle/>
                    <a:p>
                      <a:endParaRPr lang="en-GB" sz="1200"/>
                    </a:p>
                  </a:txBody>
                  <a:tcPr/>
                </a:tc>
                <a:tc>
                  <a:txBody>
                    <a:bodyPr/>
                    <a:lstStyle/>
                    <a:p>
                      <a:r>
                        <a:rPr lang="en-GB" sz="700">
                          <a:latin typeface="Arial" panose="020B0604020202020204" pitchFamily="34" charset="0"/>
                          <a:cs typeface="Arial" panose="020B0604020202020204" pitchFamily="34" charset="0"/>
                        </a:rPr>
                        <a:t>Shared contractual mechanisms to promote integration (including Continuing Healthcare)</a:t>
                      </a:r>
                    </a:p>
                  </a:txBody>
                  <a:tcPr marL="68580" marR="68580" marT="34290" marB="34290"/>
                </a:tc>
                <a:extLst>
                  <a:ext uri="{0D108BD9-81ED-4DB2-BD59-A6C34878D82A}">
                    <a16:rowId xmlns:a16="http://schemas.microsoft.com/office/drawing/2014/main" val="4206031175"/>
                  </a:ext>
                </a:extLst>
              </a:tr>
              <a:tr h="174441">
                <a:tc vMerge="1">
                  <a:txBody>
                    <a:bodyPr/>
                    <a:lstStyle/>
                    <a:p>
                      <a:endParaRPr lang="en-GB" sz="1200"/>
                    </a:p>
                  </a:txBody>
                  <a:tcPr/>
                </a:tc>
                <a:tc>
                  <a:txBody>
                    <a:bodyPr/>
                    <a:lstStyle/>
                    <a:p>
                      <a:r>
                        <a:rPr lang="en-GB" sz="700">
                          <a:latin typeface="Arial" panose="020B0604020202020204" pitchFamily="34" charset="0"/>
                          <a:cs typeface="Arial" panose="020B0604020202020204" pitchFamily="34" charset="0"/>
                        </a:rPr>
                        <a:t>Access to appropriate housing options</a:t>
                      </a:r>
                    </a:p>
                  </a:txBody>
                  <a:tcPr marL="68580" marR="68580" marT="34290" marB="34290"/>
                </a:tc>
                <a:extLst>
                  <a:ext uri="{0D108BD9-81ED-4DB2-BD59-A6C34878D82A}">
                    <a16:rowId xmlns:a16="http://schemas.microsoft.com/office/drawing/2014/main" val="4180094990"/>
                  </a:ext>
                </a:extLst>
              </a:tr>
              <a:tr h="174441">
                <a:tc rowSpan="2">
                  <a:txBody>
                    <a:bodyPr/>
                    <a:lstStyle/>
                    <a:p>
                      <a:r>
                        <a:rPr lang="en-GB" sz="700">
                          <a:latin typeface="Arial" panose="020B0604020202020204" pitchFamily="34" charset="0"/>
                          <a:cs typeface="Arial" panose="020B0604020202020204" pitchFamily="34" charset="0"/>
                        </a:rPr>
                        <a:t>6. Workforce development</a:t>
                      </a:r>
                    </a:p>
                  </a:txBody>
                  <a:tcPr marL="68580" marR="68580" marT="34290" marB="34290" anchor="ctr"/>
                </a:tc>
                <a:tc>
                  <a:txBody>
                    <a:bodyPr/>
                    <a:lstStyle/>
                    <a:p>
                      <a:r>
                        <a:rPr lang="en-GB" sz="700">
                          <a:latin typeface="Arial" panose="020B0604020202020204" pitchFamily="34" charset="0"/>
                          <a:cs typeface="Arial" panose="020B0604020202020204" pitchFamily="34" charset="0"/>
                        </a:rPr>
                        <a:t>Training and development for social care provider staff</a:t>
                      </a:r>
                    </a:p>
                  </a:txBody>
                  <a:tcPr marL="68580" marR="68580" marT="34290" marB="34290"/>
                </a:tc>
                <a:extLst>
                  <a:ext uri="{0D108BD9-81ED-4DB2-BD59-A6C34878D82A}">
                    <a16:rowId xmlns:a16="http://schemas.microsoft.com/office/drawing/2014/main" val="1931710719"/>
                  </a:ext>
                </a:extLst>
              </a:tr>
              <a:tr h="174441">
                <a:tc vMerge="1">
                  <a:txBody>
                    <a:bodyPr/>
                    <a:lstStyle/>
                    <a:p>
                      <a:endParaRPr lang="en-GB" sz="1200"/>
                    </a:p>
                  </a:txBody>
                  <a:tcPr/>
                </a:tc>
                <a:tc>
                  <a:txBody>
                    <a:bodyPr/>
                    <a:lstStyle/>
                    <a:p>
                      <a:r>
                        <a:rPr lang="en-GB" sz="700">
                          <a:latin typeface="Arial" panose="020B0604020202020204" pitchFamily="34" charset="0"/>
                          <a:cs typeface="Arial" panose="020B0604020202020204" pitchFamily="34" charset="0"/>
                        </a:rPr>
                        <a:t>Joint workforce planning across all sectors</a:t>
                      </a:r>
                    </a:p>
                  </a:txBody>
                  <a:tcPr marL="68580" marR="68580" marT="34290" marB="34290"/>
                </a:tc>
                <a:extLst>
                  <a:ext uri="{0D108BD9-81ED-4DB2-BD59-A6C34878D82A}">
                    <a16:rowId xmlns:a16="http://schemas.microsoft.com/office/drawing/2014/main" val="464130090"/>
                  </a:ext>
                </a:extLst>
              </a:tr>
              <a:tr h="174441">
                <a:tc rowSpan="3">
                  <a:txBody>
                    <a:bodyPr/>
                    <a:lstStyle/>
                    <a:p>
                      <a:r>
                        <a:rPr lang="en-GB" sz="700">
                          <a:latin typeface="Arial" panose="020B0604020202020204" pitchFamily="34" charset="0"/>
                          <a:cs typeface="Arial" panose="020B0604020202020204" pitchFamily="34" charset="0"/>
                        </a:rPr>
                        <a:t>7. Data, IT and technology</a:t>
                      </a:r>
                    </a:p>
                  </a:txBody>
                  <a:tcPr marL="68580" marR="68580" marT="34290" marB="34290" anchor="ctr">
                    <a:solidFill>
                      <a:srgbClr val="CBD2E6"/>
                    </a:solidFill>
                  </a:tcPr>
                </a:tc>
                <a:tc>
                  <a:txBody>
                    <a:bodyPr/>
                    <a:lstStyle/>
                    <a:p>
                      <a:r>
                        <a:rPr lang="en-GB" sz="700">
                          <a:latin typeface="Arial" panose="020B0604020202020204" pitchFamily="34" charset="0"/>
                          <a:cs typeface="Arial" panose="020B0604020202020204" pitchFamily="34" charset="0"/>
                        </a:rPr>
                        <a:t>Linked health and social care sets</a:t>
                      </a:r>
                    </a:p>
                  </a:txBody>
                  <a:tcPr marL="68580" marR="68580" marT="34290" marB="34290"/>
                </a:tc>
                <a:extLst>
                  <a:ext uri="{0D108BD9-81ED-4DB2-BD59-A6C34878D82A}">
                    <a16:rowId xmlns:a16="http://schemas.microsoft.com/office/drawing/2014/main" val="2816520537"/>
                  </a:ext>
                </a:extLst>
              </a:tr>
              <a:tr h="174441">
                <a:tc vMerge="1">
                  <a:txBody>
                    <a:bodyPr/>
                    <a:lstStyle/>
                    <a:p>
                      <a:endParaRPr lang="en-GB" sz="1200"/>
                    </a:p>
                  </a:txBody>
                  <a:tcPr anchor="ctr"/>
                </a:tc>
                <a:tc>
                  <a:txBody>
                    <a:bodyPr/>
                    <a:lstStyle/>
                    <a:p>
                      <a:r>
                        <a:rPr lang="en-GB" sz="700">
                          <a:latin typeface="Arial" panose="020B0604020202020204" pitchFamily="34" charset="0"/>
                          <a:cs typeface="Arial" panose="020B0604020202020204" pitchFamily="34" charset="0"/>
                        </a:rPr>
                        <a:t>Access to the care record and secure email</a:t>
                      </a:r>
                    </a:p>
                  </a:txBody>
                  <a:tcPr marL="68580" marR="68580" marT="34290" marB="34290"/>
                </a:tc>
                <a:extLst>
                  <a:ext uri="{0D108BD9-81ED-4DB2-BD59-A6C34878D82A}">
                    <a16:rowId xmlns:a16="http://schemas.microsoft.com/office/drawing/2014/main" val="1378447381"/>
                  </a:ext>
                </a:extLst>
              </a:tr>
              <a:tr h="174441">
                <a:tc vMerge="1">
                  <a:txBody>
                    <a:bodyPr/>
                    <a:lstStyle/>
                    <a:p>
                      <a:endParaRPr lang="en-GB" sz="1200"/>
                    </a:p>
                  </a:txBody>
                  <a:tcPr anchor="ctr"/>
                </a:tc>
                <a:tc>
                  <a:txBody>
                    <a:bodyPr/>
                    <a:lstStyle/>
                    <a:p>
                      <a:r>
                        <a:rPr lang="en-GB" sz="700">
                          <a:latin typeface="Arial" panose="020B0604020202020204" pitchFamily="34" charset="0"/>
                          <a:cs typeface="Arial" panose="020B0604020202020204" pitchFamily="34" charset="0"/>
                        </a:rPr>
                        <a:t>Better use of technology in care homes</a:t>
                      </a:r>
                    </a:p>
                  </a:txBody>
                  <a:tcPr marL="68580" marR="68580" marT="34290" marB="34290"/>
                </a:tc>
                <a:extLst>
                  <a:ext uri="{0D108BD9-81ED-4DB2-BD59-A6C34878D82A}">
                    <a16:rowId xmlns:a16="http://schemas.microsoft.com/office/drawing/2014/main" val="4208201110"/>
                  </a:ext>
                </a:extLst>
              </a:tr>
            </a:tbl>
          </a:graphicData>
        </a:graphic>
      </p:graphicFrame>
      <p:sp>
        <p:nvSpPr>
          <p:cNvPr id="9" name="Title 1">
            <a:extLst>
              <a:ext uri="{FF2B5EF4-FFF2-40B4-BE49-F238E27FC236}">
                <a16:creationId xmlns:a16="http://schemas.microsoft.com/office/drawing/2014/main" id="{83E15190-A70E-415D-9925-BE2A5C4A4974}"/>
              </a:ext>
            </a:extLst>
          </p:cNvPr>
          <p:cNvSpPr>
            <a:spLocks noGrp="1"/>
          </p:cNvSpPr>
          <p:nvPr>
            <p:ph type="title"/>
          </p:nvPr>
        </p:nvSpPr>
        <p:spPr>
          <a:xfrm>
            <a:off x="99060" y="0"/>
            <a:ext cx="6800850" cy="458737"/>
          </a:xfrm>
        </p:spPr>
        <p:txBody>
          <a:bodyPr/>
          <a:lstStyle/>
          <a:p>
            <a:r>
              <a:rPr lang="en-GB" sz="2250"/>
              <a:t>Enhanced Health in Care Homes framework v2.0 published as Implementation Guidance March 2020</a:t>
            </a:r>
          </a:p>
        </p:txBody>
      </p:sp>
      <p:sp>
        <p:nvSpPr>
          <p:cNvPr id="5" name="TextBox 4">
            <a:extLst>
              <a:ext uri="{FF2B5EF4-FFF2-40B4-BE49-F238E27FC236}">
                <a16:creationId xmlns:a16="http://schemas.microsoft.com/office/drawing/2014/main" id="{3E0A03E9-A61E-4572-94E1-2E5267B870E2}"/>
              </a:ext>
            </a:extLst>
          </p:cNvPr>
          <p:cNvSpPr txBox="1"/>
          <p:nvPr/>
        </p:nvSpPr>
        <p:spPr>
          <a:xfrm>
            <a:off x="0" y="780940"/>
            <a:ext cx="2522220" cy="2839239"/>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GB" sz="1200">
                <a:latin typeface="Arial" panose="020B0604020202020204" pitchFamily="34" charset="0"/>
                <a:cs typeface="Arial" panose="020B0604020202020204" pitchFamily="34" charset="0"/>
              </a:rPr>
              <a:t>The Enhanced Health in Care Homes framework sets out the top nationally agreed priorities for supporting the health of care home residents</a:t>
            </a:r>
          </a:p>
          <a:p>
            <a:pPr marL="214313" indent="-214313">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200">
                <a:latin typeface="Arial" panose="020B0604020202020204" pitchFamily="34" charset="0"/>
                <a:cs typeface="Arial" panose="020B0604020202020204" pitchFamily="34" charset="0"/>
              </a:rPr>
              <a:t>The most recent version of the framework, displayed on this slide, was published in March 2020</a:t>
            </a:r>
          </a:p>
          <a:p>
            <a:pPr marL="214313" indent="-214313">
              <a:buFont typeface="Arial" panose="020B0604020202020204" pitchFamily="34" charset="0"/>
              <a:buChar char="•"/>
            </a:pPr>
            <a:endParaRPr lang="en-GB" sz="1200">
              <a:latin typeface="Arial"/>
              <a:cs typeface="Arial"/>
            </a:endParaRPr>
          </a:p>
          <a:p>
            <a:pPr marL="214313" indent="-214313">
              <a:buFont typeface="Arial" panose="020B0604020202020204" pitchFamily="34" charset="0"/>
              <a:buChar char="•"/>
            </a:pPr>
            <a:r>
              <a:rPr lang="en-GB" sz="1200">
                <a:latin typeface="Arial"/>
                <a:cs typeface="Arial"/>
              </a:rPr>
              <a:t>Within the framework, the items in </a:t>
            </a:r>
            <a:r>
              <a:rPr lang="en-GB" sz="1200" b="1">
                <a:solidFill>
                  <a:srgbClr val="FF0000"/>
                </a:solidFill>
                <a:latin typeface="Arial"/>
                <a:cs typeface="Arial"/>
              </a:rPr>
              <a:t>red </a:t>
            </a:r>
            <a:r>
              <a:rPr lang="en-GB" sz="1200">
                <a:latin typeface="Arial"/>
                <a:cs typeface="Arial"/>
              </a:rPr>
              <a:t>represent new or additional national priorities</a:t>
            </a:r>
          </a:p>
          <a:p>
            <a:pPr marL="214313" indent="-214313">
              <a:buBlip>
                <a:blip r:embed="rId2">
                  <a:extLst>
                    <a:ext uri="{96DAC541-7B7A-43D3-8B79-37D633B846F1}">
                      <asvg:svgBlip xmlns:asvg="http://schemas.microsoft.com/office/drawing/2016/SVG/main" r:embed="rId3"/>
                    </a:ext>
                  </a:extLst>
                </a:blip>
              </a:buBlip>
            </a:pPr>
            <a:endParaRPr lang="en-GB"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957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AB254E7-894C-40FA-9A37-82A6FACAB389}"/>
              </a:ext>
            </a:extLst>
          </p:cNvPr>
          <p:cNvGraphicFramePr>
            <a:graphicFrameLocks noGrp="1"/>
          </p:cNvGraphicFramePr>
          <p:nvPr>
            <p:ph sz="quarter" idx="10"/>
            <p:extLst>
              <p:ext uri="{D42A27DB-BD31-4B8C-83A1-F6EECF244321}">
                <p14:modId xmlns:p14="http://schemas.microsoft.com/office/powerpoint/2010/main" val="1685356168"/>
              </p:ext>
            </p:extLst>
          </p:nvPr>
        </p:nvGraphicFramePr>
        <p:xfrm>
          <a:off x="457201" y="1273969"/>
          <a:ext cx="7737872" cy="3476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CC68AC72-B9E5-40D0-99A9-9988D9ACB688}"/>
              </a:ext>
            </a:extLst>
          </p:cNvPr>
          <p:cNvSpPr>
            <a:spLocks noGrp="1"/>
          </p:cNvSpPr>
          <p:nvPr>
            <p:ph type="title"/>
          </p:nvPr>
        </p:nvSpPr>
        <p:spPr>
          <a:xfrm>
            <a:off x="179512" y="164048"/>
            <a:ext cx="6567055" cy="458737"/>
          </a:xfrm>
        </p:spPr>
        <p:txBody>
          <a:bodyPr/>
          <a:lstStyle/>
          <a:p>
            <a:r>
              <a:rPr lang="en-GB" sz="2800"/>
              <a:t>Enhanced Health in Care Homes additional, and changing priorities</a:t>
            </a:r>
          </a:p>
        </p:txBody>
      </p:sp>
    </p:spTree>
    <p:extLst>
      <p:ext uri="{BB962C8B-B14F-4D97-AF65-F5344CB8AC3E}">
        <p14:creationId xmlns:p14="http://schemas.microsoft.com/office/powerpoint/2010/main" val="257316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3E3A27-121C-497F-BF7E-DB421C225268}"/>
              </a:ext>
            </a:extLst>
          </p:cNvPr>
          <p:cNvSpPr>
            <a:spLocks noGrp="1"/>
          </p:cNvSpPr>
          <p:nvPr>
            <p:ph type="body" sz="quarter" idx="10"/>
          </p:nvPr>
        </p:nvSpPr>
        <p:spPr/>
        <p:txBody>
          <a:bodyPr/>
          <a:lstStyle/>
          <a:p>
            <a:r>
              <a:rPr lang="en-GB">
                <a:latin typeface="+mn-lt"/>
              </a:rPr>
              <a:t>Flu Vaccinations for Care Homes – plans for London</a:t>
            </a:r>
          </a:p>
          <a:p>
            <a:endParaRPr lang="en-GB"/>
          </a:p>
        </p:txBody>
      </p:sp>
      <p:sp>
        <p:nvSpPr>
          <p:cNvPr id="4" name="Slide Number Placeholder 3">
            <a:extLst>
              <a:ext uri="{FF2B5EF4-FFF2-40B4-BE49-F238E27FC236}">
                <a16:creationId xmlns:a16="http://schemas.microsoft.com/office/drawing/2014/main" id="{5C3B82E0-D873-4757-945B-4750FE5B1FD7}"/>
              </a:ext>
            </a:extLst>
          </p:cNvPr>
          <p:cNvSpPr>
            <a:spLocks noGrp="1"/>
          </p:cNvSpPr>
          <p:nvPr>
            <p:ph type="sldNum" sz="quarter" idx="11"/>
          </p:nvPr>
        </p:nvSpPr>
        <p:spPr/>
        <p:txBody>
          <a:bodyPr/>
          <a:lstStyle/>
          <a:p>
            <a:fld id="{8FC524A1-7B6A-464D-B8BC-8FE2E057339E}" type="slidenum">
              <a:rPr lang="en-GB" smtClean="0">
                <a:solidFill>
                  <a:srgbClr val="3F3F3F">
                    <a:lumMod val="50000"/>
                  </a:srgbClr>
                </a:solidFill>
              </a:rPr>
              <a:pPr/>
              <a:t>7</a:t>
            </a:fld>
            <a:endParaRPr lang="en-GB">
              <a:solidFill>
                <a:srgbClr val="3F3F3F">
                  <a:lumMod val="50000"/>
                </a:srgbClr>
              </a:solidFill>
            </a:endParaRPr>
          </a:p>
        </p:txBody>
      </p:sp>
    </p:spTree>
    <p:extLst>
      <p:ext uri="{BB962C8B-B14F-4D97-AF65-F5344CB8AC3E}">
        <p14:creationId xmlns:p14="http://schemas.microsoft.com/office/powerpoint/2010/main" val="74165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190D1-6759-4AAB-9F6D-7A599E066B3F}"/>
              </a:ext>
            </a:extLst>
          </p:cNvPr>
          <p:cNvSpPr>
            <a:spLocks noGrp="1"/>
          </p:cNvSpPr>
          <p:nvPr>
            <p:ph type="title"/>
          </p:nvPr>
        </p:nvSpPr>
        <p:spPr>
          <a:xfrm>
            <a:off x="182619" y="208053"/>
            <a:ext cx="7981124" cy="458737"/>
          </a:xfrm>
        </p:spPr>
        <p:txBody>
          <a:bodyPr/>
          <a:lstStyle/>
          <a:p>
            <a:r>
              <a:rPr lang="en-GB"/>
              <a:t>Flu</a:t>
            </a:r>
          </a:p>
        </p:txBody>
      </p:sp>
      <p:sp>
        <p:nvSpPr>
          <p:cNvPr id="5" name="Content Placeholder 4"/>
          <p:cNvSpPr>
            <a:spLocks noGrp="1"/>
          </p:cNvSpPr>
          <p:nvPr>
            <p:ph sz="quarter" idx="10"/>
          </p:nvPr>
        </p:nvSpPr>
        <p:spPr>
          <a:xfrm>
            <a:off x="471040" y="823653"/>
            <a:ext cx="7981124" cy="4111795"/>
          </a:xfrm>
        </p:spPr>
        <p:txBody>
          <a:bodyPr>
            <a:noAutofit/>
          </a:bodyPr>
          <a:lstStyle/>
          <a:p>
            <a:r>
              <a:rPr lang="en-GB" sz="1400">
                <a:solidFill>
                  <a:srgbClr val="000000"/>
                </a:solidFill>
              </a:rPr>
              <a:t>Flu affects 5-15% of the worldwide population every year</a:t>
            </a:r>
          </a:p>
          <a:p>
            <a:r>
              <a:rPr lang="en-GB" sz="1400">
                <a:solidFill>
                  <a:srgbClr val="000000"/>
                </a:solidFill>
              </a:rPr>
              <a:t>It  usually causes mild illness in healthy people but it can cause severe complications like pneumonia</a:t>
            </a:r>
          </a:p>
          <a:p>
            <a:r>
              <a:rPr lang="en-GB" sz="1400">
                <a:solidFill>
                  <a:srgbClr val="000000"/>
                </a:solidFill>
              </a:rPr>
              <a:t>Each year, Flu kills 11,000 people  and care homes are disproportionally affected </a:t>
            </a:r>
          </a:p>
          <a:p>
            <a:r>
              <a:rPr lang="en-GB" sz="1400" b="1">
                <a:solidFill>
                  <a:srgbClr val="000000"/>
                </a:solidFill>
              </a:rPr>
              <a:t>Anyone can contract influenza and being healthy does not protect against infection.</a:t>
            </a:r>
          </a:p>
          <a:p>
            <a:r>
              <a:rPr lang="en-GB" sz="1400">
                <a:solidFill>
                  <a:srgbClr val="000000"/>
                </a:solidFill>
              </a:rPr>
              <a:t>For those at high risk of developing complications from influenza, infection can result in a deterioration of the chronic condition, hospitalisation or even death. </a:t>
            </a:r>
          </a:p>
          <a:p>
            <a:r>
              <a:rPr lang="en-GB" sz="1400">
                <a:solidFill>
                  <a:srgbClr val="000000"/>
                </a:solidFill>
              </a:rPr>
              <a:t>Risk groups commonly include elderly persons (age 65 and above), persons with long-term medical conditions (asthma, diabetes, or heart disease) and pregnant.</a:t>
            </a:r>
          </a:p>
          <a:p>
            <a:r>
              <a:rPr lang="en-GB" sz="1400">
                <a:solidFill>
                  <a:srgbClr val="000000"/>
                </a:solidFill>
              </a:rPr>
              <a:t>Flu can make chronic conditions like diabetes worse - People with diabetes are 3 times more likely to be hospitalised  </a:t>
            </a:r>
          </a:p>
          <a:p>
            <a:r>
              <a:rPr lang="en-GB" sz="1400">
                <a:solidFill>
                  <a:srgbClr val="000000"/>
                </a:solidFill>
              </a:rPr>
              <a:t>Best protection is the flu vaccine, it’s easily administered and takes 2 weeks to provide protection </a:t>
            </a:r>
          </a:p>
          <a:p>
            <a:r>
              <a:rPr lang="en-GB" sz="1400">
                <a:solidFill>
                  <a:srgbClr val="000000"/>
                </a:solidFill>
              </a:rPr>
              <a:t>Influenza viruses have a great capacity to mutate and change so a new vaccine is made every year to protect against the current strains. </a:t>
            </a:r>
          </a:p>
        </p:txBody>
      </p:sp>
    </p:spTree>
    <p:extLst>
      <p:ext uri="{BB962C8B-B14F-4D97-AF65-F5344CB8AC3E}">
        <p14:creationId xmlns:p14="http://schemas.microsoft.com/office/powerpoint/2010/main" val="2115765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7B0E-F6EA-4B7E-B85A-6A6BFCED8E48}"/>
              </a:ext>
            </a:extLst>
          </p:cNvPr>
          <p:cNvSpPr>
            <a:spLocks noGrp="1"/>
          </p:cNvSpPr>
          <p:nvPr>
            <p:ph type="title"/>
          </p:nvPr>
        </p:nvSpPr>
        <p:spPr>
          <a:xfrm>
            <a:off x="107504" y="123478"/>
            <a:ext cx="8086683" cy="575441"/>
          </a:xfrm>
        </p:spPr>
        <p:txBody>
          <a:bodyPr/>
          <a:lstStyle/>
          <a:p>
            <a:r>
              <a:rPr lang="en-GB" sz="2800"/>
              <a:t>COVID-19 and Influenza Winter 2020</a:t>
            </a:r>
          </a:p>
        </p:txBody>
      </p:sp>
      <p:sp>
        <p:nvSpPr>
          <p:cNvPr id="3" name="Content Placeholder 2">
            <a:extLst>
              <a:ext uri="{FF2B5EF4-FFF2-40B4-BE49-F238E27FC236}">
                <a16:creationId xmlns:a16="http://schemas.microsoft.com/office/drawing/2014/main" id="{F0D21C20-2CE6-4253-A4D9-E3E8FE0EBF88}"/>
              </a:ext>
            </a:extLst>
          </p:cNvPr>
          <p:cNvSpPr>
            <a:spLocks noGrp="1"/>
          </p:cNvSpPr>
          <p:nvPr>
            <p:ph sz="quarter" idx="10"/>
          </p:nvPr>
        </p:nvSpPr>
        <p:spPr>
          <a:xfrm>
            <a:off x="346842" y="953814"/>
            <a:ext cx="3287110" cy="4106917"/>
          </a:xfrm>
        </p:spPr>
        <p:txBody>
          <a:bodyPr>
            <a:normAutofit fontScale="47500" lnSpcReduction="20000"/>
          </a:bodyPr>
          <a:lstStyle/>
          <a:p>
            <a:pPr lvl="1">
              <a:buSzPct val="120000"/>
            </a:pPr>
            <a:r>
              <a:rPr lang="en-GB" sz="2700" b="1" dirty="0">
                <a:solidFill>
                  <a:schemeClr val="tx1"/>
                </a:solidFill>
              </a:rPr>
              <a:t>COVID-19 can co-occur with other viral infections. </a:t>
            </a:r>
          </a:p>
          <a:p>
            <a:pPr lvl="1">
              <a:buSzPct val="120000"/>
            </a:pPr>
            <a:r>
              <a:rPr lang="en-US" altLang="en-US" sz="2700" dirty="0">
                <a:solidFill>
                  <a:schemeClr val="tx1">
                    <a:lumMod val="50000"/>
                  </a:schemeClr>
                </a:solidFill>
              </a:rPr>
              <a:t>COVID-19 transmission may spike in the early autumn.</a:t>
            </a:r>
          </a:p>
          <a:p>
            <a:pPr lvl="1">
              <a:buSzPct val="120000"/>
            </a:pPr>
            <a:r>
              <a:rPr lang="en-US" altLang="en-US" sz="2700" dirty="0">
                <a:solidFill>
                  <a:schemeClr val="tx1">
                    <a:lumMod val="50000"/>
                  </a:schemeClr>
                </a:solidFill>
              </a:rPr>
              <a:t>Co-circulation with influenza and RSV may not be an issue until November-December and then there is a risk of a heavier burden on health services.</a:t>
            </a:r>
          </a:p>
          <a:p>
            <a:pPr lvl="1">
              <a:buSzPct val="120000"/>
            </a:pPr>
            <a:r>
              <a:rPr lang="en-US" altLang="en-US" sz="2700" dirty="0">
                <a:solidFill>
                  <a:schemeClr val="tx1">
                    <a:lumMod val="50000"/>
                  </a:schemeClr>
                </a:solidFill>
              </a:rPr>
              <a:t>The same non-pharmaceutical interventions such as infection prevention and control work for COVID-19 and influenza, so keep up the good work with these!</a:t>
            </a:r>
          </a:p>
          <a:p>
            <a:pPr lvl="1">
              <a:buSzPct val="120000"/>
            </a:pPr>
            <a:r>
              <a:rPr lang="en-US" altLang="en-US" sz="2700" dirty="0">
                <a:solidFill>
                  <a:schemeClr val="tx1">
                    <a:lumMod val="50000"/>
                  </a:schemeClr>
                </a:solidFill>
              </a:rPr>
              <a:t>Influenza vaccine should be given to reduce the likelihood of co-infection and to reduce burden of influenza on health services. </a:t>
            </a:r>
          </a:p>
          <a:p>
            <a:pPr lvl="1">
              <a:buSzPct val="120000"/>
            </a:pPr>
            <a:r>
              <a:rPr lang="en-US" altLang="en-US" sz="2800" dirty="0">
                <a:solidFill>
                  <a:schemeClr val="tx1"/>
                </a:solidFill>
              </a:rPr>
              <a:t>Care homes are vulnerable to both viruses.</a:t>
            </a:r>
            <a:endParaRPr lang="en-US" altLang="en-US" sz="2700" dirty="0">
              <a:solidFill>
                <a:schemeClr val="tx1"/>
              </a:solidFill>
            </a:endParaRPr>
          </a:p>
          <a:p>
            <a:endParaRPr lang="en-GB" dirty="0"/>
          </a:p>
        </p:txBody>
      </p:sp>
      <p:pic>
        <p:nvPicPr>
          <p:cNvPr id="4" name="Picture 3">
            <a:extLst>
              <a:ext uri="{FF2B5EF4-FFF2-40B4-BE49-F238E27FC236}">
                <a16:creationId xmlns:a16="http://schemas.microsoft.com/office/drawing/2014/main" id="{CD6D89FE-6E80-41A4-843B-1D922606AC32}"/>
              </a:ext>
            </a:extLst>
          </p:cNvPr>
          <p:cNvPicPr>
            <a:picLocks noChangeAspect="1"/>
          </p:cNvPicPr>
          <p:nvPr/>
        </p:nvPicPr>
        <p:blipFill>
          <a:blip r:embed="rId3"/>
          <a:stretch>
            <a:fillRect/>
          </a:stretch>
        </p:blipFill>
        <p:spPr>
          <a:xfrm>
            <a:off x="3751413" y="953815"/>
            <a:ext cx="5113898" cy="3811313"/>
          </a:xfrm>
          <a:prstGeom prst="rect">
            <a:avLst/>
          </a:prstGeom>
        </p:spPr>
      </p:pic>
    </p:spTree>
    <p:extLst>
      <p:ext uri="{BB962C8B-B14F-4D97-AF65-F5344CB8AC3E}">
        <p14:creationId xmlns:p14="http://schemas.microsoft.com/office/powerpoint/2010/main" val="3810769261"/>
      </p:ext>
    </p:extLst>
  </p:cSld>
  <p:clrMapOvr>
    <a:masterClrMapping/>
  </p:clrMapOvr>
</p:sld>
</file>

<file path=ppt/theme/theme1.xml><?xml version="1.0" encoding="utf-8"?>
<a:theme xmlns:a="http://schemas.openxmlformats.org/drawingml/2006/main" name="2017 - HLP updated branding-PPT Templa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2_Healthy London_Powerpoint template v1">
  <a:themeElements>
    <a:clrScheme name="London Health Partnership">
      <a:dk1>
        <a:srgbClr val="0072C6"/>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7592</Words>
  <Application>Microsoft Office PowerPoint</Application>
  <PresentationFormat>On-screen Show (16:9)</PresentationFormat>
  <Paragraphs>662</Paragraphs>
  <Slides>49</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49</vt:i4>
      </vt:variant>
    </vt:vector>
  </HeadingPairs>
  <TitlesOfParts>
    <vt:vector size="63" baseType="lpstr">
      <vt:lpstr>Arial</vt:lpstr>
      <vt:lpstr>Arial</vt:lpstr>
      <vt:lpstr>Arial Black</vt:lpstr>
      <vt:lpstr>ArialMT</vt:lpstr>
      <vt:lpstr>Calibri</vt:lpstr>
      <vt:lpstr>Calibri Light</vt:lpstr>
      <vt:lpstr>Century Gothic</vt:lpstr>
      <vt:lpstr>Courier New</vt:lpstr>
      <vt:lpstr>Graphik Semibold</vt:lpstr>
      <vt:lpstr>Symbol</vt:lpstr>
      <vt:lpstr>SymbolMT</vt:lpstr>
      <vt:lpstr>Trebuchet MS</vt:lpstr>
      <vt:lpstr>2017 - HLP updated branding-PPT Template</vt:lpstr>
      <vt:lpstr>2_Healthy London_Powerpoint template v1</vt:lpstr>
      <vt:lpstr>Enhanced Health in Care Homes  London Winter Readiness 2020/21  Care Provider Webinar  Wednesday 23 September, 1400-1500  Presented by NHS London and Public Health England  </vt:lpstr>
      <vt:lpstr>A collective approach to planning for winter </vt:lpstr>
      <vt:lpstr>PowerPoint Presentation</vt:lpstr>
      <vt:lpstr>PowerPoint Presentation</vt:lpstr>
      <vt:lpstr>Enhanced Health in Care Homes framework v2.0 published as Implementation Guidance March 2020</vt:lpstr>
      <vt:lpstr>Enhanced Health in Care Homes additional, and changing priorities</vt:lpstr>
      <vt:lpstr>PowerPoint Presentation</vt:lpstr>
      <vt:lpstr>Flu</vt:lpstr>
      <vt:lpstr>COVID-19 and Influenza Winter 2020</vt:lpstr>
      <vt:lpstr>How influenza vaccine works</vt:lpstr>
      <vt:lpstr>Why should I be vaccinated? </vt:lpstr>
      <vt:lpstr>Get the flu vaccination, stay well and protect the NHS – Frequently Asked Questions (1)</vt:lpstr>
      <vt:lpstr>Get the flu vaccination, stay well and protect the NHS – Frequently Asked Questions (2)</vt:lpstr>
      <vt:lpstr>London targets for care home flu immunisation</vt:lpstr>
      <vt:lpstr>PowerPoint Presentation</vt:lpstr>
      <vt:lpstr>Care Home Flu Vaccine Campaign Toolkit</vt:lpstr>
      <vt:lpstr>Care Home Flu Vaccine Campaign champions</vt:lpstr>
      <vt:lpstr>PowerPoint Presentation</vt:lpstr>
      <vt:lpstr>Collecting data for flu vaccinations – Local trackers </vt:lpstr>
      <vt:lpstr>PowerPoint Presentation</vt:lpstr>
      <vt:lpstr>The London Influenza Standard Operating Procedure</vt:lpstr>
      <vt:lpstr>Testing and re-testing</vt:lpstr>
      <vt:lpstr>PowerPoint Presentation</vt:lpstr>
      <vt:lpstr>PowerPoint Presentation</vt:lpstr>
      <vt:lpstr>Managing a suspected D&amp;V outbreak – supporting clear processes </vt:lpstr>
      <vt:lpstr>PowerPoint Presentation</vt:lpstr>
      <vt:lpstr>Enabling care home visits</vt:lpstr>
      <vt:lpstr>Making a note – the importance of record keeping and local governance</vt:lpstr>
      <vt:lpstr>PowerPoint Presentation</vt:lpstr>
      <vt:lpstr>Role of the Care Homes Clinical lead</vt:lpstr>
      <vt:lpstr>PowerPoint Presentation</vt:lpstr>
      <vt:lpstr>PowerPoint Presentation</vt:lpstr>
      <vt:lpstr>Resources to help you prepare for winter</vt:lpstr>
      <vt:lpstr>London Care Homes Resource Pack</vt:lpstr>
      <vt:lpstr>Infection Prevention and Control and PPE</vt:lpstr>
      <vt:lpstr>Let’s get digital!</vt:lpstr>
      <vt:lpstr>Capacity Tracker</vt:lpstr>
      <vt:lpstr>PowerPoint Presentation</vt:lpstr>
      <vt:lpstr>Register for the Data Security and Protection Toolkit  now! It’s simple to do following the steps below </vt:lpstr>
      <vt:lpstr>PowerPoint Presentation</vt:lpstr>
      <vt:lpstr>Escalating any concerns you have regarding your resident</vt:lpstr>
      <vt:lpstr>Admission and Discharge </vt:lpstr>
      <vt:lpstr>Admission and Discharge </vt:lpstr>
      <vt:lpstr>Supporting care home staff well-being</vt:lpstr>
      <vt:lpstr>Let’s get ready – your winter checklist </vt:lpstr>
      <vt:lpstr>PowerPoint Presentation</vt:lpstr>
      <vt:lpstr>Further support during winter</vt:lpstr>
      <vt:lpstr>Further support during winter</vt:lpstr>
      <vt:lpstr>Thank you for joining!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Enhanced Health in Care Homes  London Winter Readiness 2020/21  Commissioner Webinar  Monday 21 September, 1400-1500  Presented by NHS London and Public Health England  </dc:title>
  <dc:creator>Chris Larkin</dc:creator>
  <cp:lastModifiedBy>Kanyimo, Ezra</cp:lastModifiedBy>
  <cp:revision>8</cp:revision>
  <dcterms:created xsi:type="dcterms:W3CDTF">2020-09-10T10:11:37Z</dcterms:created>
  <dcterms:modified xsi:type="dcterms:W3CDTF">2020-09-23T10:43:39Z</dcterms:modified>
</cp:coreProperties>
</file>