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8" r:id="rId4"/>
  </p:sldMasterIdLst>
  <p:notesMasterIdLst>
    <p:notesMasterId r:id="rId7"/>
  </p:notesMasterIdLst>
  <p:handoutMasterIdLst>
    <p:handoutMasterId r:id="rId8"/>
  </p:handoutMasterIdLst>
  <p:sldIdLst>
    <p:sldId id="1494" r:id="rId5"/>
    <p:sldId id="1493" r:id="rId6"/>
  </p:sldIdLst>
  <p:sldSz cx="9144000" cy="6858000" type="screen4x3"/>
  <p:notesSz cx="6808788" cy="9940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2">
          <p15:clr>
            <a:srgbClr val="A4A3A4"/>
          </p15:clr>
        </p15:guide>
        <p15:guide id="2" pos="2100">
          <p15:clr>
            <a:srgbClr val="A4A3A4"/>
          </p15:clr>
        </p15:guide>
        <p15:guide id="3" orient="horz" pos="3131">
          <p15:clr>
            <a:srgbClr val="A4A3A4"/>
          </p15:clr>
        </p15:guide>
        <p15:guide id="4" pos="214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ily Makurah" initials="LMakurah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C4C0"/>
    <a:srgbClr val="00AE9E"/>
    <a:srgbClr val="FFD9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8" autoAdjust="0"/>
    <p:restoredTop sz="61328" autoAdjust="0"/>
  </p:normalViewPr>
  <p:slideViewPr>
    <p:cSldViewPr>
      <p:cViewPr varScale="1">
        <p:scale>
          <a:sx n="52" d="100"/>
          <a:sy n="52" d="100"/>
        </p:scale>
        <p:origin x="204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91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35406"/>
    </p:cViewPr>
  </p:sorterViewPr>
  <p:notesViewPr>
    <p:cSldViewPr>
      <p:cViewPr>
        <p:scale>
          <a:sx n="140" d="100"/>
          <a:sy n="140" d="100"/>
        </p:scale>
        <p:origin x="2634" y="-1866"/>
      </p:cViewPr>
      <p:guideLst>
        <p:guide orient="horz" pos="3072"/>
        <p:guide pos="2100"/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51163" cy="496888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038" y="2"/>
            <a:ext cx="2951162" cy="496888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r">
              <a:defRPr sz="1200"/>
            </a:lvl1pPr>
          </a:lstStyle>
          <a:p>
            <a:fld id="{5EEE11C4-6033-43B9-A41B-0B9D2BD6ECC5}" type="datetimeFigureOut">
              <a:rPr lang="en-GB" smtClean="0"/>
              <a:t>18/09/2019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42450"/>
            <a:ext cx="2951163" cy="496888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038" y="9442450"/>
            <a:ext cx="2951162" cy="496888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r">
              <a:defRPr sz="1200"/>
            </a:lvl1pPr>
          </a:lstStyle>
          <a:p>
            <a:fld id="{F502BC33-A1C7-4D36-935B-725C97AE49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2288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50475" cy="497046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8" y="0"/>
            <a:ext cx="2950475" cy="497046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949E6C6-4B8F-4672-8CF4-FB16948CBE13}" type="datetimeFigureOut">
              <a:rPr lang="en-US"/>
              <a:pPr>
                <a:defRPr/>
              </a:pPr>
              <a:t>9/18/2019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7046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0" tIns="45710" rIns="91420" bIns="4571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80" y="4721940"/>
            <a:ext cx="5447030" cy="4473416"/>
          </a:xfrm>
          <a:prstGeom prst="rect">
            <a:avLst/>
          </a:prstGeom>
        </p:spPr>
        <p:txBody>
          <a:bodyPr vert="horz" lIns="91420" tIns="45710" rIns="91420" bIns="45710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42154"/>
            <a:ext cx="2950475" cy="497046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8" y="9442154"/>
            <a:ext cx="2950475" cy="497046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AE0CBF3-2A0A-4409-B599-FEFEAF974B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1710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84" charset="-128"/>
        <a:cs typeface="ヒラギノ角ゴ Pro W3" pitchFamily="8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8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8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8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8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40AFD90-6988-4987-9A05-7376D49BD1B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2321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40AFD90-6988-4987-9A05-7376D49BD1B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0134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773238"/>
            <a:ext cx="9144000" cy="508476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1628775"/>
            <a:ext cx="9144000" cy="144463"/>
          </a:xfrm>
          <a:prstGeom prst="rect">
            <a:avLst/>
          </a:prstGeom>
          <a:solidFill>
            <a:srgbClr val="00AE9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6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8000" y="2132856"/>
            <a:ext cx="7633648" cy="2084543"/>
          </a:xfrm>
          <a:ln>
            <a:noFill/>
          </a:ln>
        </p:spPr>
        <p:txBody>
          <a:bodyPr anchor="t">
            <a:noAutofit/>
          </a:bodyPr>
          <a:lstStyle>
            <a:lvl1pPr algn="l">
              <a:defRPr sz="45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8000" y="6021288"/>
            <a:ext cx="7633648" cy="33833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43435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white"/>
                </a:solidFill>
              </a:rPr>
              <a:t>Strategic Framework for Public Mental Health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B70C-46D6-4BB1-9D5D-4024373ABF6B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22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(1 line)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00" y="1368000"/>
            <a:ext cx="8028000" cy="648072"/>
          </a:xfrm>
        </p:spPr>
        <p:txBody>
          <a:bodyPr anchor="t" anchorCtr="0"/>
          <a:lstStyle>
            <a:lvl1pPr>
              <a:defRPr sz="4000" baseline="0">
                <a:solidFill>
                  <a:srgbClr val="00AE9E"/>
                </a:solidFill>
                <a:latin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00" y="2088000"/>
            <a:ext cx="8028000" cy="4064455"/>
          </a:xfrm>
        </p:spPr>
        <p:txBody>
          <a:bodyPr/>
          <a:lstStyle>
            <a:lvl1pPr>
              <a:spcBef>
                <a:spcPts val="1200"/>
              </a:spcBef>
              <a:defRPr sz="18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white"/>
                </a:solidFill>
              </a:rPr>
              <a:t>  </a:t>
            </a:r>
            <a:fld id="{2565FA6D-D4C8-4C4C-AC4B-3269734D34D8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GB">
                <a:solidFill>
                  <a:prstClr val="white"/>
                </a:solidFill>
              </a:rPr>
              <a:t>Strategic Framework for Public Mental Health</a:t>
            </a: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950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(2 lines)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00" y="1368000"/>
            <a:ext cx="8028000" cy="1188000"/>
          </a:xfrm>
        </p:spPr>
        <p:txBody>
          <a:bodyPr anchor="t" anchorCtr="0"/>
          <a:lstStyle>
            <a:lvl1pPr>
              <a:defRPr sz="4000" baseline="0">
                <a:solidFill>
                  <a:srgbClr val="00AE9E"/>
                </a:solidFill>
                <a:latin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00" y="2628000"/>
            <a:ext cx="8028000" cy="3537304"/>
          </a:xfrm>
        </p:spPr>
        <p:txBody>
          <a:bodyPr/>
          <a:lstStyle>
            <a:lvl1pPr>
              <a:spcBef>
                <a:spcPts val="1200"/>
              </a:spcBef>
              <a:defRPr>
                <a:solidFill>
                  <a:srgbClr val="00AE9E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white"/>
                </a:solidFill>
              </a:rPr>
              <a:t>  </a:t>
            </a:r>
            <a:fld id="{F71B5A3E-AB5C-4394-BB97-07D04CB99A29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GB">
                <a:solidFill>
                  <a:prstClr val="white"/>
                </a:solidFill>
              </a:rPr>
              <a:t>Strategic Framework for Public Mental Health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2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(1 line) and Two Co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00" y="1368000"/>
            <a:ext cx="8028000" cy="648000"/>
          </a:xfrm>
        </p:spPr>
        <p:txBody>
          <a:bodyPr anchor="t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8000" y="2088000"/>
            <a:ext cx="3924000" cy="4068000"/>
          </a:xfrm>
        </p:spPr>
        <p:txBody>
          <a:bodyPr/>
          <a:lstStyle>
            <a:lvl1pPr>
              <a:defRPr sz="1800" baseline="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000" y="2088000"/>
            <a:ext cx="3924000" cy="4068000"/>
          </a:xfrm>
        </p:spPr>
        <p:txBody>
          <a:bodyPr/>
          <a:lstStyle>
            <a:lvl1pPr>
              <a:defRPr sz="1800" baseline="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white"/>
                </a:solidFill>
              </a:rPr>
              <a:t>  </a:t>
            </a:r>
            <a:fld id="{BAADB3B0-2D09-4AA3-A340-09780B82849B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GB">
                <a:solidFill>
                  <a:prstClr val="white"/>
                </a:solidFill>
              </a:rPr>
              <a:t>Strategic Framework for Public Mental Health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20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(2 lines) and Two Co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00" y="1368000"/>
            <a:ext cx="8028000" cy="1188000"/>
          </a:xfrm>
        </p:spPr>
        <p:txBody>
          <a:bodyPr anchor="t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8000" y="2628000"/>
            <a:ext cx="3924000" cy="3564000"/>
          </a:xfrm>
        </p:spPr>
        <p:txBody>
          <a:bodyPr/>
          <a:lstStyle>
            <a:lvl1pPr>
              <a:defRPr sz="1800" baseline="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000" y="2628000"/>
            <a:ext cx="3924000" cy="3564000"/>
          </a:xfrm>
        </p:spPr>
        <p:txBody>
          <a:bodyPr/>
          <a:lstStyle>
            <a:lvl1pPr>
              <a:defRPr sz="1800" baseline="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white"/>
                </a:solidFill>
              </a:rPr>
              <a:t>  </a:t>
            </a:r>
            <a:fld id="{55FD54BE-53AE-43A8-A8D2-A8E4EFCA2A62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GB">
                <a:solidFill>
                  <a:prstClr val="white"/>
                </a:solidFill>
              </a:rPr>
              <a:t>Strategic Framework for Public Mental Health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845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00" y="1367999"/>
            <a:ext cx="8028000" cy="4788000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white"/>
                </a:solidFill>
              </a:rPr>
              <a:t>  </a:t>
            </a:r>
            <a:fld id="{3C92E8B8-980F-4FD9-89A2-235B13F5AFD1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GB">
                <a:solidFill>
                  <a:prstClr val="white"/>
                </a:solidFill>
              </a:rPr>
              <a:t>Strategic Framework for Public Mental Health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218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00" y="1368000"/>
            <a:ext cx="3077896" cy="670396"/>
          </a:xfrm>
        </p:spPr>
        <p:txBody>
          <a:bodyPr anchor="t" anchorCtr="0"/>
          <a:lstStyle>
            <a:lvl1pPr algn="l">
              <a:defRPr sz="1800" b="0" i="0" spc="0" baseline="0">
                <a:latin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9912" y="1368001"/>
            <a:ext cx="4799138" cy="4788000"/>
          </a:xfrm>
        </p:spPr>
        <p:txBody>
          <a:bodyPr/>
          <a:lstStyle>
            <a:lvl1pPr>
              <a:defRPr sz="1800" baseline="0"/>
            </a:lvl1pPr>
            <a:lvl2pPr>
              <a:defRPr sz="1800" baseline="0"/>
            </a:lvl2pPr>
            <a:lvl3pPr>
              <a:defRPr sz="1800" baseline="0"/>
            </a:lvl3pPr>
            <a:lvl4pPr>
              <a:defRPr sz="1600" baseline="0"/>
            </a:lvl4pPr>
            <a:lvl5pPr>
              <a:defRPr sz="1600" baseline="0"/>
            </a:lvl5pPr>
            <a:lvl6pPr>
              <a:defRPr sz="14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8000" y="2132856"/>
            <a:ext cx="3077896" cy="4032448"/>
          </a:xfrm>
        </p:spPr>
        <p:txBody>
          <a:bodyPr/>
          <a:lstStyle>
            <a:lvl1pPr marL="0" indent="0">
              <a:buNone/>
              <a:defRPr sz="1600" baseline="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white"/>
                </a:solidFill>
              </a:rPr>
              <a:t>  </a:t>
            </a:r>
            <a:fld id="{D02A3ABA-32EC-4D50-B075-F06DC786BAF9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GB">
                <a:solidFill>
                  <a:prstClr val="white"/>
                </a:solidFill>
              </a:rPr>
              <a:t>Strategic Framework for Public Mental Health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253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773238"/>
            <a:ext cx="9144000" cy="508476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1628775"/>
            <a:ext cx="9144000" cy="14446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6" name="Picture 9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8000" y="1800000"/>
            <a:ext cx="8028000" cy="4377600"/>
          </a:xfrm>
        </p:spPr>
        <p:txBody>
          <a:bodyPr/>
          <a:lstStyle>
            <a:lvl1pPr marL="0" indent="0">
              <a:buNone/>
              <a:defRPr sz="3600" b="0" i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white"/>
                </a:solidFill>
              </a:rPr>
              <a:t>  </a:t>
            </a:r>
            <a:fld id="{34F5B560-165B-4748-8F10-4294154EB5E9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GB">
                <a:solidFill>
                  <a:prstClr val="white"/>
                </a:solidFill>
              </a:rPr>
              <a:t>Strategic Framework for Public Mental Health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81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308725"/>
          </a:xfrm>
        </p:spPr>
        <p:txBody>
          <a:bodyPr rtlCol="0">
            <a:normAutofit/>
          </a:bodyPr>
          <a:lstStyle/>
          <a:p>
            <a:pPr lvl="0"/>
            <a:endParaRPr lang="en-US" noProof="0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white"/>
                </a:solidFill>
              </a:rPr>
              <a:t>  </a:t>
            </a:r>
            <a:fld id="{EB4B846C-37E1-4198-8614-DFE920AB1F04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GB">
                <a:solidFill>
                  <a:prstClr val="white"/>
                </a:solidFill>
              </a:rPr>
              <a:t>Strategic Framework for Public Mental Health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616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7213" y="274638"/>
            <a:ext cx="8029575" cy="1143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57213" y="1600200"/>
            <a:ext cx="802957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308725"/>
            <a:ext cx="9144000" cy="549275"/>
          </a:xfrm>
          <a:prstGeom prst="rect">
            <a:avLst/>
          </a:prstGeom>
          <a:solidFill>
            <a:schemeClr val="bg2"/>
          </a:solidFill>
        </p:spPr>
        <p:txBody>
          <a:bodyPr vert="horz" wrap="square" lIns="0" tIns="0" rIns="91440" bIns="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white"/>
                </a:solidFill>
              </a:rPr>
              <a:t>  </a:t>
            </a:r>
            <a:fld id="{45F8D313-CCBE-49D6-A3BC-57B1848DFB52}" type="slidenum">
              <a:rPr lang="en-US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en-US" dirty="0">
                <a:solidFill>
                  <a:prstClr val="white"/>
                </a:solidFill>
              </a:rPr>
              <a:t>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900113" y="6308725"/>
            <a:ext cx="8064375" cy="5492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aseline="0">
                <a:solidFill>
                  <a:schemeClr val="bg1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>
                <a:solidFill>
                  <a:prstClr val="white"/>
                </a:solidFill>
              </a:rPr>
              <a:t>Strategic Framework for Public Mental Health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446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50">
          <a:solidFill>
            <a:srgbClr val="00AE9E"/>
          </a:solidFill>
          <a:latin typeface="+mj-lt"/>
          <a:ea typeface="ヒラギノ角ゴ Pro W3" pitchFamily="84" charset="-128"/>
          <a:cs typeface="ヒラギノ角ゴ Pro W3" pitchFamily="84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9pPr>
    </p:titleStyle>
    <p:bodyStyle>
      <a:lvl1pPr marL="342900" indent="-342900" algn="l" rtl="0" eaLnBrk="0" fontAlgn="base" hangingPunct="0">
        <a:spcBef>
          <a:spcPts val="1200"/>
        </a:spcBef>
        <a:spcAft>
          <a:spcPct val="0"/>
        </a:spcAft>
        <a:buFont typeface="Arial" pitchFamily="84" charset="0"/>
        <a:defRPr kern="1200" baseline="0">
          <a:solidFill>
            <a:srgbClr val="00AE9E"/>
          </a:solidFill>
          <a:latin typeface="Arial" pitchFamily="34" charset="0"/>
          <a:ea typeface="ヒラギノ角ゴ Pro W3" pitchFamily="84" charset="-128"/>
          <a:cs typeface="ヒラギノ角ゴ Pro W3" pitchFamily="84" charset="-128"/>
        </a:defRPr>
      </a:lvl1pPr>
      <a:lvl2pPr marL="354013" indent="-176213" algn="l" rtl="0" eaLnBrk="0" fontAlgn="base" hangingPunct="0">
        <a:spcBef>
          <a:spcPts val="600"/>
        </a:spcBef>
        <a:spcAft>
          <a:spcPct val="0"/>
        </a:spcAft>
        <a:defRPr kern="1200" baseline="0">
          <a:solidFill>
            <a:schemeClr val="tx1"/>
          </a:solidFill>
          <a:latin typeface="Arial" pitchFamily="34" charset="0"/>
          <a:ea typeface="ヒラギノ角ゴ Pro W3" pitchFamily="84" charset="-128"/>
          <a:cs typeface="+mn-cs"/>
        </a:defRPr>
      </a:lvl2pPr>
      <a:lvl3pPr marL="215900" indent="-215900" algn="l" rtl="0" eaLnBrk="0" fontAlgn="base" hangingPunct="0">
        <a:spcBef>
          <a:spcPts val="600"/>
        </a:spcBef>
        <a:spcAft>
          <a:spcPct val="0"/>
        </a:spcAft>
        <a:buFont typeface="Arial" pitchFamily="84" charset="0"/>
        <a:buChar char="•"/>
        <a:defRPr kern="1200">
          <a:solidFill>
            <a:schemeClr val="tx1"/>
          </a:solidFill>
          <a:latin typeface="Arial" pitchFamily="34" charset="0"/>
          <a:ea typeface="ヒラギノ角ゴ Pro W3" pitchFamily="84" charset="-128"/>
          <a:cs typeface="+mn-cs"/>
        </a:defRPr>
      </a:lvl3pPr>
      <a:lvl4pPr marL="625475" indent="-190500" algn="l" rtl="0" eaLnBrk="0" fontAlgn="base" hangingPunct="0">
        <a:spcBef>
          <a:spcPts val="600"/>
        </a:spcBef>
        <a:spcAft>
          <a:spcPct val="0"/>
        </a:spcAft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ヒラギノ角ゴ Pro W3" pitchFamily="84" charset="-128"/>
          <a:cs typeface="+mn-cs"/>
        </a:defRPr>
      </a:lvl4pPr>
      <a:lvl5pPr marL="1073150" indent="-1778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Arial" pitchFamily="34" charset="0"/>
          <a:ea typeface="ヒラギノ角ゴ Pro W3" pitchFamily="84" charset="-128"/>
          <a:cs typeface="+mn-cs"/>
        </a:defRPr>
      </a:lvl5pPr>
      <a:lvl6pPr marL="1520825" indent="-187325" algn="l" defTabSz="914400" rtl="0" eaLnBrk="1" latinLnBrk="0" hangingPunct="1">
        <a:spcBef>
          <a:spcPct val="20000"/>
        </a:spcBef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ampaignresources.phe.gov.uk/resources/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B9E847EC-286F-45ED-A6E6-91A513529D1E}"/>
              </a:ext>
            </a:extLst>
          </p:cNvPr>
          <p:cNvSpPr/>
          <p:nvPr/>
        </p:nvSpPr>
        <p:spPr>
          <a:xfrm>
            <a:off x="482430" y="1628800"/>
            <a:ext cx="7837883" cy="1502090"/>
          </a:xfrm>
          <a:prstGeom prst="roundRect">
            <a:avLst/>
          </a:prstGeom>
          <a:noFill/>
          <a:ln w="28575">
            <a:solidFill>
              <a:srgbClr val="26C4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9" name="Shape 130"/>
          <p:cNvSpPr>
            <a:spLocks noGrp="1"/>
          </p:cNvSpPr>
          <p:nvPr>
            <p:ph type="title"/>
          </p:nvPr>
        </p:nvSpPr>
        <p:spPr>
          <a:xfrm>
            <a:off x="2123728" y="564223"/>
            <a:ext cx="6696744" cy="648072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 sz="1800">
                <a:uFillTx/>
              </a:defRPr>
            </a:pPr>
            <a:r>
              <a:rPr lang="en-GB" sz="3000" dirty="0">
                <a:solidFill>
                  <a:srgbClr val="26C4C0"/>
                </a:solidFill>
                <a:latin typeface="+mj-lt"/>
                <a:ea typeface="Calibri" charset="0"/>
                <a:cs typeface="Calibri" charset="0"/>
              </a:rPr>
              <a:t>Every Mind Matters campaign</a:t>
            </a:r>
          </a:p>
        </p:txBody>
      </p:sp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6F26439F-DDEB-40B1-A105-9DA105BA7AC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indent="355600">
              <a:defRPr/>
            </a:pPr>
            <a:fld id="{937D1D0F-0E49-4666-BC75-DD7F8CE62D9E}" type="slidenum">
              <a:rPr lang="en-US" smtClean="0">
                <a:solidFill>
                  <a:prstClr val="white"/>
                </a:solidFill>
              </a:rPr>
              <a:pPr indent="355600">
                <a:defRPr/>
              </a:pPr>
              <a:t>1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1B5B4F-5933-4698-9406-241C5760CEF2}"/>
              </a:ext>
            </a:extLst>
          </p:cNvPr>
          <p:cNvSpPr txBox="1"/>
          <p:nvPr/>
        </p:nvSpPr>
        <p:spPr>
          <a:xfrm>
            <a:off x="823687" y="1932011"/>
            <a:ext cx="7420721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b="1" dirty="0"/>
              <a:t>October 2019 sees PHE launch of the first mental health literacy campaign in England with an ambition for </a:t>
            </a:r>
            <a:r>
              <a:rPr lang="en-GB" sz="1350" b="1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1 million members of the public to be informed and equipped to take care of their own mental health and the mental health of others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2298212-C166-41BB-B78F-FF9DB676D908}"/>
              </a:ext>
            </a:extLst>
          </p:cNvPr>
          <p:cNvSpPr txBox="1"/>
          <p:nvPr/>
        </p:nvSpPr>
        <p:spPr>
          <a:xfrm>
            <a:off x="452043" y="3429000"/>
            <a:ext cx="7868270" cy="2763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900"/>
              </a:spcBef>
            </a:pPr>
            <a:r>
              <a:rPr lang="en-GB" sz="1350" b="1" dirty="0"/>
              <a:t>Every Mind Matters will deliver this by:</a:t>
            </a:r>
          </a:p>
          <a:p>
            <a:pPr marL="214313" indent="-214313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GB" sz="1275" b="1" dirty="0">
                <a:solidFill>
                  <a:srgbClr val="26C4C0"/>
                </a:solidFill>
              </a:rPr>
              <a:t>Putting self care at the heart: </a:t>
            </a:r>
            <a:r>
              <a:rPr lang="en-GB" sz="1275" dirty="0"/>
              <a:t>tips on actions we can all take to improve and maintain wellbeing as well as tackling specific problems. </a:t>
            </a:r>
            <a:endParaRPr lang="en-GB" sz="1275" b="1" dirty="0"/>
          </a:p>
          <a:p>
            <a:pPr marL="214313" indent="-214313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GB" sz="1275" b="1" dirty="0">
                <a:solidFill>
                  <a:srgbClr val="26C4C0"/>
                </a:solidFill>
              </a:rPr>
              <a:t>Personalised guidance: </a:t>
            </a:r>
            <a:r>
              <a:rPr lang="en-GB" sz="1275" dirty="0"/>
              <a:t>action driven content, with ability to personalise via action planning tool. </a:t>
            </a:r>
          </a:p>
          <a:p>
            <a:pPr marL="214313" indent="-214313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GB" sz="1275" b="1" dirty="0">
                <a:solidFill>
                  <a:srgbClr val="26C4C0"/>
                </a:solidFill>
              </a:rPr>
              <a:t>High-profile launch: </a:t>
            </a:r>
            <a:r>
              <a:rPr lang="en-GB" sz="1275" dirty="0"/>
              <a:t>establishing mental health as an issue for all</a:t>
            </a:r>
          </a:p>
          <a:p>
            <a:pPr marL="214313" indent="-214313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GB" sz="1200" b="1" dirty="0">
                <a:solidFill>
                  <a:srgbClr val="26C4C0"/>
                </a:solidFill>
              </a:rPr>
              <a:t>Engaging content: </a:t>
            </a:r>
            <a:r>
              <a:rPr lang="en-GB" sz="1200" dirty="0"/>
              <a:t>Case studies, animations and experts</a:t>
            </a:r>
            <a:endParaRPr lang="en-GB" sz="1275" b="1" dirty="0"/>
          </a:p>
          <a:p>
            <a:pPr marL="214313" indent="-214313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GB" sz="1275" b="1" dirty="0">
                <a:solidFill>
                  <a:srgbClr val="26C4C0"/>
                </a:solidFill>
              </a:rPr>
              <a:t>Digital targeting: </a:t>
            </a:r>
            <a:r>
              <a:rPr lang="en-GB" sz="1275" dirty="0"/>
              <a:t>spotting implicit and explicit signals online.</a:t>
            </a:r>
          </a:p>
          <a:p>
            <a:pPr marL="214313" indent="-214313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GB" sz="1275" b="1" dirty="0">
                <a:solidFill>
                  <a:srgbClr val="26C4C0"/>
                </a:solidFill>
              </a:rPr>
              <a:t>Amplification through partners: </a:t>
            </a:r>
            <a:r>
              <a:rPr lang="en-GB" sz="1275" dirty="0"/>
              <a:t>public sector, voluntary and commercial support</a:t>
            </a:r>
          </a:p>
          <a:p>
            <a:pPr marL="214313" indent="-214313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GB" sz="1275" b="1" dirty="0">
                <a:solidFill>
                  <a:srgbClr val="26C4C0"/>
                </a:solidFill>
              </a:rPr>
              <a:t>Promoting existing services and resources: </a:t>
            </a:r>
            <a:r>
              <a:rPr lang="en-GB" sz="1275" dirty="0"/>
              <a:t>making links with national initiatives and local offers such as Good Thinking</a:t>
            </a:r>
            <a:endParaRPr lang="en-GB" sz="1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14313" indent="-214313">
              <a:spcBef>
                <a:spcPts val="450"/>
              </a:spcBef>
              <a:buFont typeface="Arial" panose="020B0604020202020204" pitchFamily="34" charset="0"/>
              <a:buChar char="•"/>
            </a:pPr>
            <a:endParaRPr lang="en-GB" sz="1275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DC0044A-1111-412D-A6F6-470EB4EA2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295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EF19AC3C-501A-4B32-9FAC-091350E7F320}"/>
              </a:ext>
            </a:extLst>
          </p:cNvPr>
          <p:cNvGrpSpPr/>
          <p:nvPr/>
        </p:nvGrpSpPr>
        <p:grpSpPr>
          <a:xfrm>
            <a:off x="1" y="404664"/>
            <a:ext cx="9144000" cy="4985145"/>
            <a:chOff x="179512" y="1700808"/>
            <a:chExt cx="10939107" cy="5893865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92A329D0-507C-4CA5-B8B9-0788A8639CF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79512" y="1700808"/>
              <a:ext cx="10939107" cy="5893865"/>
            </a:xfrm>
            <a:prstGeom prst="rect">
              <a:avLst/>
            </a:prstGeom>
          </p:spPr>
        </p:pic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C0316532-4E11-4697-917E-550CE34B5237}"/>
                </a:ext>
              </a:extLst>
            </p:cNvPr>
            <p:cNvSpPr/>
            <p:nvPr/>
          </p:nvSpPr>
          <p:spPr>
            <a:xfrm>
              <a:off x="179512" y="1700808"/>
              <a:ext cx="10801200" cy="9361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9" name="Shape 130"/>
          <p:cNvSpPr>
            <a:spLocks noGrp="1"/>
          </p:cNvSpPr>
          <p:nvPr>
            <p:ph type="title"/>
          </p:nvPr>
        </p:nvSpPr>
        <p:spPr>
          <a:xfrm>
            <a:off x="2123728" y="564223"/>
            <a:ext cx="6696744" cy="648072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 sz="1800">
                <a:uFillTx/>
              </a:defRPr>
            </a:pPr>
            <a:r>
              <a:rPr lang="en-GB" sz="3000" dirty="0">
                <a:solidFill>
                  <a:srgbClr val="26C4C0"/>
                </a:solidFill>
                <a:latin typeface="+mj-lt"/>
                <a:ea typeface="Calibri" charset="0"/>
                <a:cs typeface="Calibri" charset="0"/>
              </a:rPr>
              <a:t>Opportunities for partners</a:t>
            </a:r>
          </a:p>
        </p:txBody>
      </p:sp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6F26439F-DDEB-40B1-A105-9DA105BA7AC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indent="355600">
              <a:defRPr/>
            </a:pPr>
            <a:fld id="{937D1D0F-0E49-4666-BC75-DD7F8CE62D9E}" type="slidenum">
              <a:rPr lang="en-US" smtClean="0">
                <a:solidFill>
                  <a:prstClr val="white"/>
                </a:solidFill>
              </a:rPr>
              <a:pPr indent="355600">
                <a:defRPr/>
              </a:pPr>
              <a:t>2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DC0044A-1111-412D-A6F6-470EB4EA2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3" name="Picture 7" descr="PHE_3268_SML_AW.png">
            <a:extLst>
              <a:ext uri="{FF2B5EF4-FFF2-40B4-BE49-F238E27FC236}">
                <a16:creationId xmlns:a16="http://schemas.microsoft.com/office/drawing/2014/main" id="{D4407186-353F-4EAE-95EB-0CC80CCC0023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BA6E70B-693E-4E9A-A3B0-3BB5358C253C}"/>
              </a:ext>
            </a:extLst>
          </p:cNvPr>
          <p:cNvSpPr/>
          <p:nvPr/>
        </p:nvSpPr>
        <p:spPr>
          <a:xfrm>
            <a:off x="539750" y="5229200"/>
            <a:ext cx="8064698" cy="791775"/>
          </a:xfrm>
          <a:prstGeom prst="roundRect">
            <a:avLst/>
          </a:prstGeom>
          <a:noFill/>
          <a:ln w="38100">
            <a:solidFill>
              <a:srgbClr val="00AE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800" b="1" i="1" dirty="0">
                <a:solidFill>
                  <a:schemeClr val="tx1"/>
                </a:solidFill>
              </a:rPr>
              <a:t>Sign up to the </a:t>
            </a:r>
            <a:r>
              <a:rPr lang="en-GB" sz="1800" b="1" i="1" dirty="0">
                <a:solidFill>
                  <a:schemeClr val="tx1"/>
                </a:solidFill>
                <a:hlinkClick r:id="rId5"/>
              </a:rPr>
              <a:t>PHE Campaign Resource Centre </a:t>
            </a:r>
            <a:r>
              <a:rPr lang="en-GB" sz="1800" b="1" i="1" dirty="0">
                <a:solidFill>
                  <a:schemeClr val="tx1"/>
                </a:solidFill>
              </a:rPr>
              <a:t>for updates and early access to campaign materials (selecting “mental health”). </a:t>
            </a:r>
          </a:p>
        </p:txBody>
      </p:sp>
    </p:spTree>
    <p:extLst>
      <p:ext uri="{BB962C8B-B14F-4D97-AF65-F5344CB8AC3E}">
        <p14:creationId xmlns:p14="http://schemas.microsoft.com/office/powerpoint/2010/main" val="213663702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Public Health England">
      <a:dk1>
        <a:sysClr val="windowText" lastClr="000000"/>
      </a:dk1>
      <a:lt1>
        <a:sysClr val="window" lastClr="FFFFFF"/>
      </a:lt1>
      <a:dk2>
        <a:srgbClr val="009966"/>
      </a:dk2>
      <a:lt2>
        <a:srgbClr val="98002E"/>
      </a:lt2>
      <a:accent1>
        <a:srgbClr val="11175E"/>
      </a:accent1>
      <a:accent2>
        <a:srgbClr val="D8B5A3"/>
      </a:accent2>
      <a:accent3>
        <a:srgbClr val="F9A25E"/>
      </a:accent3>
      <a:accent4>
        <a:srgbClr val="EEB111"/>
      </a:accent4>
      <a:accent5>
        <a:srgbClr val="00B274"/>
      </a:accent5>
      <a:accent6>
        <a:srgbClr val="A7A9AC"/>
      </a:accent6>
      <a:hlink>
        <a:srgbClr val="000000"/>
      </a:hlink>
      <a:folHlink>
        <a:srgbClr val="00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5547DEF730D74EA5543201242B40D3" ma:contentTypeVersion="2" ma:contentTypeDescription="Create a new document." ma:contentTypeScope="" ma:versionID="90abed70ebe52a91dc341b84b028ecb3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814c3b335b53ce6b9a41890f168eae54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D92F07B-CA65-4545-9761-5CBD70570C6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73A3368-B182-4508-B0AD-8C48CC961B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21BA55E-5A15-436E-A8C3-DCB566ECEBCE}">
  <ds:schemaRefs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22179</TotalTime>
  <Words>185</Words>
  <Application>Microsoft Office PowerPoint</Application>
  <PresentationFormat>On-screen Show (4:3)</PresentationFormat>
  <Paragraphs>16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ヒラギノ角ゴ Pro W3</vt:lpstr>
      <vt:lpstr>1_Office Theme</vt:lpstr>
      <vt:lpstr>Every Mind Matters campaign</vt:lpstr>
      <vt:lpstr>Opportunities for partners</vt:lpstr>
    </vt:vector>
  </TitlesOfParts>
  <Company>Cabinet Office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Presentation-standard</dc:title>
  <dc:subject>prevention concordat in the FYFV MH</dc:subject>
  <dc:creator>Charlene Mulhern</dc:creator>
  <cp:keywords>charlene mulhern</cp:keywords>
  <cp:lastModifiedBy>Suzanne Farrell</cp:lastModifiedBy>
  <cp:revision>907</cp:revision>
  <cp:lastPrinted>2017-09-06T14:40:36Z</cp:lastPrinted>
  <dcterms:created xsi:type="dcterms:W3CDTF">2012-10-10T09:02:29Z</dcterms:created>
  <dcterms:modified xsi:type="dcterms:W3CDTF">2019-09-18T12:52:54Z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0x010100855547DEF730D74EA5543201242B40D3</vt:lpwstr>
  </property>
</Properties>
</file>