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  <p:sldMasterId id="2147483658" r:id="rId3"/>
    <p:sldMasterId id="2147483672" r:id="rId4"/>
  </p:sldMasterIdLst>
  <p:notesMasterIdLst>
    <p:notesMasterId r:id="rId27"/>
  </p:notesMasterIdLst>
  <p:sldIdLst>
    <p:sldId id="257" r:id="rId5"/>
    <p:sldId id="283" r:id="rId6"/>
    <p:sldId id="284" r:id="rId7"/>
    <p:sldId id="285" r:id="rId8"/>
    <p:sldId id="263" r:id="rId9"/>
    <p:sldId id="260" r:id="rId10"/>
    <p:sldId id="286" r:id="rId11"/>
    <p:sldId id="302" r:id="rId12"/>
    <p:sldId id="305" r:id="rId13"/>
    <p:sldId id="307" r:id="rId14"/>
    <p:sldId id="308" r:id="rId15"/>
    <p:sldId id="309" r:id="rId16"/>
    <p:sldId id="310" r:id="rId17"/>
    <p:sldId id="312" r:id="rId18"/>
    <p:sldId id="269" r:id="rId19"/>
    <p:sldId id="313" r:id="rId20"/>
    <p:sldId id="314" r:id="rId21"/>
    <p:sldId id="315" r:id="rId22"/>
    <p:sldId id="320" r:id="rId23"/>
    <p:sldId id="319" r:id="rId24"/>
    <p:sldId id="318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0"/>
    <a:srgbClr val="FF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46" autoAdjust="0"/>
  </p:normalViewPr>
  <p:slideViewPr>
    <p:cSldViewPr showGuides="1">
      <p:cViewPr>
        <p:scale>
          <a:sx n="78" d="100"/>
          <a:sy n="78" d="100"/>
        </p:scale>
        <p:origin x="-2574" y="-798"/>
      </p:cViewPr>
      <p:guideLst>
        <p:guide orient="horz" pos="2160"/>
        <p:guide pos="232"/>
        <p:guide pos="5524"/>
      </p:guideLst>
    </p:cSldViewPr>
  </p:slideViewPr>
  <p:outlineViewPr>
    <p:cViewPr>
      <p:scale>
        <a:sx n="33" d="100"/>
        <a:sy n="33" d="100"/>
      </p:scale>
      <p:origin x="0" y="210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ew%20folder\AQAP%202019\Trends%20NO2%20&amp;%20PM1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ew%20folder\AQAP%202019\Trends%20NO2%20&amp;%20PM10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bsth-lbfp01\LSPHData\SWKPH\People%20and%20Intelligence\Projects\JSNA\JSNA%202017-18%20-%20Air%20Quality\Data\Air%20quality%20JSNA%20data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lbsth-lbfp01\LSPHData\SWKPH\People%20and%20Intelligence\Projects\JSNA\JSNA%202017-18%20-%20Air%20Quality\Data\Air%20quality%20JSNA%20dat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dirty="0"/>
              <a:t>Nitrogen Dioxide Trends</a:t>
            </a:r>
          </a:p>
        </c:rich>
      </c:tx>
      <c:layout>
        <c:manualLayout>
          <c:xMode val="edge"/>
          <c:yMode val="edge"/>
          <c:x val="0.36666717071888649"/>
          <c:y val="3.361352209490437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166666666666663E-2"/>
          <c:y val="0.15406162464985995"/>
          <c:w val="0.88611111111111107"/>
          <c:h val="0.633053221288515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Crystal Palace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Sheet1!$B$3:$B$19</c:f>
              <c:numCache>
                <c:formatCode>General</c:formatCode>
                <c:ptCount val="17"/>
                <c:pt idx="0">
                  <c:v>47</c:v>
                </c:pt>
                <c:pt idx="1">
                  <c:v>51</c:v>
                </c:pt>
                <c:pt idx="2">
                  <c:v>47</c:v>
                </c:pt>
                <c:pt idx="3">
                  <c:v>49</c:v>
                </c:pt>
                <c:pt idx="4">
                  <c:v>48</c:v>
                </c:pt>
                <c:pt idx="5">
                  <c:v>49</c:v>
                </c:pt>
                <c:pt idx="6">
                  <c:v>46</c:v>
                </c:pt>
                <c:pt idx="7">
                  <c:v>50</c:v>
                </c:pt>
                <c:pt idx="8">
                  <c:v>49</c:v>
                </c:pt>
                <c:pt idx="9">
                  <c:v>49</c:v>
                </c:pt>
                <c:pt idx="10">
                  <c:v>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Southwark 1 Larcom Street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Sheet1!$C$3:$C$19</c:f>
              <c:numCache>
                <c:formatCode>General</c:formatCode>
                <c:ptCount val="17"/>
                <c:pt idx="0">
                  <c:v>52</c:v>
                </c:pt>
                <c:pt idx="1">
                  <c:v>54</c:v>
                </c:pt>
                <c:pt idx="2">
                  <c:v>46</c:v>
                </c:pt>
                <c:pt idx="3">
                  <c:v>48</c:v>
                </c:pt>
                <c:pt idx="4">
                  <c:v>51</c:v>
                </c:pt>
                <c:pt idx="5">
                  <c:v>49</c:v>
                </c:pt>
                <c:pt idx="6">
                  <c:v>42</c:v>
                </c:pt>
                <c:pt idx="7">
                  <c:v>44</c:v>
                </c:pt>
                <c:pt idx="8">
                  <c:v>46</c:v>
                </c:pt>
                <c:pt idx="9">
                  <c:v>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Southwark 2 Old Kent Road</c:v>
                </c:pt>
              </c:strCache>
            </c:strRef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66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Sheet1!$D$3:$D$18</c:f>
              <c:numCache>
                <c:formatCode>General</c:formatCode>
                <c:ptCount val="16"/>
                <c:pt idx="0">
                  <c:v>63</c:v>
                </c:pt>
                <c:pt idx="1">
                  <c:v>65</c:v>
                </c:pt>
                <c:pt idx="2">
                  <c:v>58</c:v>
                </c:pt>
                <c:pt idx="3">
                  <c:v>67</c:v>
                </c:pt>
                <c:pt idx="4">
                  <c:v>62</c:v>
                </c:pt>
                <c:pt idx="5">
                  <c:v>60</c:v>
                </c:pt>
                <c:pt idx="6">
                  <c:v>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Southwark 5 Old Kent Road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Sheet1!$E$3:$E$20</c:f>
              <c:numCache>
                <c:formatCode>General</c:formatCode>
                <c:ptCount val="18"/>
                <c:pt idx="11">
                  <c:v>46</c:v>
                </c:pt>
                <c:pt idx="12">
                  <c:v>52</c:v>
                </c:pt>
                <c:pt idx="13">
                  <c:v>55</c:v>
                </c:pt>
                <c:pt idx="14">
                  <c:v>38</c:v>
                </c:pt>
                <c:pt idx="15">
                  <c:v>42</c:v>
                </c:pt>
                <c:pt idx="16">
                  <c:v>53</c:v>
                </c:pt>
                <c:pt idx="17">
                  <c:v>42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Sheet1!$K$2</c:f>
              <c:strCache>
                <c:ptCount val="1"/>
                <c:pt idx="0">
                  <c:v>NO2 Objective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star"/>
            <c:size val="10"/>
            <c:spPr>
              <a:noFill/>
              <a:ln>
                <a:solidFill>
                  <a:srgbClr val="FF0000">
                    <a:alpha val="0"/>
                  </a:srgbClr>
                </a:solidFill>
                <a:prstDash val="solid"/>
              </a:ln>
            </c:spPr>
          </c:marke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Sheet1!$K$3:$K$21</c:f>
              <c:numCache>
                <c:formatCode>General</c:formatCode>
                <c:ptCount val="1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Sheet1!$B$2</c:f>
              <c:strCache>
                <c:ptCount val="1"/>
                <c:pt idx="0">
                  <c:v>Crystal Palace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Sheet1!$B$3:$B$19</c:f>
              <c:numCache>
                <c:formatCode>General</c:formatCode>
                <c:ptCount val="17"/>
                <c:pt idx="0">
                  <c:v>47</c:v>
                </c:pt>
                <c:pt idx="1">
                  <c:v>51</c:v>
                </c:pt>
                <c:pt idx="2">
                  <c:v>47</c:v>
                </c:pt>
                <c:pt idx="3">
                  <c:v>49</c:v>
                </c:pt>
                <c:pt idx="4">
                  <c:v>48</c:v>
                </c:pt>
                <c:pt idx="5">
                  <c:v>49</c:v>
                </c:pt>
                <c:pt idx="6">
                  <c:v>46</c:v>
                </c:pt>
                <c:pt idx="7">
                  <c:v>50</c:v>
                </c:pt>
                <c:pt idx="8">
                  <c:v>49</c:v>
                </c:pt>
                <c:pt idx="9">
                  <c:v>49</c:v>
                </c:pt>
                <c:pt idx="10">
                  <c:v>47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Sheet1!$C$2</c:f>
              <c:strCache>
                <c:ptCount val="1"/>
                <c:pt idx="0">
                  <c:v>Southwark 1 Larcom Street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Sheet1!$C$3:$C$19</c:f>
              <c:numCache>
                <c:formatCode>General</c:formatCode>
                <c:ptCount val="17"/>
                <c:pt idx="0">
                  <c:v>52</c:v>
                </c:pt>
                <c:pt idx="1">
                  <c:v>54</c:v>
                </c:pt>
                <c:pt idx="2">
                  <c:v>46</c:v>
                </c:pt>
                <c:pt idx="3">
                  <c:v>48</c:v>
                </c:pt>
                <c:pt idx="4">
                  <c:v>51</c:v>
                </c:pt>
                <c:pt idx="5">
                  <c:v>49</c:v>
                </c:pt>
                <c:pt idx="6">
                  <c:v>42</c:v>
                </c:pt>
                <c:pt idx="7">
                  <c:v>44</c:v>
                </c:pt>
                <c:pt idx="8">
                  <c:v>46</c:v>
                </c:pt>
                <c:pt idx="9">
                  <c:v>49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Sheet1!$D$2</c:f>
              <c:strCache>
                <c:ptCount val="1"/>
                <c:pt idx="0">
                  <c:v>Southwark 2 Old Kent Road</c:v>
                </c:pt>
              </c:strCache>
            </c:strRef>
          </c:tx>
          <c:spPr>
            <a:ln w="25400">
              <a:solidFill>
                <a:srgbClr val="FF9900"/>
              </a:solidFill>
              <a:prstDash val="solid"/>
            </a:ln>
          </c:spP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Sheet1!$D$3:$D$18</c:f>
              <c:numCache>
                <c:formatCode>General</c:formatCode>
                <c:ptCount val="16"/>
                <c:pt idx="0">
                  <c:v>63</c:v>
                </c:pt>
                <c:pt idx="1">
                  <c:v>65</c:v>
                </c:pt>
                <c:pt idx="2">
                  <c:v>58</c:v>
                </c:pt>
                <c:pt idx="3">
                  <c:v>67</c:v>
                </c:pt>
                <c:pt idx="4">
                  <c:v>62</c:v>
                </c:pt>
                <c:pt idx="5">
                  <c:v>60</c:v>
                </c:pt>
                <c:pt idx="6">
                  <c:v>61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Sheet1!$E$2</c:f>
              <c:strCache>
                <c:ptCount val="1"/>
                <c:pt idx="0">
                  <c:v>Southwark 5 Old Kent Road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Sheet1!$E$3:$E$21</c:f>
              <c:numCache>
                <c:formatCode>General</c:formatCode>
                <c:ptCount val="19"/>
                <c:pt idx="11">
                  <c:v>46</c:v>
                </c:pt>
                <c:pt idx="12">
                  <c:v>52</c:v>
                </c:pt>
                <c:pt idx="13">
                  <c:v>55</c:v>
                </c:pt>
                <c:pt idx="14">
                  <c:v>38</c:v>
                </c:pt>
                <c:pt idx="15">
                  <c:v>42</c:v>
                </c:pt>
                <c:pt idx="16">
                  <c:v>53</c:v>
                </c:pt>
                <c:pt idx="17">
                  <c:v>42</c:v>
                </c:pt>
                <c:pt idx="18">
                  <c:v>41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Sheet1!$F$2</c:f>
              <c:strCache>
                <c:ptCount val="1"/>
                <c:pt idx="0">
                  <c:v>Southwark 6 Elephant &amp; Castle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pPr>
              <a:solidFill>
                <a:srgbClr val="7030A0"/>
              </a:solidFill>
            </c:spPr>
          </c:marke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Sheet1!$F$3:$F$21</c:f>
              <c:numCache>
                <c:formatCode>General</c:formatCode>
                <c:ptCount val="19"/>
                <c:pt idx="13">
                  <c:v>42</c:v>
                </c:pt>
                <c:pt idx="14">
                  <c:v>37</c:v>
                </c:pt>
                <c:pt idx="15">
                  <c:v>41</c:v>
                </c:pt>
                <c:pt idx="16">
                  <c:v>39</c:v>
                </c:pt>
                <c:pt idx="17">
                  <c:v>34</c:v>
                </c:pt>
                <c:pt idx="18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31200"/>
        <c:axId val="134898432"/>
      </c:lineChart>
      <c:catAx>
        <c:axId val="13533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4898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898432"/>
        <c:scaling>
          <c:orientation val="minMax"/>
        </c:scaling>
        <c:delete val="0"/>
        <c:axPos val="l"/>
        <c:majorGridlines>
          <c:spPr>
            <a:ln w="3175">
              <a:solidFill>
                <a:srgbClr val="FF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8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Nitrogen Dioxide</a:t>
                </a:r>
                <a:r>
                  <a:rPr lang="en-GB" sz="800" b="1" i="0" u="none" strike="noStrike" baseline="0" dirty="0">
                    <a:solidFill>
                      <a:srgbClr val="000000"/>
                    </a:solidFill>
                    <a:latin typeface="Symbol"/>
                    <a:cs typeface="Arial"/>
                  </a:rPr>
                  <a:t> m</a:t>
                </a:r>
                <a:r>
                  <a:rPr lang="en-GB" sz="8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g.m</a:t>
                </a:r>
                <a:r>
                  <a:rPr lang="en-GB" sz="800" b="1" i="0" u="none" strike="noStrike" baseline="30000" dirty="0">
                    <a:solidFill>
                      <a:srgbClr val="000000"/>
                    </a:solidFill>
                    <a:latin typeface="Arial"/>
                    <a:cs typeface="Arial"/>
                  </a:rPr>
                  <a:t>-3</a:t>
                </a:r>
              </a:p>
            </c:rich>
          </c:tx>
          <c:layout>
            <c:manualLayout>
              <c:xMode val="edge"/>
              <c:yMode val="edge"/>
              <c:x val="1.8055582558353045E-2"/>
              <c:y val="0.282914124225520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5331200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7.9166729673194144E-2"/>
          <c:y val="0.83668257580334426"/>
          <c:w val="0.87361106610644856"/>
          <c:h val="0.1549141779272476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Particulate Matter (PM</a:t>
            </a:r>
            <a:r>
              <a:rPr lang="en-GB" sz="1200" b="1" i="0" u="none" strike="noStrike" baseline="-25000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GB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) Trends</a:t>
            </a:r>
          </a:p>
        </c:rich>
      </c:tx>
      <c:layout>
        <c:manualLayout>
          <c:xMode val="edge"/>
          <c:yMode val="edge"/>
          <c:x val="0.32212886850682126"/>
          <c:y val="1.445075632955351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638655462184878E-2"/>
          <c:y val="0.12716763005780346"/>
          <c:w val="0.88935574229691872"/>
          <c:h val="0.64739884393063585"/>
        </c:manualLayout>
      </c:layout>
      <c:lineChart>
        <c:grouping val="standar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Crystal Palace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Sheet1!$G$3:$G$21</c:f>
              <c:numCache>
                <c:formatCode>General</c:formatCode>
                <c:ptCount val="19"/>
                <c:pt idx="0">
                  <c:v>30</c:v>
                </c:pt>
                <c:pt idx="1">
                  <c:v>31</c:v>
                </c:pt>
                <c:pt idx="2">
                  <c:v>28</c:v>
                </c:pt>
                <c:pt idx="3">
                  <c:v>27</c:v>
                </c:pt>
                <c:pt idx="4">
                  <c:v>25</c:v>
                </c:pt>
                <c:pt idx="5">
                  <c:v>26</c:v>
                </c:pt>
                <c:pt idx="6">
                  <c:v>25</c:v>
                </c:pt>
                <c:pt idx="7">
                  <c:v>26</c:v>
                </c:pt>
                <c:pt idx="8">
                  <c:v>24</c:v>
                </c:pt>
                <c:pt idx="9">
                  <c:v>24</c:v>
                </c:pt>
                <c:pt idx="10">
                  <c:v>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Southwark 2 Old Kent Road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Sheet1!$H$3:$H$20</c:f>
              <c:numCache>
                <c:formatCode>General</c:formatCode>
                <c:ptCount val="18"/>
                <c:pt idx="1">
                  <c:v>31</c:v>
                </c:pt>
                <c:pt idx="2">
                  <c:v>33</c:v>
                </c:pt>
                <c:pt idx="3">
                  <c:v>39</c:v>
                </c:pt>
                <c:pt idx="4">
                  <c:v>29</c:v>
                </c:pt>
                <c:pt idx="5">
                  <c:v>30</c:v>
                </c:pt>
                <c:pt idx="6">
                  <c:v>34</c:v>
                </c:pt>
                <c:pt idx="7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Southwark 5 Old Kent Road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Sheet1!$I$3:$I$21</c:f>
              <c:numCache>
                <c:formatCode>General</c:formatCode>
                <c:ptCount val="19"/>
                <c:pt idx="11">
                  <c:v>27</c:v>
                </c:pt>
                <c:pt idx="12">
                  <c:v>25</c:v>
                </c:pt>
                <c:pt idx="13">
                  <c:v>30</c:v>
                </c:pt>
                <c:pt idx="14">
                  <c:v>23</c:v>
                </c:pt>
                <c:pt idx="15">
                  <c:v>21</c:v>
                </c:pt>
                <c:pt idx="16">
                  <c:v>24</c:v>
                </c:pt>
                <c:pt idx="17">
                  <c:v>22</c:v>
                </c:pt>
                <c:pt idx="18">
                  <c:v>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Sheet1!$J$2</c:f>
              <c:strCache>
                <c:ptCount val="1"/>
                <c:pt idx="0">
                  <c:v>Southwark 6 Elephant &amp; Castle</c:v>
                </c:pt>
              </c:strCache>
            </c:strRef>
          </c:tx>
          <c:spPr>
            <a:ln w="25400">
              <a:solidFill>
                <a:srgbClr val="FFCC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CC00"/>
              </a:solidFill>
              <a:ln>
                <a:solidFill>
                  <a:srgbClr val="FFCC00"/>
                </a:solidFill>
                <a:prstDash val="solid"/>
              </a:ln>
            </c:spPr>
          </c:marke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Sheet1!$J$3:$J$21</c:f>
              <c:numCache>
                <c:formatCode>General</c:formatCode>
                <c:ptCount val="19"/>
                <c:pt idx="13">
                  <c:v>23</c:v>
                </c:pt>
                <c:pt idx="14">
                  <c:v>19</c:v>
                </c:pt>
                <c:pt idx="15">
                  <c:v>20</c:v>
                </c:pt>
                <c:pt idx="16">
                  <c:v>22</c:v>
                </c:pt>
                <c:pt idx="17">
                  <c:v>19</c:v>
                </c:pt>
                <c:pt idx="18">
                  <c:v>20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Sheet1!$L$2</c:f>
              <c:strCache>
                <c:ptCount val="1"/>
                <c:pt idx="0">
                  <c:v>PM10 Objective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Sheet1!$A$3:$A$21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Sheet1!$L$3:$L$21</c:f>
              <c:numCache>
                <c:formatCode>General</c:formatCode>
                <c:ptCount val="1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932352"/>
        <c:axId val="134933888"/>
      </c:lineChart>
      <c:catAx>
        <c:axId val="13493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4933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9338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075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Particulate Matter (PM</a:t>
                </a:r>
                <a:r>
                  <a:rPr lang="en-GB" sz="1075" b="1" i="0" u="none" strike="noStrike" baseline="-25000" dirty="0">
                    <a:solidFill>
                      <a:srgbClr val="000000"/>
                    </a:solidFill>
                    <a:latin typeface="Arial"/>
                    <a:cs typeface="Arial"/>
                  </a:rPr>
                  <a:t>10</a:t>
                </a:r>
                <a:r>
                  <a:rPr lang="en-GB" sz="1075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) </a:t>
                </a:r>
                <a:r>
                  <a:rPr lang="en-GB" sz="1075" b="1" i="0" u="none" strike="noStrike" baseline="0" dirty="0">
                    <a:solidFill>
                      <a:srgbClr val="000000"/>
                    </a:solidFill>
                    <a:latin typeface="Symbol"/>
                    <a:cs typeface="Arial"/>
                  </a:rPr>
                  <a:t>m</a:t>
                </a:r>
                <a:r>
                  <a:rPr lang="en-GB" sz="1075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g.m</a:t>
                </a:r>
                <a:r>
                  <a:rPr lang="en-GB" sz="1075" b="1" i="0" u="none" strike="noStrike" baseline="30000" dirty="0">
                    <a:solidFill>
                      <a:srgbClr val="000000"/>
                    </a:solidFill>
                    <a:latin typeface="Arial"/>
                    <a:cs typeface="Arial"/>
                  </a:rPr>
                  <a:t>-3</a:t>
                </a:r>
              </a:p>
            </c:rich>
          </c:tx>
          <c:layout>
            <c:manualLayout>
              <c:xMode val="edge"/>
              <c:yMode val="edge"/>
              <c:x val="7.5408843125378559E-4"/>
              <c:y val="0.1329478940480629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493235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1232442098583837E-2"/>
          <c:y val="0.83394985484496942"/>
          <c:w val="0.89333823656658307"/>
          <c:h val="0.14483543861357814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65818597311466"/>
          <c:y val="0.10383425925925927"/>
          <c:w val="0.87113553474896743"/>
          <c:h val="0.66630517135670309"/>
        </c:manualLayout>
      </c:layout>
      <c:lineChart>
        <c:grouping val="standard"/>
        <c:varyColors val="0"/>
        <c:ser>
          <c:idx val="1"/>
          <c:order val="0"/>
          <c:tx>
            <c:strRef>
              <c:f>Mortality!$B$54</c:f>
              <c:strCache>
                <c:ptCount val="1"/>
                <c:pt idx="0">
                  <c:v>Southwark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5875">
                <a:solidFill>
                  <a:schemeClr val="accent1"/>
                </a:solidFill>
              </a:ln>
            </c:spPr>
          </c:marker>
          <c:cat>
            <c:numRef>
              <c:f>Mortality!$A$55:$A$60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Mortality!$B$55:$B$60</c:f>
              <c:numCache>
                <c:formatCode>0.00%</c:formatCode>
                <c:ptCount val="6"/>
                <c:pt idx="0">
                  <c:v>7.9000000000000001E-2</c:v>
                </c:pt>
                <c:pt idx="1">
                  <c:v>7.6999999999999999E-2</c:v>
                </c:pt>
                <c:pt idx="2">
                  <c:v>7.0999999999999994E-2</c:v>
                </c:pt>
                <c:pt idx="3">
                  <c:v>7.2250521800622108E-2</c:v>
                </c:pt>
                <c:pt idx="4">
                  <c:v>6.9815164778817204E-2</c:v>
                </c:pt>
                <c:pt idx="5">
                  <c:v>6.1306462788532502E-2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Mortality!$C$54</c:f>
              <c:strCache>
                <c:ptCount val="1"/>
                <c:pt idx="0">
                  <c:v>London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</c:spPr>
          </c:marker>
          <c:cat>
            <c:numRef>
              <c:f>Mortality!$A$55:$A$60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Mortality!$C$55:$C$60</c:f>
              <c:numCache>
                <c:formatCode>0.00%</c:formatCode>
                <c:ptCount val="6"/>
                <c:pt idx="0">
                  <c:v>7.2000000000000008E-2</c:v>
                </c:pt>
                <c:pt idx="1">
                  <c:v>7.2000000000000008E-2</c:v>
                </c:pt>
                <c:pt idx="2">
                  <c:v>6.6000000000000003E-2</c:v>
                </c:pt>
                <c:pt idx="3">
                  <c:v>6.7197109121072504E-2</c:v>
                </c:pt>
                <c:pt idx="4">
                  <c:v>6.4704452938382701E-2</c:v>
                </c:pt>
                <c:pt idx="5">
                  <c:v>5.6276311466536007E-2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Mortality!$D$54</c:f>
              <c:strCache>
                <c:ptCount val="1"/>
                <c:pt idx="0">
                  <c:v>England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5875">
                <a:solidFill>
                  <a:srgbClr val="00B0F0"/>
                </a:solidFill>
              </a:ln>
            </c:spPr>
          </c:marker>
          <c:dPt>
            <c:idx val="7"/>
            <c:marker>
              <c:spPr>
                <a:solidFill>
                  <a:schemeClr val="bg1"/>
                </a:solidFill>
                <a:ln w="15875"/>
              </c:spPr>
            </c:marker>
            <c:bubble3D val="0"/>
            <c:spPr/>
          </c:dPt>
          <c:cat>
            <c:numRef>
              <c:f>Mortality!$A$55:$A$60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Mortality!$D$55:$D$60</c:f>
              <c:numCache>
                <c:formatCode>0.00%</c:formatCode>
                <c:ptCount val="6"/>
                <c:pt idx="0">
                  <c:v>5.5999999999999994E-2</c:v>
                </c:pt>
                <c:pt idx="1">
                  <c:v>5.4000000000000006E-2</c:v>
                </c:pt>
                <c:pt idx="2">
                  <c:v>5.0999999999999997E-2</c:v>
                </c:pt>
                <c:pt idx="3">
                  <c:v>5.32514922109747E-2</c:v>
                </c:pt>
                <c:pt idx="4">
                  <c:v>5.1412736227564503E-2</c:v>
                </c:pt>
                <c:pt idx="5">
                  <c:v>4.7213987829398604E-2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56064"/>
        <c:axId val="44857216"/>
      </c:lineChart>
      <c:catAx>
        <c:axId val="4485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857216"/>
        <c:crosses val="autoZero"/>
        <c:auto val="1"/>
        <c:lblAlgn val="ctr"/>
        <c:lblOffset val="100"/>
        <c:noMultiLvlLbl val="0"/>
      </c:catAx>
      <c:valAx>
        <c:axId val="4485721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44856064"/>
        <c:crosses val="autoZero"/>
        <c:crossBetween val="between"/>
        <c:majorUnit val="2.0000000000000004E-2"/>
      </c:val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214673363902198"/>
          <c:y val="2.5784808838571819E-2"/>
          <c:w val="0.41608454829366665"/>
          <c:h val="0.928020264878673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Mortality!$A$1</c:f>
              <c:strCache>
                <c:ptCount val="1"/>
                <c:pt idx="0">
                  <c:v>Area Name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26"/>
            <c:invertIfNegative val="0"/>
            <c:bubble3D val="0"/>
          </c:dPt>
          <c:cat>
            <c:strRef>
              <c:f>Mortality!$A$2:$A$34</c:f>
              <c:strCache>
                <c:ptCount val="33"/>
                <c:pt idx="0">
                  <c:v>City of London</c:v>
                </c:pt>
                <c:pt idx="1">
                  <c:v>Westminster</c:v>
                </c:pt>
                <c:pt idx="2">
                  <c:v>Kensington and Chelsea</c:v>
                </c:pt>
                <c:pt idx="3">
                  <c:v>Islington</c:v>
                </c:pt>
                <c:pt idx="4">
                  <c:v>Tower Hamlets</c:v>
                </c:pt>
                <c:pt idx="5">
                  <c:v>Hackney</c:v>
                </c:pt>
                <c:pt idx="6">
                  <c:v>Camden</c:v>
                </c:pt>
                <c:pt idx="7">
                  <c:v>Southwark</c:v>
                </c:pt>
                <c:pt idx="8">
                  <c:v>Hammersmith and Fulham</c:v>
                </c:pt>
                <c:pt idx="9">
                  <c:v>Newham</c:v>
                </c:pt>
                <c:pt idx="10">
                  <c:v>Lambeth</c:v>
                </c:pt>
                <c:pt idx="11">
                  <c:v>Waltham Forest</c:v>
                </c:pt>
                <c:pt idx="12">
                  <c:v>Haringey</c:v>
                </c:pt>
                <c:pt idx="13">
                  <c:v>Brent</c:v>
                </c:pt>
                <c:pt idx="14">
                  <c:v>Redbridge</c:v>
                </c:pt>
                <c:pt idx="15">
                  <c:v>Wandsworth</c:v>
                </c:pt>
                <c:pt idx="16">
                  <c:v>Barking and Dagenham</c:v>
                </c:pt>
                <c:pt idx="17">
                  <c:v>Lewisham</c:v>
                </c:pt>
                <c:pt idx="18">
                  <c:v>Greenwich</c:v>
                </c:pt>
                <c:pt idx="19">
                  <c:v>Ealing</c:v>
                </c:pt>
                <c:pt idx="20">
                  <c:v>Barnet</c:v>
                </c:pt>
                <c:pt idx="21">
                  <c:v>Enfield</c:v>
                </c:pt>
                <c:pt idx="22">
                  <c:v>Hounslow</c:v>
                </c:pt>
                <c:pt idx="23">
                  <c:v>Merton</c:v>
                </c:pt>
                <c:pt idx="24">
                  <c:v>Bexley</c:v>
                </c:pt>
                <c:pt idx="25">
                  <c:v>Havering</c:v>
                </c:pt>
                <c:pt idx="26">
                  <c:v>Richmond upon Thames</c:v>
                </c:pt>
                <c:pt idx="27">
                  <c:v>Kingston upon Thames</c:v>
                </c:pt>
                <c:pt idx="28">
                  <c:v>Croydon</c:v>
                </c:pt>
                <c:pt idx="29">
                  <c:v>Hillingdon</c:v>
                </c:pt>
                <c:pt idx="30">
                  <c:v>Harrow</c:v>
                </c:pt>
                <c:pt idx="31">
                  <c:v>Sutton</c:v>
                </c:pt>
                <c:pt idx="32">
                  <c:v>Bromley</c:v>
                </c:pt>
              </c:strCache>
            </c:strRef>
          </c:cat>
          <c:val>
            <c:numRef>
              <c:f>Mortality!$B$2:$B$34</c:f>
              <c:numCache>
                <c:formatCode>0.00%</c:formatCode>
                <c:ptCount val="33"/>
                <c:pt idx="0">
                  <c:v>6.9997316014474897E-2</c:v>
                </c:pt>
                <c:pt idx="1">
                  <c:v>6.6538602696721794E-2</c:v>
                </c:pt>
                <c:pt idx="2">
                  <c:v>6.5647621194773007E-2</c:v>
                </c:pt>
                <c:pt idx="3">
                  <c:v>6.4552334836358097E-2</c:v>
                </c:pt>
                <c:pt idx="4">
                  <c:v>6.3829176806315002E-2</c:v>
                </c:pt>
                <c:pt idx="5">
                  <c:v>6.3160759614542303E-2</c:v>
                </c:pt>
                <c:pt idx="6">
                  <c:v>6.3097107145080503E-2</c:v>
                </c:pt>
                <c:pt idx="7">
                  <c:v>6.1306462788532502E-2</c:v>
                </c:pt>
                <c:pt idx="8">
                  <c:v>6.1072331943493097E-2</c:v>
                </c:pt>
                <c:pt idx="9">
                  <c:v>6.0289922537283706E-2</c:v>
                </c:pt>
                <c:pt idx="10">
                  <c:v>5.9877191612913203E-2</c:v>
                </c:pt>
                <c:pt idx="11">
                  <c:v>5.90931832134702E-2</c:v>
                </c:pt>
                <c:pt idx="12">
                  <c:v>5.7820313969336699E-2</c:v>
                </c:pt>
                <c:pt idx="13">
                  <c:v>5.6947992065797905E-2</c:v>
                </c:pt>
                <c:pt idx="14">
                  <c:v>5.6879850846708505E-2</c:v>
                </c:pt>
                <c:pt idx="15">
                  <c:v>5.66410979301398E-2</c:v>
                </c:pt>
                <c:pt idx="16">
                  <c:v>5.64114116084352E-2</c:v>
                </c:pt>
                <c:pt idx="17">
                  <c:v>5.5658024239683995E-2</c:v>
                </c:pt>
                <c:pt idx="18">
                  <c:v>5.52748570743022E-2</c:v>
                </c:pt>
                <c:pt idx="19">
                  <c:v>5.4985535001973999E-2</c:v>
                </c:pt>
                <c:pt idx="20">
                  <c:v>5.4005421438134797E-2</c:v>
                </c:pt>
                <c:pt idx="21">
                  <c:v>5.3828463040718005E-2</c:v>
                </c:pt>
                <c:pt idx="22">
                  <c:v>5.3190642155556599E-2</c:v>
                </c:pt>
                <c:pt idx="23">
                  <c:v>5.2547809140545895E-2</c:v>
                </c:pt>
                <c:pt idx="24">
                  <c:v>5.1735642236406303E-2</c:v>
                </c:pt>
                <c:pt idx="25">
                  <c:v>5.1441533098540007E-2</c:v>
                </c:pt>
                <c:pt idx="26">
                  <c:v>5.1309425095777704E-2</c:v>
                </c:pt>
                <c:pt idx="27">
                  <c:v>5.1016897948474506E-2</c:v>
                </c:pt>
                <c:pt idx="28">
                  <c:v>5.0854036639167502E-2</c:v>
                </c:pt>
                <c:pt idx="29">
                  <c:v>4.9924113815681903E-2</c:v>
                </c:pt>
                <c:pt idx="30">
                  <c:v>4.9767764638404301E-2</c:v>
                </c:pt>
                <c:pt idx="31">
                  <c:v>4.9161225279489497E-2</c:v>
                </c:pt>
                <c:pt idx="32">
                  <c:v>4.8678531023772897E-2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4597376"/>
        <c:axId val="124598912"/>
      </c:barChart>
      <c:scatterChart>
        <c:scatterStyle val="lineMarker"/>
        <c:varyColors val="0"/>
        <c:ser>
          <c:idx val="2"/>
          <c:order val="1"/>
          <c:tx>
            <c:strRef>
              <c:f>Mortality!$A$42</c:f>
              <c:strCache>
                <c:ptCount val="1"/>
                <c:pt idx="0">
                  <c:v>England</c:v>
                </c:pt>
              </c:strCache>
            </c:strRef>
          </c:tx>
          <c:marker>
            <c:symbol val="none"/>
          </c:marker>
          <c:xVal>
            <c:numRef>
              <c:f>Mortality!$B$44:$B$45</c:f>
              <c:numCache>
                <c:formatCode>0.00%</c:formatCode>
                <c:ptCount val="2"/>
                <c:pt idx="0">
                  <c:v>4.7213987829398604E-2</c:v>
                </c:pt>
                <c:pt idx="1">
                  <c:v>4.7213987829398604E-2</c:v>
                </c:pt>
              </c:numCache>
            </c:numRef>
          </c:xVal>
          <c:yVal>
            <c:numRef>
              <c:f>Mortality!$A$44:$A$45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Mortality!$A$37</c:f>
              <c:strCache>
                <c:ptCount val="1"/>
                <c:pt idx="0">
                  <c:v>London</c:v>
                </c:pt>
              </c:strCache>
            </c:strRef>
          </c:tx>
          <c:marker>
            <c:symbol val="none"/>
          </c:marker>
          <c:xVal>
            <c:numRef>
              <c:f>Mortality!$B$39:$B$40</c:f>
              <c:numCache>
                <c:formatCode>0.00%</c:formatCode>
                <c:ptCount val="2"/>
                <c:pt idx="0">
                  <c:v>5.6276311466536007E-2</c:v>
                </c:pt>
                <c:pt idx="1">
                  <c:v>5.6276311466536007E-2</c:v>
                </c:pt>
              </c:numCache>
            </c:numRef>
          </c:xVal>
          <c:yVal>
            <c:numRef>
              <c:f>Mortality!$A$39:$A$40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06336"/>
        <c:axId val="124604800"/>
      </c:scatterChart>
      <c:catAx>
        <c:axId val="1245973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24598912"/>
        <c:crosses val="autoZero"/>
        <c:auto val="1"/>
        <c:lblAlgn val="ctr"/>
        <c:lblOffset val="100"/>
        <c:noMultiLvlLbl val="0"/>
      </c:catAx>
      <c:valAx>
        <c:axId val="1245989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4597376"/>
        <c:crosses val="max"/>
        <c:crossBetween val="between"/>
      </c:valAx>
      <c:valAx>
        <c:axId val="124604800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124606336"/>
        <c:crosses val="max"/>
        <c:crossBetween val="midCat"/>
      </c:valAx>
      <c:valAx>
        <c:axId val="12460633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24604800"/>
        <c:crosses val="autoZero"/>
        <c:crossBetween val="midCat"/>
      </c:valAx>
      <c:spPr>
        <a:noFill/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4.9096076805286146E-2"/>
          <c:y val="0.84339468850246613"/>
          <c:w val="0.24301860600946118"/>
          <c:h val="7.226828471511885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02EB5-D44B-4123-B035-3E958BE933F9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01D61E5D-F569-4243-BDF6-6ECBF56393C2}">
      <dgm:prSet phldrT="[Text]" custT="1"/>
      <dgm:spPr/>
      <dgm:t>
        <a:bodyPr anchor="b"/>
        <a:lstStyle/>
        <a:p>
          <a:r>
            <a:rPr lang="en-GB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Death</a:t>
          </a:r>
          <a:endParaRPr lang="en-GB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6BC17B-999A-4DEB-B316-69781E500FDA}" type="parTrans" cxnId="{5193E11D-D8ED-4B74-967C-533F5E57D3C6}">
      <dgm:prSet/>
      <dgm:spPr/>
      <dgm:t>
        <a:bodyPr/>
        <a:lstStyle/>
        <a:p>
          <a:endParaRPr lang="en-GB" sz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2C3C15-8055-4763-B0FC-D6AF622971F8}" type="sibTrans" cxnId="{5193E11D-D8ED-4B74-967C-533F5E57D3C6}">
      <dgm:prSet/>
      <dgm:spPr/>
      <dgm:t>
        <a:bodyPr/>
        <a:lstStyle/>
        <a:p>
          <a:endParaRPr lang="en-GB" sz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D71460-6D77-480F-9B17-2D4346BCDC28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Hospital admission</a:t>
          </a:r>
          <a:endParaRPr lang="en-GB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FA92C9-AF92-4C35-B8B1-48A6423E9234}" type="parTrans" cxnId="{09E5C5C0-A476-4B34-97F5-6309C81FEA29}">
      <dgm:prSet/>
      <dgm:spPr/>
      <dgm:t>
        <a:bodyPr/>
        <a:lstStyle/>
        <a:p>
          <a:endParaRPr lang="en-GB" sz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E37AA9-ABD4-4848-AA23-27E10B03CC6C}" type="sibTrans" cxnId="{09E5C5C0-A476-4B34-97F5-6309C81FEA29}">
      <dgm:prSet/>
      <dgm:spPr/>
      <dgm:t>
        <a:bodyPr/>
        <a:lstStyle/>
        <a:p>
          <a:endParaRPr lang="en-GB" sz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78CF0E-E605-4DF7-8DDF-AA649EF97ABB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Emergency department visit</a:t>
          </a:r>
          <a:endParaRPr lang="en-GB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1CAE70-1701-44E5-9868-7F076C7A99CB}" type="parTrans" cxnId="{479D872D-E282-4046-84E7-C816F7E36502}">
      <dgm:prSet/>
      <dgm:spPr/>
      <dgm:t>
        <a:bodyPr/>
        <a:lstStyle/>
        <a:p>
          <a:endParaRPr lang="en-GB" sz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364E3-65C5-4CE1-963C-EC7F0DE11B83}" type="sibTrans" cxnId="{479D872D-E282-4046-84E7-C816F7E36502}">
      <dgm:prSet/>
      <dgm:spPr/>
      <dgm:t>
        <a:bodyPr/>
        <a:lstStyle/>
        <a:p>
          <a:endParaRPr lang="en-GB" sz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915E6-C21E-4680-A4B7-79097E79FABF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Doctors visit</a:t>
          </a:r>
          <a:endParaRPr lang="en-GB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A5617-7170-41B9-8B3E-2CE7FB4CD145}" type="parTrans" cxnId="{5FCDDD59-7385-44D1-BF74-B66155EB2DCF}">
      <dgm:prSet/>
      <dgm:spPr/>
      <dgm:t>
        <a:bodyPr/>
        <a:lstStyle/>
        <a:p>
          <a:endParaRPr lang="en-GB" sz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8BEFC-A6C5-4E18-9A19-F19A2EE6F325}" type="sibTrans" cxnId="{5FCDDD59-7385-44D1-BF74-B66155EB2DCF}">
      <dgm:prSet/>
      <dgm:spPr/>
      <dgm:t>
        <a:bodyPr/>
        <a:lstStyle/>
        <a:p>
          <a:endParaRPr lang="en-GB" sz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CA559-4554-46A5-B81E-F14162D30CB8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Asthma attacks, medication use, symptoms</a:t>
          </a:r>
          <a:endParaRPr lang="en-GB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9AEA4-9FA5-4EBC-A42F-A863ABEF03A1}" type="parTrans" cxnId="{A8B756BF-6BCC-4960-A6C7-3C9A136F0488}">
      <dgm:prSet/>
      <dgm:spPr/>
      <dgm:t>
        <a:bodyPr/>
        <a:lstStyle/>
        <a:p>
          <a:endParaRPr lang="en-GB" sz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82382-233C-42EA-AA14-25CF893F6DB7}" type="sibTrans" cxnId="{A8B756BF-6BCC-4960-A6C7-3C9A136F0488}">
      <dgm:prSet/>
      <dgm:spPr/>
      <dgm:t>
        <a:bodyPr/>
        <a:lstStyle/>
        <a:p>
          <a:endParaRPr lang="en-GB" sz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ABF34-BCB8-442E-A5BE-217F75B90281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Unnoticed physiological changes</a:t>
          </a:r>
          <a:endParaRPr lang="en-GB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EB537A-4BCE-49A7-900B-24B70A86D992}" type="parTrans" cxnId="{CF0B0558-9DBF-4728-90A4-B87275522BC7}">
      <dgm:prSet/>
      <dgm:spPr/>
      <dgm:t>
        <a:bodyPr/>
        <a:lstStyle/>
        <a:p>
          <a:endParaRPr lang="en-GB" sz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BBF40-8326-439F-9DEC-820A52DCAA8E}" type="sibTrans" cxnId="{CF0B0558-9DBF-4728-90A4-B87275522BC7}">
      <dgm:prSet/>
      <dgm:spPr/>
      <dgm:t>
        <a:bodyPr/>
        <a:lstStyle/>
        <a:p>
          <a:endParaRPr lang="en-GB" sz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3B4758-33FA-488B-8754-BC81AE997418}" type="pres">
      <dgm:prSet presAssocID="{4C602EB5-D44B-4123-B035-3E958BE933F9}" presName="Name0" presStyleCnt="0">
        <dgm:presLayoutVars>
          <dgm:dir/>
          <dgm:animLvl val="lvl"/>
          <dgm:resizeHandles val="exact"/>
        </dgm:presLayoutVars>
      </dgm:prSet>
      <dgm:spPr/>
    </dgm:pt>
    <dgm:pt modelId="{45D342E3-E74F-4A44-A28A-2D1467F1717B}" type="pres">
      <dgm:prSet presAssocID="{01D61E5D-F569-4243-BDF6-6ECBF56393C2}" presName="Name8" presStyleCnt="0"/>
      <dgm:spPr/>
    </dgm:pt>
    <dgm:pt modelId="{CAB7F362-396A-4E85-80F8-4B567B1449F1}" type="pres">
      <dgm:prSet presAssocID="{01D61E5D-F569-4243-BDF6-6ECBF56393C2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80E11E-8082-4601-BBEC-3A31E4ED5580}" type="pres">
      <dgm:prSet presAssocID="{01D61E5D-F569-4243-BDF6-6ECBF56393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396414-62E2-4B77-9E3B-7545DB213454}" type="pres">
      <dgm:prSet presAssocID="{37D71460-6D77-480F-9B17-2D4346BCDC28}" presName="Name8" presStyleCnt="0"/>
      <dgm:spPr/>
    </dgm:pt>
    <dgm:pt modelId="{356164D9-F939-4FD4-8704-0D17D55E416B}" type="pres">
      <dgm:prSet presAssocID="{37D71460-6D77-480F-9B17-2D4346BCDC28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3D9BFC-CAB6-43A8-A0D8-1C2B3841E995}" type="pres">
      <dgm:prSet presAssocID="{37D71460-6D77-480F-9B17-2D4346BCDC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2A9D02-1A6C-4EBF-AA20-A436C775530D}" type="pres">
      <dgm:prSet presAssocID="{2D78CF0E-E605-4DF7-8DDF-AA649EF97ABB}" presName="Name8" presStyleCnt="0"/>
      <dgm:spPr/>
    </dgm:pt>
    <dgm:pt modelId="{89836D1F-7E3F-49CF-9BF3-648FF9D55F79}" type="pres">
      <dgm:prSet presAssocID="{2D78CF0E-E605-4DF7-8DDF-AA649EF97ABB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42416C-1D2C-44CF-A617-1418A8A17063}" type="pres">
      <dgm:prSet presAssocID="{2D78CF0E-E605-4DF7-8DDF-AA649EF97A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7A6FFC-5538-44B6-8A97-8D6682ACECD8}" type="pres">
      <dgm:prSet presAssocID="{706915E6-C21E-4680-A4B7-79097E79FABF}" presName="Name8" presStyleCnt="0"/>
      <dgm:spPr/>
    </dgm:pt>
    <dgm:pt modelId="{484F77B1-E3AA-4CA0-99A4-0B5F08DBF462}" type="pres">
      <dgm:prSet presAssocID="{706915E6-C21E-4680-A4B7-79097E79FABF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FA5333-2C88-482C-963C-0AB2C463D230}" type="pres">
      <dgm:prSet presAssocID="{706915E6-C21E-4680-A4B7-79097E79FA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C511F1-0DF2-4E9E-93F7-8651A2EA588C}" type="pres">
      <dgm:prSet presAssocID="{7A2CA559-4554-46A5-B81E-F14162D30CB8}" presName="Name8" presStyleCnt="0"/>
      <dgm:spPr/>
    </dgm:pt>
    <dgm:pt modelId="{9E54551C-805F-4F67-81DE-275B97B8C20D}" type="pres">
      <dgm:prSet presAssocID="{7A2CA559-4554-46A5-B81E-F14162D30CB8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49F649-CA50-4B6F-9AF4-5686F96611E3}" type="pres">
      <dgm:prSet presAssocID="{7A2CA559-4554-46A5-B81E-F14162D30C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65C7D1-D02D-4A83-8150-5777DDF844C0}" type="pres">
      <dgm:prSet presAssocID="{BACABF34-BCB8-442E-A5BE-217F75B90281}" presName="Name8" presStyleCnt="0"/>
      <dgm:spPr/>
    </dgm:pt>
    <dgm:pt modelId="{18076EEF-F2DB-4E52-8C0C-3199CAEA1B8C}" type="pres">
      <dgm:prSet presAssocID="{BACABF34-BCB8-442E-A5BE-217F75B90281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416607-077C-4362-B29F-C7F4B33A9B37}" type="pres">
      <dgm:prSet presAssocID="{BACABF34-BCB8-442E-A5BE-217F75B902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2348F8-FD83-46AC-AC7B-BDB57FF48415}" type="presOf" srcId="{706915E6-C21E-4680-A4B7-79097E79FABF}" destId="{ECFA5333-2C88-482C-963C-0AB2C463D230}" srcOrd="1" destOrd="0" presId="urn:microsoft.com/office/officeart/2005/8/layout/pyramid1"/>
    <dgm:cxn modelId="{257E65F6-19A9-44D3-84F7-FB3EFDD88317}" type="presOf" srcId="{706915E6-C21E-4680-A4B7-79097E79FABF}" destId="{484F77B1-E3AA-4CA0-99A4-0B5F08DBF462}" srcOrd="0" destOrd="0" presId="urn:microsoft.com/office/officeart/2005/8/layout/pyramid1"/>
    <dgm:cxn modelId="{8CAFC6D5-4AC6-4C75-AA50-38C415161604}" type="presOf" srcId="{BACABF34-BCB8-442E-A5BE-217F75B90281}" destId="{18076EEF-F2DB-4E52-8C0C-3199CAEA1B8C}" srcOrd="0" destOrd="0" presId="urn:microsoft.com/office/officeart/2005/8/layout/pyramid1"/>
    <dgm:cxn modelId="{479D872D-E282-4046-84E7-C816F7E36502}" srcId="{4C602EB5-D44B-4123-B035-3E958BE933F9}" destId="{2D78CF0E-E605-4DF7-8DDF-AA649EF97ABB}" srcOrd="2" destOrd="0" parTransId="{381CAE70-1701-44E5-9868-7F076C7A99CB}" sibTransId="{06E364E3-65C5-4CE1-963C-EC7F0DE11B83}"/>
    <dgm:cxn modelId="{E9262A40-6528-4480-80F6-9D6C7C6CE4EC}" type="presOf" srcId="{01D61E5D-F569-4243-BDF6-6ECBF56393C2}" destId="{2480E11E-8082-4601-BBEC-3A31E4ED5580}" srcOrd="1" destOrd="0" presId="urn:microsoft.com/office/officeart/2005/8/layout/pyramid1"/>
    <dgm:cxn modelId="{09E5C5C0-A476-4B34-97F5-6309C81FEA29}" srcId="{4C602EB5-D44B-4123-B035-3E958BE933F9}" destId="{37D71460-6D77-480F-9B17-2D4346BCDC28}" srcOrd="1" destOrd="0" parTransId="{17FA92C9-AF92-4C35-B8B1-48A6423E9234}" sibTransId="{28E37AA9-ABD4-4848-AA23-27E10B03CC6C}"/>
    <dgm:cxn modelId="{CF0B0558-9DBF-4728-90A4-B87275522BC7}" srcId="{4C602EB5-D44B-4123-B035-3E958BE933F9}" destId="{BACABF34-BCB8-442E-A5BE-217F75B90281}" srcOrd="5" destOrd="0" parTransId="{C5EB537A-4BCE-49A7-900B-24B70A86D992}" sibTransId="{BCBBBF40-8326-439F-9DEC-820A52DCAA8E}"/>
    <dgm:cxn modelId="{4BBD954D-B78D-4A55-8C9D-F2727D12C11E}" type="presOf" srcId="{01D61E5D-F569-4243-BDF6-6ECBF56393C2}" destId="{CAB7F362-396A-4E85-80F8-4B567B1449F1}" srcOrd="0" destOrd="0" presId="urn:microsoft.com/office/officeart/2005/8/layout/pyramid1"/>
    <dgm:cxn modelId="{99FA663D-6693-43BA-A57F-3A5B21731FD4}" type="presOf" srcId="{2D78CF0E-E605-4DF7-8DDF-AA649EF97ABB}" destId="{89836D1F-7E3F-49CF-9BF3-648FF9D55F79}" srcOrd="0" destOrd="0" presId="urn:microsoft.com/office/officeart/2005/8/layout/pyramid1"/>
    <dgm:cxn modelId="{AE623501-4295-45E2-9019-324F95E277B3}" type="presOf" srcId="{4C602EB5-D44B-4123-B035-3E958BE933F9}" destId="{593B4758-33FA-488B-8754-BC81AE997418}" srcOrd="0" destOrd="0" presId="urn:microsoft.com/office/officeart/2005/8/layout/pyramid1"/>
    <dgm:cxn modelId="{54790846-AC16-474A-A667-58A1F80C1B20}" type="presOf" srcId="{37D71460-6D77-480F-9B17-2D4346BCDC28}" destId="{356164D9-F939-4FD4-8704-0D17D55E416B}" srcOrd="0" destOrd="0" presId="urn:microsoft.com/office/officeart/2005/8/layout/pyramid1"/>
    <dgm:cxn modelId="{A0BBA9DF-B1B0-4CB5-9CB4-19A56AA42435}" type="presOf" srcId="{7A2CA559-4554-46A5-B81E-F14162D30CB8}" destId="{D349F649-CA50-4B6F-9AF4-5686F96611E3}" srcOrd="1" destOrd="0" presId="urn:microsoft.com/office/officeart/2005/8/layout/pyramid1"/>
    <dgm:cxn modelId="{31E404FC-8F71-4852-A978-A439FCDC10A3}" type="presOf" srcId="{7A2CA559-4554-46A5-B81E-F14162D30CB8}" destId="{9E54551C-805F-4F67-81DE-275B97B8C20D}" srcOrd="0" destOrd="0" presId="urn:microsoft.com/office/officeart/2005/8/layout/pyramid1"/>
    <dgm:cxn modelId="{6676ED86-F06B-43AC-BC35-FE403DBD73A0}" type="presOf" srcId="{37D71460-6D77-480F-9B17-2D4346BCDC28}" destId="{B83D9BFC-CAB6-43A8-A0D8-1C2B3841E995}" srcOrd="1" destOrd="0" presId="urn:microsoft.com/office/officeart/2005/8/layout/pyramid1"/>
    <dgm:cxn modelId="{F25E5BA4-E8FC-43BE-AF70-6E444CBBAA1E}" type="presOf" srcId="{2D78CF0E-E605-4DF7-8DDF-AA649EF97ABB}" destId="{7342416C-1D2C-44CF-A617-1418A8A17063}" srcOrd="1" destOrd="0" presId="urn:microsoft.com/office/officeart/2005/8/layout/pyramid1"/>
    <dgm:cxn modelId="{5FCDDD59-7385-44D1-BF74-B66155EB2DCF}" srcId="{4C602EB5-D44B-4123-B035-3E958BE933F9}" destId="{706915E6-C21E-4680-A4B7-79097E79FABF}" srcOrd="3" destOrd="0" parTransId="{231A5617-7170-41B9-8B3E-2CE7FB4CD145}" sibTransId="{A748BEFC-A6C5-4E18-9A19-F19A2EE6F325}"/>
    <dgm:cxn modelId="{EFD37AB5-D2EF-4C3E-AF99-DEB6AA6F355F}" type="presOf" srcId="{BACABF34-BCB8-442E-A5BE-217F75B90281}" destId="{4F416607-077C-4362-B29F-C7F4B33A9B37}" srcOrd="1" destOrd="0" presId="urn:microsoft.com/office/officeart/2005/8/layout/pyramid1"/>
    <dgm:cxn modelId="{5193E11D-D8ED-4B74-967C-533F5E57D3C6}" srcId="{4C602EB5-D44B-4123-B035-3E958BE933F9}" destId="{01D61E5D-F569-4243-BDF6-6ECBF56393C2}" srcOrd="0" destOrd="0" parTransId="{326BC17B-999A-4DEB-B316-69781E500FDA}" sibTransId="{F42C3C15-8055-4763-B0FC-D6AF622971F8}"/>
    <dgm:cxn modelId="{A8B756BF-6BCC-4960-A6C7-3C9A136F0488}" srcId="{4C602EB5-D44B-4123-B035-3E958BE933F9}" destId="{7A2CA559-4554-46A5-B81E-F14162D30CB8}" srcOrd="4" destOrd="0" parTransId="{D7A9AEA4-9FA5-4EBC-A42F-A863ABEF03A1}" sibTransId="{84582382-233C-42EA-AA14-25CF893F6DB7}"/>
    <dgm:cxn modelId="{B80C2442-267B-46DF-AC0F-636F0EF87813}" type="presParOf" srcId="{593B4758-33FA-488B-8754-BC81AE997418}" destId="{45D342E3-E74F-4A44-A28A-2D1467F1717B}" srcOrd="0" destOrd="0" presId="urn:microsoft.com/office/officeart/2005/8/layout/pyramid1"/>
    <dgm:cxn modelId="{E60679C8-38B7-4CBD-AB9D-3965CAD0DB68}" type="presParOf" srcId="{45D342E3-E74F-4A44-A28A-2D1467F1717B}" destId="{CAB7F362-396A-4E85-80F8-4B567B1449F1}" srcOrd="0" destOrd="0" presId="urn:microsoft.com/office/officeart/2005/8/layout/pyramid1"/>
    <dgm:cxn modelId="{7E9AAFD9-DCD5-4A8B-AC0C-018EDB892B18}" type="presParOf" srcId="{45D342E3-E74F-4A44-A28A-2D1467F1717B}" destId="{2480E11E-8082-4601-BBEC-3A31E4ED5580}" srcOrd="1" destOrd="0" presId="urn:microsoft.com/office/officeart/2005/8/layout/pyramid1"/>
    <dgm:cxn modelId="{CF54F6D6-1751-40BB-836A-47C7F6F3541A}" type="presParOf" srcId="{593B4758-33FA-488B-8754-BC81AE997418}" destId="{DE396414-62E2-4B77-9E3B-7545DB213454}" srcOrd="1" destOrd="0" presId="urn:microsoft.com/office/officeart/2005/8/layout/pyramid1"/>
    <dgm:cxn modelId="{3C25ECE9-AB61-4C86-B952-F3D69A571415}" type="presParOf" srcId="{DE396414-62E2-4B77-9E3B-7545DB213454}" destId="{356164D9-F939-4FD4-8704-0D17D55E416B}" srcOrd="0" destOrd="0" presId="urn:microsoft.com/office/officeart/2005/8/layout/pyramid1"/>
    <dgm:cxn modelId="{0BF833CC-EBCD-4F0D-ACFE-3D0B3F75AD67}" type="presParOf" srcId="{DE396414-62E2-4B77-9E3B-7545DB213454}" destId="{B83D9BFC-CAB6-43A8-A0D8-1C2B3841E995}" srcOrd="1" destOrd="0" presId="urn:microsoft.com/office/officeart/2005/8/layout/pyramid1"/>
    <dgm:cxn modelId="{ACC0F3F9-6F0B-47AB-8C31-C1A92355A405}" type="presParOf" srcId="{593B4758-33FA-488B-8754-BC81AE997418}" destId="{A72A9D02-1A6C-4EBF-AA20-A436C775530D}" srcOrd="2" destOrd="0" presId="urn:microsoft.com/office/officeart/2005/8/layout/pyramid1"/>
    <dgm:cxn modelId="{27F2477F-71FD-45A5-806F-9F1E3E87B8AE}" type="presParOf" srcId="{A72A9D02-1A6C-4EBF-AA20-A436C775530D}" destId="{89836D1F-7E3F-49CF-9BF3-648FF9D55F79}" srcOrd="0" destOrd="0" presId="urn:microsoft.com/office/officeart/2005/8/layout/pyramid1"/>
    <dgm:cxn modelId="{71EDAC8C-941B-484B-BD30-0F973B46E2A9}" type="presParOf" srcId="{A72A9D02-1A6C-4EBF-AA20-A436C775530D}" destId="{7342416C-1D2C-44CF-A617-1418A8A17063}" srcOrd="1" destOrd="0" presId="urn:microsoft.com/office/officeart/2005/8/layout/pyramid1"/>
    <dgm:cxn modelId="{1C483FA0-600E-406C-B603-7E5F47EA13D1}" type="presParOf" srcId="{593B4758-33FA-488B-8754-BC81AE997418}" destId="{577A6FFC-5538-44B6-8A97-8D6682ACECD8}" srcOrd="3" destOrd="0" presId="urn:microsoft.com/office/officeart/2005/8/layout/pyramid1"/>
    <dgm:cxn modelId="{382DC876-B3E1-41C9-BE2F-99C72403FF26}" type="presParOf" srcId="{577A6FFC-5538-44B6-8A97-8D6682ACECD8}" destId="{484F77B1-E3AA-4CA0-99A4-0B5F08DBF462}" srcOrd="0" destOrd="0" presId="urn:microsoft.com/office/officeart/2005/8/layout/pyramid1"/>
    <dgm:cxn modelId="{1D9EFA5E-381F-438E-AC69-09573F814809}" type="presParOf" srcId="{577A6FFC-5538-44B6-8A97-8D6682ACECD8}" destId="{ECFA5333-2C88-482C-963C-0AB2C463D230}" srcOrd="1" destOrd="0" presId="urn:microsoft.com/office/officeart/2005/8/layout/pyramid1"/>
    <dgm:cxn modelId="{A577A9EF-9D08-4301-AFB7-BD5EF514E5F6}" type="presParOf" srcId="{593B4758-33FA-488B-8754-BC81AE997418}" destId="{6FC511F1-0DF2-4E9E-93F7-8651A2EA588C}" srcOrd="4" destOrd="0" presId="urn:microsoft.com/office/officeart/2005/8/layout/pyramid1"/>
    <dgm:cxn modelId="{61736548-C9A4-46EF-A79F-FFA3B4633B4D}" type="presParOf" srcId="{6FC511F1-0DF2-4E9E-93F7-8651A2EA588C}" destId="{9E54551C-805F-4F67-81DE-275B97B8C20D}" srcOrd="0" destOrd="0" presId="urn:microsoft.com/office/officeart/2005/8/layout/pyramid1"/>
    <dgm:cxn modelId="{31C6F177-F40F-4208-ADC3-F46FC2A5415E}" type="presParOf" srcId="{6FC511F1-0DF2-4E9E-93F7-8651A2EA588C}" destId="{D349F649-CA50-4B6F-9AF4-5686F96611E3}" srcOrd="1" destOrd="0" presId="urn:microsoft.com/office/officeart/2005/8/layout/pyramid1"/>
    <dgm:cxn modelId="{A6003C7F-51D7-4B4C-A3F2-54416F86F7A8}" type="presParOf" srcId="{593B4758-33FA-488B-8754-BC81AE997418}" destId="{D565C7D1-D02D-4A83-8150-5777DDF844C0}" srcOrd="5" destOrd="0" presId="urn:microsoft.com/office/officeart/2005/8/layout/pyramid1"/>
    <dgm:cxn modelId="{8DDE4D99-C589-4C93-BFED-3641029FC867}" type="presParOf" srcId="{D565C7D1-D02D-4A83-8150-5777DDF844C0}" destId="{18076EEF-F2DB-4E52-8C0C-3199CAEA1B8C}" srcOrd="0" destOrd="0" presId="urn:microsoft.com/office/officeart/2005/8/layout/pyramid1"/>
    <dgm:cxn modelId="{D76C3619-7A80-4057-A9D3-B4DBD9C3856F}" type="presParOf" srcId="{D565C7D1-D02D-4A83-8150-5777DDF844C0}" destId="{4F416607-077C-4362-B29F-C7F4B33A9B3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7F362-396A-4E85-80F8-4B567B1449F1}">
      <dsp:nvSpPr>
        <dsp:cNvPr id="0" name=""/>
        <dsp:cNvSpPr/>
      </dsp:nvSpPr>
      <dsp:spPr>
        <a:xfrm>
          <a:off x="1530170" y="0"/>
          <a:ext cx="612068" cy="657248"/>
        </a:xfrm>
        <a:prstGeom prst="trapezoid">
          <a:avLst>
            <a:gd name="adj" fmla="val 5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Death</a:t>
          </a:r>
          <a:endParaRPr lang="en-GB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170" y="0"/>
        <a:ext cx="612068" cy="657248"/>
      </dsp:txXfrm>
    </dsp:sp>
    <dsp:sp modelId="{356164D9-F939-4FD4-8704-0D17D55E416B}">
      <dsp:nvSpPr>
        <dsp:cNvPr id="0" name=""/>
        <dsp:cNvSpPr/>
      </dsp:nvSpPr>
      <dsp:spPr>
        <a:xfrm>
          <a:off x="1224136" y="657248"/>
          <a:ext cx="1224136" cy="657248"/>
        </a:xfrm>
        <a:prstGeom prst="trapezoid">
          <a:avLst>
            <a:gd name="adj" fmla="val 46563"/>
          </a:avLst>
        </a:prstGeom>
        <a:solidFill>
          <a:schemeClr val="accent2">
            <a:shade val="80000"/>
            <a:hueOff val="-118731"/>
            <a:satOff val="-3561"/>
            <a:lumOff val="69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Hospital admission</a:t>
          </a:r>
          <a:endParaRPr lang="en-GB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8359" y="657248"/>
        <a:ext cx="795688" cy="657248"/>
      </dsp:txXfrm>
    </dsp:sp>
    <dsp:sp modelId="{89836D1F-7E3F-49CF-9BF3-648FF9D55F79}">
      <dsp:nvSpPr>
        <dsp:cNvPr id="0" name=""/>
        <dsp:cNvSpPr/>
      </dsp:nvSpPr>
      <dsp:spPr>
        <a:xfrm>
          <a:off x="918102" y="1314496"/>
          <a:ext cx="1836204" cy="657248"/>
        </a:xfrm>
        <a:prstGeom prst="trapezoid">
          <a:avLst>
            <a:gd name="adj" fmla="val 46563"/>
          </a:avLst>
        </a:prstGeom>
        <a:solidFill>
          <a:schemeClr val="accent2">
            <a:shade val="80000"/>
            <a:hueOff val="-237463"/>
            <a:satOff val="-7122"/>
            <a:lumOff val="138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Emergency department visit</a:t>
          </a:r>
          <a:endParaRPr lang="en-GB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9437" y="1314496"/>
        <a:ext cx="1193532" cy="657248"/>
      </dsp:txXfrm>
    </dsp:sp>
    <dsp:sp modelId="{484F77B1-E3AA-4CA0-99A4-0B5F08DBF462}">
      <dsp:nvSpPr>
        <dsp:cNvPr id="0" name=""/>
        <dsp:cNvSpPr/>
      </dsp:nvSpPr>
      <dsp:spPr>
        <a:xfrm>
          <a:off x="612068" y="1971744"/>
          <a:ext cx="2448272" cy="657248"/>
        </a:xfrm>
        <a:prstGeom prst="trapezoid">
          <a:avLst>
            <a:gd name="adj" fmla="val 46563"/>
          </a:avLst>
        </a:prstGeom>
        <a:solidFill>
          <a:schemeClr val="accent2">
            <a:shade val="80000"/>
            <a:hueOff val="-356194"/>
            <a:satOff val="-10684"/>
            <a:lumOff val="207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Doctors visit</a:t>
          </a:r>
          <a:endParaRPr lang="en-GB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0515" y="1971744"/>
        <a:ext cx="1591376" cy="657248"/>
      </dsp:txXfrm>
    </dsp:sp>
    <dsp:sp modelId="{9E54551C-805F-4F67-81DE-275B97B8C20D}">
      <dsp:nvSpPr>
        <dsp:cNvPr id="0" name=""/>
        <dsp:cNvSpPr/>
      </dsp:nvSpPr>
      <dsp:spPr>
        <a:xfrm>
          <a:off x="306034" y="2628992"/>
          <a:ext cx="3060340" cy="657248"/>
        </a:xfrm>
        <a:prstGeom prst="trapezoid">
          <a:avLst>
            <a:gd name="adj" fmla="val 46563"/>
          </a:avLst>
        </a:prstGeom>
        <a:solidFill>
          <a:schemeClr val="accent2">
            <a:shade val="80000"/>
            <a:hueOff val="-474926"/>
            <a:satOff val="-14245"/>
            <a:lumOff val="27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Asthma attacks, medication use, symptoms</a:t>
          </a:r>
          <a:endParaRPr lang="en-GB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1593" y="2628992"/>
        <a:ext cx="1989221" cy="657248"/>
      </dsp:txXfrm>
    </dsp:sp>
    <dsp:sp modelId="{18076EEF-F2DB-4E52-8C0C-3199CAEA1B8C}">
      <dsp:nvSpPr>
        <dsp:cNvPr id="0" name=""/>
        <dsp:cNvSpPr/>
      </dsp:nvSpPr>
      <dsp:spPr>
        <a:xfrm>
          <a:off x="0" y="3286239"/>
          <a:ext cx="3672408" cy="657248"/>
        </a:xfrm>
        <a:prstGeom prst="trapezoid">
          <a:avLst>
            <a:gd name="adj" fmla="val 46563"/>
          </a:avLst>
        </a:prstGeom>
        <a:solidFill>
          <a:schemeClr val="accent2">
            <a:shade val="80000"/>
            <a:hueOff val="-593657"/>
            <a:satOff val="-17806"/>
            <a:lumOff val="345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Unnoticed physiological changes</a:t>
          </a:r>
          <a:endParaRPr lang="en-GB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671" y="3286239"/>
        <a:ext cx="2387065" cy="657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77719-2101-4365-A35A-CECE9566D21E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27BCA-3C35-4450-88AD-1D6BAB69DA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15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7BCA-3C35-4450-88AD-1D6BAB69DA9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28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CAMPAIGN</a:t>
            </a:r>
          </a:p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E281-565D-4C85-B31D-89C194CA5CB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5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AE47-4F41-4277-AE9F-B03671D61710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68300" y="2196000"/>
            <a:ext cx="4059238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716463" y="2196000"/>
            <a:ext cx="4052887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8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F699-22BB-4A67-8768-97992ACD913C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92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CAMPAIGN</a:t>
            </a:r>
          </a:p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2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noFill/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CAMPAIGN</a:t>
            </a:r>
          </a:p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51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2780928"/>
            <a:ext cx="6559200" cy="3411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E4B-597F-4529-B00D-361D6805E88F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7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3231-992A-4820-9276-82A44FAC694D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83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BEFB-5E6A-4311-89A0-220C60BC2600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68300" y="2196000"/>
            <a:ext cx="4059238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716463" y="2196000"/>
            <a:ext cx="4052887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57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E95B-9C2D-4E87-B6E2-86E310AD79A1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223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CAMPAIGN</a:t>
            </a:r>
          </a:p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36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58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noFill/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CAMPAIGN</a:t>
            </a:r>
          </a:p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522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noFill/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CAMPAIGN</a:t>
            </a:r>
          </a:p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245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2780928"/>
            <a:ext cx="6559200" cy="3411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CF-0F8D-46AC-9258-6606C9427DB7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675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2C74-3375-4171-9E1E-E704933E4FF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417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3CAD-1760-45D8-AD89-DA84D5EDB7C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68300" y="2196000"/>
            <a:ext cx="4059238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716463" y="2196000"/>
            <a:ext cx="4052887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99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FE0-813F-4463-A4FC-812B6B4CD162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65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2780928"/>
            <a:ext cx="6559200" cy="3411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11A8E7-60D7-4DF2-9D2C-C8B559FA3AE4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96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3D8A-026C-4EB4-BDE8-B30EF91FE5E9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97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68300" y="2196000"/>
            <a:ext cx="4059238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716463" y="2196000"/>
            <a:ext cx="4052887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6A3CF49-4232-4E64-8E81-AB982F99133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23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CB-E97F-4BA6-9B76-7F736A9338BB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65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CAMPAIGN</a:t>
            </a:r>
          </a:p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63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noFill/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SECONDARY</a:t>
            </a:r>
          </a:p>
          <a:p>
            <a:r>
              <a:rPr lang="en-GB" dirty="0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 smtClean="0"/>
              <a:t>CAMPAIGN</a:t>
            </a:r>
          </a:p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25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2780928"/>
            <a:ext cx="6559200" cy="3411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2D8C-A7D9-4F5B-B118-66D9D941B75D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9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15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Insert main </a:t>
            </a:r>
            <a:br>
              <a:rPr lang="en-US" smtClean="0"/>
            </a:br>
            <a:r>
              <a:rPr lang="en-US" smtClean="0"/>
              <a:t>headline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96000"/>
            <a:ext cx="6559200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41" y="6451200"/>
            <a:ext cx="5465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97EC16F6-F863-46BA-9C0D-5B3337096DF1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72" y="6451200"/>
            <a:ext cx="62443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51200"/>
            <a:ext cx="2880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B9F1D033-0F2B-4A91-A3BE-A6E888F59A1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0000" y="6372000"/>
            <a:ext cx="84024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7402068" y="6451200"/>
            <a:ext cx="1274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808080"/>
                </a:solidFill>
              </a:rPr>
              <a:t>• </a:t>
            </a:r>
            <a:r>
              <a:rPr lang="en-GB" sz="800" b="1" dirty="0" smtClean="0">
                <a:solidFill>
                  <a:srgbClr val="808080"/>
                </a:solidFill>
              </a:rPr>
              <a:t>southwark.gov.uk</a:t>
            </a:r>
            <a:r>
              <a:rPr lang="en-GB" sz="800" dirty="0" smtClean="0">
                <a:solidFill>
                  <a:srgbClr val="808080"/>
                </a:solidFill>
              </a:rPr>
              <a:t> • Page</a:t>
            </a:r>
            <a:endParaRPr lang="en-GB" sz="8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798876" y="6451200"/>
            <a:ext cx="3526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808080"/>
                </a:solidFill>
              </a:rPr>
              <a:t>•</a:t>
            </a:r>
            <a:endParaRPr lang="en-GB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6" r:id="rId3"/>
    <p:sldLayoutId id="2147483650" r:id="rId4"/>
    <p:sldLayoutId id="2147483652" r:id="rId5"/>
    <p:sldLayoutId id="2147483654" r:id="rId6"/>
  </p:sldLayoutIdLst>
  <p:hf hdr="0"/>
  <p:txStyles>
    <p:titleStyle>
      <a:lvl1pPr algn="l" defTabSz="914400" rtl="0" eaLnBrk="1" latinLnBrk="0" hangingPunct="1">
        <a:lnSpc>
          <a:spcPts val="66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»"/>
        <a:defRPr sz="14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1692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Insert main </a:t>
            </a:r>
            <a:br>
              <a:rPr lang="en-US" smtClean="0"/>
            </a:br>
            <a:r>
              <a:rPr lang="en-US" smtClean="0"/>
              <a:t>headline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96000"/>
            <a:ext cx="6559200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41" y="6451200"/>
            <a:ext cx="5465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02876E6B-E23F-4C96-9C60-A1665FDF8F43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72" y="6451200"/>
            <a:ext cx="62443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51200"/>
            <a:ext cx="2880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B9F1D033-0F2B-4A91-A3BE-A6E888F59A1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0000" y="6372000"/>
            <a:ext cx="84024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7402068" y="6451200"/>
            <a:ext cx="1274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808080"/>
                </a:solidFill>
              </a:rPr>
              <a:t>• </a:t>
            </a:r>
            <a:r>
              <a:rPr lang="en-GB" sz="800" b="1" dirty="0" smtClean="0">
                <a:solidFill>
                  <a:srgbClr val="808080"/>
                </a:solidFill>
              </a:rPr>
              <a:t>southwark.gov.uk</a:t>
            </a:r>
            <a:r>
              <a:rPr lang="en-GB" sz="800" dirty="0" smtClean="0">
                <a:solidFill>
                  <a:srgbClr val="808080"/>
                </a:solidFill>
              </a:rPr>
              <a:t> • Page</a:t>
            </a:r>
            <a:endParaRPr lang="en-GB" sz="8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798876" y="6451200"/>
            <a:ext cx="3526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808080"/>
                </a:solidFill>
              </a:rPr>
              <a:t>•</a:t>
            </a:r>
            <a:endParaRPr lang="en-GB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/>
  <p:txStyles>
    <p:titleStyle>
      <a:lvl1pPr algn="l" defTabSz="914400" rtl="0" eaLnBrk="1" latinLnBrk="0" hangingPunct="1">
        <a:lnSpc>
          <a:spcPts val="66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»"/>
        <a:defRPr sz="14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1692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Insert main </a:t>
            </a:r>
            <a:br>
              <a:rPr lang="en-US" smtClean="0"/>
            </a:br>
            <a:r>
              <a:rPr lang="en-US" smtClean="0"/>
              <a:t>headline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96000"/>
            <a:ext cx="6559200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41" y="6451200"/>
            <a:ext cx="5465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39AE37FE-35CC-4F9F-A016-1544831243ED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72" y="6451200"/>
            <a:ext cx="62443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51200"/>
            <a:ext cx="2880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B9F1D033-0F2B-4A91-A3BE-A6E888F59A1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0000" y="6372000"/>
            <a:ext cx="84024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7402068" y="6451200"/>
            <a:ext cx="1274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808080"/>
                </a:solidFill>
              </a:rPr>
              <a:t>• </a:t>
            </a:r>
            <a:r>
              <a:rPr lang="en-GB" sz="800" b="1" dirty="0" smtClean="0">
                <a:solidFill>
                  <a:srgbClr val="808080"/>
                </a:solidFill>
              </a:rPr>
              <a:t>southwark.gov.uk</a:t>
            </a:r>
            <a:r>
              <a:rPr lang="en-GB" sz="800" dirty="0" smtClean="0">
                <a:solidFill>
                  <a:srgbClr val="808080"/>
                </a:solidFill>
              </a:rPr>
              <a:t> • Page</a:t>
            </a:r>
            <a:endParaRPr lang="en-GB" sz="8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798876" y="6451200"/>
            <a:ext cx="3526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808080"/>
                </a:solidFill>
              </a:rPr>
              <a:t>•</a:t>
            </a:r>
            <a:endParaRPr lang="en-GB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8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/>
  <p:txStyles>
    <p:titleStyle>
      <a:lvl1pPr algn="l" defTabSz="914400" rtl="0" eaLnBrk="1" latinLnBrk="0" hangingPunct="1">
        <a:lnSpc>
          <a:spcPts val="66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»"/>
        <a:defRPr sz="14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1692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Insert main </a:t>
            </a:r>
            <a:br>
              <a:rPr lang="en-US" smtClean="0"/>
            </a:br>
            <a:r>
              <a:rPr lang="en-US" smtClean="0"/>
              <a:t>headline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96000"/>
            <a:ext cx="6559200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41" y="6451200"/>
            <a:ext cx="5465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1DBA9457-9000-4E1F-A3D9-142A649D07BA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72" y="6451200"/>
            <a:ext cx="62443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51200"/>
            <a:ext cx="2880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B9F1D033-0F2B-4A91-A3BE-A6E888F59A1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0000" y="6372000"/>
            <a:ext cx="84024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7402068" y="6451200"/>
            <a:ext cx="1274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808080"/>
                </a:solidFill>
              </a:rPr>
              <a:t>• </a:t>
            </a:r>
            <a:r>
              <a:rPr lang="en-GB" sz="800" b="1" dirty="0" smtClean="0">
                <a:solidFill>
                  <a:srgbClr val="808080"/>
                </a:solidFill>
              </a:rPr>
              <a:t>southwark.gov.uk</a:t>
            </a:r>
            <a:r>
              <a:rPr lang="en-GB" sz="800" dirty="0" smtClean="0">
                <a:solidFill>
                  <a:srgbClr val="808080"/>
                </a:solidFill>
              </a:rPr>
              <a:t> • Page</a:t>
            </a:r>
            <a:endParaRPr lang="en-GB" sz="8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798876" y="6451200"/>
            <a:ext cx="3526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808080"/>
                </a:solidFill>
              </a:rPr>
              <a:t>•</a:t>
            </a:r>
            <a:endParaRPr lang="en-GB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/>
  <p:txStyles>
    <p:titleStyle>
      <a:lvl1pPr algn="l" defTabSz="914400" rtl="0" eaLnBrk="1" latinLnBrk="0" hangingPunct="1">
        <a:lnSpc>
          <a:spcPts val="66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»"/>
        <a:defRPr sz="14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aily.com/releases/2015/03/150330084238.htm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uthwark.gov.uk/environment/air-quality/what-you-can-do?chapter=3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ingertips.phe.org.uk/search/air#page/4/gid/1/pat/6/par/E12000007/ati/102/are/E09000028/iid/30101/age/230/sex/4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8172480" cy="1692771"/>
          </a:xfrm>
        </p:spPr>
        <p:txBody>
          <a:bodyPr/>
          <a:lstStyle/>
          <a:p>
            <a:r>
              <a:rPr lang="en-GB" sz="4800" b="1" dirty="0" smtClean="0"/>
              <a:t>How can you help improve Air Quality?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> 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Sarah </a:t>
            </a:r>
            <a:r>
              <a:rPr lang="en-GB" dirty="0"/>
              <a:t>Newman</a:t>
            </a:r>
          </a:p>
          <a:p>
            <a:r>
              <a:rPr lang="en-GB" dirty="0" smtClean="0"/>
              <a:t>Environmental Health &amp; Trading Standards </a:t>
            </a:r>
          </a:p>
          <a:p>
            <a:r>
              <a:rPr lang="en-GB" dirty="0" smtClean="0"/>
              <a:t>Regulatory Services</a:t>
            </a:r>
          </a:p>
          <a:p>
            <a:r>
              <a:rPr lang="en-GB" dirty="0" smtClean="0"/>
              <a:t>Southwark Council</a:t>
            </a:r>
            <a:endParaRPr lang="en-GB" dirty="0"/>
          </a:p>
          <a:p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7027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858618"/>
              </p:ext>
            </p:extLst>
          </p:nvPr>
        </p:nvGraphicFramePr>
        <p:xfrm>
          <a:off x="2267744" y="4280126"/>
          <a:ext cx="3091633" cy="214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488038"/>
            <a:ext cx="5616624" cy="4536000"/>
          </a:xfrm>
        </p:spPr>
        <p:txBody>
          <a:bodyPr wrap="square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Air pollution can exacerbate respiratory conditions, such as asthma and chronic respiratory disease, and increase the risk of cardiovascular events like heart attacks and stroke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Long-term exposure increases premature mortality risk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effect of </a:t>
            </a:r>
            <a:r>
              <a:rPr lang="en-US" sz="1800" dirty="0" smtClean="0"/>
              <a:t>PM</a:t>
            </a:r>
            <a:r>
              <a:rPr lang="en-US" sz="1800" baseline="-25000" dirty="0" smtClean="0"/>
              <a:t>2.5  </a:t>
            </a:r>
            <a:r>
              <a:rPr lang="en-US" sz="1800" dirty="0" smtClean="0"/>
              <a:t>on </a:t>
            </a:r>
            <a:r>
              <a:rPr lang="en-US" sz="1800" dirty="0"/>
              <a:t>mortality is higher in </a:t>
            </a:r>
            <a:r>
              <a:rPr lang="en-US" sz="1800" dirty="0" smtClean="0"/>
              <a:t>Southwark </a:t>
            </a:r>
            <a:r>
              <a:rPr lang="en-US" sz="1800" dirty="0"/>
              <a:t>than in </a:t>
            </a:r>
            <a:r>
              <a:rPr lang="en-US" sz="1800" dirty="0" smtClean="0"/>
              <a:t>London or </a:t>
            </a:r>
            <a:r>
              <a:rPr lang="en-US" sz="1800" dirty="0"/>
              <a:t>England, but </a:t>
            </a:r>
            <a:r>
              <a:rPr lang="en-US" sz="1800" dirty="0" smtClean="0"/>
              <a:t>it is decreasing 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37678" y="999213"/>
            <a:ext cx="2906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deaths</a:t>
            </a:r>
            <a:r>
              <a:rPr lang="en-GB" sz="1000" b="1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to PM</a:t>
            </a:r>
            <a:r>
              <a:rPr lang="en-GB" sz="1000" b="1" baseline="-250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en-GB" sz="1000" b="1" baseline="-250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60" y="6422265"/>
            <a:ext cx="6581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source</a:t>
            </a: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PHE Public Health Outcomes Framework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4221088"/>
            <a:ext cx="4875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in proportion of deaths linked to PM</a:t>
            </a:r>
            <a:r>
              <a:rPr lang="en-GB" sz="1000" b="1" baseline="-250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en-GB" sz="1000" b="1" baseline="-250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593292"/>
              </p:ext>
            </p:extLst>
          </p:nvPr>
        </p:nvGraphicFramePr>
        <p:xfrm>
          <a:off x="5724128" y="1484784"/>
          <a:ext cx="3290711" cy="466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00" y="324000"/>
            <a:ext cx="8244448" cy="1692771"/>
          </a:xfrm>
        </p:spPr>
        <p:txBody>
          <a:bodyPr/>
          <a:lstStyle/>
          <a:p>
            <a:r>
              <a:rPr lang="en-GB" sz="3600" b="1" dirty="0" smtClean="0"/>
              <a:t>Mortality &amp; ill-health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1377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42" y="1202357"/>
            <a:ext cx="856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/>
                </a:solidFill>
              </a:rPr>
              <a:t>More than </a:t>
            </a:r>
            <a:r>
              <a:rPr lang="en-US" b="1" dirty="0" smtClean="0"/>
              <a:t>25% </a:t>
            </a:r>
            <a:r>
              <a:rPr lang="en-US" dirty="0" smtClean="0">
                <a:solidFill>
                  <a:srgbClr val="808080"/>
                </a:solidFill>
              </a:rPr>
              <a:t>of Southwark population are </a:t>
            </a:r>
            <a:r>
              <a:rPr lang="en-US" dirty="0">
                <a:solidFill>
                  <a:srgbClr val="808080"/>
                </a:solidFill>
              </a:rPr>
              <a:t>at an age that makes them more vulnerable to poor air quality</a:t>
            </a:r>
            <a:endParaRPr lang="en-US" dirty="0">
              <a:solidFill>
                <a:srgbClr val="80808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45292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Children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</a:pPr>
            <a:r>
              <a:rPr lang="en-GB" sz="1800" dirty="0" smtClean="0"/>
              <a:t>There are </a:t>
            </a:r>
            <a:r>
              <a:rPr lang="en-GB" sz="1800" b="1" dirty="0" smtClean="0">
                <a:solidFill>
                  <a:schemeClr val="tx1"/>
                </a:solidFill>
              </a:rPr>
              <a:t>55,500 children</a:t>
            </a:r>
            <a:r>
              <a:rPr lang="en-GB" sz="1800" dirty="0" smtClean="0"/>
              <a:t> in Southwark aged 0-14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</a:pPr>
            <a:r>
              <a:rPr lang="en-GB" sz="1800" dirty="0" smtClean="0"/>
              <a:t>Children </a:t>
            </a:r>
            <a:r>
              <a:rPr lang="en-GB" sz="1800" dirty="0"/>
              <a:t>are more vulnerable </a:t>
            </a:r>
            <a:r>
              <a:rPr lang="en-GB" sz="1800" dirty="0" smtClean="0"/>
              <a:t>as their </a:t>
            </a:r>
            <a:r>
              <a:rPr lang="en-GB" sz="1800" b="1" dirty="0">
                <a:solidFill>
                  <a:schemeClr val="tx1"/>
                </a:solidFill>
              </a:rPr>
              <a:t>lungs are still developing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</a:pPr>
            <a:r>
              <a:rPr lang="en-GB" sz="1800" b="1" dirty="0">
                <a:solidFill>
                  <a:schemeClr val="tx1"/>
                </a:solidFill>
              </a:rPr>
              <a:t>S</a:t>
            </a:r>
            <a:r>
              <a:rPr lang="en-GB" sz="1800" b="1" dirty="0" smtClean="0">
                <a:solidFill>
                  <a:schemeClr val="tx1"/>
                </a:solidFill>
              </a:rPr>
              <a:t>ize for size</a:t>
            </a:r>
            <a:r>
              <a:rPr lang="en-GB" sz="1800" dirty="0"/>
              <a:t>, each </a:t>
            </a:r>
            <a:r>
              <a:rPr lang="en-GB" sz="1800" dirty="0" smtClean="0"/>
              <a:t>minute, </a:t>
            </a:r>
            <a:r>
              <a:rPr lang="en-GB" sz="1800" b="1" dirty="0" smtClean="0">
                <a:solidFill>
                  <a:schemeClr val="tx1"/>
                </a:solidFill>
              </a:rPr>
              <a:t>children </a:t>
            </a:r>
            <a:r>
              <a:rPr lang="en-GB" sz="1800" b="1" dirty="0">
                <a:solidFill>
                  <a:schemeClr val="tx1"/>
                </a:solidFill>
              </a:rPr>
              <a:t>breathe more air </a:t>
            </a:r>
            <a:r>
              <a:rPr lang="en-GB" sz="1800" dirty="0" smtClean="0"/>
              <a:t>than </a:t>
            </a:r>
            <a:r>
              <a:rPr lang="en-GB" sz="1800" dirty="0"/>
              <a:t>an </a:t>
            </a:r>
            <a:r>
              <a:rPr lang="en-GB" sz="1800" dirty="0" smtClean="0"/>
              <a:t>adult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</a:pPr>
            <a:endParaRPr lang="en-GB" sz="1800" dirty="0" smtClean="0"/>
          </a:p>
          <a:p>
            <a:pPr marL="0" indent="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Older people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</a:pPr>
            <a:r>
              <a:rPr lang="en-GB" sz="1800" dirty="0" smtClean="0"/>
              <a:t>There are </a:t>
            </a:r>
            <a:r>
              <a:rPr lang="en-GB" sz="1800" b="1" dirty="0" smtClean="0">
                <a:solidFill>
                  <a:schemeClr val="tx1"/>
                </a:solidFill>
              </a:rPr>
              <a:t>25,000 people </a:t>
            </a:r>
            <a:r>
              <a:rPr lang="en-GB" sz="1800" dirty="0" smtClean="0"/>
              <a:t>in Southwark </a:t>
            </a:r>
            <a:r>
              <a:rPr lang="en-GB" sz="1800" b="1" dirty="0" smtClean="0">
                <a:solidFill>
                  <a:schemeClr val="tx1"/>
                </a:solidFill>
              </a:rPr>
              <a:t>aged 65+  (</a:t>
            </a:r>
            <a:r>
              <a:rPr lang="en-GB" sz="1800" dirty="0" smtClean="0"/>
              <a:t>projected to increase  significantly)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</a:pPr>
            <a:r>
              <a:rPr lang="en-GB" sz="1800" dirty="0" smtClean="0"/>
              <a:t>Older </a:t>
            </a:r>
            <a:r>
              <a:rPr lang="en-GB" sz="1800" dirty="0"/>
              <a:t>people are more vulnerable </a:t>
            </a:r>
            <a:r>
              <a:rPr lang="en-GB" sz="1800" dirty="0" smtClean="0"/>
              <a:t>as their </a:t>
            </a:r>
            <a:r>
              <a:rPr lang="en-GB" sz="1800" b="1" dirty="0">
                <a:solidFill>
                  <a:schemeClr val="tx1"/>
                </a:solidFill>
              </a:rPr>
              <a:t>lungs are less elastic </a:t>
            </a:r>
            <a:r>
              <a:rPr lang="en-GB" sz="1800" b="1" dirty="0" smtClean="0">
                <a:solidFill>
                  <a:schemeClr val="tx1"/>
                </a:solidFill>
              </a:rPr>
              <a:t>and </a:t>
            </a:r>
            <a:r>
              <a:rPr lang="en-GB" sz="1800" b="1" dirty="0">
                <a:solidFill>
                  <a:schemeClr val="tx1"/>
                </a:solidFill>
              </a:rPr>
              <a:t>less able to filter</a:t>
            </a:r>
            <a:r>
              <a:rPr lang="en-GB" sz="1800" dirty="0"/>
              <a:t> out </a:t>
            </a:r>
            <a:r>
              <a:rPr lang="en-GB" sz="1800" dirty="0" smtClean="0"/>
              <a:t>air pollution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</a:pPr>
            <a:r>
              <a:rPr lang="en-GB" sz="1800" dirty="0" smtClean="0"/>
              <a:t>Older people are more likely to have a </a:t>
            </a:r>
            <a:r>
              <a:rPr lang="en-GB" sz="1800" b="1" dirty="0" smtClean="0">
                <a:solidFill>
                  <a:schemeClr val="tx1"/>
                </a:solidFill>
              </a:rPr>
              <a:t>chronic condition </a:t>
            </a:r>
            <a:r>
              <a:rPr lang="en-GB" sz="1800" dirty="0" smtClean="0"/>
              <a:t>that can be </a:t>
            </a:r>
            <a:r>
              <a:rPr lang="en-GB" sz="1800" b="1" dirty="0" smtClean="0">
                <a:solidFill>
                  <a:schemeClr val="tx1"/>
                </a:solidFill>
              </a:rPr>
              <a:t>exacerbated </a:t>
            </a:r>
            <a:r>
              <a:rPr lang="en-GB" sz="1800" dirty="0" smtClean="0"/>
              <a:t>by air pollution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9809" y="6430300"/>
            <a:ext cx="1494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Slide </a:t>
            </a:r>
            <a:fld id="{38ABC841-C70D-2C43-85B1-F943253BB188}" type="slidenum">
              <a:rPr lang="en-US" sz="100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0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60" y="6268377"/>
            <a:ext cx="6581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source</a:t>
            </a:r>
          </a:p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ONS mid-year population estimates 2016</a:t>
            </a: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ONS population projections 2016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878357"/>
          </a:xfrm>
        </p:spPr>
        <p:txBody>
          <a:bodyPr/>
          <a:lstStyle/>
          <a:p>
            <a:r>
              <a:rPr lang="en-GB" sz="3600" b="1" dirty="0" smtClean="0"/>
              <a:t>Health of vulnerable groups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990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95936" y="1153194"/>
            <a:ext cx="4896544" cy="527710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GB" sz="1800" b="1" dirty="0" smtClean="0">
                <a:solidFill>
                  <a:schemeClr val="tx1"/>
                </a:solidFill>
              </a:rPr>
              <a:t>4.3% </a:t>
            </a:r>
            <a:r>
              <a:rPr lang="en-GB" sz="1800" dirty="0" smtClean="0"/>
              <a:t>of people registered with a GP in Southwark have </a:t>
            </a:r>
            <a:r>
              <a:rPr lang="en-GB" sz="1800" b="1" dirty="0" smtClean="0">
                <a:solidFill>
                  <a:schemeClr val="tx1"/>
                </a:solidFill>
              </a:rPr>
              <a:t>diagnosed asthma </a:t>
            </a:r>
            <a:r>
              <a:rPr lang="en-GB" sz="1800" dirty="0" smtClean="0"/>
              <a:t>(</a:t>
            </a:r>
            <a:r>
              <a:rPr lang="en-US" sz="1800" dirty="0" smtClean="0"/>
              <a:t>13,600 patients) </a:t>
            </a:r>
          </a:p>
          <a:p>
            <a:pPr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800" dirty="0" smtClean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1.4% </a:t>
            </a:r>
            <a:r>
              <a:rPr lang="en-US" sz="1800" dirty="0" smtClean="0"/>
              <a:t>of people registered with a GP in Southwark have a </a:t>
            </a:r>
            <a:r>
              <a:rPr lang="en-US" sz="1800" b="1" dirty="0" smtClean="0">
                <a:solidFill>
                  <a:schemeClr val="tx1"/>
                </a:solidFill>
              </a:rPr>
              <a:t>COPD diagnosis </a:t>
            </a:r>
            <a:r>
              <a:rPr lang="en-US" sz="1800" dirty="0" smtClean="0"/>
              <a:t>(4,400 </a:t>
            </a:r>
            <a:r>
              <a:rPr lang="en-US" sz="1800" dirty="0"/>
              <a:t>patients) </a:t>
            </a:r>
            <a:endParaRPr lang="en-US" sz="1800" dirty="0" smtClean="0"/>
          </a:p>
          <a:p>
            <a:pPr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800" dirty="0" smtClean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People with </a:t>
            </a:r>
            <a:r>
              <a:rPr lang="en-US" sz="1800" b="1" dirty="0" smtClean="0">
                <a:solidFill>
                  <a:schemeClr val="tx1"/>
                </a:solidFill>
              </a:rPr>
              <a:t>chronic conditions </a:t>
            </a:r>
            <a:r>
              <a:rPr lang="en-US" sz="1800" dirty="0" smtClean="0"/>
              <a:t>are vulnerable as </a:t>
            </a:r>
            <a:r>
              <a:rPr lang="en-US" sz="1800" dirty="0" smtClean="0"/>
              <a:t>health impacts</a:t>
            </a:r>
            <a:r>
              <a:rPr lang="en-US" sz="1800" dirty="0" smtClean="0"/>
              <a:t> </a:t>
            </a:r>
            <a:r>
              <a:rPr lang="en-US" sz="1800" dirty="0" smtClean="0"/>
              <a:t>can be </a:t>
            </a:r>
            <a:r>
              <a:rPr lang="en-US" sz="1800" b="1" dirty="0" smtClean="0">
                <a:solidFill>
                  <a:schemeClr val="tx1"/>
                </a:solidFill>
              </a:rPr>
              <a:t>exacerbated by exposure </a:t>
            </a:r>
            <a:r>
              <a:rPr lang="en-US" sz="1800" dirty="0" smtClean="0"/>
              <a:t>to air </a:t>
            </a:r>
            <a:r>
              <a:rPr lang="en-US" sz="1800" dirty="0"/>
              <a:t>pollutants </a:t>
            </a:r>
            <a:endParaRPr lang="en-US" sz="1800" dirty="0" smtClean="0"/>
          </a:p>
          <a:p>
            <a:pPr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800" dirty="0" smtClean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Over </a:t>
            </a:r>
            <a:r>
              <a:rPr lang="en-US" sz="1800" b="1" dirty="0" smtClean="0">
                <a:solidFill>
                  <a:schemeClr val="tx1"/>
                </a:solidFill>
              </a:rPr>
              <a:t>60% </a:t>
            </a:r>
            <a:r>
              <a:rPr lang="en-US" sz="1800" dirty="0" smtClean="0"/>
              <a:t>of asthma sufferers report poor </a:t>
            </a:r>
            <a:r>
              <a:rPr lang="en-US" sz="1800" dirty="0"/>
              <a:t>air quality </a:t>
            </a:r>
            <a:r>
              <a:rPr lang="en-US" sz="1800" b="1" dirty="0">
                <a:solidFill>
                  <a:schemeClr val="tx1"/>
                </a:solidFill>
              </a:rPr>
              <a:t>makes their asthma </a:t>
            </a:r>
            <a:r>
              <a:rPr lang="en-US" sz="1800" b="1" dirty="0" smtClean="0">
                <a:solidFill>
                  <a:schemeClr val="tx1"/>
                </a:solidFill>
              </a:rPr>
              <a:t>worse </a:t>
            </a:r>
            <a:r>
              <a:rPr lang="en-US" sz="1800" dirty="0" smtClean="0"/>
              <a:t>(Asthma UK)</a:t>
            </a:r>
          </a:p>
          <a:p>
            <a:pPr marL="216000" lvl="1" indent="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159809" y="6430300"/>
            <a:ext cx="1494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Slide </a:t>
            </a:r>
            <a:fld id="{38ABC841-C70D-2C43-85B1-F943253BB188}" type="slidenum">
              <a:rPr lang="en-US" sz="100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0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60" y="6187370"/>
            <a:ext cx="6581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source</a:t>
            </a:r>
          </a:p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NHS Quality and Outcomes Framework 2015/16 - </a:t>
            </a:r>
            <a:r>
              <a:rPr lang="en-GB" sz="1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 Recorded disease prevalence - cardiovascular group, respiratory </a:t>
            </a:r>
            <a:r>
              <a:rPr lang="en-GB" sz="10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group 2015-16</a:t>
            </a:r>
            <a:r>
              <a:rPr lang="en-GB" sz="1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0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NHS Southwark </a:t>
            </a:r>
            <a:r>
              <a:rPr lang="en-GB" sz="1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CCG level &amp; https://www.asthma.org.uk/advice/triggers/pollution/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00" y="324000"/>
            <a:ext cx="8460472" cy="872751"/>
          </a:xfrm>
        </p:spPr>
        <p:txBody>
          <a:bodyPr/>
          <a:lstStyle/>
          <a:p>
            <a:r>
              <a:rPr lang="en-GB" sz="3600" b="1" dirty="0" smtClean="0"/>
              <a:t>Existing health </a:t>
            </a:r>
            <a:r>
              <a:rPr lang="en-GB" sz="3600" b="1" dirty="0"/>
              <a:t>conditions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2" y="1370056"/>
            <a:ext cx="4106074" cy="43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35496" y="5679488"/>
            <a:ext cx="3672408" cy="504056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-216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1134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1134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2pPr>
            <a:lvl3pPr marL="0" indent="-216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1134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0" indent="-216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1134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0" indent="-216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1134"/>
              </a:spcAft>
              <a:buFont typeface="Arial" panose="020B0604020202020204" pitchFamily="34" charset="0"/>
              <a:buChar char="»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1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dirty="0" smtClean="0"/>
              <a:t>Prevalence of cardiovascular conditions and respiratory conditions in </a:t>
            </a:r>
            <a:r>
              <a:rPr lang="en-US" sz="1200" dirty="0"/>
              <a:t>S</a:t>
            </a:r>
            <a:r>
              <a:rPr lang="en-US" sz="1200" dirty="0" smtClean="0"/>
              <a:t>outhwark at CCG level shown as % of patients diagnosed with health condition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46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752528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Reducing emissions </a:t>
            </a:r>
            <a:r>
              <a:rPr lang="en-GB" sz="1800" b="1" dirty="0" smtClean="0">
                <a:solidFill>
                  <a:schemeClr val="tx1"/>
                </a:solidFill>
              </a:rPr>
              <a:t>– 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active travel contributes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increasing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healthy life expectancy </a:t>
            </a:r>
            <a:r>
              <a:rPr lang="en-GB" sz="1800" dirty="0"/>
              <a:t>and reducing early death from </a:t>
            </a:r>
            <a:r>
              <a:rPr lang="en-GB" sz="1800" dirty="0" smtClean="0"/>
              <a:t>a range of respiratory and cardio-vascular diseases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I</a:t>
            </a:r>
            <a:r>
              <a:rPr lang="en-US" sz="1800" b="1" dirty="0" smtClean="0">
                <a:solidFill>
                  <a:schemeClr val="tx1"/>
                </a:solidFill>
              </a:rPr>
              <a:t>mprove air </a:t>
            </a:r>
            <a:r>
              <a:rPr lang="en-US" sz="1800" b="1" dirty="0">
                <a:solidFill>
                  <a:schemeClr val="tx1"/>
                </a:solidFill>
              </a:rPr>
              <a:t>quality </a:t>
            </a:r>
            <a:r>
              <a:rPr lang="en-US" sz="1800" b="1" dirty="0" smtClean="0">
                <a:solidFill>
                  <a:schemeClr val="tx1"/>
                </a:solidFill>
              </a:rPr>
              <a:t>–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actions impact positively on public health outcomes </a:t>
            </a:r>
            <a:r>
              <a:rPr lang="en-US" sz="1800" dirty="0" smtClean="0"/>
              <a:t>e.g. physical activity, healthy weight, social isolation, mental health &amp; wellbeing </a:t>
            </a:r>
            <a:endParaRPr lang="en-US" sz="1800" dirty="0"/>
          </a:p>
          <a:p>
            <a:pPr marL="2160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8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T</a:t>
            </a:r>
            <a:r>
              <a:rPr lang="en-GB" sz="1800" b="1" dirty="0" smtClean="0">
                <a:solidFill>
                  <a:schemeClr val="tx1"/>
                </a:solidFill>
              </a:rPr>
              <a:t>he </a:t>
            </a:r>
            <a:r>
              <a:rPr lang="en-GB" sz="1800" b="1" dirty="0">
                <a:solidFill>
                  <a:schemeClr val="tx1"/>
                </a:solidFill>
              </a:rPr>
              <a:t>benefits of </a:t>
            </a:r>
            <a:r>
              <a:rPr lang="en-GB" sz="1800" b="1" dirty="0" smtClean="0">
                <a:solidFill>
                  <a:schemeClr val="tx1"/>
                </a:solidFill>
              </a:rPr>
              <a:t>physical activity outweigh the harm </a:t>
            </a:r>
            <a:r>
              <a:rPr lang="en-GB" sz="1800" b="1" dirty="0">
                <a:solidFill>
                  <a:schemeClr val="tx1"/>
                </a:solidFill>
              </a:rPr>
              <a:t>of </a:t>
            </a:r>
            <a:r>
              <a:rPr lang="en-GB" sz="1800" b="1" dirty="0" smtClean="0">
                <a:solidFill>
                  <a:schemeClr val="tx1"/>
                </a:solidFill>
              </a:rPr>
              <a:t>poor air quality</a:t>
            </a:r>
          </a:p>
          <a:p>
            <a:pPr marL="2160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8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I</a:t>
            </a:r>
            <a:r>
              <a:rPr lang="en-GB" sz="1800" b="1" dirty="0" smtClean="0">
                <a:solidFill>
                  <a:schemeClr val="tx1"/>
                </a:solidFill>
              </a:rPr>
              <a:t>mproved notification –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of poor air quality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episodes </a:t>
            </a:r>
            <a:r>
              <a:rPr lang="en-GB" sz="1800" dirty="0" smtClean="0"/>
              <a:t>enables </a:t>
            </a:r>
            <a:r>
              <a:rPr lang="en-GB" sz="1800" dirty="0" smtClean="0"/>
              <a:t>more effective self -management of health conditions such as asthma. </a:t>
            </a:r>
            <a:r>
              <a:rPr lang="en-GB" sz="1800" dirty="0" smtClean="0"/>
              <a:t>Use</a:t>
            </a:r>
            <a:r>
              <a:rPr lang="en-GB" sz="1800" dirty="0" smtClean="0"/>
              <a:t> </a:t>
            </a:r>
            <a:r>
              <a:rPr lang="en-GB" sz="1800" i="1" dirty="0"/>
              <a:t>a</a:t>
            </a:r>
            <a:r>
              <a:rPr lang="en-GB" sz="1800" i="1" dirty="0" smtClean="0"/>
              <a:t>ir</a:t>
            </a:r>
            <a:r>
              <a:rPr lang="en-GB" sz="1800" dirty="0" smtClean="0"/>
              <a:t>Text app.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00" y="324001"/>
            <a:ext cx="6559200" cy="1088776"/>
          </a:xfrm>
        </p:spPr>
        <p:txBody>
          <a:bodyPr/>
          <a:lstStyle/>
          <a:p>
            <a:r>
              <a:rPr lang="en-GB" sz="3600" b="1" dirty="0" smtClean="0"/>
              <a:t>Opportunities </a:t>
            </a:r>
            <a:endParaRPr lang="en-GB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395536" y="6361511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University of Copenhagen  (2015) Exercise can outweigh harmful effects of air pollution</a:t>
            </a:r>
            <a:endParaRPr lang="en-GB" sz="1000" b="1" dirty="0"/>
          </a:p>
          <a:p>
            <a:r>
              <a:rPr lang="en-GB" sz="1000" dirty="0"/>
              <a:t> </a:t>
            </a:r>
            <a:r>
              <a:rPr lang="en-GB" sz="1000" dirty="0">
                <a:hlinkClick r:id="rId2"/>
              </a:rPr>
              <a:t>https://www.sciencedaily.com/releases/2015/03/150330084238.htm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69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6559200" cy="800744"/>
          </a:xfrm>
        </p:spPr>
        <p:txBody>
          <a:bodyPr/>
          <a:lstStyle/>
          <a:p>
            <a:r>
              <a:rPr lang="en-GB" sz="3200" b="1" dirty="0" smtClean="0"/>
              <a:t>What is the Council doing?</a:t>
            </a:r>
            <a:endParaRPr lang="en-GB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AE47-4F41-4277-AE9F-B03671D61710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68300" y="1268760"/>
            <a:ext cx="4059238" cy="4888052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000" dirty="0" smtClean="0"/>
              <a:t>Monitoring</a:t>
            </a:r>
          </a:p>
          <a:p>
            <a:endParaRPr lang="en-GB" sz="2000" dirty="0" smtClean="0"/>
          </a:p>
          <a:p>
            <a:r>
              <a:rPr lang="en-GB" sz="2000" dirty="0" smtClean="0"/>
              <a:t>Air Quality Management Area</a:t>
            </a:r>
          </a:p>
          <a:p>
            <a:pPr indent="0">
              <a:buNone/>
            </a:pPr>
            <a:endParaRPr lang="en-GB" sz="2000" dirty="0" smtClean="0"/>
          </a:p>
          <a:p>
            <a:r>
              <a:rPr lang="en-GB" sz="2000" dirty="0" smtClean="0"/>
              <a:t>Air Quality Improvement Action</a:t>
            </a:r>
          </a:p>
          <a:p>
            <a:pPr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</a:t>
            </a:r>
            <a:r>
              <a:rPr lang="en-GB" sz="2000" dirty="0"/>
              <a:t>P</a:t>
            </a:r>
            <a:r>
              <a:rPr lang="en-GB" sz="2000" dirty="0" smtClean="0"/>
              <a:t>lan with </a:t>
            </a:r>
            <a:r>
              <a:rPr lang="en-GB" sz="2000" b="1" dirty="0" smtClean="0">
                <a:solidFill>
                  <a:schemeClr val="tx1"/>
                </a:solidFill>
              </a:rPr>
              <a:t>127 actions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716463" y="1340768"/>
            <a:ext cx="4052887" cy="4816044"/>
          </a:xfrm>
        </p:spPr>
        <p:txBody>
          <a:bodyPr/>
          <a:lstStyle/>
          <a:p>
            <a:pPr marL="342900" indent="-342900"/>
            <a:r>
              <a:rPr lang="en-GB" sz="2000" dirty="0" smtClean="0"/>
              <a:t>Reduce </a:t>
            </a:r>
            <a:r>
              <a:rPr lang="en-GB" sz="2000" dirty="0"/>
              <a:t>emissions </a:t>
            </a:r>
            <a:r>
              <a:rPr lang="en-GB" sz="2000" dirty="0" smtClean="0"/>
              <a:t>from</a:t>
            </a:r>
          </a:p>
          <a:p>
            <a:pPr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buildings</a:t>
            </a:r>
          </a:p>
          <a:p>
            <a:endParaRPr lang="en-GB" sz="2000" dirty="0"/>
          </a:p>
          <a:p>
            <a:r>
              <a:rPr lang="en-GB" sz="2000" dirty="0" smtClean="0"/>
              <a:t>  </a:t>
            </a:r>
            <a:r>
              <a:rPr lang="en-GB" sz="2000" dirty="0" smtClean="0"/>
              <a:t>Reduce </a:t>
            </a:r>
            <a:r>
              <a:rPr lang="en-GB" sz="2000" dirty="0"/>
              <a:t>traffic </a:t>
            </a:r>
            <a:r>
              <a:rPr lang="en-GB" sz="2000" dirty="0" smtClean="0"/>
              <a:t>emissions</a:t>
            </a:r>
          </a:p>
          <a:p>
            <a:endParaRPr lang="en-GB" sz="2000" dirty="0"/>
          </a:p>
          <a:p>
            <a:r>
              <a:rPr lang="en-GB" sz="2000" dirty="0" smtClean="0"/>
              <a:t>  </a:t>
            </a:r>
            <a:r>
              <a:rPr lang="en-GB" sz="2000" dirty="0" smtClean="0"/>
              <a:t>Reduce </a:t>
            </a:r>
            <a:r>
              <a:rPr lang="en-GB" sz="2000" dirty="0"/>
              <a:t>carbon </a:t>
            </a:r>
            <a:r>
              <a:rPr lang="en-GB" sz="2000" dirty="0" smtClean="0"/>
              <a:t>emissions</a:t>
            </a:r>
          </a:p>
          <a:p>
            <a:endParaRPr lang="en-GB" sz="2000" dirty="0"/>
          </a:p>
          <a:p>
            <a:r>
              <a:rPr lang="en-GB" sz="2000" dirty="0" smtClean="0"/>
              <a:t>  </a:t>
            </a:r>
            <a:r>
              <a:rPr lang="en-GB" sz="2000" dirty="0" smtClean="0"/>
              <a:t>Rigorous regulation</a:t>
            </a:r>
          </a:p>
          <a:p>
            <a:pPr indent="0">
              <a:buNone/>
            </a:pPr>
            <a:endParaRPr lang="en-GB" sz="2000" dirty="0"/>
          </a:p>
          <a:p>
            <a:r>
              <a:rPr lang="en-GB" sz="2000" dirty="0" smtClean="0"/>
              <a:t>  </a:t>
            </a:r>
            <a:r>
              <a:rPr lang="en-GB" sz="2000" dirty="0" smtClean="0"/>
              <a:t>Support colleagues </a:t>
            </a:r>
          </a:p>
          <a:p>
            <a:pPr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</a:t>
            </a:r>
            <a:r>
              <a:rPr lang="en-GB" sz="2000" dirty="0" smtClean="0"/>
              <a:t>(GLA, TfL, PH, CCG)</a:t>
            </a:r>
            <a:endParaRPr lang="en-GB" sz="2000" dirty="0" smtClean="0"/>
          </a:p>
          <a:p>
            <a:pPr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</a:t>
            </a:r>
            <a:endParaRPr lang="en-GB" sz="2000" dirty="0"/>
          </a:p>
          <a:p>
            <a:pPr indent="0">
              <a:buNone/>
            </a:pPr>
            <a:r>
              <a:rPr lang="en-GB" sz="2000" dirty="0"/>
              <a:t>And…. last but not least </a:t>
            </a:r>
          </a:p>
          <a:p>
            <a:pPr indent="0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Increase </a:t>
            </a:r>
            <a:r>
              <a:rPr lang="en-GB" sz="2000" b="1" dirty="0">
                <a:solidFill>
                  <a:schemeClr val="tx1"/>
                </a:solidFill>
              </a:rPr>
              <a:t>public awareness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36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316456" cy="944760"/>
          </a:xfrm>
        </p:spPr>
        <p:txBody>
          <a:bodyPr/>
          <a:lstStyle/>
          <a:p>
            <a:r>
              <a:rPr lang="en-GB" sz="3600" b="1" dirty="0" smtClean="0"/>
              <a:t>Increasing </a:t>
            </a:r>
            <a:r>
              <a:rPr lang="en-GB" sz="3600" b="1" dirty="0"/>
              <a:t>public awareness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AE47-4F41-4277-AE9F-B03671D61710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23528" y="1268760"/>
            <a:ext cx="4752528" cy="5040560"/>
          </a:xfrm>
        </p:spPr>
        <p:txBody>
          <a:bodyPr/>
          <a:lstStyle/>
          <a:p>
            <a:pPr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#onething  </a:t>
            </a:r>
            <a:r>
              <a:rPr lang="en-GB" sz="1800" b="1" dirty="0" smtClean="0">
                <a:solidFill>
                  <a:schemeClr val="tx1"/>
                </a:solidFill>
              </a:rPr>
              <a:t>Comms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en-GB" sz="1800" b="1" dirty="0" smtClean="0">
                <a:solidFill>
                  <a:schemeClr val="tx1"/>
                </a:solidFill>
              </a:rPr>
              <a:t>Campaign</a:t>
            </a:r>
            <a:endParaRPr lang="en-GB" sz="1800" b="1" dirty="0">
              <a:solidFill>
                <a:schemeClr val="tx1"/>
              </a:solidFill>
            </a:endParaRPr>
          </a:p>
          <a:p>
            <a:pPr marL="342900" indent="-342900"/>
            <a:r>
              <a:rPr lang="en-GB" sz="1800" b="1" dirty="0" smtClean="0">
                <a:solidFill>
                  <a:schemeClr val="tx1"/>
                </a:solidFill>
              </a:rPr>
              <a:t>Adverts </a:t>
            </a:r>
            <a:r>
              <a:rPr lang="en-GB" sz="1800" dirty="0" smtClean="0">
                <a:solidFill>
                  <a:schemeClr val="tx1"/>
                </a:solidFill>
              </a:rPr>
              <a:t>on the back of buses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– on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4 bus</a:t>
            </a:r>
          </a:p>
          <a:p>
            <a:pPr indent="0">
              <a:buNone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   routes out of Peckham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us station</a:t>
            </a:r>
          </a:p>
          <a:p>
            <a:pPr marL="285750" indent="-285750"/>
            <a:r>
              <a:rPr lang="en-GB" sz="1800" dirty="0" smtClean="0">
                <a:solidFill>
                  <a:schemeClr val="tx1"/>
                </a:solidFill>
              </a:rPr>
              <a:t>On-street </a:t>
            </a:r>
            <a:r>
              <a:rPr lang="en-GB" sz="1800" b="1" dirty="0">
                <a:solidFill>
                  <a:schemeClr val="tx1"/>
                </a:solidFill>
              </a:rPr>
              <a:t>p</a:t>
            </a:r>
            <a:r>
              <a:rPr lang="en-GB" sz="1800" b="1" dirty="0" smtClean="0">
                <a:solidFill>
                  <a:schemeClr val="tx1"/>
                </a:solidFill>
              </a:rPr>
              <a:t>osters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– on bus stops on A roads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r>
              <a:rPr lang="en-GB" sz="1800" dirty="0" smtClean="0">
                <a:solidFill>
                  <a:schemeClr val="tx1"/>
                </a:solidFill>
              </a:rPr>
              <a:t>70 </a:t>
            </a:r>
            <a:r>
              <a:rPr lang="en-GB" sz="1800" b="1" dirty="0" smtClean="0">
                <a:solidFill>
                  <a:schemeClr val="tx1"/>
                </a:solidFill>
              </a:rPr>
              <a:t>banners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– at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schools, busy junctions</a:t>
            </a:r>
          </a:p>
          <a:p>
            <a:pPr indent="0">
              <a:buNone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   and retail areas</a:t>
            </a:r>
          </a:p>
          <a:p>
            <a:pPr marL="342900" indent="-342900"/>
            <a:r>
              <a:rPr lang="en-GB" sz="1800" dirty="0" smtClean="0">
                <a:solidFill>
                  <a:schemeClr val="tx1"/>
                </a:solidFill>
              </a:rPr>
              <a:t>Updated</a:t>
            </a:r>
            <a:r>
              <a:rPr lang="en-GB" sz="1800" dirty="0" smtClean="0"/>
              <a:t> </a:t>
            </a:r>
            <a:r>
              <a:rPr lang="en-GB" sz="1800" dirty="0" smtClean="0"/>
              <a:t>the council’s air </a:t>
            </a:r>
            <a:r>
              <a:rPr lang="en-GB" sz="1800" dirty="0" smtClean="0"/>
              <a:t>quality </a:t>
            </a:r>
            <a:r>
              <a:rPr lang="en-GB" sz="1800" b="1" dirty="0" smtClean="0">
                <a:solidFill>
                  <a:schemeClr val="tx1"/>
                </a:solidFill>
              </a:rPr>
              <a:t>webpage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P</a:t>
            </a:r>
            <a:r>
              <a:rPr lang="en-GB" sz="1800" b="1" dirty="0" smtClean="0">
                <a:solidFill>
                  <a:schemeClr val="tx1"/>
                </a:solidFill>
              </a:rPr>
              <a:t>ledge</a:t>
            </a:r>
            <a:r>
              <a:rPr lang="en-GB" sz="1800" dirty="0" smtClean="0"/>
              <a:t> – cards </a:t>
            </a:r>
            <a:r>
              <a:rPr lang="en-GB" sz="1800" dirty="0" smtClean="0"/>
              <a:t>and online </a:t>
            </a:r>
            <a:r>
              <a:rPr lang="en-GB" sz="1800" dirty="0" smtClean="0"/>
              <a:t>pledge </a:t>
            </a:r>
            <a:r>
              <a:rPr lang="en-GB" sz="1800" dirty="0" smtClean="0"/>
              <a:t>page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1"/>
                </a:solidFill>
              </a:rPr>
              <a:t>Digital marketing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– animated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video</a:t>
            </a:r>
          </a:p>
          <a:p>
            <a:pPr marL="0" lvl="1" indent="0">
              <a:buNone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   on council Facebook and Twitter feeds</a:t>
            </a:r>
          </a:p>
          <a:p>
            <a:pPr marL="0" lvl="1" indent="0">
              <a:buNone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   and paid for on YouTube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4 page </a:t>
            </a:r>
            <a:r>
              <a:rPr lang="en-GB" sz="1800" b="1" dirty="0"/>
              <a:t>article </a:t>
            </a:r>
            <a:r>
              <a:rPr lang="en-GB" sz="1800" b="1" dirty="0" smtClean="0"/>
              <a:t>in </a:t>
            </a:r>
            <a:r>
              <a:rPr lang="en-GB" sz="1800" b="1" dirty="0" smtClean="0">
                <a:solidFill>
                  <a:schemeClr val="tx1"/>
                </a:solidFill>
              </a:rPr>
              <a:t>Southwark Life</a:t>
            </a:r>
            <a:r>
              <a:rPr lang="en-GB" sz="1800" b="1" dirty="0" smtClean="0"/>
              <a:t> </a:t>
            </a:r>
            <a:r>
              <a:rPr lang="en-GB" sz="1800" dirty="0" smtClean="0"/>
              <a:t>spring</a:t>
            </a:r>
          </a:p>
          <a:p>
            <a:pPr marL="0" lvl="1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r>
              <a:rPr lang="en-GB" sz="1800" dirty="0" smtClean="0"/>
              <a:t>‘19 edition </a:t>
            </a:r>
            <a:r>
              <a:rPr lang="en-GB" sz="1800" dirty="0" smtClean="0"/>
              <a:t>with </a:t>
            </a:r>
            <a:r>
              <a:rPr lang="en-GB" sz="1800" dirty="0"/>
              <a:t>AQ news and </a:t>
            </a:r>
            <a:r>
              <a:rPr lang="en-GB" sz="1800" dirty="0" smtClean="0"/>
              <a:t>tips – </a:t>
            </a:r>
            <a:r>
              <a:rPr lang="en-GB" sz="1800" dirty="0" smtClean="0"/>
              <a:t>goes to</a:t>
            </a:r>
          </a:p>
          <a:p>
            <a:pPr marL="0" lvl="1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</a:t>
            </a:r>
            <a:r>
              <a:rPr lang="en-GB" sz="1800" dirty="0" smtClean="0"/>
              <a:t> </a:t>
            </a:r>
            <a:r>
              <a:rPr lang="en-GB" sz="1800" dirty="0" smtClean="0"/>
              <a:t>every home</a:t>
            </a:r>
          </a:p>
          <a:p>
            <a:pPr indent="0">
              <a:buNone/>
            </a:pPr>
            <a:endParaRPr lang="en-GB" sz="2000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26" y="1124744"/>
            <a:ext cx="3686346" cy="5031581"/>
          </a:xfrm>
        </p:spPr>
      </p:pic>
    </p:spTree>
    <p:extLst>
      <p:ext uri="{BB962C8B-B14F-4D97-AF65-F5344CB8AC3E}">
        <p14:creationId xmlns:p14="http://schemas.microsoft.com/office/powerpoint/2010/main" val="61976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388464" cy="944759"/>
          </a:xfrm>
        </p:spPr>
        <p:txBody>
          <a:bodyPr/>
          <a:lstStyle/>
          <a:p>
            <a:r>
              <a:rPr lang="en-GB" sz="3600" b="1" dirty="0" smtClean="0"/>
              <a:t>#onething – Message – Travel choice</a:t>
            </a:r>
            <a:endParaRPr lang="en-GB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2D8C-A7D9-4F5B-B118-66D9D941B75D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16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280920" cy="416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6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460472" cy="728736"/>
          </a:xfrm>
        </p:spPr>
        <p:txBody>
          <a:bodyPr/>
          <a:lstStyle/>
          <a:p>
            <a:r>
              <a:rPr lang="en-GB" sz="3600" b="1" dirty="0" smtClean="0"/>
              <a:t>#one thing – Messages - Idling</a:t>
            </a:r>
            <a:endParaRPr lang="en-GB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E281-565D-4C85-B31D-89C194CA5CB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17</a:t>
            </a:fld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089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3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316456" cy="872752"/>
          </a:xfrm>
        </p:spPr>
        <p:txBody>
          <a:bodyPr/>
          <a:lstStyle/>
          <a:p>
            <a:r>
              <a:rPr lang="en-GB" sz="3600" b="1" dirty="0"/>
              <a:t>#one thing – Messages </a:t>
            </a:r>
            <a:r>
              <a:rPr lang="en-GB" sz="3600" b="1" dirty="0" smtClean="0"/>
              <a:t>– Deliveries </a:t>
            </a:r>
            <a:endParaRPr lang="en-GB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3"/>
            <a:ext cx="3612574" cy="499449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E281-565D-4C85-B31D-89C194CA5CB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72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6559200" cy="656728"/>
          </a:xfrm>
        </p:spPr>
        <p:txBody>
          <a:bodyPr/>
          <a:lstStyle/>
          <a:p>
            <a:r>
              <a:rPr lang="en-GB" sz="3600" b="1" dirty="0"/>
              <a:t>Was it effective?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AE47-4F41-4277-AE9F-B03671D61710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68300" y="1052736"/>
            <a:ext cx="4059238" cy="5104076"/>
          </a:xfrm>
        </p:spPr>
        <p:txBody>
          <a:bodyPr/>
          <a:lstStyle/>
          <a:p>
            <a:pPr algn="just"/>
            <a:endParaRPr lang="en-GB" sz="1800" dirty="0" smtClean="0">
              <a:solidFill>
                <a:schemeClr val="tx1"/>
              </a:solidFill>
            </a:endParaRPr>
          </a:p>
          <a:p>
            <a:pPr algn="just"/>
            <a:r>
              <a:rPr lang="en-GB" sz="1800" dirty="0" smtClean="0">
                <a:solidFill>
                  <a:schemeClr val="tx1"/>
                </a:solidFill>
              </a:rPr>
              <a:t>Bus-rear </a:t>
            </a:r>
            <a:r>
              <a:rPr lang="en-GB" sz="1800" dirty="0">
                <a:solidFill>
                  <a:schemeClr val="tx1"/>
                </a:solidFill>
              </a:rPr>
              <a:t>adverts </a:t>
            </a:r>
            <a:r>
              <a:rPr lang="en-GB" sz="1800" dirty="0"/>
              <a:t>– seen by thousands of motorists </a:t>
            </a:r>
            <a:endParaRPr lang="en-GB" sz="1800" dirty="0" smtClean="0"/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>
                <a:solidFill>
                  <a:schemeClr val="tx1"/>
                </a:solidFill>
              </a:rPr>
              <a:t>Bus </a:t>
            </a:r>
            <a:r>
              <a:rPr lang="en-GB" sz="1800" dirty="0">
                <a:solidFill>
                  <a:schemeClr val="tx1"/>
                </a:solidFill>
              </a:rPr>
              <a:t>stop posters </a:t>
            </a:r>
            <a:r>
              <a:rPr lang="en-GB" sz="1800" dirty="0"/>
              <a:t>– seen by thousands of motorists </a:t>
            </a:r>
            <a:endParaRPr lang="en-GB" sz="1800" dirty="0" smtClean="0"/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70 </a:t>
            </a:r>
            <a:r>
              <a:rPr lang="en-GB" sz="1800" dirty="0">
                <a:solidFill>
                  <a:schemeClr val="tx1"/>
                </a:solidFill>
              </a:rPr>
              <a:t>Banners</a:t>
            </a:r>
            <a:r>
              <a:rPr lang="en-GB" sz="1800" dirty="0"/>
              <a:t> at schools and on street were very popular (everyone wanted one) and were seen by </a:t>
            </a:r>
            <a:r>
              <a:rPr lang="en-GB" sz="1800" dirty="0" smtClean="0"/>
              <a:t>thousands </a:t>
            </a:r>
            <a:r>
              <a:rPr lang="en-GB" sz="1800" dirty="0"/>
              <a:t>of parents, teachers, pupils, travellers on </a:t>
            </a:r>
            <a:r>
              <a:rPr lang="en-GB" sz="1800" dirty="0" smtClean="0"/>
              <a:t>and pedestrians </a:t>
            </a:r>
            <a:endParaRPr lang="en-GB" sz="1800" dirty="0" smtClean="0"/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100’s of </a:t>
            </a:r>
            <a:r>
              <a:rPr lang="en-GB" sz="1800" dirty="0">
                <a:solidFill>
                  <a:schemeClr val="tx1"/>
                </a:solidFill>
              </a:rPr>
              <a:t>pledge cards </a:t>
            </a:r>
            <a:r>
              <a:rPr lang="en-GB" sz="1800" dirty="0"/>
              <a:t>were </a:t>
            </a:r>
            <a:r>
              <a:rPr lang="en-GB" sz="1800" dirty="0" smtClean="0"/>
              <a:t>handed </a:t>
            </a:r>
            <a:r>
              <a:rPr lang="en-GB" sz="1800" dirty="0"/>
              <a:t>out </a:t>
            </a:r>
            <a:r>
              <a:rPr lang="en-GB" sz="1800" dirty="0" smtClean="0"/>
              <a:t>during </a:t>
            </a:r>
            <a:r>
              <a:rPr lang="en-GB" sz="1800" dirty="0"/>
              <a:t>C</a:t>
            </a:r>
            <a:r>
              <a:rPr lang="en-GB" sz="1800" dirty="0" smtClean="0"/>
              <a:t>lean </a:t>
            </a:r>
            <a:r>
              <a:rPr lang="en-GB" sz="1800" dirty="0"/>
              <a:t>A</a:t>
            </a:r>
            <a:r>
              <a:rPr lang="en-GB" sz="1800" dirty="0" smtClean="0"/>
              <a:t>ir </a:t>
            </a:r>
            <a:r>
              <a:rPr lang="en-GB" sz="1800" dirty="0"/>
              <a:t>D</a:t>
            </a:r>
            <a:r>
              <a:rPr lang="en-GB" sz="1800" dirty="0" smtClean="0"/>
              <a:t>ay </a:t>
            </a:r>
            <a:r>
              <a:rPr lang="en-GB" sz="1800" dirty="0"/>
              <a:t>activities. </a:t>
            </a:r>
            <a:endParaRPr lang="en-GB" sz="1800" dirty="0" smtClean="0"/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Southwark Life goes to every household – but did they read it……or recycle it…..?</a:t>
            </a:r>
            <a:endParaRPr lang="en-GB" sz="18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716463" y="908720"/>
            <a:ext cx="4052887" cy="5248092"/>
          </a:xfrm>
        </p:spPr>
        <p:txBody>
          <a:bodyPr/>
          <a:lstStyle/>
          <a:p>
            <a:pPr indent="0">
              <a:buNone/>
            </a:pPr>
            <a:endParaRPr lang="en-GB" sz="3200" dirty="0" smtClean="0"/>
          </a:p>
          <a:p>
            <a:pPr indent="0">
              <a:buNone/>
            </a:pPr>
            <a:endParaRPr lang="en-GB" sz="3200" dirty="0"/>
          </a:p>
          <a:p>
            <a:pPr indent="0">
              <a:buNone/>
            </a:pPr>
            <a:endParaRPr lang="en-GB" sz="3200" dirty="0" smtClean="0"/>
          </a:p>
          <a:p>
            <a:pPr indent="0">
              <a:buNone/>
            </a:pPr>
            <a:r>
              <a:rPr lang="en-GB" sz="3200" b="1" dirty="0" smtClean="0">
                <a:solidFill>
                  <a:schemeClr val="tx1"/>
                </a:solidFill>
              </a:rPr>
              <a:t>No. of views?</a:t>
            </a:r>
          </a:p>
          <a:p>
            <a:pPr indent="0">
              <a:buNone/>
            </a:pPr>
            <a:endParaRPr lang="en-GB" sz="3200" b="1" dirty="0" smtClean="0">
              <a:solidFill>
                <a:schemeClr val="tx1"/>
              </a:solidFill>
            </a:endParaRPr>
          </a:p>
          <a:p>
            <a:pPr indent="0">
              <a:buNone/>
            </a:pPr>
            <a:endParaRPr lang="en-GB" sz="3200" b="1" dirty="0" smtClean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GB" sz="3200" b="1" dirty="0" smtClean="0">
                <a:solidFill>
                  <a:schemeClr val="tx1"/>
                </a:solidFill>
              </a:rPr>
              <a:t>No accurate </a:t>
            </a:r>
            <a:r>
              <a:rPr lang="en-GB" sz="3200" b="1" dirty="0">
                <a:solidFill>
                  <a:schemeClr val="tx1"/>
                </a:solidFill>
              </a:rPr>
              <a:t>figures </a:t>
            </a:r>
            <a:endParaRPr lang="en-GB" sz="3200" b="1" dirty="0" smtClean="0">
              <a:solidFill>
                <a:schemeClr val="tx1"/>
              </a:solidFill>
            </a:endParaRPr>
          </a:p>
          <a:p>
            <a:pPr indent="0">
              <a:buNone/>
            </a:pPr>
            <a:endParaRPr lang="en-GB" sz="3200" b="1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GB" sz="3200" b="1" dirty="0" smtClean="0">
                <a:solidFill>
                  <a:schemeClr val="tx1"/>
                </a:solidFill>
              </a:rPr>
              <a:t>available </a:t>
            </a:r>
            <a:endParaRPr lang="en-GB" sz="3200" b="1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pPr indent="0">
              <a:buNone/>
            </a:pPr>
            <a:endParaRPr lang="en-GB" sz="3200" b="1" dirty="0" smtClean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GB" sz="3200" b="1" dirty="0" smtClean="0">
                <a:solidFill>
                  <a:schemeClr val="tx1"/>
                </a:solidFill>
              </a:rPr>
              <a:t>Rough </a:t>
            </a:r>
            <a:r>
              <a:rPr lang="en-GB" sz="3200" b="1" dirty="0">
                <a:solidFill>
                  <a:schemeClr val="tx1"/>
                </a:solidFill>
              </a:rPr>
              <a:t>e</a:t>
            </a:r>
            <a:r>
              <a:rPr lang="en-GB" sz="3200" b="1" dirty="0" smtClean="0">
                <a:solidFill>
                  <a:schemeClr val="tx1"/>
                </a:solidFill>
              </a:rPr>
              <a:t>stimate</a:t>
            </a:r>
          </a:p>
          <a:p>
            <a:pPr indent="0">
              <a:buNone/>
            </a:pPr>
            <a:endParaRPr lang="en-GB" sz="3200" b="1" dirty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600,000 – 750,000 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6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028424" cy="944760"/>
          </a:xfrm>
        </p:spPr>
        <p:txBody>
          <a:bodyPr/>
          <a:lstStyle/>
          <a:p>
            <a:r>
              <a:rPr lang="en-GB" sz="3600" b="1" dirty="0" smtClean="0"/>
              <a:t>Air quality in Southwark – NO</a:t>
            </a:r>
            <a:r>
              <a:rPr lang="en-GB" sz="2800" b="1" dirty="0" smtClean="0"/>
              <a:t>2</a:t>
            </a:r>
            <a:endParaRPr lang="en-GB" sz="2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4" y="1341438"/>
            <a:ext cx="6866247" cy="48498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E281-565D-4C85-B31D-89C194CA5CB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607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172440" cy="944760"/>
          </a:xfrm>
        </p:spPr>
        <p:txBody>
          <a:bodyPr/>
          <a:lstStyle/>
          <a:p>
            <a:r>
              <a:rPr lang="en-GB" sz="3600" b="1" dirty="0" smtClean="0"/>
              <a:t>Was it effective?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16456" cy="4995248"/>
          </a:xfrm>
        </p:spPr>
        <p:txBody>
          <a:bodyPr/>
          <a:lstStyle/>
          <a:p>
            <a:pPr indent="0"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YouTube </a:t>
            </a:r>
            <a:r>
              <a:rPr lang="en-GB" sz="2400" b="1" dirty="0" smtClean="0">
                <a:solidFill>
                  <a:schemeClr val="tx1"/>
                </a:solidFill>
              </a:rPr>
              <a:t>video </a:t>
            </a:r>
            <a:r>
              <a:rPr lang="en-GB" sz="2400" dirty="0" smtClean="0"/>
              <a:t>– over </a:t>
            </a:r>
            <a:r>
              <a:rPr lang="en-GB" sz="2400" b="1" dirty="0" smtClean="0">
                <a:solidFill>
                  <a:srgbClr val="FF0000"/>
                </a:solidFill>
              </a:rPr>
              <a:t>117,000 views </a:t>
            </a:r>
            <a:r>
              <a:rPr lang="en-GB" sz="2400" dirty="0" smtClean="0"/>
              <a:t>with </a:t>
            </a:r>
            <a:r>
              <a:rPr lang="en-GB" sz="2400" b="1" dirty="0" smtClean="0">
                <a:solidFill>
                  <a:schemeClr val="tx1"/>
                </a:solidFill>
              </a:rPr>
              <a:t>38%</a:t>
            </a:r>
            <a:r>
              <a:rPr lang="en-GB" sz="2400" dirty="0" smtClean="0"/>
              <a:t> of viewers </a:t>
            </a:r>
          </a:p>
          <a:p>
            <a:pPr indent="0">
              <a:buNone/>
            </a:pPr>
            <a:r>
              <a:rPr lang="en-GB" sz="2400" dirty="0" smtClean="0"/>
              <a:t>watching it to the end </a:t>
            </a:r>
            <a:endParaRPr lang="en-GB" sz="2400" dirty="0" smtClean="0"/>
          </a:p>
          <a:p>
            <a:pPr indent="0">
              <a:buNone/>
            </a:pPr>
            <a:endParaRPr lang="en-GB" sz="2400" dirty="0"/>
          </a:p>
          <a:p>
            <a:pPr indent="0">
              <a:buNone/>
            </a:pPr>
            <a:r>
              <a:rPr lang="en-GB" sz="2400" dirty="0" smtClean="0"/>
              <a:t>The </a:t>
            </a:r>
            <a:r>
              <a:rPr lang="en-GB" sz="2400" b="1" dirty="0" smtClean="0">
                <a:solidFill>
                  <a:schemeClr val="tx1"/>
                </a:solidFill>
              </a:rPr>
              <a:t>view rate </a:t>
            </a:r>
            <a:r>
              <a:rPr lang="en-GB" sz="2400" dirty="0" smtClean="0"/>
              <a:t>was  </a:t>
            </a:r>
            <a:r>
              <a:rPr lang="en-GB" sz="2400" b="1" dirty="0" smtClean="0">
                <a:solidFill>
                  <a:schemeClr val="tx1"/>
                </a:solidFill>
              </a:rPr>
              <a:t>excellent at 49%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GB" sz="2400" dirty="0" smtClean="0"/>
              <a:t>compared </a:t>
            </a:r>
            <a:r>
              <a:rPr lang="en-GB" sz="2400" dirty="0" smtClean="0"/>
              <a:t>with </a:t>
            </a:r>
          </a:p>
          <a:p>
            <a:pPr indent="0">
              <a:buNone/>
            </a:pPr>
            <a:r>
              <a:rPr lang="en-GB" sz="2400" dirty="0" smtClean="0"/>
              <a:t>Government average of 33% </a:t>
            </a:r>
            <a:endParaRPr lang="en-GB" sz="2400" dirty="0"/>
          </a:p>
          <a:p>
            <a:pPr indent="0">
              <a:buNone/>
            </a:pPr>
            <a:endParaRPr lang="en-GB" sz="2400" dirty="0" smtClean="0"/>
          </a:p>
          <a:p>
            <a:pPr indent="0">
              <a:buNone/>
            </a:pPr>
            <a:r>
              <a:rPr lang="en-GB" sz="2400" dirty="0"/>
              <a:t>C</a:t>
            </a:r>
            <a:r>
              <a:rPr lang="en-GB" sz="2400" dirty="0" smtClean="0"/>
              <a:t>ost of </a:t>
            </a:r>
            <a:r>
              <a:rPr lang="en-GB" sz="2400" b="1" dirty="0" smtClean="0">
                <a:solidFill>
                  <a:schemeClr val="tx1"/>
                </a:solidFill>
              </a:rPr>
              <a:t>£0.02 </a:t>
            </a:r>
            <a:r>
              <a:rPr lang="en-GB" sz="2400" dirty="0" smtClean="0"/>
              <a:t>per view – </a:t>
            </a:r>
            <a:r>
              <a:rPr lang="en-GB" sz="2400" b="1" dirty="0" smtClean="0">
                <a:solidFill>
                  <a:schemeClr val="tx1"/>
                </a:solidFill>
              </a:rPr>
              <a:t>good value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for the sector</a:t>
            </a:r>
          </a:p>
          <a:p>
            <a:pPr indent="0">
              <a:buNone/>
            </a:pPr>
            <a:endParaRPr lang="en-GB" sz="2400" dirty="0" smtClean="0"/>
          </a:p>
          <a:p>
            <a:pPr indent="0">
              <a:buNone/>
            </a:pPr>
            <a:r>
              <a:rPr lang="en-GB" sz="2400" dirty="0" smtClean="0"/>
              <a:t>Overall</a:t>
            </a:r>
          </a:p>
          <a:p>
            <a:pPr indent="0">
              <a:buNone/>
            </a:pPr>
            <a:endParaRPr lang="en-GB" sz="2400" dirty="0"/>
          </a:p>
          <a:p>
            <a:pPr indent="0">
              <a:buNone/>
            </a:pPr>
            <a:r>
              <a:rPr lang="en-GB" sz="2400" dirty="0" smtClean="0"/>
              <a:t>There was a </a:t>
            </a:r>
            <a:r>
              <a:rPr lang="en-GB" sz="2400" b="1" dirty="0" smtClean="0">
                <a:solidFill>
                  <a:schemeClr val="tx1"/>
                </a:solidFill>
              </a:rPr>
              <a:t>755% increase in hits to </a:t>
            </a:r>
            <a:r>
              <a:rPr lang="en-GB" sz="2400" dirty="0" smtClean="0"/>
              <a:t>Southwark Council  </a:t>
            </a:r>
          </a:p>
          <a:p>
            <a:pPr indent="0"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air quality website </a:t>
            </a:r>
            <a:r>
              <a:rPr lang="en-GB" sz="2400" dirty="0" smtClean="0"/>
              <a:t>during the campaign – so yes, it worked.</a:t>
            </a:r>
          </a:p>
          <a:p>
            <a:pPr indent="0">
              <a:buNone/>
            </a:pPr>
            <a:r>
              <a:rPr lang="en-GB" sz="2400" dirty="0" smtClean="0"/>
              <a:t>But </a:t>
            </a:r>
            <a:r>
              <a:rPr lang="en-GB" sz="2400" dirty="0" smtClean="0"/>
              <a:t>hits </a:t>
            </a:r>
            <a:r>
              <a:rPr lang="en-GB" sz="2400" b="1" dirty="0" smtClean="0">
                <a:solidFill>
                  <a:schemeClr val="tx1"/>
                </a:solidFill>
              </a:rPr>
              <a:t>fell </a:t>
            </a:r>
            <a:r>
              <a:rPr lang="en-GB" sz="2400" b="1" dirty="0" smtClean="0">
                <a:solidFill>
                  <a:schemeClr val="tx1"/>
                </a:solidFill>
              </a:rPr>
              <a:t>back to normal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levels when </a:t>
            </a:r>
            <a:r>
              <a:rPr lang="en-GB" sz="2400" dirty="0" smtClean="0"/>
              <a:t>campaign </a:t>
            </a:r>
            <a:r>
              <a:rPr lang="en-GB" sz="2400" dirty="0" smtClean="0"/>
              <a:t>ended</a:t>
            </a:r>
          </a:p>
          <a:p>
            <a:pPr indent="0">
              <a:buNone/>
            </a:pPr>
            <a:endParaRPr lang="en-GB" sz="2400" dirty="0"/>
          </a:p>
          <a:p>
            <a:pPr indent="0">
              <a:buNone/>
            </a:pPr>
            <a:r>
              <a:rPr lang="en-GB" sz="2400" dirty="0" smtClean="0"/>
              <a:t>Need to </a:t>
            </a:r>
            <a:r>
              <a:rPr lang="en-GB" sz="2400" b="1" dirty="0" smtClean="0">
                <a:solidFill>
                  <a:schemeClr val="tx1"/>
                </a:solidFill>
              </a:rPr>
              <a:t>embed messages in business as usual</a:t>
            </a:r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E281-565D-4C85-B31D-89C194CA5CB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573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604488" cy="872752"/>
          </a:xfrm>
        </p:spPr>
        <p:txBody>
          <a:bodyPr/>
          <a:lstStyle/>
          <a:p>
            <a:r>
              <a:rPr lang="en-GB" sz="3600" b="1" dirty="0" smtClean="0"/>
              <a:t>Targeting the vulnerable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16456" cy="5256584"/>
          </a:xfrm>
        </p:spPr>
        <p:txBody>
          <a:bodyPr/>
          <a:lstStyle/>
          <a:p>
            <a:pPr indent="0">
              <a:buNone/>
            </a:pPr>
            <a:r>
              <a:rPr lang="en-GB" sz="2400" dirty="0" smtClean="0"/>
              <a:t>Prepared air quality information leaflets </a:t>
            </a:r>
            <a:r>
              <a:rPr lang="en-GB" sz="2400" dirty="0"/>
              <a:t>for NHS </a:t>
            </a:r>
            <a:r>
              <a:rPr lang="en-GB" sz="2400" dirty="0" smtClean="0"/>
              <a:t>practitioners </a:t>
            </a:r>
          </a:p>
          <a:p>
            <a:pPr indent="0">
              <a:buNone/>
            </a:pPr>
            <a:r>
              <a:rPr lang="en-GB" sz="2400" dirty="0" smtClean="0"/>
              <a:t>&amp; patients on:</a:t>
            </a:r>
          </a:p>
          <a:p>
            <a:pPr indent="0">
              <a:buNone/>
            </a:pPr>
            <a:endParaRPr lang="en-GB" sz="2400" dirty="0"/>
          </a:p>
          <a:p>
            <a:r>
              <a:rPr lang="en-GB" sz="2400" dirty="0"/>
              <a:t>Protecting </a:t>
            </a:r>
            <a:r>
              <a:rPr lang="en-GB" sz="2400" dirty="0" smtClean="0"/>
              <a:t>yourself from poor air quality</a:t>
            </a:r>
          </a:p>
          <a:p>
            <a:pPr indent="0">
              <a:buNone/>
            </a:pPr>
            <a:endParaRPr lang="en-GB" sz="2400" dirty="0"/>
          </a:p>
          <a:p>
            <a:r>
              <a:rPr lang="en-GB" sz="2400" dirty="0"/>
              <a:t>Condensation &amp; </a:t>
            </a:r>
            <a:r>
              <a:rPr lang="en-GB" sz="2400" dirty="0" smtClean="0"/>
              <a:t>mould</a:t>
            </a:r>
          </a:p>
          <a:p>
            <a:pPr indent="0">
              <a:buNone/>
            </a:pPr>
            <a:endParaRPr lang="en-GB" sz="2400" dirty="0"/>
          </a:p>
          <a:p>
            <a:r>
              <a:rPr lang="en-GB" sz="2400" dirty="0"/>
              <a:t>Gas &amp; carbon </a:t>
            </a:r>
            <a:r>
              <a:rPr lang="en-GB" sz="2400" dirty="0" smtClean="0"/>
              <a:t>monoxide</a:t>
            </a:r>
          </a:p>
          <a:p>
            <a:pPr indent="0">
              <a:buNone/>
            </a:pPr>
            <a:endParaRPr lang="en-GB" sz="2400" dirty="0"/>
          </a:p>
          <a:p>
            <a:r>
              <a:rPr lang="en-GB" sz="2400" dirty="0"/>
              <a:t>General domestic </a:t>
            </a:r>
            <a:r>
              <a:rPr lang="en-GB" sz="2400" dirty="0" smtClean="0"/>
              <a:t>sources</a:t>
            </a:r>
          </a:p>
          <a:p>
            <a:pPr indent="0">
              <a:buNone/>
            </a:pPr>
            <a:endParaRPr lang="en-GB" sz="2400" dirty="0"/>
          </a:p>
          <a:p>
            <a:r>
              <a:rPr lang="en-GB" sz="2400" dirty="0"/>
              <a:t>Occupational </a:t>
            </a:r>
            <a:r>
              <a:rPr lang="en-GB" sz="2400" dirty="0" smtClean="0"/>
              <a:t>exposure</a:t>
            </a:r>
          </a:p>
          <a:p>
            <a:endParaRPr lang="en-GB" sz="2400" dirty="0"/>
          </a:p>
          <a:p>
            <a:pPr indent="0">
              <a:buNone/>
            </a:pPr>
            <a:r>
              <a:rPr lang="en-GB" sz="2400" dirty="0"/>
              <a:t>Available at </a:t>
            </a:r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www.southwark.gov.uk/environment/air-</a:t>
            </a:r>
          </a:p>
          <a:p>
            <a:pPr indent="0">
              <a:buNone/>
            </a:pPr>
            <a:r>
              <a:rPr lang="en-GB" sz="2400" dirty="0" smtClean="0">
                <a:hlinkClick r:id="rId2"/>
              </a:rPr>
              <a:t>quality/what-you-can-do?chapter=3</a:t>
            </a:r>
            <a:r>
              <a:rPr lang="en-GB" sz="2400" dirty="0" smtClean="0"/>
              <a:t> </a:t>
            </a:r>
            <a:endParaRPr lang="en-GB" sz="24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E281-565D-4C85-B31D-89C194CA5CB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592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6559200" cy="872752"/>
          </a:xfrm>
        </p:spPr>
        <p:txBody>
          <a:bodyPr/>
          <a:lstStyle/>
          <a:p>
            <a:r>
              <a:rPr lang="en-GB" sz="3600" b="1" dirty="0" smtClean="0"/>
              <a:t>And finally…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72816"/>
            <a:ext cx="8316456" cy="4419184"/>
          </a:xfrm>
        </p:spPr>
        <p:txBody>
          <a:bodyPr/>
          <a:lstStyle/>
          <a:p>
            <a:endParaRPr lang="en-GB" sz="3600" dirty="0" smtClean="0"/>
          </a:p>
          <a:p>
            <a:pPr indent="0" algn="ctr"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What can </a:t>
            </a:r>
            <a:r>
              <a:rPr lang="en-GB" sz="2800" b="1" u="sng" dirty="0" smtClean="0">
                <a:solidFill>
                  <a:schemeClr val="tx1"/>
                </a:solidFill>
              </a:rPr>
              <a:t>you</a:t>
            </a:r>
            <a:r>
              <a:rPr lang="en-GB" sz="2800" b="1" dirty="0" smtClean="0">
                <a:solidFill>
                  <a:schemeClr val="tx1"/>
                </a:solidFill>
              </a:rPr>
              <a:t> do to </a:t>
            </a:r>
            <a:r>
              <a:rPr lang="en-GB" sz="2800" b="1" dirty="0" smtClean="0">
                <a:solidFill>
                  <a:schemeClr val="tx1"/>
                </a:solidFill>
              </a:rPr>
              <a:t>raise awareness</a:t>
            </a:r>
            <a:r>
              <a:rPr lang="en-GB" sz="2800" b="1" dirty="0">
                <a:solidFill>
                  <a:schemeClr val="tx1"/>
                </a:solidFill>
              </a:rPr>
              <a:t>, reduce 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indent="0" algn="ctr"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atmospheric pollution, </a:t>
            </a:r>
            <a:r>
              <a:rPr lang="en-GB" sz="2800" b="1" dirty="0">
                <a:solidFill>
                  <a:schemeClr val="tx1"/>
                </a:solidFill>
              </a:rPr>
              <a:t>improve </a:t>
            </a:r>
            <a:r>
              <a:rPr lang="en-GB" sz="2800" b="1" dirty="0">
                <a:solidFill>
                  <a:schemeClr val="tx1"/>
                </a:solidFill>
              </a:rPr>
              <a:t>air </a:t>
            </a:r>
            <a:r>
              <a:rPr lang="en-GB" sz="2800" b="1" dirty="0" smtClean="0">
                <a:solidFill>
                  <a:schemeClr val="tx1"/>
                </a:solidFill>
              </a:rPr>
              <a:t>quality and </a:t>
            </a:r>
          </a:p>
          <a:p>
            <a:pPr indent="0" algn="ctr">
              <a:buNone/>
            </a:pPr>
            <a:r>
              <a:rPr lang="en-GB" sz="2800" b="1" dirty="0">
                <a:solidFill>
                  <a:schemeClr val="tx1"/>
                </a:solidFill>
              </a:rPr>
              <a:t>p</a:t>
            </a:r>
            <a:r>
              <a:rPr lang="en-GB" sz="2800" b="1" dirty="0" smtClean="0">
                <a:solidFill>
                  <a:schemeClr val="tx1"/>
                </a:solidFill>
              </a:rPr>
              <a:t>rotect respiratory </a:t>
            </a:r>
            <a:r>
              <a:rPr lang="en-GB" sz="2800" b="1" dirty="0" smtClean="0">
                <a:solidFill>
                  <a:schemeClr val="tx1"/>
                </a:solidFill>
              </a:rPr>
              <a:t>health</a:t>
            </a:r>
            <a:r>
              <a:rPr lang="en-GB" sz="2800" b="1" dirty="0">
                <a:solidFill>
                  <a:schemeClr val="tx1"/>
                </a:solidFill>
              </a:rPr>
              <a:t>?</a:t>
            </a:r>
          </a:p>
          <a:p>
            <a:pPr indent="0" algn="ctr">
              <a:buNone/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indent="0" algn="ctr">
              <a:buNone/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GB" sz="2800" b="1" dirty="0" smtClean="0">
                <a:solidFill>
                  <a:schemeClr val="tx1"/>
                </a:solidFill>
              </a:rPr>
              <a:t>Professionally – with clients</a:t>
            </a:r>
          </a:p>
          <a:p>
            <a:pPr marL="514350" indent="-514350">
              <a:buAutoNum type="arabicPeriod"/>
            </a:pPr>
            <a:endParaRPr lang="en-GB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GB" sz="2800" b="1" dirty="0" smtClean="0">
                <a:solidFill>
                  <a:schemeClr val="tx1"/>
                </a:solidFill>
              </a:rPr>
              <a:t>Professionally – within your organisation</a:t>
            </a:r>
          </a:p>
          <a:p>
            <a:pPr indent="0">
              <a:buNone/>
            </a:pPr>
            <a:endParaRPr lang="en-GB" sz="2800" b="1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3.  Personally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E281-565D-4C85-B31D-89C194CA5CB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40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172440" cy="872752"/>
          </a:xfrm>
        </p:spPr>
        <p:txBody>
          <a:bodyPr/>
          <a:lstStyle/>
          <a:p>
            <a:r>
              <a:rPr lang="en-GB" sz="3600" b="1" dirty="0"/>
              <a:t>Air quality in Southwark </a:t>
            </a:r>
            <a:r>
              <a:rPr lang="en-GB" sz="3600" b="1" dirty="0" smtClean="0"/>
              <a:t>– PM</a:t>
            </a:r>
            <a:r>
              <a:rPr lang="en-GB" sz="2800" b="1" dirty="0" smtClean="0"/>
              <a:t>10</a:t>
            </a:r>
            <a:endParaRPr lang="en-GB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2" y="1341438"/>
            <a:ext cx="6866247" cy="48498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E281-565D-4C85-B31D-89C194CA5CB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31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100432" cy="944760"/>
          </a:xfrm>
        </p:spPr>
        <p:txBody>
          <a:bodyPr/>
          <a:lstStyle/>
          <a:p>
            <a:r>
              <a:rPr lang="en-GB" sz="3600" b="1" dirty="0"/>
              <a:t>Air quality in Southwark – </a:t>
            </a:r>
            <a:r>
              <a:rPr lang="en-GB" sz="3600" b="1" dirty="0" smtClean="0"/>
              <a:t>PM</a:t>
            </a:r>
            <a:r>
              <a:rPr lang="en-GB" sz="2800" b="1" dirty="0" smtClean="0"/>
              <a:t>2.5</a:t>
            </a:r>
            <a:endParaRPr lang="en-GB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4" y="1341438"/>
            <a:ext cx="6866247" cy="48498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E281-565D-4C85-B31D-89C194CA5CB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69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6559200" cy="944760"/>
          </a:xfrm>
        </p:spPr>
        <p:txBody>
          <a:bodyPr/>
          <a:lstStyle/>
          <a:p>
            <a:r>
              <a:rPr lang="en-GB" sz="3600" b="1" dirty="0" smtClean="0"/>
              <a:t>Air Quality Management Area</a:t>
            </a:r>
            <a:endParaRPr lang="en-GB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AE47-4F41-4277-AE9F-B03671D61710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68300" y="1484784"/>
            <a:ext cx="4059238" cy="4672028"/>
          </a:xfrm>
        </p:spPr>
        <p:txBody>
          <a:bodyPr/>
          <a:lstStyle/>
          <a:p>
            <a:pPr marL="342900" indent="-342900"/>
            <a:endParaRPr lang="en-GB" sz="2000" dirty="0" smtClean="0"/>
          </a:p>
          <a:p>
            <a:pPr indent="0">
              <a:buNone/>
            </a:pPr>
            <a:endParaRPr lang="en-GB" sz="2000" dirty="0" smtClean="0"/>
          </a:p>
          <a:p>
            <a:pPr marL="342900" indent="-342900"/>
            <a:r>
              <a:rPr lang="en-GB" sz="2000" dirty="0"/>
              <a:t>D</a:t>
            </a:r>
            <a:r>
              <a:rPr lang="en-GB" sz="2000" dirty="0" smtClean="0"/>
              <a:t>eclared our first  AQMA in 2000</a:t>
            </a:r>
          </a:p>
          <a:p>
            <a:pPr indent="0">
              <a:buNone/>
            </a:pPr>
            <a:endParaRPr lang="en-GB" sz="2000" dirty="0" smtClean="0"/>
          </a:p>
          <a:p>
            <a:pPr marL="342900" indent="-342900"/>
            <a:r>
              <a:rPr lang="en-GB" sz="2000" b="1" dirty="0" smtClean="0">
                <a:solidFill>
                  <a:schemeClr val="tx1"/>
                </a:solidFill>
              </a:rPr>
              <a:t>Currently covers all of </a:t>
            </a:r>
          </a:p>
          <a:p>
            <a:pPr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    borough north of South</a:t>
            </a:r>
          </a:p>
          <a:p>
            <a:pPr indent="0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     Circular</a:t>
            </a:r>
          </a:p>
          <a:p>
            <a:pPr indent="0">
              <a:buNone/>
            </a:pPr>
            <a:endParaRPr lang="en-GB" sz="2000" dirty="0" smtClean="0"/>
          </a:p>
          <a:p>
            <a:pPr marL="342900" indent="-342900"/>
            <a:r>
              <a:rPr lang="en-GB" sz="2000" dirty="0" smtClean="0"/>
              <a:t>Reviewed </a:t>
            </a:r>
            <a:r>
              <a:rPr lang="en-GB" sz="2000" dirty="0"/>
              <a:t>every 5yrs</a:t>
            </a:r>
          </a:p>
          <a:p>
            <a:pPr indent="0">
              <a:buNone/>
            </a:pPr>
            <a:endParaRPr lang="en-GB" sz="2000" dirty="0"/>
          </a:p>
          <a:p>
            <a:pPr marL="342900" indent="-342900"/>
            <a:r>
              <a:rPr lang="en-GB" sz="2000" dirty="0" smtClean="0"/>
              <a:t>Next review – 2020</a:t>
            </a:r>
            <a:endParaRPr lang="en-GB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4104456" cy="5256584"/>
          </a:xfrm>
        </p:spPr>
      </p:pic>
    </p:spTree>
    <p:extLst>
      <p:ext uri="{BB962C8B-B14F-4D97-AF65-F5344CB8AC3E}">
        <p14:creationId xmlns:p14="http://schemas.microsoft.com/office/powerpoint/2010/main" val="376533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316456" cy="944760"/>
          </a:xfrm>
        </p:spPr>
        <p:txBody>
          <a:bodyPr/>
          <a:lstStyle/>
          <a:p>
            <a:r>
              <a:rPr lang="en-GB" sz="3200" b="1" dirty="0" smtClean="0"/>
              <a:t>Map of air quality monitoring locations</a:t>
            </a:r>
            <a:endParaRPr lang="en-GB" sz="3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96" y="1412875"/>
            <a:ext cx="3378284" cy="47783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E281-565D-4C85-B31D-89C194CA5CB5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38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316456" cy="872752"/>
          </a:xfrm>
        </p:spPr>
        <p:txBody>
          <a:bodyPr/>
          <a:lstStyle/>
          <a:p>
            <a:r>
              <a:rPr lang="en-GB" sz="3600" b="1" dirty="0" smtClean="0"/>
              <a:t>Trend monitoring results</a:t>
            </a:r>
            <a:endParaRPr lang="en-GB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AE47-4F41-4277-AE9F-B03671D61710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5"/>
          </p:nvPr>
        </p:nvGraphicFramePr>
        <p:xfrm>
          <a:off x="368300" y="1412875"/>
          <a:ext cx="4059238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06140105"/>
              </p:ext>
            </p:extLst>
          </p:nvPr>
        </p:nvGraphicFramePr>
        <p:xfrm>
          <a:off x="4716463" y="1412776"/>
          <a:ext cx="4104009" cy="474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52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244448" cy="872752"/>
          </a:xfrm>
        </p:spPr>
        <p:txBody>
          <a:bodyPr/>
          <a:lstStyle/>
          <a:p>
            <a:r>
              <a:rPr lang="en-GB" sz="3600" b="1" dirty="0"/>
              <a:t>Air </a:t>
            </a:r>
            <a:r>
              <a:rPr lang="en-GB" sz="3600" b="1" dirty="0" smtClean="0"/>
              <a:t>quality </a:t>
            </a:r>
            <a:r>
              <a:rPr lang="en-GB" sz="3600" b="1" dirty="0"/>
              <a:t>i</a:t>
            </a:r>
            <a:r>
              <a:rPr lang="en-GB" sz="3600" b="1" dirty="0" smtClean="0"/>
              <a:t>mpacts on health</a:t>
            </a:r>
            <a:endParaRPr lang="en-GB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AE47-4F41-4277-AE9F-B03671D61710}" type="datetime1">
              <a:rPr lang="en-GB" smtClean="0"/>
              <a:pPr/>
              <a:t>17/09/2019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68300" y="1340768"/>
            <a:ext cx="8308156" cy="481604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Mortality </a:t>
            </a:r>
            <a:r>
              <a:rPr lang="en-US" sz="2000" dirty="0"/>
              <a:t>linked to air pollution is higher in Southwark than in London or </a:t>
            </a:r>
            <a:r>
              <a:rPr lang="en-US" sz="2000" dirty="0" smtClean="0"/>
              <a:t>England - it accounts </a:t>
            </a:r>
            <a:r>
              <a:rPr lang="en-US" sz="2000" dirty="0"/>
              <a:t>for </a:t>
            </a:r>
            <a:r>
              <a:rPr lang="en-US" sz="2000" b="1" dirty="0" smtClean="0">
                <a:solidFill>
                  <a:schemeClr val="tx1"/>
                </a:solidFill>
              </a:rPr>
              <a:t>6.7% </a:t>
            </a:r>
            <a:r>
              <a:rPr lang="en-US" sz="2000" b="1" dirty="0">
                <a:solidFill>
                  <a:schemeClr val="tx1"/>
                </a:solidFill>
              </a:rPr>
              <a:t>of all </a:t>
            </a:r>
            <a:r>
              <a:rPr lang="en-US" sz="2000" b="1" dirty="0" smtClean="0">
                <a:solidFill>
                  <a:schemeClr val="tx1"/>
                </a:solidFill>
              </a:rPr>
              <a:t>deaths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GB" sz="2000" b="1" dirty="0" smtClean="0">
                <a:solidFill>
                  <a:schemeClr val="tx1"/>
                </a:solidFill>
              </a:rPr>
              <a:t>45% </a:t>
            </a:r>
            <a:r>
              <a:rPr lang="en-GB" sz="2000" dirty="0"/>
              <a:t>of people living in Southwark are </a:t>
            </a:r>
            <a:r>
              <a:rPr lang="en-GB" sz="2000" b="1" dirty="0">
                <a:solidFill>
                  <a:schemeClr val="tx1"/>
                </a:solidFill>
              </a:rPr>
              <a:t>regularly exposed to high NO</a:t>
            </a:r>
            <a:r>
              <a:rPr lang="en-GB" sz="2000" b="1" baseline="-25000" dirty="0">
                <a:solidFill>
                  <a:schemeClr val="tx1"/>
                </a:solidFill>
              </a:rPr>
              <a:t>2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dirty="0" smtClean="0"/>
              <a:t>levels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endParaRPr lang="en-GB" sz="200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Helping people </a:t>
            </a:r>
            <a:r>
              <a:rPr lang="en-US" sz="2000" b="1" dirty="0" smtClean="0">
                <a:solidFill>
                  <a:schemeClr val="tx1"/>
                </a:solidFill>
              </a:rPr>
              <a:t>mitigate exposure </a:t>
            </a:r>
            <a:r>
              <a:rPr lang="en-US" sz="2000" dirty="0"/>
              <a:t>to air pollution </a:t>
            </a:r>
            <a:r>
              <a:rPr lang="en-US" sz="2000" dirty="0" smtClean="0"/>
              <a:t>is a priority </a:t>
            </a:r>
            <a:endParaRPr lang="en-US" sz="2000" dirty="0"/>
          </a:p>
          <a:p>
            <a:pPr indent="0">
              <a:lnSpc>
                <a:spcPct val="100000"/>
              </a:lnSpc>
              <a:buNone/>
            </a:pPr>
            <a:endParaRPr lang="en-GB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17392"/>
              </p:ext>
            </p:extLst>
          </p:nvPr>
        </p:nvGraphicFramePr>
        <p:xfrm>
          <a:off x="337616" y="3965705"/>
          <a:ext cx="8532000" cy="2199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80120"/>
                <a:gridCol w="5040560"/>
                <a:gridCol w="2411320"/>
              </a:tblGrid>
              <a:tr h="2775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Pollutant</a:t>
                      </a:r>
                      <a:endParaRPr lang="en-GB" sz="14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Sources</a:t>
                      </a:r>
                      <a:endParaRPr lang="en-GB" sz="14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Health effects</a:t>
                      </a:r>
                      <a:endParaRPr lang="en-GB" sz="14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0044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Nitrogen dioxide - </a:t>
                      </a:r>
                    </a:p>
                    <a:p>
                      <a:r>
                        <a:rPr lang="en-GB" sz="1400" dirty="0" smtClean="0"/>
                        <a:t>NO</a:t>
                      </a:r>
                      <a:r>
                        <a:rPr lang="en-GB" sz="1400" baseline="-25000" dirty="0" smtClean="0"/>
                        <a:t>2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Road</a:t>
                      </a:r>
                      <a:r>
                        <a:rPr lang="en-GB" sz="1400" baseline="0" dirty="0" smtClean="0"/>
                        <a:t> transport (diesel emissions), boilers, power stations &amp; industry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Lung irritation</a:t>
                      </a:r>
                    </a:p>
                    <a:p>
                      <a:r>
                        <a:rPr lang="en-GB" sz="1400" dirty="0" smtClean="0"/>
                        <a:t>Lung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damage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6327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Particulate matter -</a:t>
                      </a:r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PM</a:t>
                      </a:r>
                      <a:r>
                        <a:rPr lang="en-GB" sz="1400" baseline="-25000" dirty="0" smtClean="0"/>
                        <a:t>10</a:t>
                      </a:r>
                      <a:r>
                        <a:rPr lang="en-GB" sz="1400" baseline="0" dirty="0" smtClean="0"/>
                        <a:t> &amp; PM</a:t>
                      </a:r>
                      <a:r>
                        <a:rPr lang="en-GB" sz="1400" baseline="-25000" dirty="0" smtClean="0"/>
                        <a:t>2.5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Road transport (diesel </a:t>
                      </a:r>
                      <a:r>
                        <a:rPr lang="en-GB" sz="1400" baseline="0" dirty="0" smtClean="0"/>
                        <a:t>emissions, </a:t>
                      </a:r>
                      <a:r>
                        <a:rPr lang="en-GB" sz="1400" dirty="0" smtClean="0"/>
                        <a:t>tyre &amp;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brake wear),</a:t>
                      </a:r>
                      <a:r>
                        <a:rPr lang="en-GB" sz="1400" baseline="0" dirty="0" smtClean="0"/>
                        <a:t> boilers, power stations, industry &amp; construction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Increased chance of respiratory</a:t>
                      </a:r>
                      <a:r>
                        <a:rPr lang="en-GB" sz="1400" baseline="0" dirty="0" smtClean="0"/>
                        <a:t> disease</a:t>
                      </a:r>
                    </a:p>
                    <a:p>
                      <a:r>
                        <a:rPr lang="en-GB" sz="1400" baseline="0" dirty="0" smtClean="0"/>
                        <a:t>Lung damage (cancer) </a:t>
                      </a:r>
                    </a:p>
                    <a:p>
                      <a:r>
                        <a:rPr lang="en-GB" sz="1400" baseline="0" dirty="0" smtClean="0"/>
                        <a:t>Lung irritation </a:t>
                      </a:r>
                    </a:p>
                    <a:p>
                      <a:r>
                        <a:rPr lang="en-GB" sz="1400" baseline="0" dirty="0" smtClean="0"/>
                        <a:t>Premature death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3528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rgbClr val="00C0B5"/>
                </a:solidFill>
              </a:rPr>
              <a:t> </a:t>
            </a:r>
            <a:r>
              <a:rPr lang="en-GB" sz="800" dirty="0" smtClean="0">
                <a:solidFill>
                  <a:srgbClr val="00C0B5"/>
                </a:solidFill>
              </a:rPr>
              <a:t>1) Public </a:t>
            </a:r>
            <a:r>
              <a:rPr lang="en-GB" sz="800" dirty="0">
                <a:solidFill>
                  <a:srgbClr val="00C0B5"/>
                </a:solidFill>
              </a:rPr>
              <a:t>Health England </a:t>
            </a:r>
            <a:r>
              <a:rPr lang="en-GB" sz="800" dirty="0" smtClean="0">
                <a:solidFill>
                  <a:srgbClr val="00C0B5"/>
                </a:solidFill>
              </a:rPr>
              <a:t>website:  </a:t>
            </a:r>
            <a:r>
              <a:rPr lang="en-GB" sz="800" u="sng" dirty="0">
                <a:solidFill>
                  <a:srgbClr val="00C0B5"/>
                </a:solidFill>
                <a:hlinkClick r:id="rId2"/>
              </a:rPr>
              <a:t>https://fingertips.phe.org.uk/search/air#page/4/gid/1/pat/6/par/E12000007/ati/102/are/E09000028/iid/30101/age/230/sex/4</a:t>
            </a:r>
            <a:endParaRPr lang="en-GB" sz="800" dirty="0">
              <a:solidFill>
                <a:srgbClr val="00C0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244448" cy="872752"/>
          </a:xfrm>
        </p:spPr>
        <p:txBody>
          <a:bodyPr/>
          <a:lstStyle/>
          <a:p>
            <a:r>
              <a:rPr lang="en-GB" sz="3600" b="1" dirty="0"/>
              <a:t>Air </a:t>
            </a:r>
            <a:r>
              <a:rPr lang="en-GB" sz="3600" b="1" dirty="0" smtClean="0"/>
              <a:t>quality </a:t>
            </a:r>
            <a:r>
              <a:rPr lang="en-GB" sz="3600" b="1" dirty="0"/>
              <a:t>i</a:t>
            </a:r>
            <a:r>
              <a:rPr lang="en-GB" sz="3600" b="1" dirty="0" smtClean="0"/>
              <a:t>mpacts </a:t>
            </a:r>
            <a:r>
              <a:rPr lang="en-GB" sz="3600" b="1" dirty="0"/>
              <a:t>on </a:t>
            </a:r>
            <a:r>
              <a:rPr lang="en-GB" sz="3600" b="1" dirty="0" smtClean="0"/>
              <a:t>health</a:t>
            </a:r>
            <a:endParaRPr lang="en-GB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AE47-4F41-4277-AE9F-B03671D61710}" type="datetime1">
              <a:rPr lang="en-GB" smtClean="0"/>
              <a:t>17/09/2019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Click Insert Header &amp; Footer and Apply to all to modify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737299"/>
              </p:ext>
            </p:extLst>
          </p:nvPr>
        </p:nvGraphicFramePr>
        <p:xfrm>
          <a:off x="445480" y="1772816"/>
          <a:ext cx="3672408" cy="394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427984" y="1700808"/>
            <a:ext cx="4104456" cy="3888432"/>
          </a:xfrm>
        </p:spPr>
        <p:txBody>
          <a:bodyPr/>
          <a:lstStyle/>
          <a:p>
            <a:pPr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484785"/>
            <a:ext cx="50405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808080"/>
                </a:solidFill>
              </a:rPr>
              <a:t>Approx. </a:t>
            </a:r>
            <a:r>
              <a:rPr lang="en-GB" b="1" dirty="0"/>
              <a:t>90</a:t>
            </a:r>
            <a:r>
              <a:rPr lang="en-GB" dirty="0">
                <a:solidFill>
                  <a:srgbClr val="808080"/>
                </a:solidFill>
              </a:rPr>
              <a:t> Southwark deaths in </a:t>
            </a:r>
            <a:r>
              <a:rPr lang="en-GB" dirty="0" smtClean="0">
                <a:solidFill>
                  <a:srgbClr val="808080"/>
                </a:solidFill>
              </a:rPr>
              <a:t>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808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808080"/>
                </a:solidFill>
              </a:rPr>
              <a:t>Approx. </a:t>
            </a:r>
            <a:r>
              <a:rPr lang="en-GB" b="1" dirty="0"/>
              <a:t>100</a:t>
            </a:r>
            <a:r>
              <a:rPr lang="en-GB" dirty="0">
                <a:solidFill>
                  <a:srgbClr val="808080"/>
                </a:solidFill>
              </a:rPr>
              <a:t> Southwark resident asthma admissions per </a:t>
            </a:r>
            <a:r>
              <a:rPr lang="en-GB" dirty="0" smtClean="0">
                <a:solidFill>
                  <a:srgbClr val="808080"/>
                </a:solidFill>
              </a:rPr>
              <a:t>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808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08080"/>
                </a:solidFill>
              </a:rPr>
              <a:t>Poor air quality days </a:t>
            </a:r>
            <a:r>
              <a:rPr lang="en-GB" dirty="0" smtClean="0">
                <a:solidFill>
                  <a:srgbClr val="808080"/>
                </a:solidFill>
              </a:rPr>
              <a:t>associated </a:t>
            </a:r>
            <a:r>
              <a:rPr lang="en-GB" dirty="0">
                <a:solidFill>
                  <a:srgbClr val="808080"/>
                </a:solidFill>
              </a:rPr>
              <a:t>with increased </a:t>
            </a:r>
            <a:r>
              <a:rPr lang="en-GB" dirty="0" smtClean="0">
                <a:solidFill>
                  <a:srgbClr val="808080"/>
                </a:solidFill>
              </a:rPr>
              <a:t> </a:t>
            </a:r>
            <a:r>
              <a:rPr lang="en-GB" dirty="0">
                <a:solidFill>
                  <a:srgbClr val="808080"/>
                </a:solidFill>
              </a:rPr>
              <a:t>GP and </a:t>
            </a:r>
            <a:r>
              <a:rPr lang="en-GB" dirty="0" smtClean="0">
                <a:solidFill>
                  <a:srgbClr val="808080"/>
                </a:solidFill>
              </a:rPr>
              <a:t>A&amp;E attendance</a:t>
            </a:r>
            <a:endParaRPr lang="en-GB" dirty="0">
              <a:solidFill>
                <a:srgbClr val="808080"/>
              </a:solidFill>
            </a:endParaRPr>
          </a:p>
          <a:p>
            <a:endParaRPr lang="en-GB" dirty="0">
              <a:solidFill>
                <a:srgbClr val="808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808080"/>
                </a:solidFill>
              </a:rPr>
              <a:t>Approx. </a:t>
            </a:r>
            <a:r>
              <a:rPr lang="en-GB" b="1" dirty="0"/>
              <a:t>5230</a:t>
            </a:r>
            <a:r>
              <a:rPr lang="en-GB" dirty="0">
                <a:solidFill>
                  <a:srgbClr val="808080"/>
                </a:solidFill>
              </a:rPr>
              <a:t> new cases of </a:t>
            </a:r>
            <a:r>
              <a:rPr lang="en-GB" dirty="0" smtClean="0">
                <a:solidFill>
                  <a:srgbClr val="808080"/>
                </a:solidFill>
              </a:rPr>
              <a:t>respiratory disease </a:t>
            </a:r>
            <a:r>
              <a:rPr lang="en-GB" dirty="0">
                <a:solidFill>
                  <a:srgbClr val="808080"/>
                </a:solidFill>
              </a:rPr>
              <a:t>in </a:t>
            </a:r>
            <a:r>
              <a:rPr lang="en-GB" dirty="0" smtClean="0">
                <a:solidFill>
                  <a:srgbClr val="808080"/>
                </a:solidFill>
              </a:rPr>
              <a:t>Southwark residents due </a:t>
            </a:r>
            <a:r>
              <a:rPr lang="en-GB" dirty="0">
                <a:solidFill>
                  <a:srgbClr val="808080"/>
                </a:solidFill>
              </a:rPr>
              <a:t>to air </a:t>
            </a:r>
            <a:r>
              <a:rPr lang="en-GB" dirty="0" smtClean="0">
                <a:solidFill>
                  <a:srgbClr val="808080"/>
                </a:solidFill>
              </a:rPr>
              <a:t>pollution in </a:t>
            </a:r>
            <a:r>
              <a:rPr lang="en-GB" dirty="0">
                <a:solidFill>
                  <a:srgbClr val="808080"/>
                </a:solidFill>
              </a:rPr>
              <a:t>2017 </a:t>
            </a:r>
          </a:p>
          <a:p>
            <a:endParaRPr lang="en-GB" dirty="0">
              <a:solidFill>
                <a:srgbClr val="808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08080"/>
                </a:solidFill>
              </a:rPr>
              <a:t>People’s health may be affected by poor air quality even if they </a:t>
            </a:r>
            <a:r>
              <a:rPr lang="en-GB" dirty="0" smtClean="0">
                <a:solidFill>
                  <a:srgbClr val="808080"/>
                </a:solidFill>
              </a:rPr>
              <a:t>don’t experience noticeable </a:t>
            </a:r>
            <a:r>
              <a:rPr lang="en-GB" dirty="0">
                <a:solidFill>
                  <a:srgbClr val="808080"/>
                </a:solidFill>
              </a:rPr>
              <a:t>effects</a:t>
            </a:r>
          </a:p>
          <a:p>
            <a:endParaRPr lang="en-GB" dirty="0">
              <a:solidFill>
                <a:srgbClr val="80808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uthwark presentation">
  <a:themeElements>
    <a:clrScheme name="Southwark PwP Gold">
      <a:dk1>
        <a:srgbClr val="F0AB00"/>
      </a:dk1>
      <a:lt1>
        <a:srgbClr val="FFFFFF"/>
      </a:lt1>
      <a:dk2>
        <a:srgbClr val="CF0072"/>
      </a:dk2>
      <a:lt2>
        <a:srgbClr val="34B233"/>
      </a:lt2>
      <a:accent1>
        <a:srgbClr val="B6BF00"/>
      </a:accent1>
      <a:accent2>
        <a:srgbClr val="00C0B5"/>
      </a:accent2>
      <a:accent3>
        <a:srgbClr val="00A9E0"/>
      </a:accent3>
      <a:accent4>
        <a:srgbClr val="0065BD"/>
      </a:accent4>
      <a:accent5>
        <a:srgbClr val="80379B"/>
      </a:accent5>
      <a:accent6>
        <a:srgbClr val="CF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l">
  <a:themeElements>
    <a:clrScheme name="Southwark PwP Teal">
      <a:dk1>
        <a:srgbClr val="00C0B5"/>
      </a:dk1>
      <a:lt1>
        <a:srgbClr val="FFFFFF"/>
      </a:lt1>
      <a:dk2>
        <a:srgbClr val="FF6319"/>
      </a:dk2>
      <a:lt2>
        <a:srgbClr val="34B233"/>
      </a:lt2>
      <a:accent1>
        <a:srgbClr val="B6BF00"/>
      </a:accent1>
      <a:accent2>
        <a:srgbClr val="F0AB00"/>
      </a:accent2>
      <a:accent3>
        <a:srgbClr val="00A9E0"/>
      </a:accent3>
      <a:accent4>
        <a:srgbClr val="0065BD"/>
      </a:accent4>
      <a:accent5>
        <a:srgbClr val="80379B"/>
      </a:accent5>
      <a:accent6>
        <a:srgbClr val="CF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rple">
  <a:themeElements>
    <a:clrScheme name="Southwark PwP Purple">
      <a:dk1>
        <a:srgbClr val="80379B"/>
      </a:dk1>
      <a:lt1>
        <a:srgbClr val="FFFFFF"/>
      </a:lt1>
      <a:dk2>
        <a:srgbClr val="00A9E0"/>
      </a:dk2>
      <a:lt2>
        <a:srgbClr val="34B233"/>
      </a:lt2>
      <a:accent1>
        <a:srgbClr val="B6BF00"/>
      </a:accent1>
      <a:accent2>
        <a:srgbClr val="00C0B5"/>
      </a:accent2>
      <a:accent3>
        <a:srgbClr val="00A9E0"/>
      </a:accent3>
      <a:accent4>
        <a:srgbClr val="0065BD"/>
      </a:accent4>
      <a:accent5>
        <a:srgbClr val="F0AB00"/>
      </a:accent5>
      <a:accent6>
        <a:srgbClr val="CF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ark Yellow">
  <a:themeElements>
    <a:clrScheme name="Southwark PwP Purple">
      <a:dk1>
        <a:srgbClr val="B6BF00"/>
      </a:dk1>
      <a:lt1>
        <a:srgbClr val="FFFFFF"/>
      </a:lt1>
      <a:dk2>
        <a:srgbClr val="CF0072"/>
      </a:dk2>
      <a:lt2>
        <a:srgbClr val="34B233"/>
      </a:lt2>
      <a:accent1>
        <a:srgbClr val="B6BF00"/>
      </a:accent1>
      <a:accent2>
        <a:srgbClr val="00C0B5"/>
      </a:accent2>
      <a:accent3>
        <a:srgbClr val="00A9E0"/>
      </a:accent3>
      <a:accent4>
        <a:srgbClr val="0065BD"/>
      </a:accent4>
      <a:accent5>
        <a:srgbClr val="F0AB00"/>
      </a:accent5>
      <a:accent6>
        <a:srgbClr val="CF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uthwark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F0072"/>
    </a:accent1>
    <a:accent2>
      <a:srgbClr val="0065BD"/>
    </a:accent2>
    <a:accent3>
      <a:srgbClr val="00A9E0"/>
    </a:accent3>
    <a:accent4>
      <a:srgbClr val="E00034"/>
    </a:accent4>
    <a:accent5>
      <a:srgbClr val="80379B"/>
    </a:accent5>
    <a:accent6>
      <a:srgbClr val="34B233"/>
    </a:accent6>
    <a:hlink>
      <a:srgbClr val="878787"/>
    </a:hlink>
    <a:folHlink>
      <a:srgbClr val="9A005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outhwark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F0072"/>
    </a:accent1>
    <a:accent2>
      <a:srgbClr val="0065BD"/>
    </a:accent2>
    <a:accent3>
      <a:srgbClr val="00A9E0"/>
    </a:accent3>
    <a:accent4>
      <a:srgbClr val="E00034"/>
    </a:accent4>
    <a:accent5>
      <a:srgbClr val="80379B"/>
    </a:accent5>
    <a:accent6>
      <a:srgbClr val="34B233"/>
    </a:accent6>
    <a:hlink>
      <a:srgbClr val="878787"/>
    </a:hlink>
    <a:folHlink>
      <a:srgbClr val="9A005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Southwark presentation</Template>
  <TotalTime>2020</TotalTime>
  <Words>1414</Words>
  <Application>Microsoft Office PowerPoint</Application>
  <PresentationFormat>On-screen Show (4:3)</PresentationFormat>
  <Paragraphs>280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Southwark presentation</vt:lpstr>
      <vt:lpstr>Teal</vt:lpstr>
      <vt:lpstr>Purple</vt:lpstr>
      <vt:lpstr>Dark Yellow</vt:lpstr>
      <vt:lpstr>How can you help improve Air Quality?  </vt:lpstr>
      <vt:lpstr>Air quality in Southwark – NO2</vt:lpstr>
      <vt:lpstr>Air quality in Southwark – PM10</vt:lpstr>
      <vt:lpstr>Air quality in Southwark – PM2.5</vt:lpstr>
      <vt:lpstr>Air Quality Management Area</vt:lpstr>
      <vt:lpstr>Map of air quality monitoring locations</vt:lpstr>
      <vt:lpstr>Trend monitoring results</vt:lpstr>
      <vt:lpstr>Air quality impacts on health</vt:lpstr>
      <vt:lpstr>Air quality impacts on health</vt:lpstr>
      <vt:lpstr>Mortality &amp; ill-health</vt:lpstr>
      <vt:lpstr>Health of vulnerable groups </vt:lpstr>
      <vt:lpstr>Existing health conditions</vt:lpstr>
      <vt:lpstr>Opportunities </vt:lpstr>
      <vt:lpstr>What is the Council doing?</vt:lpstr>
      <vt:lpstr>Increasing public awareness </vt:lpstr>
      <vt:lpstr>#onething – Message – Travel choice</vt:lpstr>
      <vt:lpstr>#one thing – Messages - Idling</vt:lpstr>
      <vt:lpstr>#one thing – Messages – Deliveries </vt:lpstr>
      <vt:lpstr>Was it effective?</vt:lpstr>
      <vt:lpstr>Was it effective?</vt:lpstr>
      <vt:lpstr>Targeting the vulnerable</vt:lpstr>
      <vt:lpstr>And finally…</vt:lpstr>
    </vt:vector>
  </TitlesOfParts>
  <Company>Southwark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Scrutiny Committee on Air Quality</dc:title>
  <dc:creator>Newman, Sarah</dc:creator>
  <cp:lastModifiedBy>Newman, Sarah</cp:lastModifiedBy>
  <cp:revision>93</cp:revision>
  <dcterms:created xsi:type="dcterms:W3CDTF">2019-06-26T12:23:11Z</dcterms:created>
  <dcterms:modified xsi:type="dcterms:W3CDTF">2019-09-17T11:50:09Z</dcterms:modified>
</cp:coreProperties>
</file>