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34"/>
  </p:notesMasterIdLst>
  <p:sldIdLst>
    <p:sldId id="490" r:id="rId3"/>
    <p:sldId id="428" r:id="rId4"/>
    <p:sldId id="429" r:id="rId5"/>
    <p:sldId id="268" r:id="rId6"/>
    <p:sldId id="421" r:id="rId7"/>
    <p:sldId id="260" r:id="rId8"/>
    <p:sldId id="431" r:id="rId9"/>
    <p:sldId id="434" r:id="rId10"/>
    <p:sldId id="433" r:id="rId11"/>
    <p:sldId id="491" r:id="rId12"/>
    <p:sldId id="492" r:id="rId13"/>
    <p:sldId id="493" r:id="rId14"/>
    <p:sldId id="416" r:id="rId15"/>
    <p:sldId id="496" r:id="rId16"/>
    <p:sldId id="497" r:id="rId17"/>
    <p:sldId id="498" r:id="rId18"/>
    <p:sldId id="262" r:id="rId19"/>
    <p:sldId id="501" r:id="rId20"/>
    <p:sldId id="502" r:id="rId21"/>
    <p:sldId id="503" r:id="rId22"/>
    <p:sldId id="504" r:id="rId23"/>
    <p:sldId id="505" r:id="rId24"/>
    <p:sldId id="506" r:id="rId25"/>
    <p:sldId id="509" r:id="rId26"/>
    <p:sldId id="513" r:id="rId27"/>
    <p:sldId id="508" r:id="rId28"/>
    <p:sldId id="263" r:id="rId29"/>
    <p:sldId id="510" r:id="rId30"/>
    <p:sldId id="511" r:id="rId31"/>
    <p:sldId id="512" r:id="rId32"/>
    <p:sldId id="259" r:id="rId33"/>
  </p:sldIdLst>
  <p:sldSz cx="9144000" cy="5143500" type="screen16x9"/>
  <p:notesSz cx="6858000" cy="9144000"/>
  <p:defaultText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ROAT, Jane (HEALTHY LONDON PARTNERSHIP)" initials="SJ(LP" lastIdx="14" clrIdx="0">
    <p:extLst>
      <p:ext uri="{19B8F6BF-5375-455C-9EA6-DF929625EA0E}">
        <p15:presenceInfo xmlns:p15="http://schemas.microsoft.com/office/powerpoint/2012/main" userId="S::jane.sproat@nhs.net::09442c5d-d304-4403-ac6b-a0c920bea4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5239" autoAdjust="0"/>
  </p:normalViewPr>
  <p:slideViewPr>
    <p:cSldViewPr>
      <p:cViewPr varScale="1">
        <p:scale>
          <a:sx n="73" d="100"/>
          <a:sy n="73" d="100"/>
        </p:scale>
        <p:origin x="1236" y="60"/>
      </p:cViewPr>
      <p:guideLst>
        <p:guide orient="horz" pos="1620"/>
        <p:guide pos="2880"/>
      </p:guideLst>
    </p:cSldViewPr>
  </p:slideViewPr>
  <p:outlineViewPr>
    <p:cViewPr>
      <p:scale>
        <a:sx n="33" d="100"/>
        <a:sy n="33" d="100"/>
      </p:scale>
      <p:origin x="0" y="-80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DF9CC3-2C86-4B4E-8157-EE9E91AF8CE1}" type="datetimeFigureOut">
              <a:rPr lang="en-GB" smtClean="0"/>
              <a:t>20/11/2019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2E3CA-AA70-4166-A65E-E25061B8E6B7}" type="slidenum">
              <a:rPr lang="en-GB" smtClean="0"/>
              <a:t>‹#›</a:t>
            </a:fld>
            <a:endParaRPr lang="en-GB"/>
          </a:p>
        </p:txBody>
      </p:sp>
    </p:spTree>
    <p:extLst>
      <p:ext uri="{BB962C8B-B14F-4D97-AF65-F5344CB8AC3E}">
        <p14:creationId xmlns:p14="http://schemas.microsoft.com/office/powerpoint/2010/main" val="1200255038"/>
      </p:ext>
    </p:extLst>
  </p:cSld>
  <p:clrMap bg1="lt1" tx1="dk1" bg2="lt2" tx2="dk2" accent1="accent1" accent2="accent2" accent3="accent3" accent4="accent4" accent5="accent5" accent6="accent6" hlink="hlink" folHlink="folHlink"/>
  <p:notesStyle>
    <a:lvl1pPr marL="0" algn="l" defTabSz="913684" rtl="0" eaLnBrk="1" latinLnBrk="0" hangingPunct="1">
      <a:defRPr sz="1200" kern="1200">
        <a:solidFill>
          <a:schemeClr val="tx1"/>
        </a:solidFill>
        <a:latin typeface="+mn-lt"/>
        <a:ea typeface="+mn-ea"/>
        <a:cs typeface="+mn-cs"/>
      </a:defRPr>
    </a:lvl1pPr>
    <a:lvl2pPr marL="456842" algn="l" defTabSz="913684" rtl="0" eaLnBrk="1" latinLnBrk="0" hangingPunct="1">
      <a:defRPr sz="1200" kern="1200">
        <a:solidFill>
          <a:schemeClr val="tx1"/>
        </a:solidFill>
        <a:latin typeface="+mn-lt"/>
        <a:ea typeface="+mn-ea"/>
        <a:cs typeface="+mn-cs"/>
      </a:defRPr>
    </a:lvl2pPr>
    <a:lvl3pPr marL="913684" algn="l" defTabSz="913684" rtl="0" eaLnBrk="1" latinLnBrk="0" hangingPunct="1">
      <a:defRPr sz="1200" kern="1200">
        <a:solidFill>
          <a:schemeClr val="tx1"/>
        </a:solidFill>
        <a:latin typeface="+mn-lt"/>
        <a:ea typeface="+mn-ea"/>
        <a:cs typeface="+mn-cs"/>
      </a:defRPr>
    </a:lvl3pPr>
    <a:lvl4pPr marL="1370526" algn="l" defTabSz="913684" rtl="0" eaLnBrk="1" latinLnBrk="0" hangingPunct="1">
      <a:defRPr sz="1200" kern="1200">
        <a:solidFill>
          <a:schemeClr val="tx1"/>
        </a:solidFill>
        <a:latin typeface="+mn-lt"/>
        <a:ea typeface="+mn-ea"/>
        <a:cs typeface="+mn-cs"/>
      </a:defRPr>
    </a:lvl4pPr>
    <a:lvl5pPr marL="1827368" algn="l" defTabSz="913684" rtl="0" eaLnBrk="1" latinLnBrk="0" hangingPunct="1">
      <a:defRPr sz="1200" kern="1200">
        <a:solidFill>
          <a:schemeClr val="tx1"/>
        </a:solidFill>
        <a:latin typeface="+mn-lt"/>
        <a:ea typeface="+mn-ea"/>
        <a:cs typeface="+mn-cs"/>
      </a:defRPr>
    </a:lvl5pPr>
    <a:lvl6pPr marL="2284209" algn="l" defTabSz="913684" rtl="0" eaLnBrk="1" latinLnBrk="0" hangingPunct="1">
      <a:defRPr sz="1200" kern="1200">
        <a:solidFill>
          <a:schemeClr val="tx1"/>
        </a:solidFill>
        <a:latin typeface="+mn-lt"/>
        <a:ea typeface="+mn-ea"/>
        <a:cs typeface="+mn-cs"/>
      </a:defRPr>
    </a:lvl6pPr>
    <a:lvl7pPr marL="2741051" algn="l" defTabSz="913684" rtl="0" eaLnBrk="1" latinLnBrk="0" hangingPunct="1">
      <a:defRPr sz="1200" kern="1200">
        <a:solidFill>
          <a:schemeClr val="tx1"/>
        </a:solidFill>
        <a:latin typeface="+mn-lt"/>
        <a:ea typeface="+mn-ea"/>
        <a:cs typeface="+mn-cs"/>
      </a:defRPr>
    </a:lvl7pPr>
    <a:lvl8pPr marL="3197893" algn="l" defTabSz="913684" rtl="0" eaLnBrk="1" latinLnBrk="0" hangingPunct="1">
      <a:defRPr sz="1200" kern="1200">
        <a:solidFill>
          <a:schemeClr val="tx1"/>
        </a:solidFill>
        <a:latin typeface="+mn-lt"/>
        <a:ea typeface="+mn-ea"/>
        <a:cs typeface="+mn-cs"/>
      </a:defRPr>
    </a:lvl8pPr>
    <a:lvl9pPr marL="3654735" algn="l" defTabSz="9136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B4E7FE">
                    <a:lumMod val="25000"/>
                  </a:srgbClr>
                </a:solidFill>
                <a:effectLst/>
                <a:uLnTx/>
                <a:uFillTx/>
                <a:latin typeface="Arial"/>
                <a:ea typeface="+mn-ea"/>
                <a:cs typeface="+mn-cs"/>
              </a:rPr>
              <a:t>An overview of this years Flu Campaign and Vaccinations for Social Care Workers</a:t>
            </a:r>
            <a:endParaRPr kumimoji="0" lang="en-US" sz="1200" b="0" i="0" u="none" strike="noStrike" kern="1200" cap="none" spc="0" normalizeH="0" baseline="0" noProof="0" dirty="0">
              <a:ln>
                <a:noFill/>
              </a:ln>
              <a:solidFill>
                <a:srgbClr val="B4E7FE">
                  <a:lumMod val="25000"/>
                </a:srgbClr>
              </a:solidFill>
              <a:effectLst/>
              <a:uLnTx/>
              <a:uFillTx/>
              <a:latin typeface="Century Gothic" panose="020B0502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E002E3CA-AA70-4166-A65E-E25061B8E6B7}" type="slidenum">
              <a:rPr lang="en-GB" smtClean="0"/>
              <a:t>6</a:t>
            </a:fld>
            <a:endParaRPr lang="en-GB"/>
          </a:p>
        </p:txBody>
      </p:sp>
    </p:spTree>
    <p:extLst>
      <p:ext uri="{BB962C8B-B14F-4D97-AF65-F5344CB8AC3E}">
        <p14:creationId xmlns:p14="http://schemas.microsoft.com/office/powerpoint/2010/main" val="102283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It is really important that everyone know what their role is during a suspected or confirmed outbreak. The SOP helps with this but ideally it would be great if you use this locally to ensure that across both care homes and health and care partners you all know what you can do to help. </a:t>
            </a:r>
          </a:p>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7</a:t>
            </a:fld>
            <a:endParaRPr lang="en-GB"/>
          </a:p>
        </p:txBody>
      </p:sp>
    </p:spTree>
    <p:extLst>
      <p:ext uri="{BB962C8B-B14F-4D97-AF65-F5344CB8AC3E}">
        <p14:creationId xmlns:p14="http://schemas.microsoft.com/office/powerpoint/2010/main" val="2862569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Expectations from the CQC – supporting good record keeping </a:t>
            </a:r>
          </a:p>
          <a:p>
            <a:endParaRPr lang="en-GB" dirty="0"/>
          </a:p>
          <a:p>
            <a:r>
              <a:rPr lang="en-GB" dirty="0"/>
              <a:t>CQC inspection teams use the Key Lines of Enquiry (KLOEs) framework and prompts, where appropriate, to assess adult social care services</a:t>
            </a:r>
          </a:p>
          <a:p>
            <a:endParaRPr lang="en-GB" dirty="0"/>
          </a:p>
          <a:p>
            <a:r>
              <a:rPr lang="en-GB" dirty="0"/>
              <a:t>As part of best practice, we recommend Care Homes keep a record of all documentation and lessons learned to support routine CQC inspections.</a:t>
            </a:r>
          </a:p>
          <a:p>
            <a:endParaRPr lang="en-GB" dirty="0"/>
          </a:p>
          <a:p>
            <a:r>
              <a:rPr lang="en-GB" dirty="0"/>
              <a:t>CQC have updated the KLOE document and added new content to strengthen specific areas and reflect current practice. </a:t>
            </a:r>
          </a:p>
          <a:p>
            <a:endParaRPr lang="en-GB" dirty="0"/>
          </a:p>
          <a:p>
            <a:r>
              <a:rPr lang="en-GB" dirty="0"/>
              <a:t>The assessment frameworks for healthcare services and adult social care services, have been aligned as much as possible. </a:t>
            </a:r>
          </a:p>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10</a:t>
            </a:fld>
            <a:endParaRPr lang="en-GB"/>
          </a:p>
        </p:txBody>
      </p:sp>
    </p:spTree>
    <p:extLst>
      <p:ext uri="{BB962C8B-B14F-4D97-AF65-F5344CB8AC3E}">
        <p14:creationId xmlns:p14="http://schemas.microsoft.com/office/powerpoint/2010/main" val="320408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02E3CA-AA70-4166-A65E-E25061B8E6B7}" type="slidenum">
              <a:rPr lang="en-GB" smtClean="0"/>
              <a:t>25</a:t>
            </a:fld>
            <a:endParaRPr lang="en-GB"/>
          </a:p>
        </p:txBody>
      </p:sp>
    </p:spTree>
    <p:extLst>
      <p:ext uri="{BB962C8B-B14F-4D97-AF65-F5344CB8AC3E}">
        <p14:creationId xmlns:p14="http://schemas.microsoft.com/office/powerpoint/2010/main" val="778566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335541"/>
            <a:ext cx="8241688" cy="1235633"/>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48" y="2625182"/>
            <a:ext cx="7344815" cy="702655"/>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13" name="TextBox 12"/>
          <p:cNvSpPr txBox="1"/>
          <p:nvPr userDrawn="1"/>
        </p:nvSpPr>
        <p:spPr>
          <a:xfrm>
            <a:off x="146736" y="3813891"/>
            <a:ext cx="8313696" cy="307777"/>
          </a:xfrm>
          <a:prstGeom prst="rect">
            <a:avLst/>
          </a:prstGeom>
          <a:noFill/>
        </p:spPr>
        <p:txBody>
          <a:bodyPr wrap="square" lIns="71944" tIns="45684" rIns="91368" bIns="45684" rtlCol="0">
            <a:spAutoFit/>
          </a:bodyPr>
          <a:lstStyle/>
          <a:p>
            <a:r>
              <a:rPr lang="en-US" sz="1400" dirty="0">
                <a:solidFill>
                  <a:srgbClr val="3F3F3F">
                    <a:lumMod val="60000"/>
                    <a:lumOff val="40000"/>
                  </a:srgbClr>
                </a:solidFill>
              </a:rPr>
              <a:t>Supported by and delivering for:</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26148"/>
          <a:stretch/>
        </p:blipFill>
        <p:spPr>
          <a:xfrm>
            <a:off x="35500" y="-182556"/>
            <a:ext cx="6620075" cy="1309251"/>
          </a:xfrm>
          <a:prstGeom prst="rect">
            <a:avLst/>
          </a:prstGeom>
        </p:spPr>
      </p:pic>
      <p:sp>
        <p:nvSpPr>
          <p:cNvPr id="16" name="Rectangle 15"/>
          <p:cNvSpPr/>
          <p:nvPr userDrawn="1"/>
        </p:nvSpPr>
        <p:spPr>
          <a:xfrm>
            <a:off x="0" y="4785998"/>
            <a:ext cx="9144000" cy="35750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a:endParaRPr lang="en-US" dirty="0">
              <a:solidFill>
                <a:prstClr val="white"/>
              </a:solidFill>
            </a:endParaRPr>
          </a:p>
        </p:txBody>
      </p:sp>
      <p:sp>
        <p:nvSpPr>
          <p:cNvPr id="22" name="TextBox 21"/>
          <p:cNvSpPr txBox="1"/>
          <p:nvPr userDrawn="1"/>
        </p:nvSpPr>
        <p:spPr>
          <a:xfrm>
            <a:off x="107504" y="4865069"/>
            <a:ext cx="8956724" cy="307704"/>
          </a:xfrm>
          <a:prstGeom prst="rect">
            <a:avLst/>
          </a:prstGeom>
          <a:noFill/>
        </p:spPr>
        <p:txBody>
          <a:bodyPr wrap="square" lIns="91368" tIns="45684" rIns="91368" bIns="45684" rtlCol="0">
            <a:spAutoFit/>
          </a:bodyPr>
          <a:lstStyle/>
          <a:p>
            <a:r>
              <a:rPr lang="en-US" sz="1400" b="1" dirty="0">
                <a:solidFill>
                  <a:prstClr val="white"/>
                </a:solidFill>
              </a:rPr>
              <a:t>London’s NHS organisations include all of London’s CCGs, </a:t>
            </a:r>
            <a:r>
              <a:rPr lang="en-US" sz="1400" b="1">
                <a:solidFill>
                  <a:prstClr val="white"/>
                </a:solidFill>
              </a:rPr>
              <a:t>NHS England and Health </a:t>
            </a:r>
            <a:r>
              <a:rPr lang="en-US" sz="1400" b="1" dirty="0">
                <a:solidFill>
                  <a:prstClr val="white"/>
                </a:solidFill>
              </a:rPr>
              <a:t>Education England </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2" y="4123116"/>
            <a:ext cx="1225161" cy="571710"/>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4123115"/>
            <a:ext cx="2260396" cy="493675"/>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4197098"/>
            <a:ext cx="992842" cy="318211"/>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4149726"/>
            <a:ext cx="1296144" cy="467067"/>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55573" y="303499"/>
            <a:ext cx="2164901" cy="378042"/>
          </a:xfrm>
          <a:prstGeom prst="rect">
            <a:avLst/>
          </a:prstGeom>
        </p:spPr>
      </p:pic>
    </p:spTree>
    <p:extLst>
      <p:ext uri="{BB962C8B-B14F-4D97-AF65-F5344CB8AC3E}">
        <p14:creationId xmlns:p14="http://schemas.microsoft.com/office/powerpoint/2010/main" val="3486597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rgbClr val="0091C9"/>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823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rgbClr val="0091C9"/>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0591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E32486"/>
                </a:solidFill>
                <a:latin typeface="Arial Black"/>
              </a:rPr>
              <a:t>02</a:t>
            </a:r>
            <a:endParaRPr lang="en-GB" sz="8800" dirty="0">
              <a:solidFill>
                <a:srgbClr val="E32486"/>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E32486"/>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396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E32486"/>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8484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E32486"/>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8063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rgbClr val="E32486"/>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8710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rgbClr val="E32486"/>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4827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A25BA0"/>
                </a:solidFill>
                <a:latin typeface="Arial Black"/>
              </a:rPr>
              <a:t>03</a:t>
            </a:r>
            <a:endParaRPr lang="en-GB" sz="8800" dirty="0">
              <a:solidFill>
                <a:srgbClr val="A25BA0"/>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A25BA0"/>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882595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A25BA0"/>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8188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A25BA0"/>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826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251520" y="1329612"/>
            <a:ext cx="8241688" cy="1235633"/>
          </a:xfrm>
          <a:prstGeom prst="rect">
            <a:avLst/>
          </a:prstGeom>
          <a:noFill/>
        </p:spPr>
        <p:txBody>
          <a:bodyPr lIns="0" tIns="0" rIns="0" bIns="0">
            <a:normAutofit/>
          </a:bodyPr>
          <a:lstStyle>
            <a:lvl1pPr algn="l">
              <a:defRPr sz="3600" baseline="0">
                <a:solidFill>
                  <a:srgbClr val="0091C9"/>
                </a:solidFill>
              </a:defRPr>
            </a:lvl1pPr>
          </a:lstStyle>
          <a:p>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624" y="3340866"/>
            <a:ext cx="3419872" cy="11751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5573" y="303499"/>
            <a:ext cx="2164901" cy="378042"/>
          </a:xfrm>
          <a:prstGeom prst="rect">
            <a:avLst/>
          </a:prstGeom>
        </p:spPr>
      </p:pic>
      <p:sp>
        <p:nvSpPr>
          <p:cNvPr id="17" name="Text Placeholder 7"/>
          <p:cNvSpPr>
            <a:spLocks noGrp="1"/>
          </p:cNvSpPr>
          <p:nvPr>
            <p:ph type="body" sz="quarter" idx="10"/>
          </p:nvPr>
        </p:nvSpPr>
        <p:spPr>
          <a:xfrm>
            <a:off x="251524" y="3759882"/>
            <a:ext cx="7344815" cy="1134126"/>
          </a:xfrm>
        </p:spPr>
        <p:txBody>
          <a:bodyPr>
            <a:normAutofit/>
          </a:bodyPr>
          <a:lstStyle>
            <a:lvl1pPr algn="l">
              <a:defRPr sz="2400" baseline="0">
                <a:solidFill>
                  <a:srgbClr val="0091C9"/>
                </a:solidFill>
                <a:latin typeface="+mn-lt"/>
              </a:defRPr>
            </a:lvl1pPr>
          </a:lstStyle>
          <a:p>
            <a:pPr lvl="0"/>
            <a:endParaRPr lang="en-GB" dirty="0"/>
          </a:p>
        </p:txBody>
      </p:sp>
    </p:spTree>
    <p:extLst>
      <p:ext uri="{BB962C8B-B14F-4D97-AF65-F5344CB8AC3E}">
        <p14:creationId xmlns:p14="http://schemas.microsoft.com/office/powerpoint/2010/main" val="1159677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rgbClr val="A25BA0"/>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107304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chemeClr val="accent2"/>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43517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33BBB1"/>
                </a:solidFill>
                <a:latin typeface="Arial Black"/>
              </a:rPr>
              <a:t>04</a:t>
            </a:r>
            <a:endParaRPr lang="en-GB" sz="8800" dirty="0">
              <a:solidFill>
                <a:srgbClr val="33BBB1"/>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33BBB1"/>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64009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33BBB1"/>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807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33BBB1"/>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989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rgbClr val="33BBB1"/>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093285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rgbClr val="33BBB1"/>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20970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4"/>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41684"/>
            <a:ext cx="1656879" cy="864394"/>
          </a:xfrm>
          <a:prstGeom prst="rect">
            <a:avLst/>
          </a:prstGeom>
        </p:spPr>
        <p:txBody>
          <a:bodyPr wrap="square" lIns="0" tIns="0" rIns="0" bIns="0" anchor="ctr">
            <a:noAutofit/>
          </a:bodyPr>
          <a:lstStyle/>
          <a:p>
            <a:r>
              <a:rPr lang="en-GB" sz="8800" dirty="0">
                <a:solidFill>
                  <a:srgbClr val="003893"/>
                </a:solidFill>
                <a:latin typeface="Arial Black"/>
              </a:rPr>
              <a:t>05</a:t>
            </a:r>
            <a:endParaRPr lang="en-GB" sz="8800" dirty="0">
              <a:solidFill>
                <a:srgbClr val="003893"/>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003893"/>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134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chemeClr val="accent4"/>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541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chemeClr val="accent4"/>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046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0072C6"/>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54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chemeClr val="accent4"/>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22728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chemeClr val="accent4"/>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33869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0091C9"/>
                </a:solidFill>
                <a:latin typeface="Arial Black"/>
              </a:rPr>
              <a:t>06</a:t>
            </a:r>
            <a:endParaRPr lang="en-GB" sz="8800" dirty="0">
              <a:solidFill>
                <a:srgbClr val="0091C9"/>
              </a:solidFill>
            </a:endParaRPr>
          </a:p>
        </p:txBody>
      </p:sp>
      <p:sp>
        <p:nvSpPr>
          <p:cNvPr id="2" name="TextBox 1"/>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0091C9"/>
                </a:solidFill>
              </a:rPr>
              <a:t>Transforming London’s health and care together</a:t>
            </a:r>
          </a:p>
        </p:txBody>
      </p:sp>
      <p:cxnSp>
        <p:nvCxnSpPr>
          <p:cNvPr id="6" name="Straight Connector 5"/>
          <p:cNvCxnSpPr/>
          <p:nvPr userDrawn="1"/>
        </p:nvCxnSpPr>
        <p:spPr>
          <a:xfrm>
            <a:off x="232916" y="4623978"/>
            <a:ext cx="8587556"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89935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6" y="141684"/>
            <a:ext cx="1656879" cy="864394"/>
          </a:xfrm>
          <a:prstGeom prst="rect">
            <a:avLst/>
          </a:prstGeom>
        </p:spPr>
        <p:txBody>
          <a:bodyPr wrap="square" lIns="0" tIns="0" rIns="0" bIns="0" anchor="ctr">
            <a:noAutofit/>
          </a:bodyPr>
          <a:lstStyle/>
          <a:p>
            <a:r>
              <a:rPr lang="en-GB" sz="8800" dirty="0">
                <a:solidFill>
                  <a:srgbClr val="E32486"/>
                </a:solidFill>
                <a:latin typeface="Arial Black"/>
              </a:rPr>
              <a:t>07</a:t>
            </a:r>
            <a:endParaRPr lang="en-GB" sz="8800" dirty="0">
              <a:solidFill>
                <a:srgbClr val="E32486"/>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E32486"/>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902329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A25BA0"/>
                </a:solidFill>
                <a:latin typeface="Arial Black"/>
              </a:rPr>
              <a:t>08</a:t>
            </a:r>
            <a:endParaRPr lang="en-GB" sz="8800" dirty="0">
              <a:solidFill>
                <a:srgbClr val="A25BA0"/>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A25BA0"/>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63381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33BBB1"/>
                </a:solidFill>
                <a:latin typeface="Arial Black"/>
              </a:rPr>
              <a:t>09</a:t>
            </a:r>
            <a:endParaRPr lang="en-GB" sz="8800" dirty="0">
              <a:solidFill>
                <a:srgbClr val="33BBB1"/>
              </a:solidFill>
            </a:endParaRPr>
          </a:p>
        </p:txBody>
      </p:sp>
      <p:sp>
        <p:nvSpPr>
          <p:cNvPr id="7" name="TextBox 6"/>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33BBB1"/>
                </a:solidFill>
              </a:rPr>
              <a:t>Transforming London’s health and care together</a:t>
            </a:r>
          </a:p>
        </p:txBody>
      </p:sp>
      <p:cxnSp>
        <p:nvCxnSpPr>
          <p:cNvPr id="8" name="Straight Connector 7"/>
          <p:cNvCxnSpPr/>
          <p:nvPr userDrawn="1"/>
        </p:nvCxnSpPr>
        <p:spPr>
          <a:xfrm>
            <a:off x="232916" y="4623978"/>
            <a:ext cx="8587556"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93827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245245"/>
            <a:ext cx="7848600" cy="432486"/>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4" name="Content Placeholder 3"/>
          <p:cNvSpPr>
            <a:spLocks noGrp="1"/>
          </p:cNvSpPr>
          <p:nvPr>
            <p:ph sz="quarter" idx="13"/>
          </p:nvPr>
        </p:nvSpPr>
        <p:spPr>
          <a:xfrm>
            <a:off x="250825" y="1706400"/>
            <a:ext cx="8642350" cy="3079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183600"/>
            <a:ext cx="9144000" cy="1335541"/>
          </a:xfrm>
          <a:prstGeom prst="rect">
            <a:avLst/>
          </a:prstGeom>
        </p:spPr>
      </p:pic>
    </p:spTree>
    <p:extLst>
      <p:ext uri="{BB962C8B-B14F-4D97-AF65-F5344CB8AC3E}">
        <p14:creationId xmlns:p14="http://schemas.microsoft.com/office/powerpoint/2010/main" val="1434595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3B042E9-BCEF-1C4E-8A65-9BC80E940342}"/>
              </a:ext>
            </a:extLst>
          </p:cNvPr>
          <p:cNvSpPr>
            <a:spLocks noGrp="1"/>
          </p:cNvSpPr>
          <p:nvPr>
            <p:ph sz="half" idx="2"/>
          </p:nvPr>
        </p:nvSpPr>
        <p:spPr>
          <a:xfrm>
            <a:off x="839048" y="2158208"/>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dirty="0"/>
              <a:t>Click to edit Master text styles</a:t>
            </a:r>
          </a:p>
        </p:txBody>
      </p:sp>
      <p:sp>
        <p:nvSpPr>
          <p:cNvPr id="9" name="Slide Number Placeholder 8">
            <a:extLst>
              <a:ext uri="{FF2B5EF4-FFF2-40B4-BE49-F238E27FC236}">
                <a16:creationId xmlns:a16="http://schemas.microsoft.com/office/drawing/2014/main" id="{1245C6C0-C95C-A642-9D41-01BD36D076BE}"/>
              </a:ext>
            </a:extLst>
          </p:cNvPr>
          <p:cNvSpPr>
            <a:spLocks noGrp="1"/>
          </p:cNvSpPr>
          <p:nvPr>
            <p:ph type="sldNum" sz="quarter" idx="12"/>
          </p:nvPr>
        </p:nvSpPr>
        <p:spPr/>
        <p:txBody>
          <a:bodyPr/>
          <a:lstStyle/>
          <a:p>
            <a:fld id="{22B5118B-9576-3E48-8A4A-643EADE2EFB2}" type="slidenum">
              <a:rPr lang="en-US" smtClean="0"/>
              <a:t>‹#›</a:t>
            </a:fld>
            <a:endParaRPr lang="en-US" dirty="0"/>
          </a:p>
        </p:txBody>
      </p:sp>
      <p:sp>
        <p:nvSpPr>
          <p:cNvPr id="13" name="Vertical Title 1">
            <a:extLst>
              <a:ext uri="{FF2B5EF4-FFF2-40B4-BE49-F238E27FC236}">
                <a16:creationId xmlns:a16="http://schemas.microsoft.com/office/drawing/2014/main" id="{76F22658-9665-6844-A1D1-77F7B3010F6E}"/>
              </a:ext>
            </a:extLst>
          </p:cNvPr>
          <p:cNvSpPr>
            <a:spLocks noGrp="1"/>
          </p:cNvSpPr>
          <p:nvPr>
            <p:ph type="title" orient="vert" hasCustomPrompt="1"/>
          </p:nvPr>
        </p:nvSpPr>
        <p:spPr>
          <a:xfrm rot="16200000">
            <a:off x="4405240" y="-1427621"/>
            <a:ext cx="333525" cy="3702486"/>
          </a:xfrm>
          <a:prstGeom prst="rect">
            <a:avLst/>
          </a:prstGeom>
        </p:spPr>
        <p:txBody>
          <a:bodyPr vert="eaVert" lIns="68526" tIns="34264" rIns="68526" bIns="34264"/>
          <a:lstStyle>
            <a:lvl1pPr>
              <a:defRPr sz="1800" b="1">
                <a:solidFill>
                  <a:srgbClr val="523C90"/>
                </a:solidFill>
                <a:latin typeface="Century Gothic" panose="020B0502020202020204" pitchFamily="34" charset="0"/>
              </a:defRPr>
            </a:lvl1pPr>
          </a:lstStyle>
          <a:p>
            <a:r>
              <a:rPr lang="en-GB" dirty="0"/>
              <a:t>CLICK TO EDIT MASTER TITLE STYLE</a:t>
            </a:r>
            <a:endParaRPr lang="en-US" dirty="0"/>
          </a:p>
        </p:txBody>
      </p:sp>
      <p:cxnSp>
        <p:nvCxnSpPr>
          <p:cNvPr id="14" name="Straight Arrow Connector 13">
            <a:extLst>
              <a:ext uri="{FF2B5EF4-FFF2-40B4-BE49-F238E27FC236}">
                <a16:creationId xmlns:a16="http://schemas.microsoft.com/office/drawing/2014/main" id="{F293F964-7E40-2748-8D03-A908D58BCD47}"/>
              </a:ext>
            </a:extLst>
          </p:cNvPr>
          <p:cNvCxnSpPr>
            <a:cxnSpLocks/>
          </p:cNvCxnSpPr>
          <p:nvPr userDrawn="1"/>
        </p:nvCxnSpPr>
        <p:spPr>
          <a:xfrm>
            <a:off x="4086573" y="745285"/>
            <a:ext cx="970859" cy="0"/>
          </a:xfrm>
          <a:prstGeom prst="straightConnector1">
            <a:avLst/>
          </a:prstGeom>
          <a:ln>
            <a:solidFill>
              <a:srgbClr val="523C90"/>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207901F5-E35A-154E-A845-146E7DEDE6F5}"/>
              </a:ext>
            </a:extLst>
          </p:cNvPr>
          <p:cNvSpPr/>
          <p:nvPr/>
        </p:nvSpPr>
        <p:spPr>
          <a:xfrm>
            <a:off x="702856"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7" name="Rounded Rectangle 16">
            <a:extLst>
              <a:ext uri="{FF2B5EF4-FFF2-40B4-BE49-F238E27FC236}">
                <a16:creationId xmlns:a16="http://schemas.microsoft.com/office/drawing/2014/main" id="{526C9C81-2614-1747-BDB1-78B2E5B5D1B3}"/>
              </a:ext>
            </a:extLst>
          </p:cNvPr>
          <p:cNvSpPr/>
          <p:nvPr/>
        </p:nvSpPr>
        <p:spPr>
          <a:xfrm>
            <a:off x="2689797" y="1573735"/>
            <a:ext cx="1757438" cy="2105733"/>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8" name="Rounded Rectangle 17">
            <a:extLst>
              <a:ext uri="{FF2B5EF4-FFF2-40B4-BE49-F238E27FC236}">
                <a16:creationId xmlns:a16="http://schemas.microsoft.com/office/drawing/2014/main" id="{05F87A6F-12BB-3441-AB68-52D64DAAB3B0}"/>
              </a:ext>
            </a:extLst>
          </p:cNvPr>
          <p:cNvSpPr/>
          <p:nvPr/>
        </p:nvSpPr>
        <p:spPr>
          <a:xfrm>
            <a:off x="4696819" y="1573734"/>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19" name="Rounded Rectangle 18">
            <a:extLst>
              <a:ext uri="{FF2B5EF4-FFF2-40B4-BE49-F238E27FC236}">
                <a16:creationId xmlns:a16="http://schemas.microsoft.com/office/drawing/2014/main" id="{EF60A0AB-3FB1-2549-B348-63ED9ECC6649}"/>
              </a:ext>
            </a:extLst>
          </p:cNvPr>
          <p:cNvSpPr/>
          <p:nvPr/>
        </p:nvSpPr>
        <p:spPr>
          <a:xfrm>
            <a:off x="6683705" y="1569826"/>
            <a:ext cx="1757438" cy="2105731"/>
          </a:xfrm>
          <a:prstGeom prst="roundRect">
            <a:avLst>
              <a:gd name="adj" fmla="val 5913"/>
            </a:avLst>
          </a:prstGeom>
          <a:noFill/>
          <a:ln w="28575">
            <a:solidFill>
              <a:srgbClr val="DC547C"/>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4" name="Oval 33">
            <a:extLst>
              <a:ext uri="{FF2B5EF4-FFF2-40B4-BE49-F238E27FC236}">
                <a16:creationId xmlns:a16="http://schemas.microsoft.com/office/drawing/2014/main" id="{47C8B81B-8643-A341-AA85-CD10143E0F97}"/>
              </a:ext>
            </a:extLst>
          </p:cNvPr>
          <p:cNvSpPr/>
          <p:nvPr/>
        </p:nvSpPr>
        <p:spPr>
          <a:xfrm>
            <a:off x="1142218"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2" name="Oval 31">
            <a:extLst>
              <a:ext uri="{FF2B5EF4-FFF2-40B4-BE49-F238E27FC236}">
                <a16:creationId xmlns:a16="http://schemas.microsoft.com/office/drawing/2014/main" id="{66D4CF1F-3999-144E-8D04-E17C9C13EFC1}"/>
              </a:ext>
            </a:extLst>
          </p:cNvPr>
          <p:cNvSpPr/>
          <p:nvPr/>
        </p:nvSpPr>
        <p:spPr>
          <a:xfrm>
            <a:off x="7123067" y="1147150"/>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0" name="Oval 29">
            <a:extLst>
              <a:ext uri="{FF2B5EF4-FFF2-40B4-BE49-F238E27FC236}">
                <a16:creationId xmlns:a16="http://schemas.microsoft.com/office/drawing/2014/main" id="{8D4E72AB-4B82-4F4F-B885-2E0AC672FE08}"/>
              </a:ext>
            </a:extLst>
          </p:cNvPr>
          <p:cNvSpPr/>
          <p:nvPr/>
        </p:nvSpPr>
        <p:spPr>
          <a:xfrm>
            <a:off x="5136182" y="1130468"/>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28" name="Oval 27">
            <a:extLst>
              <a:ext uri="{FF2B5EF4-FFF2-40B4-BE49-F238E27FC236}">
                <a16:creationId xmlns:a16="http://schemas.microsoft.com/office/drawing/2014/main" id="{1AD3DACF-65F7-7841-AB5C-728BA4AED963}"/>
              </a:ext>
            </a:extLst>
          </p:cNvPr>
          <p:cNvSpPr/>
          <p:nvPr/>
        </p:nvSpPr>
        <p:spPr>
          <a:xfrm>
            <a:off x="3129159" y="1148087"/>
            <a:ext cx="878719" cy="878719"/>
          </a:xfrm>
          <a:prstGeom prst="ellipse">
            <a:avLst/>
          </a:prstGeom>
          <a:solidFill>
            <a:srgbClr val="DC547C"/>
          </a:solidFill>
          <a:ln>
            <a:solidFill>
              <a:srgbClr val="DD557D"/>
            </a:solidFill>
          </a:ln>
        </p:spPr>
        <p:style>
          <a:lnRef idx="2">
            <a:schemeClr val="accent1">
              <a:shade val="50000"/>
            </a:schemeClr>
          </a:lnRef>
          <a:fillRef idx="1">
            <a:schemeClr val="accent1"/>
          </a:fillRef>
          <a:effectRef idx="0">
            <a:schemeClr val="accent1"/>
          </a:effectRef>
          <a:fontRef idx="minor">
            <a:schemeClr val="lt1"/>
          </a:fontRef>
        </p:style>
        <p:txBody>
          <a:bodyPr lIns="68526" tIns="34264" rIns="68526" bIns="34264" rtlCol="0" anchor="ctr"/>
          <a:lstStyle/>
          <a:p>
            <a:pPr algn="ctr"/>
            <a:endParaRPr lang="en-US"/>
          </a:p>
        </p:txBody>
      </p:sp>
      <p:sp>
        <p:nvSpPr>
          <p:cNvPr id="37" name="Content Placeholder 3">
            <a:extLst>
              <a:ext uri="{FF2B5EF4-FFF2-40B4-BE49-F238E27FC236}">
                <a16:creationId xmlns:a16="http://schemas.microsoft.com/office/drawing/2014/main" id="{DB721694-2C10-4E49-A97D-2917CD0F42A8}"/>
              </a:ext>
            </a:extLst>
          </p:cNvPr>
          <p:cNvSpPr>
            <a:spLocks noGrp="1"/>
          </p:cNvSpPr>
          <p:nvPr>
            <p:ph sz="half" idx="14"/>
          </p:nvPr>
        </p:nvSpPr>
        <p:spPr>
          <a:xfrm>
            <a:off x="2830849" y="2170132"/>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dirty="0"/>
              <a:t>Click to edit Master text styles</a:t>
            </a:r>
          </a:p>
        </p:txBody>
      </p:sp>
      <p:sp>
        <p:nvSpPr>
          <p:cNvPr id="38" name="Content Placeholder 3">
            <a:extLst>
              <a:ext uri="{FF2B5EF4-FFF2-40B4-BE49-F238E27FC236}">
                <a16:creationId xmlns:a16="http://schemas.microsoft.com/office/drawing/2014/main" id="{A5439C25-34E6-984C-8942-A73B7C4940AA}"/>
              </a:ext>
            </a:extLst>
          </p:cNvPr>
          <p:cNvSpPr>
            <a:spLocks noGrp="1"/>
          </p:cNvSpPr>
          <p:nvPr>
            <p:ph sz="half" idx="15"/>
          </p:nvPr>
        </p:nvSpPr>
        <p:spPr>
          <a:xfrm>
            <a:off x="4840543" y="216417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dirty="0"/>
              <a:t>Click to edit Master text styles</a:t>
            </a:r>
          </a:p>
        </p:txBody>
      </p:sp>
      <p:sp>
        <p:nvSpPr>
          <p:cNvPr id="39" name="Content Placeholder 3">
            <a:extLst>
              <a:ext uri="{FF2B5EF4-FFF2-40B4-BE49-F238E27FC236}">
                <a16:creationId xmlns:a16="http://schemas.microsoft.com/office/drawing/2014/main" id="{A7289495-01C8-B547-9E3A-49AFE5F89ACA}"/>
              </a:ext>
            </a:extLst>
          </p:cNvPr>
          <p:cNvSpPr>
            <a:spLocks noGrp="1"/>
          </p:cNvSpPr>
          <p:nvPr>
            <p:ph sz="half" idx="16"/>
          </p:nvPr>
        </p:nvSpPr>
        <p:spPr>
          <a:xfrm>
            <a:off x="6826380" y="2128390"/>
            <a:ext cx="1485053" cy="1354283"/>
          </a:xfrm>
          <a:prstGeom prst="rect">
            <a:avLst/>
          </a:prstGeom>
        </p:spPr>
        <p:txBody>
          <a:bodyPr/>
          <a:lstStyle>
            <a:lvl1pPr marL="0" indent="0">
              <a:buNone/>
              <a:defRPr sz="1200">
                <a:solidFill>
                  <a:schemeClr val="bg2">
                    <a:lumMod val="25000"/>
                  </a:schemeClr>
                </a:solidFill>
                <a:latin typeface="Century Gothic" panose="020B0502020202020204" pitchFamily="34" charset="0"/>
              </a:defRPr>
            </a:lvl1pPr>
          </a:lstStyle>
          <a:p>
            <a:pPr lvl="0"/>
            <a:r>
              <a:rPr lang="en-GB" dirty="0"/>
              <a:t>Click to edit Master text styles</a:t>
            </a:r>
          </a:p>
        </p:txBody>
      </p:sp>
    </p:spTree>
    <p:extLst>
      <p:ext uri="{BB962C8B-B14F-4D97-AF65-F5344CB8AC3E}">
        <p14:creationId xmlns:p14="http://schemas.microsoft.com/office/powerpoint/2010/main" val="3516178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25" b="0" i="0">
                <a:solidFill>
                  <a:srgbClr val="0071BC"/>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3225" b="0" i="0">
                <a:solidFill>
                  <a:srgbClr val="0071BC"/>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11/20/2019</a:t>
            </a:fld>
            <a:endParaRPr lang="en-US"/>
          </a:p>
        </p:txBody>
      </p:sp>
      <p:sp>
        <p:nvSpPr>
          <p:cNvPr id="6" name="Holder 6"/>
          <p:cNvSpPr>
            <a:spLocks noGrp="1"/>
          </p:cNvSpPr>
          <p:nvPr>
            <p:ph type="sldNum" sz="quarter" idx="7"/>
          </p:nvPr>
        </p:nvSpPr>
        <p:spPr/>
        <p:txBody>
          <a:bodyPr lIns="0" tIns="0" rIns="0" bIns="0"/>
          <a:lstStyle>
            <a:lvl1pPr>
              <a:defRPr sz="825" b="1" i="0">
                <a:solidFill>
                  <a:schemeClr val="bg1"/>
                </a:solidFill>
                <a:latin typeface="Trebuchet MS"/>
                <a:cs typeface="Trebuchet MS"/>
              </a:defRPr>
            </a:lvl1pPr>
          </a:lstStyle>
          <a:p>
            <a:pPr marL="19050">
              <a:spcBef>
                <a:spcPts val="34"/>
              </a:spcBef>
            </a:pPr>
            <a:fld id="{81D60167-4931-47E6-BA6A-407CBD079E47}" type="slidenum">
              <a:rPr lang="en-GB" spc="-68" smtClean="0"/>
              <a:pPr marL="19050">
                <a:spcBef>
                  <a:spcPts val="34"/>
                </a:spcBef>
              </a:pPr>
              <a:t>‹#›</a:t>
            </a:fld>
            <a:endParaRPr lang="en-GB" spc="-68" dirty="0"/>
          </a:p>
        </p:txBody>
      </p:sp>
    </p:spTree>
    <p:extLst>
      <p:ext uri="{BB962C8B-B14F-4D97-AF65-F5344CB8AC3E}">
        <p14:creationId xmlns:p14="http://schemas.microsoft.com/office/powerpoint/2010/main" val="4003724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5871" b="12239"/>
          <a:stretch/>
        </p:blipFill>
        <p:spPr>
          <a:xfrm>
            <a:off x="0" y="1977690"/>
            <a:ext cx="9144000" cy="3183341"/>
          </a:xfrm>
          <a:prstGeom prst="rect">
            <a:avLst/>
          </a:prstGeom>
        </p:spPr>
      </p:pic>
      <p:sp>
        <p:nvSpPr>
          <p:cNvPr id="6" name="Title 5"/>
          <p:cNvSpPr>
            <a:spLocks noGrp="1"/>
          </p:cNvSpPr>
          <p:nvPr>
            <p:ph type="title" hasCustomPrompt="1"/>
          </p:nvPr>
        </p:nvSpPr>
        <p:spPr>
          <a:xfrm>
            <a:off x="251520" y="843559"/>
            <a:ext cx="8241688" cy="756084"/>
          </a:xfrm>
          <a:prstGeom prst="rect">
            <a:avLst/>
          </a:prstGeom>
          <a:noFill/>
        </p:spPr>
        <p:txBody>
          <a:bodyPr lIns="91418" tIns="45710" rIns="91418" bIns="45710">
            <a:normAutofit/>
          </a:bodyPr>
          <a:lstStyle>
            <a:lvl1pPr algn="l">
              <a:defRPr sz="27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264050" y="1653654"/>
            <a:ext cx="7344815" cy="378619"/>
          </a:xfrm>
        </p:spPr>
        <p:txBody>
          <a:bodyPr>
            <a:normAutofit/>
          </a:bodyPr>
          <a:lstStyle>
            <a:lvl1pPr algn="l">
              <a:defRPr sz="1800" baseline="0">
                <a:solidFill>
                  <a:srgbClr val="0072C6"/>
                </a:solidFill>
                <a:latin typeface="+mn-lt"/>
              </a:defRPr>
            </a:lvl1pPr>
          </a:lstStyle>
          <a:p>
            <a:pPr lvl="0"/>
            <a:r>
              <a:rPr lang="en-GB" dirty="0"/>
              <a:t>Subtitle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9302" y="357504"/>
            <a:ext cx="1067159" cy="324036"/>
          </a:xfrm>
          <a:prstGeom prst="rect">
            <a:avLst/>
          </a:prstGeom>
        </p:spPr>
      </p:pic>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2709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0072C6"/>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9245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0072C6"/>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79"/>
            <a:ext cx="8642350" cy="37799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89542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0072C6"/>
          </a:solidFill>
        </p:spPr>
        <p:txBody>
          <a:bodyPr lIns="91418" tIns="45710" rIns="91418" bIns="45710"/>
          <a:lstStyle>
            <a:lvl1pPr>
              <a:defRPr>
                <a:solidFill>
                  <a:schemeClr val="bg1"/>
                </a:solidFill>
              </a:defRPr>
            </a:lvl1pPr>
          </a:lstStyle>
          <a:p>
            <a:r>
              <a:rPr lang="en-US"/>
              <a:t>Click to edit Master title style</a:t>
            </a:r>
            <a:endParaRPr lang="en-GB" dirty="0"/>
          </a:p>
        </p:txBody>
      </p:sp>
      <p:sp>
        <p:nvSpPr>
          <p:cNvPr id="10" name="Text Placeholder 9"/>
          <p:cNvSpPr>
            <a:spLocks noGrp="1"/>
          </p:cNvSpPr>
          <p:nvPr>
            <p:ph type="body" sz="quarter" idx="11"/>
          </p:nvPr>
        </p:nvSpPr>
        <p:spPr>
          <a:xfrm>
            <a:off x="250826" y="1006079"/>
            <a:ext cx="424973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643441" y="1006079"/>
            <a:ext cx="424973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p:cNvSpPr>
            <a:spLocks noGrp="1"/>
          </p:cNvSpPr>
          <p:nvPr>
            <p:ph type="body" sz="quarter" idx="13" hasCustomPrompt="1"/>
          </p:nvPr>
        </p:nvSpPr>
        <p:spPr>
          <a:xfrm>
            <a:off x="250826" y="519523"/>
            <a:ext cx="8642350" cy="270030"/>
          </a:xfrm>
        </p:spPr>
        <p:txBody>
          <a:bodyPr>
            <a:normAutofit/>
          </a:bodyPr>
          <a:lstStyle>
            <a:lvl1pPr>
              <a:defRPr sz="1650" baseline="0">
                <a:solidFill>
                  <a:srgbClr val="0072C6"/>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3780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141687"/>
            <a:ext cx="8642350" cy="377837"/>
          </a:xfrm>
          <a:prstGeom prst="rect">
            <a:avLst/>
          </a:prstGeom>
        </p:spPr>
        <p:txBody>
          <a:bodyPr lIns="91418" tIns="45710" rIns="91418" bIns="45710"/>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7" y="1006079"/>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9"/>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6" y="519523"/>
            <a:ext cx="8642350" cy="270030"/>
          </a:xfrm>
        </p:spPr>
        <p:txBody>
          <a:bodyPr>
            <a:normAutofit/>
          </a:bodyPr>
          <a:lstStyle>
            <a:lvl1pPr>
              <a:defRPr sz="1650" baseline="0">
                <a:solidFill>
                  <a:srgbClr val="0072C6"/>
                </a:solidFill>
                <a:latin typeface="+mn-lt"/>
              </a:defRPr>
            </a:lvl1pPr>
          </a:lstStyle>
          <a:p>
            <a:pPr lvl="0"/>
            <a:r>
              <a:rPr lang="en-GB" dirty="0"/>
              <a:t>Subtitle </a:t>
            </a:r>
          </a:p>
        </p:txBody>
      </p:sp>
      <p:sp>
        <p:nvSpPr>
          <p:cNvPr id="8" name="Title 1"/>
          <p:cNvSpPr txBox="1">
            <a:spLocks/>
          </p:cNvSpPr>
          <p:nvPr userDrawn="1"/>
        </p:nvSpPr>
        <p:spPr>
          <a:xfrm>
            <a:off x="252000" y="143104"/>
            <a:ext cx="8642350" cy="377837"/>
          </a:xfrm>
          <a:prstGeom prst="rect">
            <a:avLst/>
          </a:prstGeom>
          <a:solidFill>
            <a:srgbClr val="0072C6"/>
          </a:solidFill>
        </p:spPr>
        <p:txBody>
          <a:bodyPr lIns="68564" tIns="34283" rIns="68564" bIns="34283"/>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1800" dirty="0">
                <a:solidFill>
                  <a:prstClr val="white"/>
                </a:solidFill>
              </a:rPr>
              <a:t>Click to edit Master title style</a:t>
            </a:r>
            <a:endParaRPr lang="en-GB" sz="1800"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40693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p:spPr>
        <p:txBody>
          <a:bodyPr lIns="91418" tIns="45710" rIns="91418" bIns="45710"/>
          <a:lstStyle/>
          <a:p>
            <a:r>
              <a:rPr lang="en-US"/>
              <a:t>Click to edit Master title style</a:t>
            </a:r>
            <a:endParaRPr lang="en-GB"/>
          </a:p>
        </p:txBody>
      </p:sp>
      <p:sp>
        <p:nvSpPr>
          <p:cNvPr id="5" name="Content Placeholder 4"/>
          <p:cNvSpPr>
            <a:spLocks noGrp="1"/>
          </p:cNvSpPr>
          <p:nvPr>
            <p:ph sz="quarter" idx="11"/>
          </p:nvPr>
        </p:nvSpPr>
        <p:spPr>
          <a:xfrm>
            <a:off x="250825" y="1006079"/>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7" y="1006079"/>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6" y="519523"/>
            <a:ext cx="8642350" cy="270030"/>
          </a:xfrm>
        </p:spPr>
        <p:txBody>
          <a:bodyPr>
            <a:normAutofit/>
          </a:bodyPr>
          <a:lstStyle>
            <a:lvl1pPr>
              <a:defRPr sz="165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251520" y="143104"/>
            <a:ext cx="8642350" cy="377837"/>
          </a:xfrm>
          <a:prstGeom prst="rect">
            <a:avLst/>
          </a:prstGeom>
          <a:solidFill>
            <a:srgbClr val="0072C6"/>
          </a:solidFill>
        </p:spPr>
        <p:txBody>
          <a:bodyPr lIns="68564" tIns="34283" rIns="68564" bIns="34283"/>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1800" dirty="0">
                <a:solidFill>
                  <a:prstClr val="white"/>
                </a:solidFill>
              </a:rPr>
              <a:t>Click to edit Master title style</a:t>
            </a:r>
            <a:endParaRPr lang="en-GB" sz="1800"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9836373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p:spPr>
        <p:txBody>
          <a:bodyPr lIns="91418" tIns="45710" rIns="91418" bIns="45710"/>
          <a:lstStyle/>
          <a:p>
            <a:r>
              <a:rPr lang="en-US"/>
              <a:t>Click to edit Master title style</a:t>
            </a:r>
            <a:endParaRPr lang="en-GB"/>
          </a:p>
        </p:txBody>
      </p:sp>
      <p:sp>
        <p:nvSpPr>
          <p:cNvPr id="4" name="Text Placeholder 7"/>
          <p:cNvSpPr>
            <a:spLocks noGrp="1"/>
          </p:cNvSpPr>
          <p:nvPr>
            <p:ph type="body" sz="quarter" idx="14" hasCustomPrompt="1"/>
          </p:nvPr>
        </p:nvSpPr>
        <p:spPr>
          <a:xfrm>
            <a:off x="250826" y="519523"/>
            <a:ext cx="8642350" cy="270030"/>
          </a:xfrm>
        </p:spPr>
        <p:txBody>
          <a:bodyPr>
            <a:normAutofit/>
          </a:bodyPr>
          <a:lstStyle>
            <a:lvl1pPr>
              <a:defRPr sz="1650" baseline="0">
                <a:solidFill>
                  <a:srgbClr val="0072C6"/>
                </a:solidFill>
                <a:latin typeface="+mn-lt"/>
              </a:defRPr>
            </a:lvl1pPr>
          </a:lstStyle>
          <a:p>
            <a:pPr lvl="0"/>
            <a:r>
              <a:rPr lang="en-GB" dirty="0"/>
              <a:t>Subtitle </a:t>
            </a:r>
          </a:p>
        </p:txBody>
      </p:sp>
      <p:sp>
        <p:nvSpPr>
          <p:cNvPr id="5" name="Title 1"/>
          <p:cNvSpPr txBox="1">
            <a:spLocks/>
          </p:cNvSpPr>
          <p:nvPr userDrawn="1"/>
        </p:nvSpPr>
        <p:spPr>
          <a:xfrm>
            <a:off x="252000" y="143104"/>
            <a:ext cx="8642350" cy="377837"/>
          </a:xfrm>
          <a:prstGeom prst="rect">
            <a:avLst/>
          </a:prstGeom>
          <a:solidFill>
            <a:srgbClr val="0072C6"/>
          </a:solidFill>
        </p:spPr>
        <p:txBody>
          <a:bodyPr lIns="68564" tIns="34283" rIns="68564" bIns="34283"/>
          <a:lstStyle>
            <a:lvl1pPr algn="l" defTabSz="914400" rtl="0" eaLnBrk="1" latinLnBrk="0" hangingPunct="1">
              <a:spcBef>
                <a:spcPts val="600"/>
              </a:spcBef>
              <a:buNone/>
              <a:defRPr sz="2400" kern="1200" baseline="0">
                <a:solidFill>
                  <a:schemeClr val="bg1"/>
                </a:solidFill>
                <a:latin typeface="+mj-lt"/>
                <a:ea typeface="+mj-ea"/>
                <a:cs typeface="+mj-cs"/>
              </a:defRPr>
            </a:lvl1pPr>
          </a:lstStyle>
          <a:p>
            <a:r>
              <a:rPr lang="en-US" sz="1800" dirty="0">
                <a:solidFill>
                  <a:prstClr val="white"/>
                </a:solidFill>
              </a:rPr>
              <a:t>Click to edit Master title style</a:t>
            </a:r>
            <a:endParaRPr lang="en-GB" sz="1800"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41486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03</a:t>
            </a:r>
            <a:endParaRPr lang="en-GB" sz="6600" dirty="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0014171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0091C9"/>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0091C9"/>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83"/>
            <a:ext cx="8642350" cy="3887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943992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01</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07490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E32486"/>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E32486"/>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83"/>
            <a:ext cx="8642350" cy="3887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49545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02</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7629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41688"/>
            <a:ext cx="8642350" cy="377837"/>
          </a:xfrm>
          <a:prstGeom prst="rect">
            <a:avLst/>
          </a:prstGeom>
        </p:spPr>
        <p:txBody>
          <a:bodyPr lIns="91368" tIns="45684" rIns="91368" bIns="45684"/>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3203575" y="1006078"/>
            <a:ext cx="273685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6084892" y="1006078"/>
            <a:ext cx="2808287"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252000" y="143102"/>
            <a:ext cx="8642350" cy="377837"/>
          </a:xfrm>
          <a:prstGeom prst="rect">
            <a:avLst/>
          </a:prstGeom>
          <a:solidFill>
            <a:srgbClr val="0072C6"/>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5"/>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74144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A25BA0"/>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A25BA0"/>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83"/>
            <a:ext cx="8642350" cy="3887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76661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Funding</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04</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01795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33BBB1"/>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33BBB1"/>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83"/>
            <a:ext cx="8642350" cy="3887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54731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GB" dirty="0"/>
              <a:t>For Workforce</a:t>
            </a:r>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03</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642956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6" y="141687"/>
            <a:ext cx="8642350" cy="377837"/>
          </a:xfrm>
          <a:prstGeom prst="rect">
            <a:avLst/>
          </a:prstGeom>
          <a:solidFill>
            <a:srgbClr val="003893"/>
          </a:solidFill>
        </p:spPr>
        <p:txBody>
          <a:bodyPr lIns="91418" tIns="45710" rIns="91418" bIns="45710"/>
          <a:lstStyle>
            <a:lvl1pPr marL="133319"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6" y="519523"/>
            <a:ext cx="8642350" cy="324035"/>
          </a:xfrm>
        </p:spPr>
        <p:txBody>
          <a:bodyPr>
            <a:normAutofit/>
          </a:bodyPr>
          <a:lstStyle>
            <a:lvl1pPr marL="133319" indent="0">
              <a:defRPr sz="1650" baseline="0">
                <a:solidFill>
                  <a:srgbClr val="003893"/>
                </a:solidFill>
                <a:latin typeface="+mn-lt"/>
              </a:defRPr>
            </a:lvl1pPr>
          </a:lstStyle>
          <a:p>
            <a:pPr lvl="0"/>
            <a:r>
              <a:rPr lang="en-GB" dirty="0"/>
              <a:t>Subtitle </a:t>
            </a:r>
          </a:p>
        </p:txBody>
      </p:sp>
      <p:sp>
        <p:nvSpPr>
          <p:cNvPr id="7" name="Text Placeholder 6"/>
          <p:cNvSpPr>
            <a:spLocks noGrp="1"/>
          </p:cNvSpPr>
          <p:nvPr>
            <p:ph type="body" sz="quarter" idx="13"/>
          </p:nvPr>
        </p:nvSpPr>
        <p:spPr>
          <a:xfrm>
            <a:off x="250826" y="1006083"/>
            <a:ext cx="8642350" cy="3887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435161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1034195" y="1761660"/>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What are the Next Steps?</a:t>
            </a:r>
            <a:endParaRPr lang="en-GB" dirty="0"/>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05</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598663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07</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8874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09</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899287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06</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114426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06</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77948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p:spPr>
        <p:txBody>
          <a:bodyPr lIns="91368" tIns="45684" rIns="91368" bIns="45684"/>
          <a:lstStyle/>
          <a:p>
            <a:r>
              <a:rPr lang="en-US"/>
              <a:t>Click to edit Master title style</a:t>
            </a:r>
            <a:endParaRPr lang="en-GB"/>
          </a:p>
        </p:txBody>
      </p:sp>
      <p:sp>
        <p:nvSpPr>
          <p:cNvPr id="5" name="Content Placeholder 4"/>
          <p:cNvSpPr>
            <a:spLocks noGrp="1"/>
          </p:cNvSpPr>
          <p:nvPr>
            <p:ph sz="quarter" idx="11"/>
          </p:nvPr>
        </p:nvSpPr>
        <p:spPr>
          <a:xfrm>
            <a:off x="250825" y="1006078"/>
            <a:ext cx="2808288"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3203575" y="1006078"/>
            <a:ext cx="5689600" cy="3780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251520" y="143102"/>
            <a:ext cx="8642350" cy="377837"/>
          </a:xfrm>
          <a:prstGeom prst="rect">
            <a:avLst/>
          </a:prstGeom>
          <a:solidFill>
            <a:srgbClr val="0072C6"/>
          </a:solidFill>
        </p:spPr>
        <p:txBody>
          <a:bodyPr lIns="91368" tIns="45684" rIns="91368" bIns="45684"/>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176"/>
            <a:r>
              <a:rPr lang="en-US" dirty="0">
                <a:solidFill>
                  <a:prstClr val="white"/>
                </a:solidFill>
              </a:rPr>
              <a:t>Click to edit Master title style</a:t>
            </a:r>
            <a:endParaRPr lang="en-GB" dirty="0">
              <a:solidFill>
                <a:prstClr val="white"/>
              </a:solidFill>
            </a:endParaRP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1094095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3C</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245824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3D</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473810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13</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516228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What will be delivered?</a:t>
            </a:r>
            <a:endParaRPr lang="en-GB" dirty="0"/>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04</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93893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50829" y="141684"/>
            <a:ext cx="1656879" cy="864395"/>
          </a:xfrm>
          <a:prstGeom prst="rect">
            <a:avLst/>
          </a:prstGeom>
        </p:spPr>
        <p:txBody>
          <a:bodyPr wrap="square" lIns="0" tIns="0" rIns="0" bIns="0" anchor="ctr">
            <a:noAutofit/>
          </a:bodyPr>
          <a:lstStyle/>
          <a:p>
            <a:pPr defTabSz="685635"/>
            <a:r>
              <a:rPr lang="en-GB" sz="6600" dirty="0">
                <a:solidFill>
                  <a:prstClr val="white"/>
                </a:solidFill>
                <a:latin typeface="Arial Black"/>
              </a:rPr>
              <a:t>15</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11052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Making things better</a:t>
            </a:r>
            <a:endParaRPr lang="en-GB" dirty="0"/>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3D</a:t>
            </a: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959931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0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53987"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11</a:t>
            </a:r>
            <a:endParaRPr lang="en-GB" sz="6600" dirty="0">
              <a:solidFill>
                <a:prstClr val="white"/>
              </a:solidFill>
            </a:endParaRPr>
          </a:p>
        </p:txBody>
      </p:sp>
      <p:sp>
        <p:nvSpPr>
          <p:cNvPr id="2" name="TextBox 1"/>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6" name="Straight Connector 5"/>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2122659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04</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4997541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14</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18337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11</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9896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50825" y="1005577"/>
            <a:ext cx="6985000" cy="378042"/>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232916" y="141684"/>
            <a:ext cx="1674788" cy="864394"/>
          </a:xfrm>
          <a:prstGeom prst="rect">
            <a:avLst/>
          </a:prstGeom>
        </p:spPr>
        <p:txBody>
          <a:bodyPr wrap="square" lIns="0" tIns="0" rIns="0" bIns="0" anchor="ctr">
            <a:noAutofit/>
          </a:bodyPr>
          <a:lstStyle/>
          <a:p>
            <a:r>
              <a:rPr lang="en-GB" sz="8800" dirty="0">
                <a:solidFill>
                  <a:srgbClr val="0091C9"/>
                </a:solidFill>
                <a:latin typeface="Arial Black"/>
              </a:rPr>
              <a:t>01</a:t>
            </a:r>
            <a:endParaRPr lang="en-GB" sz="8800" dirty="0">
              <a:solidFill>
                <a:srgbClr val="0091C9"/>
              </a:solidFill>
            </a:endParaRPr>
          </a:p>
        </p:txBody>
      </p:sp>
      <p:sp>
        <p:nvSpPr>
          <p:cNvPr id="2" name="TextBox 1"/>
          <p:cNvSpPr txBox="1"/>
          <p:nvPr userDrawn="1"/>
        </p:nvSpPr>
        <p:spPr>
          <a:xfrm>
            <a:off x="232916" y="4623978"/>
            <a:ext cx="8587556" cy="369332"/>
          </a:xfrm>
          <a:prstGeom prst="rect">
            <a:avLst/>
          </a:prstGeom>
          <a:noFill/>
        </p:spPr>
        <p:txBody>
          <a:bodyPr wrap="square" lIns="91368" tIns="45684" rIns="91368" bIns="45684" rtlCol="0">
            <a:spAutoFit/>
          </a:bodyPr>
          <a:lstStyle/>
          <a:p>
            <a:r>
              <a:rPr lang="en-GB" i="1" dirty="0">
                <a:solidFill>
                  <a:srgbClr val="0091C9"/>
                </a:solidFill>
              </a:rPr>
              <a:t>Transforming London’s health and care together</a:t>
            </a:r>
          </a:p>
        </p:txBody>
      </p:sp>
      <p:cxnSp>
        <p:nvCxnSpPr>
          <p:cNvPr id="6" name="Straight Connector 5"/>
          <p:cNvCxnSpPr/>
          <p:nvPr userDrawn="1"/>
        </p:nvCxnSpPr>
        <p:spPr>
          <a:xfrm>
            <a:off x="232916" y="4623978"/>
            <a:ext cx="8587556"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6096863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Devider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4" tIns="34283" rIns="68564" bIns="34283" rtlCol="0" anchor="ctr"/>
          <a:lstStyle/>
          <a:p>
            <a:pPr algn="ctr" defTabSz="685635"/>
            <a:endParaRPr lang="en-GB" sz="1350" dirty="0">
              <a:solidFill>
                <a:prstClr val="white"/>
              </a:solidFill>
            </a:endParaRPr>
          </a:p>
        </p:txBody>
      </p:sp>
      <p:sp>
        <p:nvSpPr>
          <p:cNvPr id="11" name="Text Placeholder 10"/>
          <p:cNvSpPr>
            <a:spLocks noGrp="1"/>
          </p:cNvSpPr>
          <p:nvPr>
            <p:ph type="body" sz="quarter" idx="10" hasCustomPrompt="1"/>
          </p:nvPr>
        </p:nvSpPr>
        <p:spPr>
          <a:xfrm>
            <a:off x="250826" y="1005576"/>
            <a:ext cx="6985000" cy="378042"/>
          </a:xfrm>
        </p:spPr>
        <p:txBody>
          <a:bodyPr>
            <a:noAutofit/>
          </a:bodyPr>
          <a:lstStyle>
            <a:lvl1pPr>
              <a:defRPr sz="2700" baseline="0">
                <a:solidFill>
                  <a:schemeClr val="bg1"/>
                </a:solidFill>
                <a:latin typeface="+mj-lt"/>
              </a:defRPr>
            </a:lvl1pPr>
            <a:lvl2pPr>
              <a:defRPr sz="2700">
                <a:solidFill>
                  <a:schemeClr val="bg1"/>
                </a:solidFill>
                <a:latin typeface="+mj-lt"/>
              </a:defRPr>
            </a:lvl2pPr>
            <a:lvl3pPr>
              <a:defRPr sz="2700">
                <a:solidFill>
                  <a:schemeClr val="bg1"/>
                </a:solidFill>
                <a:latin typeface="+mj-lt"/>
              </a:defRPr>
            </a:lvl3pPr>
            <a:lvl4pPr>
              <a:defRPr sz="2700">
                <a:solidFill>
                  <a:schemeClr val="bg1"/>
                </a:solidFill>
                <a:latin typeface="+mj-lt"/>
              </a:defRPr>
            </a:lvl4pPr>
            <a:lvl5pPr>
              <a:defRPr sz="27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232917" y="141684"/>
            <a:ext cx="1674788" cy="864395"/>
          </a:xfrm>
          <a:prstGeom prst="rect">
            <a:avLst/>
          </a:prstGeom>
        </p:spPr>
        <p:txBody>
          <a:bodyPr wrap="square" lIns="0" tIns="0" rIns="0" bIns="0" anchor="ctr">
            <a:noAutofit/>
          </a:bodyPr>
          <a:lstStyle/>
          <a:p>
            <a:pPr defTabSz="685635"/>
            <a:r>
              <a:rPr lang="en-GB" sz="6600" dirty="0">
                <a:solidFill>
                  <a:prstClr val="white"/>
                </a:solidFill>
                <a:latin typeface="Arial Black"/>
              </a:rPr>
              <a:t>08</a:t>
            </a:r>
            <a:endParaRPr lang="en-GB" sz="6600" dirty="0">
              <a:solidFill>
                <a:prstClr val="white"/>
              </a:solidFill>
            </a:endParaRPr>
          </a:p>
        </p:txBody>
      </p:sp>
      <p:sp>
        <p:nvSpPr>
          <p:cNvPr id="7" name="TextBox 6"/>
          <p:cNvSpPr txBox="1"/>
          <p:nvPr userDrawn="1"/>
        </p:nvSpPr>
        <p:spPr>
          <a:xfrm>
            <a:off x="232917" y="4623979"/>
            <a:ext cx="8587556" cy="276985"/>
          </a:xfrm>
          <a:prstGeom prst="rect">
            <a:avLst/>
          </a:prstGeom>
          <a:noFill/>
        </p:spPr>
        <p:txBody>
          <a:bodyPr wrap="square" lIns="68564" tIns="34283" rIns="68564" bIns="34283" rtlCol="0">
            <a:spAutoFit/>
          </a:bodyPr>
          <a:lstStyle/>
          <a:p>
            <a:pPr defTabSz="685635"/>
            <a:r>
              <a:rPr lang="en-GB" sz="1350" i="1" dirty="0">
                <a:solidFill>
                  <a:prstClr val="white"/>
                </a:solidFill>
              </a:rPr>
              <a:t>Transforming London’s health and care together</a:t>
            </a:r>
          </a:p>
        </p:txBody>
      </p:sp>
      <p:cxnSp>
        <p:nvCxnSpPr>
          <p:cNvPr id="8" name="Straight Connector 7"/>
          <p:cNvCxnSpPr/>
          <p:nvPr userDrawn="1"/>
        </p:nvCxnSpPr>
        <p:spPr>
          <a:xfrm>
            <a:off x="232917" y="4623978"/>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30312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5"/>
            <a:ext cx="9144000" cy="1265783"/>
          </a:xfrm>
          <a:prstGeom prst="rect">
            <a:avLst/>
          </a:prstGeom>
        </p:spPr>
      </p:pic>
      <p:sp>
        <p:nvSpPr>
          <p:cNvPr id="5" name="Text Placeholder 4"/>
          <p:cNvSpPr>
            <a:spLocks noGrp="1"/>
          </p:cNvSpPr>
          <p:nvPr>
            <p:ph type="body" sz="quarter" idx="10"/>
          </p:nvPr>
        </p:nvSpPr>
        <p:spPr>
          <a:xfrm>
            <a:off x="251792" y="1245245"/>
            <a:ext cx="7848600" cy="432486"/>
          </a:xfrm>
        </p:spPr>
        <p:txBody>
          <a:bodyPr>
            <a:normAutofit/>
          </a:bodyPr>
          <a:lstStyle>
            <a:lvl1pPr>
              <a:defRPr sz="1800" b="1">
                <a:solidFill>
                  <a:srgbClr val="0072C6"/>
                </a:solidFill>
              </a:defRPr>
            </a:lvl1pPr>
          </a:lstStyle>
          <a:p>
            <a:pPr lvl="0"/>
            <a:r>
              <a:rPr lang="en-US"/>
              <a:t>Click to edit Master text styles</a:t>
            </a:r>
          </a:p>
        </p:txBody>
      </p:sp>
      <p:sp>
        <p:nvSpPr>
          <p:cNvPr id="7" name="Text Placeholder 6"/>
          <p:cNvSpPr>
            <a:spLocks noGrp="1"/>
          </p:cNvSpPr>
          <p:nvPr>
            <p:ph type="body" sz="quarter" idx="11"/>
          </p:nvPr>
        </p:nvSpPr>
        <p:spPr>
          <a:xfrm>
            <a:off x="252005" y="1707468"/>
            <a:ext cx="8785225" cy="313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55776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85" r="-1"/>
          <a:stretch/>
        </p:blipFill>
        <p:spPr>
          <a:xfrm>
            <a:off x="2" y="0"/>
            <a:ext cx="9136234" cy="823764"/>
          </a:xfrm>
          <a:prstGeom prst="rect">
            <a:avLst/>
          </a:prstGeom>
        </p:spPr>
      </p:pic>
      <p:sp>
        <p:nvSpPr>
          <p:cNvPr id="5" name="Content Placeholder 4"/>
          <p:cNvSpPr>
            <a:spLocks noGrp="1"/>
          </p:cNvSpPr>
          <p:nvPr>
            <p:ph sz="quarter" idx="10"/>
          </p:nvPr>
        </p:nvSpPr>
        <p:spPr>
          <a:xfrm>
            <a:off x="234000" y="486001"/>
            <a:ext cx="8658480" cy="735600"/>
          </a:xfrm>
        </p:spPr>
        <p:txBody>
          <a:bodyPr anchor="ctr">
            <a:normAutofit/>
          </a:bodyPr>
          <a:lstStyle>
            <a:lvl1pPr algn="ctr">
              <a:defRPr sz="1800" b="1">
                <a:solidFill>
                  <a:srgbClr val="0072C6"/>
                </a:solidFill>
              </a:defRPr>
            </a:lvl1pPr>
            <a:lvl2pPr>
              <a:defRPr>
                <a:solidFill>
                  <a:srgbClr val="0072C6"/>
                </a:solidFill>
              </a:defRPr>
            </a:lvl2pPr>
            <a:lvl3pPr>
              <a:defRPr>
                <a:solidFill>
                  <a:srgbClr val="0072C6"/>
                </a:solidFill>
              </a:defRPr>
            </a:lvl3pPr>
            <a:lvl4pPr>
              <a:defRPr>
                <a:solidFill>
                  <a:srgbClr val="0072C6"/>
                </a:solidFill>
              </a:defRPr>
            </a:lvl4pPr>
            <a:lvl5pPr>
              <a:defRPr>
                <a:solidFill>
                  <a:srgbClr val="0072C6"/>
                </a:solidFill>
              </a:defRPr>
            </a:lvl5pPr>
          </a:lstStyle>
          <a:p>
            <a:pPr lvl="0"/>
            <a:r>
              <a:rPr lang="en-US"/>
              <a:t>Click to edit Master text styles</a:t>
            </a:r>
          </a:p>
        </p:txBody>
      </p:sp>
      <p:sp>
        <p:nvSpPr>
          <p:cNvPr id="7" name="Content Placeholder 6"/>
          <p:cNvSpPr>
            <a:spLocks noGrp="1"/>
          </p:cNvSpPr>
          <p:nvPr>
            <p:ph sz="quarter" idx="11"/>
          </p:nvPr>
        </p:nvSpPr>
        <p:spPr>
          <a:xfrm>
            <a:off x="250829" y="1244700"/>
            <a:ext cx="8641655" cy="3240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2"/>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364123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4767267"/>
            <a:ext cx="2133600" cy="273844"/>
          </a:xfrm>
          <a:prstGeom prst="rect">
            <a:avLst/>
          </a:prstGeom>
        </p:spPr>
        <p:txBody>
          <a:bodyPr/>
          <a:lstStyle/>
          <a:p>
            <a:endParaRPr lang="en-GB" dirty="0">
              <a:solidFill>
                <a:srgbClr val="0072C6"/>
              </a:solidFill>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a:lstStyle/>
          <a:p>
            <a:endParaRPr lang="en-GB" dirty="0">
              <a:solidFill>
                <a:srgbClr val="0072C6"/>
              </a:solidFill>
            </a:endParaRPr>
          </a:p>
        </p:txBody>
      </p:sp>
      <p:sp>
        <p:nvSpPr>
          <p:cNvPr id="6" name="Slide Number Placeholder 5"/>
          <p:cNvSpPr>
            <a:spLocks noGrp="1"/>
          </p:cNvSpPr>
          <p:nvPr>
            <p:ph type="sldNum" sz="quarter" idx="12"/>
          </p:nvPr>
        </p:nvSpPr>
        <p:spPr/>
        <p:txBody>
          <a:bodyPr/>
          <a:lstStyle/>
          <a:p>
            <a:fld id="{944B30E8-A7A0-4146-A78B-0506FF48E780}"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850437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40" y="2745366"/>
            <a:ext cx="7886700" cy="415499"/>
          </a:xfrm>
          <a:prstGeom prst="rect">
            <a:avLst/>
          </a:prstGeom>
        </p:spPr>
        <p:txBody>
          <a:bodyPr/>
          <a:lstStyle>
            <a:lvl1pPr>
              <a:defRPr sz="2025"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40" y="3273719"/>
            <a:ext cx="6858000" cy="207749"/>
          </a:xfrm>
          <a:prstGeom prst="rect">
            <a:avLst/>
          </a:prstGeom>
        </p:spPr>
        <p:txBody>
          <a:bodyPr/>
          <a:lstStyle>
            <a:lvl1pPr marL="0" indent="0" algn="l">
              <a:buNone/>
              <a:defRPr sz="1013" b="0" i="0" baseline="0">
                <a:solidFill>
                  <a:srgbClr val="005EB8"/>
                </a:solidFill>
                <a:latin typeface="Arial" charset="0"/>
                <a:ea typeface="Arial" charset="0"/>
                <a:cs typeface="Arial"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19768"/>
            <a:ext cx="1080656" cy="32731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4758930"/>
            <a:ext cx="9144000" cy="232099"/>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4344707"/>
            <a:ext cx="3992880" cy="304800"/>
          </a:xfrm>
          <a:prstGeom prst="rect">
            <a:avLst/>
          </a:prstGeom>
          <a:solidFill>
            <a:schemeClr val="lt1"/>
          </a:solidFill>
          <a:ln w="6350">
            <a:noFill/>
          </a:ln>
        </p:spPr>
        <p:txBody>
          <a:bodyPr rot="0" spcFirstLastPara="0" vert="horz" wrap="square" lIns="51435" tIns="25718" rIns="51435" bIns="25718" numCol="1" spcCol="0" rtlCol="0" fromWordArt="0" anchor="t" anchorCtr="0" forceAA="0" compatLnSpc="1">
            <a:prstTxWarp prst="textNoShape">
              <a:avLst/>
            </a:prstTxWarp>
            <a:noAutofit/>
          </a:bodyPr>
          <a:lstStyle/>
          <a:p>
            <a:pPr>
              <a:spcAft>
                <a:spcPts val="0"/>
              </a:spcAft>
            </a:pPr>
            <a:r>
              <a:rPr lang="en-GB" sz="1013"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675"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80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0091C9"/>
          </a:solidFill>
        </p:spPr>
        <p:txBody>
          <a:bodyPr lIns="91368" tIns="45684" rIns="91368" bIns="45684"/>
          <a:lstStyle>
            <a:lvl1pPr marL="95176"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250825" y="519525"/>
            <a:ext cx="8642350" cy="324035"/>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6081"/>
            <a:ext cx="8642350" cy="3725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596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41688"/>
            <a:ext cx="8642350" cy="377837"/>
          </a:xfrm>
          <a:prstGeom prst="rect">
            <a:avLst/>
          </a:prstGeom>
          <a:solidFill>
            <a:srgbClr val="0091C9"/>
          </a:solidFill>
        </p:spPr>
        <p:txBody>
          <a:bodyPr lIns="91368" tIns="45684" rIns="91368" bIns="45684"/>
          <a:lstStyle>
            <a:lvl1pPr marL="95176"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250825" y="519524"/>
            <a:ext cx="8642350" cy="270030"/>
          </a:xfrm>
        </p:spPr>
        <p:txBody>
          <a:bodyPr>
            <a:normAutofit/>
          </a:bodyPr>
          <a:lstStyle>
            <a:lvl1pPr marL="17766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5" name="Content Placeholder 4"/>
          <p:cNvSpPr>
            <a:spLocks noGrp="1"/>
          </p:cNvSpPr>
          <p:nvPr>
            <p:ph sz="quarter" idx="15"/>
          </p:nvPr>
        </p:nvSpPr>
        <p:spPr>
          <a:xfrm>
            <a:off x="250825" y="1007103"/>
            <a:ext cx="4249738" cy="38350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4572001" y="1006080"/>
            <a:ext cx="4320480" cy="3833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639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681040"/>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4785997"/>
            <a:ext cx="2133600" cy="273844"/>
          </a:xfrm>
          <a:prstGeom prst="rect">
            <a:avLst/>
          </a:prstGeom>
        </p:spPr>
        <p:txBody>
          <a:bodyPr vert="horz" lIns="91368" tIns="45684" rIns="91368" bIns="45684" rtlCol="0" anchor="ctr"/>
          <a:lstStyle>
            <a:lvl1pPr algn="r">
              <a:defRPr sz="1200">
                <a:solidFill>
                  <a:schemeClr val="accent5">
                    <a:lumMod val="50000"/>
                  </a:schemeClr>
                </a:solidFill>
              </a:defRPr>
            </a:lvl1p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
        <p:nvSpPr>
          <p:cNvPr id="3" name="Footer Placeholder 2"/>
          <p:cNvSpPr>
            <a:spLocks noGrp="1"/>
          </p:cNvSpPr>
          <p:nvPr>
            <p:ph type="ftr" sz="quarter" idx="3"/>
          </p:nvPr>
        </p:nvSpPr>
        <p:spPr>
          <a:xfrm>
            <a:off x="3124200" y="4767264"/>
            <a:ext cx="2895600" cy="273844"/>
          </a:xfrm>
          <a:prstGeom prst="rect">
            <a:avLst/>
          </a:prstGeom>
        </p:spPr>
        <p:txBody>
          <a:bodyPr vert="horz" lIns="91368" tIns="45684" rIns="91368" bIns="45684"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Tree>
    <p:extLst>
      <p:ext uri="{BB962C8B-B14F-4D97-AF65-F5344CB8AC3E}">
        <p14:creationId xmlns:p14="http://schemas.microsoft.com/office/powerpoint/2010/main" val="3740226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Lst>
  <p:hf hdr="0" ftr="0" dt="0"/>
  <p:txStyles>
    <p:titleStyle>
      <a:lvl1pPr algn="l" defTabSz="913684"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84" rtl="0" eaLnBrk="1" latinLnBrk="0" hangingPunct="1">
        <a:defRPr sz="1800" kern="1200">
          <a:solidFill>
            <a:schemeClr val="tx1"/>
          </a:solidFill>
          <a:latin typeface="+mn-lt"/>
          <a:ea typeface="+mn-ea"/>
          <a:cs typeface="+mn-cs"/>
        </a:defRPr>
      </a:lvl1pPr>
      <a:lvl2pPr marL="456842" algn="l" defTabSz="913684" rtl="0" eaLnBrk="1" latinLnBrk="0" hangingPunct="1">
        <a:defRPr sz="1800" kern="1200">
          <a:solidFill>
            <a:schemeClr val="tx1"/>
          </a:solidFill>
          <a:latin typeface="+mn-lt"/>
          <a:ea typeface="+mn-ea"/>
          <a:cs typeface="+mn-cs"/>
        </a:defRPr>
      </a:lvl2pPr>
      <a:lvl3pPr marL="913684" algn="l" defTabSz="913684" rtl="0" eaLnBrk="1" latinLnBrk="0" hangingPunct="1">
        <a:defRPr sz="1800" kern="1200">
          <a:solidFill>
            <a:schemeClr val="tx1"/>
          </a:solidFill>
          <a:latin typeface="+mn-lt"/>
          <a:ea typeface="+mn-ea"/>
          <a:cs typeface="+mn-cs"/>
        </a:defRPr>
      </a:lvl3pPr>
      <a:lvl4pPr marL="1370526" algn="l" defTabSz="913684" rtl="0" eaLnBrk="1" latinLnBrk="0" hangingPunct="1">
        <a:defRPr sz="1800" kern="1200">
          <a:solidFill>
            <a:schemeClr val="tx1"/>
          </a:solidFill>
          <a:latin typeface="+mn-lt"/>
          <a:ea typeface="+mn-ea"/>
          <a:cs typeface="+mn-cs"/>
        </a:defRPr>
      </a:lvl4pPr>
      <a:lvl5pPr marL="1827368" algn="l" defTabSz="913684" rtl="0" eaLnBrk="1" latinLnBrk="0" hangingPunct="1">
        <a:defRPr sz="1800" kern="1200">
          <a:solidFill>
            <a:schemeClr val="tx1"/>
          </a:solidFill>
          <a:latin typeface="+mn-lt"/>
          <a:ea typeface="+mn-ea"/>
          <a:cs typeface="+mn-cs"/>
        </a:defRPr>
      </a:lvl5pPr>
      <a:lvl6pPr marL="2284209" algn="l" defTabSz="913684" rtl="0" eaLnBrk="1" latinLnBrk="0" hangingPunct="1">
        <a:defRPr sz="1800" kern="1200">
          <a:solidFill>
            <a:schemeClr val="tx1"/>
          </a:solidFill>
          <a:latin typeface="+mn-lt"/>
          <a:ea typeface="+mn-ea"/>
          <a:cs typeface="+mn-cs"/>
        </a:defRPr>
      </a:lvl6pPr>
      <a:lvl7pPr marL="2741051" algn="l" defTabSz="913684" rtl="0" eaLnBrk="1" latinLnBrk="0" hangingPunct="1">
        <a:defRPr sz="1800" kern="1200">
          <a:solidFill>
            <a:schemeClr val="tx1"/>
          </a:solidFill>
          <a:latin typeface="+mn-lt"/>
          <a:ea typeface="+mn-ea"/>
          <a:cs typeface="+mn-cs"/>
        </a:defRPr>
      </a:lvl7pPr>
      <a:lvl8pPr marL="3197893" algn="l" defTabSz="913684" rtl="0" eaLnBrk="1" latinLnBrk="0" hangingPunct="1">
        <a:defRPr sz="1800" kern="1200">
          <a:solidFill>
            <a:schemeClr val="tx1"/>
          </a:solidFill>
          <a:latin typeface="+mn-lt"/>
          <a:ea typeface="+mn-ea"/>
          <a:cs typeface="+mn-cs"/>
        </a:defRPr>
      </a:lvl8pPr>
      <a:lvl9pPr marL="3654735" algn="l" defTabSz="91368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6" y="681038"/>
            <a:ext cx="8642350" cy="41052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6758880" y="4786002"/>
            <a:ext cx="2133600" cy="273844"/>
          </a:xfrm>
          <a:prstGeom prst="rect">
            <a:avLst/>
          </a:prstGeom>
        </p:spPr>
        <p:txBody>
          <a:bodyPr vert="horz" lIns="91418" tIns="45710" rIns="91418" bIns="45710" rtlCol="0" anchor="ctr"/>
          <a:lstStyle>
            <a:lvl1pPr algn="r">
              <a:defRPr sz="900">
                <a:solidFill>
                  <a:schemeClr val="accent5">
                    <a:lumMod val="50000"/>
                  </a:schemeClr>
                </a:solidFill>
              </a:defRPr>
            </a:lvl1pPr>
          </a:lstStyle>
          <a:p>
            <a:pPr defTabSz="685635"/>
            <a:fld id="{8FC524A1-7B6A-464D-B8BC-8FE2E057339E}" type="slidenum">
              <a:rPr lang="en-GB" smtClean="0">
                <a:solidFill>
                  <a:srgbClr val="3F3F3F">
                    <a:lumMod val="50000"/>
                  </a:srgbClr>
                </a:solidFill>
              </a:rPr>
              <a:pPr defTabSz="685635"/>
              <a:t>‹#›</a:t>
            </a:fld>
            <a:endParaRPr lang="en-GB" dirty="0">
              <a:solidFill>
                <a:srgbClr val="3F3F3F">
                  <a:lumMod val="50000"/>
                </a:srgbClr>
              </a:solidFill>
            </a:endParaRPr>
          </a:p>
        </p:txBody>
      </p:sp>
    </p:spTree>
    <p:extLst>
      <p:ext uri="{BB962C8B-B14F-4D97-AF65-F5344CB8AC3E}">
        <p14:creationId xmlns:p14="http://schemas.microsoft.com/office/powerpoint/2010/main" val="5418301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Lst>
  <p:hf hdr="0" ftr="0" dt="0"/>
  <p:txStyles>
    <p:titleStyle>
      <a:lvl1pPr algn="l" defTabSz="685635" rtl="0" eaLnBrk="1" latinLnBrk="0" hangingPunct="1">
        <a:spcBef>
          <a:spcPts val="450"/>
        </a:spcBef>
        <a:buNone/>
        <a:defRPr sz="1800" kern="1200" baseline="0">
          <a:solidFill>
            <a:schemeClr val="bg1"/>
          </a:solidFill>
          <a:latin typeface="+mj-lt"/>
          <a:ea typeface="+mj-ea"/>
          <a:cs typeface="+mj-cs"/>
        </a:defRPr>
      </a:lvl1pPr>
    </p:titleStyle>
    <p:bodyStyle>
      <a:lvl1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accent5"/>
          </a:solidFill>
          <a:latin typeface="+mn-lt"/>
          <a:ea typeface="+mn-ea"/>
          <a:cs typeface="+mn-cs"/>
        </a:defRPr>
      </a:lvl1pPr>
      <a:lvl2pPr marL="214261" indent="-214261"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2pPr>
      <a:lvl3pPr marL="404715"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3pPr>
      <a:lvl4pPr marL="607073"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4pPr>
      <a:lvl5pPr marL="809430" indent="-202358" algn="l" defTabSz="685635" rtl="0" eaLnBrk="1" latinLnBrk="0" hangingPunct="1">
        <a:lnSpc>
          <a:spcPct val="100000"/>
        </a:lnSpc>
        <a:spcBef>
          <a:spcPts val="450"/>
        </a:spcBef>
        <a:spcAft>
          <a:spcPts val="450"/>
        </a:spcAft>
        <a:buFont typeface="Arial" panose="020B0604020202020204" pitchFamily="34" charset="0"/>
        <a:buChar char="–"/>
        <a:defRPr sz="1350" kern="1200">
          <a:solidFill>
            <a:schemeClr val="accent5"/>
          </a:solidFill>
          <a:latin typeface="+mn-lt"/>
          <a:ea typeface="+mn-ea"/>
          <a:cs typeface="+mn-cs"/>
        </a:defRPr>
      </a:lvl5pPr>
      <a:lvl6pPr marL="0" indent="0" algn="l" defTabSz="685635" rtl="0" eaLnBrk="1" latinLnBrk="0" hangingPunct="1">
        <a:lnSpc>
          <a:spcPct val="100000"/>
        </a:lnSpc>
        <a:spcBef>
          <a:spcPts val="450"/>
        </a:spcBef>
        <a:spcAft>
          <a:spcPts val="450"/>
        </a:spcAft>
        <a:buFont typeface="Arial" panose="020B0604020202020204" pitchFamily="34" charset="0"/>
        <a:buNone/>
        <a:defRPr sz="1350" kern="1200">
          <a:solidFill>
            <a:schemeClr val="tx2"/>
          </a:solidFill>
          <a:latin typeface="+mn-lt"/>
          <a:ea typeface="+mn-ea"/>
          <a:cs typeface="+mn-cs"/>
        </a:defRPr>
      </a:lvl6pPr>
      <a:lvl7pPr marL="2228315"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134"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3951" indent="-171409" algn="l" defTabSz="68563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635" rtl="0" eaLnBrk="1" latinLnBrk="0" hangingPunct="1">
        <a:defRPr sz="1350" kern="1200">
          <a:solidFill>
            <a:schemeClr val="tx1"/>
          </a:solidFill>
          <a:latin typeface="+mn-lt"/>
          <a:ea typeface="+mn-ea"/>
          <a:cs typeface="+mn-cs"/>
        </a:defRPr>
      </a:lvl1pPr>
      <a:lvl2pPr marL="342818" algn="l" defTabSz="685635" rtl="0" eaLnBrk="1" latinLnBrk="0" hangingPunct="1">
        <a:defRPr sz="1350" kern="1200">
          <a:solidFill>
            <a:schemeClr val="tx1"/>
          </a:solidFill>
          <a:latin typeface="+mn-lt"/>
          <a:ea typeface="+mn-ea"/>
          <a:cs typeface="+mn-cs"/>
        </a:defRPr>
      </a:lvl2pPr>
      <a:lvl3pPr marL="685635" algn="l" defTabSz="685635" rtl="0" eaLnBrk="1" latinLnBrk="0" hangingPunct="1">
        <a:defRPr sz="1350" kern="1200">
          <a:solidFill>
            <a:schemeClr val="tx1"/>
          </a:solidFill>
          <a:latin typeface="+mn-lt"/>
          <a:ea typeface="+mn-ea"/>
          <a:cs typeface="+mn-cs"/>
        </a:defRPr>
      </a:lvl3pPr>
      <a:lvl4pPr marL="1028453" algn="l" defTabSz="685635" rtl="0" eaLnBrk="1" latinLnBrk="0" hangingPunct="1">
        <a:defRPr sz="1350" kern="1200">
          <a:solidFill>
            <a:schemeClr val="tx1"/>
          </a:solidFill>
          <a:latin typeface="+mn-lt"/>
          <a:ea typeface="+mn-ea"/>
          <a:cs typeface="+mn-cs"/>
        </a:defRPr>
      </a:lvl4pPr>
      <a:lvl5pPr marL="1371271" algn="l" defTabSz="685635" rtl="0" eaLnBrk="1" latinLnBrk="0" hangingPunct="1">
        <a:defRPr sz="1350" kern="1200">
          <a:solidFill>
            <a:schemeClr val="tx1"/>
          </a:solidFill>
          <a:latin typeface="+mn-lt"/>
          <a:ea typeface="+mn-ea"/>
          <a:cs typeface="+mn-cs"/>
        </a:defRPr>
      </a:lvl5pPr>
      <a:lvl6pPr marL="1714088" algn="l" defTabSz="685635" rtl="0" eaLnBrk="1" latinLnBrk="0" hangingPunct="1">
        <a:defRPr sz="1350" kern="1200">
          <a:solidFill>
            <a:schemeClr val="tx1"/>
          </a:solidFill>
          <a:latin typeface="+mn-lt"/>
          <a:ea typeface="+mn-ea"/>
          <a:cs typeface="+mn-cs"/>
        </a:defRPr>
      </a:lvl6pPr>
      <a:lvl7pPr marL="2056907" algn="l" defTabSz="685635" rtl="0" eaLnBrk="1" latinLnBrk="0" hangingPunct="1">
        <a:defRPr sz="1350" kern="1200">
          <a:solidFill>
            <a:schemeClr val="tx1"/>
          </a:solidFill>
          <a:latin typeface="+mn-lt"/>
          <a:ea typeface="+mn-ea"/>
          <a:cs typeface="+mn-cs"/>
        </a:defRPr>
      </a:lvl7pPr>
      <a:lvl8pPr marL="2399724" algn="l" defTabSz="685635" rtl="0" eaLnBrk="1" latinLnBrk="0" hangingPunct="1">
        <a:defRPr sz="1350" kern="1200">
          <a:solidFill>
            <a:schemeClr val="tx1"/>
          </a:solidFill>
          <a:latin typeface="+mn-lt"/>
          <a:ea typeface="+mn-ea"/>
          <a:cs typeface="+mn-cs"/>
        </a:defRPr>
      </a:lvl8pPr>
      <a:lvl9pPr marL="2742542" algn="l" defTabSz="6856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mailto:hlp.ehchprogramme@nhs.net" TargetMode="External"/><Relationship Id="rId2" Type="http://schemas.openxmlformats.org/officeDocument/2006/relationships/hyperlink" Target="https://www.healthylondon.org/resource/accelerated-improvement-resources/enhanced-health-in-care-homes/seasonal-readiness/winter-readiness/influenza-flu/flu-outbreak-response-care-homes-standard-operating-procedures/" TargetMode="External"/><Relationship Id="rId1" Type="http://schemas.openxmlformats.org/officeDocument/2006/relationships/slideLayout" Target="../slideLayouts/slideLayout3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8.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www.londonflu.co.uk/" TargetMode="Externa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england.nhs.uk/south/info-professional/public-health/infection-winter/care-guidance/" TargetMode="Externa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ice.org.uk/Media/Default/About/NICE-Communities/Social-care/quick-guides/Infection%20prevention.pdf" TargetMode="Externa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hyperlink" Target="http://www.metoffice.gov.uk/" TargetMode="External"/><Relationship Id="rId2" Type="http://schemas.openxmlformats.org/officeDocument/2006/relationships/hyperlink" Target="https://www.nhs.uk/live-well/healthy-body/keep-warm-keep-well/" TargetMode="External"/><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hyperlink" Target="https://twitter.com/metoff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214929/Care-home-resource-18-February-2013.pdf" TargetMode="Externa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arepulse.co.uk/" TargetMode="External"/><Relationship Id="rId1" Type="http://schemas.openxmlformats.org/officeDocument/2006/relationships/slideLayout" Target="../slideLayouts/slideLayout38.xml"/><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hyperlink" Target="https://www.nice.org.uk/search?pa=1&amp;ps=50&amp;q=care+home+managers+quick+guides" TargetMode="External"/><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hyperlink" Target="mailto:england.carehomes@nhs.net" TargetMode="External"/><Relationship Id="rId2" Type="http://schemas.openxmlformats.org/officeDocument/2006/relationships/hyperlink" Target="https://future.nhs.uk/connect.ti/system/home" TargetMode="External"/><Relationship Id="rId1" Type="http://schemas.openxmlformats.org/officeDocument/2006/relationships/slideLayout" Target="../slideLayouts/slideLayout38.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uidance/contacts-phe-health-protection-teams" TargetMode="External"/><Relationship Id="rId7" Type="http://schemas.openxmlformats.org/officeDocument/2006/relationships/hyperlink" Target="http://www.londonflu.co.uk/" TargetMode="External"/><Relationship Id="rId2" Type="http://schemas.openxmlformats.org/officeDocument/2006/relationships/hyperlink" Target="https://www.healthylondon.org/resource/accelerated-improvement-resources/enhanced-health-in-care-homes/winter-readiness/winter-readiness-2/" TargetMode="External"/><Relationship Id="rId1" Type="http://schemas.openxmlformats.org/officeDocument/2006/relationships/slideLayout" Target="../slideLayouts/slideLayout38.xml"/><Relationship Id="rId6" Type="http://schemas.openxmlformats.org/officeDocument/2006/relationships/hyperlink" Target="https://www.healthylondon.org/resource/accelerated-improvement-resources/enhanced-health-in-care-homes/seasonal-readiness/winter-readiness/influenza-flu/" TargetMode="External"/><Relationship Id="rId5" Type="http://schemas.openxmlformats.org/officeDocument/2006/relationships/hyperlink" Target="https://www.cqc.org.uk/sites/default/files/20171020-adult-social-care-kloes-prompts-and-characteristics-final.pdf" TargetMode="External"/><Relationship Id="rId4" Type="http://schemas.openxmlformats.org/officeDocument/2006/relationships/hyperlink" Target="https://www.nmc.org.uk/globalassets/sitedocuments/nmc-publications/nmc-cod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8" Type="http://schemas.openxmlformats.org/officeDocument/2006/relationships/hyperlink" Target="http://www.carepulse.co.uk/" TargetMode="External"/><Relationship Id="rId3" Type="http://schemas.openxmlformats.org/officeDocument/2006/relationships/hyperlink" Target="https://www.nice.org.uk/about/nice-communities/social-care/quick-guides/helping-to-prevent-winter-deaths-and-illnesses-associated-with-cold-homes" TargetMode="External"/><Relationship Id="rId7" Type="http://schemas.openxmlformats.org/officeDocument/2006/relationships/hyperlink" Target="https://assets.publishing.service.gov.uk/government/uploads/system/uploads/attachment_data/file/214929/Care-home-resource-18-February-2013.pdf" TargetMode="External"/><Relationship Id="rId2" Type="http://schemas.openxmlformats.org/officeDocument/2006/relationships/hyperlink" Target="https://www.england.nhs.uk/south/info-professional/public-health/infection-winter/care-guidance/" TargetMode="External"/><Relationship Id="rId1" Type="http://schemas.openxmlformats.org/officeDocument/2006/relationships/slideLayout" Target="../slideLayouts/slideLayout38.xml"/><Relationship Id="rId6" Type="http://schemas.openxmlformats.org/officeDocument/2006/relationships/hyperlink" Target="https://www.nice.org.uk/Media/Default/About/NICE-Communities/Social-care/quick-guides/Infection%20prevention.pdf" TargetMode="External"/><Relationship Id="rId5" Type="http://schemas.openxmlformats.org/officeDocument/2006/relationships/hyperlink" Target="http://www.metoffice.gov.uk/" TargetMode="External"/><Relationship Id="rId4" Type="http://schemas.openxmlformats.org/officeDocument/2006/relationships/hyperlink" Target="https://www.nhs.uk/live-well/healthy-body/keep-warm-keep-well/" TargetMode="External"/><Relationship Id="rId9" Type="http://schemas.openxmlformats.org/officeDocument/2006/relationships/hyperlink" Target="https://www.nice.org.uk/search?pa=1&amp;ps=50&amp;q=care+home+managers+quick+guide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hlp.ehchprogramme@nhs.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Access_and_home.png" TargetMode="External"/><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38.xml"/><Relationship Id="rId4" Type="http://schemas.openxmlformats.org/officeDocument/2006/relationships/hyperlink" Target="https://www.gov.uk/guidance/contacts-phe-health-protection-team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DDC9-1CC9-4375-904F-F8377923DC28}"/>
              </a:ext>
            </a:extLst>
          </p:cNvPr>
          <p:cNvSpPr>
            <a:spLocks noGrp="1"/>
          </p:cNvSpPr>
          <p:nvPr>
            <p:ph type="title"/>
          </p:nvPr>
        </p:nvSpPr>
        <p:spPr>
          <a:xfrm>
            <a:off x="1241293" y="1314860"/>
            <a:ext cx="6661412" cy="1922570"/>
          </a:xfrm>
        </p:spPr>
        <p:txBody>
          <a:bodyPr>
            <a:normAutofit fontScale="90000"/>
          </a:bodyPr>
          <a:lstStyle/>
          <a:p>
            <a:pPr lvl="0" algn="ctr" defTabSz="913684">
              <a:spcBef>
                <a:spcPts val="600"/>
              </a:spcBef>
              <a:spcAft>
                <a:spcPts val="600"/>
              </a:spcAft>
            </a:pPr>
            <a:br>
              <a:rPr lang="en-GB" b="1" dirty="0"/>
            </a:br>
            <a:r>
              <a:rPr lang="en-GB" sz="3600" dirty="0">
                <a:solidFill>
                  <a:srgbClr val="0072C6"/>
                </a:solidFill>
                <a:latin typeface="Arial Black"/>
                <a:cs typeface="+mj-cs"/>
              </a:rPr>
              <a:t>Enhanced Health in Care Homes </a:t>
            </a:r>
            <a:br>
              <a:rPr lang="en-GB" sz="3600" dirty="0">
                <a:solidFill>
                  <a:srgbClr val="0072C6"/>
                </a:solidFill>
                <a:latin typeface="Arial Black"/>
                <a:cs typeface="+mj-cs"/>
              </a:rPr>
            </a:br>
            <a:r>
              <a:rPr lang="en-GB" sz="3600" dirty="0">
                <a:solidFill>
                  <a:srgbClr val="0072C6"/>
                </a:solidFill>
                <a:latin typeface="Arial Black"/>
                <a:cs typeface="+mj-cs"/>
              </a:rPr>
              <a:t>London - Winter Readiness</a:t>
            </a:r>
            <a:br>
              <a:rPr lang="en-GB" sz="2700" b="1" dirty="0"/>
            </a:br>
            <a:br>
              <a:rPr lang="en-GB" sz="2700" b="1" dirty="0"/>
            </a:br>
            <a:r>
              <a:rPr lang="en-GB" sz="2400" b="1" dirty="0">
                <a:solidFill>
                  <a:srgbClr val="0072C6"/>
                </a:solidFill>
                <a:latin typeface="Arial"/>
                <a:ea typeface="+mn-ea"/>
                <a:cs typeface="+mn-cs"/>
              </a:rPr>
              <a:t>Webinar 3: </a:t>
            </a:r>
            <a:r>
              <a:rPr lang="en-GB" sz="2400" dirty="0">
                <a:solidFill>
                  <a:srgbClr val="0072C6"/>
                </a:solidFill>
                <a:latin typeface="Arial"/>
                <a:ea typeface="+mn-ea"/>
                <a:cs typeface="+mn-cs"/>
              </a:rPr>
              <a:t>Managing winter illness</a:t>
            </a:r>
            <a:br>
              <a:rPr lang="en-GB" sz="2400" dirty="0">
                <a:solidFill>
                  <a:srgbClr val="0072C6"/>
                </a:solidFill>
                <a:latin typeface="Arial"/>
                <a:ea typeface="+mn-ea"/>
                <a:cs typeface="+mn-cs"/>
              </a:rPr>
            </a:br>
            <a:r>
              <a:rPr lang="en-GB" sz="2400" dirty="0">
                <a:solidFill>
                  <a:srgbClr val="0072C6"/>
                </a:solidFill>
                <a:latin typeface="Arial"/>
                <a:ea typeface="+mn-ea"/>
                <a:cs typeface="+mn-cs"/>
              </a:rPr>
              <a:t>11</a:t>
            </a:r>
            <a:r>
              <a:rPr lang="en-GB" sz="2400" baseline="30000" dirty="0">
                <a:solidFill>
                  <a:srgbClr val="0072C6"/>
                </a:solidFill>
                <a:latin typeface="Arial"/>
                <a:ea typeface="+mn-ea"/>
                <a:cs typeface="+mn-cs"/>
              </a:rPr>
              <a:t>th</a:t>
            </a:r>
            <a:r>
              <a:rPr lang="en-GB" sz="2400" dirty="0">
                <a:solidFill>
                  <a:srgbClr val="0072C6"/>
                </a:solidFill>
                <a:latin typeface="Arial"/>
                <a:ea typeface="+mn-ea"/>
                <a:cs typeface="+mn-cs"/>
              </a:rPr>
              <a:t> November 2019  </a:t>
            </a:r>
            <a:br>
              <a:rPr lang="en-GB" sz="2400" dirty="0">
                <a:solidFill>
                  <a:srgbClr val="0072C6"/>
                </a:solidFill>
                <a:latin typeface="Arial"/>
                <a:ea typeface="+mn-ea"/>
                <a:cs typeface="+mn-cs"/>
              </a:rPr>
            </a:br>
            <a:br>
              <a:rPr lang="en-GB" sz="2700" b="1" dirty="0"/>
            </a:br>
            <a:endParaRPr lang="en-GB" sz="2250" b="1" i="1" dirty="0"/>
          </a:p>
        </p:txBody>
      </p:sp>
      <p:pic>
        <p:nvPicPr>
          <p:cNvPr id="3" name="Picture 2">
            <a:extLst>
              <a:ext uri="{FF2B5EF4-FFF2-40B4-BE49-F238E27FC236}">
                <a16:creationId xmlns:a16="http://schemas.microsoft.com/office/drawing/2014/main" id="{EDE6C4D8-D545-469D-9E06-1828B1C263CB}"/>
              </a:ext>
            </a:extLst>
          </p:cNvPr>
          <p:cNvPicPr/>
          <p:nvPr/>
        </p:nvPicPr>
        <p:blipFill rotWithShape="1">
          <a:blip r:embed="rId2">
            <a:extLst>
              <a:ext uri="{28A0092B-C50C-407E-A947-70E740481C1C}">
                <a14:useLocalDpi xmlns:a14="http://schemas.microsoft.com/office/drawing/2010/main" val="0"/>
              </a:ext>
            </a:extLst>
          </a:blip>
          <a:srcRect r="26384"/>
          <a:stretch/>
        </p:blipFill>
        <p:spPr>
          <a:xfrm>
            <a:off x="2519771" y="462651"/>
            <a:ext cx="4104456" cy="1085850"/>
          </a:xfrm>
          <a:prstGeom prst="rect">
            <a:avLst/>
          </a:prstGeom>
        </p:spPr>
      </p:pic>
      <p:sp>
        <p:nvSpPr>
          <p:cNvPr id="4" name="Rectangle 3">
            <a:extLst>
              <a:ext uri="{FF2B5EF4-FFF2-40B4-BE49-F238E27FC236}">
                <a16:creationId xmlns:a16="http://schemas.microsoft.com/office/drawing/2014/main" id="{F82576EF-652B-44E9-BBEC-495BED894399}"/>
              </a:ext>
            </a:extLst>
          </p:cNvPr>
          <p:cNvSpPr/>
          <p:nvPr/>
        </p:nvSpPr>
        <p:spPr>
          <a:xfrm>
            <a:off x="2467535" y="4262718"/>
            <a:ext cx="2554941" cy="349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Arial"/>
            </a:endParaRPr>
          </a:p>
        </p:txBody>
      </p:sp>
    </p:spTree>
    <p:extLst>
      <p:ext uri="{BB962C8B-B14F-4D97-AF65-F5344CB8AC3E}">
        <p14:creationId xmlns:p14="http://schemas.microsoft.com/office/powerpoint/2010/main" val="23380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563616"/>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Making a note – the importance of record keeping and local governance</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10</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29023" y="1165589"/>
            <a:ext cx="5725043" cy="5424562"/>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All parties are responsible for ensuring all documentation and communications regarding an outbreak are retained for audit purposes. </a:t>
            </a: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b="1" spc="-5" dirty="0">
                <a:solidFill>
                  <a:srgbClr val="0070C0"/>
                </a:solidFill>
                <a:cs typeface="Arial"/>
              </a:rPr>
              <a:t>This should include…</a:t>
            </a:r>
          </a:p>
          <a:p>
            <a:pPr marL="12700" lvl="0" defTabSz="914400">
              <a:spcBef>
                <a:spcPts val="100"/>
              </a:spcBef>
            </a:pPr>
            <a:endParaRPr lang="en-GB" sz="1100" b="1" spc="-5" dirty="0">
              <a:solidFill>
                <a:srgbClr val="0070C0"/>
              </a:solidFill>
              <a:cs typeface="Arial"/>
            </a:endParaRPr>
          </a:p>
          <a:p>
            <a:pPr marL="184150" lvl="0" indent="-171450" defTabSz="914400">
              <a:spcBef>
                <a:spcPts val="100"/>
              </a:spcBef>
              <a:buFont typeface="Arial" panose="020B0604020202020204" pitchFamily="34" charset="0"/>
              <a:buChar char="•"/>
            </a:pPr>
            <a:r>
              <a:rPr lang="en-GB" sz="1100" spc="-5" dirty="0">
                <a:cs typeface="Arial"/>
              </a:rPr>
              <a:t>Records of calls/emails to resident registered GP (In Hours) &amp; GP OOHs via 111 </a:t>
            </a:r>
            <a:r>
              <a:rPr lang="en-GB" sz="1100" spc="-5" dirty="0" err="1">
                <a:cs typeface="Arial"/>
              </a:rPr>
              <a:t>starline</a:t>
            </a:r>
            <a:r>
              <a:rPr lang="en-GB" sz="1100" spc="-5" dirty="0">
                <a:cs typeface="Arial"/>
              </a:rPr>
              <a:t>, local HPT, local pharmacy and CCGs. </a:t>
            </a:r>
          </a:p>
          <a:p>
            <a:pPr marL="184150" lvl="0" indent="-171450" defTabSz="914400">
              <a:spcBef>
                <a:spcPts val="100"/>
              </a:spcBef>
              <a:buFont typeface="Arial" panose="020B0604020202020204" pitchFamily="34" charset="0"/>
              <a:buChar char="•"/>
            </a:pPr>
            <a:endParaRPr lang="en-GB" sz="1100" spc="-5" dirty="0">
              <a:cs typeface="Arial"/>
            </a:endParaRPr>
          </a:p>
          <a:p>
            <a:pPr marL="184150" lvl="0" indent="-171450" defTabSz="914400">
              <a:spcBef>
                <a:spcPts val="100"/>
              </a:spcBef>
              <a:buFont typeface="Arial" panose="020B0604020202020204" pitchFamily="34" charset="0"/>
              <a:buChar char="•"/>
            </a:pPr>
            <a:r>
              <a:rPr lang="en-GB" sz="1100" spc="-5" dirty="0">
                <a:cs typeface="Arial"/>
              </a:rPr>
              <a:t>For care homes nursing documentation, this should be in line with the </a:t>
            </a:r>
            <a:r>
              <a:rPr lang="en-GB" sz="1100" b="1" spc="-5" dirty="0">
                <a:cs typeface="Arial"/>
              </a:rPr>
              <a:t>Nursing &amp; Midwifery Council NMC code of conduct (section 10), </a:t>
            </a:r>
            <a:r>
              <a:rPr lang="en-GB" sz="1100" spc="-5" dirty="0">
                <a:cs typeface="Arial"/>
              </a:rPr>
              <a:t>ensuring that clear and accurate records are kept regarding care delivered to residents. </a:t>
            </a:r>
          </a:p>
          <a:p>
            <a:pPr marL="184150" lvl="0" indent="-171450" defTabSz="914400">
              <a:spcBef>
                <a:spcPts val="100"/>
              </a:spcBef>
              <a:buFont typeface="Arial" panose="020B0604020202020204" pitchFamily="34" charset="0"/>
              <a:buChar char="•"/>
            </a:pPr>
            <a:endParaRPr lang="en-GB" sz="1100" spc="-5" dirty="0">
              <a:cs typeface="Arial"/>
            </a:endParaRPr>
          </a:p>
          <a:p>
            <a:pPr marL="184150" lvl="0" indent="-171450" defTabSz="914400">
              <a:spcBef>
                <a:spcPts val="100"/>
              </a:spcBef>
              <a:buFont typeface="Arial" panose="020B0604020202020204" pitchFamily="34" charset="0"/>
              <a:buChar char="•"/>
            </a:pPr>
            <a:r>
              <a:rPr lang="en-GB" sz="1100" spc="-5" dirty="0">
                <a:cs typeface="Arial"/>
              </a:rPr>
              <a:t>Health Care Professionals to also update the care home documentation, ensuring real time records are kept during the outbreak. </a:t>
            </a:r>
          </a:p>
          <a:p>
            <a:pPr marL="184150" lvl="0" indent="-171450" defTabSz="914400">
              <a:spcBef>
                <a:spcPts val="100"/>
              </a:spcBef>
              <a:buFont typeface="Arial" panose="020B0604020202020204" pitchFamily="34" charset="0"/>
              <a:buChar char="•"/>
            </a:pPr>
            <a:endParaRPr lang="en-GB" sz="1100" spc="-5" dirty="0">
              <a:cs typeface="Arial"/>
            </a:endParaRPr>
          </a:p>
          <a:p>
            <a:pPr marL="184150" lvl="0" indent="-171450" defTabSz="914400">
              <a:spcBef>
                <a:spcPts val="100"/>
              </a:spcBef>
              <a:buFont typeface="Arial" panose="020B0604020202020204" pitchFamily="34" charset="0"/>
              <a:buChar char="•"/>
            </a:pPr>
            <a:r>
              <a:rPr lang="en-GB" sz="1100" spc="-5" dirty="0">
                <a:cs typeface="Arial"/>
              </a:rPr>
              <a:t>List of residents who were affected by the outbreak and treatment provided alongside further follow up should be maintained as per local policy. </a:t>
            </a:r>
          </a:p>
          <a:p>
            <a:pPr marL="184150" lvl="0" indent="-171450" defTabSz="914400">
              <a:spcBef>
                <a:spcPts val="100"/>
              </a:spcBef>
              <a:buFont typeface="Arial" panose="020B0604020202020204" pitchFamily="34" charset="0"/>
              <a:buChar char="•"/>
            </a:pPr>
            <a:endParaRPr lang="en-GB" sz="1100" spc="-5" dirty="0">
              <a:cs typeface="Arial"/>
            </a:endParaRPr>
          </a:p>
          <a:p>
            <a:pPr marL="184150" lvl="0" indent="-171450" defTabSz="914400">
              <a:spcBef>
                <a:spcPts val="100"/>
              </a:spcBef>
              <a:buFont typeface="Arial" panose="020B0604020202020204" pitchFamily="34" charset="0"/>
              <a:buChar char="•"/>
            </a:pPr>
            <a:r>
              <a:rPr lang="en-GB" sz="1100" spc="-5" dirty="0">
                <a:cs typeface="Arial"/>
              </a:rPr>
              <a:t>The CQC KLOE expects good record keeping in line with their KLOE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dirty="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dirty="0">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dirty="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dirty="0">
              <a:solidFill>
                <a:srgbClr val="0070C0"/>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dirty="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100" b="1" spc="-5" dirty="0">
              <a:solidFill>
                <a:srgbClr val="0070C0"/>
              </a:solidFill>
              <a:latin typeface="Arial"/>
              <a:cs typeface="Arial"/>
            </a:endParaRPr>
          </a:p>
          <a:p>
            <a:pPr marL="12700" lvl="0" defTabSz="914400">
              <a:spcBef>
                <a:spcPts val="100"/>
              </a:spcBef>
            </a:pPr>
            <a:endParaRPr lang="en-GB" sz="1100" dirty="0">
              <a:solidFill>
                <a:prstClr val="black"/>
              </a:solidFill>
              <a:cs typeface="Arial"/>
            </a:endParaRPr>
          </a:p>
          <a:p>
            <a:pPr marL="12700" lvl="0" defTabSz="914400">
              <a:spcBef>
                <a:spcPts val="100"/>
              </a:spcBef>
            </a:pPr>
            <a:endParaRPr kumimoji="0" lang="en-GB" sz="11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05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100" b="1" i="0" u="none" strike="noStrike" kern="1200" cap="none" spc="-5" normalizeH="0" baseline="0" noProof="0" dirty="0">
                <a:ln>
                  <a:noFill/>
                </a:ln>
                <a:solidFill>
                  <a:srgbClr val="0072C6"/>
                </a:solidFill>
                <a:effectLst/>
                <a:uLnTx/>
                <a:uFillTx/>
                <a:latin typeface="Arial"/>
                <a:ea typeface="+mn-ea"/>
                <a:cs typeface="Arial"/>
              </a:rPr>
              <a:t>. </a:t>
            </a:r>
          </a:p>
        </p:txBody>
      </p:sp>
      <p:pic>
        <p:nvPicPr>
          <p:cNvPr id="12" name="Picture 11">
            <a:extLst>
              <a:ext uri="{FF2B5EF4-FFF2-40B4-BE49-F238E27FC236}">
                <a16:creationId xmlns:a16="http://schemas.microsoft.com/office/drawing/2014/main" id="{25B6A7D7-B462-42DB-A855-29C8E8005145}"/>
              </a:ext>
            </a:extLst>
          </p:cNvPr>
          <p:cNvPicPr>
            <a:picLocks noChangeAspect="1"/>
          </p:cNvPicPr>
          <p:nvPr/>
        </p:nvPicPr>
        <p:blipFill rotWithShape="1">
          <a:blip r:embed="rId3"/>
          <a:srcRect l="19287" t="27600" r="31889" b="6951"/>
          <a:stretch/>
        </p:blipFill>
        <p:spPr>
          <a:xfrm rot="351279">
            <a:off x="5968648" y="2672311"/>
            <a:ext cx="2852355" cy="2150768"/>
          </a:xfrm>
          <a:prstGeom prst="rect">
            <a:avLst/>
          </a:prstGeom>
          <a:ln>
            <a:solidFill>
              <a:schemeClr val="tx1"/>
            </a:solidFill>
          </a:ln>
        </p:spPr>
      </p:pic>
      <p:pic>
        <p:nvPicPr>
          <p:cNvPr id="3" name="Picture 2">
            <a:extLst>
              <a:ext uri="{FF2B5EF4-FFF2-40B4-BE49-F238E27FC236}">
                <a16:creationId xmlns:a16="http://schemas.microsoft.com/office/drawing/2014/main" id="{F6F19686-6BD2-4030-BF86-3E9F04E1DDA4}"/>
              </a:ext>
            </a:extLst>
          </p:cNvPr>
          <p:cNvPicPr>
            <a:picLocks noChangeAspect="1"/>
          </p:cNvPicPr>
          <p:nvPr/>
        </p:nvPicPr>
        <p:blipFill>
          <a:blip r:embed="rId4"/>
          <a:stretch>
            <a:fillRect/>
          </a:stretch>
        </p:blipFill>
        <p:spPr>
          <a:xfrm rot="359224">
            <a:off x="6224973" y="1092955"/>
            <a:ext cx="2095500" cy="1428750"/>
          </a:xfrm>
          <a:prstGeom prst="rect">
            <a:avLst/>
          </a:prstGeom>
        </p:spPr>
      </p:pic>
    </p:spTree>
    <p:extLst>
      <p:ext uri="{BB962C8B-B14F-4D97-AF65-F5344CB8AC3E}">
        <p14:creationId xmlns:p14="http://schemas.microsoft.com/office/powerpoint/2010/main" val="359973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Where to find the Influenza SOP?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11</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228600" y="751509"/>
            <a:ext cx="5805670" cy="4237057"/>
          </a:xfrm>
          <a:prstGeom prst="rect">
            <a:avLst/>
          </a:prstGeom>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400" i="0" u="none" strike="noStrike" kern="1200" cap="none" spc="-5" normalizeH="0" baseline="0" noProof="0" dirty="0">
                <a:ln>
                  <a:noFill/>
                </a:ln>
                <a:solidFill>
                  <a:srgbClr val="0070C0"/>
                </a:solidFill>
                <a:effectLst/>
                <a:uLnTx/>
                <a:uFillTx/>
                <a:latin typeface="Arial"/>
                <a:ea typeface="+mn-ea"/>
                <a:cs typeface="Arial"/>
              </a:rPr>
              <a:t>You can find the standard operating procedure along with the supporting resources on; </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spc="-5" dirty="0">
              <a:solidFill>
                <a:srgbClr val="0070C0"/>
              </a:solidFill>
              <a:latin typeface="Arial"/>
              <a:cs typeface="Arial"/>
            </a:endParaRPr>
          </a:p>
          <a:p>
            <a:pPr marL="184150" marR="0" lvl="0" indent="-1714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GB" sz="1400" b="1" i="0" u="none" strike="noStrike" kern="1200" cap="none" spc="-5" normalizeH="0" baseline="0" noProof="0" dirty="0">
                <a:ln>
                  <a:noFill/>
                </a:ln>
                <a:solidFill>
                  <a:srgbClr val="0070C0"/>
                </a:solidFill>
                <a:effectLst/>
                <a:uLnTx/>
                <a:uFillTx/>
                <a:latin typeface="Arial"/>
                <a:ea typeface="+mn-ea"/>
                <a:cs typeface="Arial"/>
              </a:rPr>
              <a:t>The Healthy London Partnership website </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lvl="0" defTabSz="914400">
              <a:spcBef>
                <a:spcPts val="10"/>
              </a:spcBef>
            </a:pPr>
            <a:r>
              <a:rPr lang="en-GB" sz="1200" dirty="0">
                <a:hlinkClick r:id="rId2"/>
              </a:rPr>
              <a:t>https://www.healthylondon.org/resource/accelerated-improvement-resources/enhanced-health-in-care-homes/seasonal-readiness/winter-readiness/influenza-flu/flu-outbreak-response-care-homes-standard-operating-procedures/</a:t>
            </a:r>
            <a:endPar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171450" marR="0" lvl="0" indent="-171450" algn="l" defTabSz="914400" rtl="0" eaLnBrk="1" fontAlgn="auto" latinLnBrk="0" hangingPunct="1">
              <a:lnSpc>
                <a:spcPct val="100000"/>
              </a:lnSpc>
              <a:spcBef>
                <a:spcPts val="10"/>
              </a:spcBef>
              <a:spcAft>
                <a:spcPts val="0"/>
              </a:spcAft>
              <a:buClrTx/>
              <a:buSzTx/>
              <a:buFont typeface="Arial" panose="020B0604020202020204" pitchFamily="34" charset="0"/>
              <a:buChar char="•"/>
              <a:tabLst/>
              <a:defRPr/>
            </a:pPr>
            <a:r>
              <a:rPr lang="en-GB" sz="1200" b="1" dirty="0">
                <a:solidFill>
                  <a:srgbClr val="0070C0"/>
                </a:solidFill>
                <a:latin typeface="arial" panose="020B0604020202020204" pitchFamily="34" charset="0"/>
              </a:rPr>
              <a:t>Enhanced Health in Care Homes </a:t>
            </a:r>
            <a:r>
              <a:rPr lang="en-GB" sz="1200" b="1" dirty="0" err="1">
                <a:solidFill>
                  <a:srgbClr val="0070C0"/>
                </a:solidFill>
                <a:latin typeface="arial" panose="020B0604020202020204" pitchFamily="34" charset="0"/>
              </a:rPr>
              <a:t>FutureNHS</a:t>
            </a:r>
            <a:r>
              <a:rPr lang="en-GB" sz="1200" b="1" dirty="0">
                <a:solidFill>
                  <a:srgbClr val="0070C0"/>
                </a:solidFill>
                <a:latin typeface="arial" panose="020B0604020202020204" pitchFamily="34" charset="0"/>
              </a:rPr>
              <a:t> page </a:t>
            </a:r>
          </a:p>
          <a:p>
            <a:pPr marR="0" lvl="0" algn="l" defTabSz="914400" rtl="0" eaLnBrk="1" fontAlgn="auto" latinLnBrk="0" hangingPunct="1">
              <a:lnSpc>
                <a:spcPct val="100000"/>
              </a:lnSpc>
              <a:spcBef>
                <a:spcPts val="10"/>
              </a:spcBef>
              <a:spcAft>
                <a:spcPts val="0"/>
              </a:spcAft>
              <a:buClrTx/>
              <a:buSzTx/>
              <a:tabLst/>
              <a:defRPr/>
            </a:pPr>
            <a:r>
              <a:rPr lang="en-GB" sz="1200" dirty="0">
                <a:latin typeface="arial" panose="020B0604020202020204" pitchFamily="34" charset="0"/>
              </a:rPr>
              <a:t>If you do not have access to the EHCH or Ageing Well pages please email </a:t>
            </a:r>
            <a:r>
              <a:rPr lang="en-GB" sz="1200" dirty="0">
                <a:solidFill>
                  <a:srgbClr val="0070C0"/>
                </a:solidFill>
                <a:latin typeface="arial" panose="020B0604020202020204" pitchFamily="34" charset="0"/>
                <a:hlinkClick r:id="rId3"/>
              </a:rPr>
              <a:t>hlp.ehchprogramme@nhs.net</a:t>
            </a:r>
            <a:r>
              <a:rPr lang="en-GB" sz="1200" dirty="0">
                <a:solidFill>
                  <a:srgbClr val="0070C0"/>
                </a:solidFill>
                <a:latin typeface="arial" panose="020B0604020202020204" pitchFamily="34" charset="0"/>
              </a:rPr>
              <a:t> </a:t>
            </a:r>
            <a:r>
              <a:rPr lang="en-GB" sz="1200" dirty="0">
                <a:latin typeface="arial" panose="020B0604020202020204" pitchFamily="34" charset="0"/>
              </a:rPr>
              <a:t>and the team will help get you set up. </a:t>
            </a:r>
          </a:p>
          <a:p>
            <a:pPr marL="171450" marR="0" lvl="0" indent="-171450" algn="l" defTabSz="914400" rtl="0" eaLnBrk="1" fontAlgn="auto" latinLnBrk="0" hangingPunct="1">
              <a:lnSpc>
                <a:spcPct val="100000"/>
              </a:lnSpc>
              <a:spcBef>
                <a:spcPts val="1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0070C0"/>
              </a:solidFill>
              <a:effectLst/>
              <a:uLnTx/>
              <a:uFillTx/>
              <a:latin typeface="arial" panose="020B0604020202020204" pitchFamily="34" charset="0"/>
            </a:endParaRPr>
          </a:p>
          <a:p>
            <a:pPr marL="171450" marR="0" lvl="0" indent="-171450" algn="l" defTabSz="914400" rtl="0" eaLnBrk="1" fontAlgn="auto" latinLnBrk="0" hangingPunct="1">
              <a:lnSpc>
                <a:spcPct val="100000"/>
              </a:lnSpc>
              <a:spcBef>
                <a:spcPts val="10"/>
              </a:spcBef>
              <a:spcAft>
                <a:spcPts val="0"/>
              </a:spcAft>
              <a:buClrTx/>
              <a:buSzTx/>
              <a:buFont typeface="Arial" panose="020B0604020202020204" pitchFamily="34" charset="0"/>
              <a:buChar char="•"/>
              <a:tabLst/>
              <a:defRPr/>
            </a:pPr>
            <a:r>
              <a:rPr lang="en-GB" sz="1200" b="1" dirty="0" err="1">
                <a:solidFill>
                  <a:srgbClr val="0070C0"/>
                </a:solidFill>
                <a:latin typeface="arial" panose="020B0604020202020204" pitchFamily="34" charset="0"/>
              </a:rPr>
              <a:t>CarePulse</a:t>
            </a:r>
            <a:r>
              <a:rPr lang="en-GB" sz="1200" b="1" dirty="0">
                <a:solidFill>
                  <a:srgbClr val="0070C0"/>
                </a:solidFill>
                <a:latin typeface="arial" panose="020B0604020202020204" pitchFamily="34" charset="0"/>
              </a:rPr>
              <a:t> </a:t>
            </a:r>
          </a:p>
          <a:p>
            <a:pPr marR="0" lvl="0" algn="l" defTabSz="914400" rtl="0" eaLnBrk="1" fontAlgn="auto" latinLnBrk="0" hangingPunct="1">
              <a:lnSpc>
                <a:spcPct val="100000"/>
              </a:lnSpc>
              <a:spcBef>
                <a:spcPts val="10"/>
              </a:spcBef>
              <a:spcAft>
                <a:spcPts val="0"/>
              </a:spcAft>
              <a:buClrTx/>
              <a:buSzTx/>
              <a:tabLst/>
              <a:defRPr/>
            </a:pPr>
            <a:r>
              <a:rPr kumimoji="0" lang="en-GB" sz="1200" i="0" u="none" strike="noStrike" kern="1200" cap="none" spc="0" normalizeH="0" baseline="0" noProof="0" dirty="0">
                <a:ln>
                  <a:noFill/>
                </a:ln>
                <a:effectLst/>
                <a:uLnTx/>
                <a:uFillTx/>
                <a:latin typeface="arial" panose="020B0604020202020204" pitchFamily="34" charset="0"/>
              </a:rPr>
              <a:t>Care </a:t>
            </a:r>
            <a:r>
              <a:rPr lang="en-GB" sz="1200" dirty="0">
                <a:latin typeface="arial" panose="020B0604020202020204" pitchFamily="34" charset="0"/>
              </a:rPr>
              <a:t>Homes can access the quick guide and also the full document on </a:t>
            </a:r>
            <a:r>
              <a:rPr lang="en-GB" sz="1200" dirty="0" err="1">
                <a:latin typeface="arial" panose="020B0604020202020204" pitchFamily="34" charset="0"/>
              </a:rPr>
              <a:t>CarePulse</a:t>
            </a:r>
            <a:r>
              <a:rPr lang="en-GB" sz="1200" dirty="0">
                <a:latin typeface="arial" panose="020B0604020202020204" pitchFamily="34" charset="0"/>
              </a:rPr>
              <a:t>. Please encourage your care home teams to claim their profile which in addition to be able to add on their capacity will also allow them access to the </a:t>
            </a:r>
            <a:r>
              <a:rPr lang="en-GB" sz="1200" b="1" dirty="0">
                <a:latin typeface="arial" panose="020B0604020202020204" pitchFamily="34" charset="0"/>
              </a:rPr>
              <a:t>Care Home Resource pages </a:t>
            </a:r>
            <a:endParaRPr kumimoji="0" lang="en-GB" sz="1200" b="1" i="0" u="none" strike="noStrike" kern="1200" cap="none" spc="0" normalizeH="0" baseline="0" noProof="0" dirty="0">
              <a:ln>
                <a:noFill/>
              </a:ln>
              <a:effectLst/>
              <a:uLnTx/>
              <a:uFillTx/>
              <a:latin typeface="arial" panose="020B0604020202020204" pitchFamily="34" charset="0"/>
            </a:endParaRPr>
          </a:p>
          <a:p>
            <a:pPr marL="12700" marR="0" lvl="0" indent="0" algn="l" defTabSz="914400" rtl="0" eaLnBrk="1" fontAlgn="auto" latinLnBrk="0" hangingPunct="1">
              <a:lnSpc>
                <a:spcPct val="100000"/>
              </a:lnSpc>
              <a:spcBef>
                <a:spcPts val="100"/>
              </a:spcBef>
              <a:spcAft>
                <a:spcPts val="0"/>
              </a:spcAft>
              <a:buClrTx/>
              <a:buSzTx/>
              <a:buFontTx/>
              <a:buNone/>
              <a:tabLst/>
              <a:defRPr/>
            </a:pPr>
            <a:endParaRPr lang="en-GB" sz="1400" b="1" spc="-5" dirty="0">
              <a:solidFill>
                <a:srgbClr val="0072C6"/>
              </a:solidFill>
              <a:latin typeface="Arial"/>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spc="-5" dirty="0">
                <a:solidFill>
                  <a:srgbClr val="0072C6"/>
                </a:solidFill>
                <a:latin typeface="Arial"/>
                <a:cs typeface="Arial"/>
              </a:rPr>
              <a:t>Feedback is really important to the team – please do let us know if there is anything else you feel would be helpful to your local teams </a:t>
            </a:r>
            <a:endParaRPr kumimoji="0" lang="en-GB" sz="1400" b="1" i="0" u="none" strike="noStrike" kern="1200" cap="none" spc="-5" normalizeH="0" baseline="0" noProof="0" dirty="0">
              <a:ln>
                <a:noFill/>
              </a:ln>
              <a:solidFill>
                <a:srgbClr val="0072C6"/>
              </a:solidFill>
              <a:effectLst/>
              <a:uLnTx/>
              <a:uFillTx/>
              <a:latin typeface="Arial"/>
              <a:ea typeface="+mn-ea"/>
              <a:cs typeface="Arial"/>
            </a:endParaRPr>
          </a:p>
        </p:txBody>
      </p:sp>
      <p:pic>
        <p:nvPicPr>
          <p:cNvPr id="7" name="Picture 6">
            <a:extLst>
              <a:ext uri="{FF2B5EF4-FFF2-40B4-BE49-F238E27FC236}">
                <a16:creationId xmlns:a16="http://schemas.microsoft.com/office/drawing/2014/main" id="{A5FDB860-D7E3-464B-97F1-A475EEFD0405}"/>
              </a:ext>
            </a:extLst>
          </p:cNvPr>
          <p:cNvPicPr>
            <a:picLocks noChangeAspect="1"/>
          </p:cNvPicPr>
          <p:nvPr/>
        </p:nvPicPr>
        <p:blipFill rotWithShape="1">
          <a:blip r:embed="rId4"/>
          <a:srcRect l="12989" t="27601" r="62902" b="12042"/>
          <a:stretch/>
        </p:blipFill>
        <p:spPr>
          <a:xfrm rot="21120547">
            <a:off x="6249668" y="1086788"/>
            <a:ext cx="2315430" cy="3260620"/>
          </a:xfrm>
          <a:prstGeom prst="rect">
            <a:avLst/>
          </a:prstGeom>
          <a:ln>
            <a:solidFill>
              <a:schemeClr val="tx1"/>
            </a:solidFill>
          </a:ln>
        </p:spPr>
      </p:pic>
    </p:spTree>
    <p:extLst>
      <p:ext uri="{BB962C8B-B14F-4D97-AF65-F5344CB8AC3E}">
        <p14:creationId xmlns:p14="http://schemas.microsoft.com/office/powerpoint/2010/main" val="106665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Supporting Resources</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12</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273039" y="771550"/>
            <a:ext cx="4803017" cy="1133644"/>
          </a:xfrm>
          <a:prstGeom prst="rect">
            <a:avLst/>
          </a:prstGeom>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GB" sz="1100" b="1" i="0" u="none" strike="noStrike" kern="1200" cap="none" spc="-5" normalizeH="0" baseline="0" noProof="0" dirty="0">
                <a:ln>
                  <a:noFill/>
                </a:ln>
                <a:solidFill>
                  <a:srgbClr val="0070C0"/>
                </a:solidFill>
                <a:effectLst/>
                <a:uLnTx/>
                <a:uFillTx/>
                <a:latin typeface="Arial"/>
                <a:ea typeface="+mn-ea"/>
                <a:cs typeface="Arial"/>
              </a:rPr>
              <a:t>These documents are referenced in the SOP in order to signpost care providers and commissioners to national guidance that should be consulted</a:t>
            </a:r>
            <a:r>
              <a:rPr lang="en-GB" sz="1100" b="1" spc="-5" dirty="0">
                <a:solidFill>
                  <a:srgbClr val="0070C0"/>
                </a:solidFill>
                <a:latin typeface="Arial"/>
                <a:cs typeface="Arial"/>
              </a:rPr>
              <a:t> in in response to an outbreak.</a:t>
            </a:r>
          </a:p>
          <a:p>
            <a:pPr marL="12700" marR="0" lvl="0" indent="0" algn="l" defTabSz="914400" rtl="0" eaLnBrk="1" fontAlgn="auto" latinLnBrk="0" hangingPunct="1">
              <a:lnSpc>
                <a:spcPct val="100000"/>
              </a:lnSpc>
              <a:spcBef>
                <a:spcPts val="100"/>
              </a:spcBef>
              <a:spcAft>
                <a:spcPts val="0"/>
              </a:spcAft>
              <a:buClrTx/>
              <a:buSzTx/>
              <a:buFontTx/>
              <a:buNone/>
              <a:tabLst/>
              <a:defRPr/>
            </a:pPr>
            <a:endParaRPr kumimoji="0" lang="en-GB" sz="1100" b="1" i="0" u="none" strike="noStrike" kern="1200" cap="none" spc="-5" normalizeH="0" baseline="0" noProof="0" dirty="0">
              <a:ln>
                <a:noFill/>
              </a:ln>
              <a:solidFill>
                <a:srgbClr val="0070C0"/>
              </a:solidFill>
              <a:effectLst/>
              <a:uLnTx/>
              <a:uFillTx/>
              <a:latin typeface="Arial"/>
              <a:ea typeface="+mn-ea"/>
              <a:cs typeface="Arial"/>
            </a:endParaRPr>
          </a:p>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100" spc="-5" dirty="0">
                <a:solidFill>
                  <a:schemeClr val="tx1">
                    <a:lumMod val="50000"/>
                  </a:schemeClr>
                </a:solidFill>
                <a:latin typeface="Arial"/>
                <a:cs typeface="Arial"/>
              </a:rPr>
              <a:t>You may have local processes and resources in place too, so these can just support your existing materials!</a:t>
            </a:r>
            <a:endParaRPr kumimoji="0" lang="en-GB" sz="1050" i="0" u="none" strike="noStrike" kern="1200" cap="none" spc="0" normalizeH="0" baseline="0" noProof="0" dirty="0">
              <a:ln>
                <a:noFill/>
              </a:ln>
              <a:solidFill>
                <a:schemeClr val="tx1">
                  <a:lumMod val="50000"/>
                </a:schemeClr>
              </a:solidFill>
              <a:effectLst/>
              <a:uLnTx/>
              <a:uFillTx/>
              <a:latin typeface="arial" panose="020B0604020202020204" pitchFamily="34" charset="0"/>
            </a:endParaRPr>
          </a:p>
        </p:txBody>
      </p:sp>
      <p:pic>
        <p:nvPicPr>
          <p:cNvPr id="8" name="Content Placeholder 5">
            <a:extLst>
              <a:ext uri="{FF2B5EF4-FFF2-40B4-BE49-F238E27FC236}">
                <a16:creationId xmlns:a16="http://schemas.microsoft.com/office/drawing/2014/main" id="{2BC2E0BE-D29B-40D4-8880-6EABD19E2474}"/>
              </a:ext>
            </a:extLst>
          </p:cNvPr>
          <p:cNvPicPr>
            <a:picLocks noChangeAspect="1"/>
          </p:cNvPicPr>
          <p:nvPr/>
        </p:nvPicPr>
        <p:blipFill rotWithShape="1">
          <a:blip r:embed="rId2"/>
          <a:srcRect l="39129" t="22684" r="40931" b="27067"/>
          <a:stretch/>
        </p:blipFill>
        <p:spPr>
          <a:xfrm>
            <a:off x="5076056" y="339502"/>
            <a:ext cx="1981200" cy="2808312"/>
          </a:xfrm>
          <a:prstGeom prst="rect">
            <a:avLst/>
          </a:prstGeom>
          <a:ln>
            <a:solidFill>
              <a:schemeClr val="tx1"/>
            </a:solidFill>
          </a:ln>
        </p:spPr>
      </p:pic>
      <p:pic>
        <p:nvPicPr>
          <p:cNvPr id="9" name="Picture 8">
            <a:extLst>
              <a:ext uri="{FF2B5EF4-FFF2-40B4-BE49-F238E27FC236}">
                <a16:creationId xmlns:a16="http://schemas.microsoft.com/office/drawing/2014/main" id="{60743C6C-5443-45A5-B115-95E79BF6836D}"/>
              </a:ext>
            </a:extLst>
          </p:cNvPr>
          <p:cNvPicPr>
            <a:picLocks noChangeAspect="1"/>
          </p:cNvPicPr>
          <p:nvPr/>
        </p:nvPicPr>
        <p:blipFill rotWithShape="1">
          <a:blip r:embed="rId3"/>
          <a:srcRect l="38975" t="23400" r="40550" b="26200"/>
          <a:stretch/>
        </p:blipFill>
        <p:spPr>
          <a:xfrm rot="227584">
            <a:off x="7095172" y="398324"/>
            <a:ext cx="1863836" cy="2580696"/>
          </a:xfrm>
          <a:prstGeom prst="rect">
            <a:avLst/>
          </a:prstGeom>
        </p:spPr>
      </p:pic>
      <p:pic>
        <p:nvPicPr>
          <p:cNvPr id="10" name="Picture 9">
            <a:extLst>
              <a:ext uri="{FF2B5EF4-FFF2-40B4-BE49-F238E27FC236}">
                <a16:creationId xmlns:a16="http://schemas.microsoft.com/office/drawing/2014/main" id="{79D70B3A-FF0C-47CF-A02A-3EEF65023E20}"/>
              </a:ext>
            </a:extLst>
          </p:cNvPr>
          <p:cNvPicPr>
            <a:picLocks noChangeAspect="1"/>
          </p:cNvPicPr>
          <p:nvPr/>
        </p:nvPicPr>
        <p:blipFill rotWithShape="1">
          <a:blip r:embed="rId4"/>
          <a:srcRect l="38976" t="22302" r="40549" b="25899"/>
          <a:stretch/>
        </p:blipFill>
        <p:spPr>
          <a:xfrm rot="668244">
            <a:off x="4924478" y="2194831"/>
            <a:ext cx="1909131" cy="2716841"/>
          </a:xfrm>
          <a:prstGeom prst="rect">
            <a:avLst/>
          </a:prstGeom>
          <a:ln>
            <a:solidFill>
              <a:schemeClr val="tx1"/>
            </a:solidFill>
          </a:ln>
        </p:spPr>
      </p:pic>
      <p:pic>
        <p:nvPicPr>
          <p:cNvPr id="11" name="Picture 10">
            <a:extLst>
              <a:ext uri="{FF2B5EF4-FFF2-40B4-BE49-F238E27FC236}">
                <a16:creationId xmlns:a16="http://schemas.microsoft.com/office/drawing/2014/main" id="{F4E3B72E-ECEC-4614-B7F9-12CC33D67213}"/>
              </a:ext>
            </a:extLst>
          </p:cNvPr>
          <p:cNvPicPr>
            <a:picLocks noChangeAspect="1"/>
          </p:cNvPicPr>
          <p:nvPr/>
        </p:nvPicPr>
        <p:blipFill rotWithShape="1">
          <a:blip r:embed="rId5"/>
          <a:srcRect l="15350" t="29000" r="52362" b="24801"/>
          <a:stretch/>
        </p:blipFill>
        <p:spPr>
          <a:xfrm>
            <a:off x="6732240" y="2707206"/>
            <a:ext cx="2376264" cy="1912603"/>
          </a:xfrm>
          <a:prstGeom prst="rect">
            <a:avLst/>
          </a:prstGeom>
          <a:ln>
            <a:solidFill>
              <a:schemeClr val="tx1"/>
            </a:solidFill>
          </a:ln>
        </p:spPr>
      </p:pic>
    </p:spTree>
    <p:extLst>
      <p:ext uri="{BB962C8B-B14F-4D97-AF65-F5344CB8AC3E}">
        <p14:creationId xmlns:p14="http://schemas.microsoft.com/office/powerpoint/2010/main" val="112192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E3A27-121C-497F-BF7E-DB421C225268}"/>
              </a:ext>
            </a:extLst>
          </p:cNvPr>
          <p:cNvSpPr>
            <a:spLocks noGrp="1"/>
          </p:cNvSpPr>
          <p:nvPr>
            <p:ph type="body" sz="quarter" idx="10"/>
          </p:nvPr>
        </p:nvSpPr>
        <p:spPr/>
        <p:txBody>
          <a:bodyPr/>
          <a:lstStyle/>
          <a:p>
            <a:r>
              <a:rPr lang="en-GB" dirty="0"/>
              <a:t>Free Flu Vaccinations for Social Care Workers – plans for London</a:t>
            </a:r>
          </a:p>
          <a:p>
            <a:endParaRPr lang="en-GB" dirty="0"/>
          </a:p>
        </p:txBody>
      </p:sp>
      <p:sp>
        <p:nvSpPr>
          <p:cNvPr id="3" name="Slide Number Placeholder 2">
            <a:extLst>
              <a:ext uri="{FF2B5EF4-FFF2-40B4-BE49-F238E27FC236}">
                <a16:creationId xmlns:a16="http://schemas.microsoft.com/office/drawing/2014/main" id="{873E0F53-DDFA-4890-B247-0636CE0E5820}"/>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13</a:t>
            </a:fld>
            <a:endParaRPr lang="en-GB" dirty="0">
              <a:solidFill>
                <a:srgbClr val="3F3F3F">
                  <a:lumMod val="50000"/>
                </a:srgbClr>
              </a:solidFill>
            </a:endParaRPr>
          </a:p>
        </p:txBody>
      </p:sp>
    </p:spTree>
    <p:extLst>
      <p:ext uri="{BB962C8B-B14F-4D97-AF65-F5344CB8AC3E}">
        <p14:creationId xmlns:p14="http://schemas.microsoft.com/office/powerpoint/2010/main" val="74165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How can your teams access the free flu vaccination?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14</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7" name="Rounded Rectangle 16">
            <a:extLst>
              <a:ext uri="{FF2B5EF4-FFF2-40B4-BE49-F238E27FC236}">
                <a16:creationId xmlns:a16="http://schemas.microsoft.com/office/drawing/2014/main" id="{26EB4898-FF67-41C3-921A-1D639F9ECD8E}"/>
              </a:ext>
            </a:extLst>
          </p:cNvPr>
          <p:cNvSpPr/>
          <p:nvPr/>
        </p:nvSpPr>
        <p:spPr>
          <a:xfrm>
            <a:off x="250641" y="771550"/>
            <a:ext cx="8640960" cy="86409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Your local social care providers can access free flu vaccinations by one of two means</a:t>
            </a:r>
          </a:p>
        </p:txBody>
      </p:sp>
      <p:sp>
        <p:nvSpPr>
          <p:cNvPr id="8" name="Rounded Rectangle 17">
            <a:extLst>
              <a:ext uri="{FF2B5EF4-FFF2-40B4-BE49-F238E27FC236}">
                <a16:creationId xmlns:a16="http://schemas.microsoft.com/office/drawing/2014/main" id="{EB18EFAC-EEB5-4582-9FBB-7DDF393A096B}"/>
              </a:ext>
            </a:extLst>
          </p:cNvPr>
          <p:cNvSpPr/>
          <p:nvPr/>
        </p:nvSpPr>
        <p:spPr>
          <a:xfrm>
            <a:off x="251520" y="1851670"/>
            <a:ext cx="4104456" cy="2880322"/>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algn="ctr" defTabSz="914126">
              <a:spcBef>
                <a:spcPts val="599"/>
              </a:spcBef>
              <a:spcAft>
                <a:spcPts val="1200"/>
              </a:spcAft>
              <a:buClr>
                <a:srgbClr val="0091C9"/>
              </a:buClr>
            </a:pPr>
            <a:r>
              <a:rPr lang="en-GB" sz="2000" b="1" kern="0" dirty="0">
                <a:solidFill>
                  <a:schemeClr val="tx1"/>
                </a:solidFill>
              </a:rPr>
              <a:t>Option 1</a:t>
            </a:r>
          </a:p>
          <a:p>
            <a:pPr algn="ctr"/>
            <a:r>
              <a:rPr lang="en-GB" sz="2000" b="1" kern="0" dirty="0">
                <a:solidFill>
                  <a:schemeClr val="accent1"/>
                </a:solidFill>
              </a:rPr>
              <a:t>Vaccinations can be provided in community pharmacies </a:t>
            </a:r>
            <a:r>
              <a:rPr lang="en-GB" sz="2000" kern="0" dirty="0">
                <a:solidFill>
                  <a:schemeClr val="tx1"/>
                </a:solidFill>
              </a:rPr>
              <a:t>social care workers just need to take ID into a pharmacy offering vaccinations for information on the nearest pharmacy visit </a:t>
            </a:r>
            <a:r>
              <a:rPr lang="en-GB" sz="2000" kern="0" dirty="0">
                <a:solidFill>
                  <a:schemeClr val="tx1"/>
                </a:solidFill>
                <a:hlinkClick r:id="rId2"/>
              </a:rPr>
              <a:t>www.londonflu.co.uk</a:t>
            </a:r>
            <a:r>
              <a:rPr lang="en-GB" sz="2000" kern="0" dirty="0">
                <a:solidFill>
                  <a:schemeClr val="tx1"/>
                </a:solidFill>
              </a:rPr>
              <a:t> </a:t>
            </a:r>
            <a:r>
              <a:rPr lang="en-GB" sz="2000" dirty="0">
                <a:solidFill>
                  <a:srgbClr val="3F3F3F"/>
                </a:solidFill>
                <a:cs typeface="Arial" pitchFamily="34" charset="0"/>
              </a:rPr>
              <a:t> </a:t>
            </a:r>
            <a:endParaRPr lang="en-GB" sz="1600" dirty="0"/>
          </a:p>
        </p:txBody>
      </p:sp>
      <p:sp>
        <p:nvSpPr>
          <p:cNvPr id="9" name="Rounded Rectangle 19">
            <a:extLst>
              <a:ext uri="{FF2B5EF4-FFF2-40B4-BE49-F238E27FC236}">
                <a16:creationId xmlns:a16="http://schemas.microsoft.com/office/drawing/2014/main" id="{B5D0846E-CD93-45F3-93B1-EBD1FF8D1507}"/>
              </a:ext>
            </a:extLst>
          </p:cNvPr>
          <p:cNvSpPr/>
          <p:nvPr/>
        </p:nvSpPr>
        <p:spPr>
          <a:xfrm>
            <a:off x="4788024" y="1851671"/>
            <a:ext cx="4104456" cy="2880321"/>
          </a:xfrm>
          <a:prstGeom prst="roundRect">
            <a:avLst/>
          </a:prstGeom>
          <a:ln/>
        </p:spPr>
        <p:style>
          <a:lnRef idx="2">
            <a:schemeClr val="accent1"/>
          </a:lnRef>
          <a:fillRef idx="1">
            <a:schemeClr val="lt1"/>
          </a:fillRef>
          <a:effectRef idx="0">
            <a:schemeClr val="accent1"/>
          </a:effectRef>
          <a:fontRef idx="minor">
            <a:schemeClr val="dk1"/>
          </a:fontRef>
        </p:style>
        <p:txBody>
          <a:bodyPr rtlCol="0" anchor="t"/>
          <a:lstStyle/>
          <a:p>
            <a:pPr lvl="0" algn="ctr" defTabSz="914126">
              <a:spcBef>
                <a:spcPts val="599"/>
              </a:spcBef>
              <a:spcAft>
                <a:spcPts val="1200"/>
              </a:spcAft>
              <a:buClr>
                <a:srgbClr val="0091C9"/>
              </a:buClr>
            </a:pPr>
            <a:r>
              <a:rPr lang="en-GB" sz="2000" b="1" kern="0" dirty="0">
                <a:solidFill>
                  <a:schemeClr val="tx1"/>
                </a:solidFill>
              </a:rPr>
              <a:t>Option 2</a:t>
            </a:r>
          </a:p>
          <a:p>
            <a:pPr lvl="0" algn="ctr" defTabSz="914126">
              <a:spcBef>
                <a:spcPts val="599"/>
              </a:spcBef>
              <a:spcAft>
                <a:spcPts val="1200"/>
              </a:spcAft>
              <a:buClr>
                <a:srgbClr val="0091C9"/>
              </a:buClr>
            </a:pPr>
            <a:r>
              <a:rPr lang="en-GB" sz="2000" b="1" kern="0" dirty="0">
                <a:solidFill>
                  <a:schemeClr val="accent1"/>
                </a:solidFill>
              </a:rPr>
              <a:t>Vaccination pop up clinics </a:t>
            </a:r>
            <a:r>
              <a:rPr lang="en-GB" sz="2000" dirty="0">
                <a:solidFill>
                  <a:srgbClr val="3F3F3F"/>
                </a:solidFill>
                <a:cs typeface="Arial" pitchFamily="34" charset="0"/>
              </a:rPr>
              <a:t>can be arranged at care homes for &gt;10 staff– for more information or to book your vaccinations visit  </a:t>
            </a:r>
            <a:r>
              <a:rPr lang="en-GB" sz="2000" dirty="0">
                <a:solidFill>
                  <a:srgbClr val="0070C0"/>
                </a:solidFill>
                <a:cs typeface="Arial" pitchFamily="34" charset="0"/>
                <a:hlinkClick r:id="rId2"/>
              </a:rPr>
              <a:t>www.londonflu.co.uk</a:t>
            </a:r>
            <a:endParaRPr lang="en-GB" sz="2000" dirty="0">
              <a:solidFill>
                <a:srgbClr val="0070C0"/>
              </a:solidFill>
              <a:cs typeface="Arial" pitchFamily="34" charset="0"/>
            </a:endParaRPr>
          </a:p>
        </p:txBody>
      </p:sp>
    </p:spTree>
    <p:extLst>
      <p:ext uri="{BB962C8B-B14F-4D97-AF65-F5344CB8AC3E}">
        <p14:creationId xmlns:p14="http://schemas.microsoft.com/office/powerpoint/2010/main" val="328085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Collecting data for flu vaccinations – Local trackers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15</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8" y="892149"/>
            <a:ext cx="7975623" cy="1867178"/>
          </a:xfrm>
          <a:prstGeom prst="rect">
            <a:avLst/>
          </a:prstGeom>
        </p:spPr>
        <p:txBody>
          <a:bodyPr wrap="square">
            <a:spAutoFit/>
          </a:bodyPr>
          <a:lstStyle/>
          <a:p>
            <a:pPr marL="12700" lvl="0" defTabSz="914400">
              <a:spcBef>
                <a:spcPts val="100"/>
              </a:spcBef>
            </a:pPr>
            <a:r>
              <a:rPr lang="en-GB" sz="1400" b="1" spc="-5" dirty="0">
                <a:solidFill>
                  <a:srgbClr val="0070C0"/>
                </a:solidFill>
                <a:cs typeface="Arial"/>
              </a:rPr>
              <a:t>Locally collected data will enable you to feel confident that your care homes are preparing to prevent flu this year. </a:t>
            </a:r>
          </a:p>
          <a:p>
            <a:pPr marL="12700" lvl="0" defTabSz="914400">
              <a:spcBef>
                <a:spcPts val="100"/>
              </a:spcBef>
            </a:pPr>
            <a:endParaRPr lang="en-GB" sz="1400" b="1" spc="-5" dirty="0">
              <a:solidFill>
                <a:srgbClr val="0070C0"/>
              </a:solidFill>
              <a:cs typeface="Arial"/>
            </a:endParaRPr>
          </a:p>
          <a:p>
            <a:pPr marL="12700" lvl="0" defTabSz="914400">
              <a:spcBef>
                <a:spcPts val="100"/>
              </a:spcBef>
            </a:pPr>
            <a:r>
              <a:rPr lang="en-GB" sz="1400" spc="-5" dirty="0">
                <a:cs typeface="Arial"/>
              </a:rPr>
              <a:t>South West England have produced a </a:t>
            </a:r>
            <a:r>
              <a:rPr lang="en-GB" sz="1400" b="1" dirty="0">
                <a:hlinkClick r:id="rId2"/>
              </a:rPr>
              <a:t>vaccination tracker</a:t>
            </a:r>
            <a:r>
              <a:rPr lang="en-GB" sz="1400" dirty="0">
                <a:hlinkClick r:id="rId2"/>
              </a:rPr>
              <a:t> </a:t>
            </a:r>
            <a:r>
              <a:rPr lang="en-GB" sz="1400" spc="-5" dirty="0">
                <a:cs typeface="Arial"/>
              </a:rPr>
              <a:t>to keep a log of staff and residents flu vaccination.</a:t>
            </a:r>
          </a:p>
          <a:p>
            <a:pPr marL="12700" lvl="0" defTabSz="914400">
              <a:spcBef>
                <a:spcPts val="100"/>
              </a:spcBef>
            </a:pPr>
            <a:endParaRPr lang="en-GB" sz="1400" b="1" spc="-5" dirty="0">
              <a:solidFill>
                <a:srgbClr val="0070C0"/>
              </a:solidFill>
              <a:cs typeface="Arial"/>
            </a:endParaRPr>
          </a:p>
          <a:p>
            <a:pPr marL="12700" lvl="0" defTabSz="914400">
              <a:spcBef>
                <a:spcPts val="100"/>
              </a:spcBef>
            </a:pPr>
            <a:r>
              <a:rPr lang="en-GB" sz="1400" spc="-5" dirty="0">
                <a:cs typeface="Arial"/>
              </a:rPr>
              <a:t>This can be completed and managed by the care home and shared with CCG and Local Authorities as part of regular reporting. </a:t>
            </a:r>
          </a:p>
        </p:txBody>
      </p:sp>
      <p:pic>
        <p:nvPicPr>
          <p:cNvPr id="2" name="Picture 1">
            <a:extLst>
              <a:ext uri="{FF2B5EF4-FFF2-40B4-BE49-F238E27FC236}">
                <a16:creationId xmlns:a16="http://schemas.microsoft.com/office/drawing/2014/main" id="{C6FBEDA4-1D1D-454D-B88E-99C05CD902D6}"/>
              </a:ext>
            </a:extLst>
          </p:cNvPr>
          <p:cNvPicPr>
            <a:picLocks noChangeAspect="1"/>
          </p:cNvPicPr>
          <p:nvPr/>
        </p:nvPicPr>
        <p:blipFill rotWithShape="1">
          <a:blip r:embed="rId3"/>
          <a:srcRect l="5283" t="26158" r="17511" b="14145"/>
          <a:stretch/>
        </p:blipFill>
        <p:spPr>
          <a:xfrm>
            <a:off x="3867356" y="3049773"/>
            <a:ext cx="4547658" cy="1977929"/>
          </a:xfrm>
          <a:prstGeom prst="rect">
            <a:avLst/>
          </a:prstGeom>
        </p:spPr>
      </p:pic>
    </p:spTree>
    <p:extLst>
      <p:ext uri="{BB962C8B-B14F-4D97-AF65-F5344CB8AC3E}">
        <p14:creationId xmlns:p14="http://schemas.microsoft.com/office/powerpoint/2010/main" val="175285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Collecting data for flu vaccinations – Local trackers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16</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8" name="Content Placeholder 4">
            <a:extLst>
              <a:ext uri="{FF2B5EF4-FFF2-40B4-BE49-F238E27FC236}">
                <a16:creationId xmlns:a16="http://schemas.microsoft.com/office/drawing/2014/main" id="{F4D6B6F7-0B2E-4F1E-AE6A-1DAF96140387}"/>
              </a:ext>
            </a:extLst>
          </p:cNvPr>
          <p:cNvSpPr txBox="1">
            <a:spLocks/>
          </p:cNvSpPr>
          <p:nvPr/>
        </p:nvSpPr>
        <p:spPr>
          <a:xfrm>
            <a:off x="289377" y="2665967"/>
            <a:ext cx="4745445" cy="1616463"/>
          </a:xfrm>
          <a:prstGeom prst="rect">
            <a:avLst/>
          </a:prstGeom>
        </p:spPr>
        <p:txBody>
          <a:bodyPr>
            <a:normAutofit/>
          </a:bodyPr>
          <a:lst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dirty="0"/>
              <a:t>NHSE North Region have set up an award scheme for care providers who self report and inform commissioners of staff flu vaccinations. </a:t>
            </a:r>
          </a:p>
          <a:p>
            <a:r>
              <a:rPr lang="en-GB" sz="1400" dirty="0"/>
              <a:t>We would like our London network to adopt the same approach and acknowledge care homes who are supporting the flu campaign.</a:t>
            </a:r>
          </a:p>
        </p:txBody>
      </p:sp>
      <p:pic>
        <p:nvPicPr>
          <p:cNvPr id="9" name="Picture 8">
            <a:extLst>
              <a:ext uri="{FF2B5EF4-FFF2-40B4-BE49-F238E27FC236}">
                <a16:creationId xmlns:a16="http://schemas.microsoft.com/office/drawing/2014/main" id="{B0651645-8088-4B12-8985-266FEB7EA81C}"/>
              </a:ext>
            </a:extLst>
          </p:cNvPr>
          <p:cNvPicPr>
            <a:picLocks noChangeAspect="1"/>
          </p:cNvPicPr>
          <p:nvPr/>
        </p:nvPicPr>
        <p:blipFill rotWithShape="1">
          <a:blip r:embed="rId2"/>
          <a:srcRect l="35038" t="23400" r="20075" b="15369"/>
          <a:stretch/>
        </p:blipFill>
        <p:spPr>
          <a:xfrm>
            <a:off x="5359613" y="1231209"/>
            <a:ext cx="3626070" cy="2782330"/>
          </a:xfrm>
          <a:prstGeom prst="rect">
            <a:avLst/>
          </a:prstGeom>
          <a:ln>
            <a:solidFill>
              <a:schemeClr val="tx1"/>
            </a:solidFill>
          </a:ln>
        </p:spPr>
      </p:pic>
      <p:sp>
        <p:nvSpPr>
          <p:cNvPr id="10" name="TextBox 9">
            <a:extLst>
              <a:ext uri="{FF2B5EF4-FFF2-40B4-BE49-F238E27FC236}">
                <a16:creationId xmlns:a16="http://schemas.microsoft.com/office/drawing/2014/main" id="{444C18FF-547D-467C-94D5-53ACEAA25213}"/>
              </a:ext>
            </a:extLst>
          </p:cNvPr>
          <p:cNvSpPr txBox="1"/>
          <p:nvPr/>
        </p:nvSpPr>
        <p:spPr>
          <a:xfrm>
            <a:off x="251520" y="4352786"/>
            <a:ext cx="4783302" cy="523220"/>
          </a:xfrm>
          <a:prstGeom prst="rect">
            <a:avLst/>
          </a:prstGeom>
          <a:noFill/>
        </p:spPr>
        <p:txBody>
          <a:bodyPr wrap="square" rtlCol="0">
            <a:spAutoFit/>
          </a:bodyPr>
          <a:lstStyle/>
          <a:p>
            <a:r>
              <a:rPr lang="en-GB" sz="1400" i="1" dirty="0"/>
              <a:t>Posters will be available to promote this as part of the campaign (to follow) </a:t>
            </a:r>
          </a:p>
        </p:txBody>
      </p:sp>
      <p:sp>
        <p:nvSpPr>
          <p:cNvPr id="11" name="Rectangle 10">
            <a:extLst>
              <a:ext uri="{FF2B5EF4-FFF2-40B4-BE49-F238E27FC236}">
                <a16:creationId xmlns:a16="http://schemas.microsoft.com/office/drawing/2014/main" id="{8D9120B8-9520-4E07-BD2E-4E396CB49DA9}"/>
              </a:ext>
            </a:extLst>
          </p:cNvPr>
          <p:cNvSpPr/>
          <p:nvPr/>
        </p:nvSpPr>
        <p:spPr>
          <a:xfrm>
            <a:off x="289377" y="803919"/>
            <a:ext cx="4646226" cy="1862048"/>
          </a:xfrm>
          <a:prstGeom prst="rect">
            <a:avLst/>
          </a:prstGeom>
        </p:spPr>
        <p:txBody>
          <a:bodyPr wrap="square">
            <a:spAutoFit/>
          </a:bodyPr>
          <a:lstStyle/>
          <a:p>
            <a:r>
              <a:rPr lang="en-GB" sz="1600" b="1" dirty="0">
                <a:solidFill>
                  <a:schemeClr val="tx2"/>
                </a:solidFill>
              </a:rPr>
              <a:t>Providers are rewarded with a certificate </a:t>
            </a:r>
            <a:r>
              <a:rPr lang="en-GB" sz="1600" dirty="0"/>
              <a:t>and letter thanking them for working in partnership with health and social care to </a:t>
            </a:r>
            <a:r>
              <a:rPr lang="en-GB" sz="1600" b="1" dirty="0">
                <a:solidFill>
                  <a:schemeClr val="tx2"/>
                </a:solidFill>
              </a:rPr>
              <a:t>prevent flu</a:t>
            </a:r>
            <a:r>
              <a:rPr lang="en-GB" sz="1600" dirty="0"/>
              <a:t>:</a:t>
            </a:r>
          </a:p>
          <a:p>
            <a:endParaRPr lang="en-GB" sz="1600" dirty="0"/>
          </a:p>
          <a:p>
            <a:pPr marL="269664" lvl="2" indent="0">
              <a:buNone/>
            </a:pPr>
            <a:r>
              <a:rPr lang="en-GB" sz="1700" b="1" dirty="0"/>
              <a:t>&gt;70% of staff - </a:t>
            </a:r>
            <a:r>
              <a:rPr lang="en-GB" sz="1700" b="1" dirty="0">
                <a:solidFill>
                  <a:srgbClr val="FFC000"/>
                </a:solidFill>
              </a:rPr>
              <a:t>Gold </a:t>
            </a:r>
            <a:r>
              <a:rPr lang="en-GB" sz="1700" b="1" dirty="0"/>
              <a:t>accreditation </a:t>
            </a:r>
            <a:endParaRPr lang="en-GB" sz="1700" dirty="0"/>
          </a:p>
          <a:p>
            <a:pPr marL="269664" lvl="2" indent="0">
              <a:buNone/>
            </a:pPr>
            <a:r>
              <a:rPr lang="en-GB" sz="1700" b="1" dirty="0"/>
              <a:t>60-69% of staff - </a:t>
            </a:r>
            <a:r>
              <a:rPr lang="en-GB" sz="1700" b="1" dirty="0">
                <a:solidFill>
                  <a:schemeClr val="tx1">
                    <a:lumMod val="40000"/>
                    <a:lumOff val="60000"/>
                  </a:schemeClr>
                </a:solidFill>
              </a:rPr>
              <a:t>Silver</a:t>
            </a:r>
            <a:r>
              <a:rPr lang="en-GB" sz="1700" b="1" dirty="0"/>
              <a:t> accreditation </a:t>
            </a:r>
            <a:endParaRPr lang="en-GB" sz="1700" dirty="0"/>
          </a:p>
          <a:p>
            <a:pPr marL="269664" lvl="2" indent="0">
              <a:buNone/>
            </a:pPr>
            <a:r>
              <a:rPr lang="en-GB" sz="1700" b="1" dirty="0"/>
              <a:t>50-59% of staff - </a:t>
            </a:r>
            <a:r>
              <a:rPr lang="en-GB" sz="1700" b="1" dirty="0">
                <a:solidFill>
                  <a:srgbClr val="996633"/>
                </a:solidFill>
              </a:rPr>
              <a:t>Bronze </a:t>
            </a:r>
            <a:r>
              <a:rPr lang="en-GB" sz="1700" b="1" dirty="0"/>
              <a:t>accreditation </a:t>
            </a:r>
            <a:endParaRPr lang="en-GB" sz="1700" dirty="0"/>
          </a:p>
        </p:txBody>
      </p:sp>
    </p:spTree>
    <p:extLst>
      <p:ext uri="{BB962C8B-B14F-4D97-AF65-F5344CB8AC3E}">
        <p14:creationId xmlns:p14="http://schemas.microsoft.com/office/powerpoint/2010/main" val="425056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Prevention &amp; Resources</a:t>
            </a:r>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17</a:t>
            </a:fld>
            <a:endParaRPr lang="en-GB" dirty="0">
              <a:solidFill>
                <a:srgbClr val="3F3F3F">
                  <a:lumMod val="50000"/>
                </a:srgbClr>
              </a:solidFill>
            </a:endParaRPr>
          </a:p>
        </p:txBody>
      </p:sp>
    </p:spTree>
    <p:extLst>
      <p:ext uri="{BB962C8B-B14F-4D97-AF65-F5344CB8AC3E}">
        <p14:creationId xmlns:p14="http://schemas.microsoft.com/office/powerpoint/2010/main" val="290464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Helping Care Homes feel confident with Infection Prevention</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18</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8" y="699542"/>
            <a:ext cx="4724108" cy="4339650"/>
          </a:xfrm>
          <a:prstGeom prst="rect">
            <a:avLst/>
          </a:prstGeom>
        </p:spPr>
        <p:txBody>
          <a:bodyPr wrap="square">
            <a:spAutoFit/>
          </a:bodyPr>
          <a:lstStyle/>
          <a:p>
            <a:pPr lvl="0"/>
            <a:endParaRPr lang="en-GB" sz="1400" dirty="0">
              <a:solidFill>
                <a:srgbClr val="3F3F3F"/>
              </a:solidFill>
            </a:endParaRPr>
          </a:p>
          <a:p>
            <a:pPr lvl="0"/>
            <a:r>
              <a:rPr lang="en-GB" sz="1400" b="1" dirty="0">
                <a:solidFill>
                  <a:srgbClr val="0070C0"/>
                </a:solidFill>
              </a:rPr>
              <a:t>For people living in care homes, infections can be serious, and in some cases, life-threatening. </a:t>
            </a:r>
          </a:p>
          <a:p>
            <a:pPr lvl="0"/>
            <a:endParaRPr lang="en-GB" sz="1400" dirty="0">
              <a:solidFill>
                <a:srgbClr val="3F3F3F"/>
              </a:solidFill>
            </a:endParaRPr>
          </a:p>
          <a:p>
            <a:pPr lvl="0"/>
            <a:r>
              <a:rPr lang="en-GB" sz="1400" dirty="0">
                <a:solidFill>
                  <a:srgbClr val="3F3F3F"/>
                </a:solidFill>
              </a:rPr>
              <a:t>They can also make existing medical conditions worse. Regular contact with staff, other residents, family and friends and the shared living space all mean infection can easily be passed around. </a:t>
            </a:r>
          </a:p>
          <a:p>
            <a:pPr lvl="0"/>
            <a:endParaRPr lang="en-GB" sz="1400" dirty="0">
              <a:solidFill>
                <a:srgbClr val="3F3F3F"/>
              </a:solidFill>
            </a:endParaRPr>
          </a:p>
          <a:p>
            <a:pPr lvl="0"/>
            <a:r>
              <a:rPr lang="en-GB" sz="1400" dirty="0">
                <a:solidFill>
                  <a:srgbClr val="3F3F3F"/>
                </a:solidFill>
              </a:rPr>
              <a:t>It is therefore vital to take the steps that can help prevent infection occurring – </a:t>
            </a:r>
            <a:r>
              <a:rPr lang="en-GB" sz="1400" dirty="0">
                <a:solidFill>
                  <a:srgbClr val="3F3F3F"/>
                </a:solidFill>
                <a:hlinkClick r:id="rId2">
                  <a:extLst>
                    <a:ext uri="{A12FA001-AC4F-418D-AE19-62706E023703}">
                      <ahyp:hlinkClr xmlns:ahyp="http://schemas.microsoft.com/office/drawing/2018/hyperlinkcolor" val="tx"/>
                    </a:ext>
                  </a:extLst>
                </a:hlinkClick>
              </a:rPr>
              <a:t>NICE: Helping to prevent infection, quick guide</a:t>
            </a:r>
            <a:endParaRPr lang="en-GB" sz="1400" dirty="0">
              <a:solidFill>
                <a:srgbClr val="3F3F3F"/>
              </a:solidFill>
            </a:endParaRPr>
          </a:p>
          <a:p>
            <a:pPr lvl="0"/>
            <a:endParaRPr kumimoji="0" lang="en-GB" sz="1400" b="0" i="0" u="none" strike="noStrike" kern="1200" cap="none" spc="-5" normalizeH="0" baseline="0" noProof="0" dirty="0">
              <a:ln>
                <a:noFill/>
              </a:ln>
              <a:solidFill>
                <a:srgbClr val="3F3F3F"/>
              </a:solidFill>
              <a:effectLst/>
              <a:uLnTx/>
              <a:uFillTx/>
              <a:latin typeface="Arial"/>
              <a:ea typeface="+mn-ea"/>
              <a:cs typeface="Arial"/>
            </a:endParaRPr>
          </a:p>
          <a:p>
            <a:pPr lvl="0"/>
            <a:r>
              <a:rPr kumimoji="0" lang="en-GB" sz="1400" b="0" i="0" u="none" strike="noStrike" kern="1200" cap="none" spc="-5" normalizeH="0" baseline="0" noProof="0" dirty="0">
                <a:ln>
                  <a:noFill/>
                </a:ln>
                <a:solidFill>
                  <a:srgbClr val="3F3F3F"/>
                </a:solidFill>
                <a:effectLst/>
                <a:uLnTx/>
                <a:uFillTx/>
                <a:latin typeface="Arial"/>
                <a:ea typeface="+mn-ea"/>
                <a:cs typeface="Arial"/>
              </a:rPr>
              <a:t>Often we hear that </a:t>
            </a:r>
            <a:r>
              <a:rPr lang="en-GB" sz="1400" spc="-5" dirty="0">
                <a:solidFill>
                  <a:srgbClr val="3F3F3F"/>
                </a:solidFill>
                <a:latin typeface="Arial"/>
                <a:cs typeface="Arial"/>
              </a:rPr>
              <a:t>concerns re infection prevention are an issue from care homes when accepting transfers and admissions from hospital – </a:t>
            </a:r>
            <a:r>
              <a:rPr lang="en-GB" sz="1400" b="1" spc="-5" dirty="0">
                <a:solidFill>
                  <a:srgbClr val="0070C0"/>
                </a:solidFill>
                <a:latin typeface="Arial"/>
                <a:cs typeface="Arial"/>
              </a:rPr>
              <a:t>it is worth talking to your local infection control team to see how you can support this in partnership with your acute and CCG teams. </a:t>
            </a:r>
            <a:endParaRPr kumimoji="0" lang="en-GB" sz="1000" b="1" i="0" u="none" strike="noStrike" kern="1200" cap="none" spc="-5" normalizeH="0" baseline="0" noProof="0" dirty="0">
              <a:ln>
                <a:noFill/>
              </a:ln>
              <a:solidFill>
                <a:srgbClr val="0070C0"/>
              </a:solidFill>
              <a:effectLst/>
              <a:uLnTx/>
              <a:uFillTx/>
              <a:latin typeface="Arial"/>
              <a:cs typeface="Arial"/>
            </a:endParaRPr>
          </a:p>
          <a:p>
            <a:pPr marL="12700" marR="5080" lvl="0" indent="0" algn="l" defTabSz="914400" rtl="0" eaLnBrk="1" fontAlgn="auto" latinLnBrk="0" hangingPunct="1">
              <a:lnSpc>
                <a:spcPts val="1200"/>
              </a:lnSpc>
              <a:spcBef>
                <a:spcPts val="0"/>
              </a:spcBef>
              <a:spcAft>
                <a:spcPts val="0"/>
              </a:spcAft>
              <a:buClrTx/>
              <a:buSzTx/>
              <a:buFontTx/>
              <a:buNone/>
              <a:tabLst/>
              <a:defRPr/>
            </a:pPr>
            <a:endParaRPr kumimoji="0" lang="en-GB" sz="1000" b="0" i="0" u="none" strike="noStrike" kern="1200" cap="none" spc="-5" normalizeH="0" baseline="0" noProof="0" dirty="0">
              <a:ln>
                <a:noFill/>
              </a:ln>
              <a:solidFill>
                <a:srgbClr val="544F40"/>
              </a:solidFill>
              <a:effectLst/>
              <a:uLnTx/>
              <a:uFillTx/>
              <a:latin typeface="Arial"/>
              <a:ea typeface="+mn-ea"/>
              <a:cs typeface="Arial"/>
            </a:endParaRPr>
          </a:p>
        </p:txBody>
      </p:sp>
      <p:pic>
        <p:nvPicPr>
          <p:cNvPr id="7" name="Picture 6">
            <a:extLst>
              <a:ext uri="{FF2B5EF4-FFF2-40B4-BE49-F238E27FC236}">
                <a16:creationId xmlns:a16="http://schemas.microsoft.com/office/drawing/2014/main" id="{BCC2462E-F114-4A0A-9FA2-5AFE0CF5462A}"/>
              </a:ext>
            </a:extLst>
          </p:cNvPr>
          <p:cNvPicPr>
            <a:picLocks noChangeAspect="1"/>
          </p:cNvPicPr>
          <p:nvPr/>
        </p:nvPicPr>
        <p:blipFill rotWithShape="1">
          <a:blip r:embed="rId3"/>
          <a:srcRect l="38975" t="23400" r="40550" b="26200"/>
          <a:stretch/>
        </p:blipFill>
        <p:spPr>
          <a:xfrm rot="504701">
            <a:off x="5676290" y="932531"/>
            <a:ext cx="2483135" cy="3466538"/>
          </a:xfrm>
          <a:prstGeom prst="rect">
            <a:avLst/>
          </a:prstGeom>
        </p:spPr>
      </p:pic>
    </p:spTree>
    <p:extLst>
      <p:ext uri="{BB962C8B-B14F-4D97-AF65-F5344CB8AC3E}">
        <p14:creationId xmlns:p14="http://schemas.microsoft.com/office/powerpoint/2010/main" val="2872103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Helping Care Homes feel confident with keeping their residents warm</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19</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7" y="699542"/>
            <a:ext cx="6021617" cy="4401205"/>
          </a:xfrm>
          <a:prstGeom prst="rect">
            <a:avLst/>
          </a:prstGeom>
        </p:spPr>
        <p:txBody>
          <a:bodyPr wrap="square">
            <a:spAutoFit/>
          </a:bodyPr>
          <a:lstStyle/>
          <a:p>
            <a:pPr lvl="0"/>
            <a:r>
              <a:rPr lang="en-GB" sz="1400" b="1" dirty="0">
                <a:solidFill>
                  <a:srgbClr val="0070C0"/>
                </a:solidFill>
              </a:rPr>
              <a:t>For a vulnerable person, living in a cold home increases their chance of serious illness or death. They are at higher risk of a heart attack or stroke, breathing problems, flu, depression and falls.</a:t>
            </a:r>
          </a:p>
          <a:p>
            <a:pPr lvl="0"/>
            <a:endParaRPr lang="en-GB" sz="1400" dirty="0">
              <a:solidFill>
                <a:srgbClr val="3F3F3F"/>
              </a:solidFill>
            </a:endParaRPr>
          </a:p>
          <a:p>
            <a:pPr lvl="0"/>
            <a:r>
              <a:rPr lang="en-GB" sz="1400" dirty="0">
                <a:solidFill>
                  <a:srgbClr val="3F3F3F"/>
                </a:solidFill>
              </a:rPr>
              <a:t>NICE - Helping to prevent winter deaths and illnesses associated with cold homes, quick guide</a:t>
            </a:r>
          </a:p>
          <a:p>
            <a:pPr lvl="0"/>
            <a:endParaRPr lang="en-GB" sz="1400" dirty="0">
              <a:solidFill>
                <a:srgbClr val="3F3F3F"/>
              </a:solidFill>
            </a:endParaRPr>
          </a:p>
          <a:p>
            <a:pPr lvl="0"/>
            <a:r>
              <a:rPr lang="en-GB" sz="1400" dirty="0">
                <a:solidFill>
                  <a:srgbClr val="3F3F3F"/>
                </a:solidFill>
              </a:rPr>
              <a:t>Although this guide is targeted to home care managers, it is beneficial to share this with care homes to raise awareness on what actions managers and staff need to take to keep their care home and residents warm.</a:t>
            </a:r>
          </a:p>
          <a:p>
            <a:pPr lvl="0"/>
            <a:endParaRPr lang="en-GB" sz="1400" dirty="0">
              <a:solidFill>
                <a:srgbClr val="3F3F3F"/>
              </a:solidFill>
            </a:endParaRPr>
          </a:p>
          <a:p>
            <a:pPr lvl="0"/>
            <a:r>
              <a:rPr lang="en-GB" sz="1400" dirty="0">
                <a:solidFill>
                  <a:srgbClr val="3F3F3F"/>
                </a:solidFill>
              </a:rPr>
              <a:t>Further information and guidance is also available on the NHS website: </a:t>
            </a:r>
            <a:r>
              <a:rPr lang="en-GB" sz="1400" dirty="0">
                <a:hlinkClick r:id="rId2"/>
              </a:rPr>
              <a:t>NHS - Keep warm, keep well</a:t>
            </a:r>
            <a:endParaRPr lang="en-GB" sz="1400" dirty="0"/>
          </a:p>
          <a:p>
            <a:pPr lvl="0"/>
            <a:endParaRPr kumimoji="0" lang="en-GB" sz="2400" b="0" i="0" u="none" strike="noStrike" kern="1200" cap="none" spc="-5" normalizeH="0" baseline="0" noProof="0" dirty="0">
              <a:ln>
                <a:noFill/>
              </a:ln>
              <a:solidFill>
                <a:srgbClr val="544F40"/>
              </a:solidFill>
              <a:effectLst/>
              <a:uLnTx/>
              <a:uFillTx/>
              <a:latin typeface="Arial"/>
              <a:ea typeface="+mn-ea"/>
              <a:cs typeface="Arial"/>
            </a:endParaRPr>
          </a:p>
          <a:p>
            <a:pPr lvl="0"/>
            <a:r>
              <a:rPr lang="en-GB" sz="1400" dirty="0">
                <a:solidFill>
                  <a:srgbClr val="212B32"/>
                </a:solidFill>
              </a:rPr>
              <a:t>Keep track of regular </a:t>
            </a:r>
            <a:r>
              <a:rPr lang="en-GB" sz="1400" b="1" dirty="0">
                <a:solidFill>
                  <a:srgbClr val="0070C0"/>
                </a:solidFill>
              </a:rPr>
              <a:t>weather forecast updates on radio and TV</a:t>
            </a:r>
            <a:r>
              <a:rPr lang="en-GB" sz="1400" dirty="0">
                <a:solidFill>
                  <a:srgbClr val="212B32"/>
                </a:solidFill>
              </a:rPr>
              <a:t>. Severe weather warnings are also issued on the </a:t>
            </a:r>
            <a:r>
              <a:rPr lang="en-GB" sz="1400" b="1" dirty="0">
                <a:solidFill>
                  <a:srgbClr val="330072"/>
                </a:solidFill>
                <a:hlinkClick r:id="rId3" tooltip="External website">
                  <a:extLst>
                    <a:ext uri="{A12FA001-AC4F-418D-AE19-62706E023703}">
                      <ahyp:hlinkClr xmlns:ahyp="http://schemas.microsoft.com/office/drawing/2018/hyperlinkcolor" val="tx"/>
                    </a:ext>
                  </a:extLst>
                </a:hlinkClick>
              </a:rPr>
              <a:t>Met Office website</a:t>
            </a:r>
            <a:r>
              <a:rPr lang="en-GB" sz="1400" dirty="0">
                <a:solidFill>
                  <a:srgbClr val="212B32"/>
                </a:solidFill>
              </a:rPr>
              <a:t>, through the </a:t>
            </a:r>
            <a:r>
              <a:rPr lang="en-GB" sz="1400" b="1" dirty="0">
                <a:solidFill>
                  <a:srgbClr val="330072"/>
                </a:solidFill>
                <a:hlinkClick r:id="rId4" tooltip="External website">
                  <a:extLst>
                    <a:ext uri="{A12FA001-AC4F-418D-AE19-62706E023703}">
                      <ahyp:hlinkClr xmlns:ahyp="http://schemas.microsoft.com/office/drawing/2018/hyperlinkcolor" val="tx"/>
                    </a:ext>
                  </a:extLst>
                </a:hlinkClick>
              </a:rPr>
              <a:t>Met Office Twitter feed</a:t>
            </a:r>
            <a:r>
              <a:rPr lang="en-GB" sz="1400" dirty="0">
                <a:solidFill>
                  <a:srgbClr val="212B32"/>
                </a:solidFill>
              </a:rPr>
              <a:t>, or you can </a:t>
            </a:r>
            <a:r>
              <a:rPr lang="en-GB" sz="1400" b="1" dirty="0">
                <a:solidFill>
                  <a:srgbClr val="0070C0"/>
                </a:solidFill>
              </a:rPr>
              <a:t>call</a:t>
            </a:r>
            <a:r>
              <a:rPr lang="en-GB" sz="1400" dirty="0">
                <a:solidFill>
                  <a:srgbClr val="212B32"/>
                </a:solidFill>
              </a:rPr>
              <a:t> the Weather Desk on </a:t>
            </a:r>
            <a:r>
              <a:rPr lang="en-GB" sz="1400" b="1" dirty="0">
                <a:solidFill>
                  <a:srgbClr val="0070C0"/>
                </a:solidFill>
              </a:rPr>
              <a:t>0370 900 0100</a:t>
            </a:r>
            <a:r>
              <a:rPr lang="en-GB" sz="1400" dirty="0">
                <a:solidFill>
                  <a:srgbClr val="0070C0"/>
                </a:solidFill>
              </a:rPr>
              <a:t> </a:t>
            </a:r>
            <a:r>
              <a:rPr lang="en-GB" sz="1400" dirty="0">
                <a:solidFill>
                  <a:srgbClr val="212B32"/>
                </a:solidFill>
              </a:rPr>
              <a:t>or </a:t>
            </a:r>
            <a:r>
              <a:rPr lang="en-GB" sz="1400" b="1" dirty="0">
                <a:solidFill>
                  <a:srgbClr val="0070C0"/>
                </a:solidFill>
              </a:rPr>
              <a:t>01392 885 680</a:t>
            </a:r>
            <a:r>
              <a:rPr lang="en-GB" sz="1400" dirty="0">
                <a:solidFill>
                  <a:srgbClr val="0070C0"/>
                </a:solidFill>
              </a:rPr>
              <a:t>.</a:t>
            </a:r>
          </a:p>
          <a:p>
            <a:pPr lvl="0"/>
            <a:endParaRPr kumimoji="0" lang="en-GB" sz="1000" b="0" i="0" u="none" strike="noStrike" kern="1200" cap="none" spc="-5" normalizeH="0" baseline="0" noProof="0" dirty="0">
              <a:ln>
                <a:noFill/>
              </a:ln>
              <a:solidFill>
                <a:srgbClr val="544F40"/>
              </a:solidFill>
              <a:effectLst/>
              <a:uLnTx/>
              <a:uFillTx/>
              <a:latin typeface="Arial"/>
              <a:ea typeface="+mn-ea"/>
              <a:cs typeface="Arial"/>
            </a:endParaRPr>
          </a:p>
        </p:txBody>
      </p:sp>
      <p:pic>
        <p:nvPicPr>
          <p:cNvPr id="2" name="Picture 1">
            <a:extLst>
              <a:ext uri="{FF2B5EF4-FFF2-40B4-BE49-F238E27FC236}">
                <a16:creationId xmlns:a16="http://schemas.microsoft.com/office/drawing/2014/main" id="{083F0411-5216-4C7C-B3C2-AA62378FC2DA}"/>
              </a:ext>
            </a:extLst>
          </p:cNvPr>
          <p:cNvPicPr>
            <a:picLocks noChangeAspect="1"/>
          </p:cNvPicPr>
          <p:nvPr/>
        </p:nvPicPr>
        <p:blipFill>
          <a:blip r:embed="rId5"/>
          <a:stretch>
            <a:fillRect/>
          </a:stretch>
        </p:blipFill>
        <p:spPr>
          <a:xfrm>
            <a:off x="6711567" y="1122684"/>
            <a:ext cx="2170364" cy="2840982"/>
          </a:xfrm>
          <a:prstGeom prst="rect">
            <a:avLst/>
          </a:prstGeom>
        </p:spPr>
      </p:pic>
    </p:spTree>
    <p:extLst>
      <p:ext uri="{BB962C8B-B14F-4D97-AF65-F5344CB8AC3E}">
        <p14:creationId xmlns:p14="http://schemas.microsoft.com/office/powerpoint/2010/main" val="124383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endParaRPr sz="1350"/>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a:spcBef>
                <a:spcPts val="75"/>
              </a:spcBef>
            </a:pPr>
            <a:r>
              <a:rPr lang="en-GB" sz="825" b="1" spc="-4" dirty="0">
                <a:solidFill>
                  <a:srgbClr val="FFFFFF"/>
                </a:solidFill>
                <a:latin typeface="Arial"/>
                <a:cs typeface="Arial"/>
              </a:rPr>
              <a:t>Our </a:t>
            </a:r>
            <a:r>
              <a:rPr sz="825" b="1" spc="-4" dirty="0">
                <a:solidFill>
                  <a:srgbClr val="FFFFFF"/>
                </a:solidFill>
                <a:latin typeface="Arial"/>
                <a:cs typeface="Arial"/>
              </a:rPr>
              <a:t>vision</a:t>
            </a:r>
            <a:endParaRPr sz="825" dirty="0">
              <a:latin typeface="Arial"/>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A collective approach to planning for winter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a:spcBef>
                <a:spcPts val="34"/>
              </a:spcBef>
            </a:pPr>
            <a:fld id="{81D60167-4931-47E6-BA6A-407CBD079E47}" type="slidenum">
              <a:rPr sz="825" b="1" spc="-68" dirty="0">
                <a:solidFill>
                  <a:srgbClr val="FFFFFF"/>
                </a:solidFill>
                <a:latin typeface="Trebuchet MS"/>
                <a:cs typeface="Trebuchet MS"/>
              </a:rPr>
              <a:pPr marL="19050">
                <a:spcBef>
                  <a:spcPts val="34"/>
                </a:spcBef>
              </a:pPr>
              <a:t>2</a:t>
            </a:fld>
            <a:endParaRPr sz="825">
              <a:latin typeface="Trebuchet MS"/>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11240" y="911959"/>
            <a:ext cx="8604160" cy="3262432"/>
          </a:xfrm>
          <a:prstGeom prst="rect">
            <a:avLst/>
          </a:prstGeom>
        </p:spPr>
        <p:txBody>
          <a:bodyPr wrap="square">
            <a:spAutoFit/>
          </a:bodyPr>
          <a:lstStyle/>
          <a:p>
            <a:r>
              <a:rPr lang="en-GB" sz="1400" dirty="0"/>
              <a:t>The London Enhanced Health in Care Homes (EHCH) programme team have been  working together with Sustainable Transformation Partnership (STP) teams, Clinical Commissioning Groups (CCGs) and Local Authorities (LA) to support care providers across London.</a:t>
            </a:r>
          </a:p>
          <a:p>
            <a:endParaRPr lang="en-GB" sz="1400" dirty="0"/>
          </a:p>
          <a:p>
            <a:r>
              <a:rPr lang="en-GB" sz="1400" dirty="0"/>
              <a:t>The London EHCH programme provides information and resources to help facilitate a winter planning partnership between social care and health care providers; with the aim to deliver collective system wide resilience for London. </a:t>
            </a:r>
          </a:p>
          <a:p>
            <a:endParaRPr lang="en-GB" sz="1400" dirty="0"/>
          </a:p>
          <a:p>
            <a:r>
              <a:rPr lang="en-GB" sz="1400" dirty="0"/>
              <a:t>To help raise awareness of the resources available we have planned 4 commissioner focused webinars and a single provider webinar – all these resources will be recorded and available to access via the Healthy London Partnership website or Enhanced Health in Care Homes </a:t>
            </a:r>
            <a:r>
              <a:rPr lang="en-GB" sz="1400" dirty="0" err="1"/>
              <a:t>FutureNHS</a:t>
            </a:r>
            <a:r>
              <a:rPr lang="en-GB" sz="1400" dirty="0"/>
              <a:t> page </a:t>
            </a:r>
            <a:endParaRPr lang="en-GB" sz="1400" dirty="0">
              <a:solidFill>
                <a:srgbClr val="222222"/>
              </a:solidFill>
            </a:endParaRPr>
          </a:p>
          <a:p>
            <a:endParaRPr lang="en-GB" sz="1400" dirty="0"/>
          </a:p>
          <a:p>
            <a:r>
              <a:rPr lang="en-GB" sz="1400" dirty="0"/>
              <a:t>You can use the information shared to complement existing resources for your care providers locally. </a:t>
            </a:r>
          </a:p>
          <a:p>
            <a:endParaRPr lang="en-GB" sz="1200" dirty="0"/>
          </a:p>
          <a:p>
            <a:endParaRPr lang="en-GB"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20</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7" name="Picture 3" descr="A picture containing computer&#10;&#10;Description automatically generated">
            <a:extLst>
              <a:ext uri="{FF2B5EF4-FFF2-40B4-BE49-F238E27FC236}">
                <a16:creationId xmlns:a16="http://schemas.microsoft.com/office/drawing/2014/main" id="{6A964902-2946-40A9-8B1D-968731C49C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5" t="5773" r="7233" b="5493"/>
          <a:stretch/>
        </p:blipFill>
        <p:spPr bwMode="auto">
          <a:xfrm>
            <a:off x="3231497" y="445800"/>
            <a:ext cx="6021023" cy="457422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F76C83-90FE-435B-82A1-AAEC4786E544}"/>
              </a:ext>
            </a:extLst>
          </p:cNvPr>
          <p:cNvSpPr/>
          <p:nvPr/>
        </p:nvSpPr>
        <p:spPr>
          <a:xfrm>
            <a:off x="3679109" y="1060226"/>
            <a:ext cx="4877881" cy="3739485"/>
          </a:xfrm>
          <a:prstGeom prst="rect">
            <a:avLst/>
          </a:prstGeom>
        </p:spPr>
        <p:txBody>
          <a:bodyPr wrap="square">
            <a:spAutoFit/>
          </a:bodyPr>
          <a:lstStyle/>
          <a:p>
            <a:pPr marL="285750" indent="-285750">
              <a:buClr>
                <a:srgbClr val="0091C9"/>
              </a:buClr>
              <a:buFont typeface="+mj-lt"/>
              <a:buAutoNum type="arabicPeriod"/>
            </a:pPr>
            <a:r>
              <a:rPr lang="en-GB" sz="1050" b="1" dirty="0">
                <a:solidFill>
                  <a:schemeClr val="accent6"/>
                </a:solidFill>
              </a:rPr>
              <a:t>Notify the resident’s GP. </a:t>
            </a:r>
            <a:r>
              <a:rPr lang="en-GB" sz="900" b="1" dirty="0">
                <a:solidFill>
                  <a:schemeClr val="accent6"/>
                </a:solidFill>
              </a:rPr>
              <a:t>If an infection is suspected, they may arrange for specimens to be sent to the laboratory</a:t>
            </a:r>
          </a:p>
          <a:p>
            <a:pPr marL="285750" lvl="0" indent="-285750">
              <a:buFont typeface="+mj-lt"/>
              <a:buAutoNum type="arabicPeriod"/>
            </a:pPr>
            <a:endParaRPr lang="en-GB" sz="900" b="1" dirty="0">
              <a:solidFill>
                <a:schemeClr val="accent6"/>
              </a:solidFill>
            </a:endParaRPr>
          </a:p>
          <a:p>
            <a:pPr marL="285750" lvl="0" indent="-285750">
              <a:buFont typeface="+mj-lt"/>
              <a:buAutoNum type="arabicPeriod"/>
            </a:pPr>
            <a:r>
              <a:rPr lang="en-GB" sz="1050" b="1" dirty="0">
                <a:solidFill>
                  <a:schemeClr val="accent6"/>
                </a:solidFill>
              </a:rPr>
              <a:t>Notify the local Health Protection Team (HPT) </a:t>
            </a:r>
            <a:r>
              <a:rPr lang="en-GB" sz="900" b="1" dirty="0">
                <a:solidFill>
                  <a:schemeClr val="accent6"/>
                </a:solidFill>
              </a:rPr>
              <a:t>if more than two cases, suspected or known to be infectious occur within a few days.</a:t>
            </a:r>
          </a:p>
          <a:p>
            <a:pPr marL="285750" lvl="0" indent="-285750">
              <a:buFont typeface="+mj-lt"/>
              <a:buAutoNum type="arabicPeriod"/>
            </a:pPr>
            <a:endParaRPr lang="en-GB" sz="900" b="1" dirty="0">
              <a:solidFill>
                <a:schemeClr val="accent6"/>
              </a:solidFill>
            </a:endParaRPr>
          </a:p>
          <a:p>
            <a:pPr marL="285750" lvl="0" indent="-285750">
              <a:buClr>
                <a:srgbClr val="0091C9"/>
              </a:buClr>
              <a:buFont typeface="+mj-lt"/>
              <a:buAutoNum type="arabicPeriod"/>
            </a:pPr>
            <a:r>
              <a:rPr lang="en-GB" sz="1050" b="1" dirty="0">
                <a:solidFill>
                  <a:schemeClr val="accent6"/>
                </a:solidFill>
              </a:rPr>
              <a:t>Isolate infected residents </a:t>
            </a:r>
            <a:r>
              <a:rPr lang="en-GB" sz="900" b="1" dirty="0">
                <a:solidFill>
                  <a:schemeClr val="accent6"/>
                </a:solidFill>
              </a:rPr>
              <a:t>and</a:t>
            </a:r>
            <a:r>
              <a:rPr lang="en-GB" sz="1050" b="1" dirty="0">
                <a:solidFill>
                  <a:schemeClr val="accent6"/>
                </a:solidFill>
              </a:rPr>
              <a:t> exclude infected staff </a:t>
            </a:r>
            <a:r>
              <a:rPr lang="en-GB" sz="900" b="1" dirty="0">
                <a:solidFill>
                  <a:schemeClr val="accent6"/>
                </a:solidFill>
              </a:rPr>
              <a:t>from work, until 48 hours after the symptoms have settled. </a:t>
            </a:r>
          </a:p>
          <a:p>
            <a:pPr marL="285750" lvl="0" indent="-285750">
              <a:buFont typeface="+mj-lt"/>
              <a:buAutoNum type="arabicPeriod"/>
            </a:pPr>
            <a:endParaRPr lang="en-GB" sz="900" b="1" dirty="0">
              <a:solidFill>
                <a:schemeClr val="accent6"/>
              </a:solidFill>
            </a:endParaRPr>
          </a:p>
          <a:p>
            <a:pPr marL="285750" lvl="0" indent="-285750">
              <a:buFont typeface="+mj-lt"/>
              <a:buAutoNum type="arabicPeriod"/>
            </a:pPr>
            <a:r>
              <a:rPr lang="en-GB" sz="1050" b="1" dirty="0">
                <a:solidFill>
                  <a:schemeClr val="accent6"/>
                </a:solidFill>
              </a:rPr>
              <a:t>Infected residents </a:t>
            </a:r>
            <a:r>
              <a:rPr lang="en-GB" sz="900" b="1" dirty="0">
                <a:solidFill>
                  <a:schemeClr val="accent6"/>
                </a:solidFill>
              </a:rPr>
              <a:t>should, if possible, have </a:t>
            </a:r>
            <a:r>
              <a:rPr lang="en-GB" sz="1050" b="1" dirty="0">
                <a:solidFill>
                  <a:schemeClr val="accent6"/>
                </a:solidFill>
              </a:rPr>
              <a:t>sole use of a designated toilet </a:t>
            </a:r>
            <a:r>
              <a:rPr lang="en-GB" sz="900" b="1" dirty="0">
                <a:solidFill>
                  <a:schemeClr val="accent6"/>
                </a:solidFill>
              </a:rPr>
              <a:t>or </a:t>
            </a:r>
            <a:r>
              <a:rPr lang="en-GB" sz="1050" b="1" dirty="0">
                <a:solidFill>
                  <a:schemeClr val="accent6"/>
                </a:solidFill>
              </a:rPr>
              <a:t>commode </a:t>
            </a:r>
            <a:r>
              <a:rPr lang="en-GB" sz="900" b="1" dirty="0">
                <a:solidFill>
                  <a:schemeClr val="accent6"/>
                </a:solidFill>
              </a:rPr>
              <a:t>as long as their symptoms persist. </a:t>
            </a:r>
          </a:p>
          <a:p>
            <a:pPr marL="228600" lvl="0" indent="-228600">
              <a:buFont typeface="+mj-lt"/>
              <a:buAutoNum type="arabicPeriod"/>
            </a:pPr>
            <a:endParaRPr lang="en-GB" sz="900" b="1" dirty="0">
              <a:solidFill>
                <a:schemeClr val="accent6"/>
              </a:solidFill>
            </a:endParaRPr>
          </a:p>
          <a:p>
            <a:pPr marL="285750" lvl="0" indent="-285750">
              <a:buFont typeface="+mj-lt"/>
              <a:buAutoNum type="arabicPeriod"/>
            </a:pPr>
            <a:r>
              <a:rPr lang="en-GB" sz="1050" b="1" dirty="0">
                <a:solidFill>
                  <a:schemeClr val="accent6"/>
                </a:solidFill>
              </a:rPr>
              <a:t>Prepare information for visitors </a:t>
            </a:r>
            <a:r>
              <a:rPr lang="en-GB" sz="900" b="1" dirty="0">
                <a:solidFill>
                  <a:schemeClr val="accent6"/>
                </a:solidFill>
              </a:rPr>
              <a:t>asking them not to visit if they have had symptoms of diarrhoea or vomiting within the previous 48 hours. </a:t>
            </a:r>
          </a:p>
          <a:p>
            <a:pPr marL="228600" lvl="0" indent="-228600">
              <a:buFont typeface="+mj-lt"/>
              <a:buAutoNum type="arabicPeriod"/>
            </a:pPr>
            <a:endParaRPr lang="en-GB" sz="900" b="1" dirty="0">
              <a:solidFill>
                <a:schemeClr val="accent6"/>
              </a:solidFill>
            </a:endParaRPr>
          </a:p>
          <a:p>
            <a:pPr marL="285750" lvl="0" indent="-285750">
              <a:buFont typeface="+mj-lt"/>
              <a:buAutoNum type="arabicPeriod"/>
            </a:pPr>
            <a:r>
              <a:rPr lang="en-GB" sz="1050" b="1" dirty="0">
                <a:solidFill>
                  <a:schemeClr val="accent6"/>
                </a:solidFill>
              </a:rPr>
              <a:t>Notify the hospital about the possibility of infection</a:t>
            </a:r>
            <a:r>
              <a:rPr lang="en-GB" sz="900" b="1" dirty="0">
                <a:solidFill>
                  <a:schemeClr val="accent6"/>
                </a:solidFill>
              </a:rPr>
              <a:t> if a resident needs a hospital assessment / admission.</a:t>
            </a:r>
          </a:p>
          <a:p>
            <a:pPr marL="228600" lvl="0" indent="-228600">
              <a:buFont typeface="+mj-lt"/>
              <a:buAutoNum type="arabicPeriod"/>
            </a:pPr>
            <a:endParaRPr lang="en-GB" sz="900" b="1" dirty="0">
              <a:solidFill>
                <a:schemeClr val="accent6"/>
              </a:solidFill>
            </a:endParaRPr>
          </a:p>
          <a:p>
            <a:pPr marL="285750" lvl="0" indent="-285750">
              <a:buFont typeface="+mj-lt"/>
              <a:buAutoNum type="arabicPeriod"/>
            </a:pPr>
            <a:r>
              <a:rPr lang="en-GB" sz="1050" b="1" dirty="0">
                <a:solidFill>
                  <a:schemeClr val="accent6"/>
                </a:solidFill>
              </a:rPr>
              <a:t>Notify transporting ambulance staff </a:t>
            </a:r>
            <a:r>
              <a:rPr lang="en-GB" sz="900" b="1" dirty="0">
                <a:solidFill>
                  <a:schemeClr val="accent6"/>
                </a:solidFill>
              </a:rPr>
              <a:t>about infection before the resident is collected.</a:t>
            </a:r>
          </a:p>
          <a:p>
            <a:pPr marL="228600" lvl="0" indent="-228600">
              <a:buFont typeface="+mj-lt"/>
              <a:buAutoNum type="arabicPeriod"/>
            </a:pPr>
            <a:endParaRPr lang="en-GB" sz="900" b="1" dirty="0">
              <a:solidFill>
                <a:schemeClr val="accent6"/>
              </a:solidFill>
            </a:endParaRPr>
          </a:p>
          <a:p>
            <a:pPr marL="285750" lvl="0" indent="-285750">
              <a:buClr>
                <a:srgbClr val="0091C9"/>
              </a:buClr>
              <a:buFont typeface="+mj-lt"/>
              <a:buAutoNum type="arabicPeriod"/>
            </a:pPr>
            <a:r>
              <a:rPr lang="en-GB" sz="1050" b="1" dirty="0">
                <a:solidFill>
                  <a:schemeClr val="accent6"/>
                </a:solidFill>
              </a:rPr>
              <a:t>When discharged from hospital </a:t>
            </a:r>
            <a:r>
              <a:rPr lang="en-GB" sz="900" b="1" dirty="0">
                <a:solidFill>
                  <a:schemeClr val="accent6"/>
                </a:solidFill>
              </a:rPr>
              <a:t>within 48 hours of the last symptoms of diarrhoea and vomiting, a single room with a dedicated toilet and appropriate precautions should be provided until they are clear of symptoms for 48 hours</a:t>
            </a:r>
          </a:p>
        </p:txBody>
      </p:sp>
      <p:sp>
        <p:nvSpPr>
          <p:cNvPr id="9" name="Rectangle 8">
            <a:extLst>
              <a:ext uri="{FF2B5EF4-FFF2-40B4-BE49-F238E27FC236}">
                <a16:creationId xmlns:a16="http://schemas.microsoft.com/office/drawing/2014/main" id="{087C5914-B5D0-4721-BBAD-4E5841356E9B}"/>
              </a:ext>
            </a:extLst>
          </p:cNvPr>
          <p:cNvSpPr/>
          <p:nvPr/>
        </p:nvSpPr>
        <p:spPr>
          <a:xfrm>
            <a:off x="201031" y="627534"/>
            <a:ext cx="3074825" cy="3162404"/>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D&amp;V / Norovirus is easily transmitted from one person to another, all key services should be notified if there is an outbreak. The virus can occur at any time of year, but most cases occur October- March.</a:t>
            </a:r>
          </a:p>
          <a:p>
            <a:pPr lvl="0" defTabSz="914400">
              <a:spcBef>
                <a:spcPts val="10"/>
              </a:spcBef>
            </a:pPr>
            <a:endParaRPr lang="en-GB" sz="1050" dirty="0">
              <a:solidFill>
                <a:srgbClr val="222222"/>
              </a:solidFill>
              <a:latin typeface="arial" panose="020B0604020202020204" pitchFamily="34" charset="0"/>
            </a:endParaRPr>
          </a:p>
          <a:p>
            <a:pPr marL="12700" lvl="0" defTabSz="914400">
              <a:spcBef>
                <a:spcPts val="100"/>
              </a:spcBef>
            </a:pPr>
            <a:r>
              <a:rPr lang="en-GB" sz="1100" spc="-5" dirty="0">
                <a:cs typeface="Arial"/>
              </a:rPr>
              <a:t>Helping a care home team to respond to an outbreak is a really important aspect of our roles as health teams supporting care. Here we have a short checklist of steps that need to be taken by a care home in the event of an episode of D&amp;V/Norovirus in </a:t>
            </a:r>
            <a:r>
              <a:rPr lang="en-GB" sz="1100" spc="-5">
                <a:cs typeface="Arial"/>
              </a:rPr>
              <a:t>their home. </a:t>
            </a:r>
            <a:endParaRPr lang="en-GB" sz="1100" spc="-5" dirty="0">
              <a:cs typeface="Arial"/>
            </a:endParaRP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b="1" spc="-5" dirty="0">
                <a:solidFill>
                  <a:srgbClr val="0070C0"/>
                </a:solidFill>
                <a:cs typeface="Arial"/>
              </a:rPr>
              <a:t>Talking to your care home teams about this can help them prepare. Alongside the PHE guidance what other resources do you have that can support the care homes? </a:t>
            </a:r>
          </a:p>
          <a:p>
            <a:pPr lvl="0" defTabSz="914400">
              <a:spcBef>
                <a:spcPts val="10"/>
              </a:spcBef>
            </a:pPr>
            <a:endParaRPr lang="en-GB" sz="1050" dirty="0">
              <a:solidFill>
                <a:srgbClr val="222222"/>
              </a:solidFill>
              <a:latin typeface="arial" panose="020B0604020202020204" pitchFamily="34" charset="0"/>
            </a:endParaRPr>
          </a:p>
        </p:txBody>
      </p:sp>
      <p:sp>
        <p:nvSpPr>
          <p:cNvPr id="19" name="object 19"/>
          <p:cNvSpPr txBox="1">
            <a:spLocks noGrp="1"/>
          </p:cNvSpPr>
          <p:nvPr>
            <p:ph type="title"/>
          </p:nvPr>
        </p:nvSpPr>
        <p:spPr>
          <a:xfrm>
            <a:off x="251520" y="196901"/>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Managing a suspected D&amp;V outbreak – supporting clear processes </a:t>
            </a:r>
            <a:endParaRPr sz="1800" dirty="0">
              <a:latin typeface="Arial"/>
              <a:cs typeface="Arial"/>
            </a:endParaRPr>
          </a:p>
        </p:txBody>
      </p:sp>
    </p:spTree>
    <p:extLst>
      <p:ext uri="{BB962C8B-B14F-4D97-AF65-F5344CB8AC3E}">
        <p14:creationId xmlns:p14="http://schemas.microsoft.com/office/powerpoint/2010/main" val="204914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Managing a suspected D&amp;V outbreak – supporting clear processes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21</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7" y="699542"/>
            <a:ext cx="8324509" cy="3816429"/>
          </a:xfrm>
          <a:prstGeom prst="rect">
            <a:avLst/>
          </a:prstGeom>
        </p:spPr>
        <p:txBody>
          <a:bodyPr wrap="square">
            <a:spAutoFit/>
          </a:bodyPr>
          <a:lstStyle/>
          <a:p>
            <a:pPr lvl="0">
              <a:buClr>
                <a:srgbClr val="0091C9"/>
              </a:buClr>
            </a:pPr>
            <a:r>
              <a:rPr lang="en-GB" b="1" dirty="0">
                <a:solidFill>
                  <a:srgbClr val="0070C0"/>
                </a:solidFill>
              </a:rPr>
              <a:t>Cleaning regime</a:t>
            </a:r>
          </a:p>
          <a:p>
            <a:pPr lvl="0">
              <a:buClr>
                <a:srgbClr val="0091C9"/>
              </a:buCl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An enhanced cleaning regime needs to be carried out on the environment and equipment. A particular focus should be on toilet seats, door/toilet handles and sink taps. </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Clean disposable cloths and washable mops should be used to clean frequently hand touched hard surfaces and should occur at least twice daily during an outbreak.</a:t>
            </a:r>
          </a:p>
          <a:p>
            <a:pPr marL="285750" lvl="0" indent="-285750">
              <a:buClr>
                <a:srgbClr val="0091C9"/>
              </a:buClr>
              <a:buFont typeface="Arial" panose="020B0604020202020204" pitchFamily="34" charset="0"/>
              <a:buChar char="•"/>
            </a:pPr>
            <a:endParaRPr lang="en-GB" sz="1400" dirty="0">
              <a:solidFill>
                <a:srgbClr val="3F3F3F"/>
              </a:solidFill>
            </a:endParaRPr>
          </a:p>
          <a:p>
            <a:pPr marL="285750" lvl="0" indent="-285750">
              <a:buClr>
                <a:srgbClr val="0091C9"/>
              </a:buClr>
              <a:buFont typeface="Arial" panose="020B0604020202020204" pitchFamily="34" charset="0"/>
              <a:buChar char="•"/>
            </a:pPr>
            <a:r>
              <a:rPr lang="en-GB" sz="1400" dirty="0">
                <a:solidFill>
                  <a:srgbClr val="3F3F3F"/>
                </a:solidFill>
              </a:rPr>
              <a:t>Hand washing with </a:t>
            </a:r>
            <a:r>
              <a:rPr lang="en-GB" sz="1400" b="1" dirty="0">
                <a:solidFill>
                  <a:srgbClr val="0070C0"/>
                </a:solidFill>
              </a:rPr>
              <a:t>liquid soap and water is vital </a:t>
            </a:r>
            <a:r>
              <a:rPr lang="en-GB" sz="1400" dirty="0">
                <a:solidFill>
                  <a:srgbClr val="3F3F3F"/>
                </a:solidFill>
              </a:rPr>
              <a:t>to minimise the spread of infection </a:t>
            </a:r>
            <a:r>
              <a:rPr lang="en-GB" sz="1400" b="1" dirty="0">
                <a:solidFill>
                  <a:srgbClr val="0070C0"/>
                </a:solidFill>
              </a:rPr>
              <a:t>and should be actively promoted</a:t>
            </a:r>
            <a:r>
              <a:rPr lang="en-GB" sz="1400" dirty="0">
                <a:solidFill>
                  <a:srgbClr val="0070C0"/>
                </a:solidFill>
              </a:rPr>
              <a:t>. </a:t>
            </a:r>
          </a:p>
          <a:p>
            <a:pPr lvl="0">
              <a:buClr>
                <a:srgbClr val="0091C9"/>
              </a:buClr>
            </a:pPr>
            <a:endParaRPr lang="en-GB" sz="1400" b="1" dirty="0">
              <a:solidFill>
                <a:srgbClr val="0091C9"/>
              </a:solidFill>
            </a:endParaRPr>
          </a:p>
          <a:p>
            <a:pPr lvl="0">
              <a:buClr>
                <a:srgbClr val="0091C9"/>
              </a:buClr>
            </a:pPr>
            <a:r>
              <a:rPr lang="en-GB" sz="1400" dirty="0">
                <a:solidFill>
                  <a:srgbClr val="3F3F3F"/>
                </a:solidFill>
              </a:rPr>
              <a:t>      </a:t>
            </a:r>
            <a:r>
              <a:rPr lang="en-GB" sz="1400" b="1" dirty="0">
                <a:solidFill>
                  <a:srgbClr val="0070C0"/>
                </a:solidFill>
              </a:rPr>
              <a:t>Alcohol hand rub is not effective</a:t>
            </a:r>
            <a:r>
              <a:rPr lang="en-GB" sz="1400" dirty="0">
                <a:solidFill>
                  <a:srgbClr val="0070C0"/>
                </a:solidFill>
              </a:rPr>
              <a:t> </a:t>
            </a:r>
            <a:r>
              <a:rPr lang="en-GB" sz="1400" dirty="0">
                <a:solidFill>
                  <a:srgbClr val="3F3F3F"/>
                </a:solidFill>
              </a:rPr>
              <a:t>at deactivating the viruses and bacteria that cause  </a:t>
            </a:r>
          </a:p>
          <a:p>
            <a:pPr lvl="0">
              <a:buClr>
                <a:srgbClr val="0091C9"/>
              </a:buClr>
            </a:pPr>
            <a:r>
              <a:rPr lang="en-GB" sz="1400" dirty="0">
                <a:solidFill>
                  <a:srgbClr val="3F3F3F"/>
                </a:solidFill>
              </a:rPr>
              <a:t>      diarrhoeal outbreaks. </a:t>
            </a:r>
          </a:p>
          <a:p>
            <a:pPr lvl="0">
              <a:buClr>
                <a:srgbClr val="0091C9"/>
              </a:buClr>
            </a:pPr>
            <a:endParaRPr lang="en-GB" sz="1400" dirty="0">
              <a:solidFill>
                <a:srgbClr val="3F3F3F"/>
              </a:solidFill>
            </a:endParaRPr>
          </a:p>
          <a:p>
            <a:pPr lvl="0">
              <a:buClr>
                <a:srgbClr val="0091C9"/>
              </a:buClr>
            </a:pPr>
            <a:endParaRPr lang="en-GB" sz="1400" dirty="0">
              <a:solidFill>
                <a:srgbClr val="3F3F3F"/>
              </a:solidFill>
            </a:endParaRPr>
          </a:p>
          <a:p>
            <a:pPr lvl="0"/>
            <a:r>
              <a:rPr lang="en-GB" sz="1400" dirty="0">
                <a:solidFill>
                  <a:srgbClr val="3F3F3F"/>
                </a:solidFill>
              </a:rPr>
              <a:t>Information on slides 21 &amp; 22 has been taken from the Department of Health and Health Protection Agency guidance - </a:t>
            </a:r>
            <a:r>
              <a:rPr lang="en-GB" sz="1400" b="1" dirty="0">
                <a:solidFill>
                  <a:srgbClr val="0070C0"/>
                </a:solidFill>
                <a:hlinkClick r:id="rId2">
                  <a:extLst>
                    <a:ext uri="{A12FA001-AC4F-418D-AE19-62706E023703}">
                      <ahyp:hlinkClr xmlns:ahyp="http://schemas.microsoft.com/office/drawing/2018/hyperlinkcolor" val="tx"/>
                    </a:ext>
                  </a:extLst>
                </a:hlinkClick>
              </a:rPr>
              <a:t>Prevention and control of infection in care homes – an information resource </a:t>
            </a:r>
            <a:endParaRPr lang="en-GB" sz="1400" b="1" dirty="0">
              <a:solidFill>
                <a:srgbClr val="0070C0"/>
              </a:solidFill>
            </a:endParaRPr>
          </a:p>
        </p:txBody>
      </p:sp>
    </p:spTree>
    <p:extLst>
      <p:ext uri="{BB962C8B-B14F-4D97-AF65-F5344CB8AC3E}">
        <p14:creationId xmlns:p14="http://schemas.microsoft.com/office/powerpoint/2010/main" val="461207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Recognising signs of deterioration – what are you using locally?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22</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grpSp>
        <p:nvGrpSpPr>
          <p:cNvPr id="8" name="Group 7">
            <a:extLst>
              <a:ext uri="{FF2B5EF4-FFF2-40B4-BE49-F238E27FC236}">
                <a16:creationId xmlns:a16="http://schemas.microsoft.com/office/drawing/2014/main" id="{7DF188E7-2157-4623-AAC5-A2D71E3BA166}"/>
              </a:ext>
            </a:extLst>
          </p:cNvPr>
          <p:cNvGrpSpPr/>
          <p:nvPr/>
        </p:nvGrpSpPr>
        <p:grpSpPr>
          <a:xfrm>
            <a:off x="2765019" y="2549777"/>
            <a:ext cx="1896160" cy="2427734"/>
            <a:chOff x="1358001" y="1529260"/>
            <a:chExt cx="2660531" cy="3412092"/>
          </a:xfrm>
        </p:grpSpPr>
        <p:pic>
          <p:nvPicPr>
            <p:cNvPr id="9" name="Picture 2">
              <a:extLst>
                <a:ext uri="{FF2B5EF4-FFF2-40B4-BE49-F238E27FC236}">
                  <a16:creationId xmlns:a16="http://schemas.microsoft.com/office/drawing/2014/main" id="{8EDF4A24-671C-43F3-920A-E41E5D752A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92" t="15234" r="72187" b="78148"/>
            <a:stretch/>
          </p:blipFill>
          <p:spPr bwMode="auto">
            <a:xfrm>
              <a:off x="1358001" y="1529260"/>
              <a:ext cx="1647825" cy="340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C4FA4B0F-65D5-4E37-87AB-FACF43672C6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66" t="22222" r="66042" b="20556"/>
            <a:stretch/>
          </p:blipFill>
          <p:spPr bwMode="auto">
            <a:xfrm rot="21191822">
              <a:off x="1460547" y="1922233"/>
              <a:ext cx="1756801" cy="228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id="{8C0B8963-6E43-4C68-B5D3-BD9E22895F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021" t="22778" r="38232" b="20926"/>
            <a:stretch/>
          </p:blipFill>
          <p:spPr bwMode="auto">
            <a:xfrm rot="515835">
              <a:off x="2561779" y="2755662"/>
              <a:ext cx="1456753" cy="194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a:extLst>
                <a:ext uri="{FF2B5EF4-FFF2-40B4-BE49-F238E27FC236}">
                  <a16:creationId xmlns:a16="http://schemas.microsoft.com/office/drawing/2014/main" id="{43F41F17-BDC5-47CE-AB3D-1BFD2F234AF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356" t="24671" r="10312" b="20555"/>
            <a:stretch/>
          </p:blipFill>
          <p:spPr bwMode="auto">
            <a:xfrm rot="21100553">
              <a:off x="1420769" y="3375247"/>
              <a:ext cx="1236786" cy="156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7">
            <a:extLst>
              <a:ext uri="{FF2B5EF4-FFF2-40B4-BE49-F238E27FC236}">
                <a16:creationId xmlns:a16="http://schemas.microsoft.com/office/drawing/2014/main" id="{C6EFBC7D-4345-4D6F-9297-507C9B33FD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71" t="21361" r="5313" b="20594"/>
          <a:stretch/>
        </p:blipFill>
        <p:spPr bwMode="auto">
          <a:xfrm>
            <a:off x="4306342" y="1425918"/>
            <a:ext cx="4646680" cy="167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a:extLst>
              <a:ext uri="{FF2B5EF4-FFF2-40B4-BE49-F238E27FC236}">
                <a16:creationId xmlns:a16="http://schemas.microsoft.com/office/drawing/2014/main" id="{502E6B69-E322-4D96-8D38-F1DE5DD54FA0}"/>
              </a:ext>
            </a:extLst>
          </p:cNvPr>
          <p:cNvGrpSpPr/>
          <p:nvPr/>
        </p:nvGrpSpPr>
        <p:grpSpPr>
          <a:xfrm>
            <a:off x="5915290" y="2945388"/>
            <a:ext cx="2782813" cy="2014963"/>
            <a:chOff x="4107961" y="3057650"/>
            <a:chExt cx="2798539" cy="1946674"/>
          </a:xfrm>
        </p:grpSpPr>
        <p:sp>
          <p:nvSpPr>
            <p:cNvPr id="17" name="object 8">
              <a:extLst>
                <a:ext uri="{FF2B5EF4-FFF2-40B4-BE49-F238E27FC236}">
                  <a16:creationId xmlns:a16="http://schemas.microsoft.com/office/drawing/2014/main" id="{71B8BBE7-C15D-4490-ADCF-A0C0ED3F006D}"/>
                </a:ext>
              </a:extLst>
            </p:cNvPr>
            <p:cNvSpPr/>
            <p:nvPr/>
          </p:nvSpPr>
          <p:spPr>
            <a:xfrm rot="220031">
              <a:off x="4626006" y="3417541"/>
              <a:ext cx="1065200" cy="1586783"/>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sz="1350"/>
            </a:p>
          </p:txBody>
        </p:sp>
        <p:sp>
          <p:nvSpPr>
            <p:cNvPr id="18" name="object 7">
              <a:extLst>
                <a:ext uri="{FF2B5EF4-FFF2-40B4-BE49-F238E27FC236}">
                  <a16:creationId xmlns:a16="http://schemas.microsoft.com/office/drawing/2014/main" id="{A723BFD5-6535-4D33-B91B-9D3CF0EE9046}"/>
                </a:ext>
              </a:extLst>
            </p:cNvPr>
            <p:cNvSpPr/>
            <p:nvPr/>
          </p:nvSpPr>
          <p:spPr>
            <a:xfrm>
              <a:off x="5667560" y="3057650"/>
              <a:ext cx="1238940" cy="1919921"/>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noAutofit/>
            </a:bodyPr>
            <a:lstStyle/>
            <a:p>
              <a:endParaRPr sz="1350"/>
            </a:p>
          </p:txBody>
        </p:sp>
        <p:pic>
          <p:nvPicPr>
            <p:cNvPr id="20" name="Picture 19">
              <a:extLst>
                <a:ext uri="{FF2B5EF4-FFF2-40B4-BE49-F238E27FC236}">
                  <a16:creationId xmlns:a16="http://schemas.microsoft.com/office/drawing/2014/main" id="{5865B8F2-B3A1-4D6F-B6BD-FB9A61CE4E6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107961" y="4526738"/>
              <a:ext cx="542006" cy="469473"/>
            </a:xfrm>
            <a:prstGeom prst="rect">
              <a:avLst/>
            </a:prstGeom>
          </p:spPr>
        </p:pic>
      </p:grpSp>
      <p:grpSp>
        <p:nvGrpSpPr>
          <p:cNvPr id="21" name="Group 20">
            <a:extLst>
              <a:ext uri="{FF2B5EF4-FFF2-40B4-BE49-F238E27FC236}">
                <a16:creationId xmlns:a16="http://schemas.microsoft.com/office/drawing/2014/main" id="{14314210-6496-46C9-B3F4-81C4809FEB0E}"/>
              </a:ext>
            </a:extLst>
          </p:cNvPr>
          <p:cNvGrpSpPr/>
          <p:nvPr/>
        </p:nvGrpSpPr>
        <p:grpSpPr>
          <a:xfrm rot="485906">
            <a:off x="5617300" y="800535"/>
            <a:ext cx="1797835" cy="1250767"/>
            <a:chOff x="7102633" y="690751"/>
            <a:chExt cx="1670017" cy="1191593"/>
          </a:xfrm>
        </p:grpSpPr>
        <p:pic>
          <p:nvPicPr>
            <p:cNvPr id="24" name="Picture 6">
              <a:extLst>
                <a:ext uri="{FF2B5EF4-FFF2-40B4-BE49-F238E27FC236}">
                  <a16:creationId xmlns:a16="http://schemas.microsoft.com/office/drawing/2014/main" id="{E63DB21D-9813-4DB9-95A9-FE3258D49885}"/>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762" t="21361" r="28201" b="22778"/>
            <a:stretch/>
          </p:blipFill>
          <p:spPr bwMode="auto">
            <a:xfrm>
              <a:off x="7102633" y="690751"/>
              <a:ext cx="1670017" cy="11915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Slide Number Placeholder 2">
              <a:extLst>
                <a:ext uri="{FF2B5EF4-FFF2-40B4-BE49-F238E27FC236}">
                  <a16:creationId xmlns:a16="http://schemas.microsoft.com/office/drawing/2014/main" id="{CF50B2EC-E7E9-46AE-BA9E-8934803B8E60}"/>
                </a:ext>
              </a:extLst>
            </p:cNvPr>
            <p:cNvSpPr txBox="1">
              <a:spLocks/>
            </p:cNvSpPr>
            <p:nvPr/>
          </p:nvSpPr>
          <p:spPr>
            <a:xfrm>
              <a:off x="7116450" y="795545"/>
              <a:ext cx="841301"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accent5">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t>NWLCCG</a:t>
              </a:r>
            </a:p>
          </p:txBody>
        </p:sp>
      </p:grpSp>
      <p:sp>
        <p:nvSpPr>
          <p:cNvPr id="3" name="Rectangle 2">
            <a:extLst>
              <a:ext uri="{FF2B5EF4-FFF2-40B4-BE49-F238E27FC236}">
                <a16:creationId xmlns:a16="http://schemas.microsoft.com/office/drawing/2014/main" id="{CF7E7EF7-CDAB-4705-8FE9-4B898C82AAEB}"/>
              </a:ext>
            </a:extLst>
          </p:cNvPr>
          <p:cNvSpPr/>
          <p:nvPr/>
        </p:nvSpPr>
        <p:spPr>
          <a:xfrm>
            <a:off x="190978" y="680137"/>
            <a:ext cx="4195319" cy="1754326"/>
          </a:xfrm>
          <a:prstGeom prst="rect">
            <a:avLst/>
          </a:prstGeom>
        </p:spPr>
        <p:txBody>
          <a:bodyPr wrap="square">
            <a:spAutoFit/>
          </a:bodyPr>
          <a:lstStyle/>
          <a:p>
            <a:r>
              <a:rPr lang="en-GB" dirty="0"/>
              <a:t>Are your care homes using tools to support recognising signs of deterioration? </a:t>
            </a:r>
          </a:p>
          <a:p>
            <a:endParaRPr lang="en-GB" dirty="0"/>
          </a:p>
          <a:p>
            <a:r>
              <a:rPr lang="en-GB" dirty="0"/>
              <a:t>There are a range of resources available, here are some examples…</a:t>
            </a:r>
          </a:p>
        </p:txBody>
      </p:sp>
    </p:spTree>
    <p:extLst>
      <p:ext uri="{BB962C8B-B14F-4D97-AF65-F5344CB8AC3E}">
        <p14:creationId xmlns:p14="http://schemas.microsoft.com/office/powerpoint/2010/main" val="796674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CarePulse – bed capacity management system for London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23</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Text Placeholder 2">
            <a:extLst>
              <a:ext uri="{FF2B5EF4-FFF2-40B4-BE49-F238E27FC236}">
                <a16:creationId xmlns:a16="http://schemas.microsoft.com/office/drawing/2014/main" id="{2F90398F-0235-438D-9D07-EC2C8C076BC1}"/>
              </a:ext>
            </a:extLst>
          </p:cNvPr>
          <p:cNvSpPr txBox="1">
            <a:spLocks/>
          </p:cNvSpPr>
          <p:nvPr/>
        </p:nvSpPr>
        <p:spPr>
          <a:xfrm>
            <a:off x="107504" y="681118"/>
            <a:ext cx="3181547" cy="2279136"/>
          </a:xfrm>
          <a:prstGeom prst="rect">
            <a:avLst/>
          </a:prstGeom>
        </p:spPr>
        <p:txBody>
          <a:bodyPr>
            <a:normAutofit/>
          </a:bodyPr>
          <a:lst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a:t>The resource centre hosts supportive information and guidance for care homes to access to support them during the winter period</a:t>
            </a:r>
          </a:p>
          <a:p>
            <a:r>
              <a:rPr lang="en-GB" sz="2000">
                <a:hlinkClick r:id="rId2"/>
              </a:rPr>
              <a:t>www.carepulse.co.uk</a:t>
            </a:r>
            <a:endParaRPr lang="en-GB" sz="2000" dirty="0"/>
          </a:p>
        </p:txBody>
      </p:sp>
      <p:pic>
        <p:nvPicPr>
          <p:cNvPr id="26" name="Picture 25">
            <a:extLst>
              <a:ext uri="{FF2B5EF4-FFF2-40B4-BE49-F238E27FC236}">
                <a16:creationId xmlns:a16="http://schemas.microsoft.com/office/drawing/2014/main" id="{F0E2660C-75AD-414A-BFB7-6B091C324419}"/>
              </a:ext>
            </a:extLst>
          </p:cNvPr>
          <p:cNvPicPr>
            <a:picLocks noChangeAspect="1"/>
          </p:cNvPicPr>
          <p:nvPr/>
        </p:nvPicPr>
        <p:blipFill>
          <a:blip r:embed="rId3"/>
          <a:stretch>
            <a:fillRect/>
          </a:stretch>
        </p:blipFill>
        <p:spPr>
          <a:xfrm>
            <a:off x="3446225" y="699542"/>
            <a:ext cx="5424483" cy="3601856"/>
          </a:xfrm>
          <a:prstGeom prst="roundRect">
            <a:avLst>
              <a:gd name="adj" fmla="val 1020"/>
            </a:avLst>
          </a:prstGeom>
          <a:effectLst>
            <a:outerShdw blurRad="203200" dist="50800" dir="5400000" algn="ctr" rotWithShape="0">
              <a:srgbClr val="000000">
                <a:alpha val="20000"/>
              </a:srgbClr>
            </a:outerShdw>
          </a:effectLst>
        </p:spPr>
      </p:pic>
      <p:pic>
        <p:nvPicPr>
          <p:cNvPr id="27" name="Picture 26">
            <a:extLst>
              <a:ext uri="{FF2B5EF4-FFF2-40B4-BE49-F238E27FC236}">
                <a16:creationId xmlns:a16="http://schemas.microsoft.com/office/drawing/2014/main" id="{BCDA04CF-29F6-4B39-A529-CEA7B46ECBC2}"/>
              </a:ext>
            </a:extLst>
          </p:cNvPr>
          <p:cNvPicPr>
            <a:picLocks noChangeAspect="1"/>
          </p:cNvPicPr>
          <p:nvPr/>
        </p:nvPicPr>
        <p:blipFill>
          <a:blip r:embed="rId4"/>
          <a:stretch>
            <a:fillRect/>
          </a:stretch>
        </p:blipFill>
        <p:spPr>
          <a:xfrm>
            <a:off x="1754318" y="2859781"/>
            <a:ext cx="3249730" cy="1870847"/>
          </a:xfrm>
          <a:prstGeom prst="roundRect">
            <a:avLst>
              <a:gd name="adj" fmla="val 1473"/>
            </a:avLst>
          </a:prstGeom>
          <a:effectLst>
            <a:outerShdw blurRad="203200" dist="50800" dir="5400000" algn="ctr" rotWithShape="0">
              <a:srgbClr val="000000">
                <a:alpha val="20000"/>
              </a:srgbClr>
            </a:outerShdw>
          </a:effectLst>
        </p:spPr>
      </p:pic>
      <p:pic>
        <p:nvPicPr>
          <p:cNvPr id="28" name="Picture 27">
            <a:extLst>
              <a:ext uri="{FF2B5EF4-FFF2-40B4-BE49-F238E27FC236}">
                <a16:creationId xmlns:a16="http://schemas.microsoft.com/office/drawing/2014/main" id="{23CC5EEE-192C-49F3-8A59-C4BF88FC4844}"/>
              </a:ext>
            </a:extLst>
          </p:cNvPr>
          <p:cNvPicPr>
            <a:picLocks noChangeAspect="1"/>
          </p:cNvPicPr>
          <p:nvPr/>
        </p:nvPicPr>
        <p:blipFill>
          <a:blip r:embed="rId5"/>
          <a:stretch>
            <a:fillRect/>
          </a:stretch>
        </p:blipFill>
        <p:spPr>
          <a:xfrm>
            <a:off x="5360886" y="2859781"/>
            <a:ext cx="3425599" cy="1870848"/>
          </a:xfrm>
          <a:prstGeom prst="roundRect">
            <a:avLst>
              <a:gd name="adj" fmla="val 1473"/>
            </a:avLst>
          </a:prstGeom>
          <a:effectLst>
            <a:outerShdw blurRad="203200" dist="50800" dir="5400000" algn="ctr" rotWithShape="0">
              <a:srgbClr val="000000">
                <a:alpha val="20000"/>
              </a:srgbClr>
            </a:outerShdw>
          </a:effectLst>
        </p:spPr>
      </p:pic>
    </p:spTree>
    <p:extLst>
      <p:ext uri="{BB962C8B-B14F-4D97-AF65-F5344CB8AC3E}">
        <p14:creationId xmlns:p14="http://schemas.microsoft.com/office/powerpoint/2010/main" val="1979900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563616"/>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How are you supporting your care homes to know what resources are available locally?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24</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00640" y="1124517"/>
            <a:ext cx="8604160" cy="3654847"/>
          </a:xfrm>
          <a:prstGeom prst="rect">
            <a:avLst/>
          </a:prstGeom>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GB" sz="1400" b="1" spc="-5" dirty="0">
                <a:solidFill>
                  <a:srgbClr val="0070C0"/>
                </a:solidFill>
                <a:latin typeface="Arial"/>
                <a:cs typeface="Arial"/>
              </a:rPr>
              <a:t>Clear signposting to local resources </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r>
              <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We know that </a:t>
            </a:r>
            <a:r>
              <a:rPr lang="en-GB" sz="1200" dirty="0">
                <a:solidFill>
                  <a:srgbClr val="222222"/>
                </a:solidFill>
                <a:latin typeface="arial" panose="020B0604020202020204" pitchFamily="34" charset="0"/>
              </a:rPr>
              <a:t>care home support services differ across London and this at times may cause confusion. One way to help with this is to support your care home to complete the </a:t>
            </a:r>
            <a:r>
              <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GB" sz="12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Are you Concerned about a Resident Poster</a:t>
            </a:r>
            <a:r>
              <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 This poster would support you to ensure your care homes know who to call at what time getting the help they require to provide great care within the home . </a:t>
            </a: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lang="en-GB" sz="12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endParaRPr>
          </a:p>
          <a:p>
            <a:pPr marL="12700" lvl="0" defTabSz="914400">
              <a:spcBef>
                <a:spcPts val="100"/>
              </a:spcBef>
            </a:pPr>
            <a:r>
              <a:rPr lang="en-GB" sz="1400" b="1" spc="-5" dirty="0">
                <a:solidFill>
                  <a:srgbClr val="0070C0"/>
                </a:solidFill>
                <a:cs typeface="Arial"/>
              </a:rPr>
              <a:t>Are your care homes aware of the support available to help with infection prevention and managing an outbreak? </a:t>
            </a:r>
          </a:p>
          <a:p>
            <a:pPr marL="12700" lvl="0" defTabSz="914400">
              <a:spcBef>
                <a:spcPts val="100"/>
              </a:spcBef>
            </a:pPr>
            <a:r>
              <a:rPr lang="en-GB" sz="1400" b="1" spc="-5" dirty="0">
                <a:solidFill>
                  <a:srgbClr val="0070C0"/>
                </a:solidFill>
                <a:cs typeface="Arial"/>
              </a:rPr>
              <a:t>From…</a:t>
            </a:r>
          </a:p>
          <a:p>
            <a:pPr marL="184150" lvl="0" indent="-171450" defTabSz="914400">
              <a:spcBef>
                <a:spcPts val="100"/>
              </a:spcBef>
              <a:buFont typeface="Arial" panose="020B0604020202020204" pitchFamily="34" charset="0"/>
              <a:buChar char="•"/>
            </a:pPr>
            <a:r>
              <a:rPr lang="en-GB" sz="1400" spc="-5" dirty="0">
                <a:cs typeface="Arial"/>
              </a:rPr>
              <a:t>Care home support teams</a:t>
            </a:r>
          </a:p>
          <a:p>
            <a:pPr marL="184150" lvl="0" indent="-171450" defTabSz="914400">
              <a:spcBef>
                <a:spcPts val="100"/>
              </a:spcBef>
              <a:buFont typeface="Arial" panose="020B0604020202020204" pitchFamily="34" charset="0"/>
              <a:buChar char="•"/>
            </a:pPr>
            <a:r>
              <a:rPr lang="en-GB" sz="1400" spc="-5" dirty="0">
                <a:cs typeface="Arial"/>
              </a:rPr>
              <a:t>Local hospitals </a:t>
            </a:r>
          </a:p>
          <a:p>
            <a:pPr marL="184150" lvl="0" indent="-171450" defTabSz="914400">
              <a:spcBef>
                <a:spcPts val="100"/>
              </a:spcBef>
              <a:buFont typeface="Arial" panose="020B0604020202020204" pitchFamily="34" charset="0"/>
              <a:buChar char="•"/>
            </a:pPr>
            <a:r>
              <a:rPr lang="en-GB" sz="1400" spc="-5" dirty="0">
                <a:cs typeface="Arial"/>
              </a:rPr>
              <a:t>Community support services </a:t>
            </a:r>
          </a:p>
          <a:p>
            <a:pPr marL="184150" lvl="0" indent="-171450" defTabSz="914400">
              <a:spcBef>
                <a:spcPts val="100"/>
              </a:spcBef>
              <a:buFont typeface="Arial" panose="020B0604020202020204" pitchFamily="34" charset="0"/>
              <a:buChar char="•"/>
            </a:pPr>
            <a:r>
              <a:rPr lang="en-GB" sz="1400" spc="-5" dirty="0">
                <a:cs typeface="Arial"/>
              </a:rPr>
              <a:t>Local Health Protection Team</a:t>
            </a:r>
          </a:p>
          <a:p>
            <a:pPr marL="184150" lvl="0" indent="-171450" defTabSz="914400">
              <a:spcBef>
                <a:spcPts val="100"/>
              </a:spcBef>
              <a:buFont typeface="Arial" panose="020B0604020202020204" pitchFamily="34" charset="0"/>
              <a:buChar char="•"/>
            </a:pPr>
            <a:r>
              <a:rPr lang="en-GB" sz="1400" spc="-5" dirty="0">
                <a:cs typeface="Arial"/>
              </a:rPr>
              <a:t>Public Health England</a:t>
            </a:r>
          </a:p>
          <a:p>
            <a:pPr marL="184150" lvl="0" indent="-171450" defTabSz="914400">
              <a:spcBef>
                <a:spcPts val="100"/>
              </a:spcBef>
              <a:buFont typeface="Arial" panose="020B0604020202020204" pitchFamily="34" charset="0"/>
              <a:buChar char="•"/>
            </a:pPr>
            <a:r>
              <a:rPr lang="en-GB" sz="1400" spc="-5" dirty="0">
                <a:cs typeface="Arial"/>
              </a:rPr>
              <a:t>NHS England/Improvement</a:t>
            </a:r>
          </a:p>
          <a:p>
            <a:pPr marL="184150" lvl="0" indent="-171450" defTabSz="914400">
              <a:spcBef>
                <a:spcPts val="100"/>
              </a:spcBef>
              <a:buFont typeface="Arial" panose="020B0604020202020204" pitchFamily="34" charset="0"/>
              <a:buChar char="•"/>
            </a:pPr>
            <a:r>
              <a:rPr lang="en-GB" sz="1400" spc="-5" dirty="0">
                <a:cs typeface="Arial"/>
              </a:rPr>
              <a:t>NICE guidance &amp; quick guides</a:t>
            </a:r>
          </a:p>
          <a:p>
            <a:pPr marL="12700" marR="5080" lvl="0" indent="0" algn="l" defTabSz="914400" rtl="0" eaLnBrk="1" fontAlgn="auto" latinLnBrk="0" hangingPunct="1">
              <a:lnSpc>
                <a:spcPts val="1200"/>
              </a:lnSpc>
              <a:spcBef>
                <a:spcPts val="0"/>
              </a:spcBef>
              <a:spcAft>
                <a:spcPts val="0"/>
              </a:spcAft>
              <a:buClrTx/>
              <a:buSzTx/>
              <a:buFontTx/>
              <a:buNone/>
              <a:tabLst/>
              <a:defRPr/>
            </a:pPr>
            <a:r>
              <a:rPr kumimoji="0" lang="en-GB" sz="1100" b="1" i="0" u="none" strike="noStrike" kern="1200" cap="none" spc="-5" normalizeH="0" baseline="0" noProof="0" dirty="0">
                <a:ln>
                  <a:noFill/>
                </a:ln>
                <a:solidFill>
                  <a:srgbClr val="0072C6"/>
                </a:solidFill>
                <a:effectLst/>
                <a:uLnTx/>
                <a:uFillTx/>
                <a:latin typeface="Arial"/>
                <a:ea typeface="+mn-ea"/>
                <a:cs typeface="Arial"/>
              </a:rPr>
              <a:t>. </a:t>
            </a:r>
          </a:p>
        </p:txBody>
      </p:sp>
      <p:pic>
        <p:nvPicPr>
          <p:cNvPr id="2" name="Picture 1">
            <a:extLst>
              <a:ext uri="{FF2B5EF4-FFF2-40B4-BE49-F238E27FC236}">
                <a16:creationId xmlns:a16="http://schemas.microsoft.com/office/drawing/2014/main" id="{115220AF-F4B9-4EE0-87C6-FC951A92F0F1}"/>
              </a:ext>
            </a:extLst>
          </p:cNvPr>
          <p:cNvPicPr>
            <a:picLocks noChangeAspect="1"/>
          </p:cNvPicPr>
          <p:nvPr/>
        </p:nvPicPr>
        <p:blipFill>
          <a:blip r:embed="rId2"/>
          <a:stretch>
            <a:fillRect/>
          </a:stretch>
        </p:blipFill>
        <p:spPr>
          <a:xfrm>
            <a:off x="4860032" y="2715766"/>
            <a:ext cx="2767824" cy="1938696"/>
          </a:xfrm>
          <a:prstGeom prst="rect">
            <a:avLst/>
          </a:prstGeom>
        </p:spPr>
      </p:pic>
    </p:spTree>
    <p:extLst>
      <p:ext uri="{BB962C8B-B14F-4D97-AF65-F5344CB8AC3E}">
        <p14:creationId xmlns:p14="http://schemas.microsoft.com/office/powerpoint/2010/main" val="198052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403E1-5621-4E00-8D79-24913971B60E}"/>
              </a:ext>
            </a:extLst>
          </p:cNvPr>
          <p:cNvPicPr>
            <a:picLocks noChangeAspect="1"/>
          </p:cNvPicPr>
          <p:nvPr/>
        </p:nvPicPr>
        <p:blipFill rotWithShape="1">
          <a:blip r:embed="rId3"/>
          <a:srcRect l="26375" t="19200" r="44488" b="6127"/>
          <a:stretch/>
        </p:blipFill>
        <p:spPr>
          <a:xfrm>
            <a:off x="6474244" y="524998"/>
            <a:ext cx="2331538" cy="3293403"/>
          </a:xfrm>
          <a:prstGeom prst="rect">
            <a:avLst/>
          </a:prstGeom>
        </p:spPr>
      </p:pic>
      <p:pic>
        <p:nvPicPr>
          <p:cNvPr id="4" name="Picture 3">
            <a:extLst>
              <a:ext uri="{FF2B5EF4-FFF2-40B4-BE49-F238E27FC236}">
                <a16:creationId xmlns:a16="http://schemas.microsoft.com/office/drawing/2014/main" id="{7282A788-3FB1-4806-9780-9F60A275A177}"/>
              </a:ext>
            </a:extLst>
          </p:cNvPr>
          <p:cNvPicPr>
            <a:picLocks noChangeAspect="1"/>
          </p:cNvPicPr>
          <p:nvPr/>
        </p:nvPicPr>
        <p:blipFill rotWithShape="1">
          <a:blip r:embed="rId4"/>
          <a:srcRect l="25588" t="19200" r="45275" b="6127"/>
          <a:stretch/>
        </p:blipFill>
        <p:spPr>
          <a:xfrm rot="482652">
            <a:off x="4800169" y="1275235"/>
            <a:ext cx="2284553" cy="3293403"/>
          </a:xfrm>
          <a:prstGeom prst="rect">
            <a:avLst/>
          </a:prstGeom>
        </p:spPr>
      </p:pic>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25</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3" name="Picture 2">
            <a:extLst>
              <a:ext uri="{FF2B5EF4-FFF2-40B4-BE49-F238E27FC236}">
                <a16:creationId xmlns:a16="http://schemas.microsoft.com/office/drawing/2014/main" id="{FA0EF879-3123-40F2-A2C2-E495F4916239}"/>
              </a:ext>
            </a:extLst>
          </p:cNvPr>
          <p:cNvPicPr>
            <a:picLocks noChangeAspect="1"/>
          </p:cNvPicPr>
          <p:nvPr/>
        </p:nvPicPr>
        <p:blipFill rotWithShape="1">
          <a:blip r:embed="rId5"/>
          <a:srcRect l="25588" t="19201" r="45275" b="9508"/>
          <a:stretch/>
        </p:blipFill>
        <p:spPr>
          <a:xfrm>
            <a:off x="91900" y="634528"/>
            <a:ext cx="2664296" cy="3666888"/>
          </a:xfrm>
          <a:prstGeom prst="rect">
            <a:avLst/>
          </a:prstGeom>
        </p:spPr>
      </p:pic>
      <p:pic>
        <p:nvPicPr>
          <p:cNvPr id="6" name="Picture 5">
            <a:extLst>
              <a:ext uri="{FF2B5EF4-FFF2-40B4-BE49-F238E27FC236}">
                <a16:creationId xmlns:a16="http://schemas.microsoft.com/office/drawing/2014/main" id="{1F440C67-696B-48EF-8D5A-BA8CAD1E6E75}"/>
              </a:ext>
            </a:extLst>
          </p:cNvPr>
          <p:cNvPicPr>
            <a:picLocks noChangeAspect="1"/>
          </p:cNvPicPr>
          <p:nvPr/>
        </p:nvPicPr>
        <p:blipFill rotWithShape="1">
          <a:blip r:embed="rId6"/>
          <a:srcRect l="25588" t="19200" r="45275" b="6126"/>
          <a:stretch/>
        </p:blipFill>
        <p:spPr>
          <a:xfrm rot="21339046">
            <a:off x="2542996" y="1168870"/>
            <a:ext cx="2284553" cy="3293403"/>
          </a:xfrm>
          <a:prstGeom prst="rect">
            <a:avLst/>
          </a:prstGeom>
        </p:spPr>
      </p:pic>
      <p:sp>
        <p:nvSpPr>
          <p:cNvPr id="19" name="object 19"/>
          <p:cNvSpPr txBox="1">
            <a:spLocks noGrp="1"/>
          </p:cNvSpPr>
          <p:nvPr>
            <p:ph type="title"/>
          </p:nvPr>
        </p:nvSpPr>
        <p:spPr>
          <a:xfrm>
            <a:off x="351948" y="123478"/>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hlinkClick r:id="rId7"/>
              </a:rPr>
              <a:t>NICE Quick Guides </a:t>
            </a:r>
            <a:r>
              <a:rPr lang="en-GB" sz="1800" b="1" spc="-4" dirty="0">
                <a:solidFill>
                  <a:srgbClr val="000000"/>
                </a:solidFill>
                <a:latin typeface="Arial"/>
                <a:cs typeface="Arial"/>
              </a:rPr>
              <a:t>available for care home managers and staff</a:t>
            </a:r>
            <a:endParaRPr sz="1800" dirty="0">
              <a:latin typeface="Arial"/>
              <a:cs typeface="Arial"/>
            </a:endParaRPr>
          </a:p>
        </p:txBody>
      </p:sp>
      <p:sp>
        <p:nvSpPr>
          <p:cNvPr id="2" name="TextBox 1">
            <a:extLst>
              <a:ext uri="{FF2B5EF4-FFF2-40B4-BE49-F238E27FC236}">
                <a16:creationId xmlns:a16="http://schemas.microsoft.com/office/drawing/2014/main" id="{6EA5DF32-3E16-41C5-B565-E1ABD60BD17B}"/>
              </a:ext>
            </a:extLst>
          </p:cNvPr>
          <p:cNvSpPr txBox="1"/>
          <p:nvPr/>
        </p:nvSpPr>
        <p:spPr>
          <a:xfrm>
            <a:off x="35496" y="4261033"/>
            <a:ext cx="5381168" cy="830997"/>
          </a:xfrm>
          <a:prstGeom prst="rect">
            <a:avLst/>
          </a:prstGeom>
          <a:noFill/>
        </p:spPr>
        <p:txBody>
          <a:bodyPr wrap="square" rtlCol="0">
            <a:spAutoFit/>
          </a:bodyPr>
          <a:lstStyle/>
          <a:p>
            <a:r>
              <a:rPr lang="en-GB" sz="1600" b="1" dirty="0"/>
              <a:t>Copies can be found on </a:t>
            </a:r>
          </a:p>
          <a:p>
            <a:r>
              <a:rPr lang="en-GB" sz="1600" b="1" dirty="0"/>
              <a:t>the </a:t>
            </a:r>
            <a:r>
              <a:rPr lang="en-GB" sz="1600" b="1" dirty="0" err="1">
                <a:solidFill>
                  <a:schemeClr val="tx2"/>
                </a:solidFill>
              </a:rPr>
              <a:t>FutureNHS</a:t>
            </a:r>
            <a:r>
              <a:rPr lang="en-GB" sz="1600" b="1" dirty="0">
                <a:solidFill>
                  <a:schemeClr val="tx2"/>
                </a:solidFill>
              </a:rPr>
              <a:t> Collaboration platform </a:t>
            </a:r>
            <a:r>
              <a:rPr lang="en-GB" sz="1600" b="1" dirty="0"/>
              <a:t>(</a:t>
            </a:r>
            <a:r>
              <a:rPr lang="en-GB" sz="1600" b="1" dirty="0" err="1"/>
              <a:t>Kahootz</a:t>
            </a:r>
            <a:r>
              <a:rPr lang="en-GB" sz="1600" b="1" dirty="0"/>
              <a:t>), EHCH section and </a:t>
            </a:r>
            <a:r>
              <a:rPr lang="en-GB" sz="1600" b="1" dirty="0">
                <a:solidFill>
                  <a:schemeClr val="tx2"/>
                </a:solidFill>
              </a:rPr>
              <a:t>the CarePulse resource centre</a:t>
            </a:r>
          </a:p>
        </p:txBody>
      </p:sp>
    </p:spTree>
    <p:extLst>
      <p:ext uri="{BB962C8B-B14F-4D97-AF65-F5344CB8AC3E}">
        <p14:creationId xmlns:p14="http://schemas.microsoft.com/office/powerpoint/2010/main" val="1138139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Other resources – what do you have locally?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26</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10" name="Content Placeholder 4">
            <a:extLst>
              <a:ext uri="{FF2B5EF4-FFF2-40B4-BE49-F238E27FC236}">
                <a16:creationId xmlns:a16="http://schemas.microsoft.com/office/drawing/2014/main" id="{BCFD19CB-CE0F-40E0-860A-6C5FCB6C6900}"/>
              </a:ext>
            </a:extLst>
          </p:cNvPr>
          <p:cNvSpPr txBox="1">
            <a:spLocks/>
          </p:cNvSpPr>
          <p:nvPr/>
        </p:nvSpPr>
        <p:spPr>
          <a:xfrm>
            <a:off x="251520" y="738892"/>
            <a:ext cx="3888432" cy="3993098"/>
          </a:xfrm>
          <a:prstGeom prst="rect">
            <a:avLst/>
          </a:prstGeom>
        </p:spPr>
        <p:txBody>
          <a:bodyPr>
            <a:normAutofit/>
          </a:bodyPr>
          <a:lstStyle>
            <a:lvl1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526" indent="-285526"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327"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8991"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8654" indent="-269663" algn="l" defTabSz="913684"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3684"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69472"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314"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156" indent="-228421" algn="l" defTabSz="91368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How to access and share resources across London and nationally…</a:t>
            </a:r>
            <a:endParaRPr lang="en-GB" dirty="0">
              <a:hlinkClick r:id="rId2"/>
            </a:endParaRPr>
          </a:p>
          <a:p>
            <a:r>
              <a:rPr lang="en-GB" dirty="0"/>
              <a:t>We recommend you join the </a:t>
            </a:r>
            <a:r>
              <a:rPr lang="en-GB" dirty="0" err="1">
                <a:hlinkClick r:id="rId2"/>
              </a:rPr>
              <a:t>Kahootz</a:t>
            </a:r>
            <a:r>
              <a:rPr lang="en-GB" dirty="0">
                <a:hlinkClick r:id="rId2"/>
              </a:rPr>
              <a:t> / </a:t>
            </a:r>
            <a:r>
              <a:rPr lang="en-GB" dirty="0" err="1">
                <a:hlinkClick r:id="rId2"/>
              </a:rPr>
              <a:t>FutureNHS</a:t>
            </a:r>
            <a:r>
              <a:rPr lang="en-GB" dirty="0"/>
              <a:t> collaboration platform, EHCH network…</a:t>
            </a:r>
          </a:p>
          <a:p>
            <a:r>
              <a:rPr lang="en-GB" dirty="0"/>
              <a:t>Commissioners and providers can register by emailing…</a:t>
            </a:r>
          </a:p>
          <a:p>
            <a:r>
              <a:rPr lang="en-GB" u="sng" dirty="0">
                <a:hlinkClick r:id="rId3"/>
              </a:rPr>
              <a:t>england.carehomes@nhs.net</a:t>
            </a:r>
            <a:endParaRPr lang="en-GB" u="sng" dirty="0"/>
          </a:p>
          <a:p>
            <a:endParaRPr lang="en-GB" dirty="0"/>
          </a:p>
        </p:txBody>
      </p:sp>
      <p:pic>
        <p:nvPicPr>
          <p:cNvPr id="11" name="Picture 3">
            <a:extLst>
              <a:ext uri="{FF2B5EF4-FFF2-40B4-BE49-F238E27FC236}">
                <a16:creationId xmlns:a16="http://schemas.microsoft.com/office/drawing/2014/main" id="{4EBB7A13-FF35-4099-8CAC-B4F01A13A3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715766"/>
            <a:ext cx="4279480" cy="228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63AF10B3-40E8-4AD9-8C36-5DE1A73729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54689">
            <a:off x="6932745" y="1178471"/>
            <a:ext cx="973803" cy="122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1983278C-5FC1-45C7-A9E1-C2E8DF6665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8633" y="699542"/>
            <a:ext cx="1038905" cy="131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70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Sharing good practice and questions – this is where we want to hear from you! </a:t>
            </a:r>
          </a:p>
          <a:p>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27</a:t>
            </a:fld>
            <a:endParaRPr lang="en-GB" dirty="0">
              <a:solidFill>
                <a:srgbClr val="3F3F3F">
                  <a:lumMod val="50000"/>
                </a:srgbClr>
              </a:solidFill>
            </a:endParaRPr>
          </a:p>
        </p:txBody>
      </p:sp>
    </p:spTree>
    <p:extLst>
      <p:ext uri="{BB962C8B-B14F-4D97-AF65-F5344CB8AC3E}">
        <p14:creationId xmlns:p14="http://schemas.microsoft.com/office/powerpoint/2010/main" val="221102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Working together across London - sharing good practice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28</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12" name="Picture 3">
            <a:extLst>
              <a:ext uri="{FF2B5EF4-FFF2-40B4-BE49-F238E27FC236}">
                <a16:creationId xmlns:a16="http://schemas.microsoft.com/office/drawing/2014/main" id="{9FF5F0AE-DB18-4E6F-8670-5085B941F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059582"/>
            <a:ext cx="6264695" cy="372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60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Links to resources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29</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 name="Rectangle 1">
            <a:extLst>
              <a:ext uri="{FF2B5EF4-FFF2-40B4-BE49-F238E27FC236}">
                <a16:creationId xmlns:a16="http://schemas.microsoft.com/office/drawing/2014/main" id="{15DAB61E-3911-4CCF-8B21-189C337E76FA}"/>
              </a:ext>
            </a:extLst>
          </p:cNvPr>
          <p:cNvSpPr/>
          <p:nvPr/>
        </p:nvSpPr>
        <p:spPr>
          <a:xfrm>
            <a:off x="331818" y="881883"/>
            <a:ext cx="8885396" cy="3946530"/>
          </a:xfrm>
          <a:prstGeom prst="rect">
            <a:avLst/>
          </a:prstGeom>
        </p:spPr>
        <p:txBody>
          <a:bodyPr wrap="square">
            <a:spAutoFit/>
          </a:bodyPr>
          <a:lstStyle/>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2</a:t>
            </a:r>
          </a:p>
          <a:p>
            <a:pPr>
              <a:lnSpc>
                <a:spcPct val="120000"/>
              </a:lnSpc>
              <a:spcBef>
                <a:spcPts val="0"/>
              </a:spcBef>
              <a:spcAft>
                <a:spcPts val="0"/>
              </a:spcAft>
            </a:pPr>
            <a:r>
              <a:rPr lang="en-US" sz="1400" u="sng" dirty="0">
                <a:latin typeface="Arial" panose="020B0604020202020204" pitchFamily="34" charset="0"/>
                <a:ea typeface="Calibri" panose="020F0502020204030204" pitchFamily="34" charset="0"/>
                <a:hlinkClick r:id="rId2"/>
              </a:rPr>
              <a:t>https://www.healthylondon.org/resource/accelerated-improvement-resources/enhanced-health-in-care-homes/winter-readiness/winter-readiness-2/</a:t>
            </a:r>
            <a:r>
              <a:rPr lang="en-US" sz="1400" u="sng" dirty="0">
                <a:latin typeface="Arial" panose="020B0604020202020204" pitchFamily="34" charset="0"/>
                <a:ea typeface="Calibri" panose="020F0502020204030204" pitchFamily="34" charset="0"/>
              </a:rPr>
              <a:t> </a:t>
            </a: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10</a:t>
            </a:r>
          </a:p>
          <a:p>
            <a:pPr>
              <a:lnSpc>
                <a:spcPct val="120000"/>
              </a:lnSpc>
              <a:spcBef>
                <a:spcPts val="0"/>
              </a:spcBef>
              <a:spcAft>
                <a:spcPts val="0"/>
              </a:spcAft>
            </a:pPr>
            <a:r>
              <a:rPr lang="en-GB" sz="1400" u="sng" dirty="0">
                <a:hlinkClick r:id="rId3"/>
              </a:rPr>
              <a:t>https://www.gov.uk/guidance/contacts-phe-health-protection-teams</a:t>
            </a:r>
            <a:r>
              <a:rPr lang="en-GB" sz="1400" u="sng" dirty="0"/>
              <a:t> </a:t>
            </a:r>
            <a:endParaRPr lang="en-GB" sz="1400" b="1" i="1" dirty="0">
              <a:latin typeface="Calibri" panose="020F050202020403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11</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4"/>
              </a:rPr>
              <a:t>https://www.nmc.org.uk/globalassets/sitedocuments/nmc-publications/nmc-code.pdf</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12</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5"/>
              </a:rPr>
              <a:t>https://www.cqc.org.uk/sites/default/files/20171020-adult-social-care-kloes-prompts-and-characteristics-final.pdf</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13</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6"/>
              </a:rPr>
              <a:t>https://www.healthylondon.org/resource/accelerated-improvement-resources/enhanced-health-in-care-homes/seasonal-readiness/winter-readiness/influenza-flu/</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15</a:t>
            </a:r>
          </a:p>
          <a:p>
            <a:pPr>
              <a:lnSpc>
                <a:spcPct val="120000"/>
              </a:lnSpc>
              <a:spcBef>
                <a:spcPts val="0"/>
              </a:spcBef>
              <a:spcAft>
                <a:spcPts val="0"/>
              </a:spcAft>
            </a:pPr>
            <a:r>
              <a:rPr lang="en-GB" sz="1400" kern="0" dirty="0">
                <a:hlinkClick r:id="rId7"/>
              </a:rPr>
              <a:t>www.londonflu.co.uk</a:t>
            </a:r>
            <a:r>
              <a:rPr lang="en-GB" sz="1400" kern="0" dirty="0"/>
              <a:t> </a:t>
            </a:r>
          </a:p>
        </p:txBody>
      </p:sp>
    </p:spTree>
    <p:extLst>
      <p:ext uri="{BB962C8B-B14F-4D97-AF65-F5344CB8AC3E}">
        <p14:creationId xmlns:p14="http://schemas.microsoft.com/office/powerpoint/2010/main" val="16099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endParaRPr sz="1350"/>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a:spcBef>
                <a:spcPts val="75"/>
              </a:spcBef>
            </a:pPr>
            <a:r>
              <a:rPr lang="en-GB" sz="825" b="1" spc="-4" dirty="0">
                <a:solidFill>
                  <a:srgbClr val="FFFFFF"/>
                </a:solidFill>
                <a:latin typeface="Arial"/>
                <a:cs typeface="Arial"/>
              </a:rPr>
              <a:t>Our </a:t>
            </a:r>
            <a:r>
              <a:rPr sz="825" b="1" spc="-4" dirty="0">
                <a:solidFill>
                  <a:srgbClr val="FFFFFF"/>
                </a:solidFill>
                <a:latin typeface="Arial"/>
                <a:cs typeface="Arial"/>
              </a:rPr>
              <a:t>vision</a:t>
            </a:r>
            <a:endParaRPr sz="825" dirty="0">
              <a:latin typeface="Arial"/>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Enhanced Health in Care Homes Winter Readiness Webinars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a:spcBef>
                <a:spcPts val="34"/>
              </a:spcBef>
            </a:pPr>
            <a:fld id="{81D60167-4931-47E6-BA6A-407CBD079E47}" type="slidenum">
              <a:rPr sz="825" b="1" spc="-68" dirty="0">
                <a:solidFill>
                  <a:srgbClr val="FFFFFF"/>
                </a:solidFill>
                <a:latin typeface="Trebuchet MS"/>
                <a:cs typeface="Trebuchet MS"/>
              </a:rPr>
              <a:pPr marL="19050">
                <a:spcBef>
                  <a:spcPts val="34"/>
                </a:spcBef>
              </a:pPr>
              <a:t>3</a:t>
            </a:fld>
            <a:endParaRPr sz="825">
              <a:latin typeface="Trebuchet MS"/>
              <a:cs typeface="Trebuchet MS"/>
            </a:endParaRPr>
          </a:p>
        </p:txBody>
      </p:sp>
      <p:graphicFrame>
        <p:nvGraphicFramePr>
          <p:cNvPr id="21" name="Table 20">
            <a:extLst>
              <a:ext uri="{FF2B5EF4-FFF2-40B4-BE49-F238E27FC236}">
                <a16:creationId xmlns:a16="http://schemas.microsoft.com/office/drawing/2014/main" id="{48B5EAF1-DCD6-44DC-84F4-94EF827AB9D1}"/>
              </a:ext>
            </a:extLst>
          </p:cNvPr>
          <p:cNvGraphicFramePr>
            <a:graphicFrameLocks noGrp="1"/>
          </p:cNvGraphicFramePr>
          <p:nvPr>
            <p:extLst>
              <p:ext uri="{D42A27DB-BD31-4B8C-83A1-F6EECF244321}">
                <p14:modId xmlns:p14="http://schemas.microsoft.com/office/powerpoint/2010/main" val="802494718"/>
              </p:ext>
            </p:extLst>
          </p:nvPr>
        </p:nvGraphicFramePr>
        <p:xfrm>
          <a:off x="251520" y="678364"/>
          <a:ext cx="8640960" cy="4146812"/>
        </p:xfrm>
        <a:graphic>
          <a:graphicData uri="http://schemas.openxmlformats.org/drawingml/2006/table">
            <a:tbl>
              <a:tblPr firstRow="1" firstCol="1" bandRow="1">
                <a:tableStyleId>{93296810-A885-4BE3-A3E7-6D5BEEA58F35}</a:tableStyleId>
              </a:tblPr>
              <a:tblGrid>
                <a:gridCol w="2041128">
                  <a:extLst>
                    <a:ext uri="{9D8B030D-6E8A-4147-A177-3AD203B41FA5}">
                      <a16:colId xmlns:a16="http://schemas.microsoft.com/office/drawing/2014/main" val="20000"/>
                    </a:ext>
                  </a:extLst>
                </a:gridCol>
                <a:gridCol w="6599832">
                  <a:extLst>
                    <a:ext uri="{9D8B030D-6E8A-4147-A177-3AD203B41FA5}">
                      <a16:colId xmlns:a16="http://schemas.microsoft.com/office/drawing/2014/main" val="20001"/>
                    </a:ext>
                  </a:extLst>
                </a:gridCol>
              </a:tblGrid>
              <a:tr h="380260">
                <a:tc>
                  <a:txBody>
                    <a:bodyPr/>
                    <a:lstStyle/>
                    <a:p>
                      <a:pPr algn="ctr">
                        <a:spcAft>
                          <a:spcPts val="0"/>
                        </a:spcAft>
                      </a:pPr>
                      <a:r>
                        <a:rPr lang="en-GB" sz="1400" dirty="0">
                          <a:effectLst/>
                        </a:rPr>
                        <a:t>Dates</a:t>
                      </a:r>
                      <a:endParaRPr lang="en-GB" sz="1400" dirty="0">
                        <a:solidFill>
                          <a:schemeClr val="bg1"/>
                        </a:solidFill>
                        <a:effectLst/>
                        <a:latin typeface="Calibri"/>
                        <a:ea typeface="Calibri"/>
                      </a:endParaRPr>
                    </a:p>
                  </a:txBody>
                  <a:tcPr marL="68580" marR="68580" marT="0" marB="0" anchor="ctr"/>
                </a:tc>
                <a:tc>
                  <a:txBody>
                    <a:bodyPr/>
                    <a:lstStyle/>
                    <a:p>
                      <a:pPr algn="l">
                        <a:spcAft>
                          <a:spcPts val="0"/>
                        </a:spcAft>
                      </a:pPr>
                      <a:r>
                        <a:rPr lang="en-GB" sz="1400" dirty="0">
                          <a:effectLst/>
                        </a:rPr>
                        <a:t>Topics to be covered</a:t>
                      </a:r>
                      <a:endParaRPr lang="en-GB" sz="1400" dirty="0">
                        <a:solidFill>
                          <a:schemeClr val="bg1"/>
                        </a:solidFill>
                        <a:effectLst/>
                      </a:endParaRPr>
                    </a:p>
                  </a:txBody>
                  <a:tcPr marL="68580" marR="68580" marT="0" marB="0" anchor="ctr"/>
                </a:tc>
                <a:extLst>
                  <a:ext uri="{0D108BD9-81ED-4DB2-BD59-A6C34878D82A}">
                    <a16:rowId xmlns:a16="http://schemas.microsoft.com/office/drawing/2014/main" val="10000"/>
                  </a:ext>
                </a:extLst>
              </a:tr>
              <a:tr h="771868">
                <a:tc>
                  <a:txBody>
                    <a:bodyPr/>
                    <a:lstStyle/>
                    <a:p>
                      <a:pPr algn="ctr">
                        <a:spcAft>
                          <a:spcPts val="0"/>
                        </a:spcAft>
                      </a:pPr>
                      <a:r>
                        <a:rPr lang="en-GB" sz="1100" dirty="0">
                          <a:solidFill>
                            <a:schemeClr val="tx1">
                              <a:lumMod val="40000"/>
                              <a:lumOff val="60000"/>
                            </a:schemeClr>
                          </a:solidFill>
                          <a:effectLst/>
                        </a:rPr>
                        <a:t> Webinar 1</a:t>
                      </a:r>
                    </a:p>
                    <a:p>
                      <a:pPr algn="ctr">
                        <a:spcAft>
                          <a:spcPts val="0"/>
                        </a:spcAft>
                      </a:pPr>
                      <a:r>
                        <a:rPr lang="en-GB" sz="1100" dirty="0">
                          <a:solidFill>
                            <a:schemeClr val="tx1">
                              <a:lumMod val="40000"/>
                              <a:lumOff val="60000"/>
                            </a:schemeClr>
                          </a:solidFill>
                          <a:effectLst/>
                        </a:rPr>
                        <a:t>16</a:t>
                      </a:r>
                      <a:r>
                        <a:rPr lang="en-GB" sz="1100" baseline="30000" dirty="0">
                          <a:solidFill>
                            <a:schemeClr val="tx1">
                              <a:lumMod val="40000"/>
                              <a:lumOff val="60000"/>
                            </a:schemeClr>
                          </a:solidFill>
                          <a:effectLst/>
                        </a:rPr>
                        <a:t>th</a:t>
                      </a:r>
                      <a:r>
                        <a:rPr lang="en-GB" sz="1100" dirty="0">
                          <a:solidFill>
                            <a:schemeClr val="tx1">
                              <a:lumMod val="40000"/>
                              <a:lumOff val="60000"/>
                            </a:schemeClr>
                          </a:solidFill>
                          <a:effectLst/>
                        </a:rPr>
                        <a:t> September 2019</a:t>
                      </a:r>
                    </a:p>
                    <a:p>
                      <a:pPr algn="ctr">
                        <a:spcAft>
                          <a:spcPts val="0"/>
                        </a:spcAft>
                      </a:pPr>
                      <a:r>
                        <a:rPr lang="en-GB" sz="1100" dirty="0">
                          <a:solidFill>
                            <a:schemeClr val="tx1">
                              <a:lumMod val="40000"/>
                              <a:lumOff val="60000"/>
                            </a:schemeClr>
                          </a:solidFill>
                          <a:effectLst/>
                        </a:rPr>
                        <a:t>13:30pm- 14:15pm</a:t>
                      </a:r>
                    </a:p>
                  </a:txBody>
                  <a:tcPr marL="68580" marR="68580" marT="0" marB="0" anchor="ctr"/>
                </a:tc>
                <a:tc>
                  <a:txBody>
                    <a:bodyPr/>
                    <a:lstStyle/>
                    <a:p>
                      <a:pPr>
                        <a:spcAft>
                          <a:spcPts val="0"/>
                        </a:spcAft>
                      </a:pPr>
                      <a:r>
                        <a:rPr lang="en-GB" sz="1100" dirty="0">
                          <a:solidFill>
                            <a:schemeClr val="tx1">
                              <a:lumMod val="40000"/>
                              <a:lumOff val="60000"/>
                            </a:schemeClr>
                          </a:solidFill>
                          <a:effectLst/>
                        </a:rPr>
                        <a:t> Flu Campaign</a:t>
                      </a:r>
                      <a:r>
                        <a:rPr lang="en-GB" sz="1100" baseline="0" dirty="0">
                          <a:solidFill>
                            <a:schemeClr val="tx1">
                              <a:lumMod val="40000"/>
                              <a:lumOff val="60000"/>
                            </a:schemeClr>
                          </a:solidFill>
                          <a:effectLst/>
                        </a:rPr>
                        <a:t> and vaccination approach for London</a:t>
                      </a:r>
                      <a:endParaRPr lang="en-GB" sz="1100" b="1" dirty="0">
                        <a:solidFill>
                          <a:schemeClr val="tx1">
                            <a:lumMod val="40000"/>
                            <a:lumOff val="60000"/>
                          </a:schemeClr>
                        </a:solidFill>
                        <a:effectLst/>
                      </a:endParaRPr>
                    </a:p>
                  </a:txBody>
                  <a:tcPr marL="68580" marR="68580" marT="0" marB="0" anchor="ctr"/>
                </a:tc>
                <a:extLst>
                  <a:ext uri="{0D108BD9-81ED-4DB2-BD59-A6C34878D82A}">
                    <a16:rowId xmlns:a16="http://schemas.microsoft.com/office/drawing/2014/main" val="10001"/>
                  </a:ext>
                </a:extLst>
              </a:tr>
              <a:tr h="1008112">
                <a:tc>
                  <a:txBody>
                    <a:bodyPr/>
                    <a:lstStyle/>
                    <a:p>
                      <a:pPr algn="ctr">
                        <a:spcAft>
                          <a:spcPts val="0"/>
                        </a:spcAft>
                      </a:pPr>
                      <a:r>
                        <a:rPr lang="en-GB" sz="1100" dirty="0">
                          <a:solidFill>
                            <a:schemeClr val="tx1">
                              <a:lumMod val="40000"/>
                              <a:lumOff val="60000"/>
                            </a:schemeClr>
                          </a:solidFill>
                          <a:effectLst/>
                        </a:rPr>
                        <a:t> Webinar 2</a:t>
                      </a:r>
                    </a:p>
                    <a:p>
                      <a:pPr algn="ctr">
                        <a:spcAft>
                          <a:spcPts val="0"/>
                        </a:spcAft>
                      </a:pPr>
                      <a:r>
                        <a:rPr lang="en-GB" sz="1100" dirty="0">
                          <a:solidFill>
                            <a:schemeClr val="tx1">
                              <a:lumMod val="40000"/>
                              <a:lumOff val="60000"/>
                            </a:schemeClr>
                          </a:solidFill>
                          <a:effectLst/>
                        </a:rPr>
                        <a:t>14</a:t>
                      </a:r>
                      <a:r>
                        <a:rPr lang="en-GB" sz="1100" baseline="30000" dirty="0">
                          <a:solidFill>
                            <a:schemeClr val="tx1">
                              <a:lumMod val="40000"/>
                              <a:lumOff val="60000"/>
                            </a:schemeClr>
                          </a:solidFill>
                          <a:effectLst/>
                        </a:rPr>
                        <a:t>th</a:t>
                      </a:r>
                      <a:r>
                        <a:rPr lang="en-GB" sz="1100" dirty="0">
                          <a:solidFill>
                            <a:schemeClr val="tx1">
                              <a:lumMod val="40000"/>
                              <a:lumOff val="60000"/>
                            </a:schemeClr>
                          </a:solidFill>
                          <a:effectLst/>
                        </a:rPr>
                        <a:t> October 2019</a:t>
                      </a:r>
                    </a:p>
                    <a:p>
                      <a:pPr algn="ctr">
                        <a:spcAft>
                          <a:spcPts val="0"/>
                        </a:spcAft>
                      </a:pPr>
                      <a:r>
                        <a:rPr lang="en-GB" sz="1100" dirty="0">
                          <a:solidFill>
                            <a:schemeClr val="tx1">
                              <a:lumMod val="40000"/>
                              <a:lumOff val="60000"/>
                            </a:schemeClr>
                          </a:solidFill>
                          <a:effectLst/>
                        </a:rPr>
                        <a:t>13:30pm- 14:15pm</a:t>
                      </a:r>
                    </a:p>
                  </a:txBody>
                  <a:tcPr marL="68580" marR="68580" marT="0" marB="0" anchor="ctr">
                    <a:lnB w="76200" cap="flat" cmpd="sng" algn="ctr">
                      <a:solidFill>
                        <a:schemeClr val="tx1"/>
                      </a:solidFill>
                      <a:prstDash val="solid"/>
                      <a:round/>
                      <a:headEnd type="none" w="med" len="med"/>
                      <a:tailEnd type="none" w="med" len="med"/>
                    </a:lnB>
                  </a:tcPr>
                </a:tc>
                <a:tc>
                  <a:txBody>
                    <a:bodyPr/>
                    <a:lstStyle/>
                    <a:p>
                      <a:pPr>
                        <a:spcAft>
                          <a:spcPts val="0"/>
                        </a:spcAft>
                      </a:pPr>
                      <a:r>
                        <a:rPr lang="en-GB" sz="1100" dirty="0">
                          <a:solidFill>
                            <a:schemeClr val="tx1">
                              <a:lumMod val="40000"/>
                              <a:lumOff val="60000"/>
                            </a:schemeClr>
                          </a:solidFill>
                          <a:effectLst/>
                        </a:rPr>
                        <a:t> NHS 111 *</a:t>
                      </a:r>
                      <a:r>
                        <a:rPr lang="en-GB" sz="1100" dirty="0" err="1">
                          <a:solidFill>
                            <a:schemeClr val="tx1">
                              <a:lumMod val="40000"/>
                              <a:lumOff val="60000"/>
                            </a:schemeClr>
                          </a:solidFill>
                          <a:effectLst/>
                        </a:rPr>
                        <a:t>Starlines</a:t>
                      </a:r>
                      <a:endParaRPr lang="en-GB" sz="1100" dirty="0">
                        <a:solidFill>
                          <a:schemeClr val="tx1">
                            <a:lumMod val="40000"/>
                            <a:lumOff val="60000"/>
                          </a:schemeClr>
                        </a:solidFill>
                        <a:effectLst/>
                      </a:endParaRPr>
                    </a:p>
                    <a:p>
                      <a:pPr>
                        <a:spcAft>
                          <a:spcPts val="0"/>
                        </a:spcAft>
                      </a:pPr>
                      <a:endParaRPr lang="en-GB" sz="1100" dirty="0">
                        <a:solidFill>
                          <a:schemeClr val="tx1">
                            <a:lumMod val="40000"/>
                            <a:lumOff val="60000"/>
                          </a:schemeClr>
                        </a:solidFill>
                        <a:effectLst/>
                      </a:endParaRPr>
                    </a:p>
                    <a:p>
                      <a:pPr marL="342900" lvl="0" indent="-342900">
                        <a:spcAft>
                          <a:spcPts val="0"/>
                        </a:spcAft>
                        <a:buSzPts val="1000"/>
                        <a:buFont typeface="Symbol"/>
                        <a:buChar char=""/>
                        <a:tabLst>
                          <a:tab pos="457200" algn="l"/>
                        </a:tabLst>
                      </a:pPr>
                      <a:r>
                        <a:rPr lang="en-GB" sz="1100" dirty="0">
                          <a:solidFill>
                            <a:schemeClr val="tx1">
                              <a:lumMod val="40000"/>
                              <a:lumOff val="60000"/>
                            </a:schemeClr>
                          </a:solidFill>
                          <a:effectLst/>
                        </a:rPr>
                        <a:t>Promotion and campaigning for NHS 111 *</a:t>
                      </a:r>
                      <a:r>
                        <a:rPr lang="en-GB" sz="1100" dirty="0" err="1">
                          <a:solidFill>
                            <a:schemeClr val="tx1">
                              <a:lumMod val="40000"/>
                              <a:lumOff val="60000"/>
                            </a:schemeClr>
                          </a:solidFill>
                          <a:effectLst/>
                        </a:rPr>
                        <a:t>Starlines</a:t>
                      </a:r>
                      <a:endParaRPr lang="en-GB" sz="1100" dirty="0">
                        <a:solidFill>
                          <a:schemeClr val="tx1">
                            <a:lumMod val="40000"/>
                            <a:lumOff val="60000"/>
                          </a:schemeClr>
                        </a:solidFill>
                        <a:effectLst/>
                      </a:endParaRPr>
                    </a:p>
                    <a:p>
                      <a:pPr marL="342900" lvl="0" indent="-342900">
                        <a:spcAft>
                          <a:spcPts val="0"/>
                        </a:spcAft>
                        <a:buSzPts val="1000"/>
                        <a:buFont typeface="Symbol"/>
                        <a:buChar char=""/>
                        <a:tabLst>
                          <a:tab pos="457200" algn="l"/>
                        </a:tabLst>
                      </a:pPr>
                      <a:r>
                        <a:rPr lang="en-GB" sz="1100" dirty="0">
                          <a:solidFill>
                            <a:schemeClr val="tx1">
                              <a:lumMod val="40000"/>
                              <a:lumOff val="60000"/>
                            </a:schemeClr>
                          </a:solidFill>
                          <a:effectLst/>
                        </a:rPr>
                        <a:t>Guidance information on how to use the service</a:t>
                      </a:r>
                    </a:p>
                    <a:p>
                      <a:pPr marL="342900" lvl="0" indent="-342900">
                        <a:spcAft>
                          <a:spcPts val="0"/>
                        </a:spcAft>
                        <a:buSzPts val="1000"/>
                        <a:buFont typeface="Symbol"/>
                        <a:buChar char=""/>
                        <a:tabLst>
                          <a:tab pos="457200" algn="l"/>
                        </a:tabLst>
                      </a:pPr>
                      <a:r>
                        <a:rPr lang="en-GB" sz="1100" dirty="0">
                          <a:solidFill>
                            <a:schemeClr val="tx1">
                              <a:lumMod val="40000"/>
                              <a:lumOff val="60000"/>
                            </a:schemeClr>
                          </a:solidFill>
                          <a:effectLst/>
                        </a:rPr>
                        <a:t>Progress with Star Line Evaluation recommendations </a:t>
                      </a:r>
                    </a:p>
                  </a:txBody>
                  <a:tcPr marL="68580" marR="68580" marT="0" marB="0" anchor="ctr">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01298">
                <a:tc>
                  <a:txBody>
                    <a:bodyPr/>
                    <a:lstStyle/>
                    <a:p>
                      <a:pPr algn="ctr">
                        <a:spcAft>
                          <a:spcPts val="0"/>
                        </a:spcAft>
                      </a:pPr>
                      <a:r>
                        <a:rPr lang="en-GB" sz="1100" b="1" dirty="0">
                          <a:effectLst/>
                        </a:rPr>
                        <a:t> Webinar 3</a:t>
                      </a:r>
                    </a:p>
                    <a:p>
                      <a:pPr algn="ctr">
                        <a:spcAft>
                          <a:spcPts val="0"/>
                        </a:spcAft>
                      </a:pPr>
                      <a:r>
                        <a:rPr lang="en-GB" sz="1100" b="1" dirty="0">
                          <a:effectLst/>
                        </a:rPr>
                        <a:t>11</a:t>
                      </a:r>
                      <a:r>
                        <a:rPr lang="en-GB" sz="1100" b="1" baseline="30000" dirty="0">
                          <a:effectLst/>
                        </a:rPr>
                        <a:t>th</a:t>
                      </a:r>
                      <a:r>
                        <a:rPr lang="en-GB" sz="1100" b="1" dirty="0">
                          <a:effectLst/>
                        </a:rPr>
                        <a:t> November 2019</a:t>
                      </a:r>
                    </a:p>
                    <a:p>
                      <a:pPr algn="ctr">
                        <a:spcAft>
                          <a:spcPts val="0"/>
                        </a:spcAft>
                      </a:pPr>
                      <a:r>
                        <a:rPr lang="en-GB" sz="1100" b="1" dirty="0">
                          <a:effectLst/>
                        </a:rPr>
                        <a:t>13:30pm- 14:15pm</a:t>
                      </a:r>
                    </a:p>
                  </a:txBody>
                  <a:tcPr marL="68580" marR="68580" marT="0" marB="0" anchor="ctr">
                    <a:lnL w="127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pPr>
                        <a:spcAft>
                          <a:spcPts val="0"/>
                        </a:spcAft>
                      </a:pPr>
                      <a:r>
                        <a:rPr lang="en-GB" sz="1100" b="1" dirty="0">
                          <a:effectLst/>
                        </a:rPr>
                        <a:t> Managing winter illness</a:t>
                      </a:r>
                    </a:p>
                    <a:p>
                      <a:pPr>
                        <a:spcAft>
                          <a:spcPts val="0"/>
                        </a:spcAft>
                      </a:pPr>
                      <a:endParaRPr lang="en-GB" sz="1100" b="1" dirty="0">
                        <a:effectLst/>
                      </a:endParaRPr>
                    </a:p>
                    <a:p>
                      <a:pPr marL="342900" lvl="0" indent="-342900">
                        <a:spcAft>
                          <a:spcPts val="0"/>
                        </a:spcAft>
                        <a:buSzPts val="1000"/>
                        <a:buFont typeface="Symbol"/>
                        <a:buChar char=""/>
                        <a:tabLst>
                          <a:tab pos="457200" algn="l"/>
                        </a:tabLst>
                      </a:pPr>
                      <a:r>
                        <a:rPr lang="en-GB" sz="1100" b="1" dirty="0">
                          <a:effectLst/>
                        </a:rPr>
                        <a:t>Flu Outbreak Standard Operating Procedure (</a:t>
                      </a:r>
                      <a:r>
                        <a:rPr lang="en-GB" sz="1100" b="1" dirty="0" err="1">
                          <a:effectLst/>
                        </a:rPr>
                        <a:t>SoP</a:t>
                      </a:r>
                      <a:r>
                        <a:rPr lang="en-GB" sz="1100" b="1" dirty="0">
                          <a:effectLst/>
                        </a:rPr>
                        <a:t>) for Care Homes- supporting a system wide response to an outbreak </a:t>
                      </a:r>
                    </a:p>
                    <a:p>
                      <a:pPr marL="342900" marR="0" lvl="0" indent="-342900" algn="l" defTabSz="913684" rtl="0" eaLnBrk="1" fontAlgn="auto" latinLnBrk="0" hangingPunct="1">
                        <a:lnSpc>
                          <a:spcPct val="100000"/>
                        </a:lnSpc>
                        <a:spcBef>
                          <a:spcPts val="0"/>
                        </a:spcBef>
                        <a:spcAft>
                          <a:spcPts val="0"/>
                        </a:spcAft>
                        <a:buClrTx/>
                        <a:buSzPts val="1000"/>
                        <a:buFont typeface="Symbol"/>
                        <a:buChar char=""/>
                        <a:tabLst>
                          <a:tab pos="457200" algn="l"/>
                        </a:tabLst>
                        <a:defRPr/>
                      </a:pPr>
                      <a:r>
                        <a:rPr lang="en-GB" sz="1100" b="1" dirty="0">
                          <a:effectLst/>
                        </a:rPr>
                        <a:t>Infection prevention </a:t>
                      </a:r>
                    </a:p>
                    <a:p>
                      <a:pPr marL="342900" lvl="0" indent="-342900">
                        <a:spcAft>
                          <a:spcPts val="0"/>
                        </a:spcAft>
                        <a:buSzPts val="1000"/>
                        <a:buFont typeface="Symbol"/>
                        <a:buChar char=""/>
                        <a:tabLst>
                          <a:tab pos="457200" algn="l"/>
                        </a:tabLst>
                      </a:pPr>
                      <a:r>
                        <a:rPr lang="en-GB" sz="1100" b="1" dirty="0">
                          <a:effectLst/>
                        </a:rPr>
                        <a:t>Managing D&amp;V in a care home setting </a:t>
                      </a:r>
                      <a:endParaRPr lang="en-GB" sz="1100" b="1" dirty="0">
                        <a:effectLst/>
                        <a:latin typeface="Calibri"/>
                        <a:ea typeface="Calibri"/>
                      </a:endParaRPr>
                    </a:p>
                  </a:txBody>
                  <a:tcPr marL="68580" marR="68580" marT="0" marB="0" anchor="ctr">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85274">
                <a:tc>
                  <a:txBody>
                    <a:bodyPr/>
                    <a:lstStyle/>
                    <a:p>
                      <a:pPr algn="ctr">
                        <a:spcAft>
                          <a:spcPts val="0"/>
                        </a:spcAft>
                      </a:pPr>
                      <a:r>
                        <a:rPr lang="en-GB" sz="1100" dirty="0">
                          <a:solidFill>
                            <a:schemeClr val="tx1">
                              <a:lumMod val="40000"/>
                              <a:lumOff val="60000"/>
                            </a:schemeClr>
                          </a:solidFill>
                          <a:effectLst/>
                        </a:rPr>
                        <a:t>Webinar 4</a:t>
                      </a:r>
                    </a:p>
                    <a:p>
                      <a:pPr algn="ctr">
                        <a:spcAft>
                          <a:spcPts val="0"/>
                        </a:spcAft>
                      </a:pPr>
                      <a:r>
                        <a:rPr lang="en-GB" sz="1100" dirty="0">
                          <a:solidFill>
                            <a:schemeClr val="tx1">
                              <a:lumMod val="40000"/>
                              <a:lumOff val="60000"/>
                            </a:schemeClr>
                          </a:solidFill>
                          <a:effectLst/>
                        </a:rPr>
                        <a:t>9</a:t>
                      </a:r>
                      <a:r>
                        <a:rPr lang="en-GB" sz="1100" baseline="30000" dirty="0">
                          <a:solidFill>
                            <a:schemeClr val="tx1">
                              <a:lumMod val="40000"/>
                              <a:lumOff val="60000"/>
                            </a:schemeClr>
                          </a:solidFill>
                          <a:effectLst/>
                        </a:rPr>
                        <a:t>th</a:t>
                      </a:r>
                      <a:r>
                        <a:rPr lang="en-GB" sz="1100" dirty="0">
                          <a:solidFill>
                            <a:schemeClr val="tx1">
                              <a:lumMod val="40000"/>
                              <a:lumOff val="60000"/>
                            </a:schemeClr>
                          </a:solidFill>
                          <a:effectLst/>
                        </a:rPr>
                        <a:t> December 2019</a:t>
                      </a:r>
                    </a:p>
                    <a:p>
                      <a:pPr algn="ctr">
                        <a:spcAft>
                          <a:spcPts val="0"/>
                        </a:spcAft>
                      </a:pPr>
                      <a:r>
                        <a:rPr lang="en-GB" sz="1100" dirty="0">
                          <a:solidFill>
                            <a:schemeClr val="tx1">
                              <a:lumMod val="40000"/>
                              <a:lumOff val="60000"/>
                            </a:schemeClr>
                          </a:solidFill>
                          <a:effectLst/>
                        </a:rPr>
                        <a:t>13:30pm- 14:15pm</a:t>
                      </a:r>
                    </a:p>
                  </a:txBody>
                  <a:tcPr marL="68580" marR="68580" marT="0" marB="0" anchor="ctr">
                    <a:lnT w="76200" cap="flat" cmpd="sng" algn="ctr">
                      <a:solidFill>
                        <a:schemeClr val="tx1"/>
                      </a:solidFill>
                      <a:prstDash val="solid"/>
                      <a:round/>
                      <a:headEnd type="none" w="med" len="med"/>
                      <a:tailEnd type="none" w="med" len="med"/>
                    </a:lnT>
                  </a:tcPr>
                </a:tc>
                <a:tc>
                  <a:txBody>
                    <a:bodyPr/>
                    <a:lstStyle/>
                    <a:p>
                      <a:pPr>
                        <a:spcAft>
                          <a:spcPts val="0"/>
                        </a:spcAft>
                      </a:pPr>
                      <a:r>
                        <a:rPr lang="en-GB" sz="1100" dirty="0">
                          <a:solidFill>
                            <a:schemeClr val="tx1">
                              <a:lumMod val="40000"/>
                              <a:lumOff val="60000"/>
                            </a:schemeClr>
                          </a:solidFill>
                          <a:effectLst/>
                        </a:rPr>
                        <a:t> Winter Readiness Recap</a:t>
                      </a:r>
                    </a:p>
                    <a:p>
                      <a:pPr>
                        <a:spcAft>
                          <a:spcPts val="0"/>
                        </a:spcAft>
                      </a:pPr>
                      <a:endParaRPr lang="en-GB" sz="1100" dirty="0">
                        <a:solidFill>
                          <a:schemeClr val="tx1">
                            <a:lumMod val="40000"/>
                            <a:lumOff val="60000"/>
                          </a:schemeClr>
                        </a:solidFill>
                        <a:effectLst/>
                      </a:endParaRPr>
                    </a:p>
                    <a:p>
                      <a:pPr marL="342900" lvl="0" indent="-342900">
                        <a:spcAft>
                          <a:spcPts val="0"/>
                        </a:spcAft>
                        <a:buSzPts val="1000"/>
                        <a:buFont typeface="Symbol"/>
                        <a:buChar char=""/>
                        <a:tabLst>
                          <a:tab pos="457200" algn="l"/>
                        </a:tabLst>
                      </a:pPr>
                      <a:r>
                        <a:rPr lang="en-GB" sz="1100" dirty="0">
                          <a:solidFill>
                            <a:schemeClr val="tx1">
                              <a:lumMod val="40000"/>
                              <a:lumOff val="60000"/>
                            </a:schemeClr>
                          </a:solidFill>
                          <a:effectLst/>
                        </a:rPr>
                        <a:t>Review webinars 1 to 3</a:t>
                      </a:r>
                    </a:p>
                    <a:p>
                      <a:pPr marL="342900" lvl="0" indent="-342900">
                        <a:spcAft>
                          <a:spcPts val="0"/>
                        </a:spcAft>
                        <a:buSzPts val="1000"/>
                        <a:buFont typeface="Symbol"/>
                        <a:buChar char=""/>
                        <a:tabLst>
                          <a:tab pos="457200" algn="l"/>
                        </a:tabLst>
                      </a:pPr>
                      <a:r>
                        <a:rPr lang="en-GB" sz="1100" dirty="0">
                          <a:solidFill>
                            <a:schemeClr val="tx1">
                              <a:lumMod val="40000"/>
                              <a:lumOff val="60000"/>
                            </a:schemeClr>
                          </a:solidFill>
                          <a:effectLst/>
                        </a:rPr>
                        <a:t>Updates from each STP area i.e. Flu Campaign, Vaccination uptake, share learning/ solutions</a:t>
                      </a:r>
                      <a:endParaRPr lang="en-GB" sz="1100" dirty="0">
                        <a:solidFill>
                          <a:schemeClr val="tx1">
                            <a:lumMod val="40000"/>
                            <a:lumOff val="60000"/>
                          </a:schemeClr>
                        </a:solidFill>
                        <a:effectLst/>
                        <a:latin typeface="Calibri"/>
                        <a:ea typeface="Calibri"/>
                      </a:endParaRPr>
                    </a:p>
                  </a:txBody>
                  <a:tcPr marL="68580" marR="68580" marT="0" marB="0" anchor="ctr">
                    <a:lnT w="762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956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Links to resources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30</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 name="Rectangle 1">
            <a:extLst>
              <a:ext uri="{FF2B5EF4-FFF2-40B4-BE49-F238E27FC236}">
                <a16:creationId xmlns:a16="http://schemas.microsoft.com/office/drawing/2014/main" id="{15DAB61E-3911-4CCF-8B21-189C337E76FA}"/>
              </a:ext>
            </a:extLst>
          </p:cNvPr>
          <p:cNvSpPr/>
          <p:nvPr/>
        </p:nvSpPr>
        <p:spPr>
          <a:xfrm>
            <a:off x="351948" y="625566"/>
            <a:ext cx="8885396" cy="4463594"/>
          </a:xfrm>
          <a:prstGeom prst="rect">
            <a:avLst/>
          </a:prstGeom>
        </p:spPr>
        <p:txBody>
          <a:bodyPr wrap="square">
            <a:spAutoFit/>
          </a:bodyPr>
          <a:lstStyle/>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16 </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2"/>
              </a:rPr>
              <a:t>https://www.england.nhs.uk/south/info-professional/public-health/infection-winter/care-guidance/</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19</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3"/>
              </a:rPr>
              <a:t>https://www.nice.org.uk/about/nice-communities/social-care/quick-guides/helping-to-prevent-winter-deaths-and-illnesses-associated-with-cold-homes</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4"/>
              </a:rPr>
              <a:t>https://www.nhs.uk/live-well/healthy-body/keep-warm-keep-well/</a:t>
            </a:r>
            <a:r>
              <a:rPr lang="en-US" sz="1400" dirty="0">
                <a:latin typeface="Arial" panose="020B0604020202020204" pitchFamily="34" charset="0"/>
                <a:ea typeface="Calibri" panose="020F0502020204030204" pitchFamily="34" charset="0"/>
              </a:rPr>
              <a:t> </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5"/>
              </a:rPr>
              <a:t>http://www.metoffice.gov.uk/</a:t>
            </a:r>
            <a:r>
              <a:rPr lang="en-US" sz="1400" dirty="0">
                <a:latin typeface="Arial" panose="020B0604020202020204" pitchFamily="34" charset="0"/>
                <a:ea typeface="Calibri" panose="020F0502020204030204" pitchFamily="34" charset="0"/>
              </a:rPr>
              <a:t> </a:t>
            </a: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20 </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6"/>
              </a:rPr>
              <a:t>https://www.nice.org.uk/Media/Default/About/NICE-Communities/Social-care/quick-guides/Infection%20prevention.pdf</a:t>
            </a:r>
            <a:endParaRPr lang="en-US" sz="1400" dirty="0">
              <a:latin typeface="Arial" panose="020B0604020202020204" pitchFamily="34" charset="0"/>
              <a:ea typeface="Calibri" panose="020F0502020204030204" pitchFamily="34" charset="0"/>
            </a:endParaRPr>
          </a:p>
          <a:p>
            <a:pPr>
              <a:lnSpc>
                <a:spcPct val="120000"/>
              </a:lnSpc>
              <a:spcBef>
                <a:spcPts val="0"/>
              </a:spcBef>
              <a:spcAft>
                <a:spcPts val="0"/>
              </a:spcAft>
            </a:pPr>
            <a:r>
              <a:rPr lang="en-US" sz="1400" b="1" dirty="0">
                <a:latin typeface="Arial" panose="020B0604020202020204" pitchFamily="34" charset="0"/>
                <a:ea typeface="Calibri" panose="020F0502020204030204" pitchFamily="34" charset="0"/>
              </a:rPr>
              <a:t>Slide 22</a:t>
            </a:r>
          </a:p>
          <a:p>
            <a:pPr>
              <a:lnSpc>
                <a:spcPct val="120000"/>
              </a:lnSpc>
              <a:spcBef>
                <a:spcPts val="0"/>
              </a:spcBef>
              <a:spcAft>
                <a:spcPts val="0"/>
              </a:spcAft>
            </a:pPr>
            <a:r>
              <a:rPr lang="en-US" sz="1400" dirty="0">
                <a:latin typeface="Arial" panose="020B0604020202020204" pitchFamily="34" charset="0"/>
                <a:ea typeface="Calibri" panose="020F0502020204030204" pitchFamily="34" charset="0"/>
                <a:hlinkClick r:id="rId7"/>
              </a:rPr>
              <a:t>https://assets.publishing.service.gov.uk/government/uploads/system/uploads/attachment_data/file/214929/Care-home-resource-18-February-2013.pdf</a:t>
            </a:r>
            <a:r>
              <a:rPr lang="en-US" sz="1400" dirty="0">
                <a:latin typeface="Arial" panose="020B0604020202020204" pitchFamily="34" charset="0"/>
                <a:ea typeface="Calibri" panose="020F0502020204030204" pitchFamily="34" charset="0"/>
              </a:rPr>
              <a:t>  </a:t>
            </a:r>
            <a:endParaRPr lang="en-GB" sz="1400" dirty="0">
              <a:latin typeface="Times New Roman" panose="02020603050405020304" pitchFamily="18" charset="0"/>
              <a:ea typeface="Arial Unicode MS" panose="020B0604020202020204" pitchFamily="34" charset="-128"/>
            </a:endParaRPr>
          </a:p>
          <a:p>
            <a:pPr>
              <a:lnSpc>
                <a:spcPct val="120000"/>
              </a:lnSpc>
              <a:spcBef>
                <a:spcPts val="0"/>
              </a:spcBef>
              <a:spcAft>
                <a:spcPts val="0"/>
              </a:spcAft>
            </a:pPr>
            <a:r>
              <a:rPr lang="en-GB" sz="1400" b="1" dirty="0">
                <a:solidFill>
                  <a:srgbClr val="222222"/>
                </a:solidFill>
              </a:rPr>
              <a:t>Slide 24</a:t>
            </a:r>
          </a:p>
          <a:p>
            <a:pPr>
              <a:lnSpc>
                <a:spcPct val="120000"/>
              </a:lnSpc>
              <a:spcBef>
                <a:spcPts val="0"/>
              </a:spcBef>
              <a:spcAft>
                <a:spcPts val="0"/>
              </a:spcAft>
            </a:pPr>
            <a:r>
              <a:rPr lang="en-GB" sz="1400" dirty="0">
                <a:hlinkClick r:id="rId8"/>
              </a:rPr>
              <a:t>www.carepulse.co.uk</a:t>
            </a:r>
            <a:endParaRPr lang="en-GB" sz="1400" dirty="0"/>
          </a:p>
          <a:p>
            <a:pPr>
              <a:lnSpc>
                <a:spcPct val="120000"/>
              </a:lnSpc>
              <a:spcBef>
                <a:spcPts val="0"/>
              </a:spcBef>
              <a:spcAft>
                <a:spcPts val="0"/>
              </a:spcAft>
            </a:pPr>
            <a:r>
              <a:rPr lang="en-GB" sz="1400" b="1" dirty="0"/>
              <a:t>Slide 25</a:t>
            </a:r>
          </a:p>
          <a:p>
            <a:pPr>
              <a:lnSpc>
                <a:spcPct val="120000"/>
              </a:lnSpc>
              <a:spcBef>
                <a:spcPts val="0"/>
              </a:spcBef>
              <a:spcAft>
                <a:spcPts val="0"/>
              </a:spcAft>
            </a:pPr>
            <a:r>
              <a:rPr lang="en-GB" sz="1400" dirty="0">
                <a:hlinkClick r:id="rId9"/>
              </a:rPr>
              <a:t>https://www.nice.org.uk/search?pa=1&amp;ps=50&amp;q=care+home+managers+quick+guides</a:t>
            </a:r>
            <a:r>
              <a:rPr lang="en-GB" sz="1400" dirty="0"/>
              <a:t> </a:t>
            </a:r>
          </a:p>
        </p:txBody>
      </p:sp>
    </p:spTree>
    <p:extLst>
      <p:ext uri="{BB962C8B-B14F-4D97-AF65-F5344CB8AC3E}">
        <p14:creationId xmlns:p14="http://schemas.microsoft.com/office/powerpoint/2010/main" val="91453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joining!</a:t>
            </a:r>
          </a:p>
        </p:txBody>
      </p:sp>
      <p:sp>
        <p:nvSpPr>
          <p:cNvPr id="3" name="Slide Number Placeholder 2"/>
          <p:cNvSpPr>
            <a:spLocks noGrp="1"/>
          </p:cNvSpPr>
          <p:nvPr>
            <p:ph type="sldNum" sz="quarter" idx="11"/>
          </p:nvPr>
        </p:nvSpPr>
        <p:spPr/>
        <p:txBody>
          <a:bodyPr/>
          <a:lstStyle/>
          <a:p>
            <a:fld id="{8FC524A1-7B6A-464D-B8BC-8FE2E057339E}" type="slidenum">
              <a:rPr lang="en-GB" smtClean="0">
                <a:solidFill>
                  <a:srgbClr val="3F3F3F">
                    <a:lumMod val="50000"/>
                  </a:srgbClr>
                </a:solidFill>
              </a:rPr>
              <a:pPr/>
              <a:t>31</a:t>
            </a:fld>
            <a:endParaRPr lang="en-GB" dirty="0">
              <a:solidFill>
                <a:srgbClr val="3F3F3F">
                  <a:lumMod val="50000"/>
                </a:srgbClr>
              </a:solidFill>
            </a:endParaRPr>
          </a:p>
        </p:txBody>
      </p:sp>
      <p:sp>
        <p:nvSpPr>
          <p:cNvPr id="4" name="Text Placeholder 3"/>
          <p:cNvSpPr>
            <a:spLocks noGrp="1"/>
          </p:cNvSpPr>
          <p:nvPr>
            <p:ph type="body" sz="quarter" idx="10"/>
          </p:nvPr>
        </p:nvSpPr>
        <p:spPr>
          <a:xfrm>
            <a:off x="251520" y="2067694"/>
            <a:ext cx="7344815" cy="1134126"/>
          </a:xfrm>
        </p:spPr>
        <p:txBody>
          <a:bodyPr>
            <a:normAutofit fontScale="92500"/>
          </a:bodyPr>
          <a:lstStyle/>
          <a:p>
            <a:r>
              <a:rPr lang="en-GB" dirty="0"/>
              <a:t>If you have any further questions please don’t hesitate to</a:t>
            </a:r>
          </a:p>
          <a:p>
            <a:r>
              <a:rPr lang="en-GB" dirty="0"/>
              <a:t>contact the team </a:t>
            </a:r>
            <a:r>
              <a:rPr lang="en-GB" dirty="0">
                <a:hlinkClick r:id="rId2"/>
              </a:rPr>
              <a:t>hlp.ehchprogramme@nhs.net</a:t>
            </a:r>
            <a:r>
              <a:rPr lang="en-GB" dirty="0"/>
              <a:t> </a:t>
            </a:r>
          </a:p>
        </p:txBody>
      </p:sp>
    </p:spTree>
    <p:extLst>
      <p:ext uri="{BB962C8B-B14F-4D97-AF65-F5344CB8AC3E}">
        <p14:creationId xmlns:p14="http://schemas.microsoft.com/office/powerpoint/2010/main" val="192931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3CDA5C-74FD-A24E-A307-8EE3C4589557}"/>
              </a:ext>
            </a:extLst>
          </p:cNvPr>
          <p:cNvSpPr>
            <a:spLocks noGrp="1"/>
          </p:cNvSpPr>
          <p:nvPr>
            <p:ph sz="half" idx="2"/>
          </p:nvPr>
        </p:nvSpPr>
        <p:spPr/>
        <p:txBody>
          <a:bodyPr>
            <a:normAutofit/>
          </a:bodyPr>
          <a:lstStyle/>
          <a:p>
            <a:pPr algn="ctr"/>
            <a:r>
              <a:rPr lang="en-GB" sz="1300" dirty="0">
                <a:solidFill>
                  <a:srgbClr val="3F3F3F"/>
                </a:solidFill>
                <a:latin typeface="Arial"/>
              </a:rPr>
              <a:t>Flu Outbreak SOP for London</a:t>
            </a:r>
          </a:p>
          <a:p>
            <a:pPr algn="ctr"/>
            <a:endParaRPr lang="en-US" dirty="0">
              <a:solidFill>
                <a:schemeClr val="tx1"/>
              </a:solidFill>
            </a:endParaRPr>
          </a:p>
        </p:txBody>
      </p:sp>
      <p:sp>
        <p:nvSpPr>
          <p:cNvPr id="4" name="Content Placeholder 3">
            <a:extLst>
              <a:ext uri="{FF2B5EF4-FFF2-40B4-BE49-F238E27FC236}">
                <a16:creationId xmlns:a16="http://schemas.microsoft.com/office/drawing/2014/main" id="{6EA84279-2DCF-CF42-BB30-B7442F96532E}"/>
              </a:ext>
            </a:extLst>
          </p:cNvPr>
          <p:cNvSpPr>
            <a:spLocks noGrp="1"/>
          </p:cNvSpPr>
          <p:nvPr>
            <p:ph sz="half" idx="14"/>
          </p:nvPr>
        </p:nvSpPr>
        <p:spPr/>
        <p:txBody>
          <a:bodyPr>
            <a:normAutofit fontScale="92500" lnSpcReduction="20000"/>
          </a:bodyPr>
          <a:lstStyle/>
          <a:p>
            <a:pPr algn="ctr"/>
            <a:r>
              <a:rPr lang="en-GB" sz="1400" dirty="0">
                <a:solidFill>
                  <a:srgbClr val="3F3F3F"/>
                </a:solidFill>
                <a:latin typeface="Arial"/>
              </a:rPr>
              <a:t>Commissioning of Flu vaccinations</a:t>
            </a:r>
          </a:p>
          <a:p>
            <a:pPr algn="ctr"/>
            <a:r>
              <a:rPr lang="en-GB" sz="1400" dirty="0">
                <a:solidFill>
                  <a:srgbClr val="3F3F3F"/>
                </a:solidFill>
                <a:latin typeface="Arial"/>
              </a:rPr>
              <a:t>Access to free flu vaccinations for social care workers </a:t>
            </a:r>
          </a:p>
          <a:p>
            <a:pPr algn="ctr"/>
            <a:r>
              <a:rPr lang="en-GB" sz="1400" dirty="0">
                <a:solidFill>
                  <a:srgbClr val="3F3F3F"/>
                </a:solidFill>
                <a:latin typeface="Arial"/>
              </a:rPr>
              <a:t> 2019/20</a:t>
            </a:r>
          </a:p>
          <a:p>
            <a:endParaRPr lang="en-US" dirty="0"/>
          </a:p>
        </p:txBody>
      </p:sp>
      <p:sp>
        <p:nvSpPr>
          <p:cNvPr id="5" name="Content Placeholder 4">
            <a:extLst>
              <a:ext uri="{FF2B5EF4-FFF2-40B4-BE49-F238E27FC236}">
                <a16:creationId xmlns:a16="http://schemas.microsoft.com/office/drawing/2014/main" id="{F8EC244C-32B4-794E-9A20-B020489532F3}"/>
              </a:ext>
            </a:extLst>
          </p:cNvPr>
          <p:cNvSpPr>
            <a:spLocks noGrp="1"/>
          </p:cNvSpPr>
          <p:nvPr>
            <p:ph sz="half" idx="15"/>
          </p:nvPr>
        </p:nvSpPr>
        <p:spPr/>
        <p:txBody>
          <a:bodyPr>
            <a:normAutofit/>
          </a:bodyPr>
          <a:lstStyle/>
          <a:p>
            <a:pPr lvl="0" algn="ctr"/>
            <a:r>
              <a:rPr lang="en-GB" sz="1400" dirty="0">
                <a:solidFill>
                  <a:srgbClr val="3F3F3F"/>
                </a:solidFill>
                <a:latin typeface="Arial"/>
              </a:rPr>
              <a:t>Prevention &amp; Support</a:t>
            </a:r>
          </a:p>
          <a:p>
            <a:pPr algn="ctr"/>
            <a:endParaRPr lang="en-GB" sz="1400" dirty="0">
              <a:solidFill>
                <a:srgbClr val="3F3F3F"/>
              </a:solidFill>
              <a:latin typeface="Arial"/>
            </a:endParaRPr>
          </a:p>
          <a:p>
            <a:endParaRPr lang="en-US" dirty="0"/>
          </a:p>
        </p:txBody>
      </p:sp>
      <p:sp>
        <p:nvSpPr>
          <p:cNvPr id="6" name="Content Placeholder 5">
            <a:extLst>
              <a:ext uri="{FF2B5EF4-FFF2-40B4-BE49-F238E27FC236}">
                <a16:creationId xmlns:a16="http://schemas.microsoft.com/office/drawing/2014/main" id="{18110563-7856-674A-A3E8-57E3FE1E5884}"/>
              </a:ext>
            </a:extLst>
          </p:cNvPr>
          <p:cNvSpPr>
            <a:spLocks noGrp="1"/>
          </p:cNvSpPr>
          <p:nvPr>
            <p:ph sz="half" idx="16"/>
          </p:nvPr>
        </p:nvSpPr>
        <p:spPr/>
        <p:txBody>
          <a:bodyPr>
            <a:normAutofit/>
          </a:bodyPr>
          <a:lstStyle/>
          <a:p>
            <a:pPr lvl="0" algn="ctr"/>
            <a:r>
              <a:rPr lang="en-GB" sz="1400" dirty="0">
                <a:solidFill>
                  <a:srgbClr val="3F3F3F"/>
                </a:solidFill>
                <a:latin typeface="Arial"/>
              </a:rPr>
              <a:t>Sharing good practice and questions</a:t>
            </a:r>
            <a:endParaRPr lang="en-US" sz="1400" dirty="0">
              <a:solidFill>
                <a:srgbClr val="3F3F3F"/>
              </a:solidFill>
              <a:latin typeface="Arial"/>
            </a:endParaRPr>
          </a:p>
        </p:txBody>
      </p:sp>
      <p:sp>
        <p:nvSpPr>
          <p:cNvPr id="10" name="Rounded Rectangle 9"/>
          <p:cNvSpPr/>
          <p:nvPr/>
        </p:nvSpPr>
        <p:spPr>
          <a:xfrm>
            <a:off x="683568" y="3939902"/>
            <a:ext cx="7776864" cy="504056"/>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spcCol="0" rtlCol="0" anchor="ctr"/>
          <a:lstStyle/>
          <a:p>
            <a:pPr algn="ctr"/>
            <a:r>
              <a:rPr lang="en-GB" sz="1400" dirty="0">
                <a:solidFill>
                  <a:schemeClr val="tx1"/>
                </a:solidFill>
              </a:rPr>
              <a:t>An opportunity to share your approach, discuss your challenges and highlight any further topics that we may not have covered</a:t>
            </a:r>
          </a:p>
        </p:txBody>
      </p:sp>
      <p:sp>
        <p:nvSpPr>
          <p:cNvPr id="8" name="object 19">
            <a:extLst>
              <a:ext uri="{FF2B5EF4-FFF2-40B4-BE49-F238E27FC236}">
                <a16:creationId xmlns:a16="http://schemas.microsoft.com/office/drawing/2014/main" id="{24D5154A-DDED-4FF0-8B37-B14335102C7B}"/>
              </a:ext>
            </a:extLst>
          </p:cNvPr>
          <p:cNvSpPr txBox="1">
            <a:spLocks/>
          </p:cNvSpPr>
          <p:nvPr/>
        </p:nvSpPr>
        <p:spPr>
          <a:xfrm>
            <a:off x="351948" y="315087"/>
            <a:ext cx="7604428" cy="286617"/>
          </a:xfrm>
          <a:prstGeom prst="rect">
            <a:avLst/>
          </a:prstGeom>
        </p:spPr>
        <p:txBody>
          <a:bodyPr vert="horz" wrap="square" lIns="0" tIns="9525" rIns="0" bIns="0" rtlCol="0">
            <a:spAutoFit/>
          </a:bodyPr>
          <a:lstStyle>
            <a:lvl1pPr algn="l" defTabSz="913684" rtl="0" eaLnBrk="1" latinLnBrk="0" hangingPunct="1">
              <a:spcBef>
                <a:spcPts val="600"/>
              </a:spcBef>
              <a:buNone/>
              <a:defRPr sz="1800" b="1" kern="1200" baseline="0">
                <a:solidFill>
                  <a:srgbClr val="523C90"/>
                </a:solidFill>
                <a:latin typeface="Century Gothic" panose="020B0502020202020204" pitchFamily="34" charset="0"/>
                <a:ea typeface="+mj-ea"/>
                <a:cs typeface="+mj-cs"/>
              </a:defRPr>
            </a:lvl1pPr>
          </a:lstStyle>
          <a:p>
            <a:pPr marL="9525">
              <a:spcBef>
                <a:spcPts val="75"/>
              </a:spcBef>
            </a:pPr>
            <a:r>
              <a:rPr lang="en-GB" spc="-4">
                <a:solidFill>
                  <a:srgbClr val="000000"/>
                </a:solidFill>
                <a:latin typeface="Arial"/>
                <a:cs typeface="Arial"/>
              </a:rPr>
              <a:t>What are we intending to cover today? </a:t>
            </a:r>
            <a:endParaRPr lang="en-GB" dirty="0">
              <a:latin typeface="Arial"/>
              <a:cs typeface="Arial"/>
            </a:endParaRPr>
          </a:p>
        </p:txBody>
      </p:sp>
    </p:spTree>
    <p:extLst>
      <p:ext uri="{BB962C8B-B14F-4D97-AF65-F5344CB8AC3E}">
        <p14:creationId xmlns:p14="http://schemas.microsoft.com/office/powerpoint/2010/main" val="56496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sign&#10;&#10;Description automatically generated">
            <a:extLst>
              <a:ext uri="{FF2B5EF4-FFF2-40B4-BE49-F238E27FC236}">
                <a16:creationId xmlns:a16="http://schemas.microsoft.com/office/drawing/2014/main" id="{4443A699-0DC0-450D-B53D-0BF63538247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79712" y="-20538"/>
            <a:ext cx="5164038" cy="5164038"/>
          </a:xfrm>
          <a:prstGeom prst="rect">
            <a:avLst/>
          </a:prstGeom>
        </p:spPr>
      </p:pic>
      <p:sp>
        <p:nvSpPr>
          <p:cNvPr id="3" name="Slide Number Placeholder 2">
            <a:extLst>
              <a:ext uri="{FF2B5EF4-FFF2-40B4-BE49-F238E27FC236}">
                <a16:creationId xmlns:a16="http://schemas.microsoft.com/office/drawing/2014/main" id="{0A3C531B-49A9-414D-9904-6D5F128EEDD9}"/>
              </a:ext>
            </a:extLst>
          </p:cNvPr>
          <p:cNvSpPr>
            <a:spLocks noGrp="1"/>
          </p:cNvSpPr>
          <p:nvPr>
            <p:ph type="sldNum" sz="quarter" idx="14"/>
          </p:nvPr>
        </p:nvSpPr>
        <p:spPr/>
        <p:txBody>
          <a:bodyPr/>
          <a:lstStyle/>
          <a:p>
            <a:fld id="{22B5118B-9576-3E48-8A4A-643EADE2EFB2}" type="slidenum">
              <a:rPr lang="en-US" smtClean="0"/>
              <a:t>5</a:t>
            </a:fld>
            <a:endParaRPr lang="en-US" dirty="0"/>
          </a:p>
        </p:txBody>
      </p:sp>
      <p:sp>
        <p:nvSpPr>
          <p:cNvPr id="11" name="Text Placeholder 5">
            <a:extLst>
              <a:ext uri="{FF2B5EF4-FFF2-40B4-BE49-F238E27FC236}">
                <a16:creationId xmlns:a16="http://schemas.microsoft.com/office/drawing/2014/main" id="{F100A384-1828-4BD7-8F07-EE53A7360CFF}"/>
              </a:ext>
            </a:extLst>
          </p:cNvPr>
          <p:cNvSpPr>
            <a:spLocks noGrp="1"/>
          </p:cNvSpPr>
          <p:nvPr>
            <p:ph type="body" sz="quarter" idx="12"/>
          </p:nvPr>
        </p:nvSpPr>
        <p:spPr>
          <a:xfrm>
            <a:off x="2555776" y="2067694"/>
            <a:ext cx="3744416" cy="1600438"/>
          </a:xfrm>
          <a:prstGeom prst="rect">
            <a:avLst/>
          </a:prstGeom>
        </p:spPr>
        <p:txBody>
          <a:bodyPr wrap="square">
            <a:spAutoFit/>
          </a:bodyPr>
          <a:lstStyle/>
          <a:p>
            <a:pPr algn="ctr">
              <a:spcBef>
                <a:spcPts val="0"/>
              </a:spcBef>
              <a:spcAft>
                <a:spcPts val="0"/>
              </a:spcAft>
            </a:pPr>
            <a:r>
              <a:rPr lang="en-GB" sz="2600" b="1" i="1" kern="0" dirty="0"/>
              <a:t>“A care home can </a:t>
            </a:r>
          </a:p>
          <a:p>
            <a:pPr algn="ctr">
              <a:spcBef>
                <a:spcPts val="0"/>
              </a:spcBef>
              <a:spcAft>
                <a:spcPts val="0"/>
              </a:spcAft>
            </a:pPr>
            <a:r>
              <a:rPr lang="en-GB" sz="2600" b="1" i="1" kern="0" dirty="0"/>
              <a:t>be a centre </a:t>
            </a:r>
          </a:p>
          <a:p>
            <a:pPr algn="ctr">
              <a:spcBef>
                <a:spcPts val="0"/>
              </a:spcBef>
              <a:spcAft>
                <a:spcPts val="0"/>
              </a:spcAft>
            </a:pPr>
            <a:r>
              <a:rPr lang="en-GB" sz="2600" b="1" i="1" kern="0" dirty="0"/>
              <a:t>for infection to flourish!” </a:t>
            </a:r>
            <a:endParaRPr lang="en-GB" sz="2600" dirty="0"/>
          </a:p>
        </p:txBody>
      </p:sp>
    </p:spTree>
    <p:extLst>
      <p:ext uri="{BB962C8B-B14F-4D97-AF65-F5344CB8AC3E}">
        <p14:creationId xmlns:p14="http://schemas.microsoft.com/office/powerpoint/2010/main" val="411444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dirty="0">
              <a:latin typeface="+mn-lt"/>
            </a:endParaRPr>
          </a:p>
          <a:p>
            <a:r>
              <a:rPr lang="en-GB" dirty="0">
                <a:latin typeface="+mn-lt"/>
              </a:rPr>
              <a:t>Flu Outbreak Standard Operating Procedure (SOP) – for London</a:t>
            </a:r>
          </a:p>
        </p:txBody>
      </p:sp>
      <p:sp>
        <p:nvSpPr>
          <p:cNvPr id="4" name="Slide Number Placeholder 3"/>
          <p:cNvSpPr>
            <a:spLocks noGrp="1"/>
          </p:cNvSpPr>
          <p:nvPr>
            <p:ph type="sldNum" sz="quarter" idx="11"/>
          </p:nvPr>
        </p:nvSpPr>
        <p:spPr/>
        <p:txBody>
          <a:bodyPr/>
          <a:lstStyle/>
          <a:p>
            <a:fld id="{8FC524A1-7B6A-464D-B8BC-8FE2E057339E}" type="slidenum">
              <a:rPr lang="en-GB" smtClean="0">
                <a:solidFill>
                  <a:srgbClr val="3F3F3F">
                    <a:lumMod val="50000"/>
                  </a:srgbClr>
                </a:solidFill>
              </a:rPr>
              <a:pPr/>
              <a:t>6</a:t>
            </a:fld>
            <a:endParaRPr lang="en-GB" dirty="0">
              <a:solidFill>
                <a:srgbClr val="3F3F3F">
                  <a:lumMod val="50000"/>
                </a:srgbClr>
              </a:solidFill>
            </a:endParaRPr>
          </a:p>
        </p:txBody>
      </p:sp>
    </p:spTree>
    <p:extLst>
      <p:ext uri="{BB962C8B-B14F-4D97-AF65-F5344CB8AC3E}">
        <p14:creationId xmlns:p14="http://schemas.microsoft.com/office/powerpoint/2010/main" val="160805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The London Influenza Standard Operating Procedure</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7</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351948" y="699542"/>
            <a:ext cx="8604160" cy="3924151"/>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What is a standard operating procedure? </a:t>
            </a:r>
            <a:endParaRPr lang="en-GB" sz="1100" dirty="0">
              <a:solidFill>
                <a:prstClr val="black"/>
              </a:solidFill>
              <a:cs typeface="Arial"/>
            </a:endParaRPr>
          </a:p>
          <a:p>
            <a:pPr lvl="0" defTabSz="914400">
              <a:spcBef>
                <a:spcPts val="10"/>
              </a:spcBef>
            </a:pPr>
            <a:r>
              <a:rPr lang="en-GB" sz="1050" dirty="0">
                <a:solidFill>
                  <a:srgbClr val="222222"/>
                </a:solidFill>
                <a:latin typeface="arial" panose="020B0604020202020204" pitchFamily="34" charset="0"/>
              </a:rPr>
              <a:t>Focused on improved safety and quality of care a </a:t>
            </a:r>
            <a:r>
              <a:rPr lang="en-GB" sz="1050" b="1" dirty="0">
                <a:solidFill>
                  <a:srgbClr val="222222"/>
                </a:solidFill>
                <a:latin typeface="arial" panose="020B0604020202020204" pitchFamily="34" charset="0"/>
              </a:rPr>
              <a:t>standard operating procedure</a:t>
            </a:r>
            <a:r>
              <a:rPr lang="en-GB" sz="1050" dirty="0">
                <a:solidFill>
                  <a:srgbClr val="222222"/>
                </a:solidFill>
                <a:latin typeface="arial" panose="020B0604020202020204" pitchFamily="34" charset="0"/>
              </a:rPr>
              <a:t> (SOP) is a set of step-by-step instructions compiled by an organisation to help support people to carry out complex routine </a:t>
            </a:r>
            <a:r>
              <a:rPr lang="en-GB" sz="1050" b="1" dirty="0">
                <a:solidFill>
                  <a:srgbClr val="222222"/>
                </a:solidFill>
                <a:latin typeface="arial" panose="020B0604020202020204" pitchFamily="34" charset="0"/>
              </a:rPr>
              <a:t>operations</a:t>
            </a:r>
            <a:r>
              <a:rPr lang="en-GB" sz="1050" dirty="0">
                <a:solidFill>
                  <a:srgbClr val="222222"/>
                </a:solidFill>
                <a:latin typeface="arial" panose="020B0604020202020204" pitchFamily="34" charset="0"/>
              </a:rPr>
              <a:t>. SOPs aim to achieve efficiency, quality output and uniformity of performance, while reducing miscommunication and increasing risk of harm to patients/residents. </a:t>
            </a:r>
          </a:p>
          <a:p>
            <a:pPr lvl="0" defTabSz="914400">
              <a:spcBef>
                <a:spcPts val="10"/>
              </a:spcBef>
            </a:pPr>
            <a:endParaRPr lang="en-GB" sz="1050" dirty="0">
              <a:solidFill>
                <a:srgbClr val="222222"/>
              </a:solidFill>
              <a:latin typeface="arial" panose="020B0604020202020204" pitchFamily="34" charset="0"/>
            </a:endParaRPr>
          </a:p>
          <a:p>
            <a:pPr marL="12700" lvl="0" defTabSz="914400">
              <a:spcBef>
                <a:spcPts val="100"/>
              </a:spcBef>
            </a:pPr>
            <a:r>
              <a:rPr lang="en-GB" sz="1100" b="1" spc="-5" dirty="0">
                <a:solidFill>
                  <a:srgbClr val="0070C0"/>
                </a:solidFill>
                <a:cs typeface="Arial"/>
              </a:rPr>
              <a:t>Why have we introduced the London Influenza Standard Operating Procedure (SOP)? </a:t>
            </a:r>
            <a:endParaRPr lang="en-GB" sz="1050" dirty="0">
              <a:solidFill>
                <a:srgbClr val="222222"/>
              </a:solidFill>
              <a:latin typeface="arial" panose="020B0604020202020204" pitchFamily="34" charset="0"/>
              <a:cs typeface="Times New Roman"/>
            </a:endParaRPr>
          </a:p>
          <a:p>
            <a:pPr lvl="0" defTabSz="914400">
              <a:spcBef>
                <a:spcPts val="10"/>
              </a:spcBef>
            </a:pPr>
            <a:endParaRPr lang="en-GB" sz="1050" dirty="0">
              <a:solidFill>
                <a:prstClr val="black"/>
              </a:solidFill>
              <a:latin typeface="Times New Roman"/>
              <a:cs typeface="Times New Roman"/>
            </a:endParaRPr>
          </a:p>
          <a:p>
            <a:pPr marL="12700" marR="5080" lvl="0" defTabSz="914400">
              <a:lnSpc>
                <a:spcPts val="1200"/>
              </a:lnSpc>
            </a:pPr>
            <a:r>
              <a:rPr lang="en-GB" sz="1100" spc="-5" dirty="0">
                <a:solidFill>
                  <a:srgbClr val="544F40"/>
                </a:solidFill>
                <a:cs typeface="Arial"/>
              </a:rPr>
              <a:t>Following several outbreaks of flu in care homes in 2017/18; a standard operating procedure (SOP) was developed to support care homes with responding to an outbreak, in collaboration with local health and social care providers and commissioners.</a:t>
            </a: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b="1" spc="-5" dirty="0">
                <a:solidFill>
                  <a:srgbClr val="0070C0"/>
                </a:solidFill>
                <a:cs typeface="Arial"/>
              </a:rPr>
              <a:t>What does it contain? </a:t>
            </a:r>
            <a:endParaRPr lang="en-GB" sz="1100" dirty="0">
              <a:solidFill>
                <a:prstClr val="black"/>
              </a:solidFill>
              <a:cs typeface="Arial"/>
            </a:endParaRP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It outlines the important roles and responsibilities for the following key stakeholders: </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Care Home Registered Managers/staff</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Resident’s  registered  GP/GP Practices/GP Out-of-Hour (OOH) services (OOH)/111Integrated Urgent Care (IUC)</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Local Health Protection Teams (HPT)</a:t>
            </a:r>
          </a:p>
          <a:p>
            <a:pPr marL="184150" marR="5080" lvl="0" indent="-171450" defTabSz="914400">
              <a:lnSpc>
                <a:spcPts val="1200"/>
              </a:lnSpc>
              <a:buFont typeface="Arial" panose="020B0604020202020204" pitchFamily="34" charset="0"/>
              <a:buChar char="•"/>
            </a:pPr>
            <a:r>
              <a:rPr lang="en-GB" sz="1100" spc="-5" dirty="0">
                <a:solidFill>
                  <a:srgbClr val="544F40"/>
                </a:solidFill>
                <a:cs typeface="Arial"/>
              </a:rPr>
              <a:t>NHS Clinical Commissioning Groups (CCG)</a:t>
            </a:r>
          </a:p>
          <a:p>
            <a:pPr marL="184150" marR="5080" lvl="0" indent="-171450" defTabSz="914400">
              <a:lnSpc>
                <a:spcPts val="1200"/>
              </a:lnSpc>
              <a:buFont typeface="Arial" panose="020B0604020202020204" pitchFamily="34" charset="0"/>
              <a:buChar char="•"/>
            </a:pPr>
            <a:endParaRPr lang="en-GB" sz="1100" spc="-5" dirty="0">
              <a:solidFill>
                <a:srgbClr val="544F40"/>
              </a:solidFill>
              <a:cs typeface="Arial"/>
            </a:endParaRPr>
          </a:p>
          <a:p>
            <a:pPr marL="184150" marR="5080" lvl="0" indent="-171450" defTabSz="914400">
              <a:lnSpc>
                <a:spcPts val="1200"/>
              </a:lnSpc>
              <a:buFont typeface="Arial" panose="020B0604020202020204" pitchFamily="34" charset="0"/>
              <a:buChar char="•"/>
            </a:pPr>
            <a:endParaRPr lang="en-GB" sz="1100" spc="-5" dirty="0">
              <a:solidFill>
                <a:srgbClr val="544F40"/>
              </a:solidFill>
              <a:cs typeface="Arial"/>
            </a:endParaRPr>
          </a:p>
          <a:p>
            <a:pPr marL="12700" marR="5080" lvl="0" defTabSz="914400">
              <a:lnSpc>
                <a:spcPts val="1200"/>
              </a:lnSpc>
            </a:pPr>
            <a:r>
              <a:rPr lang="en-GB" sz="1100" spc="-5" dirty="0">
                <a:solidFill>
                  <a:srgbClr val="544F40"/>
                </a:solidFill>
                <a:cs typeface="Arial"/>
              </a:rPr>
              <a:t>Essentially this guidance aims to ensure an effective and coordinated approach is taken across support services to manage risk assessments and outbreaks in a home.</a:t>
            </a:r>
          </a:p>
          <a:p>
            <a:pPr marL="12700" marR="5080" lvl="0" defTabSz="914400">
              <a:lnSpc>
                <a:spcPts val="1200"/>
              </a:lnSpc>
            </a:pPr>
            <a:endParaRPr lang="en-GB" sz="1100" spc="-5" dirty="0">
              <a:solidFill>
                <a:srgbClr val="544F40"/>
              </a:solidFill>
              <a:cs typeface="Arial"/>
            </a:endParaRPr>
          </a:p>
          <a:p>
            <a:pPr marL="12700" marR="5080" lvl="0" defTabSz="914400">
              <a:lnSpc>
                <a:spcPts val="1200"/>
              </a:lnSpc>
            </a:pPr>
            <a:r>
              <a:rPr lang="en-GB" sz="1100" b="1" spc="-5" dirty="0">
                <a:solidFill>
                  <a:schemeClr val="accent6"/>
                </a:solidFill>
                <a:cs typeface="Arial"/>
              </a:rPr>
              <a:t>Care homes will need to be made aware of the steps to follow and who to contact for support if needed – this is where our resources come in. The SOP can support all types of care homes Nursing, Residential, Learning Disabilities and Mental Health. </a:t>
            </a:r>
          </a:p>
        </p:txBody>
      </p:sp>
    </p:spTree>
    <p:extLst>
      <p:ext uri="{BB962C8B-B14F-4D97-AF65-F5344CB8AC3E}">
        <p14:creationId xmlns:p14="http://schemas.microsoft.com/office/powerpoint/2010/main" val="203886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286617"/>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Reporting an outbreak is so important and simple to do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8</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pic>
        <p:nvPicPr>
          <p:cNvPr id="12" name="Picture 11">
            <a:extLst>
              <a:ext uri="{FF2B5EF4-FFF2-40B4-BE49-F238E27FC236}">
                <a16:creationId xmlns:a16="http://schemas.microsoft.com/office/drawing/2014/main" id="{78057267-2481-412A-846D-B9269627F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355482"/>
            <a:ext cx="3397613" cy="2712350"/>
          </a:xfrm>
          <a:prstGeom prst="rect">
            <a:avLst/>
          </a:prstGeom>
        </p:spPr>
      </p:pic>
      <p:pic>
        <p:nvPicPr>
          <p:cNvPr id="15" name="Picture 14">
            <a:extLst>
              <a:ext uri="{FF2B5EF4-FFF2-40B4-BE49-F238E27FC236}">
                <a16:creationId xmlns:a16="http://schemas.microsoft.com/office/drawing/2014/main" id="{108F8516-2F90-4F12-B921-2A3F68A7706D}"/>
              </a:ext>
            </a:extLst>
          </p:cNvPr>
          <p:cNvPicPr>
            <a:picLocks noChangeAspect="1"/>
          </p:cNvPicPr>
          <p:nvPr/>
        </p:nvPicPr>
        <p:blipFill rotWithShape="1">
          <a:blip r:embed="rId3">
            <a:extLst>
              <a:ext uri="{28A0092B-C50C-407E-A947-70E740481C1C}">
                <a14:useLocalDpi xmlns:a14="http://schemas.microsoft.com/office/drawing/2010/main" val="0"/>
              </a:ext>
            </a:extLst>
          </a:blip>
          <a:srcRect t="21922"/>
          <a:stretch/>
        </p:blipFill>
        <p:spPr>
          <a:xfrm>
            <a:off x="4788024" y="1948024"/>
            <a:ext cx="2872451" cy="1933251"/>
          </a:xfrm>
          <a:prstGeom prst="rect">
            <a:avLst/>
          </a:prstGeom>
        </p:spPr>
      </p:pic>
      <p:sp>
        <p:nvSpPr>
          <p:cNvPr id="3" name="Rectangle 2">
            <a:extLst>
              <a:ext uri="{FF2B5EF4-FFF2-40B4-BE49-F238E27FC236}">
                <a16:creationId xmlns:a16="http://schemas.microsoft.com/office/drawing/2014/main" id="{9A777148-8B25-45F4-AC99-BB514DF5C498}"/>
              </a:ext>
            </a:extLst>
          </p:cNvPr>
          <p:cNvSpPr/>
          <p:nvPr/>
        </p:nvSpPr>
        <p:spPr>
          <a:xfrm>
            <a:off x="4204380" y="3688729"/>
            <a:ext cx="4572000" cy="1131079"/>
          </a:xfrm>
          <a:prstGeom prst="rect">
            <a:avLst/>
          </a:prstGeom>
        </p:spPr>
        <p:txBody>
          <a:bodyPr>
            <a:spAutoFit/>
          </a:bodyPr>
          <a:lstStyle/>
          <a:p>
            <a:pPr lvl="0" algn="ctr"/>
            <a:r>
              <a:rPr lang="en-GB" sz="1350" dirty="0">
                <a:solidFill>
                  <a:srgbClr val="3F3F3F"/>
                </a:solidFill>
                <a:ea typeface="Calibri" panose="020F0502020204030204" pitchFamily="34" charset="0"/>
              </a:rPr>
              <a:t>To find contact details for your </a:t>
            </a:r>
            <a:r>
              <a:rPr lang="en-GB" sz="1350" b="1" dirty="0">
                <a:solidFill>
                  <a:srgbClr val="3F3F3F"/>
                </a:solidFill>
                <a:ea typeface="Calibri" panose="020F0502020204030204" pitchFamily="34" charset="0"/>
              </a:rPr>
              <a:t>local Health Protection Team </a:t>
            </a:r>
            <a:r>
              <a:rPr lang="en-GB" sz="1350" dirty="0">
                <a:solidFill>
                  <a:srgbClr val="3F3F3F"/>
                </a:solidFill>
                <a:ea typeface="Calibri" panose="020F0502020204030204" pitchFamily="34" charset="0"/>
              </a:rPr>
              <a:t>follow this link:</a:t>
            </a:r>
          </a:p>
          <a:p>
            <a:pPr lvl="0" algn="ctr"/>
            <a:endParaRPr lang="en-GB" sz="1350" b="1" i="1" dirty="0">
              <a:solidFill>
                <a:srgbClr val="1F497D"/>
              </a:solidFill>
              <a:latin typeface="Calibri" panose="020F0502020204030204" pitchFamily="34" charset="0"/>
              <a:ea typeface="Calibri" panose="020F0502020204030204" pitchFamily="34" charset="0"/>
            </a:endParaRPr>
          </a:p>
          <a:p>
            <a:pPr lvl="0" algn="ctr"/>
            <a:r>
              <a:rPr lang="en-GB" sz="1350" u="sng" dirty="0">
                <a:solidFill>
                  <a:srgbClr val="3F3F3F"/>
                </a:solidFill>
                <a:hlinkClick r:id="rId4">
                  <a:extLst>
                    <a:ext uri="{A12FA001-AC4F-418D-AE19-62706E023703}">
                      <ahyp:hlinkClr xmlns:ahyp="http://schemas.microsoft.com/office/drawing/2018/hyperlinkcolor" val="tx"/>
                    </a:ext>
                  </a:extLst>
                </a:hlinkClick>
              </a:rPr>
              <a:t>https://www.gov.uk/guidance/contacts-phe-health-protection-teams</a:t>
            </a:r>
            <a:r>
              <a:rPr lang="en-GB" sz="1350" u="sng" dirty="0">
                <a:solidFill>
                  <a:srgbClr val="3F3F3F"/>
                </a:solidFill>
              </a:rPr>
              <a:t> </a:t>
            </a:r>
            <a:endParaRPr lang="en-GB" sz="1350" b="1" i="1" dirty="0">
              <a:solidFill>
                <a:srgbClr val="3F3F3F"/>
              </a:solidFill>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02B5C6C2-C851-4B91-9E5C-6B6EF56CCAFB}"/>
              </a:ext>
            </a:extLst>
          </p:cNvPr>
          <p:cNvSpPr/>
          <p:nvPr/>
        </p:nvSpPr>
        <p:spPr>
          <a:xfrm>
            <a:off x="4067944" y="1061282"/>
            <a:ext cx="4572000" cy="600164"/>
          </a:xfrm>
          <a:prstGeom prst="rect">
            <a:avLst/>
          </a:prstGeom>
        </p:spPr>
        <p:txBody>
          <a:bodyPr>
            <a:spAutoFit/>
          </a:bodyPr>
          <a:lstStyle/>
          <a:p>
            <a:pPr lvl="0" algn="ctr">
              <a:spcAft>
                <a:spcPts val="450"/>
              </a:spcAft>
            </a:pPr>
            <a:r>
              <a:rPr lang="en-GB" sz="1650" dirty="0"/>
              <a:t>If the answer is yes </a:t>
            </a:r>
            <a:r>
              <a:rPr lang="en-GB" sz="1650" b="1" u="sng" dirty="0">
                <a:solidFill>
                  <a:schemeClr val="accent6"/>
                </a:solidFill>
              </a:rPr>
              <a:t>CALL</a:t>
            </a:r>
            <a:r>
              <a:rPr lang="en-GB" sz="1650" dirty="0">
                <a:solidFill>
                  <a:srgbClr val="3F3F3F"/>
                </a:solidFill>
              </a:rPr>
              <a:t> your local </a:t>
            </a:r>
            <a:r>
              <a:rPr lang="en-GB" sz="1650" b="1" u="sng" dirty="0">
                <a:solidFill>
                  <a:schemeClr val="accent6"/>
                </a:solidFill>
              </a:rPr>
              <a:t>Health Protection Team </a:t>
            </a:r>
            <a:r>
              <a:rPr lang="en-GB" sz="1650" dirty="0">
                <a:solidFill>
                  <a:srgbClr val="3F3F3F"/>
                </a:solidFill>
              </a:rPr>
              <a:t>as it may be an outbreak</a:t>
            </a:r>
          </a:p>
        </p:txBody>
      </p:sp>
    </p:spTree>
    <p:extLst>
      <p:ext uri="{BB962C8B-B14F-4D97-AF65-F5344CB8AC3E}">
        <p14:creationId xmlns:p14="http://schemas.microsoft.com/office/powerpoint/2010/main" val="271266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228600" y="2171700"/>
            <a:ext cx="814138" cy="742950"/>
          </a:xfrm>
          <a:custGeom>
            <a:avLst/>
            <a:gdLst/>
            <a:ahLst/>
            <a:cxnLst/>
            <a:rect l="l" t="t" r="r" b="b"/>
            <a:pathLst>
              <a:path w="963294" h="990600">
                <a:moveTo>
                  <a:pt x="0" y="0"/>
                </a:moveTo>
                <a:lnTo>
                  <a:pt x="962936" y="0"/>
                </a:lnTo>
                <a:lnTo>
                  <a:pt x="962936" y="990494"/>
                </a:lnTo>
                <a:lnTo>
                  <a:pt x="0" y="990494"/>
                </a:lnTo>
                <a:lnTo>
                  <a:pt x="0" y="0"/>
                </a:lnTo>
                <a:close/>
              </a:path>
            </a:pathLst>
          </a:custGeom>
          <a:ln w="9525">
            <a:solidFill>
              <a:srgbClr val="FFFFFF"/>
            </a:solidFill>
          </a:ln>
        </p:spPr>
        <p:txBody>
          <a:bodyPr wrap="square" lIns="0" tIns="0" rIns="0" bIns="0" rtlCol="0"/>
          <a:lstStyle/>
          <a:p>
            <a:pPr marL="0" marR="0" lvl="0" indent="0" algn="l" defTabSz="913684"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3F3F3F"/>
              </a:solidFill>
              <a:effectLst/>
              <a:uLnTx/>
              <a:uFillTx/>
              <a:latin typeface="Arial"/>
              <a:ea typeface="+mn-ea"/>
              <a:cs typeface="+mn-cs"/>
            </a:endParaRPr>
          </a:p>
        </p:txBody>
      </p:sp>
      <p:sp>
        <p:nvSpPr>
          <p:cNvPr id="14" name="object 14"/>
          <p:cNvSpPr txBox="1"/>
          <p:nvPr/>
        </p:nvSpPr>
        <p:spPr>
          <a:xfrm>
            <a:off x="338218" y="2474887"/>
            <a:ext cx="526256" cy="136576"/>
          </a:xfrm>
          <a:prstGeom prst="rect">
            <a:avLst/>
          </a:prstGeom>
        </p:spPr>
        <p:txBody>
          <a:bodyPr vert="horz" wrap="square" lIns="0" tIns="9525" rIns="0" bIns="0" rtlCol="0">
            <a:spAutoFit/>
          </a:bodyPr>
          <a:lstStyle/>
          <a:p>
            <a:pPr marL="0" marR="0" lvl="0" indent="0" algn="l" defTabSz="913684" rtl="0" eaLnBrk="1" fontAlgn="auto" latinLnBrk="0" hangingPunct="1">
              <a:lnSpc>
                <a:spcPct val="100000"/>
              </a:lnSpc>
              <a:spcBef>
                <a:spcPts val="75"/>
              </a:spcBef>
              <a:spcAft>
                <a:spcPts val="0"/>
              </a:spcAft>
              <a:buClrTx/>
              <a:buSzTx/>
              <a:buFontTx/>
              <a:buNone/>
              <a:tabLst/>
              <a:defRPr/>
            </a:pPr>
            <a:r>
              <a:rPr kumimoji="0" lang="en-GB" sz="825" b="1" i="0" u="none" strike="noStrike" kern="1200" cap="none" spc="-4" normalizeH="0" baseline="0" noProof="0" dirty="0">
                <a:ln>
                  <a:noFill/>
                </a:ln>
                <a:solidFill>
                  <a:srgbClr val="FFFFFF"/>
                </a:solidFill>
                <a:effectLst/>
                <a:uLnTx/>
                <a:uFillTx/>
                <a:latin typeface="Arial"/>
                <a:ea typeface="+mn-ea"/>
                <a:cs typeface="Arial"/>
              </a:rPr>
              <a:t>Our </a:t>
            </a:r>
            <a:r>
              <a:rPr kumimoji="0" sz="825" b="1" i="0" u="none" strike="noStrike" kern="1200" cap="none" spc="-4" normalizeH="0" baseline="0" noProof="0" dirty="0">
                <a:ln>
                  <a:noFill/>
                </a:ln>
                <a:solidFill>
                  <a:srgbClr val="FFFFFF"/>
                </a:solidFill>
                <a:effectLst/>
                <a:uLnTx/>
                <a:uFillTx/>
                <a:latin typeface="Arial"/>
                <a:ea typeface="+mn-ea"/>
                <a:cs typeface="Arial"/>
              </a:rPr>
              <a:t>vision</a:t>
            </a:r>
            <a:endParaRPr kumimoji="0" sz="825" b="0" i="0" u="none" strike="noStrike" kern="1200" cap="none" spc="0" normalizeH="0" baseline="0" noProof="0" dirty="0">
              <a:ln>
                <a:noFill/>
              </a:ln>
              <a:solidFill>
                <a:srgbClr val="3F3F3F"/>
              </a:solidFill>
              <a:effectLst/>
              <a:uLnTx/>
              <a:uFillTx/>
              <a:latin typeface="Arial"/>
              <a:ea typeface="+mn-ea"/>
              <a:cs typeface="Arial"/>
            </a:endParaRPr>
          </a:p>
        </p:txBody>
      </p:sp>
      <p:sp>
        <p:nvSpPr>
          <p:cNvPr id="19" name="object 19"/>
          <p:cNvSpPr txBox="1">
            <a:spLocks noGrp="1"/>
          </p:cNvSpPr>
          <p:nvPr>
            <p:ph type="title"/>
          </p:nvPr>
        </p:nvSpPr>
        <p:spPr>
          <a:xfrm>
            <a:off x="351948" y="315087"/>
            <a:ext cx="7604428" cy="563616"/>
          </a:xfrm>
          <a:prstGeom prst="rect">
            <a:avLst/>
          </a:prstGeom>
        </p:spPr>
        <p:txBody>
          <a:bodyPr vert="horz" wrap="square" lIns="0" tIns="9525" rIns="0" bIns="0" rtlCol="0">
            <a:spAutoFit/>
          </a:bodyPr>
          <a:lstStyle/>
          <a:p>
            <a:pPr marL="9525">
              <a:spcBef>
                <a:spcPts val="75"/>
              </a:spcBef>
            </a:pPr>
            <a:r>
              <a:rPr lang="en-GB" sz="1800" b="1" spc="-4" dirty="0">
                <a:solidFill>
                  <a:srgbClr val="000000"/>
                </a:solidFill>
                <a:latin typeface="Arial"/>
                <a:cs typeface="Arial"/>
              </a:rPr>
              <a:t>How can you help a care home to be ready to act if they do suspect an outbreak? </a:t>
            </a:r>
            <a:endParaRPr sz="1800" dirty="0">
              <a:latin typeface="Arial"/>
              <a:cs typeface="Arial"/>
            </a:endParaRPr>
          </a:p>
        </p:txBody>
      </p:sp>
      <p:sp>
        <p:nvSpPr>
          <p:cNvPr id="22" name="object 19"/>
          <p:cNvSpPr txBox="1"/>
          <p:nvPr/>
        </p:nvSpPr>
        <p:spPr>
          <a:xfrm>
            <a:off x="8923258" y="4939189"/>
            <a:ext cx="91440" cy="131286"/>
          </a:xfrm>
          <a:prstGeom prst="rect">
            <a:avLst/>
          </a:prstGeom>
        </p:spPr>
        <p:txBody>
          <a:bodyPr vert="horz" wrap="square" lIns="0" tIns="4286" rIns="0" bIns="0" rtlCol="0">
            <a:spAutoFit/>
          </a:bodyPr>
          <a:lstStyle/>
          <a:p>
            <a:pPr marL="19050" marR="0" lvl="0" indent="0" algn="l" defTabSz="913684" rtl="0" eaLnBrk="1" fontAlgn="auto" latinLnBrk="0" hangingPunct="1">
              <a:lnSpc>
                <a:spcPct val="100000"/>
              </a:lnSpc>
              <a:spcBef>
                <a:spcPts val="34"/>
              </a:spcBef>
              <a:spcAft>
                <a:spcPts val="0"/>
              </a:spcAft>
              <a:buClrTx/>
              <a:buSzTx/>
              <a:buFontTx/>
              <a:buNone/>
              <a:tabLst/>
              <a:defRPr/>
            </a:pPr>
            <a:fld id="{81D60167-4931-47E6-BA6A-407CBD079E47}" type="slidenum">
              <a:rPr kumimoji="0" sz="825" b="1" i="0" u="none" strike="noStrike" kern="1200" cap="none" spc="-68" normalizeH="0" baseline="0" noProof="0" dirty="0">
                <a:ln>
                  <a:noFill/>
                </a:ln>
                <a:solidFill>
                  <a:srgbClr val="FFFFFF"/>
                </a:solidFill>
                <a:effectLst/>
                <a:uLnTx/>
                <a:uFillTx/>
                <a:latin typeface="Trebuchet MS"/>
                <a:ea typeface="+mn-ea"/>
                <a:cs typeface="Trebuchet MS"/>
              </a:rPr>
              <a:pPr marL="19050" marR="0" lvl="0" indent="0" algn="l" defTabSz="913684" rtl="0" eaLnBrk="1" fontAlgn="auto" latinLnBrk="0" hangingPunct="1">
                <a:lnSpc>
                  <a:spcPct val="100000"/>
                </a:lnSpc>
                <a:spcBef>
                  <a:spcPts val="34"/>
                </a:spcBef>
                <a:spcAft>
                  <a:spcPts val="0"/>
                </a:spcAft>
                <a:buClrTx/>
                <a:buSzTx/>
                <a:buFontTx/>
                <a:buNone/>
                <a:tabLst/>
                <a:defRPr/>
              </a:pPr>
              <a:t>9</a:t>
            </a:fld>
            <a:endParaRPr kumimoji="0" sz="825" b="0" i="0" u="none" strike="noStrike" kern="1200" cap="none" spc="0" normalizeH="0" baseline="0" noProof="0">
              <a:ln>
                <a:noFill/>
              </a:ln>
              <a:solidFill>
                <a:srgbClr val="3F3F3F"/>
              </a:solidFill>
              <a:effectLst/>
              <a:uLnTx/>
              <a:uFillTx/>
              <a:latin typeface="Trebuchet MS"/>
              <a:ea typeface="+mn-ea"/>
              <a:cs typeface="Trebuchet MS"/>
            </a:endParaRPr>
          </a:p>
        </p:txBody>
      </p:sp>
      <p:sp>
        <p:nvSpPr>
          <p:cNvPr id="23" name="Rectangle 22">
            <a:extLst>
              <a:ext uri="{FF2B5EF4-FFF2-40B4-BE49-F238E27FC236}">
                <a16:creationId xmlns:a16="http://schemas.microsoft.com/office/drawing/2014/main" id="{12B7B005-0C74-4815-9050-DD6831F280AD}"/>
              </a:ext>
            </a:extLst>
          </p:cNvPr>
          <p:cNvSpPr/>
          <p:nvPr/>
        </p:nvSpPr>
        <p:spPr>
          <a:xfrm>
            <a:off x="129023" y="1165589"/>
            <a:ext cx="3074825" cy="3798476"/>
          </a:xfrm>
          <a:prstGeom prst="rect">
            <a:avLst/>
          </a:prstGeom>
        </p:spPr>
        <p:txBody>
          <a:bodyPr wrap="square">
            <a:spAutoFit/>
          </a:bodyPr>
          <a:lstStyle/>
          <a:p>
            <a:pPr marL="12700" lvl="0" defTabSz="914400">
              <a:spcBef>
                <a:spcPts val="100"/>
              </a:spcBef>
            </a:pPr>
            <a:r>
              <a:rPr lang="en-GB" sz="1100" b="1" spc="-5" dirty="0">
                <a:solidFill>
                  <a:srgbClr val="0070C0"/>
                </a:solidFill>
                <a:cs typeface="Arial"/>
              </a:rPr>
              <a:t>One of the key challenges that teams who have experienced an outbreak talk about is communication and clear information being available </a:t>
            </a:r>
            <a:endParaRPr lang="en-GB" sz="1100" dirty="0">
              <a:solidFill>
                <a:prstClr val="black"/>
              </a:solidFill>
              <a:cs typeface="Arial"/>
            </a:endParaRPr>
          </a:p>
          <a:p>
            <a:pPr lvl="0" defTabSz="914400">
              <a:spcBef>
                <a:spcPts val="10"/>
              </a:spcBef>
            </a:pPr>
            <a:endParaRPr lang="en-GB" sz="1050" dirty="0">
              <a:solidFill>
                <a:srgbClr val="222222"/>
              </a:solidFill>
              <a:latin typeface="arial" panose="020B0604020202020204" pitchFamily="34" charset="0"/>
            </a:endParaRPr>
          </a:p>
          <a:p>
            <a:pPr lvl="0" defTabSz="914400">
              <a:spcBef>
                <a:spcPts val="10"/>
              </a:spcBef>
            </a:pPr>
            <a:endParaRPr lang="en-GB" sz="1050" dirty="0">
              <a:solidFill>
                <a:srgbClr val="222222"/>
              </a:solidFill>
              <a:latin typeface="arial" panose="020B0604020202020204" pitchFamily="34" charset="0"/>
            </a:endParaRPr>
          </a:p>
          <a:p>
            <a:pPr lvl="0" defTabSz="914400">
              <a:spcBef>
                <a:spcPts val="10"/>
              </a:spcBef>
            </a:pPr>
            <a:r>
              <a:rPr lang="en-GB" sz="1050" dirty="0">
                <a:solidFill>
                  <a:srgbClr val="222222"/>
                </a:solidFill>
                <a:latin typeface="arial" panose="020B0604020202020204" pitchFamily="34" charset="0"/>
              </a:rPr>
              <a:t>Their learning has been fed into the SOP meaning that we are proactively approaching learning to help not only one care home but also care homes across London to improve together.</a:t>
            </a:r>
          </a:p>
          <a:p>
            <a:pPr lvl="0" defTabSz="914400">
              <a:spcBef>
                <a:spcPts val="10"/>
              </a:spcBef>
            </a:pPr>
            <a:endParaRPr lang="en-GB" sz="1050" dirty="0">
              <a:solidFill>
                <a:srgbClr val="222222"/>
              </a:solidFill>
              <a:latin typeface="arial" panose="020B0604020202020204" pitchFamily="34" charset="0"/>
            </a:endParaRPr>
          </a:p>
          <a:p>
            <a:pPr marL="12700" lvl="0" defTabSz="914400">
              <a:spcBef>
                <a:spcPts val="100"/>
              </a:spcBef>
            </a:pPr>
            <a:r>
              <a:rPr lang="en-GB" sz="1100" b="1" spc="-5" dirty="0">
                <a:solidFill>
                  <a:srgbClr val="0070C0"/>
                </a:solidFill>
                <a:cs typeface="Arial"/>
              </a:rPr>
              <a:t>Helping a care home team to be ready is a really important aspect of our roles as health teams supporting care</a:t>
            </a:r>
          </a:p>
          <a:p>
            <a:pPr marL="12700" lvl="0" defTabSz="914400">
              <a:spcBef>
                <a:spcPts val="100"/>
              </a:spcBef>
            </a:pPr>
            <a:endParaRPr lang="en-GB" sz="1100" b="1" spc="-5" dirty="0">
              <a:solidFill>
                <a:srgbClr val="0070C0"/>
              </a:solidFill>
              <a:cs typeface="Arial"/>
            </a:endParaRPr>
          </a:p>
          <a:p>
            <a:pPr marL="12700" lvl="0" defTabSz="914400">
              <a:spcBef>
                <a:spcPts val="100"/>
              </a:spcBef>
            </a:pPr>
            <a:r>
              <a:rPr lang="en-GB" sz="1100" spc="-5" dirty="0">
                <a:cs typeface="Arial"/>
              </a:rPr>
              <a:t>Talking to your care home teams about this can help them prepare. Alongside the PHE guidance and the SOP what other resources do you have that can support the care homes? </a:t>
            </a:r>
            <a:endParaRPr lang="en-GB" sz="1100" dirty="0">
              <a:cs typeface="Arial"/>
            </a:endParaRPr>
          </a:p>
          <a:p>
            <a:pPr lvl="0" defTabSz="914400">
              <a:spcBef>
                <a:spcPts val="10"/>
              </a:spcBef>
            </a:pPr>
            <a:endParaRPr lang="en-GB" sz="1050" dirty="0">
              <a:solidFill>
                <a:srgbClr val="222222"/>
              </a:solidFill>
              <a:latin typeface="arial" panose="020B0604020202020204" pitchFamily="34" charset="0"/>
            </a:endParaRPr>
          </a:p>
          <a:p>
            <a:pPr lvl="0" defTabSz="914400">
              <a:spcBef>
                <a:spcPts val="10"/>
              </a:spcBef>
            </a:pPr>
            <a:endParaRPr lang="en-GB" sz="1050" dirty="0">
              <a:solidFill>
                <a:srgbClr val="222222"/>
              </a:solidFill>
              <a:latin typeface="arial" panose="020B0604020202020204" pitchFamily="34" charset="0"/>
            </a:endParaRPr>
          </a:p>
          <a:p>
            <a:pPr marL="12700" lvl="0" defTabSz="914400">
              <a:spcBef>
                <a:spcPts val="100"/>
              </a:spcBef>
            </a:pPr>
            <a:endParaRPr lang="en-GB" sz="1100" b="1" spc="-5" dirty="0">
              <a:solidFill>
                <a:schemeClr val="accent6"/>
              </a:solidFill>
              <a:cs typeface="Arial"/>
            </a:endParaRPr>
          </a:p>
        </p:txBody>
      </p:sp>
      <p:pic>
        <p:nvPicPr>
          <p:cNvPr id="10" name="Picture 3" descr="A picture containing computer&#10;&#10;Description automatically generated">
            <a:extLst>
              <a:ext uri="{FF2B5EF4-FFF2-40B4-BE49-F238E27FC236}">
                <a16:creationId xmlns:a16="http://schemas.microsoft.com/office/drawing/2014/main" id="{2F8323FC-D0F2-4125-A1E4-DA0F8989D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75" t="5773" r="7233" b="5493"/>
          <a:stretch/>
        </p:blipFill>
        <p:spPr bwMode="auto">
          <a:xfrm>
            <a:off x="3419872" y="753600"/>
            <a:ext cx="5385910" cy="409172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A4DD5E9-341A-4484-B47E-99B8DCBD7F8F}"/>
              </a:ext>
            </a:extLst>
          </p:cNvPr>
          <p:cNvSpPr/>
          <p:nvPr/>
        </p:nvSpPr>
        <p:spPr>
          <a:xfrm>
            <a:off x="3582551" y="1229493"/>
            <a:ext cx="4661857" cy="3277820"/>
          </a:xfrm>
          <a:prstGeom prst="rect">
            <a:avLst/>
          </a:prstGeom>
        </p:spPr>
        <p:txBody>
          <a:bodyPr wrap="square">
            <a:spAutoFit/>
          </a:bodyPr>
          <a:lstStyle/>
          <a:p>
            <a:pPr marL="600075" lvl="1" indent="-257175">
              <a:buFont typeface="+mj-lt"/>
              <a:buAutoNum type="arabicPeriod"/>
              <a:tabLst>
                <a:tab pos="405289" algn="l"/>
              </a:tabLst>
            </a:pPr>
            <a:r>
              <a:rPr lang="en-US" sz="1050" b="1" dirty="0">
                <a:solidFill>
                  <a:schemeClr val="accent6"/>
                </a:solidFill>
                <a:ea typeface="Calibri"/>
              </a:rPr>
              <a:t>Create a list with the GP</a:t>
            </a:r>
            <a:r>
              <a:rPr lang="en-US" sz="900" dirty="0">
                <a:solidFill>
                  <a:schemeClr val="accent6"/>
                </a:solidFill>
                <a:uFill>
                  <a:solidFill>
                    <a:srgbClr val="000000"/>
                  </a:solidFill>
                </a:uFill>
                <a:ea typeface="Calibri"/>
              </a:rPr>
              <a:t>, of residents you suspect have flu like symptoms (Highlight all residents who may require antiviral treatment). </a:t>
            </a:r>
            <a:r>
              <a:rPr lang="en-US" sz="900" b="1" dirty="0">
                <a:solidFill>
                  <a:schemeClr val="accent6"/>
                </a:solidFill>
                <a:uFill>
                  <a:solidFill>
                    <a:srgbClr val="000000"/>
                  </a:solidFill>
                </a:uFill>
                <a:ea typeface="Calibri"/>
              </a:rPr>
              <a:t>The list should include…</a:t>
            </a:r>
          </a:p>
          <a:p>
            <a:pPr marL="1243013" lvl="3" indent="-214313">
              <a:buFont typeface="Arial" panose="020B0604020202020204" pitchFamily="34" charset="0"/>
              <a:buChar char="•"/>
              <a:tabLst>
                <a:tab pos="405289" algn="l"/>
              </a:tabLst>
            </a:pPr>
            <a:r>
              <a:rPr lang="en-US" sz="900" b="1" dirty="0">
                <a:solidFill>
                  <a:schemeClr val="accent6"/>
                </a:solidFill>
                <a:uFill>
                  <a:solidFill>
                    <a:srgbClr val="000000"/>
                  </a:solidFill>
                </a:uFill>
                <a:ea typeface="Calibri"/>
              </a:rPr>
              <a:t>Name </a:t>
            </a:r>
            <a:r>
              <a:rPr lang="en-US" sz="900" b="1" dirty="0">
                <a:solidFill>
                  <a:schemeClr val="accent6"/>
                </a:solidFill>
                <a:uFill>
                  <a:solidFill>
                    <a:srgbClr val="000000"/>
                  </a:solidFill>
                </a:uFill>
                <a:ea typeface="Calibri"/>
                <a:sym typeface="Wingdings"/>
              </a:rPr>
              <a:t></a:t>
            </a:r>
            <a:endParaRPr lang="en-US" sz="900" b="1" dirty="0">
              <a:solidFill>
                <a:schemeClr val="accent6"/>
              </a:solidFill>
              <a:uFill>
                <a:solidFill>
                  <a:srgbClr val="000000"/>
                </a:solidFill>
              </a:uFill>
              <a:ea typeface="Calibri"/>
            </a:endParaRPr>
          </a:p>
          <a:p>
            <a:pPr marL="1243013" lvl="3" indent="-214313">
              <a:buFont typeface="Arial" panose="020B0604020202020204" pitchFamily="34" charset="0"/>
              <a:buChar char="•"/>
              <a:tabLst>
                <a:tab pos="405289" algn="l"/>
              </a:tabLst>
            </a:pPr>
            <a:r>
              <a:rPr lang="en-US" sz="900" b="1" dirty="0">
                <a:solidFill>
                  <a:schemeClr val="accent6"/>
                </a:solidFill>
                <a:uFill>
                  <a:solidFill>
                    <a:srgbClr val="000000"/>
                  </a:solidFill>
                </a:uFill>
                <a:ea typeface="Calibri"/>
              </a:rPr>
              <a:t>Date of birth </a:t>
            </a:r>
            <a:r>
              <a:rPr lang="en-US" sz="900" b="1" dirty="0">
                <a:solidFill>
                  <a:schemeClr val="accent6"/>
                </a:solidFill>
                <a:uFill>
                  <a:solidFill>
                    <a:srgbClr val="000000"/>
                  </a:solidFill>
                </a:uFill>
                <a:ea typeface="Calibri"/>
                <a:sym typeface="Wingdings"/>
              </a:rPr>
              <a:t></a:t>
            </a:r>
            <a:endParaRPr lang="en-US" sz="900" b="1" dirty="0">
              <a:solidFill>
                <a:schemeClr val="accent6"/>
              </a:solidFill>
              <a:uFill>
                <a:solidFill>
                  <a:srgbClr val="000000"/>
                </a:solidFill>
              </a:uFill>
              <a:ea typeface="Calibri"/>
            </a:endParaRPr>
          </a:p>
          <a:p>
            <a:pPr marL="1243013" lvl="3" indent="-214313">
              <a:buFont typeface="Arial" panose="020B0604020202020204" pitchFamily="34" charset="0"/>
              <a:buChar char="•"/>
              <a:tabLst>
                <a:tab pos="405289" algn="l"/>
              </a:tabLst>
            </a:pPr>
            <a:r>
              <a:rPr lang="en-US" sz="900" b="1" dirty="0">
                <a:solidFill>
                  <a:schemeClr val="accent6"/>
                </a:solidFill>
                <a:uFill>
                  <a:solidFill>
                    <a:srgbClr val="000000"/>
                  </a:solidFill>
                </a:uFill>
                <a:ea typeface="Calibri"/>
              </a:rPr>
              <a:t>NHS Number </a:t>
            </a:r>
            <a:r>
              <a:rPr lang="en-US" sz="900" b="1" dirty="0">
                <a:solidFill>
                  <a:schemeClr val="accent6"/>
                </a:solidFill>
                <a:uFill>
                  <a:solidFill>
                    <a:srgbClr val="000000"/>
                  </a:solidFill>
                </a:uFill>
                <a:ea typeface="Calibri"/>
                <a:sym typeface="Wingdings"/>
              </a:rPr>
              <a:t></a:t>
            </a:r>
          </a:p>
          <a:p>
            <a:pPr marL="557213" lvl="1" indent="-214313">
              <a:buFont typeface="Arial" panose="020B0604020202020204" pitchFamily="34" charset="0"/>
              <a:buChar char="•"/>
              <a:tabLst>
                <a:tab pos="405289" algn="l"/>
              </a:tabLst>
            </a:pPr>
            <a:endParaRPr lang="en-US" sz="900" b="1" dirty="0">
              <a:solidFill>
                <a:schemeClr val="accent6"/>
              </a:solidFill>
              <a:uFill>
                <a:solidFill>
                  <a:srgbClr val="000000"/>
                </a:solidFill>
              </a:uFill>
              <a:ea typeface="Calibri"/>
              <a:sym typeface="Wingdings"/>
            </a:endParaRPr>
          </a:p>
          <a:p>
            <a:pPr marL="600075" lvl="1" indent="-257175">
              <a:buFont typeface="+mj-lt"/>
              <a:buAutoNum type="arabicPeriod" startAt="2"/>
              <a:tabLst>
                <a:tab pos="405289" algn="l"/>
              </a:tabLst>
            </a:pPr>
            <a:r>
              <a:rPr lang="en-US" sz="1050" b="1" dirty="0">
                <a:solidFill>
                  <a:schemeClr val="accent6"/>
                </a:solidFill>
                <a:ea typeface="Calibri"/>
              </a:rPr>
              <a:t>Create an additional list </a:t>
            </a:r>
            <a:r>
              <a:rPr lang="en-US" sz="900" dirty="0">
                <a:solidFill>
                  <a:schemeClr val="accent6"/>
                </a:solidFill>
                <a:uFill>
                  <a:solidFill>
                    <a:srgbClr val="000000"/>
                  </a:solidFill>
                </a:uFill>
                <a:ea typeface="Calibri"/>
              </a:rPr>
              <a:t>of residents who potentially require an antiviral (e.g.: patients with chronic underlying conditions who have not received a flu vaccination this season). </a:t>
            </a:r>
          </a:p>
          <a:p>
            <a:pPr marL="600075" lvl="1" indent="-257175">
              <a:buFont typeface="+mj-lt"/>
              <a:buAutoNum type="arabicPeriod" startAt="2"/>
              <a:tabLst>
                <a:tab pos="405289" algn="l"/>
              </a:tabLst>
            </a:pPr>
            <a:endParaRPr lang="en-US" sz="900" dirty="0">
              <a:solidFill>
                <a:schemeClr val="accent6"/>
              </a:solidFill>
              <a:uFill>
                <a:solidFill>
                  <a:srgbClr val="000000"/>
                </a:solidFill>
              </a:uFill>
              <a:ea typeface="Calibri"/>
            </a:endParaRPr>
          </a:p>
          <a:p>
            <a:pPr marL="600075" lvl="1" indent="-257175">
              <a:buFont typeface="+mj-lt"/>
              <a:buAutoNum type="arabicPeriod" startAt="2"/>
              <a:tabLst>
                <a:tab pos="405289" algn="l"/>
              </a:tabLst>
            </a:pPr>
            <a:r>
              <a:rPr lang="en-US" sz="1050" b="1" dirty="0">
                <a:solidFill>
                  <a:schemeClr val="accent6"/>
                </a:solidFill>
                <a:ea typeface="Calibri"/>
              </a:rPr>
              <a:t>Send information from both lists </a:t>
            </a:r>
            <a:r>
              <a:rPr lang="en-US" sz="900" dirty="0">
                <a:solidFill>
                  <a:schemeClr val="accent6"/>
                </a:solidFill>
                <a:uFill>
                  <a:solidFill>
                    <a:srgbClr val="000000"/>
                  </a:solidFill>
                </a:uFill>
                <a:ea typeface="Calibri"/>
              </a:rPr>
              <a:t>to your local </a:t>
            </a:r>
            <a:r>
              <a:rPr lang="en-US" sz="900" b="1" dirty="0">
                <a:solidFill>
                  <a:schemeClr val="accent6"/>
                </a:solidFill>
                <a:uFill>
                  <a:solidFill>
                    <a:srgbClr val="000000"/>
                  </a:solidFill>
                </a:uFill>
                <a:ea typeface="Calibri"/>
              </a:rPr>
              <a:t>Health Protection Team</a:t>
            </a:r>
            <a:r>
              <a:rPr lang="en-US" sz="900" dirty="0">
                <a:solidFill>
                  <a:schemeClr val="accent6"/>
                </a:solidFill>
                <a:uFill>
                  <a:solidFill>
                    <a:srgbClr val="000000"/>
                  </a:solidFill>
                </a:uFill>
                <a:ea typeface="Calibri"/>
              </a:rPr>
              <a:t>.</a:t>
            </a:r>
          </a:p>
          <a:p>
            <a:pPr marL="600075" lvl="1" indent="-257175">
              <a:buFont typeface="+mj-lt"/>
              <a:buAutoNum type="arabicPeriod" startAt="2"/>
              <a:tabLst>
                <a:tab pos="405289" algn="l"/>
              </a:tabLst>
            </a:pPr>
            <a:endParaRPr lang="en-US" sz="900" dirty="0">
              <a:solidFill>
                <a:schemeClr val="accent6"/>
              </a:solidFill>
              <a:uFill>
                <a:solidFill>
                  <a:srgbClr val="000000"/>
                </a:solidFill>
              </a:uFill>
              <a:ea typeface="Calibri"/>
            </a:endParaRPr>
          </a:p>
          <a:p>
            <a:pPr marL="600075" lvl="1" indent="-257175">
              <a:buFont typeface="+mj-lt"/>
              <a:buAutoNum type="arabicPeriod" startAt="2"/>
              <a:tabLst>
                <a:tab pos="405289" algn="l"/>
              </a:tabLst>
            </a:pPr>
            <a:r>
              <a:rPr lang="en-US" sz="1050" b="1" dirty="0">
                <a:solidFill>
                  <a:schemeClr val="accent6"/>
                </a:solidFill>
                <a:ea typeface="Calibri"/>
              </a:rPr>
              <a:t>Send prescriptions </a:t>
            </a:r>
            <a:r>
              <a:rPr lang="en-US" sz="900" dirty="0">
                <a:solidFill>
                  <a:schemeClr val="accent6"/>
                </a:solidFill>
                <a:uFill>
                  <a:solidFill>
                    <a:srgbClr val="000000"/>
                  </a:solidFill>
                </a:uFill>
                <a:ea typeface="Calibri"/>
              </a:rPr>
              <a:t>for residents who require anti-</a:t>
            </a:r>
            <a:r>
              <a:rPr lang="en-US" sz="900" dirty="0" err="1">
                <a:solidFill>
                  <a:schemeClr val="accent6"/>
                </a:solidFill>
                <a:uFill>
                  <a:solidFill>
                    <a:srgbClr val="000000"/>
                  </a:solidFill>
                </a:uFill>
                <a:ea typeface="Calibri"/>
              </a:rPr>
              <a:t>virals</a:t>
            </a:r>
            <a:r>
              <a:rPr lang="en-US" sz="900" dirty="0">
                <a:solidFill>
                  <a:schemeClr val="accent6"/>
                </a:solidFill>
                <a:uFill>
                  <a:solidFill>
                    <a:srgbClr val="000000"/>
                  </a:solidFill>
                </a:uFill>
                <a:ea typeface="Calibri"/>
              </a:rPr>
              <a:t> </a:t>
            </a:r>
            <a:r>
              <a:rPr lang="en-US" sz="900" b="1" dirty="0">
                <a:solidFill>
                  <a:schemeClr val="accent6"/>
                </a:solidFill>
                <a:uFill>
                  <a:solidFill>
                    <a:srgbClr val="000000"/>
                  </a:solidFill>
                </a:uFill>
                <a:ea typeface="Calibri"/>
              </a:rPr>
              <a:t>to your Community Pharmacy</a:t>
            </a:r>
            <a:r>
              <a:rPr lang="en-US" sz="900" dirty="0">
                <a:solidFill>
                  <a:schemeClr val="accent6"/>
                </a:solidFill>
                <a:uFill>
                  <a:solidFill>
                    <a:srgbClr val="000000"/>
                  </a:solidFill>
                </a:uFill>
                <a:ea typeface="Calibri"/>
              </a:rPr>
              <a:t>.</a:t>
            </a:r>
          </a:p>
          <a:p>
            <a:pPr marL="600075" lvl="1" indent="-257175">
              <a:buFont typeface="+mj-lt"/>
              <a:buAutoNum type="arabicPeriod" startAt="2"/>
              <a:tabLst>
                <a:tab pos="405289" algn="l"/>
              </a:tabLst>
            </a:pPr>
            <a:endParaRPr lang="en-US" sz="900" dirty="0">
              <a:solidFill>
                <a:schemeClr val="accent6"/>
              </a:solidFill>
              <a:uFill>
                <a:solidFill>
                  <a:srgbClr val="000000"/>
                </a:solidFill>
              </a:uFill>
              <a:ea typeface="Calibri"/>
            </a:endParaRPr>
          </a:p>
          <a:p>
            <a:pPr marL="600075" lvl="1" indent="-257175">
              <a:buFont typeface="+mj-lt"/>
              <a:buAutoNum type="arabicPeriod" startAt="2"/>
              <a:tabLst>
                <a:tab pos="405289" algn="l"/>
              </a:tabLst>
            </a:pPr>
            <a:r>
              <a:rPr lang="en-US" sz="1050" b="1" dirty="0">
                <a:solidFill>
                  <a:schemeClr val="accent6"/>
                </a:solidFill>
                <a:ea typeface="Calibri"/>
              </a:rPr>
              <a:t>Give residents oral anti-</a:t>
            </a:r>
            <a:r>
              <a:rPr lang="en-US" sz="1050" b="1" dirty="0" err="1">
                <a:solidFill>
                  <a:schemeClr val="accent6"/>
                </a:solidFill>
                <a:ea typeface="Calibri"/>
              </a:rPr>
              <a:t>virals</a:t>
            </a:r>
            <a:r>
              <a:rPr lang="en-US" sz="1050" b="1" dirty="0">
                <a:solidFill>
                  <a:schemeClr val="accent6"/>
                </a:solidFill>
                <a:ea typeface="Calibri"/>
              </a:rPr>
              <a:t> as soon as possible</a:t>
            </a:r>
            <a:r>
              <a:rPr lang="en-US" sz="900" dirty="0">
                <a:solidFill>
                  <a:schemeClr val="accent6"/>
                </a:solidFill>
                <a:uFill>
                  <a:solidFill>
                    <a:srgbClr val="000000"/>
                  </a:solidFill>
                </a:uFill>
                <a:ea typeface="Calibri"/>
              </a:rPr>
              <a:t>, if required, under the guidance of the GP.</a:t>
            </a:r>
          </a:p>
          <a:p>
            <a:pPr marL="600075" lvl="1" indent="-257175">
              <a:buFont typeface="+mj-lt"/>
              <a:buAutoNum type="arabicPeriod" startAt="2"/>
              <a:tabLst>
                <a:tab pos="405289" algn="l"/>
              </a:tabLst>
            </a:pPr>
            <a:endParaRPr lang="en-GB" sz="900" dirty="0">
              <a:solidFill>
                <a:schemeClr val="accent6"/>
              </a:solidFill>
              <a:uFill>
                <a:solidFill>
                  <a:srgbClr val="000000"/>
                </a:solidFill>
              </a:uFill>
              <a:ea typeface="Calibri"/>
            </a:endParaRPr>
          </a:p>
          <a:p>
            <a:pPr marL="600075" lvl="1" indent="-257175">
              <a:buFont typeface="+mj-lt"/>
              <a:buAutoNum type="arabicPeriod" startAt="2"/>
              <a:tabLst>
                <a:tab pos="405289" algn="l"/>
              </a:tabLst>
            </a:pPr>
            <a:r>
              <a:rPr lang="en-GB" sz="1050" b="1" dirty="0">
                <a:solidFill>
                  <a:schemeClr val="accent6"/>
                </a:solidFill>
                <a:ea typeface="Calibri"/>
              </a:rPr>
              <a:t>Contact your Local Authority </a:t>
            </a:r>
            <a:r>
              <a:rPr lang="en-GB" sz="900" dirty="0">
                <a:solidFill>
                  <a:schemeClr val="accent6"/>
                </a:solidFill>
                <a:ea typeface="Calibri"/>
              </a:rPr>
              <a:t>if you need additional support with staffing resources during an outbreak.</a:t>
            </a:r>
            <a:endParaRPr lang="en-GB" sz="900" dirty="0">
              <a:solidFill>
                <a:schemeClr val="accent6"/>
              </a:solidFill>
            </a:endParaRPr>
          </a:p>
        </p:txBody>
      </p:sp>
    </p:spTree>
    <p:extLst>
      <p:ext uri="{BB962C8B-B14F-4D97-AF65-F5344CB8AC3E}">
        <p14:creationId xmlns:p14="http://schemas.microsoft.com/office/powerpoint/2010/main" val="739716900"/>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2_Healthy London_Powerpoint template v1">
  <a:themeElements>
    <a:clrScheme name="London Health Partnership">
      <a:dk1>
        <a:srgbClr val="0072C6"/>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4815</TotalTime>
  <Words>2852</Words>
  <Application>Microsoft Office PowerPoint</Application>
  <PresentationFormat>On-screen Show (16:9)</PresentationFormat>
  <Paragraphs>351</Paragraphs>
  <Slides>31</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arial</vt:lpstr>
      <vt:lpstr>Arial Black</vt:lpstr>
      <vt:lpstr>Calibri</vt:lpstr>
      <vt:lpstr>Century Gothic</vt:lpstr>
      <vt:lpstr>Symbol</vt:lpstr>
      <vt:lpstr>Times New Roman</vt:lpstr>
      <vt:lpstr>Trebuchet MS</vt:lpstr>
      <vt:lpstr>2017 - HLP updated branding-PPT Template</vt:lpstr>
      <vt:lpstr>2_Healthy London_Powerpoint template v1</vt:lpstr>
      <vt:lpstr> Enhanced Health in Care Homes  London - Winter Readiness  Webinar 3: Managing winter illness 11th November 2019    </vt:lpstr>
      <vt:lpstr>A collective approach to planning for winter </vt:lpstr>
      <vt:lpstr>Enhanced Health in Care Homes Winter Readiness Webinars </vt:lpstr>
      <vt:lpstr>PowerPoint Presentation</vt:lpstr>
      <vt:lpstr>PowerPoint Presentation</vt:lpstr>
      <vt:lpstr>PowerPoint Presentation</vt:lpstr>
      <vt:lpstr>The London Influenza Standard Operating Procedure</vt:lpstr>
      <vt:lpstr>Reporting an outbreak is so important and simple to do </vt:lpstr>
      <vt:lpstr>How can you help a care home to be ready to act if they do suspect an outbreak? </vt:lpstr>
      <vt:lpstr>Making a note – the importance of record keeping and local governance</vt:lpstr>
      <vt:lpstr>Where to find the Influenza SOP? </vt:lpstr>
      <vt:lpstr>Supporting Resources</vt:lpstr>
      <vt:lpstr>PowerPoint Presentation</vt:lpstr>
      <vt:lpstr>How can your teams access the free flu vaccination? </vt:lpstr>
      <vt:lpstr>Collecting data for flu vaccinations – Local trackers </vt:lpstr>
      <vt:lpstr>Collecting data for flu vaccinations – Local trackers </vt:lpstr>
      <vt:lpstr>PowerPoint Presentation</vt:lpstr>
      <vt:lpstr>Helping Care Homes feel confident with Infection Prevention</vt:lpstr>
      <vt:lpstr>Helping Care Homes feel confident with keeping their residents warm</vt:lpstr>
      <vt:lpstr>Managing a suspected D&amp;V outbreak – supporting clear processes </vt:lpstr>
      <vt:lpstr>Managing a suspected D&amp;V outbreak – supporting clear processes </vt:lpstr>
      <vt:lpstr>Recognising signs of deterioration – what are you using locally? </vt:lpstr>
      <vt:lpstr>CarePulse – bed capacity management system for London </vt:lpstr>
      <vt:lpstr>How are you supporting your care homes to know what resources are available locally? </vt:lpstr>
      <vt:lpstr>NICE Quick Guides available for care home managers and staff</vt:lpstr>
      <vt:lpstr>Other resources – what do you have locally? </vt:lpstr>
      <vt:lpstr>PowerPoint Presentation</vt:lpstr>
      <vt:lpstr>Working together across London - sharing good practice </vt:lpstr>
      <vt:lpstr>Links to resources </vt:lpstr>
      <vt:lpstr>Links to resources </vt:lpstr>
      <vt:lpstr>Thank you for joining!</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Health in Care Homes  London Winter Readiness</dc:title>
  <dc:creator>Jane Sproat</dc:creator>
  <cp:lastModifiedBy>Carwyn Williams</cp:lastModifiedBy>
  <cp:revision>96</cp:revision>
  <dcterms:created xsi:type="dcterms:W3CDTF">2019-09-16T05:52:49Z</dcterms:created>
  <dcterms:modified xsi:type="dcterms:W3CDTF">2019-11-20T10:06:09Z</dcterms:modified>
</cp:coreProperties>
</file>