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 id="2147483678" r:id="rId4"/>
    <p:sldMasterId id="2147483687" r:id="rId5"/>
  </p:sldMasterIdLst>
  <p:notesMasterIdLst>
    <p:notesMasterId r:id="rId30"/>
  </p:notesMasterIdLst>
  <p:sldIdLst>
    <p:sldId id="257" r:id="rId6"/>
    <p:sldId id="259" r:id="rId7"/>
    <p:sldId id="264" r:id="rId8"/>
    <p:sldId id="260" r:id="rId9"/>
    <p:sldId id="262" r:id="rId10"/>
    <p:sldId id="258" r:id="rId11"/>
    <p:sldId id="405" r:id="rId12"/>
    <p:sldId id="263" r:id="rId13"/>
    <p:sldId id="406" r:id="rId14"/>
    <p:sldId id="407" r:id="rId15"/>
    <p:sldId id="408" r:id="rId16"/>
    <p:sldId id="409" r:id="rId17"/>
    <p:sldId id="410" r:id="rId18"/>
    <p:sldId id="411" r:id="rId19"/>
    <p:sldId id="412" r:id="rId20"/>
    <p:sldId id="425" r:id="rId21"/>
    <p:sldId id="414" r:id="rId22"/>
    <p:sldId id="426" r:id="rId23"/>
    <p:sldId id="417" r:id="rId24"/>
    <p:sldId id="419" r:id="rId25"/>
    <p:sldId id="420" r:id="rId26"/>
    <p:sldId id="427" r:id="rId27"/>
    <p:sldId id="422" r:id="rId28"/>
    <p:sldId id="42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p:restoredTop sz="94659"/>
  </p:normalViewPr>
  <p:slideViewPr>
    <p:cSldViewPr>
      <p:cViewPr varScale="1">
        <p:scale>
          <a:sx n="68" d="100"/>
          <a:sy n="68" d="100"/>
        </p:scale>
        <p:origin x="144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Users\carolinestirling\Desktop\Docs%20Caroline\newest%20location%20of%20death%20data%20\Rolling_Annual_Q4_2010_11_to_Q4_2016_17%20-%20London%20CCG%20and%20NCL%20data-%2029.1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carolinestirling\Desktop\Docs%20Caroline\newest%20location%20of%20death%20data%20\Rolling_Annual_Q4_2010_11_to_Q4_2016_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deaths at home</a:t>
            </a:r>
          </a:p>
        </c:rich>
      </c:tx>
      <c:overlay val="0"/>
      <c:spPr>
        <a:noFill/>
        <a:ln>
          <a:noFill/>
        </a:ln>
        <a:effectLst/>
      </c:spPr>
    </c:title>
    <c:autoTitleDeleted val="0"/>
    <c:plotArea>
      <c:layout/>
      <c:lineChart>
        <c:grouping val="standard"/>
        <c:varyColors val="0"/>
        <c:ser>
          <c:idx val="0"/>
          <c:order val="0"/>
          <c:tx>
            <c:strRef>
              <c:f>'NCL data '!$A$35</c:f>
              <c:strCache>
                <c:ptCount val="1"/>
                <c:pt idx="0">
                  <c:v>England</c:v>
                </c:pt>
              </c:strCache>
            </c:strRef>
          </c:tx>
          <c:spPr>
            <a:ln w="28575" cap="rnd">
              <a:solidFill>
                <a:schemeClr val="accent1"/>
              </a:solidFill>
              <a:round/>
            </a:ln>
            <a:effectLst/>
          </c:spPr>
          <c:marker>
            <c:symbol val="none"/>
          </c:marker>
          <c:cat>
            <c:strRef>
              <c:f>'NCL data '!$B$34:$G$34</c:f>
              <c:strCache>
                <c:ptCount val="6"/>
                <c:pt idx="0">
                  <c:v>Rolling annual 2011/12 Q1 - Q4</c:v>
                </c:pt>
                <c:pt idx="1">
                  <c:v>Rolling annual 2012/13 Q1 - Q4</c:v>
                </c:pt>
                <c:pt idx="2">
                  <c:v>Rolling annual 2013/14 Q1 - Q4</c:v>
                </c:pt>
                <c:pt idx="3">
                  <c:v>Rolling annual 2014/15 Q1 - Q4</c:v>
                </c:pt>
                <c:pt idx="4">
                  <c:v>Rolling annual 2015/16 Q1 - Q4</c:v>
                </c:pt>
                <c:pt idx="5">
                  <c:v>Rolling annual 2016/17 Q1 - Q4</c:v>
                </c:pt>
              </c:strCache>
            </c:strRef>
          </c:cat>
          <c:val>
            <c:numRef>
              <c:f>'NCL data '!$B$35:$G$35</c:f>
              <c:numCache>
                <c:formatCode>General</c:formatCode>
                <c:ptCount val="6"/>
                <c:pt idx="0">
                  <c:v>21.9</c:v>
                </c:pt>
                <c:pt idx="1">
                  <c:v>22</c:v>
                </c:pt>
                <c:pt idx="2">
                  <c:v>22.7</c:v>
                </c:pt>
                <c:pt idx="3">
                  <c:v>22.6</c:v>
                </c:pt>
                <c:pt idx="4" formatCode="0.0">
                  <c:v>23.2</c:v>
                </c:pt>
                <c:pt idx="5">
                  <c:v>23.3</c:v>
                </c:pt>
              </c:numCache>
            </c:numRef>
          </c:val>
          <c:smooth val="0"/>
          <c:extLst>
            <c:ext xmlns:c16="http://schemas.microsoft.com/office/drawing/2014/chart" uri="{C3380CC4-5D6E-409C-BE32-E72D297353CC}">
              <c16:uniqueId val="{00000000-9C6D-E349-891B-79A5AEA44DC0}"/>
            </c:ext>
          </c:extLst>
        </c:ser>
        <c:ser>
          <c:idx val="1"/>
          <c:order val="1"/>
          <c:tx>
            <c:strRef>
              <c:f>'NCL data '!$A$36</c:f>
              <c:strCache>
                <c:ptCount val="1"/>
                <c:pt idx="0">
                  <c:v>London</c:v>
                </c:pt>
              </c:strCache>
            </c:strRef>
          </c:tx>
          <c:spPr>
            <a:ln w="28575" cap="rnd">
              <a:solidFill>
                <a:schemeClr val="accent2"/>
              </a:solidFill>
              <a:round/>
            </a:ln>
            <a:effectLst/>
          </c:spPr>
          <c:marker>
            <c:symbol val="none"/>
          </c:marker>
          <c:cat>
            <c:strRef>
              <c:f>'NCL data '!$B$34:$G$34</c:f>
              <c:strCache>
                <c:ptCount val="6"/>
                <c:pt idx="0">
                  <c:v>Rolling annual 2011/12 Q1 - Q4</c:v>
                </c:pt>
                <c:pt idx="1">
                  <c:v>Rolling annual 2012/13 Q1 - Q4</c:v>
                </c:pt>
                <c:pt idx="2">
                  <c:v>Rolling annual 2013/14 Q1 - Q4</c:v>
                </c:pt>
                <c:pt idx="3">
                  <c:v>Rolling annual 2014/15 Q1 - Q4</c:v>
                </c:pt>
                <c:pt idx="4">
                  <c:v>Rolling annual 2015/16 Q1 - Q4</c:v>
                </c:pt>
                <c:pt idx="5">
                  <c:v>Rolling annual 2016/17 Q1 - Q4</c:v>
                </c:pt>
              </c:strCache>
            </c:strRef>
          </c:cat>
          <c:val>
            <c:numRef>
              <c:f>'NCL data '!$B$36:$G$36</c:f>
              <c:numCache>
                <c:formatCode>General</c:formatCode>
                <c:ptCount val="6"/>
                <c:pt idx="0">
                  <c:v>20.8</c:v>
                </c:pt>
                <c:pt idx="1">
                  <c:v>21</c:v>
                </c:pt>
                <c:pt idx="2">
                  <c:v>22.1</c:v>
                </c:pt>
                <c:pt idx="3">
                  <c:v>22.1</c:v>
                </c:pt>
                <c:pt idx="4" formatCode="0.0">
                  <c:v>23</c:v>
                </c:pt>
                <c:pt idx="5">
                  <c:v>23.6</c:v>
                </c:pt>
              </c:numCache>
            </c:numRef>
          </c:val>
          <c:smooth val="0"/>
          <c:extLst>
            <c:ext xmlns:c16="http://schemas.microsoft.com/office/drawing/2014/chart" uri="{C3380CC4-5D6E-409C-BE32-E72D297353CC}">
              <c16:uniqueId val="{00000001-9C6D-E349-891B-79A5AEA44DC0}"/>
            </c:ext>
          </c:extLst>
        </c:ser>
        <c:dLbls>
          <c:showLegendKey val="0"/>
          <c:showVal val="0"/>
          <c:showCatName val="0"/>
          <c:showSerName val="0"/>
          <c:showPercent val="0"/>
          <c:showBubbleSize val="0"/>
        </c:dLbls>
        <c:smooth val="0"/>
        <c:axId val="183642368"/>
        <c:axId val="183648256"/>
      </c:lineChart>
      <c:catAx>
        <c:axId val="18364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648256"/>
        <c:crosses val="autoZero"/>
        <c:auto val="1"/>
        <c:lblAlgn val="ctr"/>
        <c:lblOffset val="100"/>
        <c:noMultiLvlLbl val="0"/>
      </c:catAx>
      <c:valAx>
        <c:axId val="183648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642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 care home deaths</a:t>
            </a:r>
            <a:endParaRPr lang="en-US"/>
          </a:p>
        </c:rich>
      </c:tx>
      <c:overlay val="0"/>
      <c:spPr>
        <a:noFill/>
        <a:ln>
          <a:noFill/>
        </a:ln>
        <a:effectLst/>
      </c:spPr>
    </c:title>
    <c:autoTitleDeleted val="0"/>
    <c:plotArea>
      <c:layout/>
      <c:lineChart>
        <c:grouping val="standard"/>
        <c:varyColors val="0"/>
        <c:ser>
          <c:idx val="0"/>
          <c:order val="0"/>
          <c:tx>
            <c:strRef>
              <c:f>'NCL data  and London care homes'!$A$24</c:f>
              <c:strCache>
                <c:ptCount val="1"/>
                <c:pt idx="0">
                  <c:v>England</c:v>
                </c:pt>
              </c:strCache>
            </c:strRef>
          </c:tx>
          <c:spPr>
            <a:ln w="28575" cap="rnd">
              <a:solidFill>
                <a:schemeClr val="accent1"/>
              </a:solidFill>
              <a:round/>
            </a:ln>
            <a:effectLst/>
          </c:spPr>
          <c:marker>
            <c:symbol val="none"/>
          </c:marker>
          <c:cat>
            <c:strRef>
              <c:f>'NCL data  and London care homes'!$B$23:$G$23</c:f>
              <c:strCache>
                <c:ptCount val="6"/>
                <c:pt idx="0">
                  <c:v>Rolling annual 2011/12 Q1 - Q4</c:v>
                </c:pt>
                <c:pt idx="1">
                  <c:v>Rolling annual 2012/13 Q1 - Q4</c:v>
                </c:pt>
                <c:pt idx="2">
                  <c:v>Rolling annual 2013/14 Q1 - Q4</c:v>
                </c:pt>
                <c:pt idx="3">
                  <c:v>Rolling annual 2014/15 Q1 - Q4</c:v>
                </c:pt>
                <c:pt idx="4">
                  <c:v>Rolling annual 2015/16 Q1 - Q4</c:v>
                </c:pt>
                <c:pt idx="5">
                  <c:v>Rolling annual 2016/17 Q1 - Q4</c:v>
                </c:pt>
              </c:strCache>
            </c:strRef>
          </c:cat>
          <c:val>
            <c:numRef>
              <c:f>'NCL data  and London care homes'!$B$24:$G$24</c:f>
              <c:numCache>
                <c:formatCode>#,##0.0</c:formatCode>
                <c:ptCount val="6"/>
                <c:pt idx="0">
                  <c:v>19.899999999999999</c:v>
                </c:pt>
                <c:pt idx="1">
                  <c:v>21.3</c:v>
                </c:pt>
                <c:pt idx="2">
                  <c:v>21.3</c:v>
                </c:pt>
                <c:pt idx="3" formatCode="0.0">
                  <c:v>22.3</c:v>
                </c:pt>
                <c:pt idx="4" formatCode="0.0">
                  <c:v>21.9</c:v>
                </c:pt>
                <c:pt idx="5" formatCode="0.0">
                  <c:v>22.0966143699371</c:v>
                </c:pt>
              </c:numCache>
            </c:numRef>
          </c:val>
          <c:smooth val="0"/>
          <c:extLst>
            <c:ext xmlns:c16="http://schemas.microsoft.com/office/drawing/2014/chart" uri="{C3380CC4-5D6E-409C-BE32-E72D297353CC}">
              <c16:uniqueId val="{00000000-2EB1-074C-B57D-41BE1DECA735}"/>
            </c:ext>
          </c:extLst>
        </c:ser>
        <c:ser>
          <c:idx val="1"/>
          <c:order val="1"/>
          <c:tx>
            <c:strRef>
              <c:f>'NCL data  and London care homes'!$A$25</c:f>
              <c:strCache>
                <c:ptCount val="1"/>
                <c:pt idx="0">
                  <c:v>London</c:v>
                </c:pt>
              </c:strCache>
            </c:strRef>
          </c:tx>
          <c:spPr>
            <a:ln w="28575" cap="rnd">
              <a:solidFill>
                <a:schemeClr val="accent2"/>
              </a:solidFill>
              <a:round/>
            </a:ln>
            <a:effectLst/>
          </c:spPr>
          <c:marker>
            <c:symbol val="none"/>
          </c:marker>
          <c:cat>
            <c:strRef>
              <c:f>'NCL data  and London care homes'!$B$23:$G$23</c:f>
              <c:strCache>
                <c:ptCount val="6"/>
                <c:pt idx="0">
                  <c:v>Rolling annual 2011/12 Q1 - Q4</c:v>
                </c:pt>
                <c:pt idx="1">
                  <c:v>Rolling annual 2012/13 Q1 - Q4</c:v>
                </c:pt>
                <c:pt idx="2">
                  <c:v>Rolling annual 2013/14 Q1 - Q4</c:v>
                </c:pt>
                <c:pt idx="3">
                  <c:v>Rolling annual 2014/15 Q1 - Q4</c:v>
                </c:pt>
                <c:pt idx="4">
                  <c:v>Rolling annual 2015/16 Q1 - Q4</c:v>
                </c:pt>
                <c:pt idx="5">
                  <c:v>Rolling annual 2016/17 Q1 - Q4</c:v>
                </c:pt>
              </c:strCache>
            </c:strRef>
          </c:cat>
          <c:val>
            <c:numRef>
              <c:f>'NCL data  and London care homes'!$B$25:$G$25</c:f>
              <c:numCache>
                <c:formatCode>#,##0.0</c:formatCode>
                <c:ptCount val="6"/>
                <c:pt idx="0">
                  <c:v>13.8</c:v>
                </c:pt>
                <c:pt idx="1">
                  <c:v>14.6</c:v>
                </c:pt>
                <c:pt idx="2">
                  <c:v>14.5</c:v>
                </c:pt>
                <c:pt idx="3" formatCode="0.0">
                  <c:v>15.2</c:v>
                </c:pt>
                <c:pt idx="4" formatCode="0.0">
                  <c:v>14.3</c:v>
                </c:pt>
                <c:pt idx="5" formatCode="0.0">
                  <c:v>14.540992251835601</c:v>
                </c:pt>
              </c:numCache>
            </c:numRef>
          </c:val>
          <c:smooth val="0"/>
          <c:extLst>
            <c:ext xmlns:c16="http://schemas.microsoft.com/office/drawing/2014/chart" uri="{C3380CC4-5D6E-409C-BE32-E72D297353CC}">
              <c16:uniqueId val="{00000001-2EB1-074C-B57D-41BE1DECA735}"/>
            </c:ext>
          </c:extLst>
        </c:ser>
        <c:dLbls>
          <c:showLegendKey val="0"/>
          <c:showVal val="0"/>
          <c:showCatName val="0"/>
          <c:showSerName val="0"/>
          <c:showPercent val="0"/>
          <c:showBubbleSize val="0"/>
        </c:dLbls>
        <c:smooth val="0"/>
        <c:axId val="183694848"/>
        <c:axId val="183696384"/>
      </c:lineChart>
      <c:catAx>
        <c:axId val="18369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696384"/>
        <c:crosses val="autoZero"/>
        <c:auto val="1"/>
        <c:lblAlgn val="ctr"/>
        <c:lblOffset val="100"/>
        <c:noMultiLvlLbl val="0"/>
      </c:catAx>
      <c:valAx>
        <c:axId val="183696384"/>
        <c:scaling>
          <c:orientation val="minMax"/>
          <c:min val="12"/>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6948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5A5A9F-A6A7-4638-A64B-976B683EE214}" type="datetimeFigureOut">
              <a:rPr lang="en-GB" smtClean="0"/>
              <a:t>06/07/2018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5B9AF3-3335-43AA-A52A-D34ABF77E741}" type="slidenum">
              <a:rPr lang="en-GB" smtClean="0"/>
              <a:t>‹#›</a:t>
            </a:fld>
            <a:endParaRPr lang="en-GB"/>
          </a:p>
        </p:txBody>
      </p:sp>
    </p:spTree>
    <p:extLst>
      <p:ext uri="{BB962C8B-B14F-4D97-AF65-F5344CB8AC3E}">
        <p14:creationId xmlns:p14="http://schemas.microsoft.com/office/powerpoint/2010/main" val="209917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r>
              <a:rPr lang="en-GB" dirty="0"/>
              <a:t>Number of deaths registered in England and Wales</a:t>
            </a:r>
          </a:p>
          <a:p>
            <a:pPr marL="742950" lvl="2" indent="-342900"/>
            <a:r>
              <a:rPr lang="en-GB" dirty="0"/>
              <a:t>2015 - 530,000 (5.6% more than in 2014)</a:t>
            </a:r>
          </a:p>
          <a:p>
            <a:pPr marL="742950" lvl="2" indent="-342900"/>
            <a:r>
              <a:rPr lang="en-GB" dirty="0"/>
              <a:t>Projected 628,659 by 2040 </a:t>
            </a:r>
          </a:p>
          <a:p>
            <a:pPr marL="400050" lvl="2" indent="0">
              <a:buNone/>
            </a:pPr>
            <a:endParaRPr lang="en-GB" dirty="0"/>
          </a:p>
          <a:p>
            <a:pPr marL="342900" lvl="1" indent="-342900"/>
            <a:r>
              <a:rPr lang="en-GB" dirty="0"/>
              <a:t>Scottish study – over </a:t>
            </a:r>
            <a:r>
              <a:rPr lang="en-GB" b="1" u="sng" dirty="0"/>
              <a:t>1 in 4</a:t>
            </a:r>
            <a:r>
              <a:rPr lang="en-GB" dirty="0"/>
              <a:t> of hospital inpatients were dead within 12 months; a third of these died during index admission (Clark et al, 2014)</a:t>
            </a:r>
          </a:p>
          <a:p>
            <a:pPr marL="342900" lvl="1" indent="-342900"/>
            <a:endParaRPr lang="en-GB" dirty="0"/>
          </a:p>
          <a:p>
            <a:pPr marL="342900" lvl="1" indent="-342900"/>
            <a:r>
              <a:rPr lang="en-GB" dirty="0"/>
              <a:t>Projected number needing palliative care (</a:t>
            </a:r>
            <a:r>
              <a:rPr lang="en-GB" dirty="0" err="1"/>
              <a:t>Etkind</a:t>
            </a:r>
            <a:r>
              <a:rPr lang="en-GB" dirty="0"/>
              <a:t> et al, 2017):</a:t>
            </a:r>
          </a:p>
          <a:p>
            <a:pPr marL="742950" lvl="2" indent="-342900"/>
            <a:r>
              <a:rPr lang="en-GB" dirty="0"/>
              <a:t>Increase by 25 – 42%</a:t>
            </a:r>
          </a:p>
          <a:p>
            <a:pPr marL="742950" lvl="2" indent="-342900"/>
            <a:r>
              <a:rPr lang="en-GB" dirty="0"/>
              <a:t>Dementia and cancer will be main drivers of increased need</a:t>
            </a:r>
          </a:p>
          <a:p>
            <a:pPr marL="742950" lvl="2" indent="-342900"/>
            <a:endParaRPr lang="en-GB" dirty="0"/>
          </a:p>
          <a:p>
            <a:pPr marL="342900" lvl="1" indent="-342900"/>
            <a:r>
              <a:rPr lang="en-GB" dirty="0"/>
              <a:t>Size of older population over next 20 years (ONS):</a:t>
            </a:r>
          </a:p>
          <a:p>
            <a:pPr marL="742950" lvl="2" indent="-342900"/>
            <a:r>
              <a:rPr lang="en-GB" dirty="0"/>
              <a:t>Aged 85 or more: from 1.7 to 3.7 million</a:t>
            </a:r>
          </a:p>
          <a:p>
            <a:pPr marL="742950" lvl="2" indent="-342900"/>
            <a:r>
              <a:rPr lang="en-GB" dirty="0"/>
              <a:t>Aged 75-84: from 4.1 to 6.3 million</a:t>
            </a:r>
          </a:p>
          <a:p>
            <a:endParaRPr lang="en-GB" dirty="0"/>
          </a:p>
        </p:txBody>
      </p:sp>
      <p:sp>
        <p:nvSpPr>
          <p:cNvPr id="4" name="Slide Number Placeholder 3"/>
          <p:cNvSpPr>
            <a:spLocks noGrp="1"/>
          </p:cNvSpPr>
          <p:nvPr>
            <p:ph type="sldNum" sz="quarter" idx="10"/>
          </p:nvPr>
        </p:nvSpPr>
        <p:spPr/>
        <p:txBody>
          <a:bodyPr/>
          <a:lstStyle/>
          <a:p>
            <a:fld id="{DE5B9AF3-3335-43AA-A52A-D34ABF77E741}" type="slidenum">
              <a:rPr lang="en-GB" smtClean="0"/>
              <a:t>3</a:t>
            </a:fld>
            <a:endParaRPr lang="en-GB"/>
          </a:p>
        </p:txBody>
      </p:sp>
    </p:spTree>
    <p:extLst>
      <p:ext uri="{BB962C8B-B14F-4D97-AF65-F5344CB8AC3E}">
        <p14:creationId xmlns:p14="http://schemas.microsoft.com/office/powerpoint/2010/main" val="1758072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D2B75-C8DB-4007-B699-A57CDFAA332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079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D2B75-C8DB-4007-B699-A57CDFAA332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226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FE207-8779-44F7-8FED-91173F658FE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2016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FE207-8779-44F7-8FED-91173F658FE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136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FE207-8779-44F7-8FED-91173F658FE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2758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FE207-8779-44F7-8FED-91173F658FE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7120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http://www.endoflifecare-intelligence.org.uk/data_sources/place_of_death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FE207-8779-44F7-8FED-91173F658FE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9293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FE207-8779-44F7-8FED-91173F658FE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996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Jane to update based on comments</a:t>
            </a:r>
            <a:r>
              <a:rPr lang="en-GB" baseline="0" dirty="0"/>
              <a:t> from ES and recirculate </a:t>
            </a:r>
          </a:p>
          <a:p>
            <a:endParaRPr lang="en-GB" baseline="0" dirty="0"/>
          </a:p>
          <a:p>
            <a:r>
              <a:rPr lang="en-GB" baseline="0" dirty="0"/>
              <a:t>Re SLA between HLP/NELFT and UCLP discuss process with Geraldine then arrange meeting with appropriate people at UCLP/HLP </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D2B75-C8DB-4007-B699-A57CDFAA332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994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D2B75-C8DB-4007-B699-A57CDFAA332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81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72ADCA8-7EF3-43A5-B3FE-016CC65197AD}" type="datetimeFigureOut">
              <a:rPr lang="en-GB" smtClean="0"/>
              <a:t>06/07/2018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38FC8-13AF-4BB4-A18C-EEE7A7D53630}" type="slidenum">
              <a:rPr lang="en-GB" smtClean="0"/>
              <a:t>‹#›</a:t>
            </a:fld>
            <a:endParaRPr lang="en-GB"/>
          </a:p>
        </p:txBody>
      </p:sp>
    </p:spTree>
    <p:extLst>
      <p:ext uri="{BB962C8B-B14F-4D97-AF65-F5344CB8AC3E}">
        <p14:creationId xmlns:p14="http://schemas.microsoft.com/office/powerpoint/2010/main" val="2769205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2ADCA8-7EF3-43A5-B3FE-016CC65197AD}" type="datetimeFigureOut">
              <a:rPr lang="en-GB" smtClean="0"/>
              <a:t>06/07/2018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38FC8-13AF-4BB4-A18C-EEE7A7D53630}" type="slidenum">
              <a:rPr lang="en-GB" smtClean="0"/>
              <a:t>‹#›</a:t>
            </a:fld>
            <a:endParaRPr lang="en-GB"/>
          </a:p>
        </p:txBody>
      </p:sp>
    </p:spTree>
    <p:extLst>
      <p:ext uri="{BB962C8B-B14F-4D97-AF65-F5344CB8AC3E}">
        <p14:creationId xmlns:p14="http://schemas.microsoft.com/office/powerpoint/2010/main" val="379328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2ADCA8-7EF3-43A5-B3FE-016CC65197AD}" type="datetimeFigureOut">
              <a:rPr lang="en-GB" smtClean="0"/>
              <a:t>06/07/2018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38FC8-13AF-4BB4-A18C-EEE7A7D53630}" type="slidenum">
              <a:rPr lang="en-GB" smtClean="0"/>
              <a:t>‹#›</a:t>
            </a:fld>
            <a:endParaRPr lang="en-GB"/>
          </a:p>
        </p:txBody>
      </p:sp>
    </p:spTree>
    <p:extLst>
      <p:ext uri="{BB962C8B-B14F-4D97-AF65-F5344CB8AC3E}">
        <p14:creationId xmlns:p14="http://schemas.microsoft.com/office/powerpoint/2010/main" val="2525055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8" name="Rectangle 17"/>
          <p:cNvSpPr/>
          <p:nvPr userDrawn="1"/>
        </p:nvSpPr>
        <p:spPr>
          <a:xfrm>
            <a:off x="0" y="5085183"/>
            <a:ext cx="914400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3"/>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 name="Picture 2" descr="\\Nhsl-s-fil-01\atos\CB N Drive\2.0 Medical\Strategic Clinical Networks\Comms\Logo\London Clinical Networks\Office Use\logo-londonscn.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680"/>
          <a:stretch/>
        </p:blipFill>
        <p:spPr bwMode="auto">
          <a:xfrm>
            <a:off x="7434964" y="26364"/>
            <a:ext cx="1443222" cy="101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38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5142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8" name="Rectangle 17"/>
          <p:cNvSpPr/>
          <p:nvPr userDrawn="1"/>
        </p:nvSpPr>
        <p:spPr>
          <a:xfrm>
            <a:off x="0" y="5085183"/>
            <a:ext cx="914400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3"/>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srgbClr val="3F3F3F"/>
              </a:solidFill>
            </a:endParaRPr>
          </a:p>
        </p:txBody>
      </p:sp>
      <p:pic>
        <p:nvPicPr>
          <p:cNvPr id="2" name="Picture 2" descr="\\Nhsl-s-fil-01\atos\CB N Drive\2.0 Medical\Strategic Clinical Networks\Comms\Logo\London Clinical Networks\Office Use\logo-londonscn.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680"/>
          <a:stretch/>
        </p:blipFill>
        <p:spPr bwMode="auto">
          <a:xfrm>
            <a:off x="7434964" y="26364"/>
            <a:ext cx="1443222" cy="101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646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3398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76364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115150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90069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01</a:t>
            </a:r>
            <a:endParaRPr lang="en-GB" sz="8800" dirty="0">
              <a:solidFill>
                <a:prstClr val="white"/>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5268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2ADCA8-7EF3-43A5-B3FE-016CC65197AD}" type="datetimeFigureOut">
              <a:rPr lang="en-GB" smtClean="0"/>
              <a:t>06/07/2018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38FC8-13AF-4BB4-A18C-EEE7A7D53630}" type="slidenum">
              <a:rPr lang="en-GB" smtClean="0"/>
              <a:t>‹#›</a:t>
            </a:fld>
            <a:endParaRPr lang="en-GB"/>
          </a:p>
        </p:txBody>
      </p:sp>
    </p:spTree>
    <p:extLst>
      <p:ext uri="{BB962C8B-B14F-4D97-AF65-F5344CB8AC3E}">
        <p14:creationId xmlns:p14="http://schemas.microsoft.com/office/powerpoint/2010/main" val="2380701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3925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1103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73552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87901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2" descr="London Clinical Networks COL-NO BACKGR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36388" y="172242"/>
            <a:ext cx="1812784" cy="72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021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38" y="-15974"/>
            <a:ext cx="5917790" cy="6858000"/>
          </a:xfrm>
          <a:prstGeom prst="rect">
            <a:avLst/>
          </a:prstGeom>
        </p:spPr>
      </p:pic>
      <p:sp>
        <p:nvSpPr>
          <p:cNvPr id="6"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
        <p:nvSpPr>
          <p:cNvPr id="11" name="Picture Placeholder 4"/>
          <p:cNvSpPr>
            <a:spLocks noGrp="1"/>
          </p:cNvSpPr>
          <p:nvPr>
            <p:ph type="pic" sz="quarter" idx="13"/>
          </p:nvPr>
        </p:nvSpPr>
        <p:spPr>
          <a:xfrm>
            <a:off x="1115616" y="1268760"/>
            <a:ext cx="4732277" cy="3286768"/>
          </a:xfrm>
          <a:custGeom>
            <a:avLst/>
            <a:gdLst>
              <a:gd name="connsiteX0" fmla="*/ 0 w 3887788"/>
              <a:gd name="connsiteY0" fmla="*/ 0 h 1657350"/>
              <a:gd name="connsiteX1" fmla="*/ 3887788 w 3887788"/>
              <a:gd name="connsiteY1" fmla="*/ 0 h 1657350"/>
              <a:gd name="connsiteX2" fmla="*/ 3887788 w 3887788"/>
              <a:gd name="connsiteY2" fmla="*/ 1657350 h 1657350"/>
              <a:gd name="connsiteX3" fmla="*/ 0 w 3887788"/>
              <a:gd name="connsiteY3" fmla="*/ 1657350 h 1657350"/>
              <a:gd name="connsiteX4" fmla="*/ 0 w 3887788"/>
              <a:gd name="connsiteY4" fmla="*/ 0 h 1657350"/>
              <a:gd name="connsiteX0" fmla="*/ 0 w 4043063"/>
              <a:gd name="connsiteY0" fmla="*/ 655607 h 2312957"/>
              <a:gd name="connsiteX1" fmla="*/ 4043063 w 4043063"/>
              <a:gd name="connsiteY1" fmla="*/ 0 h 2312957"/>
              <a:gd name="connsiteX2" fmla="*/ 3887788 w 4043063"/>
              <a:gd name="connsiteY2" fmla="*/ 2312957 h 2312957"/>
              <a:gd name="connsiteX3" fmla="*/ 0 w 4043063"/>
              <a:gd name="connsiteY3" fmla="*/ 2312957 h 2312957"/>
              <a:gd name="connsiteX4" fmla="*/ 0 w 4043063"/>
              <a:gd name="connsiteY4" fmla="*/ 655607 h 2312957"/>
              <a:gd name="connsiteX0" fmla="*/ 0 w 4043063"/>
              <a:gd name="connsiteY0" fmla="*/ 655607 h 2787410"/>
              <a:gd name="connsiteX1" fmla="*/ 4043063 w 4043063"/>
              <a:gd name="connsiteY1" fmla="*/ 0 h 2787410"/>
              <a:gd name="connsiteX2" fmla="*/ 3887788 w 4043063"/>
              <a:gd name="connsiteY2" fmla="*/ 2312957 h 2787410"/>
              <a:gd name="connsiteX3" fmla="*/ 414067 w 4043063"/>
              <a:gd name="connsiteY3" fmla="*/ 2787410 h 2787410"/>
              <a:gd name="connsiteX4" fmla="*/ 0 w 4043063"/>
              <a:gd name="connsiteY4" fmla="*/ 655607 h 2787410"/>
              <a:gd name="connsiteX0" fmla="*/ 0 w 4043063"/>
              <a:gd name="connsiteY0" fmla="*/ 655607 h 2787410"/>
              <a:gd name="connsiteX1" fmla="*/ 4043063 w 4043063"/>
              <a:gd name="connsiteY1" fmla="*/ 0 h 2787410"/>
              <a:gd name="connsiteX2" fmla="*/ 3818776 w 4043063"/>
              <a:gd name="connsiteY2" fmla="*/ 2761530 h 2787410"/>
              <a:gd name="connsiteX3" fmla="*/ 414067 w 4043063"/>
              <a:gd name="connsiteY3" fmla="*/ 2787410 h 2787410"/>
              <a:gd name="connsiteX4" fmla="*/ 0 w 4043063"/>
              <a:gd name="connsiteY4" fmla="*/ 655607 h 2787410"/>
              <a:gd name="connsiteX0" fmla="*/ 0 w 4043063"/>
              <a:gd name="connsiteY0" fmla="*/ 655607 h 2787410"/>
              <a:gd name="connsiteX1" fmla="*/ 4043063 w 4043063"/>
              <a:gd name="connsiteY1" fmla="*/ 0 h 2787410"/>
              <a:gd name="connsiteX2" fmla="*/ 3818776 w 4043063"/>
              <a:gd name="connsiteY2" fmla="*/ 2761530 h 2787410"/>
              <a:gd name="connsiteX3" fmla="*/ 414067 w 4043063"/>
              <a:gd name="connsiteY3" fmla="*/ 2787410 h 2787410"/>
              <a:gd name="connsiteX4" fmla="*/ 0 w 4043063"/>
              <a:gd name="connsiteY4" fmla="*/ 655607 h 2787410"/>
              <a:gd name="connsiteX0" fmla="*/ 0 w 4129327"/>
              <a:gd name="connsiteY0" fmla="*/ 414067 h 2545870"/>
              <a:gd name="connsiteX1" fmla="*/ 4129327 w 4129327"/>
              <a:gd name="connsiteY1" fmla="*/ 0 h 2545870"/>
              <a:gd name="connsiteX2" fmla="*/ 3818776 w 4129327"/>
              <a:gd name="connsiteY2" fmla="*/ 2519990 h 2545870"/>
              <a:gd name="connsiteX3" fmla="*/ 414067 w 4129327"/>
              <a:gd name="connsiteY3" fmla="*/ 2545870 h 2545870"/>
              <a:gd name="connsiteX4" fmla="*/ 0 w 4129327"/>
              <a:gd name="connsiteY4" fmla="*/ 414067 h 2545870"/>
              <a:gd name="connsiteX0" fmla="*/ 0 w 4175703"/>
              <a:gd name="connsiteY0" fmla="*/ 702937 h 2834740"/>
              <a:gd name="connsiteX1" fmla="*/ 4175703 w 4175703"/>
              <a:gd name="connsiteY1" fmla="*/ 0 h 2834740"/>
              <a:gd name="connsiteX2" fmla="*/ 3818776 w 4175703"/>
              <a:gd name="connsiteY2" fmla="*/ 2808860 h 2834740"/>
              <a:gd name="connsiteX3" fmla="*/ 414067 w 4175703"/>
              <a:gd name="connsiteY3" fmla="*/ 2834740 h 2834740"/>
              <a:gd name="connsiteX4" fmla="*/ 0 w 4175703"/>
              <a:gd name="connsiteY4" fmla="*/ 702937 h 2834740"/>
              <a:gd name="connsiteX0" fmla="*/ 0 w 4198891"/>
              <a:gd name="connsiteY0" fmla="*/ 622696 h 2834740"/>
              <a:gd name="connsiteX1" fmla="*/ 4198891 w 4198891"/>
              <a:gd name="connsiteY1" fmla="*/ 0 h 2834740"/>
              <a:gd name="connsiteX2" fmla="*/ 3841964 w 4198891"/>
              <a:gd name="connsiteY2" fmla="*/ 2808860 h 2834740"/>
              <a:gd name="connsiteX3" fmla="*/ 437255 w 4198891"/>
              <a:gd name="connsiteY3" fmla="*/ 2834740 h 2834740"/>
              <a:gd name="connsiteX4" fmla="*/ 0 w 4198891"/>
              <a:gd name="connsiteY4" fmla="*/ 622696 h 2834740"/>
              <a:gd name="connsiteX0" fmla="*/ 0 w 4198891"/>
              <a:gd name="connsiteY0" fmla="*/ 622696 h 2995223"/>
              <a:gd name="connsiteX1" fmla="*/ 4198891 w 4198891"/>
              <a:gd name="connsiteY1" fmla="*/ 0 h 2995223"/>
              <a:gd name="connsiteX2" fmla="*/ 3841964 w 4198891"/>
              <a:gd name="connsiteY2" fmla="*/ 2808860 h 2995223"/>
              <a:gd name="connsiteX3" fmla="*/ 499091 w 4198891"/>
              <a:gd name="connsiteY3" fmla="*/ 2995223 h 2995223"/>
              <a:gd name="connsiteX4" fmla="*/ 0 w 4198891"/>
              <a:gd name="connsiteY4" fmla="*/ 622696 h 2995223"/>
              <a:gd name="connsiteX0" fmla="*/ 0 w 4198891"/>
              <a:gd name="connsiteY0" fmla="*/ 622696 h 2995223"/>
              <a:gd name="connsiteX1" fmla="*/ 4198891 w 4198891"/>
              <a:gd name="connsiteY1" fmla="*/ 0 h 2995223"/>
              <a:gd name="connsiteX2" fmla="*/ 3957906 w 4198891"/>
              <a:gd name="connsiteY2" fmla="*/ 2840957 h 2995223"/>
              <a:gd name="connsiteX3" fmla="*/ 499091 w 4198891"/>
              <a:gd name="connsiteY3" fmla="*/ 2995223 h 2995223"/>
              <a:gd name="connsiteX4" fmla="*/ 0 w 4198891"/>
              <a:gd name="connsiteY4" fmla="*/ 622696 h 2995223"/>
              <a:gd name="connsiteX0" fmla="*/ 0 w 4198891"/>
              <a:gd name="connsiteY0" fmla="*/ 622696 h 3011271"/>
              <a:gd name="connsiteX1" fmla="*/ 4198891 w 4198891"/>
              <a:gd name="connsiteY1" fmla="*/ 0 h 3011271"/>
              <a:gd name="connsiteX2" fmla="*/ 3957906 w 4198891"/>
              <a:gd name="connsiteY2" fmla="*/ 2840957 h 3011271"/>
              <a:gd name="connsiteX3" fmla="*/ 468173 w 4198891"/>
              <a:gd name="connsiteY3" fmla="*/ 3011271 h 3011271"/>
              <a:gd name="connsiteX4" fmla="*/ 0 w 4198891"/>
              <a:gd name="connsiteY4" fmla="*/ 622696 h 3011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891" h="3011271">
                <a:moveTo>
                  <a:pt x="0" y="622696"/>
                </a:moveTo>
                <a:lnTo>
                  <a:pt x="4198891" y="0"/>
                </a:lnTo>
                <a:lnTo>
                  <a:pt x="3957906" y="2840957"/>
                </a:lnTo>
                <a:lnTo>
                  <a:pt x="468173" y="3011271"/>
                </a:lnTo>
                <a:lnTo>
                  <a:pt x="0" y="622696"/>
                </a:lnTo>
                <a:close/>
              </a:path>
            </a:pathLst>
          </a:custGeom>
          <a:solidFill>
            <a:schemeClr val="bg1"/>
          </a:solidFill>
          <a:ln w="19050">
            <a:solidFill>
              <a:schemeClr val="accent4"/>
            </a:solidFill>
          </a:ln>
        </p:spPr>
        <p:txBody>
          <a:bodyPr/>
          <a:lstStyle>
            <a:lvl1pPr marL="0" indent="0">
              <a:buNone/>
              <a:defRPr/>
            </a:lvl1pPr>
          </a:lstStyle>
          <a:p>
            <a:endParaRPr lang="en-GB" dirty="0"/>
          </a:p>
          <a:p>
            <a:r>
              <a:rPr lang="en-GB" dirty="0"/>
              <a:t>Click icon to add picture</a:t>
            </a:r>
          </a:p>
        </p:txBody>
      </p:sp>
    </p:spTree>
    <p:extLst>
      <p:ext uri="{BB962C8B-B14F-4D97-AF65-F5344CB8AC3E}">
        <p14:creationId xmlns:p14="http://schemas.microsoft.com/office/powerpoint/2010/main" val="3431730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ndon buses –Whitechape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57925" cy="6858000"/>
          </a:xfrm>
          <a:prstGeom prst="rect">
            <a:avLst/>
          </a:prstGeom>
        </p:spPr>
      </p:pic>
      <p:sp>
        <p:nvSpPr>
          <p:cNvPr id="10"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12"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21"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1243358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693321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098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91712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ADCA8-7EF3-43A5-B3FE-016CC65197AD}" type="datetimeFigureOut">
              <a:rPr lang="en-GB" smtClean="0"/>
              <a:t>06/07/2018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38FC8-13AF-4BB4-A18C-EEE7A7D53630}" type="slidenum">
              <a:rPr lang="en-GB" smtClean="0"/>
              <a:t>‹#›</a:t>
            </a:fld>
            <a:endParaRPr lang="en-GB"/>
          </a:p>
        </p:txBody>
      </p:sp>
    </p:spTree>
    <p:extLst>
      <p:ext uri="{BB962C8B-B14F-4D97-AF65-F5344CB8AC3E}">
        <p14:creationId xmlns:p14="http://schemas.microsoft.com/office/powerpoint/2010/main" val="3630716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040073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363345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Picture Placeholder 4"/>
          <p:cNvSpPr>
            <a:spLocks noGrp="1"/>
          </p:cNvSpPr>
          <p:nvPr>
            <p:ph type="pic" sz="quarter" idx="13"/>
          </p:nvPr>
        </p:nvSpPr>
        <p:spPr>
          <a:xfrm>
            <a:off x="5436096" y="3464719"/>
            <a:ext cx="3518558" cy="2333117"/>
          </a:xfrm>
          <a:custGeom>
            <a:avLst/>
            <a:gdLst>
              <a:gd name="connsiteX0" fmla="*/ 0 w 3311525"/>
              <a:gd name="connsiteY0" fmla="*/ 0 h 2160588"/>
              <a:gd name="connsiteX1" fmla="*/ 3311525 w 3311525"/>
              <a:gd name="connsiteY1" fmla="*/ 0 h 2160588"/>
              <a:gd name="connsiteX2" fmla="*/ 3311525 w 3311525"/>
              <a:gd name="connsiteY2" fmla="*/ 2160588 h 2160588"/>
              <a:gd name="connsiteX3" fmla="*/ 0 w 3311525"/>
              <a:gd name="connsiteY3" fmla="*/ 2160588 h 2160588"/>
              <a:gd name="connsiteX4" fmla="*/ 0 w 3311525"/>
              <a:gd name="connsiteY4" fmla="*/ 0 h 2160588"/>
              <a:gd name="connsiteX0" fmla="*/ 0 w 3535811"/>
              <a:gd name="connsiteY0" fmla="*/ 172529 h 2333117"/>
              <a:gd name="connsiteX1" fmla="*/ 3535811 w 3535811"/>
              <a:gd name="connsiteY1" fmla="*/ 0 h 2333117"/>
              <a:gd name="connsiteX2" fmla="*/ 3311525 w 3535811"/>
              <a:gd name="connsiteY2" fmla="*/ 2333117 h 2333117"/>
              <a:gd name="connsiteX3" fmla="*/ 0 w 3535811"/>
              <a:gd name="connsiteY3" fmla="*/ 2333117 h 2333117"/>
              <a:gd name="connsiteX4" fmla="*/ 0 w 3535811"/>
              <a:gd name="connsiteY4" fmla="*/ 172529 h 2333117"/>
              <a:gd name="connsiteX0" fmla="*/ 0 w 3535811"/>
              <a:gd name="connsiteY0" fmla="*/ 172529 h 2333117"/>
              <a:gd name="connsiteX1" fmla="*/ 3535811 w 3535811"/>
              <a:gd name="connsiteY1" fmla="*/ 0 h 2333117"/>
              <a:gd name="connsiteX2" fmla="*/ 3311525 w 3535811"/>
              <a:gd name="connsiteY2" fmla="*/ 2333117 h 2333117"/>
              <a:gd name="connsiteX3" fmla="*/ 284672 w 3535811"/>
              <a:gd name="connsiteY3" fmla="*/ 2324491 h 2333117"/>
              <a:gd name="connsiteX4" fmla="*/ 0 w 3535811"/>
              <a:gd name="connsiteY4" fmla="*/ 172529 h 2333117"/>
              <a:gd name="connsiteX0" fmla="*/ 0 w 3518558"/>
              <a:gd name="connsiteY0" fmla="*/ 310552 h 2333117"/>
              <a:gd name="connsiteX1" fmla="*/ 3518558 w 3518558"/>
              <a:gd name="connsiteY1" fmla="*/ 0 h 2333117"/>
              <a:gd name="connsiteX2" fmla="*/ 3294272 w 3518558"/>
              <a:gd name="connsiteY2" fmla="*/ 2333117 h 2333117"/>
              <a:gd name="connsiteX3" fmla="*/ 267419 w 3518558"/>
              <a:gd name="connsiteY3" fmla="*/ 2324491 h 2333117"/>
              <a:gd name="connsiteX4" fmla="*/ 0 w 3518558"/>
              <a:gd name="connsiteY4" fmla="*/ 310552 h 2333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558" h="2333117">
                <a:moveTo>
                  <a:pt x="0" y="310552"/>
                </a:moveTo>
                <a:lnTo>
                  <a:pt x="3518558" y="0"/>
                </a:lnTo>
                <a:lnTo>
                  <a:pt x="3294272" y="2333117"/>
                </a:lnTo>
                <a:lnTo>
                  <a:pt x="267419" y="2324491"/>
                </a:lnTo>
                <a:lnTo>
                  <a:pt x="0" y="310552"/>
                </a:lnTo>
                <a:close/>
              </a:path>
            </a:pathLst>
          </a:custGeom>
          <a:ln w="19050">
            <a:solidFill>
              <a:srgbClr val="781D7D"/>
            </a:solidFill>
          </a:ln>
        </p:spPr>
        <p:txBody>
          <a:bodyPr/>
          <a:lstStyle>
            <a:lvl1pPr marL="0" indent="0">
              <a:buNone/>
              <a:defRPr sz="2000"/>
            </a:lvl1pPr>
          </a:lstStyle>
          <a:p>
            <a:r>
              <a:rPr lang="en-GB" dirty="0"/>
              <a:t>Click icon to add picture</a:t>
            </a:r>
          </a:p>
        </p:txBody>
      </p:sp>
    </p:spTree>
    <p:extLst>
      <p:ext uri="{BB962C8B-B14F-4D97-AF65-F5344CB8AC3E}">
        <p14:creationId xmlns:p14="http://schemas.microsoft.com/office/powerpoint/2010/main" val="500502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1908799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581978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5"/>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6867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CLPartners closing slide">
    <p:spTree>
      <p:nvGrpSpPr>
        <p:cNvPr id="1" name=""/>
        <p:cNvGrpSpPr/>
        <p:nvPr/>
      </p:nvGrpSpPr>
      <p:grpSpPr>
        <a:xfrm>
          <a:off x="0" y="0"/>
          <a:ext cx="0" cy="0"/>
          <a:chOff x="0" y="0"/>
          <a:chExt cx="0" cy="0"/>
        </a:xfrm>
      </p:grpSpPr>
      <p:sp>
        <p:nvSpPr>
          <p:cNvPr id="2" name="TextBox 1"/>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r>
              <a:rPr lang="en-GB" sz="1600" dirty="0">
                <a:solidFill>
                  <a:srgbClr val="006298"/>
                </a:solidFill>
              </a:rPr>
              <a:t>UCLPartners</a:t>
            </a:r>
            <a:br>
              <a:rPr lang="en-GB" sz="1600" dirty="0">
                <a:solidFill>
                  <a:srgbClr val="006298"/>
                </a:solidFill>
              </a:rPr>
            </a:br>
            <a:r>
              <a:rPr lang="en-GB" sz="1600" dirty="0">
                <a:solidFill>
                  <a:srgbClr val="006298"/>
                </a:solidFill>
              </a:rPr>
              <a:t>3rd Floor</a:t>
            </a:r>
            <a:br>
              <a:rPr lang="en-GB" sz="1600" dirty="0">
                <a:solidFill>
                  <a:srgbClr val="006298"/>
                </a:solidFill>
              </a:rPr>
            </a:br>
            <a:r>
              <a:rPr lang="en-GB" sz="1600" dirty="0">
                <a:solidFill>
                  <a:srgbClr val="006298"/>
                </a:solidFill>
              </a:rPr>
              <a:t>170 Tottenham Court Road</a:t>
            </a:r>
            <a:br>
              <a:rPr lang="en-GB" sz="1600" dirty="0">
                <a:solidFill>
                  <a:srgbClr val="006298"/>
                </a:solidFill>
              </a:rPr>
            </a:br>
            <a:r>
              <a:rPr lang="en-GB" sz="1600" dirty="0">
                <a:solidFill>
                  <a:srgbClr val="006298"/>
                </a:solidFill>
              </a:rPr>
              <a:t>London W1T 7HA</a:t>
            </a:r>
          </a:p>
          <a:p>
            <a:br>
              <a:rPr lang="en-GB" sz="1600" dirty="0">
                <a:solidFill>
                  <a:srgbClr val="006298"/>
                </a:solidFill>
              </a:rPr>
            </a:br>
            <a:r>
              <a:rPr lang="en-GB" sz="1600" dirty="0">
                <a:solidFill>
                  <a:srgbClr val="006298"/>
                </a:solidFill>
              </a:rPr>
              <a:t>020 7679 6633 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2830906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48"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870363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2ADCA8-7EF3-43A5-B3FE-016CC65197AD}" type="datetimeFigureOut">
              <a:rPr lang="en-GB" smtClean="0"/>
              <a:t>06/07/2018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F38FC8-13AF-4BB4-A18C-EEE7A7D53630}" type="slidenum">
              <a:rPr lang="en-GB" smtClean="0"/>
              <a:t>‹#›</a:t>
            </a:fld>
            <a:endParaRPr lang="en-GB"/>
          </a:p>
        </p:txBody>
      </p:sp>
    </p:spTree>
    <p:extLst>
      <p:ext uri="{BB962C8B-B14F-4D97-AF65-F5344CB8AC3E}">
        <p14:creationId xmlns:p14="http://schemas.microsoft.com/office/powerpoint/2010/main" val="378711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72ADCA8-7EF3-43A5-B3FE-016CC65197AD}" type="datetimeFigureOut">
              <a:rPr lang="en-GB" smtClean="0"/>
              <a:t>06/07/2018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F38FC8-13AF-4BB4-A18C-EEE7A7D53630}" type="slidenum">
              <a:rPr lang="en-GB" smtClean="0"/>
              <a:t>‹#›</a:t>
            </a:fld>
            <a:endParaRPr lang="en-GB"/>
          </a:p>
        </p:txBody>
      </p:sp>
    </p:spTree>
    <p:extLst>
      <p:ext uri="{BB962C8B-B14F-4D97-AF65-F5344CB8AC3E}">
        <p14:creationId xmlns:p14="http://schemas.microsoft.com/office/powerpoint/2010/main" val="246453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72ADCA8-7EF3-43A5-B3FE-016CC65197AD}" type="datetimeFigureOut">
              <a:rPr lang="en-GB" smtClean="0"/>
              <a:t>06/07/2018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F38FC8-13AF-4BB4-A18C-EEE7A7D53630}" type="slidenum">
              <a:rPr lang="en-GB" smtClean="0"/>
              <a:t>‹#›</a:t>
            </a:fld>
            <a:endParaRPr lang="en-GB"/>
          </a:p>
        </p:txBody>
      </p:sp>
    </p:spTree>
    <p:extLst>
      <p:ext uri="{BB962C8B-B14F-4D97-AF65-F5344CB8AC3E}">
        <p14:creationId xmlns:p14="http://schemas.microsoft.com/office/powerpoint/2010/main" val="79915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ADCA8-7EF3-43A5-B3FE-016CC65197AD}" type="datetimeFigureOut">
              <a:rPr lang="en-GB" smtClean="0"/>
              <a:t>06/07/2018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F38FC8-13AF-4BB4-A18C-EEE7A7D53630}" type="slidenum">
              <a:rPr lang="en-GB" smtClean="0"/>
              <a:t>‹#›</a:t>
            </a:fld>
            <a:endParaRPr lang="en-GB"/>
          </a:p>
        </p:txBody>
      </p:sp>
    </p:spTree>
    <p:extLst>
      <p:ext uri="{BB962C8B-B14F-4D97-AF65-F5344CB8AC3E}">
        <p14:creationId xmlns:p14="http://schemas.microsoft.com/office/powerpoint/2010/main" val="340003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2ADCA8-7EF3-43A5-B3FE-016CC65197AD}" type="datetimeFigureOut">
              <a:rPr lang="en-GB" smtClean="0"/>
              <a:t>06/07/2018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F38FC8-13AF-4BB4-A18C-EEE7A7D53630}" type="slidenum">
              <a:rPr lang="en-GB" smtClean="0"/>
              <a:t>‹#›</a:t>
            </a:fld>
            <a:endParaRPr lang="en-GB"/>
          </a:p>
        </p:txBody>
      </p:sp>
    </p:spTree>
    <p:extLst>
      <p:ext uri="{BB962C8B-B14F-4D97-AF65-F5344CB8AC3E}">
        <p14:creationId xmlns:p14="http://schemas.microsoft.com/office/powerpoint/2010/main" val="193751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2ADCA8-7EF3-43A5-B3FE-016CC65197AD}" type="datetimeFigureOut">
              <a:rPr lang="en-GB" smtClean="0"/>
              <a:t>06/07/2018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F38FC8-13AF-4BB4-A18C-EEE7A7D53630}" type="slidenum">
              <a:rPr lang="en-GB" smtClean="0"/>
              <a:t>‹#›</a:t>
            </a:fld>
            <a:endParaRPr lang="en-GB"/>
          </a:p>
        </p:txBody>
      </p:sp>
    </p:spTree>
    <p:extLst>
      <p:ext uri="{BB962C8B-B14F-4D97-AF65-F5344CB8AC3E}">
        <p14:creationId xmlns:p14="http://schemas.microsoft.com/office/powerpoint/2010/main" val="1024805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6.png"/><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3.jpe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ADCA8-7EF3-43A5-B3FE-016CC65197AD}" type="datetimeFigureOut">
              <a:rPr lang="en-GB" smtClean="0"/>
              <a:t>06/07/2018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38FC8-13AF-4BB4-A18C-EEE7A7D53630}" type="slidenum">
              <a:rPr lang="en-GB" smtClean="0"/>
              <a:t>‹#›</a:t>
            </a:fld>
            <a:endParaRPr lang="en-GB"/>
          </a:p>
        </p:txBody>
      </p:sp>
    </p:spTree>
    <p:extLst>
      <p:ext uri="{BB962C8B-B14F-4D97-AF65-F5344CB8AC3E}">
        <p14:creationId xmlns:p14="http://schemas.microsoft.com/office/powerpoint/2010/main" val="3403299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8639808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80312" y="323402"/>
            <a:ext cx="1430532" cy="450895"/>
          </a:xfrm>
          <a:prstGeom prst="rect">
            <a:avLst/>
          </a:prstGeom>
        </p:spPr>
      </p:pic>
    </p:spTree>
    <p:extLst>
      <p:ext uri="{BB962C8B-B14F-4D97-AF65-F5344CB8AC3E}">
        <p14:creationId xmlns:p14="http://schemas.microsoft.com/office/powerpoint/2010/main" val="10361607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1141312" y="5828329"/>
            <a:ext cx="10537848" cy="1424916"/>
            <a:chOff x="1894856" y="5828329"/>
            <a:chExt cx="10537848" cy="1424916"/>
          </a:xfrm>
        </p:grpSpPr>
        <p:cxnSp>
          <p:nvCxnSpPr>
            <p:cNvPr id="5" name="Straight Connector 4"/>
            <p:cNvCxnSpPr/>
            <p:nvPr userDrawn="1"/>
          </p:nvCxnSpPr>
          <p:spPr>
            <a:xfrm flipH="1">
              <a:off x="11381462" y="5990373"/>
              <a:ext cx="216024" cy="90663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8011964" y="6443691"/>
              <a:ext cx="848274" cy="6577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7992555" y="6435065"/>
              <a:ext cx="303995" cy="72972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9216008" y="6426567"/>
              <a:ext cx="192602" cy="56901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8507409" y="6127249"/>
              <a:ext cx="1404493" cy="85825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10686243" y="6565918"/>
              <a:ext cx="1488760" cy="29208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11803180" y="6239403"/>
              <a:ext cx="379434" cy="65760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0878603" y="6426567"/>
              <a:ext cx="948241" cy="674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362367" y="6628100"/>
              <a:ext cx="1635795" cy="38404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029291" y="6467025"/>
              <a:ext cx="301194" cy="697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270140" y="6315378"/>
              <a:ext cx="405296" cy="78603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788732" y="6637879"/>
              <a:ext cx="368424" cy="4462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594804" y="6346608"/>
              <a:ext cx="984009" cy="80346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6371365" y="6346608"/>
              <a:ext cx="216024" cy="90663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855640" y="6597352"/>
              <a:ext cx="2880320" cy="50405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userDrawn="1"/>
          </p:nvCxnSpPr>
          <p:spPr>
            <a:xfrm>
              <a:off x="4271797" y="6309320"/>
              <a:ext cx="1320147" cy="864096"/>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7" name="Straight Connector 26"/>
            <p:cNvCxnSpPr/>
            <p:nvPr userDrawn="1"/>
          </p:nvCxnSpPr>
          <p:spPr>
            <a:xfrm flipH="1">
              <a:off x="1894856" y="6436084"/>
              <a:ext cx="4129136" cy="648072"/>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a:xfrm flipH="1">
              <a:off x="5303913" y="6436084"/>
              <a:ext cx="720079" cy="639446"/>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a:xfrm>
              <a:off x="7274238" y="6218554"/>
              <a:ext cx="2836958" cy="874228"/>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userDrawn="1"/>
          </p:nvCxnSpPr>
          <p:spPr>
            <a:xfrm flipH="1">
              <a:off x="6047655" y="5828329"/>
              <a:ext cx="6385049" cy="127739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6839743" y="6067418"/>
              <a:ext cx="1152805" cy="10081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6516385" y="6692722"/>
              <a:ext cx="1488165" cy="3828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flipH="1" flipV="1">
              <a:off x="11134773" y="5943856"/>
              <a:ext cx="1225923" cy="3654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10247783" y="6369954"/>
              <a:ext cx="175108" cy="6969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a:off x="11525478" y="6253394"/>
              <a:ext cx="673189" cy="604606"/>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userDrawn="1"/>
          </p:nvCxnSpPr>
          <p:spPr>
            <a:xfrm>
              <a:off x="9911916" y="6117176"/>
              <a:ext cx="2316088" cy="7669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553926" y="6127800"/>
              <a:ext cx="1822884" cy="7778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H="1">
              <a:off x="2291239" y="6067418"/>
              <a:ext cx="4548504" cy="1008112"/>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grpSp>
      <p:sp>
        <p:nvSpPr>
          <p:cNvPr id="39" name="Slide Number Placeholder 3"/>
          <p:cNvSpPr txBox="1">
            <a:spLocks/>
          </p:cNvSpPr>
          <p:nvPr userDrawn="1"/>
        </p:nvSpPr>
        <p:spPr>
          <a:xfrm>
            <a:off x="143339" y="6376243"/>
            <a:ext cx="576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pic>
        <p:nvPicPr>
          <p:cNvPr id="41" name="Picture 4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31360" y="260648"/>
            <a:ext cx="1370583" cy="432000"/>
          </a:xfrm>
          <a:prstGeom prst="rect">
            <a:avLst/>
          </a:prstGeom>
        </p:spPr>
      </p:pic>
    </p:spTree>
    <p:extLst>
      <p:ext uri="{BB962C8B-B14F-4D97-AF65-F5344CB8AC3E}">
        <p14:creationId xmlns:p14="http://schemas.microsoft.com/office/powerpoint/2010/main" val="32516911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38" y="-15974"/>
            <a:ext cx="5917790" cy="6858000"/>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80312" y="323402"/>
            <a:ext cx="1430532" cy="450895"/>
          </a:xfrm>
          <a:prstGeom prst="rect">
            <a:avLst/>
          </a:prstGeom>
        </p:spPr>
      </p:pic>
    </p:spTree>
    <p:extLst>
      <p:ext uri="{BB962C8B-B14F-4D97-AF65-F5344CB8AC3E}">
        <p14:creationId xmlns:p14="http://schemas.microsoft.com/office/powerpoint/2010/main" val="2432415795"/>
      </p:ext>
    </p:extLst>
  </p:cSld>
  <p:clrMap bg1="lt1" tx1="dk1" bg2="lt2" tx2="dk2" accent1="accent1" accent2="accent2" accent3="accent3" accent4="accent4" accent5="accent5" accent6="accent6" hlink="hlink" folHlink="folHlink"/>
  <p:sldLayoutIdLst>
    <p:sldLayoutId id="2147483688" r:id="rId1"/>
    <p:sldLayoutId id="214748368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ideo" Target="https://www.youtube.com/embed/bRBbIrJ4ZNU" TargetMode="Externa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hyperlink" Target="https://uclpartners.com/case-study-eolc/" TargetMode="External"/><Relationship Id="rId2" Type="http://schemas.openxmlformats.org/officeDocument/2006/relationships/hyperlink" Target="https://www.youtube.com/watch?v=il7dJMESCpY" TargetMode="External"/><Relationship Id="rId1" Type="http://schemas.openxmlformats.org/officeDocument/2006/relationships/slideLayout" Target="../slideLayouts/slideLayout31.xml"/><Relationship Id="rId6" Type="http://schemas.openxmlformats.org/officeDocument/2006/relationships/hyperlink" Target="https://uclpartners.com/what-we-do/clinical-themes/end-of-life-care/" TargetMode="External"/><Relationship Id="rId5" Type="http://schemas.openxmlformats.org/officeDocument/2006/relationships/hyperlink" Target="https://www.youtube.com/watch?v=bRBbIrJ4ZNU" TargetMode="External"/><Relationship Id="rId4" Type="http://schemas.openxmlformats.org/officeDocument/2006/relationships/hyperlink" Target="https://www.youtube.com/watch?v=Rwcykb47PgM"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mailto:chris.larkin@uclpartners.com" TargetMode="Externa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4.tmp"/><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tmp"/><Relationship Id="rId10" Type="http://schemas.openxmlformats.org/officeDocument/2006/relationships/image" Target="../media/image16.png"/><Relationship Id="rId4" Type="http://schemas.openxmlformats.org/officeDocument/2006/relationships/image" Target="../media/image10.tmp"/><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Life Care</a:t>
            </a:r>
          </a:p>
        </p:txBody>
      </p:sp>
      <p:sp>
        <p:nvSpPr>
          <p:cNvPr id="3" name="Text Placeholder 2"/>
          <p:cNvSpPr>
            <a:spLocks noGrp="1"/>
          </p:cNvSpPr>
          <p:nvPr>
            <p:ph type="body" sz="quarter" idx="10"/>
          </p:nvPr>
        </p:nvSpPr>
        <p:spPr>
          <a:xfrm>
            <a:off x="264046" y="3500239"/>
            <a:ext cx="8484418" cy="936873"/>
          </a:xfrm>
        </p:spPr>
        <p:txBody>
          <a:bodyPr/>
          <a:lstStyle/>
          <a:p>
            <a:r>
              <a:rPr lang="en-GB" b="1" dirty="0"/>
              <a:t>Malti </a:t>
            </a:r>
            <a:r>
              <a:rPr lang="en-GB" b="1" dirty="0" err="1"/>
              <a:t>Varshney</a:t>
            </a:r>
            <a:r>
              <a:rPr lang="en-GB" b="1" dirty="0"/>
              <a:t>, Associate Director </a:t>
            </a:r>
          </a:p>
          <a:p>
            <a:r>
              <a:rPr lang="en-GB" dirty="0"/>
              <a:t>London Clinical Networks and Senate</a:t>
            </a:r>
          </a:p>
        </p:txBody>
      </p:sp>
    </p:spTree>
    <p:extLst>
      <p:ext uri="{BB962C8B-B14F-4D97-AF65-F5344CB8AC3E}">
        <p14:creationId xmlns:p14="http://schemas.microsoft.com/office/powerpoint/2010/main" val="1022294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p:txBody>
          <a:bodyPr/>
          <a:lstStyle/>
          <a:p>
            <a:endParaRPr lang="en-GB" dirty="0">
              <a:highlight>
                <a:srgbClr val="FFFF00"/>
              </a:highlight>
            </a:endParaRPr>
          </a:p>
          <a:p>
            <a:endParaRPr lang="en-GB" dirty="0"/>
          </a:p>
        </p:txBody>
      </p:sp>
      <p:sp>
        <p:nvSpPr>
          <p:cNvPr id="4" name="Text Placeholder 3"/>
          <p:cNvSpPr>
            <a:spLocks noGrp="1"/>
          </p:cNvSpPr>
          <p:nvPr>
            <p:ph type="body" sz="quarter" idx="10"/>
          </p:nvPr>
        </p:nvSpPr>
        <p:spPr/>
        <p:txBody>
          <a:bodyPr/>
          <a:lstStyle/>
          <a:p>
            <a:r>
              <a:rPr lang="en-GB" dirty="0"/>
              <a:t>Ambitions for Palliative and End of Life Care</a:t>
            </a:r>
          </a:p>
        </p:txBody>
      </p:sp>
      <p:pic>
        <p:nvPicPr>
          <p:cNvPr id="6" name="Picture 4">
            <a:extLst>
              <a:ext uri="{FF2B5EF4-FFF2-40B4-BE49-F238E27FC236}">
                <a16:creationId xmlns:a16="http://schemas.microsoft.com/office/drawing/2014/main" id="{5B4C5432-6D6C-49FC-8418-E3E1103D7D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24" t="19096" r="22565" b="7302"/>
          <a:stretch/>
        </p:blipFill>
        <p:spPr bwMode="auto">
          <a:xfrm>
            <a:off x="1169370" y="905198"/>
            <a:ext cx="6804561" cy="50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39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p:txBody>
          <a:bodyPr/>
          <a:lstStyle/>
          <a:p>
            <a:endParaRPr lang="en-GB" dirty="0">
              <a:highlight>
                <a:srgbClr val="FFFF00"/>
              </a:highlight>
            </a:endParaRPr>
          </a:p>
          <a:p>
            <a:endParaRPr lang="en-GB" dirty="0"/>
          </a:p>
        </p:txBody>
      </p:sp>
      <p:sp>
        <p:nvSpPr>
          <p:cNvPr id="4" name="Text Placeholder 3"/>
          <p:cNvSpPr>
            <a:spLocks noGrp="1"/>
          </p:cNvSpPr>
          <p:nvPr>
            <p:ph type="body" sz="quarter" idx="10"/>
          </p:nvPr>
        </p:nvSpPr>
        <p:spPr/>
        <p:txBody>
          <a:bodyPr/>
          <a:lstStyle/>
          <a:p>
            <a:r>
              <a:rPr lang="en-GB" dirty="0"/>
              <a:t>Ambitions for Palliative and End of Life Care</a:t>
            </a:r>
          </a:p>
          <a:p>
            <a:endParaRPr lang="en-GB" dirty="0"/>
          </a:p>
        </p:txBody>
      </p:sp>
      <p:pic>
        <p:nvPicPr>
          <p:cNvPr id="7" name="Picture 3">
            <a:extLst>
              <a:ext uri="{FF2B5EF4-FFF2-40B4-BE49-F238E27FC236}">
                <a16:creationId xmlns:a16="http://schemas.microsoft.com/office/drawing/2014/main" id="{1D3A335E-0C6B-4C6A-A2AB-42BE76AF55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28" t="19104" r="22468" b="7302"/>
          <a:stretch/>
        </p:blipFill>
        <p:spPr bwMode="auto">
          <a:xfrm>
            <a:off x="1151557" y="905493"/>
            <a:ext cx="6840188" cy="504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875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p:txBody>
          <a:bodyPr/>
          <a:lstStyle/>
          <a:p>
            <a:endParaRPr lang="en-GB" dirty="0">
              <a:highlight>
                <a:srgbClr val="FFFF00"/>
              </a:highlight>
            </a:endParaRPr>
          </a:p>
          <a:p>
            <a:endParaRPr lang="en-GB" dirty="0"/>
          </a:p>
        </p:txBody>
      </p:sp>
      <p:sp>
        <p:nvSpPr>
          <p:cNvPr id="4" name="Text Placeholder 3"/>
          <p:cNvSpPr>
            <a:spLocks noGrp="1"/>
          </p:cNvSpPr>
          <p:nvPr>
            <p:ph type="body" sz="quarter" idx="10"/>
          </p:nvPr>
        </p:nvSpPr>
        <p:spPr/>
        <p:txBody>
          <a:bodyPr/>
          <a:lstStyle/>
          <a:p>
            <a:r>
              <a:rPr lang="en-GB" dirty="0"/>
              <a:t>Ambitions for Palliative and End of Life Care</a:t>
            </a:r>
          </a:p>
          <a:p>
            <a:endParaRPr lang="en-GB" dirty="0"/>
          </a:p>
        </p:txBody>
      </p:sp>
      <p:pic>
        <p:nvPicPr>
          <p:cNvPr id="7" name="Picture 2">
            <a:extLst>
              <a:ext uri="{FF2B5EF4-FFF2-40B4-BE49-F238E27FC236}">
                <a16:creationId xmlns:a16="http://schemas.microsoft.com/office/drawing/2014/main" id="{699675C6-609A-4243-B069-58B242ECA6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15" t="18874" r="22760" b="7532"/>
          <a:stretch/>
        </p:blipFill>
        <p:spPr bwMode="auto">
          <a:xfrm>
            <a:off x="1199059" y="905493"/>
            <a:ext cx="6745184" cy="504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849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 UCLPartners End of Life Care Project</a:t>
            </a:r>
          </a:p>
          <a:p>
            <a:endParaRPr lang="en-GB" dirty="0"/>
          </a:p>
        </p:txBody>
      </p:sp>
      <p:sp>
        <p:nvSpPr>
          <p:cNvPr id="5" name="Text Placeholder 4"/>
          <p:cNvSpPr>
            <a:spLocks noGrp="1"/>
          </p:cNvSpPr>
          <p:nvPr>
            <p:ph type="body" sz="quarter" idx="11"/>
          </p:nvPr>
        </p:nvSpPr>
        <p:spPr/>
        <p:txBody>
          <a:bodyPr/>
          <a:lstStyle/>
          <a:p>
            <a:r>
              <a:rPr lang="en-GB" dirty="0"/>
              <a:t>UCLPartners - Academic Health Science Network for North Central and North East London</a:t>
            </a:r>
          </a:p>
          <a:p>
            <a:endParaRPr lang="en-GB" dirty="0"/>
          </a:p>
          <a:p>
            <a:r>
              <a:rPr lang="en-GB" dirty="0"/>
              <a:t>Commissioned by Health Education England to develop educational resources supporting delivery of excellent EOLC in different settings:</a:t>
            </a:r>
          </a:p>
          <a:p>
            <a:endParaRPr lang="en-GB" dirty="0"/>
          </a:p>
          <a:p>
            <a:pPr lvl="1">
              <a:buFont typeface="Wingdings" panose="05000000000000000000" pitchFamily="2" charset="2"/>
              <a:buChar char="Ø"/>
            </a:pPr>
            <a:r>
              <a:rPr lang="en-GB" dirty="0"/>
              <a:t>Acute Hospitals – Milestones (2015)</a:t>
            </a:r>
          </a:p>
          <a:p>
            <a:pPr>
              <a:buFont typeface="Wingdings" panose="05000000000000000000" pitchFamily="2" charset="2"/>
              <a:buChar char="Ø"/>
            </a:pPr>
            <a:endParaRPr lang="en-GB" dirty="0"/>
          </a:p>
          <a:p>
            <a:pPr lvl="1">
              <a:buFont typeface="Wingdings" panose="05000000000000000000" pitchFamily="2" charset="2"/>
              <a:buChar char="Ø"/>
            </a:pPr>
            <a:r>
              <a:rPr lang="en-GB" dirty="0"/>
              <a:t>Community – You Matter (2016)</a:t>
            </a:r>
          </a:p>
          <a:p>
            <a:pPr>
              <a:buFont typeface="Wingdings" panose="05000000000000000000" pitchFamily="2" charset="2"/>
              <a:buChar char="Ø"/>
            </a:pPr>
            <a:endParaRPr lang="en-GB" dirty="0"/>
          </a:p>
          <a:p>
            <a:pPr lvl="1">
              <a:buFont typeface="Wingdings" panose="05000000000000000000" pitchFamily="2" charset="2"/>
              <a:buChar char="Ø"/>
            </a:pPr>
            <a:r>
              <a:rPr lang="en-GB" dirty="0"/>
              <a:t>Care Homes – What’s Best For Lily? (2018)</a:t>
            </a:r>
          </a:p>
          <a:p>
            <a:endParaRPr lang="en-GB" dirty="0">
              <a:highlight>
                <a:srgbClr val="FFFF00"/>
              </a:highlight>
            </a:endParaRPr>
          </a:p>
          <a:p>
            <a:endParaRPr lang="en-GB" dirty="0"/>
          </a:p>
        </p:txBody>
      </p:sp>
      <p:pic>
        <p:nvPicPr>
          <p:cNvPr id="12" name="Picture Placeholder 11">
            <a:extLst>
              <a:ext uri="{FF2B5EF4-FFF2-40B4-BE49-F238E27FC236}">
                <a16:creationId xmlns:a16="http://schemas.microsoft.com/office/drawing/2014/main" id="{6AD05F82-4456-4ABA-ADBB-D4922F761638}"/>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04" b="304"/>
          <a:stretch>
            <a:fillRect/>
          </a:stretch>
        </p:blipFill>
        <p:spPr>
          <a:xfrm>
            <a:off x="5436096" y="3501008"/>
            <a:ext cx="3518558" cy="2333117"/>
          </a:xfrm>
        </p:spPr>
      </p:pic>
    </p:spTree>
    <p:extLst>
      <p:ext uri="{BB962C8B-B14F-4D97-AF65-F5344CB8AC3E}">
        <p14:creationId xmlns:p14="http://schemas.microsoft.com/office/powerpoint/2010/main" val="153933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98AF1C-859F-4669-A847-6F245CF608C4}"/>
              </a:ext>
            </a:extLst>
          </p:cNvPr>
          <p:cNvSpPr>
            <a:spLocks noGrp="1"/>
          </p:cNvSpPr>
          <p:nvPr>
            <p:ph sz="half" idx="1"/>
          </p:nvPr>
        </p:nvSpPr>
        <p:spPr>
          <a:xfrm>
            <a:off x="250824" y="1198800"/>
            <a:ext cx="4177159" cy="3670360"/>
          </a:xfrm>
          <a:ln>
            <a:solidFill>
              <a:schemeClr val="tx2"/>
            </a:solidFill>
          </a:ln>
        </p:spPr>
        <p:txBody>
          <a:bodyPr/>
          <a:lstStyle/>
          <a:p>
            <a:pPr marL="0" indent="0" algn="ctr">
              <a:buNone/>
            </a:pPr>
            <a:r>
              <a:rPr lang="en-GB" sz="2000" b="1" dirty="0">
                <a:solidFill>
                  <a:schemeClr val="tx2"/>
                </a:solidFill>
              </a:rPr>
              <a:t>Milestones – EOLC in Acute Hospitals</a:t>
            </a:r>
          </a:p>
          <a:p>
            <a:endParaRPr lang="en-GB" dirty="0">
              <a:solidFill>
                <a:schemeClr val="tx2"/>
              </a:solidFill>
            </a:endParaRPr>
          </a:p>
          <a:p>
            <a:pPr marL="0" indent="0">
              <a:buNone/>
            </a:pPr>
            <a:r>
              <a:rPr lang="en-GB" dirty="0">
                <a:solidFill>
                  <a:schemeClr val="tx2"/>
                </a:solidFill>
              </a:rPr>
              <a:t>UCLPartners film shows elderly man dying in acute hospital</a:t>
            </a:r>
          </a:p>
          <a:p>
            <a:pPr marL="0" indent="0">
              <a:buNone/>
            </a:pPr>
            <a:endParaRPr lang="en-GB" dirty="0">
              <a:solidFill>
                <a:schemeClr val="tx2"/>
              </a:solidFill>
            </a:endParaRPr>
          </a:p>
          <a:p>
            <a:r>
              <a:rPr lang="en-GB" dirty="0">
                <a:solidFill>
                  <a:schemeClr val="tx2"/>
                </a:solidFill>
              </a:rPr>
              <a:t>Recognising deterioration</a:t>
            </a:r>
          </a:p>
          <a:p>
            <a:r>
              <a:rPr lang="en-GB" dirty="0">
                <a:solidFill>
                  <a:schemeClr val="tx2"/>
                </a:solidFill>
              </a:rPr>
              <a:t>Effective communication</a:t>
            </a:r>
          </a:p>
          <a:p>
            <a:r>
              <a:rPr lang="en-GB" dirty="0">
                <a:solidFill>
                  <a:schemeClr val="tx2"/>
                </a:solidFill>
              </a:rPr>
              <a:t>Making a plan of care</a:t>
            </a:r>
          </a:p>
          <a:p>
            <a:r>
              <a:rPr lang="en-GB" dirty="0">
                <a:solidFill>
                  <a:schemeClr val="tx2"/>
                </a:solidFill>
              </a:rPr>
              <a:t>Physical care at the end of life</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6" name="Content Placeholder 5">
            <a:extLst>
              <a:ext uri="{FF2B5EF4-FFF2-40B4-BE49-F238E27FC236}">
                <a16:creationId xmlns:a16="http://schemas.microsoft.com/office/drawing/2014/main" id="{9817BB52-0BF9-454F-85A0-9051D38BEDBB}"/>
              </a:ext>
            </a:extLst>
          </p:cNvPr>
          <p:cNvSpPr>
            <a:spLocks noGrp="1"/>
          </p:cNvSpPr>
          <p:nvPr>
            <p:ph sz="half" idx="2"/>
          </p:nvPr>
        </p:nvSpPr>
        <p:spPr>
          <a:xfrm>
            <a:off x="4572000" y="1198800"/>
            <a:ext cx="4201095" cy="3670360"/>
          </a:xfrm>
          <a:ln>
            <a:solidFill>
              <a:schemeClr val="accent4"/>
            </a:solidFill>
          </a:ln>
        </p:spPr>
        <p:txBody>
          <a:bodyPr/>
          <a:lstStyle/>
          <a:p>
            <a:pPr marL="0" indent="0" algn="ctr">
              <a:buNone/>
            </a:pPr>
            <a:r>
              <a:rPr lang="en-GB" sz="2000" b="1" dirty="0">
                <a:solidFill>
                  <a:schemeClr val="accent4"/>
                </a:solidFill>
              </a:rPr>
              <a:t>You Matter – EOLC in the Community</a:t>
            </a:r>
          </a:p>
          <a:p>
            <a:pPr marL="0" indent="0" algn="ctr">
              <a:buNone/>
            </a:pPr>
            <a:endParaRPr lang="en-GB" b="1" dirty="0">
              <a:solidFill>
                <a:schemeClr val="accent4"/>
              </a:solidFill>
            </a:endParaRPr>
          </a:p>
          <a:p>
            <a:pPr marL="0" indent="0">
              <a:buNone/>
            </a:pPr>
            <a:r>
              <a:rPr lang="en-GB" dirty="0">
                <a:solidFill>
                  <a:schemeClr val="accent4"/>
                </a:solidFill>
              </a:rPr>
              <a:t>ELFT film shows elderly Muslim man dying in own home</a:t>
            </a:r>
          </a:p>
          <a:p>
            <a:endParaRPr lang="en-GB" dirty="0">
              <a:solidFill>
                <a:schemeClr val="accent4"/>
              </a:solidFill>
            </a:endParaRPr>
          </a:p>
          <a:p>
            <a:r>
              <a:rPr lang="en-GB" dirty="0">
                <a:solidFill>
                  <a:schemeClr val="accent4"/>
                </a:solidFill>
              </a:rPr>
              <a:t>Preparing for a death in the community</a:t>
            </a:r>
          </a:p>
          <a:p>
            <a:r>
              <a:rPr lang="en-GB" dirty="0">
                <a:solidFill>
                  <a:schemeClr val="accent4"/>
                </a:solidFill>
              </a:rPr>
              <a:t>Effective communication</a:t>
            </a:r>
          </a:p>
          <a:p>
            <a:r>
              <a:rPr lang="en-GB" dirty="0">
                <a:solidFill>
                  <a:schemeClr val="accent4"/>
                </a:solidFill>
              </a:rPr>
              <a:t>Making a plan of care </a:t>
            </a:r>
          </a:p>
          <a:p>
            <a:r>
              <a:rPr lang="en-GB" dirty="0">
                <a:solidFill>
                  <a:schemeClr val="accent4"/>
                </a:solidFill>
              </a:rPr>
              <a:t>Physical care at the end of life</a:t>
            </a:r>
          </a:p>
          <a:p>
            <a:r>
              <a:rPr lang="en-GB" dirty="0">
                <a:solidFill>
                  <a:schemeClr val="accent4"/>
                </a:solidFill>
              </a:rPr>
              <a:t>Advanced Care Planning (ACP)</a:t>
            </a:r>
          </a:p>
        </p:txBody>
      </p:sp>
      <p:sp>
        <p:nvSpPr>
          <p:cNvPr id="7" name="Text Placeholder 6">
            <a:extLst>
              <a:ext uri="{FF2B5EF4-FFF2-40B4-BE49-F238E27FC236}">
                <a16:creationId xmlns:a16="http://schemas.microsoft.com/office/drawing/2014/main" id="{91E1F1FA-13BD-4E14-AC8F-98F0584B6D69}"/>
              </a:ext>
            </a:extLst>
          </p:cNvPr>
          <p:cNvSpPr>
            <a:spLocks noGrp="1"/>
          </p:cNvSpPr>
          <p:nvPr>
            <p:ph type="body" sz="quarter" idx="10"/>
          </p:nvPr>
        </p:nvSpPr>
        <p:spPr/>
        <p:txBody>
          <a:bodyPr/>
          <a:lstStyle/>
          <a:p>
            <a:r>
              <a:rPr lang="en-GB" dirty="0"/>
              <a:t> Milestones and You Matter</a:t>
            </a:r>
          </a:p>
          <a:p>
            <a:endParaRPr lang="en-GB" dirty="0"/>
          </a:p>
        </p:txBody>
      </p:sp>
      <p:sp>
        <p:nvSpPr>
          <p:cNvPr id="13" name="Content Placeholder 4">
            <a:extLst>
              <a:ext uri="{FF2B5EF4-FFF2-40B4-BE49-F238E27FC236}">
                <a16:creationId xmlns:a16="http://schemas.microsoft.com/office/drawing/2014/main" id="{A46085D4-DD47-4B11-A6F5-54386F30B7C0}"/>
              </a:ext>
            </a:extLst>
          </p:cNvPr>
          <p:cNvSpPr txBox="1">
            <a:spLocks/>
          </p:cNvSpPr>
          <p:nvPr/>
        </p:nvSpPr>
        <p:spPr>
          <a:xfrm>
            <a:off x="250825" y="5013176"/>
            <a:ext cx="8522270" cy="1005965"/>
          </a:xfrm>
          <a:prstGeom prst="rect">
            <a:avLst/>
          </a:prstGeom>
          <a:ln>
            <a:solidFill>
              <a:schemeClr val="tx2"/>
            </a:solidFill>
          </a:ln>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Train the Trainer approach: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300+ Trainers have delivered education for ~3,000 learners in 26+ organisations</a:t>
            </a:r>
          </a:p>
          <a:p>
            <a:pPr marL="742950" marR="0" lvl="1" indent="-28575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~20% increase in confidence sustained for 8 months</a:t>
            </a:r>
          </a:p>
          <a:p>
            <a:pPr marL="0" marR="0" lvl="0" indent="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3341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38AA300-6500-449C-BF50-2B0684345578}"/>
              </a:ext>
            </a:extLst>
          </p:cNvPr>
          <p:cNvSpPr>
            <a:spLocks noGrp="1"/>
          </p:cNvSpPr>
          <p:nvPr>
            <p:ph sz="half" idx="1"/>
          </p:nvPr>
        </p:nvSpPr>
        <p:spPr/>
        <p:txBody>
          <a:bodyPr/>
          <a:lstStyle/>
          <a:p>
            <a:pPr lvl="1">
              <a:buClr>
                <a:schemeClr val="accent1"/>
              </a:buClr>
              <a:buFont typeface="Arial" panose="020B0604020202020204" pitchFamily="34" charset="0"/>
              <a:buChar char="•"/>
            </a:pPr>
            <a:r>
              <a:rPr lang="en-GB" dirty="0"/>
              <a:t>30.1k care home beds v. 29.7k acute beds in London</a:t>
            </a:r>
          </a:p>
          <a:p>
            <a:pPr lvl="1">
              <a:buClr>
                <a:schemeClr val="accent1"/>
              </a:buClr>
              <a:buFont typeface="Arial" panose="020B0604020202020204" pitchFamily="34" charset="0"/>
              <a:buChar char="•"/>
            </a:pPr>
            <a:endParaRPr lang="en-GB" dirty="0"/>
          </a:p>
          <a:p>
            <a:pPr lvl="1">
              <a:buClr>
                <a:schemeClr val="accent1"/>
              </a:buClr>
              <a:buFont typeface="Arial" panose="020B0604020202020204" pitchFamily="34" charset="0"/>
              <a:buChar char="•"/>
            </a:pPr>
            <a:r>
              <a:rPr lang="en-GB" dirty="0"/>
              <a:t>London has:</a:t>
            </a:r>
          </a:p>
          <a:p>
            <a:pPr lvl="2">
              <a:buClr>
                <a:schemeClr val="accent1"/>
              </a:buClr>
              <a:buFont typeface="Wingdings" panose="05000000000000000000" pitchFamily="2" charset="2"/>
              <a:buChar char="Ø"/>
            </a:pPr>
            <a:r>
              <a:rPr lang="en-GB" dirty="0"/>
              <a:t>Fewer deaths in care homes (14.9% vs. 22.4% across England)</a:t>
            </a:r>
          </a:p>
          <a:p>
            <a:pPr lvl="2">
              <a:buClr>
                <a:schemeClr val="accent1"/>
              </a:buClr>
              <a:buFont typeface="Wingdings" panose="05000000000000000000" pitchFamily="2" charset="2"/>
              <a:buChar char="Ø"/>
            </a:pPr>
            <a:r>
              <a:rPr lang="en-GB" dirty="0"/>
              <a:t>More deaths in hospital (52.5% vs. 46.0% across England)</a:t>
            </a:r>
          </a:p>
          <a:p>
            <a:pPr lvl="2">
              <a:buClr>
                <a:schemeClr val="accent1"/>
              </a:buClr>
              <a:buFont typeface="Wingdings" panose="05000000000000000000" pitchFamily="2" charset="2"/>
              <a:buChar char="Ø"/>
            </a:pPr>
            <a:r>
              <a:rPr lang="en-GB" dirty="0"/>
              <a:t>Fewer deaths in usual place of residence (38.0% v. 46.0% across England)</a:t>
            </a:r>
          </a:p>
          <a:p>
            <a:pPr lvl="2">
              <a:buClr>
                <a:schemeClr val="accent1"/>
              </a:buClr>
            </a:pPr>
            <a:endParaRPr lang="en-GB" dirty="0"/>
          </a:p>
          <a:p>
            <a:pPr lvl="1">
              <a:buClr>
                <a:schemeClr val="accent1"/>
              </a:buClr>
              <a:buFont typeface="Arial" panose="020B0604020202020204" pitchFamily="34" charset="0"/>
              <a:buChar char="•"/>
            </a:pPr>
            <a:r>
              <a:rPr lang="en-GB" dirty="0"/>
              <a:t> </a:t>
            </a:r>
            <a:r>
              <a:rPr lang="en-GB" dirty="0">
                <a:solidFill>
                  <a:srgbClr val="3F3F3F"/>
                </a:solidFill>
              </a:rPr>
              <a:t>87% of LAS incidents at London </a:t>
            </a:r>
            <a:br>
              <a:rPr lang="en-GB" dirty="0">
                <a:solidFill>
                  <a:srgbClr val="3F3F3F"/>
                </a:solidFill>
              </a:rPr>
            </a:br>
            <a:r>
              <a:rPr lang="en-GB" dirty="0">
                <a:solidFill>
                  <a:srgbClr val="3F3F3F"/>
                </a:solidFill>
              </a:rPr>
              <a:t>care homes result in ED conveyance</a:t>
            </a:r>
          </a:p>
          <a:p>
            <a:pPr lvl="1">
              <a:buClr>
                <a:schemeClr val="accent1"/>
              </a:buClr>
              <a:buFont typeface="Arial" panose="020B0604020202020204" pitchFamily="34" charset="0"/>
              <a:buChar char="•"/>
            </a:pPr>
            <a:endParaRPr lang="en-GB" sz="1800" dirty="0">
              <a:solidFill>
                <a:srgbClr val="3F3F3F"/>
              </a:solidFill>
            </a:endParaRPr>
          </a:p>
          <a:p>
            <a:pPr lvl="1">
              <a:buClr>
                <a:schemeClr val="accent1"/>
              </a:buClr>
              <a:buFont typeface="Arial" panose="020B0604020202020204" pitchFamily="34" charset="0"/>
              <a:buChar char="•"/>
            </a:pPr>
            <a:r>
              <a:rPr lang="en-GB" sz="1800" dirty="0">
                <a:solidFill>
                  <a:srgbClr val="3F3F3F"/>
                </a:solidFill>
              </a:rPr>
              <a:t>Projected 999 attendance at care home </a:t>
            </a:r>
            <a:br>
              <a:rPr lang="en-GB" sz="1800" dirty="0">
                <a:solidFill>
                  <a:srgbClr val="3F3F3F"/>
                </a:solidFill>
              </a:rPr>
            </a:br>
            <a:r>
              <a:rPr lang="en-GB" sz="1800" dirty="0">
                <a:solidFill>
                  <a:srgbClr val="3F3F3F"/>
                </a:solidFill>
              </a:rPr>
              <a:t>incidents will increase if there is </a:t>
            </a:r>
            <a:br>
              <a:rPr lang="en-GB" sz="1800" dirty="0">
                <a:solidFill>
                  <a:srgbClr val="3F3F3F"/>
                </a:solidFill>
              </a:rPr>
            </a:br>
            <a:r>
              <a:rPr lang="en-GB" sz="1800" dirty="0">
                <a:solidFill>
                  <a:srgbClr val="3F3F3F"/>
                </a:solidFill>
              </a:rPr>
              <a:t>no intervention to support care homes </a:t>
            </a:r>
            <a:endParaRPr lang="en-GB" sz="1800" dirty="0"/>
          </a:p>
        </p:txBody>
      </p:sp>
      <p:sp>
        <p:nvSpPr>
          <p:cNvPr id="7" name="Text Placeholder 6">
            <a:extLst>
              <a:ext uri="{FF2B5EF4-FFF2-40B4-BE49-F238E27FC236}">
                <a16:creationId xmlns:a16="http://schemas.microsoft.com/office/drawing/2014/main" id="{91E1F1FA-13BD-4E14-AC8F-98F0584B6D69}"/>
              </a:ext>
            </a:extLst>
          </p:cNvPr>
          <p:cNvSpPr>
            <a:spLocks noGrp="1"/>
          </p:cNvSpPr>
          <p:nvPr>
            <p:ph type="body" sz="quarter" idx="10"/>
          </p:nvPr>
        </p:nvSpPr>
        <p:spPr/>
        <p:txBody>
          <a:bodyPr/>
          <a:lstStyle/>
          <a:p>
            <a:r>
              <a:rPr lang="en-GB" dirty="0"/>
              <a:t>Why is EOLC in care homes a priority?</a:t>
            </a:r>
          </a:p>
          <a:p>
            <a:pPr algn="ctr"/>
            <a:endParaRPr lang="en-GB" dirty="0"/>
          </a:p>
        </p:txBody>
      </p:sp>
      <p:pic>
        <p:nvPicPr>
          <p:cNvPr id="10" name="Picture 11">
            <a:extLst>
              <a:ext uri="{FF2B5EF4-FFF2-40B4-BE49-F238E27FC236}">
                <a16:creationId xmlns:a16="http://schemas.microsoft.com/office/drawing/2014/main" id="{1FEC38C4-C542-41D5-97F6-F3E252D45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028" y="3412752"/>
            <a:ext cx="3838451" cy="232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018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98AF1C-859F-4669-A847-6F245CF608C4}"/>
              </a:ext>
            </a:extLst>
          </p:cNvPr>
          <p:cNvSpPr>
            <a:spLocks noGrp="1"/>
          </p:cNvSpPr>
          <p:nvPr>
            <p:ph sz="half" idx="1"/>
          </p:nvPr>
        </p:nvSpPr>
        <p:spPr>
          <a:xfrm>
            <a:off x="250825" y="2348880"/>
            <a:ext cx="4177159" cy="3670360"/>
          </a:xfrm>
          <a:ln>
            <a:solidFill>
              <a:schemeClr val="accent6"/>
            </a:solidFill>
          </a:ln>
        </p:spPr>
        <p:txBody>
          <a:bodyPr/>
          <a:lstStyle/>
          <a:p>
            <a:pPr marL="0" indent="0" algn="ctr">
              <a:buNone/>
            </a:pPr>
            <a:r>
              <a:rPr lang="en-GB" sz="2000" b="1" dirty="0">
                <a:solidFill>
                  <a:schemeClr val="accent6"/>
                </a:solidFill>
              </a:rPr>
              <a:t>Teaching Film</a:t>
            </a:r>
          </a:p>
          <a:p>
            <a:pPr marL="0" indent="0">
              <a:buNone/>
            </a:pPr>
            <a:endParaRPr lang="en-GB" dirty="0">
              <a:solidFill>
                <a:schemeClr val="accent6"/>
              </a:solidFill>
            </a:endParaRPr>
          </a:p>
          <a:p>
            <a:pPr marL="0" indent="0">
              <a:buNone/>
            </a:pPr>
            <a:r>
              <a:rPr lang="en-GB" dirty="0">
                <a:solidFill>
                  <a:schemeClr val="accent6"/>
                </a:solidFill>
              </a:rPr>
              <a:t>11 minute film shows last weeks and days of a resident’s life from different perspectives:</a:t>
            </a:r>
          </a:p>
          <a:p>
            <a:pPr marL="0" indent="0">
              <a:buNone/>
            </a:pPr>
            <a:endParaRPr lang="en-GB" dirty="0">
              <a:solidFill>
                <a:schemeClr val="accent6"/>
              </a:solidFill>
            </a:endParaRPr>
          </a:p>
          <a:p>
            <a:pPr marL="0" indent="0">
              <a:buNone/>
            </a:pPr>
            <a:r>
              <a:rPr lang="en-GB" dirty="0" err="1">
                <a:solidFill>
                  <a:schemeClr val="accent6"/>
                </a:solidFill>
              </a:rPr>
              <a:t>i</a:t>
            </a:r>
            <a:r>
              <a:rPr lang="en-GB" dirty="0">
                <a:solidFill>
                  <a:schemeClr val="accent6"/>
                </a:solidFill>
              </a:rPr>
              <a:t>.) Lily (care home resident with dementia)</a:t>
            </a:r>
          </a:p>
          <a:p>
            <a:pPr marL="0" indent="0">
              <a:buNone/>
            </a:pPr>
            <a:r>
              <a:rPr lang="en-GB" dirty="0">
                <a:solidFill>
                  <a:schemeClr val="accent6"/>
                </a:solidFill>
              </a:rPr>
              <a:t>ii.) Lily’s son</a:t>
            </a:r>
          </a:p>
          <a:p>
            <a:pPr marL="0" indent="0">
              <a:buNone/>
            </a:pPr>
            <a:r>
              <a:rPr lang="en-GB" dirty="0">
                <a:solidFill>
                  <a:schemeClr val="accent6"/>
                </a:solidFill>
              </a:rPr>
              <a:t>iii.) Care home carer</a:t>
            </a:r>
          </a:p>
          <a:p>
            <a:pPr marL="457200" lvl="1" indent="0">
              <a:buNone/>
            </a:pPr>
            <a:endParaRPr lang="en-GB" dirty="0"/>
          </a:p>
          <a:p>
            <a:pPr marL="457200" lvl="1" indent="0">
              <a:buNone/>
            </a:pPr>
            <a:endParaRPr lang="en-GB" dirty="0"/>
          </a:p>
          <a:p>
            <a:endParaRPr lang="en-GB" dirty="0"/>
          </a:p>
          <a:p>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6" name="Content Placeholder 5">
            <a:extLst>
              <a:ext uri="{FF2B5EF4-FFF2-40B4-BE49-F238E27FC236}">
                <a16:creationId xmlns:a16="http://schemas.microsoft.com/office/drawing/2014/main" id="{9817BB52-0BF9-454F-85A0-9051D38BEDBB}"/>
              </a:ext>
            </a:extLst>
          </p:cNvPr>
          <p:cNvSpPr>
            <a:spLocks noGrp="1"/>
          </p:cNvSpPr>
          <p:nvPr>
            <p:ph sz="half" idx="2"/>
          </p:nvPr>
        </p:nvSpPr>
        <p:spPr>
          <a:xfrm>
            <a:off x="4572001" y="2348880"/>
            <a:ext cx="4201095" cy="3670360"/>
          </a:xfrm>
          <a:ln>
            <a:solidFill>
              <a:schemeClr val="accent2"/>
            </a:solidFill>
          </a:ln>
        </p:spPr>
        <p:txBody>
          <a:bodyPr/>
          <a:lstStyle/>
          <a:p>
            <a:pPr marL="0" indent="0" algn="ctr">
              <a:buNone/>
            </a:pPr>
            <a:r>
              <a:rPr lang="en-GB" sz="2000" b="1" dirty="0">
                <a:solidFill>
                  <a:schemeClr val="accent2"/>
                </a:solidFill>
              </a:rPr>
              <a:t>Lesson Planning Guide</a:t>
            </a:r>
          </a:p>
          <a:p>
            <a:pPr marL="0" indent="0">
              <a:buNone/>
            </a:pPr>
            <a:endParaRPr lang="en-GB" dirty="0">
              <a:solidFill>
                <a:schemeClr val="accent2"/>
              </a:solidFill>
            </a:endParaRPr>
          </a:p>
          <a:p>
            <a:pPr marL="0" indent="0">
              <a:buNone/>
            </a:pPr>
            <a:r>
              <a:rPr lang="en-GB" dirty="0">
                <a:solidFill>
                  <a:schemeClr val="accent2"/>
                </a:solidFill>
              </a:rPr>
              <a:t>4 thematic modules, including:</a:t>
            </a:r>
          </a:p>
          <a:p>
            <a:r>
              <a:rPr lang="en-GB" dirty="0">
                <a:solidFill>
                  <a:schemeClr val="accent2"/>
                </a:solidFill>
              </a:rPr>
              <a:t>Gradual and sudden deterioration</a:t>
            </a:r>
          </a:p>
          <a:p>
            <a:r>
              <a:rPr lang="en-GB" dirty="0">
                <a:solidFill>
                  <a:schemeClr val="accent2"/>
                </a:solidFill>
              </a:rPr>
              <a:t>Care in the last days of life</a:t>
            </a:r>
          </a:p>
          <a:p>
            <a:r>
              <a:rPr lang="en-GB" dirty="0">
                <a:solidFill>
                  <a:schemeClr val="accent2"/>
                </a:solidFill>
              </a:rPr>
              <a:t>Looking after ourselves</a:t>
            </a:r>
          </a:p>
          <a:p>
            <a:pPr marL="0" indent="0">
              <a:buNone/>
            </a:pPr>
            <a:endParaRPr lang="en-GB" dirty="0">
              <a:solidFill>
                <a:schemeClr val="accent2"/>
              </a:solidFill>
            </a:endParaRPr>
          </a:p>
          <a:p>
            <a:pPr marL="0" indent="0">
              <a:buNone/>
            </a:pPr>
            <a:r>
              <a:rPr lang="en-GB" dirty="0">
                <a:solidFill>
                  <a:schemeClr val="accent2"/>
                </a:solidFill>
              </a:rPr>
              <a:t>11 learner activities, including:</a:t>
            </a:r>
          </a:p>
          <a:p>
            <a:r>
              <a:rPr lang="en-GB" dirty="0">
                <a:solidFill>
                  <a:schemeClr val="accent2"/>
                </a:solidFill>
              </a:rPr>
              <a:t>Mapping changes in condition</a:t>
            </a:r>
          </a:p>
          <a:p>
            <a:r>
              <a:rPr lang="en-GB" dirty="0">
                <a:solidFill>
                  <a:schemeClr val="accent2"/>
                </a:solidFill>
              </a:rPr>
              <a:t>Recognising non-verbal pain</a:t>
            </a:r>
          </a:p>
          <a:p>
            <a:r>
              <a:rPr lang="en-GB" dirty="0">
                <a:solidFill>
                  <a:schemeClr val="accent2"/>
                </a:solidFill>
              </a:rPr>
              <a:t>Supporting a family member</a:t>
            </a:r>
          </a:p>
          <a:p>
            <a:pPr marL="0" indent="0">
              <a:buNone/>
            </a:pPr>
            <a:endParaRPr lang="en-GB" dirty="0">
              <a:solidFill>
                <a:schemeClr val="accent2"/>
              </a:solidFill>
            </a:endParaRPr>
          </a:p>
          <a:p>
            <a:pPr marL="0" indent="0">
              <a:buNone/>
            </a:pPr>
            <a:endParaRPr lang="en-GB" dirty="0"/>
          </a:p>
        </p:txBody>
      </p:sp>
      <p:sp>
        <p:nvSpPr>
          <p:cNvPr id="7" name="Text Placeholder 6">
            <a:extLst>
              <a:ext uri="{FF2B5EF4-FFF2-40B4-BE49-F238E27FC236}">
                <a16:creationId xmlns:a16="http://schemas.microsoft.com/office/drawing/2014/main" id="{91E1F1FA-13BD-4E14-AC8F-98F0584B6D69}"/>
              </a:ext>
            </a:extLst>
          </p:cNvPr>
          <p:cNvSpPr>
            <a:spLocks noGrp="1"/>
          </p:cNvSpPr>
          <p:nvPr>
            <p:ph type="body" sz="quarter" idx="10"/>
          </p:nvPr>
        </p:nvSpPr>
        <p:spPr/>
        <p:txBody>
          <a:bodyPr/>
          <a:lstStyle/>
          <a:p>
            <a:r>
              <a:rPr lang="en-GB" dirty="0"/>
              <a:t>What’s Best For Lily?</a:t>
            </a:r>
          </a:p>
          <a:p>
            <a:endParaRPr lang="en-GB" dirty="0"/>
          </a:p>
        </p:txBody>
      </p:sp>
      <p:sp>
        <p:nvSpPr>
          <p:cNvPr id="13" name="Content Placeholder 4">
            <a:extLst>
              <a:ext uri="{FF2B5EF4-FFF2-40B4-BE49-F238E27FC236}">
                <a16:creationId xmlns:a16="http://schemas.microsoft.com/office/drawing/2014/main" id="{A46085D4-DD47-4B11-A6F5-54386F30B7C0}"/>
              </a:ext>
            </a:extLst>
          </p:cNvPr>
          <p:cNvSpPr txBox="1">
            <a:spLocks/>
          </p:cNvSpPr>
          <p:nvPr/>
        </p:nvSpPr>
        <p:spPr>
          <a:xfrm>
            <a:off x="250825" y="1198800"/>
            <a:ext cx="8522270" cy="1005965"/>
          </a:xfrm>
          <a:prstGeom prst="rect">
            <a:avLst/>
          </a:prstGeom>
          <a:ln>
            <a:solidFill>
              <a:schemeClr val="tx2"/>
            </a:solidFill>
          </a:ln>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57150" marR="0" lvl="0" indent="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Care home staff have different learning needs from acute / community staff:</a:t>
            </a:r>
          </a:p>
          <a:p>
            <a:pPr marL="342900" marR="0" lvl="0" indent="-28575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Can’t assume they have clinical knowledge</a:t>
            </a:r>
          </a:p>
          <a:p>
            <a:pPr marL="342900" marR="0" lvl="0" indent="-28575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Need to use less complex language to communicate ideas</a:t>
            </a:r>
          </a:p>
          <a:p>
            <a:pPr marL="342900" marR="0" lvl="0" indent="-28575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9136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1E1F1FA-13BD-4E14-AC8F-98F0584B6D69}"/>
              </a:ext>
            </a:extLst>
          </p:cNvPr>
          <p:cNvSpPr>
            <a:spLocks noGrp="1"/>
          </p:cNvSpPr>
          <p:nvPr>
            <p:ph type="body" sz="quarter" idx="10"/>
          </p:nvPr>
        </p:nvSpPr>
        <p:spPr/>
        <p:txBody>
          <a:bodyPr/>
          <a:lstStyle/>
          <a:p>
            <a:r>
              <a:rPr lang="en-GB" dirty="0"/>
              <a:t>What’s Best For Lily?</a:t>
            </a:r>
          </a:p>
          <a:p>
            <a:endParaRPr lang="en-GB" dirty="0"/>
          </a:p>
        </p:txBody>
      </p:sp>
      <p:pic>
        <p:nvPicPr>
          <p:cNvPr id="5" name="Online Media 4">
            <a:hlinkClick r:id="" action="ppaction://media"/>
            <a:extLst>
              <a:ext uri="{FF2B5EF4-FFF2-40B4-BE49-F238E27FC236}">
                <a16:creationId xmlns:a16="http://schemas.microsoft.com/office/drawing/2014/main" id="{BA50B532-D5AC-4E14-9213-A410ED4B9DDB}"/>
              </a:ext>
            </a:extLst>
          </p:cNvPr>
          <p:cNvPicPr>
            <a:picLocks noGrp="1" noRot="1" noChangeAspect="1"/>
          </p:cNvPicPr>
          <p:nvPr>
            <p:ph sz="half" idx="1"/>
            <a:videoFile r:link="rId1"/>
          </p:nvPr>
        </p:nvPicPr>
        <p:blipFill>
          <a:blip r:embed="rId4"/>
          <a:stretch>
            <a:fillRect/>
          </a:stretch>
        </p:blipFill>
        <p:spPr>
          <a:xfrm>
            <a:off x="1212000" y="1063748"/>
            <a:ext cx="6720000" cy="5040000"/>
          </a:xfrm>
          <a:prstGeom prst="rect">
            <a:avLst/>
          </a:prstGeom>
        </p:spPr>
      </p:pic>
    </p:spTree>
    <p:extLst>
      <p:ext uri="{BB962C8B-B14F-4D97-AF65-F5344CB8AC3E}">
        <p14:creationId xmlns:p14="http://schemas.microsoft.com/office/powerpoint/2010/main" val="3415199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98AF1C-859F-4669-A847-6F245CF608C4}"/>
              </a:ext>
            </a:extLst>
          </p:cNvPr>
          <p:cNvSpPr>
            <a:spLocks noGrp="1"/>
          </p:cNvSpPr>
          <p:nvPr>
            <p:ph sz="half" idx="1"/>
          </p:nvPr>
        </p:nvSpPr>
        <p:spPr>
          <a:xfrm>
            <a:off x="250825" y="1198800"/>
            <a:ext cx="8522270" cy="2160000"/>
          </a:xfrm>
          <a:ln>
            <a:solidFill>
              <a:schemeClr val="accent6"/>
            </a:solidFill>
          </a:ln>
        </p:spPr>
        <p:txBody>
          <a:bodyPr/>
          <a:lstStyle/>
          <a:p>
            <a:pPr marL="0" indent="0">
              <a:buNone/>
            </a:pPr>
            <a:r>
              <a:rPr lang="en-GB" sz="2000" b="1" dirty="0">
                <a:solidFill>
                  <a:schemeClr val="accent6"/>
                </a:solidFill>
              </a:rPr>
              <a:t>Train the Trainer:</a:t>
            </a:r>
          </a:p>
          <a:p>
            <a:pPr marL="0" indent="0">
              <a:buNone/>
            </a:pPr>
            <a:endParaRPr lang="en-GB" sz="1000" dirty="0">
              <a:solidFill>
                <a:schemeClr val="accent6"/>
              </a:solidFill>
            </a:endParaRPr>
          </a:p>
          <a:p>
            <a:r>
              <a:rPr lang="en-GB" dirty="0">
                <a:solidFill>
                  <a:schemeClr val="accent6"/>
                </a:solidFill>
              </a:rPr>
              <a:t>Approach used with UCLPartners EOLC resources in acute and community settings</a:t>
            </a:r>
          </a:p>
          <a:p>
            <a:r>
              <a:rPr lang="en-GB" dirty="0">
                <a:solidFill>
                  <a:schemeClr val="accent6"/>
                </a:solidFill>
              </a:rPr>
              <a:t>Inexpensive, potential to be very effective</a:t>
            </a:r>
          </a:p>
          <a:p>
            <a:r>
              <a:rPr lang="en-GB" dirty="0">
                <a:solidFill>
                  <a:schemeClr val="accent6"/>
                </a:solidFill>
              </a:rPr>
              <a:t>Often challenging to find ‘the right people’ as Trainers:</a:t>
            </a:r>
          </a:p>
          <a:p>
            <a:pPr lvl="1">
              <a:buFont typeface="Wingdings" panose="05000000000000000000" pitchFamily="2" charset="2"/>
              <a:buChar char="Ø"/>
            </a:pPr>
            <a:r>
              <a:rPr lang="en-GB" dirty="0">
                <a:solidFill>
                  <a:schemeClr val="accent6"/>
                </a:solidFill>
              </a:rPr>
              <a:t>Requires confidence and subject knowledge to facilitate EOLC education</a:t>
            </a:r>
          </a:p>
          <a:p>
            <a:pPr lvl="1">
              <a:buFont typeface="Wingdings" panose="05000000000000000000" pitchFamily="2" charset="2"/>
              <a:buChar char="Ø"/>
            </a:pPr>
            <a:r>
              <a:rPr lang="en-GB" dirty="0">
                <a:solidFill>
                  <a:schemeClr val="accent6"/>
                </a:solidFill>
              </a:rPr>
              <a:t>Delivering education often without protected time, on top of clinical day job</a:t>
            </a:r>
          </a:p>
        </p:txBody>
      </p:sp>
      <p:sp>
        <p:nvSpPr>
          <p:cNvPr id="6" name="Content Placeholder 5">
            <a:extLst>
              <a:ext uri="{FF2B5EF4-FFF2-40B4-BE49-F238E27FC236}">
                <a16:creationId xmlns:a16="http://schemas.microsoft.com/office/drawing/2014/main" id="{9817BB52-0BF9-454F-85A0-9051D38BEDBB}"/>
              </a:ext>
            </a:extLst>
          </p:cNvPr>
          <p:cNvSpPr>
            <a:spLocks noGrp="1"/>
          </p:cNvSpPr>
          <p:nvPr>
            <p:ph sz="half" idx="2"/>
          </p:nvPr>
        </p:nvSpPr>
        <p:spPr>
          <a:xfrm>
            <a:off x="257503" y="3573016"/>
            <a:ext cx="8522270" cy="2160000"/>
          </a:xfrm>
          <a:ln>
            <a:solidFill>
              <a:schemeClr val="accent2"/>
            </a:solidFill>
          </a:ln>
        </p:spPr>
        <p:txBody>
          <a:bodyPr/>
          <a:lstStyle/>
          <a:p>
            <a:pPr marL="0" indent="0">
              <a:buNone/>
            </a:pPr>
            <a:r>
              <a:rPr lang="en-GB" sz="2000" b="1" dirty="0">
                <a:solidFill>
                  <a:schemeClr val="accent2"/>
                </a:solidFill>
              </a:rPr>
              <a:t>Champion Trainer:</a:t>
            </a:r>
          </a:p>
          <a:p>
            <a:pPr marL="0" indent="0">
              <a:buNone/>
            </a:pPr>
            <a:endParaRPr lang="en-GB" sz="1000" b="1" dirty="0">
              <a:solidFill>
                <a:schemeClr val="accent2"/>
              </a:solidFill>
            </a:endParaRPr>
          </a:p>
          <a:p>
            <a:r>
              <a:rPr lang="en-GB" dirty="0">
                <a:solidFill>
                  <a:schemeClr val="accent2"/>
                </a:solidFill>
              </a:rPr>
              <a:t>Care Home identifies 2 ‘champions’ who attend extended Train the Trainer</a:t>
            </a:r>
          </a:p>
          <a:p>
            <a:r>
              <a:rPr lang="en-GB" dirty="0">
                <a:solidFill>
                  <a:schemeClr val="accent2"/>
                </a:solidFill>
              </a:rPr>
              <a:t>Champions supported to deliver EOLC education for colleagues</a:t>
            </a:r>
          </a:p>
          <a:p>
            <a:endParaRPr lang="en-GB" dirty="0">
              <a:solidFill>
                <a:schemeClr val="accent2"/>
              </a:solidFill>
            </a:endParaRPr>
          </a:p>
          <a:p>
            <a:r>
              <a:rPr lang="en-GB" dirty="0">
                <a:solidFill>
                  <a:schemeClr val="accent2"/>
                </a:solidFill>
              </a:rPr>
              <a:t>Currently piloting approach in 3 care homes in NCL</a:t>
            </a:r>
          </a:p>
          <a:p>
            <a:r>
              <a:rPr lang="en-GB" dirty="0">
                <a:solidFill>
                  <a:schemeClr val="accent2"/>
                </a:solidFill>
              </a:rPr>
              <a:t>Model has been successful but too resource intensive to work at scale</a:t>
            </a:r>
          </a:p>
          <a:p>
            <a:pPr marL="0" indent="0">
              <a:buNone/>
            </a:pPr>
            <a:endParaRPr lang="en-GB" dirty="0"/>
          </a:p>
        </p:txBody>
      </p:sp>
      <p:sp>
        <p:nvSpPr>
          <p:cNvPr id="7" name="Text Placeholder 6">
            <a:extLst>
              <a:ext uri="{FF2B5EF4-FFF2-40B4-BE49-F238E27FC236}">
                <a16:creationId xmlns:a16="http://schemas.microsoft.com/office/drawing/2014/main" id="{91E1F1FA-13BD-4E14-AC8F-98F0584B6D69}"/>
              </a:ext>
            </a:extLst>
          </p:cNvPr>
          <p:cNvSpPr>
            <a:spLocks noGrp="1"/>
          </p:cNvSpPr>
          <p:nvPr>
            <p:ph type="body" sz="quarter" idx="10"/>
          </p:nvPr>
        </p:nvSpPr>
        <p:spPr/>
        <p:txBody>
          <a:bodyPr/>
          <a:lstStyle/>
          <a:p>
            <a:r>
              <a:rPr lang="en-GB" dirty="0"/>
              <a:t>Models for Delivery of Care Home Education</a:t>
            </a:r>
          </a:p>
          <a:p>
            <a:endParaRPr lang="en-GB" dirty="0"/>
          </a:p>
        </p:txBody>
      </p:sp>
    </p:spTree>
    <p:extLst>
      <p:ext uri="{BB962C8B-B14F-4D97-AF65-F5344CB8AC3E}">
        <p14:creationId xmlns:p14="http://schemas.microsoft.com/office/powerpoint/2010/main" val="2657819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8134B1F-8803-4093-B1D4-82ADB89782DF}"/>
              </a:ext>
            </a:extLst>
          </p:cNvPr>
          <p:cNvSpPr>
            <a:spLocks noGrp="1"/>
          </p:cNvSpPr>
          <p:nvPr>
            <p:ph sz="half" idx="1"/>
          </p:nvPr>
        </p:nvSpPr>
        <p:spPr/>
        <p:txBody>
          <a:bodyPr/>
          <a:lstStyle/>
          <a:p>
            <a:pPr>
              <a:buClr>
                <a:schemeClr val="accent1"/>
              </a:buClr>
            </a:pPr>
            <a:r>
              <a:rPr lang="en-GB" sz="1800" dirty="0"/>
              <a:t>Improvement Team Facilitator delivery model</a:t>
            </a:r>
          </a:p>
          <a:p>
            <a:pPr>
              <a:buClr>
                <a:schemeClr val="accent1"/>
              </a:buClr>
            </a:pPr>
            <a:endParaRPr lang="en-GB" sz="1800" dirty="0"/>
          </a:p>
          <a:p>
            <a:pPr>
              <a:buClr>
                <a:schemeClr val="accent1"/>
              </a:buClr>
            </a:pPr>
            <a:r>
              <a:rPr lang="en-GB" sz="1800" dirty="0"/>
              <a:t>Targeted at 39 nursing homes in Barking &amp; Dagenham, Havering &amp; Redbridge (BHR)</a:t>
            </a:r>
          </a:p>
          <a:p>
            <a:pPr>
              <a:buClr>
                <a:schemeClr val="accent1"/>
              </a:buClr>
            </a:pPr>
            <a:endParaRPr lang="en-GB" sz="1800" dirty="0"/>
          </a:p>
          <a:p>
            <a:pPr>
              <a:buClr>
                <a:schemeClr val="accent1"/>
              </a:buClr>
            </a:pPr>
            <a:r>
              <a:rPr lang="en-GB" sz="1800" dirty="0"/>
              <a:t>2.5 – 4 hour educational session delivered for up to 12 learners at a time within nursing home</a:t>
            </a:r>
          </a:p>
          <a:p>
            <a:pPr>
              <a:buClr>
                <a:schemeClr val="accent1"/>
              </a:buClr>
            </a:pPr>
            <a:endParaRPr lang="en-GB" sz="1800" dirty="0"/>
          </a:p>
          <a:p>
            <a:pPr>
              <a:buClr>
                <a:schemeClr val="accent1"/>
              </a:buClr>
            </a:pPr>
            <a:r>
              <a:rPr lang="en-GB" sz="1800" dirty="0"/>
              <a:t>Educational sessions delivered by NELFT Band 7 Facilitator (post funded by UCLPartners)</a:t>
            </a:r>
          </a:p>
          <a:p>
            <a:pPr>
              <a:buClr>
                <a:schemeClr val="accent1"/>
              </a:buClr>
            </a:pPr>
            <a:endParaRPr lang="en-GB" sz="1800" dirty="0"/>
          </a:p>
          <a:p>
            <a:pPr>
              <a:buClr>
                <a:schemeClr val="accent1"/>
              </a:buClr>
            </a:pPr>
            <a:r>
              <a:rPr lang="en-GB" sz="1800" dirty="0"/>
              <a:t>Learners will include all care staff in nursing home, possibly other professional groups</a:t>
            </a:r>
          </a:p>
          <a:p>
            <a:pPr>
              <a:buClr>
                <a:schemeClr val="accent1"/>
              </a:buClr>
            </a:pPr>
            <a:endParaRPr lang="en-GB" sz="1800" dirty="0"/>
          </a:p>
          <a:p>
            <a:pPr>
              <a:buClr>
                <a:schemeClr val="accent1"/>
              </a:buClr>
            </a:pPr>
            <a:r>
              <a:rPr lang="en-GB" sz="1800" dirty="0"/>
              <a:t>Ambition for at least 70% of staff in target nursing homes to be trained by March 2019</a:t>
            </a:r>
          </a:p>
        </p:txBody>
      </p:sp>
      <p:sp>
        <p:nvSpPr>
          <p:cNvPr id="5" name="Text Placeholder 4">
            <a:extLst>
              <a:ext uri="{FF2B5EF4-FFF2-40B4-BE49-F238E27FC236}">
                <a16:creationId xmlns:a16="http://schemas.microsoft.com/office/drawing/2014/main" id="{F22CE733-B491-44D3-84C0-E67CE09E401F}"/>
              </a:ext>
            </a:extLst>
          </p:cNvPr>
          <p:cNvSpPr>
            <a:spLocks noGrp="1"/>
          </p:cNvSpPr>
          <p:nvPr>
            <p:ph type="body" sz="quarter" idx="10"/>
          </p:nvPr>
        </p:nvSpPr>
        <p:spPr/>
        <p:txBody>
          <a:bodyPr/>
          <a:lstStyle/>
          <a:p>
            <a:r>
              <a:rPr lang="en-GB" dirty="0"/>
              <a:t>Focused System Support Offer</a:t>
            </a:r>
          </a:p>
        </p:txBody>
      </p:sp>
    </p:spTree>
    <p:extLst>
      <p:ext uri="{BB962C8B-B14F-4D97-AF65-F5344CB8AC3E}">
        <p14:creationId xmlns:p14="http://schemas.microsoft.com/office/powerpoint/2010/main" val="2780185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NHS Mandate</a:t>
            </a:r>
          </a:p>
        </p:txBody>
      </p:sp>
      <p:sp>
        <p:nvSpPr>
          <p:cNvPr id="5" name="Content Placeholder 2"/>
          <p:cNvSpPr>
            <a:spLocks noGrp="1"/>
          </p:cNvSpPr>
          <p:nvPr>
            <p:ph sz="quarter" idx="15"/>
          </p:nvPr>
        </p:nvSpPr>
        <p:spPr/>
        <p:txBody>
          <a:bodyPr>
            <a:normAutofit fontScale="92500" lnSpcReduction="10000"/>
          </a:bodyPr>
          <a:lstStyle/>
          <a:p>
            <a:pPr marL="0" indent="0">
              <a:buNone/>
            </a:pPr>
            <a:r>
              <a:rPr lang="en-GB" b="1" dirty="0"/>
              <a:t>Overall 2020 goals</a:t>
            </a:r>
            <a:r>
              <a:rPr lang="en-GB" dirty="0"/>
              <a:t>:</a:t>
            </a:r>
          </a:p>
          <a:p>
            <a:r>
              <a:rPr lang="en-GB" dirty="0"/>
              <a:t>Significantly improve patient choice, including in maternity</a:t>
            </a:r>
            <a:r>
              <a:rPr lang="en-GB" b="1" dirty="0">
                <a:solidFill>
                  <a:schemeClr val="tx2">
                    <a:lumMod val="60000"/>
                    <a:lumOff val="40000"/>
                  </a:schemeClr>
                </a:solidFill>
              </a:rPr>
              <a:t>, </a:t>
            </a:r>
            <a:r>
              <a:rPr lang="en-GB" b="1" u="sng" dirty="0">
                <a:solidFill>
                  <a:schemeClr val="tx2">
                    <a:lumMod val="60000"/>
                    <a:lumOff val="40000"/>
                  </a:schemeClr>
                </a:solidFill>
              </a:rPr>
              <a:t>end-of-life care</a:t>
            </a:r>
            <a:r>
              <a:rPr lang="en-GB" dirty="0"/>
              <a:t>, elective care and for people with long-term conditions.</a:t>
            </a:r>
          </a:p>
          <a:p>
            <a:endParaRPr lang="en-GB" dirty="0"/>
          </a:p>
          <a:p>
            <a:pPr marL="0" indent="0">
              <a:buNone/>
            </a:pPr>
            <a:r>
              <a:rPr lang="en-GB" b="1" dirty="0"/>
              <a:t>2018-19</a:t>
            </a:r>
            <a:r>
              <a:rPr lang="en-GB" dirty="0"/>
              <a:t>:</a:t>
            </a:r>
          </a:p>
          <a:p>
            <a:r>
              <a:rPr lang="en-GB" dirty="0"/>
              <a:t>Increase the percentage of people identified as likely to be in their last year of life, so that their End of Life Care can be improved by personalising it according to their needs and preferences. </a:t>
            </a:r>
          </a:p>
        </p:txBody>
      </p:sp>
    </p:spTree>
    <p:extLst>
      <p:ext uri="{BB962C8B-B14F-4D97-AF65-F5344CB8AC3E}">
        <p14:creationId xmlns:p14="http://schemas.microsoft.com/office/powerpoint/2010/main" val="2873386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22CE733-B491-44D3-84C0-E67CE09E401F}"/>
              </a:ext>
            </a:extLst>
          </p:cNvPr>
          <p:cNvSpPr>
            <a:spLocks noGrp="1"/>
          </p:cNvSpPr>
          <p:nvPr>
            <p:ph type="body" sz="quarter" idx="10"/>
          </p:nvPr>
        </p:nvSpPr>
        <p:spPr/>
        <p:txBody>
          <a:bodyPr/>
          <a:lstStyle/>
          <a:p>
            <a:r>
              <a:rPr lang="en-GB" dirty="0"/>
              <a:t>Proposed ‘Improvement Team’ Model</a:t>
            </a:r>
          </a:p>
        </p:txBody>
      </p:sp>
      <p:grpSp>
        <p:nvGrpSpPr>
          <p:cNvPr id="7" name="Group 6">
            <a:extLst>
              <a:ext uri="{FF2B5EF4-FFF2-40B4-BE49-F238E27FC236}">
                <a16:creationId xmlns:a16="http://schemas.microsoft.com/office/drawing/2014/main" id="{3DC68139-5734-423D-BD57-50CA3B501DE2}"/>
              </a:ext>
            </a:extLst>
          </p:cNvPr>
          <p:cNvGrpSpPr/>
          <p:nvPr/>
        </p:nvGrpSpPr>
        <p:grpSpPr>
          <a:xfrm>
            <a:off x="1619672" y="1556792"/>
            <a:ext cx="6118761" cy="3910700"/>
            <a:chOff x="541470" y="1078679"/>
            <a:chExt cx="6118761" cy="3910700"/>
          </a:xfrm>
        </p:grpSpPr>
        <p:sp>
          <p:nvSpPr>
            <p:cNvPr id="8" name="Rechteck 17">
              <a:extLst>
                <a:ext uri="{FF2B5EF4-FFF2-40B4-BE49-F238E27FC236}">
                  <a16:creationId xmlns:a16="http://schemas.microsoft.com/office/drawing/2014/main" id="{C7F8E539-3447-49DF-8434-B60066E20CFA}"/>
                </a:ext>
              </a:extLst>
            </p:cNvPr>
            <p:cNvSpPr/>
            <p:nvPr/>
          </p:nvSpPr>
          <p:spPr bwMode="gray">
            <a:xfrm rot="5400000">
              <a:off x="5349227" y="2754605"/>
              <a:ext cx="654201" cy="1073825"/>
            </a:xfrm>
            <a:prstGeom prst="round2SameRect">
              <a:avLst/>
            </a:prstGeom>
            <a:solidFill>
              <a:schemeClr val="accent6">
                <a:lumMod val="60000"/>
                <a:lumOff val="40000"/>
              </a:schemeClr>
            </a:solidFill>
            <a:ln w="50800">
              <a:noFill/>
            </a:ln>
          </p:spPr>
          <p:txBody>
            <a:bodyPr vert="vert270" lIns="90709" tIns="60473" rIns="90709" bIns="60473" anchor="ctr"/>
            <a:lstStyle/>
            <a:p>
              <a:pPr marL="0" marR="0" lvl="0" indent="0" algn="ctr" defTabSz="1026023" rtl="0" eaLnBrk="1" fontAlgn="auto" latinLnBrk="0" hangingPunct="1">
                <a:lnSpc>
                  <a:spcPct val="100000"/>
                </a:lnSpc>
                <a:spcBef>
                  <a:spcPts val="0"/>
                </a:spcBef>
                <a:spcAft>
                  <a:spcPts val="0"/>
                </a:spcAft>
                <a:buClr>
                  <a:srgbClr val="41B6E6"/>
                </a:buClr>
                <a:buSzPct val="110000"/>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cxnSp>
          <p:nvCxnSpPr>
            <p:cNvPr id="9" name="Gerader Verbinder 84">
              <a:extLst>
                <a:ext uri="{FF2B5EF4-FFF2-40B4-BE49-F238E27FC236}">
                  <a16:creationId xmlns:a16="http://schemas.microsoft.com/office/drawing/2014/main" id="{880346AE-DB5B-4EEF-B312-1D17B5D09C0D}"/>
                </a:ext>
              </a:extLst>
            </p:cNvPr>
            <p:cNvCxnSpPr/>
            <p:nvPr/>
          </p:nvCxnSpPr>
          <p:spPr bwMode="gray">
            <a:xfrm>
              <a:off x="4551597" y="3278003"/>
              <a:ext cx="529371" cy="0"/>
            </a:xfrm>
            <a:prstGeom prst="line">
              <a:avLst/>
            </a:prstGeom>
            <a:ln w="63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0" name="Gerader Verbinder 15">
              <a:extLst>
                <a:ext uri="{FF2B5EF4-FFF2-40B4-BE49-F238E27FC236}">
                  <a16:creationId xmlns:a16="http://schemas.microsoft.com/office/drawing/2014/main" id="{E35CD8E7-26F2-48F4-9453-A731EC64E349}"/>
                </a:ext>
              </a:extLst>
            </p:cNvPr>
            <p:cNvCxnSpPr/>
            <p:nvPr/>
          </p:nvCxnSpPr>
          <p:spPr bwMode="gray">
            <a:xfrm>
              <a:off x="4551597" y="2701196"/>
              <a:ext cx="3368" cy="1353811"/>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Gerader Verbinder 82">
              <a:extLst>
                <a:ext uri="{FF2B5EF4-FFF2-40B4-BE49-F238E27FC236}">
                  <a16:creationId xmlns:a16="http://schemas.microsoft.com/office/drawing/2014/main" id="{7450CCF1-F5C4-42AC-804F-817801B90D98}"/>
                </a:ext>
              </a:extLst>
            </p:cNvPr>
            <p:cNvCxnSpPr>
              <a:cxnSpLocks/>
            </p:cNvCxnSpPr>
            <p:nvPr/>
          </p:nvCxnSpPr>
          <p:spPr bwMode="gray">
            <a:xfrm>
              <a:off x="1081910" y="4094277"/>
              <a:ext cx="4426194" cy="67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Gerader Verbinder 153">
              <a:extLst>
                <a:ext uri="{FF2B5EF4-FFF2-40B4-BE49-F238E27FC236}">
                  <a16:creationId xmlns:a16="http://schemas.microsoft.com/office/drawing/2014/main" id="{EC0EF350-EF74-4BB3-A378-DD3E920D8767}"/>
                </a:ext>
              </a:extLst>
            </p:cNvPr>
            <p:cNvCxnSpPr/>
            <p:nvPr/>
          </p:nvCxnSpPr>
          <p:spPr bwMode="gray">
            <a:xfrm>
              <a:off x="1074970" y="4129801"/>
              <a:ext cx="0" cy="156267"/>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hteck 17">
              <a:extLst>
                <a:ext uri="{FF2B5EF4-FFF2-40B4-BE49-F238E27FC236}">
                  <a16:creationId xmlns:a16="http://schemas.microsoft.com/office/drawing/2014/main" id="{7F408C2C-B687-4A04-B99B-598CC590E4C4}"/>
                </a:ext>
              </a:extLst>
            </p:cNvPr>
            <p:cNvSpPr/>
            <p:nvPr/>
          </p:nvSpPr>
          <p:spPr bwMode="gray">
            <a:xfrm>
              <a:off x="3225057" y="1995276"/>
              <a:ext cx="2646344" cy="716933"/>
            </a:xfrm>
            <a:prstGeom prst="roundRect">
              <a:avLst>
                <a:gd name="adj" fmla="val 24642"/>
              </a:avLst>
            </a:prstGeom>
            <a:gradFill>
              <a:gsLst>
                <a:gs pos="0">
                  <a:schemeClr val="accent2">
                    <a:lumMod val="75000"/>
                  </a:schemeClr>
                </a:gs>
                <a:gs pos="100000">
                  <a:schemeClr val="accent2"/>
                </a:gs>
              </a:gsLst>
              <a:lin ang="5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Community Matron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Band 8B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hteck 17">
              <a:extLst>
                <a:ext uri="{FF2B5EF4-FFF2-40B4-BE49-F238E27FC236}">
                  <a16:creationId xmlns:a16="http://schemas.microsoft.com/office/drawing/2014/main" id="{419DDF68-6BCB-4D2F-9EAA-0405E44C0E51}"/>
                </a:ext>
              </a:extLst>
            </p:cNvPr>
            <p:cNvSpPr/>
            <p:nvPr/>
          </p:nvSpPr>
          <p:spPr bwMode="gray">
            <a:xfrm>
              <a:off x="5163245" y="3062314"/>
              <a:ext cx="1026163" cy="420031"/>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0946"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Admin Assistant Band 3 </a:t>
              </a:r>
            </a:p>
          </p:txBody>
        </p:sp>
        <p:sp>
          <p:nvSpPr>
            <p:cNvPr id="15" name="Rechteck 17">
              <a:extLst>
                <a:ext uri="{FF2B5EF4-FFF2-40B4-BE49-F238E27FC236}">
                  <a16:creationId xmlns:a16="http://schemas.microsoft.com/office/drawing/2014/main" id="{754C4BDC-5C27-4845-B82A-B3EB8CD36E06}"/>
                </a:ext>
              </a:extLst>
            </p:cNvPr>
            <p:cNvSpPr/>
            <p:nvPr/>
          </p:nvSpPr>
          <p:spPr bwMode="gray">
            <a:xfrm rot="5400000">
              <a:off x="755534" y="4106300"/>
              <a:ext cx="692333" cy="1073825"/>
            </a:xfrm>
            <a:prstGeom prst="round2SameRect">
              <a:avLst/>
            </a:prstGeom>
            <a:solidFill>
              <a:schemeClr val="tx2"/>
            </a:solidFill>
            <a:ln w="50800">
              <a:noFill/>
            </a:ln>
          </p:spPr>
          <p:txBody>
            <a:bodyPr vert="vert270" lIns="90709" tIns="60473" rIns="90709" bIns="60473" anchor="ctr"/>
            <a:lstStyle/>
            <a:p>
              <a:pPr marL="0" marR="0" lvl="0" indent="0" algn="ctr" defTabSz="1026023" rtl="0" eaLnBrk="1" fontAlgn="auto" latinLnBrk="0" hangingPunct="1">
                <a:lnSpc>
                  <a:spcPct val="100000"/>
                </a:lnSpc>
                <a:spcBef>
                  <a:spcPts val="0"/>
                </a:spcBef>
                <a:spcAft>
                  <a:spcPts val="0"/>
                </a:spcAft>
                <a:buClr>
                  <a:srgbClr val="41B6E6"/>
                </a:buClr>
                <a:buSzPct val="110000"/>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cxnSp>
          <p:nvCxnSpPr>
            <p:cNvPr id="16" name="Gerader Verbinder 153">
              <a:extLst>
                <a:ext uri="{FF2B5EF4-FFF2-40B4-BE49-F238E27FC236}">
                  <a16:creationId xmlns:a16="http://schemas.microsoft.com/office/drawing/2014/main" id="{B05A9B52-5402-496B-831F-D3EA09E847A4}"/>
                </a:ext>
              </a:extLst>
            </p:cNvPr>
            <p:cNvCxnSpPr/>
            <p:nvPr/>
          </p:nvCxnSpPr>
          <p:spPr bwMode="gray">
            <a:xfrm>
              <a:off x="2420483" y="4109991"/>
              <a:ext cx="0" cy="156267"/>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Rechteck 17">
              <a:extLst>
                <a:ext uri="{FF2B5EF4-FFF2-40B4-BE49-F238E27FC236}">
                  <a16:creationId xmlns:a16="http://schemas.microsoft.com/office/drawing/2014/main" id="{7945FDE6-9EC2-40BA-9AFA-82ADDE4F7A8A}"/>
                </a:ext>
              </a:extLst>
            </p:cNvPr>
            <p:cNvSpPr/>
            <p:nvPr/>
          </p:nvSpPr>
          <p:spPr bwMode="gray">
            <a:xfrm rot="5400000">
              <a:off x="2139361" y="4106300"/>
              <a:ext cx="654201" cy="1073825"/>
            </a:xfrm>
            <a:prstGeom prst="round2SameRect">
              <a:avLst/>
            </a:prstGeom>
            <a:solidFill>
              <a:schemeClr val="tx2"/>
            </a:solidFill>
            <a:ln w="50800">
              <a:noFill/>
            </a:ln>
          </p:spPr>
          <p:txBody>
            <a:bodyPr vert="vert270" lIns="90709" tIns="60473" rIns="90709" bIns="60473" anchor="ctr"/>
            <a:lstStyle/>
            <a:p>
              <a:pPr marL="0" marR="0" lvl="0" indent="0" algn="ctr" defTabSz="1026023" rtl="0" eaLnBrk="1" fontAlgn="auto" latinLnBrk="0" hangingPunct="1">
                <a:lnSpc>
                  <a:spcPct val="100000"/>
                </a:lnSpc>
                <a:spcBef>
                  <a:spcPts val="0"/>
                </a:spcBef>
                <a:spcAft>
                  <a:spcPts val="0"/>
                </a:spcAft>
                <a:buClr>
                  <a:srgbClr val="41B6E6"/>
                </a:buClr>
                <a:buSzPct val="110000"/>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cxnSp>
          <p:nvCxnSpPr>
            <p:cNvPr id="18" name="Gerader Verbinder 153">
              <a:extLst>
                <a:ext uri="{FF2B5EF4-FFF2-40B4-BE49-F238E27FC236}">
                  <a16:creationId xmlns:a16="http://schemas.microsoft.com/office/drawing/2014/main" id="{7959A0A8-8321-446E-AA9D-09DF968211F0}"/>
                </a:ext>
              </a:extLst>
            </p:cNvPr>
            <p:cNvCxnSpPr/>
            <p:nvPr/>
          </p:nvCxnSpPr>
          <p:spPr bwMode="gray">
            <a:xfrm>
              <a:off x="3851920" y="4094292"/>
              <a:ext cx="0" cy="156267"/>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Gerader Verbinder 153">
              <a:extLst>
                <a:ext uri="{FF2B5EF4-FFF2-40B4-BE49-F238E27FC236}">
                  <a16:creationId xmlns:a16="http://schemas.microsoft.com/office/drawing/2014/main" id="{C4285629-3C23-43BD-91D9-B341584A414B}"/>
                </a:ext>
              </a:extLst>
            </p:cNvPr>
            <p:cNvCxnSpPr>
              <a:cxnSpLocks/>
            </p:cNvCxnSpPr>
            <p:nvPr/>
          </p:nvCxnSpPr>
          <p:spPr bwMode="gray">
            <a:xfrm>
              <a:off x="5508104" y="4109991"/>
              <a:ext cx="0" cy="156267"/>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echteck 17">
              <a:extLst>
                <a:ext uri="{FF2B5EF4-FFF2-40B4-BE49-F238E27FC236}">
                  <a16:creationId xmlns:a16="http://schemas.microsoft.com/office/drawing/2014/main" id="{81D360C7-5458-4DFC-BCD3-650D71831A67}"/>
                </a:ext>
              </a:extLst>
            </p:cNvPr>
            <p:cNvSpPr/>
            <p:nvPr/>
          </p:nvSpPr>
          <p:spPr bwMode="gray">
            <a:xfrm rot="5400000">
              <a:off x="3603551" y="4106299"/>
              <a:ext cx="654201" cy="1073825"/>
            </a:xfrm>
            <a:prstGeom prst="round2SameRect">
              <a:avLst/>
            </a:prstGeom>
            <a:gradFill>
              <a:gsLst>
                <a:gs pos="0">
                  <a:schemeClr val="accent3">
                    <a:lumMod val="90000"/>
                    <a:lumOff val="10000"/>
                  </a:schemeClr>
                </a:gs>
                <a:gs pos="100000">
                  <a:schemeClr val="accent3">
                    <a:lumMod val="75000"/>
                    <a:lumOff val="25000"/>
                  </a:schemeClr>
                </a:gs>
              </a:gsLst>
              <a:lin ang="5400000" scaled="0"/>
            </a:gradFill>
            <a:ln w="50800">
              <a:noFill/>
            </a:ln>
          </p:spPr>
          <p:txBody>
            <a:bodyPr vert="vert270" lIns="90709" tIns="60473" rIns="90709" bIns="60473" anchor="ctr"/>
            <a:lstStyle/>
            <a:p>
              <a:pPr marL="0" marR="0" lvl="0" indent="0" algn="ctr" defTabSz="1026023" rtl="0" eaLnBrk="1" fontAlgn="auto" latinLnBrk="0" hangingPunct="1">
                <a:lnSpc>
                  <a:spcPct val="100000"/>
                </a:lnSpc>
                <a:spcBef>
                  <a:spcPts val="0"/>
                </a:spcBef>
                <a:spcAft>
                  <a:spcPts val="0"/>
                </a:spcAft>
                <a:buClr>
                  <a:srgbClr val="41B6E6"/>
                </a:buClr>
                <a:buSzPct val="110000"/>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21" name="Rechteck 17">
              <a:extLst>
                <a:ext uri="{FF2B5EF4-FFF2-40B4-BE49-F238E27FC236}">
                  <a16:creationId xmlns:a16="http://schemas.microsoft.com/office/drawing/2014/main" id="{37366418-5F9E-42B3-971C-0D74B1457E9F}"/>
                </a:ext>
              </a:extLst>
            </p:cNvPr>
            <p:cNvSpPr/>
            <p:nvPr/>
          </p:nvSpPr>
          <p:spPr bwMode="gray">
            <a:xfrm rot="5400000">
              <a:off x="5181003" y="4076256"/>
              <a:ext cx="654201" cy="1073825"/>
            </a:xfrm>
            <a:prstGeom prst="round2SameRect">
              <a:avLst/>
            </a:prstGeom>
            <a:solidFill>
              <a:schemeClr val="tx1">
                <a:lumMod val="75000"/>
                <a:lumOff val="25000"/>
              </a:schemeClr>
            </a:solidFill>
            <a:ln w="50800">
              <a:noFill/>
            </a:ln>
          </p:spPr>
          <p:txBody>
            <a:bodyPr vert="vert270" lIns="90709" tIns="60473" rIns="90709" bIns="60473" anchor="ctr"/>
            <a:lstStyle/>
            <a:p>
              <a:pPr marL="0" marR="0" lvl="0" indent="0" algn="ctr" defTabSz="1026023" rtl="0" eaLnBrk="1" fontAlgn="auto" latinLnBrk="0" hangingPunct="1">
                <a:lnSpc>
                  <a:spcPct val="100000"/>
                </a:lnSpc>
                <a:spcBef>
                  <a:spcPts val="0"/>
                </a:spcBef>
                <a:spcAft>
                  <a:spcPts val="0"/>
                </a:spcAft>
                <a:buClr>
                  <a:srgbClr val="41B6E6"/>
                </a:buClr>
                <a:buSzPct val="110000"/>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22" name="Rechteck 17">
              <a:extLst>
                <a:ext uri="{FF2B5EF4-FFF2-40B4-BE49-F238E27FC236}">
                  <a16:creationId xmlns:a16="http://schemas.microsoft.com/office/drawing/2014/main" id="{510FB14C-0BCC-429A-9079-B2C90EC6D59A}"/>
                </a:ext>
              </a:extLst>
            </p:cNvPr>
            <p:cNvSpPr/>
            <p:nvPr/>
          </p:nvSpPr>
          <p:spPr bwMode="gray">
            <a:xfrm>
              <a:off x="584838" y="4365104"/>
              <a:ext cx="896554" cy="55621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Sig 7 Facilitator </a:t>
              </a:r>
            </a:p>
          </p:txBody>
        </p:sp>
        <p:sp>
          <p:nvSpPr>
            <p:cNvPr id="23" name="Rechteck 17">
              <a:extLst>
                <a:ext uri="{FF2B5EF4-FFF2-40B4-BE49-F238E27FC236}">
                  <a16:creationId xmlns:a16="http://schemas.microsoft.com/office/drawing/2014/main" id="{1AB0CB0B-9005-424D-A66D-68D8972496E0}"/>
                </a:ext>
              </a:extLst>
            </p:cNvPr>
            <p:cNvSpPr/>
            <p:nvPr/>
          </p:nvSpPr>
          <p:spPr bwMode="gray">
            <a:xfrm>
              <a:off x="1995124" y="4465321"/>
              <a:ext cx="942674" cy="35578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Sig 7 Facilitator </a:t>
              </a:r>
            </a:p>
          </p:txBody>
        </p:sp>
        <p:sp>
          <p:nvSpPr>
            <p:cNvPr id="24" name="Rechteck 17">
              <a:extLst>
                <a:ext uri="{FF2B5EF4-FFF2-40B4-BE49-F238E27FC236}">
                  <a16:creationId xmlns:a16="http://schemas.microsoft.com/office/drawing/2014/main" id="{2EB1FF0D-2054-4465-9E41-BB132102C4B9}"/>
                </a:ext>
              </a:extLst>
            </p:cNvPr>
            <p:cNvSpPr/>
            <p:nvPr/>
          </p:nvSpPr>
          <p:spPr bwMode="gray">
            <a:xfrm>
              <a:off x="3459313" y="4400613"/>
              <a:ext cx="942675" cy="42511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EOLC Facilitator </a:t>
              </a:r>
            </a:p>
          </p:txBody>
        </p:sp>
        <p:sp>
          <p:nvSpPr>
            <p:cNvPr id="25" name="Rechteck 17">
              <a:extLst>
                <a:ext uri="{FF2B5EF4-FFF2-40B4-BE49-F238E27FC236}">
                  <a16:creationId xmlns:a16="http://schemas.microsoft.com/office/drawing/2014/main" id="{326949BA-CE93-4E34-BD3E-9793F1705E4F}"/>
                </a:ext>
              </a:extLst>
            </p:cNvPr>
            <p:cNvSpPr/>
            <p:nvPr/>
          </p:nvSpPr>
          <p:spPr bwMode="gray">
            <a:xfrm>
              <a:off x="5080968" y="4442077"/>
              <a:ext cx="811526" cy="319576"/>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Peer Support Lead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(TBC)</a:t>
              </a:r>
            </a:p>
          </p:txBody>
        </p:sp>
        <p:sp>
          <p:nvSpPr>
            <p:cNvPr id="27" name="Rechteck 17">
              <a:extLst>
                <a:ext uri="{FF2B5EF4-FFF2-40B4-BE49-F238E27FC236}">
                  <a16:creationId xmlns:a16="http://schemas.microsoft.com/office/drawing/2014/main" id="{DF81C5D4-12C9-473C-A56A-7CFD5F90389D}"/>
                </a:ext>
              </a:extLst>
            </p:cNvPr>
            <p:cNvSpPr/>
            <p:nvPr/>
          </p:nvSpPr>
          <p:spPr bwMode="gray">
            <a:xfrm rot="5400000">
              <a:off x="582167" y="1736982"/>
              <a:ext cx="1152128" cy="1233521"/>
            </a:xfrm>
            <a:prstGeom prst="round2SameRect">
              <a:avLst/>
            </a:prstGeom>
            <a:solidFill>
              <a:schemeClr val="accent5">
                <a:lumMod val="60000"/>
                <a:lumOff val="40000"/>
              </a:schemeClr>
            </a:solidFill>
            <a:ln w="50800">
              <a:noFill/>
            </a:ln>
          </p:spPr>
          <p:txBody>
            <a:bodyPr vert="vert270" lIns="90709" tIns="60473" rIns="90709" bIns="60473" anchor="ctr"/>
            <a:lstStyle/>
            <a:p>
              <a:pPr marL="0" marR="0" lvl="0" indent="0" algn="ctr" defTabSz="1026023" rtl="0" eaLnBrk="1" fontAlgn="auto" latinLnBrk="0" hangingPunct="1">
                <a:lnSpc>
                  <a:spcPct val="100000"/>
                </a:lnSpc>
                <a:spcBef>
                  <a:spcPts val="0"/>
                </a:spcBef>
                <a:spcAft>
                  <a:spcPts val="0"/>
                </a:spcAft>
                <a:buClr>
                  <a:srgbClr val="41B6E6"/>
                </a:buClr>
                <a:buSzPct val="110000"/>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CCG Quality &amp; Safety Team </a:t>
              </a:r>
            </a:p>
          </p:txBody>
        </p:sp>
        <p:cxnSp>
          <p:nvCxnSpPr>
            <p:cNvPr id="28" name="Gerader Verbinder 84">
              <a:extLst>
                <a:ext uri="{FF2B5EF4-FFF2-40B4-BE49-F238E27FC236}">
                  <a16:creationId xmlns:a16="http://schemas.microsoft.com/office/drawing/2014/main" id="{00936A29-B05D-40DF-9187-98A7E5C46D1F}"/>
                </a:ext>
              </a:extLst>
            </p:cNvPr>
            <p:cNvCxnSpPr/>
            <p:nvPr/>
          </p:nvCxnSpPr>
          <p:spPr bwMode="gray">
            <a:xfrm>
              <a:off x="1853112" y="2353742"/>
              <a:ext cx="1165782" cy="0"/>
            </a:xfrm>
            <a:prstGeom prst="line">
              <a:avLst/>
            </a:prstGeom>
            <a:ln w="63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9" name="Rechteck 17">
              <a:extLst>
                <a:ext uri="{FF2B5EF4-FFF2-40B4-BE49-F238E27FC236}">
                  <a16:creationId xmlns:a16="http://schemas.microsoft.com/office/drawing/2014/main" id="{FD16099C-A4ED-42E3-8FFD-598B814F5F9E}"/>
                </a:ext>
              </a:extLst>
            </p:cNvPr>
            <p:cNvSpPr/>
            <p:nvPr/>
          </p:nvSpPr>
          <p:spPr bwMode="gray">
            <a:xfrm>
              <a:off x="2127556" y="1078679"/>
              <a:ext cx="4532675" cy="716933"/>
            </a:xfrm>
            <a:prstGeom prst="roundRect">
              <a:avLst>
                <a:gd name="adj" fmla="val 24642"/>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Hosted by Community Trust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4010641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D6E35C-BB85-43D9-B09D-6033EAF0606F}"/>
              </a:ext>
            </a:extLst>
          </p:cNvPr>
          <p:cNvSpPr>
            <a:spLocks noGrp="1"/>
          </p:cNvSpPr>
          <p:nvPr>
            <p:ph sz="half" idx="1"/>
          </p:nvPr>
        </p:nvSpPr>
        <p:spPr/>
        <p:txBody>
          <a:bodyPr/>
          <a:lstStyle/>
          <a:p>
            <a:pPr>
              <a:buClr>
                <a:srgbClr val="A4D620"/>
              </a:buClr>
            </a:pPr>
            <a:r>
              <a:rPr lang="en-GB" sz="1800" dirty="0">
                <a:solidFill>
                  <a:prstClr val="black"/>
                </a:solidFill>
              </a:rPr>
              <a:t>Externally-supported, robust evaluation to be commissioned</a:t>
            </a:r>
          </a:p>
          <a:p>
            <a:pPr>
              <a:buClr>
                <a:srgbClr val="A4D620"/>
              </a:buClr>
            </a:pPr>
            <a:endParaRPr lang="en-GB" sz="1800" dirty="0">
              <a:solidFill>
                <a:prstClr val="black"/>
              </a:solidFill>
            </a:endParaRPr>
          </a:p>
          <a:p>
            <a:pPr>
              <a:buClr>
                <a:srgbClr val="A4D620"/>
              </a:buClr>
            </a:pPr>
            <a:endParaRPr lang="en-GB" sz="1800" dirty="0">
              <a:solidFill>
                <a:prstClr val="black"/>
              </a:solidFill>
            </a:endParaRPr>
          </a:p>
          <a:p>
            <a:pPr>
              <a:buClr>
                <a:srgbClr val="A4D620"/>
              </a:buClr>
            </a:pPr>
            <a:r>
              <a:rPr lang="en-GB" sz="1800" dirty="0">
                <a:solidFill>
                  <a:prstClr val="black"/>
                </a:solidFill>
              </a:rPr>
              <a:t>“How effective is the Improvement Team service / delivery model at improving care for residents?”</a:t>
            </a:r>
          </a:p>
          <a:p>
            <a:pPr>
              <a:buClr>
                <a:srgbClr val="A4D620"/>
              </a:buClr>
            </a:pPr>
            <a:endParaRPr lang="en-GB" sz="1800" dirty="0">
              <a:solidFill>
                <a:prstClr val="black"/>
              </a:solidFill>
            </a:endParaRPr>
          </a:p>
          <a:p>
            <a:pPr>
              <a:buClr>
                <a:srgbClr val="A4D620"/>
              </a:buClr>
            </a:pPr>
            <a:endParaRPr lang="en-GB" sz="1800" dirty="0">
              <a:solidFill>
                <a:prstClr val="black"/>
              </a:solidFill>
            </a:endParaRPr>
          </a:p>
          <a:p>
            <a:pPr>
              <a:buClr>
                <a:srgbClr val="A4D620"/>
              </a:buClr>
            </a:pPr>
            <a:r>
              <a:rPr lang="en-GB" sz="1800" dirty="0">
                <a:solidFill>
                  <a:prstClr val="black"/>
                </a:solidFill>
              </a:rPr>
              <a:t>Mixed methods approach</a:t>
            </a:r>
          </a:p>
          <a:p>
            <a:pPr>
              <a:buClr>
                <a:srgbClr val="A4D620"/>
              </a:buClr>
            </a:pPr>
            <a:endParaRPr lang="en-GB" sz="1800" dirty="0">
              <a:solidFill>
                <a:prstClr val="black"/>
              </a:solidFill>
            </a:endParaRPr>
          </a:p>
          <a:p>
            <a:pPr>
              <a:buClr>
                <a:srgbClr val="A4D620"/>
              </a:buClr>
            </a:pPr>
            <a:endParaRPr lang="en-GB" sz="1800" dirty="0">
              <a:solidFill>
                <a:prstClr val="black"/>
              </a:solidFill>
            </a:endParaRPr>
          </a:p>
          <a:p>
            <a:pPr>
              <a:buClr>
                <a:srgbClr val="A4D620"/>
              </a:buClr>
            </a:pPr>
            <a:r>
              <a:rPr lang="en-GB" sz="1800" dirty="0">
                <a:cs typeface="Arial" panose="020B0604020202020204" pitchFamily="34" charset="0"/>
              </a:rPr>
              <a:t>Evaluation to make recommendations for scaling up Improvement Team model across London</a:t>
            </a:r>
          </a:p>
          <a:p>
            <a:endParaRPr lang="en-GB" sz="1800" dirty="0"/>
          </a:p>
        </p:txBody>
      </p:sp>
      <p:sp>
        <p:nvSpPr>
          <p:cNvPr id="5" name="Text Placeholder 4">
            <a:extLst>
              <a:ext uri="{FF2B5EF4-FFF2-40B4-BE49-F238E27FC236}">
                <a16:creationId xmlns:a16="http://schemas.microsoft.com/office/drawing/2014/main" id="{F22CE733-B491-44D3-84C0-E67CE09E401F}"/>
              </a:ext>
            </a:extLst>
          </p:cNvPr>
          <p:cNvSpPr>
            <a:spLocks noGrp="1"/>
          </p:cNvSpPr>
          <p:nvPr>
            <p:ph type="body" sz="quarter" idx="10"/>
          </p:nvPr>
        </p:nvSpPr>
        <p:spPr/>
        <p:txBody>
          <a:bodyPr/>
          <a:lstStyle/>
          <a:p>
            <a:r>
              <a:rPr lang="en-GB" dirty="0"/>
              <a:t>Evaluation</a:t>
            </a:r>
          </a:p>
        </p:txBody>
      </p:sp>
    </p:spTree>
    <p:extLst>
      <p:ext uri="{BB962C8B-B14F-4D97-AF65-F5344CB8AC3E}">
        <p14:creationId xmlns:p14="http://schemas.microsoft.com/office/powerpoint/2010/main" val="843916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D6E35C-BB85-43D9-B09D-6033EAF0606F}"/>
              </a:ext>
            </a:extLst>
          </p:cNvPr>
          <p:cNvSpPr>
            <a:spLocks noGrp="1"/>
          </p:cNvSpPr>
          <p:nvPr>
            <p:ph sz="half" idx="1"/>
          </p:nvPr>
        </p:nvSpPr>
        <p:spPr/>
        <p:txBody>
          <a:bodyPr/>
          <a:lstStyle/>
          <a:p>
            <a:pPr>
              <a:buClr>
                <a:srgbClr val="A4D620"/>
              </a:buClr>
            </a:pPr>
            <a:r>
              <a:rPr lang="en-GB" sz="1800" dirty="0"/>
              <a:t>Train the Trainer delivery model</a:t>
            </a:r>
          </a:p>
          <a:p>
            <a:pPr>
              <a:buClr>
                <a:srgbClr val="A4D620"/>
              </a:buClr>
            </a:pPr>
            <a:endParaRPr lang="en-GB" sz="1800" dirty="0">
              <a:solidFill>
                <a:prstClr val="black"/>
              </a:solidFill>
            </a:endParaRPr>
          </a:p>
          <a:p>
            <a:pPr>
              <a:buClr>
                <a:srgbClr val="A4D620"/>
              </a:buClr>
            </a:pPr>
            <a:endParaRPr lang="en-GB" sz="1800" dirty="0">
              <a:solidFill>
                <a:prstClr val="black"/>
              </a:solidFill>
            </a:endParaRPr>
          </a:p>
          <a:p>
            <a:pPr>
              <a:buClr>
                <a:srgbClr val="A4D620"/>
              </a:buClr>
            </a:pPr>
            <a:r>
              <a:rPr lang="en-GB" sz="1800" dirty="0"/>
              <a:t>Targeted at Top 100 care homes in London (as measured by highest LAS incidents / conveyances)</a:t>
            </a:r>
          </a:p>
          <a:p>
            <a:pPr>
              <a:buClr>
                <a:srgbClr val="A4D620"/>
              </a:buClr>
            </a:pPr>
            <a:endParaRPr lang="en-GB" sz="1800" dirty="0">
              <a:solidFill>
                <a:prstClr val="black"/>
              </a:solidFill>
            </a:endParaRPr>
          </a:p>
          <a:p>
            <a:pPr>
              <a:buClr>
                <a:srgbClr val="A4D620"/>
              </a:buClr>
            </a:pPr>
            <a:endParaRPr lang="en-GB" sz="1800" dirty="0">
              <a:solidFill>
                <a:prstClr val="black"/>
              </a:solidFill>
            </a:endParaRPr>
          </a:p>
          <a:p>
            <a:pPr>
              <a:buClr>
                <a:srgbClr val="A4D620"/>
              </a:buClr>
            </a:pPr>
            <a:r>
              <a:rPr lang="en-GB" sz="1800" dirty="0"/>
              <a:t>Trainers likely to be from NHS/local authority services working with target care homes</a:t>
            </a:r>
          </a:p>
          <a:p>
            <a:pPr>
              <a:buClr>
                <a:srgbClr val="A4D620"/>
              </a:buClr>
            </a:pPr>
            <a:endParaRPr lang="en-GB" sz="1800" dirty="0">
              <a:solidFill>
                <a:prstClr val="black"/>
              </a:solidFill>
            </a:endParaRPr>
          </a:p>
          <a:p>
            <a:pPr>
              <a:buClr>
                <a:srgbClr val="A4D620"/>
              </a:buClr>
            </a:pPr>
            <a:endParaRPr lang="en-GB" sz="1800" dirty="0">
              <a:solidFill>
                <a:prstClr val="black"/>
              </a:solidFill>
            </a:endParaRPr>
          </a:p>
          <a:p>
            <a:pPr>
              <a:buClr>
                <a:srgbClr val="A4D620"/>
              </a:buClr>
            </a:pPr>
            <a:r>
              <a:rPr lang="en-GB" sz="1800" dirty="0"/>
              <a:t>Ambition for at least 91 Trainers to be trained by March 2019</a:t>
            </a:r>
          </a:p>
          <a:p>
            <a:pPr>
              <a:buClr>
                <a:srgbClr val="A4D620"/>
              </a:buClr>
            </a:pPr>
            <a:endParaRPr lang="en-GB" sz="1800" dirty="0">
              <a:cs typeface="Arial" panose="020B0604020202020204" pitchFamily="34" charset="0"/>
            </a:endParaRPr>
          </a:p>
          <a:p>
            <a:endParaRPr lang="en-GB" sz="1800" dirty="0"/>
          </a:p>
        </p:txBody>
      </p:sp>
      <p:sp>
        <p:nvSpPr>
          <p:cNvPr id="5" name="Text Placeholder 4">
            <a:extLst>
              <a:ext uri="{FF2B5EF4-FFF2-40B4-BE49-F238E27FC236}">
                <a16:creationId xmlns:a16="http://schemas.microsoft.com/office/drawing/2014/main" id="{F22CE733-B491-44D3-84C0-E67CE09E401F}"/>
              </a:ext>
            </a:extLst>
          </p:cNvPr>
          <p:cNvSpPr>
            <a:spLocks noGrp="1"/>
          </p:cNvSpPr>
          <p:nvPr>
            <p:ph type="body" sz="quarter" idx="10"/>
          </p:nvPr>
        </p:nvSpPr>
        <p:spPr/>
        <p:txBody>
          <a:bodyPr/>
          <a:lstStyle/>
          <a:p>
            <a:r>
              <a:rPr lang="en-GB" dirty="0"/>
              <a:t>Pan-London Offer</a:t>
            </a:r>
          </a:p>
          <a:p>
            <a:endParaRPr lang="en-GB" dirty="0"/>
          </a:p>
        </p:txBody>
      </p:sp>
    </p:spTree>
    <p:extLst>
      <p:ext uri="{BB962C8B-B14F-4D97-AF65-F5344CB8AC3E}">
        <p14:creationId xmlns:p14="http://schemas.microsoft.com/office/powerpoint/2010/main" val="972931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1E1F1FA-13BD-4E14-AC8F-98F0584B6D69}"/>
              </a:ext>
            </a:extLst>
          </p:cNvPr>
          <p:cNvSpPr>
            <a:spLocks noGrp="1"/>
          </p:cNvSpPr>
          <p:nvPr>
            <p:ph type="body" sz="quarter" idx="10"/>
          </p:nvPr>
        </p:nvSpPr>
        <p:spPr/>
        <p:txBody>
          <a:bodyPr/>
          <a:lstStyle/>
          <a:p>
            <a:r>
              <a:rPr lang="en-GB" dirty="0"/>
              <a:t>UCLPartners End of Life Care Resources</a:t>
            </a:r>
          </a:p>
        </p:txBody>
      </p:sp>
      <p:sp>
        <p:nvSpPr>
          <p:cNvPr id="8" name="Content Placeholder 4">
            <a:extLst>
              <a:ext uri="{FF2B5EF4-FFF2-40B4-BE49-F238E27FC236}">
                <a16:creationId xmlns:a16="http://schemas.microsoft.com/office/drawing/2014/main" id="{F62B6D8F-EBD7-4536-A874-CE6EB1A621E9}"/>
              </a:ext>
            </a:extLst>
          </p:cNvPr>
          <p:cNvSpPr txBox="1">
            <a:spLocks/>
          </p:cNvSpPr>
          <p:nvPr/>
        </p:nvSpPr>
        <p:spPr>
          <a:xfrm>
            <a:off x="250823" y="980818"/>
            <a:ext cx="4177159" cy="2520000"/>
          </a:xfrm>
          <a:prstGeom prst="rect">
            <a:avLst/>
          </a:prstGeom>
          <a:ln>
            <a:solidFill>
              <a:schemeClr val="tx2"/>
            </a:solidFill>
          </a:ln>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You Matter (community)</a:t>
            </a:r>
          </a:p>
          <a:p>
            <a:pPr marL="0" marR="0" lvl="0" indent="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ct val="20000"/>
              </a:spcBef>
              <a:spcAft>
                <a:spcPts val="0"/>
              </a:spcAft>
              <a:buClr>
                <a:srgbClr val="A4D620"/>
              </a:buClr>
              <a:buSzTx/>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Stream Film</a:t>
            </a:r>
            <a:r>
              <a:rPr lang="en-GB" noProof="0" dirty="0">
                <a:solidFill>
                  <a:prstClr val="black"/>
                </a:solidFill>
                <a:latin typeface="Calibri"/>
              </a:rPr>
              <a:t>:</a:t>
            </a:r>
            <a:br>
              <a:rPr lang="en-GB" noProof="0" dirty="0">
                <a:solidFill>
                  <a:prstClr val="black"/>
                </a:solidFill>
                <a:latin typeface="Calibri"/>
              </a:rPr>
            </a:br>
            <a:r>
              <a:rPr lang="en-GB" dirty="0">
                <a:solidFill>
                  <a:prstClr val="black"/>
                </a:solidFill>
                <a:hlinkClick r:id="rId2"/>
              </a:rPr>
              <a:t>youtube.com/</a:t>
            </a:r>
            <a:r>
              <a:rPr lang="en-GB" dirty="0" err="1">
                <a:solidFill>
                  <a:prstClr val="black"/>
                </a:solidFill>
                <a:hlinkClick r:id="rId2"/>
              </a:rPr>
              <a:t>watch?v</a:t>
            </a:r>
            <a:r>
              <a:rPr lang="en-GB" dirty="0">
                <a:solidFill>
                  <a:prstClr val="black"/>
                </a:solidFill>
                <a:hlinkClick r:id="rId2"/>
              </a:rPr>
              <a:t>=il7dJMESCpY</a:t>
            </a:r>
            <a:endParaRPr lang="en-GB" dirty="0">
              <a:solidFill>
                <a:prstClr val="black"/>
              </a:solidFill>
            </a:endParaRPr>
          </a:p>
          <a:p>
            <a:pPr marL="342900" marR="0" lvl="0" indent="-342900" algn="l" defTabSz="914400" rtl="0" eaLnBrk="1" fontAlgn="auto" latinLnBrk="0" hangingPunct="1">
              <a:lnSpc>
                <a:spcPct val="100000"/>
              </a:lnSpc>
              <a:spcBef>
                <a:spcPct val="20000"/>
              </a:spcBef>
              <a:spcAft>
                <a:spcPts val="0"/>
              </a:spcAft>
              <a:buClr>
                <a:srgbClr val="A4D620"/>
              </a:buClr>
              <a:buSzTx/>
              <a:buFontTx/>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lvl="0">
              <a:buClr>
                <a:srgbClr val="A4D620"/>
              </a:buClr>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Download Resources: </a:t>
            </a:r>
            <a:r>
              <a:rPr lang="en-GB" dirty="0">
                <a:solidFill>
                  <a:prstClr val="black"/>
                </a:solidFill>
                <a:hlinkClick r:id="rId3"/>
              </a:rPr>
              <a:t>uclpartners.com/case-study-</a:t>
            </a:r>
            <a:r>
              <a:rPr lang="en-GB" dirty="0" err="1">
                <a:solidFill>
                  <a:prstClr val="black"/>
                </a:solidFill>
                <a:hlinkClick r:id="rId3"/>
              </a:rPr>
              <a:t>eolc</a:t>
            </a:r>
            <a:r>
              <a:rPr lang="en-GB" dirty="0">
                <a:solidFill>
                  <a:prstClr val="black"/>
                </a:solidFill>
                <a:hlinkClick r:id="rId3"/>
              </a:rPr>
              <a:t>/</a:t>
            </a:r>
            <a:endParaRPr lang="en-GB" dirty="0">
              <a:solidFill>
                <a:prstClr val="black"/>
              </a:solidFill>
            </a:endParaRPr>
          </a:p>
          <a:p>
            <a:pPr lvl="0">
              <a:buClr>
                <a:srgbClr val="A4D620"/>
              </a:buClr>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A4D620"/>
              </a:buClr>
              <a:buSzTx/>
              <a:buFontTx/>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Content Placeholder 4">
            <a:extLst>
              <a:ext uri="{FF2B5EF4-FFF2-40B4-BE49-F238E27FC236}">
                <a16:creationId xmlns:a16="http://schemas.microsoft.com/office/drawing/2014/main" id="{C7231565-0856-4C96-BA82-12894ADD30F6}"/>
              </a:ext>
            </a:extLst>
          </p:cNvPr>
          <p:cNvSpPr txBox="1">
            <a:spLocks/>
          </p:cNvSpPr>
          <p:nvPr/>
        </p:nvSpPr>
        <p:spPr>
          <a:xfrm>
            <a:off x="4580382" y="980818"/>
            <a:ext cx="4177159" cy="2520000"/>
          </a:xfrm>
          <a:prstGeom prst="rect">
            <a:avLst/>
          </a:prstGeom>
          <a:ln>
            <a:solidFill>
              <a:schemeClr val="tx2"/>
            </a:solidFill>
          </a:ln>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Milestones (acute hospital)</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lvl="0">
              <a:buClr>
                <a:srgbClr val="A4D620"/>
              </a:buClr>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Stream Film:  </a:t>
            </a:r>
            <a:r>
              <a:rPr lang="en-GB" dirty="0">
                <a:solidFill>
                  <a:prstClr val="black"/>
                </a:solidFill>
                <a:hlinkClick r:id="rId4"/>
              </a:rPr>
              <a:t>youtube.com/</a:t>
            </a:r>
            <a:r>
              <a:rPr lang="en-GB" dirty="0" err="1">
                <a:solidFill>
                  <a:prstClr val="black"/>
                </a:solidFill>
                <a:hlinkClick r:id="rId4"/>
              </a:rPr>
              <a:t>watch?v</a:t>
            </a:r>
            <a:r>
              <a:rPr lang="en-GB" dirty="0">
                <a:solidFill>
                  <a:prstClr val="black"/>
                </a:solidFill>
                <a:hlinkClick r:id="rId4"/>
              </a:rPr>
              <a:t>=Rwcykb47PgM</a:t>
            </a:r>
            <a:endParaRPr lang="en-GB" dirty="0">
              <a:solidFill>
                <a:prstClr val="black"/>
              </a:solidFill>
            </a:endParaRPr>
          </a:p>
          <a:p>
            <a:pPr marR="0" lvl="0" algn="l" defTabSz="914400" rtl="0" eaLnBrk="1" fontAlgn="auto" latinLnBrk="0" hangingPunct="1">
              <a:lnSpc>
                <a:spcPct val="100000"/>
              </a:lnSpc>
              <a:spcBef>
                <a:spcPct val="20000"/>
              </a:spcBef>
              <a:spcAft>
                <a:spcPts val="0"/>
              </a:spcAft>
              <a:buClr>
                <a:srgbClr val="A4D620"/>
              </a:buClr>
              <a:buSzTx/>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lvl="0">
              <a:buClr>
                <a:srgbClr val="A4D620"/>
              </a:buClr>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Download Resources: </a:t>
            </a:r>
            <a:r>
              <a:rPr lang="en-GB" dirty="0">
                <a:solidFill>
                  <a:prstClr val="black"/>
                </a:solidFill>
                <a:hlinkClick r:id="rId3"/>
              </a:rPr>
              <a:t>uclpartners.com/case-study-</a:t>
            </a:r>
            <a:r>
              <a:rPr lang="en-GB" dirty="0" err="1">
                <a:solidFill>
                  <a:prstClr val="black"/>
                </a:solidFill>
                <a:hlinkClick r:id="rId3"/>
              </a:rPr>
              <a:t>eolc</a:t>
            </a:r>
            <a:r>
              <a:rPr lang="en-GB" dirty="0">
                <a:solidFill>
                  <a:prstClr val="black"/>
                </a:solidFill>
                <a:hlinkClick r:id="rId3"/>
              </a:rPr>
              <a:t>/</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7264D8D8-DDFD-4CEE-8BE6-EBAC728FE3F5}"/>
              </a:ext>
            </a:extLst>
          </p:cNvPr>
          <p:cNvSpPr txBox="1">
            <a:spLocks/>
          </p:cNvSpPr>
          <p:nvPr/>
        </p:nvSpPr>
        <p:spPr>
          <a:xfrm>
            <a:off x="243187" y="3648184"/>
            <a:ext cx="8514354" cy="2520000"/>
          </a:xfrm>
          <a:prstGeom prst="rect">
            <a:avLst/>
          </a:prstGeom>
          <a:ln>
            <a:solidFill>
              <a:schemeClr val="tx2"/>
            </a:solidFill>
          </a:ln>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What’s Best For Lily? (care homes)</a:t>
            </a:r>
          </a:p>
          <a:p>
            <a:pPr marL="0" marR="0" lvl="0" indent="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lvl="0">
              <a:buClr>
                <a:srgbClr val="A4D620"/>
              </a:buClr>
              <a:defRPr/>
            </a:pPr>
            <a:r>
              <a:rPr lang="en-GB" dirty="0">
                <a:solidFill>
                  <a:prstClr val="black"/>
                </a:solidFill>
              </a:rPr>
              <a:t>Available free of charge from June 2018</a:t>
            </a:r>
          </a:p>
          <a:p>
            <a:pPr lvl="0">
              <a:buClr>
                <a:srgbClr val="A4D620"/>
              </a:buClr>
              <a:defRPr/>
            </a:pPr>
            <a:endParaRPr lang="en-GB" dirty="0">
              <a:solidFill>
                <a:prstClr val="black"/>
              </a:solidFill>
            </a:endParaRPr>
          </a:p>
          <a:p>
            <a:pPr lvl="0">
              <a:buClr>
                <a:srgbClr val="A4D620"/>
              </a:buClr>
              <a:defRPr/>
            </a:pPr>
            <a:r>
              <a:rPr lang="en-GB" dirty="0">
                <a:solidFill>
                  <a:prstClr val="black"/>
                </a:solidFill>
              </a:rPr>
              <a:t>Stream Film: </a:t>
            </a:r>
            <a:r>
              <a:rPr lang="en-GB" dirty="0">
                <a:solidFill>
                  <a:prstClr val="black"/>
                </a:solidFill>
                <a:hlinkClick r:id="rId5"/>
              </a:rPr>
              <a:t>youtube.com/</a:t>
            </a:r>
            <a:r>
              <a:rPr lang="en-GB" dirty="0" err="1">
                <a:solidFill>
                  <a:prstClr val="black"/>
                </a:solidFill>
                <a:hlinkClick r:id="rId5"/>
              </a:rPr>
              <a:t>watch?v</a:t>
            </a:r>
            <a:r>
              <a:rPr lang="en-GB" dirty="0">
                <a:solidFill>
                  <a:prstClr val="black"/>
                </a:solidFill>
                <a:hlinkClick r:id="rId5"/>
              </a:rPr>
              <a:t>=bRBbIrJ4ZNU</a:t>
            </a:r>
            <a:endParaRPr lang="en-GB" dirty="0">
              <a:solidFill>
                <a:prstClr val="black"/>
              </a:solidFill>
            </a:endParaRPr>
          </a:p>
          <a:p>
            <a:pPr lvl="0">
              <a:buClr>
                <a:srgbClr val="A4D620"/>
              </a:buClr>
              <a:buFontTx/>
              <a:buChar char="-"/>
              <a:defRPr/>
            </a:pPr>
            <a:endParaRPr lang="en-GB" dirty="0">
              <a:solidFill>
                <a:prstClr val="black"/>
              </a:solidFill>
            </a:endParaRPr>
          </a:p>
          <a:p>
            <a:pPr lvl="0">
              <a:buClr>
                <a:srgbClr val="A4D620"/>
              </a:buClr>
              <a:defRPr/>
            </a:pPr>
            <a:r>
              <a:rPr lang="en-GB" dirty="0">
                <a:solidFill>
                  <a:prstClr val="black"/>
                </a:solidFill>
              </a:rPr>
              <a:t>Download Resources: </a:t>
            </a:r>
            <a:r>
              <a:rPr lang="en-GB" dirty="0">
                <a:solidFill>
                  <a:prstClr val="black"/>
                </a:solidFill>
                <a:hlinkClick r:id="rId6"/>
              </a:rPr>
              <a:t>uclpartners.com/what-we-do/clinical-themes/end-of-life-care/</a:t>
            </a:r>
            <a:endParaRPr lang="en-GB" dirty="0">
              <a:solidFill>
                <a:prstClr val="black"/>
              </a:solidFill>
            </a:endParaRPr>
          </a:p>
          <a:p>
            <a:pPr lvl="0">
              <a:buClr>
                <a:srgbClr val="A4D620"/>
              </a:buClr>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A4D620"/>
              </a:buClr>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488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97148" y="2276872"/>
            <a:ext cx="4375052" cy="1512168"/>
          </a:xfrm>
        </p:spPr>
        <p:txBody>
          <a:bodyPr/>
          <a:lstStyle/>
          <a:p>
            <a:r>
              <a:rPr lang="en-GB" b="1" dirty="0"/>
              <a:t>Chris Larkin</a:t>
            </a:r>
          </a:p>
          <a:p>
            <a:endParaRPr lang="en-GB" dirty="0"/>
          </a:p>
          <a:p>
            <a:r>
              <a:rPr lang="en-GB" dirty="0"/>
              <a:t>e: </a:t>
            </a:r>
            <a:r>
              <a:rPr lang="en-GB" dirty="0">
                <a:hlinkClick r:id="rId2"/>
              </a:rPr>
              <a:t>chris.larkin@uclpartners.com</a:t>
            </a:r>
            <a:endParaRPr lang="en-GB" dirty="0"/>
          </a:p>
          <a:p>
            <a:r>
              <a:rPr lang="en-GB" dirty="0"/>
              <a:t>t: 020 3108 2346</a:t>
            </a:r>
          </a:p>
          <a:p>
            <a:endParaRPr lang="en-GB" dirty="0"/>
          </a:p>
        </p:txBody>
      </p:sp>
    </p:spTree>
    <p:extLst>
      <p:ext uri="{BB962C8B-B14F-4D97-AF65-F5344CB8AC3E}">
        <p14:creationId xmlns:p14="http://schemas.microsoft.com/office/powerpoint/2010/main" val="39400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Need</a:t>
            </a:r>
          </a:p>
        </p:txBody>
      </p:sp>
      <p:grpSp>
        <p:nvGrpSpPr>
          <p:cNvPr id="3" name="Group 2"/>
          <p:cNvGrpSpPr/>
          <p:nvPr/>
        </p:nvGrpSpPr>
        <p:grpSpPr>
          <a:xfrm>
            <a:off x="5327321" y="1248846"/>
            <a:ext cx="3854146" cy="4923616"/>
            <a:chOff x="5974481" y="1137375"/>
            <a:chExt cx="3854146" cy="4923616"/>
          </a:xfrm>
        </p:grpSpPr>
        <p:sp>
          <p:nvSpPr>
            <p:cNvPr id="4" name="TextBox 3"/>
            <p:cNvSpPr txBox="1"/>
            <p:nvPr/>
          </p:nvSpPr>
          <p:spPr>
            <a:xfrm>
              <a:off x="7839323" y="2846558"/>
              <a:ext cx="1794199" cy="864096"/>
            </a:xfrm>
            <a:prstGeom prst="rect">
              <a:avLst/>
            </a:prstGeom>
            <a:noFill/>
          </p:spPr>
          <p:txBody>
            <a:bodyPr wrap="square" rtlCol="0">
              <a:noAutofit/>
            </a:bodyPr>
            <a:lstStyle/>
            <a:p>
              <a:pPr algn="r"/>
              <a:r>
                <a:rPr lang="en-GB" sz="1200" dirty="0">
                  <a:solidFill>
                    <a:prstClr val="black"/>
                  </a:solidFill>
                </a:rPr>
                <a:t>of all inpatient bed days are due to long term conditions.</a:t>
              </a:r>
              <a:endParaRPr lang="en-GB" sz="1200" i="1" dirty="0">
                <a:solidFill>
                  <a:prstClr val="white"/>
                </a:solidFill>
              </a:endParaRPr>
            </a:p>
          </p:txBody>
        </p:sp>
        <p:sp>
          <p:nvSpPr>
            <p:cNvPr id="6" name="TextBox 5"/>
            <p:cNvSpPr txBox="1"/>
            <p:nvPr/>
          </p:nvSpPr>
          <p:spPr>
            <a:xfrm>
              <a:off x="8034428" y="3921415"/>
              <a:ext cx="1794199" cy="864096"/>
            </a:xfrm>
            <a:prstGeom prst="rect">
              <a:avLst/>
            </a:prstGeom>
            <a:noFill/>
          </p:spPr>
          <p:txBody>
            <a:bodyPr wrap="square" rtlCol="0">
              <a:noAutofit/>
            </a:bodyPr>
            <a:lstStyle/>
            <a:p>
              <a:pPr algn="r"/>
              <a:r>
                <a:rPr lang="en-GB" sz="1200" dirty="0">
                  <a:solidFill>
                    <a:prstClr val="black"/>
                  </a:solidFill>
                </a:rPr>
                <a:t>30% of the population accounts for 70% of health and care  spend.</a:t>
              </a:r>
              <a:endParaRPr lang="en-GB" sz="1200" i="1" dirty="0">
                <a:solidFill>
                  <a:prstClr val="white"/>
                </a:solidFill>
              </a:endParaRPr>
            </a:p>
          </p:txBody>
        </p:sp>
        <p:sp>
          <p:nvSpPr>
            <p:cNvPr id="7" name="TextBox 6"/>
            <p:cNvSpPr txBox="1"/>
            <p:nvPr/>
          </p:nvSpPr>
          <p:spPr>
            <a:xfrm>
              <a:off x="6357156" y="5196895"/>
              <a:ext cx="1794199" cy="864096"/>
            </a:xfrm>
            <a:prstGeom prst="rect">
              <a:avLst/>
            </a:prstGeom>
            <a:noFill/>
          </p:spPr>
          <p:txBody>
            <a:bodyPr wrap="square" rtlCol="0">
              <a:noAutofit/>
            </a:bodyPr>
            <a:lstStyle/>
            <a:p>
              <a:pPr algn="r"/>
              <a:r>
                <a:rPr lang="en-GB" sz="3200" dirty="0">
                  <a:solidFill>
                    <a:prstClr val="black"/>
                  </a:solidFill>
                </a:rPr>
                <a:t>80%</a:t>
              </a:r>
              <a:endParaRPr lang="en-GB" sz="3200" i="1" dirty="0">
                <a:solidFill>
                  <a:prstClr val="white"/>
                </a:solidFill>
              </a:endParaRPr>
            </a:p>
          </p:txBody>
        </p:sp>
        <p:sp>
          <p:nvSpPr>
            <p:cNvPr id="8" name="TextBox 7"/>
            <p:cNvSpPr txBox="1"/>
            <p:nvPr/>
          </p:nvSpPr>
          <p:spPr>
            <a:xfrm>
              <a:off x="8034428" y="5195444"/>
              <a:ext cx="1794199" cy="864096"/>
            </a:xfrm>
            <a:prstGeom prst="rect">
              <a:avLst/>
            </a:prstGeom>
            <a:noFill/>
          </p:spPr>
          <p:txBody>
            <a:bodyPr wrap="square" rtlCol="0">
              <a:noAutofit/>
            </a:bodyPr>
            <a:lstStyle/>
            <a:p>
              <a:pPr algn="r"/>
              <a:r>
                <a:rPr lang="en-GB" sz="1200" dirty="0">
                  <a:solidFill>
                    <a:prstClr val="black"/>
                  </a:solidFill>
                </a:rPr>
                <a:t>Of children who are obese will grow up to be overweight/obese in adulthood.</a:t>
              </a:r>
              <a:endParaRPr lang="en-GB" sz="1200" i="1" dirty="0">
                <a:solidFill>
                  <a:prstClr val="white"/>
                </a:solidFill>
              </a:endParaRPr>
            </a:p>
          </p:txBody>
        </p:sp>
        <p:sp>
          <p:nvSpPr>
            <p:cNvPr id="9" name="TextBox 8"/>
            <p:cNvSpPr txBox="1"/>
            <p:nvPr/>
          </p:nvSpPr>
          <p:spPr>
            <a:xfrm>
              <a:off x="6861516" y="3896213"/>
              <a:ext cx="1289843" cy="972953"/>
            </a:xfrm>
            <a:prstGeom prst="rect">
              <a:avLst/>
            </a:prstGeom>
            <a:noFill/>
          </p:spPr>
          <p:txBody>
            <a:bodyPr wrap="square" rtlCol="0">
              <a:noAutofit/>
            </a:bodyPr>
            <a:lstStyle/>
            <a:p>
              <a:pPr algn="r"/>
              <a:r>
                <a:rPr lang="en-GB" sz="2600" b="1" dirty="0">
                  <a:solidFill>
                    <a:prstClr val="black"/>
                  </a:solidFill>
                </a:rPr>
                <a:t>£££££</a:t>
              </a:r>
              <a:br>
                <a:rPr lang="en-GB" sz="2600" b="1" dirty="0">
                  <a:solidFill>
                    <a:prstClr val="black"/>
                  </a:solidFill>
                </a:rPr>
              </a:br>
              <a:r>
                <a:rPr lang="en-GB" sz="2600" b="1" dirty="0">
                  <a:solidFill>
                    <a:prstClr val="black"/>
                  </a:solidFill>
                </a:rPr>
                <a:t>££</a:t>
              </a:r>
              <a:r>
                <a:rPr lang="en-GB" sz="2600" dirty="0">
                  <a:solidFill>
                    <a:prstClr val="white">
                      <a:lumMod val="50000"/>
                    </a:prstClr>
                  </a:solidFill>
                </a:rPr>
                <a:t>£££</a:t>
              </a:r>
              <a:endParaRPr lang="en-GB" sz="2600" i="1" dirty="0">
                <a:solidFill>
                  <a:prstClr val="white">
                    <a:lumMod val="50000"/>
                  </a:prstClr>
                </a:solidFill>
              </a:endParaRPr>
            </a:p>
          </p:txBody>
        </p:sp>
        <p:sp>
          <p:nvSpPr>
            <p:cNvPr id="10" name="Up Arrow 9"/>
            <p:cNvSpPr/>
            <p:nvPr/>
          </p:nvSpPr>
          <p:spPr bwMode="auto">
            <a:xfrm>
              <a:off x="6630325" y="1137375"/>
              <a:ext cx="1248139" cy="1152128"/>
            </a:xfrm>
            <a:prstGeom prst="up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fontAlgn="base"/>
              <a:r>
                <a:rPr lang="en-GB" sz="1400" b="1" dirty="0">
                  <a:solidFill>
                    <a:prstClr val="black"/>
                  </a:solidFill>
                </a:rPr>
                <a:t>40%</a:t>
              </a:r>
            </a:p>
          </p:txBody>
        </p:sp>
        <p:sp>
          <p:nvSpPr>
            <p:cNvPr id="11" name="TextBox 10"/>
            <p:cNvSpPr txBox="1"/>
            <p:nvPr/>
          </p:nvSpPr>
          <p:spPr>
            <a:xfrm>
              <a:off x="7839323" y="1281391"/>
              <a:ext cx="1794199" cy="864096"/>
            </a:xfrm>
            <a:prstGeom prst="rect">
              <a:avLst/>
            </a:prstGeom>
            <a:noFill/>
          </p:spPr>
          <p:txBody>
            <a:bodyPr wrap="square" rtlCol="0">
              <a:noAutofit/>
            </a:bodyPr>
            <a:lstStyle/>
            <a:p>
              <a:pPr algn="r"/>
              <a:r>
                <a:rPr lang="en-GB" sz="1200" dirty="0">
                  <a:solidFill>
                    <a:prstClr val="black"/>
                  </a:solidFill>
                </a:rPr>
                <a:t>Number of people aged 65 and over will increase from 11.6 million to 16 million.</a:t>
              </a:r>
              <a:endParaRPr lang="en-GB" sz="1200" i="1" dirty="0">
                <a:solidFill>
                  <a:prstClr val="white"/>
                </a:solidFill>
              </a:endParaRPr>
            </a:p>
          </p:txBody>
        </p:sp>
        <p:sp>
          <p:nvSpPr>
            <p:cNvPr id="12" name="TextBox 11"/>
            <p:cNvSpPr txBox="1"/>
            <p:nvPr/>
          </p:nvSpPr>
          <p:spPr>
            <a:xfrm>
              <a:off x="6240232" y="2814136"/>
              <a:ext cx="1794199" cy="864096"/>
            </a:xfrm>
            <a:prstGeom prst="rect">
              <a:avLst/>
            </a:prstGeom>
            <a:noFill/>
          </p:spPr>
          <p:txBody>
            <a:bodyPr wrap="square" rtlCol="0">
              <a:noAutofit/>
            </a:bodyPr>
            <a:lstStyle/>
            <a:p>
              <a:pPr algn="r"/>
              <a:r>
                <a:rPr lang="en-GB" sz="3200" dirty="0">
                  <a:solidFill>
                    <a:prstClr val="black"/>
                  </a:solidFill>
                </a:rPr>
                <a:t>70%</a:t>
              </a:r>
              <a:endParaRPr lang="en-GB" sz="3200" i="1" dirty="0">
                <a:solidFill>
                  <a:prstClr val="white"/>
                </a:solidFill>
              </a:endParaRPr>
            </a:p>
          </p:txBody>
        </p:sp>
        <p:pic>
          <p:nvPicPr>
            <p:cNvPr id="13" name="Picture 2" descr="https://thumb1.shutterstock.com/display_pic_with_logo/121321/179040716/stock-vector-concept-vector-illustration-showing-icons-for-people-colored-differently-depending-on-percentage-179040716.jpg"/>
            <p:cNvPicPr>
              <a:picLocks noChangeAspect="1" noChangeArrowheads="1"/>
            </p:cNvPicPr>
            <p:nvPr/>
          </p:nvPicPr>
          <p:blipFill rotWithShape="1">
            <a:blip r:embed="rId3">
              <a:extLst>
                <a:ext uri="{28A0092B-C50C-407E-A947-70E740481C1C}">
                  <a14:useLocalDpi xmlns:a14="http://schemas.microsoft.com/office/drawing/2010/main" val="0"/>
                </a:ext>
              </a:extLst>
            </a:blip>
            <a:srcRect l="67025" r="16488" b="81310"/>
            <a:stretch/>
          </p:blipFill>
          <p:spPr bwMode="auto">
            <a:xfrm>
              <a:off x="5974481" y="3719768"/>
              <a:ext cx="995057" cy="1087502"/>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3"/>
          <p:cNvSpPr/>
          <p:nvPr/>
        </p:nvSpPr>
        <p:spPr>
          <a:xfrm>
            <a:off x="4206" y="1076639"/>
            <a:ext cx="5327321" cy="5509200"/>
          </a:xfrm>
          <a:prstGeom prst="rect">
            <a:avLst/>
          </a:prstGeom>
        </p:spPr>
        <p:txBody>
          <a:bodyPr wrap="square">
            <a:spAutoFit/>
          </a:bodyPr>
          <a:lstStyle/>
          <a:p>
            <a:pPr marL="787400" lvl="1" indent="-342900">
              <a:buFont typeface="Arial" panose="020B0604020202020204" pitchFamily="34" charset="0"/>
              <a:buChar char="•"/>
              <a:defRPr/>
            </a:pPr>
            <a:r>
              <a:rPr lang="en-GB" sz="1600" b="1" dirty="0"/>
              <a:t>We are all living longer. </a:t>
            </a:r>
            <a:r>
              <a:rPr lang="en-GB" sz="1600" dirty="0"/>
              <a:t> Over the next 15 years the number of  people aged 65 and over is projected to increase by 40%. </a:t>
            </a:r>
            <a:br>
              <a:rPr lang="en-GB" sz="1600" dirty="0"/>
            </a:br>
            <a:endParaRPr lang="en-GB" sz="1600" b="1" dirty="0"/>
          </a:p>
          <a:p>
            <a:pPr marL="787400" lvl="1" indent="-342900">
              <a:buFont typeface="Arial" panose="020B0604020202020204" pitchFamily="34" charset="0"/>
              <a:buChar char="•"/>
              <a:defRPr/>
            </a:pPr>
            <a:r>
              <a:rPr lang="en-GB" sz="1600" b="1" dirty="0"/>
              <a:t>The number of people with long term conditions will  grow as a result of increased life expectancy.</a:t>
            </a:r>
            <a:r>
              <a:rPr lang="en-GB" sz="1600" dirty="0"/>
              <a:t> The latest research has found that </a:t>
            </a:r>
            <a:r>
              <a:rPr lang="en-GB" sz="1600" dirty="0">
                <a:cs typeface="Arial" panose="020B0604020202020204" pitchFamily="34" charset="0"/>
              </a:rPr>
              <a:t>58% of those aged 60 and over report having a long term condition; with 25% of over 60s diagnosed with two or more. </a:t>
            </a:r>
          </a:p>
          <a:p>
            <a:pPr lvl="1" indent="0">
              <a:buNone/>
              <a:defRPr/>
            </a:pPr>
            <a:endParaRPr lang="en-GB" sz="1600" dirty="0">
              <a:cs typeface="Arial" panose="020B0604020202020204" pitchFamily="34" charset="0"/>
            </a:endParaRPr>
          </a:p>
          <a:p>
            <a:pPr marL="787400" lvl="1" indent="-342900">
              <a:buFont typeface="Arial" panose="020B0604020202020204" pitchFamily="34" charset="0"/>
              <a:buChar char="•"/>
              <a:defRPr/>
            </a:pPr>
            <a:r>
              <a:rPr lang="en-GB" sz="1600" b="1" dirty="0"/>
              <a:t>This is all placing significant pressure on our local health and care systems. </a:t>
            </a:r>
            <a:r>
              <a:rPr lang="en-GB" sz="1600" dirty="0"/>
              <a:t>Currently around 70% of the total health and care spend in England is attributed to caring for people with long terms conditions. </a:t>
            </a:r>
            <a:br>
              <a:rPr lang="en-GB" sz="1600" b="1" dirty="0"/>
            </a:br>
            <a:endParaRPr lang="en-GB" sz="1600" b="1" dirty="0"/>
          </a:p>
          <a:p>
            <a:pPr marL="787400" lvl="1" indent="-342900">
              <a:buFont typeface="Arial" panose="020B0604020202020204" pitchFamily="34" charset="0"/>
              <a:buChar char="•"/>
              <a:defRPr/>
            </a:pPr>
            <a:r>
              <a:rPr lang="en-GB" sz="1600" b="1" dirty="0"/>
              <a:t>We also</a:t>
            </a:r>
            <a:r>
              <a:rPr lang="en-GB" sz="1600" dirty="0"/>
              <a:t> </a:t>
            </a:r>
            <a:r>
              <a:rPr lang="en-GB" sz="1600" b="1" dirty="0"/>
              <a:t>have significant public health challenges.</a:t>
            </a:r>
            <a:r>
              <a:rPr lang="en-GB" sz="1600" dirty="0"/>
              <a:t> One in five of those aged over 16 smoke; two thirds of adults are overweight/obese and 45% of those who drink alcohol consume a third of their weekly limit on a single day. </a:t>
            </a:r>
          </a:p>
        </p:txBody>
      </p:sp>
    </p:spTree>
    <p:extLst>
      <p:ext uri="{BB962C8B-B14F-4D97-AF65-F5344CB8AC3E}">
        <p14:creationId xmlns:p14="http://schemas.microsoft.com/office/powerpoint/2010/main" val="203912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Strategic Drivers</a:t>
            </a:r>
          </a:p>
        </p:txBody>
      </p:sp>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4203" y="1362850"/>
            <a:ext cx="1853233" cy="1308165"/>
          </a:xfrm>
          <a:prstGeom prst="rect">
            <a:avLst/>
          </a:prstGeom>
        </p:spPr>
      </p:pic>
      <p:pic>
        <p:nvPicPr>
          <p:cNvPr id="6" name="Picture 5" descr="D:\DATA\CLIENTS\EHE End of Life (2)\2013 Liverpool care pathway\FINAL REPORT\Liverpool Care Pathway cover.jpg"/>
          <p:cNvPicPr>
            <a:picLocks noChangeAspect="1" noChangeArrowheads="1"/>
          </p:cNvPicPr>
          <p:nvPr/>
        </p:nvPicPr>
        <p:blipFill>
          <a:blip r:embed="rId3" cstate="print"/>
          <a:srcRect/>
          <a:stretch>
            <a:fillRect/>
          </a:stretch>
        </p:blipFill>
        <p:spPr bwMode="auto">
          <a:xfrm>
            <a:off x="211273" y="3123901"/>
            <a:ext cx="1148169" cy="1561882"/>
          </a:xfrm>
          <a:prstGeom prst="rect">
            <a:avLst/>
          </a:prstGeom>
          <a:noFill/>
          <a:ln>
            <a:solidFill>
              <a:schemeClr val="tx1"/>
            </a:solidFill>
          </a:ln>
        </p:spPr>
      </p:pic>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1209" y="947792"/>
            <a:ext cx="1241409" cy="1717391"/>
          </a:xfrm>
          <a:prstGeom prst="rect">
            <a:avLst/>
          </a:prstGeom>
        </p:spPr>
      </p:pic>
      <p:pic>
        <p:nvPicPr>
          <p:cNvPr id="8" name="Picture 7"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664" y="2826621"/>
            <a:ext cx="1542761" cy="1660205"/>
          </a:xfrm>
          <a:prstGeom prst="rect">
            <a:avLst/>
          </a:prstGeom>
          <a:ln>
            <a:solidFill>
              <a:schemeClr val="accent1"/>
            </a:solidFill>
          </a:ln>
        </p:spPr>
      </p:pic>
      <p:pic>
        <p:nvPicPr>
          <p:cNvPr id="9" name="Picture 8"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5263" y="4853063"/>
            <a:ext cx="1454711" cy="1810061"/>
          </a:xfrm>
          <a:prstGeom prst="rect">
            <a:avLst/>
          </a:prstGeom>
        </p:spPr>
      </p:pic>
      <p:pic>
        <p:nvPicPr>
          <p:cNvPr id="10" name="Content Placeholder 5"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997" y="848314"/>
            <a:ext cx="1287844" cy="2007972"/>
          </a:xfrm>
          <a:prstGeom prst="rect">
            <a:avLst/>
          </a:prstGeom>
        </p:spPr>
      </p:pic>
      <p:pic>
        <p:nvPicPr>
          <p:cNvPr id="11" name="Picture 10"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77223" y="3562149"/>
            <a:ext cx="2941143" cy="2195944"/>
          </a:xfrm>
          <a:prstGeom prst="rect">
            <a:avLst/>
          </a:prstGeom>
          <a:ln>
            <a:solidFill>
              <a:schemeClr val="accent1"/>
            </a:solidFill>
          </a:ln>
        </p:spPr>
      </p:pic>
      <p:pic>
        <p:nvPicPr>
          <p:cNvPr id="12" name="Content Placeholder 5"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11713" y="1257048"/>
            <a:ext cx="1325162" cy="1355523"/>
          </a:xfrm>
          <a:prstGeom prst="rect">
            <a:avLst/>
          </a:prstGeom>
          <a:ln>
            <a:solidFill>
              <a:schemeClr val="accent1"/>
            </a:solidFill>
          </a:ln>
        </p:spPr>
      </p:pic>
      <p:pic>
        <p:nvPicPr>
          <p:cNvPr id="13" name="Picture 12" descr="Screen Clipp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1319" y="4930158"/>
            <a:ext cx="1219200" cy="1733255"/>
          </a:xfrm>
          <a:prstGeom prst="rect">
            <a:avLst/>
          </a:prstGeom>
          <a:ln>
            <a:solidFill>
              <a:schemeClr val="tx1">
                <a:alpha val="80000"/>
              </a:schemeClr>
            </a:solidFill>
          </a:ln>
        </p:spPr>
      </p:pic>
      <p:cxnSp>
        <p:nvCxnSpPr>
          <p:cNvPr id="14" name="Straight Arrow Connector 13"/>
          <p:cNvCxnSpPr/>
          <p:nvPr/>
        </p:nvCxnSpPr>
        <p:spPr>
          <a:xfrm flipV="1">
            <a:off x="2119086" y="4731657"/>
            <a:ext cx="580571" cy="2428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691901" y="4077072"/>
            <a:ext cx="93617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121427" y="2856286"/>
            <a:ext cx="580571" cy="597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294743" y="2794907"/>
            <a:ext cx="14514" cy="597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847771" y="2794907"/>
            <a:ext cx="0" cy="597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5988048" y="2910122"/>
            <a:ext cx="454523" cy="4275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998660" y="4077072"/>
            <a:ext cx="8878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5977436" y="4731657"/>
            <a:ext cx="887821" cy="4357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3228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Ambitions for Palliative and EOLC</a:t>
            </a:r>
          </a:p>
        </p:txBody>
      </p:sp>
      <p:pic>
        <p:nvPicPr>
          <p:cNvPr id="5" name="Content Placeholder 3" descr="A-Presentation-of-the-Ambitions-for-Palliative-and-End-of-Life-Care1.pdf"/>
          <p:cNvPicPr>
            <a:picLocks noGrp="1" noChangeAspect="1"/>
          </p:cNvPicPr>
          <p:nvPr>
            <p:ph sz="quarter" idx="15"/>
          </p:nvPr>
        </p:nvPicPr>
        <p:blipFill>
          <a:blip r:embed="rId2">
            <a:extLst>
              <a:ext uri="{28A0092B-C50C-407E-A947-70E740481C1C}">
                <a14:useLocalDpi xmlns:a14="http://schemas.microsoft.com/office/drawing/2010/main" val="0"/>
              </a:ext>
            </a:extLst>
          </a:blip>
          <a:srcRect l="175" t="4939" r="381" b="-8295"/>
          <a:stretch>
            <a:fillRect/>
          </a:stretch>
        </p:blipFill>
        <p:spPr>
          <a:xfrm>
            <a:off x="998688" y="908720"/>
            <a:ext cx="7146624" cy="5570823"/>
          </a:xfrm>
        </p:spPr>
      </p:pic>
    </p:spTree>
    <p:extLst>
      <p:ext uri="{BB962C8B-B14F-4D97-AF65-F5344CB8AC3E}">
        <p14:creationId xmlns:p14="http://schemas.microsoft.com/office/powerpoint/2010/main" val="87240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Location of death data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6</a:t>
            </a:fld>
            <a:endParaRPr lang="en-GB" dirty="0"/>
          </a:p>
        </p:txBody>
      </p:sp>
      <p:graphicFrame>
        <p:nvGraphicFramePr>
          <p:cNvPr id="6" name="Chart 5">
            <a:extLst>
              <a:ext uri="{FF2B5EF4-FFF2-40B4-BE49-F238E27FC236}">
                <a16:creationId xmlns:a16="http://schemas.microsoft.com/office/drawing/2014/main" id="{21CE3E72-963B-0042-95E3-A3DCEBDFF51A}"/>
              </a:ext>
            </a:extLst>
          </p:cNvPr>
          <p:cNvGraphicFramePr>
            <a:graphicFrameLocks/>
          </p:cNvGraphicFramePr>
          <p:nvPr>
            <p:extLst>
              <p:ext uri="{D42A27DB-BD31-4B8C-83A1-F6EECF244321}">
                <p14:modId xmlns:p14="http://schemas.microsoft.com/office/powerpoint/2010/main" val="2992497456"/>
              </p:ext>
            </p:extLst>
          </p:nvPr>
        </p:nvGraphicFramePr>
        <p:xfrm>
          <a:off x="310887" y="3390276"/>
          <a:ext cx="3714148" cy="29190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5F619FB9-B522-E44D-922B-7DA8704BD563}"/>
              </a:ext>
            </a:extLst>
          </p:cNvPr>
          <p:cNvGraphicFramePr>
            <a:graphicFrameLocks/>
          </p:cNvGraphicFramePr>
          <p:nvPr>
            <p:extLst>
              <p:ext uri="{D42A27DB-BD31-4B8C-83A1-F6EECF244321}">
                <p14:modId xmlns:p14="http://schemas.microsoft.com/office/powerpoint/2010/main" val="1535635367"/>
              </p:ext>
            </p:extLst>
          </p:nvPr>
        </p:nvGraphicFramePr>
        <p:xfrm>
          <a:off x="4025034" y="3509222"/>
          <a:ext cx="4651421" cy="28000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7">
            <a:extLst>
              <a:ext uri="{FF2B5EF4-FFF2-40B4-BE49-F238E27FC236}">
                <a16:creationId xmlns:a16="http://schemas.microsoft.com/office/drawing/2014/main" id="{72AA70A7-0FD8-7C45-9862-3FF66D91C335}"/>
              </a:ext>
            </a:extLst>
          </p:cNvPr>
          <p:cNvGraphicFramePr>
            <a:graphicFrameLocks/>
          </p:cNvGraphicFramePr>
          <p:nvPr>
            <p:extLst>
              <p:ext uri="{D42A27DB-BD31-4B8C-83A1-F6EECF244321}">
                <p14:modId xmlns:p14="http://schemas.microsoft.com/office/powerpoint/2010/main" val="2511448141"/>
              </p:ext>
            </p:extLst>
          </p:nvPr>
        </p:nvGraphicFramePr>
        <p:xfrm>
          <a:off x="416496" y="1412880"/>
          <a:ext cx="8495772" cy="1930400"/>
        </p:xfrm>
        <a:graphic>
          <a:graphicData uri="http://schemas.openxmlformats.org/drawingml/2006/table">
            <a:tbl>
              <a:tblPr firstRow="1" bandRow="1">
                <a:tableStyleId>{5C22544A-7EE6-4342-B048-85BDC9FD1C3A}</a:tableStyleId>
              </a:tblPr>
              <a:tblGrid>
                <a:gridCol w="1415962">
                  <a:extLst>
                    <a:ext uri="{9D8B030D-6E8A-4147-A177-3AD203B41FA5}">
                      <a16:colId xmlns:a16="http://schemas.microsoft.com/office/drawing/2014/main" val="20000"/>
                    </a:ext>
                  </a:extLst>
                </a:gridCol>
                <a:gridCol w="1415962">
                  <a:extLst>
                    <a:ext uri="{9D8B030D-6E8A-4147-A177-3AD203B41FA5}">
                      <a16:colId xmlns:a16="http://schemas.microsoft.com/office/drawing/2014/main" val="20001"/>
                    </a:ext>
                  </a:extLst>
                </a:gridCol>
                <a:gridCol w="1415962">
                  <a:extLst>
                    <a:ext uri="{9D8B030D-6E8A-4147-A177-3AD203B41FA5}">
                      <a16:colId xmlns:a16="http://schemas.microsoft.com/office/drawing/2014/main" val="20002"/>
                    </a:ext>
                  </a:extLst>
                </a:gridCol>
                <a:gridCol w="1415962">
                  <a:extLst>
                    <a:ext uri="{9D8B030D-6E8A-4147-A177-3AD203B41FA5}">
                      <a16:colId xmlns:a16="http://schemas.microsoft.com/office/drawing/2014/main" val="20003"/>
                    </a:ext>
                  </a:extLst>
                </a:gridCol>
                <a:gridCol w="1415962">
                  <a:extLst>
                    <a:ext uri="{9D8B030D-6E8A-4147-A177-3AD203B41FA5}">
                      <a16:colId xmlns:a16="http://schemas.microsoft.com/office/drawing/2014/main" val="20004"/>
                    </a:ext>
                  </a:extLst>
                </a:gridCol>
                <a:gridCol w="1415962">
                  <a:extLst>
                    <a:ext uri="{9D8B030D-6E8A-4147-A177-3AD203B41FA5}">
                      <a16:colId xmlns:a16="http://schemas.microsoft.com/office/drawing/2014/main" val="20005"/>
                    </a:ext>
                  </a:extLst>
                </a:gridCol>
              </a:tblGrid>
              <a:tr h="370840">
                <a:tc>
                  <a:txBody>
                    <a:bodyPr/>
                    <a:lstStyle/>
                    <a:p>
                      <a:r>
                        <a:rPr lang="en-GB" sz="1800" dirty="0"/>
                        <a:t>Rolling annual </a:t>
                      </a:r>
                    </a:p>
                    <a:p>
                      <a:r>
                        <a:rPr lang="en-GB" sz="1800" dirty="0"/>
                        <a:t>Q1-4 2016/17</a:t>
                      </a:r>
                      <a:endParaRPr lang="en-US" dirty="0">
                        <a:latin typeface="Calibri" charset="0"/>
                        <a:ea typeface="Calibri" charset="0"/>
                        <a:cs typeface="Calibri" charset="0"/>
                      </a:endParaRPr>
                    </a:p>
                  </a:txBody>
                  <a:tcPr marL="99060" marR="99060"/>
                </a:tc>
                <a:tc>
                  <a:txBody>
                    <a:bodyPr/>
                    <a:lstStyle/>
                    <a:p>
                      <a:r>
                        <a:rPr lang="en-US" dirty="0"/>
                        <a:t>Number</a:t>
                      </a:r>
                      <a:r>
                        <a:rPr lang="en-US" baseline="0" dirty="0"/>
                        <a:t> of deaths</a:t>
                      </a:r>
                      <a:endParaRPr lang="en-US" baseline="0" dirty="0">
                        <a:latin typeface="Calibri" charset="0"/>
                        <a:ea typeface="Calibri" charset="0"/>
                        <a:cs typeface="Calibri" charset="0"/>
                      </a:endParaRPr>
                    </a:p>
                  </a:txBody>
                  <a:tcPr marL="99060" marR="990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 </a:t>
                      </a:r>
                      <a:r>
                        <a:rPr lang="en-US" baseline="0" dirty="0"/>
                        <a:t>deaths in </a:t>
                      </a:r>
                      <a:r>
                        <a:rPr lang="en-US" dirty="0"/>
                        <a:t>hospital</a:t>
                      </a:r>
                      <a:endParaRPr lang="en-US" dirty="0">
                        <a:latin typeface="Calibri" charset="0"/>
                        <a:ea typeface="Calibri" charset="0"/>
                        <a:cs typeface="Calibri" charset="0"/>
                      </a:endParaRPr>
                    </a:p>
                  </a:txBody>
                  <a:tcPr marL="99060" marR="990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 </a:t>
                      </a:r>
                      <a:r>
                        <a:rPr lang="en-US" baseline="0" dirty="0"/>
                        <a:t>deaths in </a:t>
                      </a:r>
                      <a:r>
                        <a:rPr lang="en-US" dirty="0"/>
                        <a:t>hospice</a:t>
                      </a:r>
                    </a:p>
                    <a:p>
                      <a:endParaRPr lang="en-US" dirty="0">
                        <a:latin typeface="Calibri" charset="0"/>
                        <a:ea typeface="Calibri" charset="0"/>
                        <a:cs typeface="Calibri" charset="0"/>
                      </a:endParaRPr>
                    </a:p>
                  </a:txBody>
                  <a:tcPr marL="99060" marR="990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 </a:t>
                      </a:r>
                      <a:r>
                        <a:rPr lang="en-US" baseline="0" dirty="0"/>
                        <a:t>deaths at home</a:t>
                      </a:r>
                      <a:endParaRPr lang="en-US" dirty="0"/>
                    </a:p>
                    <a:p>
                      <a:endParaRPr lang="en-US" dirty="0">
                        <a:latin typeface="Calibri" charset="0"/>
                        <a:ea typeface="Calibri" charset="0"/>
                        <a:cs typeface="Calibri" charset="0"/>
                      </a:endParaRPr>
                    </a:p>
                  </a:txBody>
                  <a:tcPr marL="99060" marR="990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 </a:t>
                      </a:r>
                      <a:r>
                        <a:rPr lang="en-US" baseline="0" dirty="0"/>
                        <a:t>deaths in </a:t>
                      </a:r>
                      <a:r>
                        <a:rPr lang="en-US" dirty="0"/>
                        <a:t>care homes</a:t>
                      </a:r>
                    </a:p>
                    <a:p>
                      <a:endParaRPr lang="en-US" dirty="0">
                        <a:latin typeface="Calibri" charset="0"/>
                        <a:ea typeface="Calibri" charset="0"/>
                        <a:cs typeface="Calibri" charset="0"/>
                      </a:endParaRPr>
                    </a:p>
                  </a:txBody>
                  <a:tcPr marL="99060" marR="99060"/>
                </a:tc>
                <a:extLst>
                  <a:ext uri="{0D108BD9-81ED-4DB2-BD59-A6C34878D82A}">
                    <a16:rowId xmlns:a16="http://schemas.microsoft.com/office/drawing/2014/main" val="10000"/>
                  </a:ext>
                </a:extLst>
              </a:tr>
              <a:tr h="370840">
                <a:tc>
                  <a:txBody>
                    <a:bodyPr/>
                    <a:lstStyle/>
                    <a:p>
                      <a:r>
                        <a:rPr lang="en-US" dirty="0"/>
                        <a:t>England</a:t>
                      </a:r>
                      <a:r>
                        <a:rPr lang="en-US" baseline="0" dirty="0"/>
                        <a:t> </a:t>
                      </a:r>
                      <a:endParaRPr lang="en-US" dirty="0">
                        <a:latin typeface="Calibri" charset="0"/>
                        <a:ea typeface="Calibri" charset="0"/>
                        <a:cs typeface="Calibri" charset="0"/>
                      </a:endParaRPr>
                    </a:p>
                  </a:txBody>
                  <a:tcPr marL="99060" marR="99060"/>
                </a:tc>
                <a:tc>
                  <a:txBody>
                    <a:bodyPr/>
                    <a:lstStyle/>
                    <a:p>
                      <a:r>
                        <a:rPr lang="fi-FI" dirty="0"/>
                        <a:t>500,133</a:t>
                      </a:r>
                      <a:endParaRPr lang="en-US" dirty="0">
                        <a:latin typeface="Calibri" charset="0"/>
                        <a:ea typeface="Calibri" charset="0"/>
                        <a:cs typeface="Calibri" charset="0"/>
                      </a:endParaRPr>
                    </a:p>
                  </a:txBody>
                  <a:tcPr marL="99060" marR="99060"/>
                </a:tc>
                <a:tc>
                  <a:txBody>
                    <a:bodyPr/>
                    <a:lstStyle/>
                    <a:p>
                      <a:r>
                        <a:rPr lang="en-US" dirty="0"/>
                        <a:t>46.7</a:t>
                      </a:r>
                      <a:endParaRPr lang="en-US" dirty="0">
                        <a:latin typeface="Calibri" charset="0"/>
                        <a:ea typeface="Calibri" charset="0"/>
                        <a:cs typeface="Calibri" charset="0"/>
                      </a:endParaRPr>
                    </a:p>
                  </a:txBody>
                  <a:tcPr marL="99060" marR="99060"/>
                </a:tc>
                <a:tc>
                  <a:txBody>
                    <a:bodyPr/>
                    <a:lstStyle/>
                    <a:p>
                      <a:r>
                        <a:rPr lang="en-US" dirty="0"/>
                        <a:t>5.6</a:t>
                      </a:r>
                      <a:endParaRPr lang="en-US" dirty="0">
                        <a:latin typeface="Calibri" charset="0"/>
                        <a:ea typeface="Calibri" charset="0"/>
                        <a:cs typeface="Calibri" charset="0"/>
                      </a:endParaRPr>
                    </a:p>
                  </a:txBody>
                  <a:tcPr marL="99060" marR="99060"/>
                </a:tc>
                <a:tc>
                  <a:txBody>
                    <a:bodyPr/>
                    <a:lstStyle/>
                    <a:p>
                      <a:r>
                        <a:rPr lang="en-US" dirty="0"/>
                        <a:t>23.4</a:t>
                      </a:r>
                      <a:endParaRPr lang="en-US" dirty="0">
                        <a:latin typeface="Calibri" charset="0"/>
                        <a:ea typeface="Calibri" charset="0"/>
                        <a:cs typeface="Calibri" charset="0"/>
                      </a:endParaRPr>
                    </a:p>
                  </a:txBody>
                  <a:tcPr marL="99060" marR="99060"/>
                </a:tc>
                <a:tc>
                  <a:txBody>
                    <a:bodyPr/>
                    <a:lstStyle/>
                    <a:p>
                      <a:r>
                        <a:rPr lang="en-US" dirty="0"/>
                        <a:t>22.2</a:t>
                      </a:r>
                      <a:endParaRPr lang="en-US" dirty="0">
                        <a:latin typeface="Calibri" charset="0"/>
                        <a:ea typeface="Calibri" charset="0"/>
                        <a:cs typeface="Calibri" charset="0"/>
                      </a:endParaRPr>
                    </a:p>
                  </a:txBody>
                  <a:tcPr marL="99060" marR="99060"/>
                </a:tc>
                <a:extLst>
                  <a:ext uri="{0D108BD9-81ED-4DB2-BD59-A6C34878D82A}">
                    <a16:rowId xmlns:a16="http://schemas.microsoft.com/office/drawing/2014/main" val="10001"/>
                  </a:ext>
                </a:extLst>
              </a:tr>
              <a:tr h="370840">
                <a:tc>
                  <a:txBody>
                    <a:bodyPr/>
                    <a:lstStyle/>
                    <a:p>
                      <a:r>
                        <a:rPr lang="en-US" dirty="0"/>
                        <a:t>London</a:t>
                      </a:r>
                      <a:endParaRPr lang="en-US" dirty="0">
                        <a:latin typeface="Calibri" charset="0"/>
                        <a:ea typeface="Calibri" charset="0"/>
                        <a:cs typeface="Calibri" charset="0"/>
                      </a:endParaRPr>
                    </a:p>
                  </a:txBody>
                  <a:tcPr marL="99060" marR="99060"/>
                </a:tc>
                <a:tc>
                  <a:txBody>
                    <a:bodyPr/>
                    <a:lstStyle/>
                    <a:p>
                      <a:r>
                        <a:rPr lang="is-IS" dirty="0"/>
                        <a:t>49,068</a:t>
                      </a:r>
                      <a:endParaRPr lang="en-US" dirty="0">
                        <a:latin typeface="Calibri" charset="0"/>
                        <a:ea typeface="Calibri" charset="0"/>
                        <a:cs typeface="Calibri" charset="0"/>
                      </a:endParaRPr>
                    </a:p>
                  </a:txBody>
                  <a:tcPr marL="99060" marR="99060"/>
                </a:tc>
                <a:tc>
                  <a:txBody>
                    <a:bodyPr/>
                    <a:lstStyle/>
                    <a:p>
                      <a:r>
                        <a:rPr lang="en-US" dirty="0"/>
                        <a:t>52.8</a:t>
                      </a:r>
                      <a:endParaRPr lang="en-US" dirty="0">
                        <a:latin typeface="Calibri" charset="0"/>
                        <a:ea typeface="Calibri" charset="0"/>
                        <a:cs typeface="Calibri" charset="0"/>
                      </a:endParaRPr>
                    </a:p>
                  </a:txBody>
                  <a:tcPr marL="99060" marR="99060"/>
                </a:tc>
                <a:tc>
                  <a:txBody>
                    <a:bodyPr/>
                    <a:lstStyle/>
                    <a:p>
                      <a:r>
                        <a:rPr lang="en-US" dirty="0"/>
                        <a:t>6.5</a:t>
                      </a:r>
                      <a:endParaRPr lang="en-US" dirty="0">
                        <a:latin typeface="Calibri" charset="0"/>
                        <a:ea typeface="Calibri" charset="0"/>
                        <a:cs typeface="Calibri" charset="0"/>
                      </a:endParaRPr>
                    </a:p>
                  </a:txBody>
                  <a:tcPr marL="99060" marR="99060"/>
                </a:tc>
                <a:tc>
                  <a:txBody>
                    <a:bodyPr/>
                    <a:lstStyle/>
                    <a:p>
                      <a:r>
                        <a:rPr lang="en-US" dirty="0"/>
                        <a:t>23.7</a:t>
                      </a:r>
                      <a:endParaRPr lang="en-US" dirty="0">
                        <a:latin typeface="Calibri" charset="0"/>
                        <a:ea typeface="Calibri" charset="0"/>
                        <a:cs typeface="Calibri" charset="0"/>
                      </a:endParaRPr>
                    </a:p>
                  </a:txBody>
                  <a:tcPr marL="99060" marR="99060"/>
                </a:tc>
                <a:tc>
                  <a:txBody>
                    <a:bodyPr/>
                    <a:lstStyle/>
                    <a:p>
                      <a:r>
                        <a:rPr lang="en-US" dirty="0"/>
                        <a:t>14.6</a:t>
                      </a:r>
                      <a:endParaRPr lang="en-US" dirty="0">
                        <a:latin typeface="Calibri" charset="0"/>
                        <a:ea typeface="Calibri" charset="0"/>
                        <a:cs typeface="Calibri" charset="0"/>
                      </a:endParaRPr>
                    </a:p>
                  </a:txBody>
                  <a:tcPr marL="99060" marR="99060"/>
                </a:tc>
                <a:extLst>
                  <a:ext uri="{0D108BD9-81ED-4DB2-BD59-A6C34878D82A}">
                    <a16:rowId xmlns:a16="http://schemas.microsoft.com/office/drawing/2014/main" val="10002"/>
                  </a:ext>
                </a:extLst>
              </a:tr>
            </a:tbl>
          </a:graphicData>
        </a:graphic>
      </p:graphicFrame>
      <p:sp>
        <p:nvSpPr>
          <p:cNvPr id="15" name="Oval 14">
            <a:extLst>
              <a:ext uri="{FF2B5EF4-FFF2-40B4-BE49-F238E27FC236}">
                <a16:creationId xmlns:a16="http://schemas.microsoft.com/office/drawing/2014/main" id="{72660DF1-EEEE-0B4F-81C4-7D25DD55850E}"/>
              </a:ext>
            </a:extLst>
          </p:cNvPr>
          <p:cNvSpPr/>
          <p:nvPr/>
        </p:nvSpPr>
        <p:spPr>
          <a:xfrm>
            <a:off x="7380312" y="2420888"/>
            <a:ext cx="936104" cy="1088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2660DF1-EEEE-0B4F-81C4-7D25DD55850E}"/>
              </a:ext>
            </a:extLst>
          </p:cNvPr>
          <p:cNvSpPr/>
          <p:nvPr/>
        </p:nvSpPr>
        <p:spPr>
          <a:xfrm>
            <a:off x="3203848" y="2420888"/>
            <a:ext cx="936104" cy="1088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991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FCC784-C4A5-8647-B8B7-291B71679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68374" y="216002"/>
            <a:ext cx="4353173" cy="6170658"/>
          </a:xfrm>
          <a:prstGeom prst="rect">
            <a:avLst/>
          </a:prstGeom>
        </p:spPr>
      </p:pic>
      <p:sp>
        <p:nvSpPr>
          <p:cNvPr id="2" name="Title 1"/>
          <p:cNvSpPr>
            <a:spLocks noGrp="1"/>
          </p:cNvSpPr>
          <p:nvPr>
            <p:ph type="title"/>
          </p:nvPr>
        </p:nvSpPr>
        <p:spPr/>
        <p:txBody>
          <a:bodyPr>
            <a:normAutofit fontScale="90000"/>
          </a:bodyPr>
          <a:lstStyle/>
          <a:p>
            <a:r>
              <a:rPr lang="en-GB" dirty="0"/>
              <a:t>End of Life Care in Care homes </a:t>
            </a:r>
          </a:p>
        </p:txBody>
      </p:sp>
      <p:sp>
        <p:nvSpPr>
          <p:cNvPr id="3" name="Text Placeholder 2"/>
          <p:cNvSpPr>
            <a:spLocks noGrp="1"/>
          </p:cNvSpPr>
          <p:nvPr>
            <p:ph type="body" sz="quarter" idx="12"/>
          </p:nvPr>
        </p:nvSpPr>
        <p:spPr>
          <a:xfrm>
            <a:off x="250825" y="1196753"/>
            <a:ext cx="8642350" cy="432047"/>
          </a:xfrm>
        </p:spPr>
        <p:txBody>
          <a:bodyPr/>
          <a:lstStyle/>
          <a:p>
            <a:pPr>
              <a:buNone/>
            </a:pPr>
            <a:r>
              <a:rPr lang="en-GB" dirty="0"/>
              <a:t>Care home beds / 100 75+ year olds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7</a:t>
            </a:fld>
            <a:endParaRPr lang="en-GB" dirty="0"/>
          </a:p>
        </p:txBody>
      </p:sp>
    </p:spTree>
    <p:extLst>
      <p:ext uri="{BB962C8B-B14F-4D97-AF65-F5344CB8AC3E}">
        <p14:creationId xmlns:p14="http://schemas.microsoft.com/office/powerpoint/2010/main" val="1838634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4271870"/>
            <a:ext cx="9148364" cy="2580179"/>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p:nvSpPr>
        <p:spPr>
          <a:xfrm>
            <a:off x="5796136" y="908720"/>
            <a:ext cx="3168216" cy="3096343"/>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p:nvSpPr>
        <p:spPr>
          <a:xfrm>
            <a:off x="3044798" y="908720"/>
            <a:ext cx="2679330" cy="3096344"/>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2" name="Rectangle 21"/>
          <p:cNvSpPr/>
          <p:nvPr/>
        </p:nvSpPr>
        <p:spPr>
          <a:xfrm>
            <a:off x="97422" y="908720"/>
            <a:ext cx="2813973" cy="3096343"/>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lstStyle/>
          <a:p>
            <a:r>
              <a:rPr lang="en-GB" dirty="0"/>
              <a:t>End of Life Care Clinical Network</a:t>
            </a:r>
          </a:p>
        </p:txBody>
      </p:sp>
      <p:sp>
        <p:nvSpPr>
          <p:cNvPr id="6" name="TextBox 5"/>
          <p:cNvSpPr txBox="1"/>
          <p:nvPr/>
        </p:nvSpPr>
        <p:spPr>
          <a:xfrm>
            <a:off x="201035" y="951254"/>
            <a:ext cx="2632692" cy="1016618"/>
          </a:xfrm>
          <a:prstGeom prst="rect">
            <a:avLst/>
          </a:prstGeom>
          <a:noFill/>
        </p:spPr>
        <p:txBody>
          <a:bodyPr wrap="square" rtlCol="0">
            <a:noAutofit/>
          </a:bodyPr>
          <a:lstStyle/>
          <a:p>
            <a:r>
              <a:rPr lang="en-GB" sz="1400" dirty="0">
                <a:solidFill>
                  <a:srgbClr val="0072C6">
                    <a:lumMod val="75000"/>
                  </a:srgbClr>
                </a:solidFill>
              </a:rPr>
              <a:t>We are working to improve the experience and care of Londoners who might be in the last year of life through supporting </a:t>
            </a:r>
            <a:r>
              <a:rPr lang="en-GB" sz="1600" b="1" dirty="0">
                <a:solidFill>
                  <a:srgbClr val="0072C6">
                    <a:lumMod val="75000"/>
                  </a:srgbClr>
                </a:solidFill>
                <a:latin typeface="Georgia" panose="02040502050405020303" pitchFamily="18" charset="0"/>
              </a:rPr>
              <a:t>BETTER COMMISSIONING</a:t>
            </a:r>
            <a:endParaRPr lang="en-GB" sz="1400" dirty="0">
              <a:solidFill>
                <a:srgbClr val="0072C6">
                  <a:lumMod val="75000"/>
                </a:srgbClr>
              </a:solidFill>
            </a:endParaRPr>
          </a:p>
        </p:txBody>
      </p:sp>
      <p:sp>
        <p:nvSpPr>
          <p:cNvPr id="7" name="TextBox 6"/>
          <p:cNvSpPr txBox="1"/>
          <p:nvPr/>
        </p:nvSpPr>
        <p:spPr>
          <a:xfrm>
            <a:off x="70525" y="2393850"/>
            <a:ext cx="2917299" cy="1732432"/>
          </a:xfrm>
          <a:prstGeom prst="rect">
            <a:avLst/>
          </a:prstGeom>
          <a:noFill/>
        </p:spPr>
        <p:txBody>
          <a:bodyPr wrap="square" rtlCol="0">
            <a:noAutofit/>
          </a:bodyPr>
          <a:lstStyle/>
          <a:p>
            <a:pPr marL="87313" indent="-87313">
              <a:buFont typeface="Arial" panose="020B0604020202020204" pitchFamily="34" charset="0"/>
              <a:buChar char="•"/>
            </a:pPr>
            <a:r>
              <a:rPr lang="en-GB" sz="1100" dirty="0">
                <a:solidFill>
                  <a:srgbClr val="3F3F3F"/>
                </a:solidFill>
              </a:rPr>
              <a:t>Clinical leads working directly with STPs leads to develop high quality EOLC programmes </a:t>
            </a:r>
          </a:p>
          <a:p>
            <a:pPr marL="87313" indent="-87313">
              <a:buFont typeface="Arial" panose="020B0604020202020204" pitchFamily="34" charset="0"/>
              <a:buChar char="•"/>
            </a:pPr>
            <a:r>
              <a:rPr lang="en-GB" sz="1100" dirty="0">
                <a:solidFill>
                  <a:srgbClr val="3F3F3F"/>
                </a:solidFill>
              </a:rPr>
              <a:t>Support for CCGs through EOLC commissioners network meetings </a:t>
            </a:r>
          </a:p>
          <a:p>
            <a:pPr marL="87313" indent="-87313">
              <a:buFont typeface="Arial" panose="020B0604020202020204" pitchFamily="34" charset="0"/>
              <a:buChar char="•"/>
            </a:pPr>
            <a:r>
              <a:rPr lang="en-GB" sz="1100" dirty="0">
                <a:solidFill>
                  <a:srgbClr val="3F3F3F"/>
                </a:solidFill>
              </a:rPr>
              <a:t>Support the regional recommissioning of  EOLC drugs in the community to reduce inequity of availability</a:t>
            </a:r>
          </a:p>
          <a:p>
            <a:endParaRPr lang="en-GB" sz="1100" dirty="0">
              <a:solidFill>
                <a:srgbClr val="3F3F3F"/>
              </a:solidFill>
            </a:endParaRPr>
          </a:p>
          <a:p>
            <a:pPr marL="87313" indent="-87313">
              <a:buFont typeface="Arial" panose="020B0604020202020204" pitchFamily="34" charset="0"/>
              <a:buChar char="•"/>
            </a:pPr>
            <a:endParaRPr lang="en-GB" sz="1100" dirty="0">
              <a:solidFill>
                <a:srgbClr val="3F3F3F"/>
              </a:solidFill>
            </a:endParaRPr>
          </a:p>
        </p:txBody>
      </p:sp>
      <p:sp>
        <p:nvSpPr>
          <p:cNvPr id="8" name="TextBox 7"/>
          <p:cNvSpPr txBox="1"/>
          <p:nvPr/>
        </p:nvSpPr>
        <p:spPr>
          <a:xfrm>
            <a:off x="3139480" y="969340"/>
            <a:ext cx="2584648" cy="710692"/>
          </a:xfrm>
          <a:prstGeom prst="rect">
            <a:avLst/>
          </a:prstGeom>
          <a:noFill/>
        </p:spPr>
        <p:txBody>
          <a:bodyPr wrap="square" rtlCol="0">
            <a:noAutofit/>
          </a:bodyPr>
          <a:lstStyle/>
          <a:p>
            <a:r>
              <a:rPr lang="en-GB" sz="1400" dirty="0">
                <a:solidFill>
                  <a:srgbClr val="0072C6">
                    <a:lumMod val="75000"/>
                  </a:srgbClr>
                </a:solidFill>
              </a:rPr>
              <a:t>Along with </a:t>
            </a:r>
            <a:r>
              <a:rPr lang="en-GB" sz="1600" b="1" dirty="0">
                <a:solidFill>
                  <a:srgbClr val="0072C6">
                    <a:lumMod val="75000"/>
                  </a:srgbClr>
                </a:solidFill>
                <a:latin typeface="Georgia" panose="02040502050405020303" pitchFamily="18" charset="0"/>
              </a:rPr>
              <a:t>BETTER INFORMATION SHARING</a:t>
            </a:r>
            <a:endParaRPr lang="en-GB" sz="1400" dirty="0">
              <a:solidFill>
                <a:srgbClr val="0072C6">
                  <a:lumMod val="75000"/>
                </a:srgbClr>
              </a:solidFill>
            </a:endParaRPr>
          </a:p>
        </p:txBody>
      </p:sp>
      <p:sp>
        <p:nvSpPr>
          <p:cNvPr id="10" name="TextBox 9"/>
          <p:cNvSpPr txBox="1"/>
          <p:nvPr/>
        </p:nvSpPr>
        <p:spPr>
          <a:xfrm>
            <a:off x="5976156" y="1031462"/>
            <a:ext cx="2988196" cy="1031616"/>
          </a:xfrm>
          <a:prstGeom prst="rect">
            <a:avLst/>
          </a:prstGeom>
          <a:noFill/>
        </p:spPr>
        <p:txBody>
          <a:bodyPr wrap="square" rtlCol="0">
            <a:noAutofit/>
          </a:bodyPr>
          <a:lstStyle/>
          <a:p>
            <a:r>
              <a:rPr lang="en-GB" sz="1400" dirty="0">
                <a:solidFill>
                  <a:srgbClr val="0072C6">
                    <a:lumMod val="75000"/>
                  </a:srgbClr>
                </a:solidFill>
              </a:rPr>
              <a:t>And </a:t>
            </a:r>
            <a:r>
              <a:rPr lang="en-GB" sz="1600" b="1" dirty="0">
                <a:solidFill>
                  <a:srgbClr val="0072C6">
                    <a:lumMod val="75000"/>
                  </a:srgbClr>
                </a:solidFill>
                <a:latin typeface="Georgia" panose="02040502050405020303" pitchFamily="18" charset="0"/>
              </a:rPr>
              <a:t>SUPPORT FOR PATIENTS, CARERS AND STAFF </a:t>
            </a:r>
            <a:r>
              <a:rPr lang="en-GB" sz="1600" dirty="0">
                <a:solidFill>
                  <a:srgbClr val="0072C6">
                    <a:lumMod val="75000"/>
                  </a:srgbClr>
                </a:solidFill>
                <a:latin typeface="Georgia" panose="02040502050405020303" pitchFamily="18" charset="0"/>
              </a:rPr>
              <a:t>through</a:t>
            </a:r>
            <a:endParaRPr lang="en-GB" sz="1400" dirty="0">
              <a:solidFill>
                <a:srgbClr val="0072C6">
                  <a:lumMod val="75000"/>
                </a:srgbClr>
              </a:solidFill>
            </a:endParaRPr>
          </a:p>
        </p:txBody>
      </p:sp>
      <p:sp>
        <p:nvSpPr>
          <p:cNvPr id="11" name="TextBox 10"/>
          <p:cNvSpPr txBox="1"/>
          <p:nvPr/>
        </p:nvSpPr>
        <p:spPr>
          <a:xfrm>
            <a:off x="5955462" y="1837685"/>
            <a:ext cx="3008889" cy="2167378"/>
          </a:xfrm>
          <a:prstGeom prst="rect">
            <a:avLst/>
          </a:prstGeom>
          <a:noFill/>
        </p:spPr>
        <p:txBody>
          <a:bodyPr wrap="square" rtlCol="0">
            <a:noAutofit/>
          </a:bodyPr>
          <a:lstStyle/>
          <a:p>
            <a:pPr marL="87313" indent="-87313">
              <a:buFont typeface="Arial" panose="020B0604020202020204" pitchFamily="34" charset="0"/>
              <a:buChar char="•"/>
            </a:pPr>
            <a:r>
              <a:rPr lang="en-GB" sz="1100" dirty="0">
                <a:solidFill>
                  <a:srgbClr val="3F3F3F"/>
                </a:solidFill>
              </a:rPr>
              <a:t>Working with HLPA and three AHSNs to develop and deliver a project focussed on care homes that will include a regional toolkit for STPs and CCGs on excellent EOLC for care home residents </a:t>
            </a:r>
          </a:p>
          <a:p>
            <a:pPr marL="87313" indent="-87313">
              <a:buFont typeface="Arial" panose="020B0604020202020204" pitchFamily="34" charset="0"/>
              <a:buChar char="•"/>
            </a:pPr>
            <a:r>
              <a:rPr lang="en-GB" sz="1100" dirty="0">
                <a:solidFill>
                  <a:srgbClr val="3F3F3F"/>
                </a:solidFill>
              </a:rPr>
              <a:t>Working with London Homeless Health programme to facilitate increased awareness and better care of homeless people approaching EOLC</a:t>
            </a:r>
          </a:p>
        </p:txBody>
      </p:sp>
      <p:sp>
        <p:nvSpPr>
          <p:cNvPr id="12" name="TextBox 11"/>
          <p:cNvSpPr txBox="1"/>
          <p:nvPr/>
        </p:nvSpPr>
        <p:spPr>
          <a:xfrm>
            <a:off x="309363" y="4271871"/>
            <a:ext cx="7772470" cy="369332"/>
          </a:xfrm>
          <a:prstGeom prst="rect">
            <a:avLst/>
          </a:prstGeom>
          <a:noFill/>
        </p:spPr>
        <p:txBody>
          <a:bodyPr wrap="square" rtlCol="0">
            <a:noAutofit/>
          </a:bodyPr>
          <a:lstStyle/>
          <a:p>
            <a:r>
              <a:rPr lang="en-GB" sz="1400" dirty="0">
                <a:solidFill>
                  <a:srgbClr val="0072C6">
                    <a:lumMod val="75000"/>
                  </a:srgbClr>
                </a:solidFill>
              </a:rPr>
              <a:t>Which leads to </a:t>
            </a:r>
            <a:r>
              <a:rPr lang="en-GB" sz="1600" b="1" dirty="0">
                <a:solidFill>
                  <a:srgbClr val="0072C6">
                    <a:lumMod val="75000"/>
                  </a:srgbClr>
                </a:solidFill>
                <a:latin typeface="Georgia" panose="02040502050405020303" pitchFamily="18" charset="0"/>
              </a:rPr>
              <a:t>BETTER OUTCOMES IN EOLC</a:t>
            </a:r>
            <a:endParaRPr lang="en-GB" sz="1600" b="1" dirty="0">
              <a:solidFill>
                <a:srgbClr val="0072C6">
                  <a:lumMod val="75000"/>
                </a:srgbClr>
              </a:solidFill>
            </a:endParaRPr>
          </a:p>
        </p:txBody>
      </p:sp>
      <p:sp>
        <p:nvSpPr>
          <p:cNvPr id="13" name="TextBox 12"/>
          <p:cNvSpPr txBox="1"/>
          <p:nvPr/>
        </p:nvSpPr>
        <p:spPr>
          <a:xfrm>
            <a:off x="154952" y="4613497"/>
            <a:ext cx="3336928" cy="1112901"/>
          </a:xfrm>
          <a:prstGeom prst="snip2DiagRect">
            <a:avLst/>
          </a:prstGeom>
          <a:solidFill>
            <a:srgbClr val="69D4FF"/>
          </a:solidFill>
          <a:ln>
            <a:solidFill>
              <a:schemeClr val="bg1">
                <a:lumMod val="65000"/>
              </a:schemeClr>
            </a:solidFill>
          </a:ln>
          <a:effectLst>
            <a:outerShdw blurRad="50800" dist="38100" dir="2700000" algn="tl" rotWithShape="0">
              <a:prstClr val="black">
                <a:alpha val="40000"/>
              </a:prstClr>
            </a:outerShdw>
          </a:effectLst>
        </p:spPr>
        <p:txBody>
          <a:bodyPr wrap="square" rtlCol="0" anchor="ctr">
            <a:noAutofit/>
          </a:bodyPr>
          <a:lstStyle/>
          <a:p>
            <a:pPr algn="ctr"/>
            <a:r>
              <a:rPr lang="en-GB" sz="1100" dirty="0">
                <a:solidFill>
                  <a:srgbClr val="3F3F3F"/>
                </a:solidFill>
              </a:rPr>
              <a:t> More CCGs have </a:t>
            </a:r>
            <a:r>
              <a:rPr lang="en-GB" sz="1400" b="1" dirty="0">
                <a:solidFill>
                  <a:srgbClr val="3F3F3F"/>
                </a:solidFill>
                <a:latin typeface="Lucida Fax" panose="02060602050505020204" pitchFamily="18" charset="0"/>
              </a:rPr>
              <a:t>7 day a week specialist palliative care</a:t>
            </a:r>
            <a:r>
              <a:rPr lang="en-GB" sz="1100" dirty="0">
                <a:solidFill>
                  <a:srgbClr val="3F3F3F"/>
                </a:solidFill>
              </a:rPr>
              <a:t> services and  </a:t>
            </a:r>
            <a:r>
              <a:rPr lang="en-GB" sz="1400" b="1" dirty="0">
                <a:solidFill>
                  <a:srgbClr val="3F3F3F"/>
                </a:solidFill>
                <a:latin typeface="Lucida Fax" panose="02060602050505020204" pitchFamily="18" charset="0"/>
              </a:rPr>
              <a:t>24/7 availability </a:t>
            </a:r>
            <a:r>
              <a:rPr lang="en-GB" sz="1100" dirty="0">
                <a:solidFill>
                  <a:srgbClr val="3F3F3F"/>
                </a:solidFill>
              </a:rPr>
              <a:t>of other services essential for EOLC </a:t>
            </a:r>
          </a:p>
        </p:txBody>
      </p:sp>
      <p:sp>
        <p:nvSpPr>
          <p:cNvPr id="14" name="TextBox 13"/>
          <p:cNvSpPr txBox="1"/>
          <p:nvPr/>
        </p:nvSpPr>
        <p:spPr>
          <a:xfrm>
            <a:off x="3635896" y="4703804"/>
            <a:ext cx="2824405" cy="880966"/>
          </a:xfrm>
          <a:prstGeom prst="snip2DiagRect">
            <a:avLst/>
          </a:prstGeom>
          <a:solidFill>
            <a:srgbClr val="0091C9"/>
          </a:solidFill>
          <a:ln>
            <a:solidFill>
              <a:schemeClr val="bg1">
                <a:lumMod val="65000"/>
              </a:schemeClr>
            </a:solidFill>
          </a:ln>
          <a:effectLst>
            <a:outerShdw blurRad="50800" dist="38100" dir="2700000" algn="tl" rotWithShape="0">
              <a:prstClr val="black">
                <a:alpha val="40000"/>
              </a:prstClr>
            </a:outerShdw>
          </a:effectLst>
        </p:spPr>
        <p:txBody>
          <a:bodyPr wrap="square" rtlCol="0" anchor="ctr">
            <a:noAutofit/>
          </a:bodyPr>
          <a:lstStyle/>
          <a:p>
            <a:pPr algn="ctr"/>
            <a:r>
              <a:rPr lang="en-GB" sz="1600" b="1" spc="-150" dirty="0">
                <a:solidFill>
                  <a:prstClr val="white"/>
                </a:solidFill>
                <a:latin typeface="New Century Schoolbook Bold" pitchFamily="18" charset="0"/>
              </a:rPr>
              <a:t>Fewer deaths in hospital – and more in preferred place to die</a:t>
            </a:r>
            <a:endParaRPr lang="en-GB" sz="1100" dirty="0">
              <a:solidFill>
                <a:prstClr val="white"/>
              </a:solidFill>
            </a:endParaRPr>
          </a:p>
        </p:txBody>
      </p:sp>
      <p:sp>
        <p:nvSpPr>
          <p:cNvPr id="15" name="TextBox 14"/>
          <p:cNvSpPr txBox="1"/>
          <p:nvPr/>
        </p:nvSpPr>
        <p:spPr>
          <a:xfrm>
            <a:off x="1138906" y="5847616"/>
            <a:ext cx="3056691" cy="867766"/>
          </a:xfrm>
          <a:prstGeom prst="snip2DiagRect">
            <a:avLst/>
          </a:prstGeom>
          <a:solidFill>
            <a:srgbClr val="33BBB1"/>
          </a:solidFill>
          <a:ln>
            <a:solidFill>
              <a:schemeClr val="bg1">
                <a:lumMod val="65000"/>
              </a:schemeClr>
            </a:solidFill>
          </a:ln>
          <a:effectLst>
            <a:outerShdw blurRad="50800" dist="38100" dir="2700000" algn="tl" rotWithShape="0">
              <a:prstClr val="black">
                <a:alpha val="40000"/>
              </a:prstClr>
            </a:outerShdw>
          </a:effectLst>
        </p:spPr>
        <p:txBody>
          <a:bodyPr wrap="square" rtlCol="0" anchor="ctr">
            <a:noAutofit/>
          </a:bodyPr>
          <a:lstStyle/>
          <a:p>
            <a:pPr algn="ctr"/>
            <a:r>
              <a:rPr lang="en-GB" dirty="0">
                <a:solidFill>
                  <a:prstClr val="white"/>
                </a:solidFill>
                <a:latin typeface="Eras Bold ITC" panose="020B0907030504020204" pitchFamily="34" charset="0"/>
              </a:rPr>
              <a:t>Better care and reduced non-elective admissions</a:t>
            </a:r>
          </a:p>
          <a:p>
            <a:pPr algn="ctr"/>
            <a:r>
              <a:rPr lang="en-GB" sz="1100" dirty="0">
                <a:solidFill>
                  <a:prstClr val="white"/>
                </a:solidFill>
              </a:rPr>
              <a:t>by care home residents</a:t>
            </a:r>
            <a:endParaRPr lang="en-GB" sz="1100" dirty="0">
              <a:solidFill>
                <a:prstClr val="white"/>
              </a:solidFill>
              <a:latin typeface="Eras Bold ITC" panose="020B0907030504020204" pitchFamily="34" charset="0"/>
            </a:endParaRPr>
          </a:p>
        </p:txBody>
      </p:sp>
      <p:sp>
        <p:nvSpPr>
          <p:cNvPr id="17" name="TextBox 16"/>
          <p:cNvSpPr txBox="1"/>
          <p:nvPr/>
        </p:nvSpPr>
        <p:spPr>
          <a:xfrm>
            <a:off x="4581213" y="5726398"/>
            <a:ext cx="3084975" cy="988984"/>
          </a:xfrm>
          <a:prstGeom prst="snip2DiagRect">
            <a:avLst/>
          </a:prstGeom>
          <a:solidFill>
            <a:srgbClr val="038F88"/>
          </a:solidFill>
          <a:ln>
            <a:solidFill>
              <a:schemeClr val="bg1">
                <a:lumMod val="65000"/>
              </a:schemeClr>
            </a:solidFill>
          </a:ln>
          <a:effectLst>
            <a:outerShdw blurRad="50800" dist="38100" dir="2700000" algn="tl" rotWithShape="0">
              <a:prstClr val="black">
                <a:alpha val="40000"/>
              </a:prstClr>
            </a:outerShdw>
          </a:effectLst>
        </p:spPr>
        <p:txBody>
          <a:bodyPr wrap="square" rtlCol="0" anchor="ctr">
            <a:noAutofit/>
          </a:bodyPr>
          <a:lstStyle/>
          <a:p>
            <a:pPr algn="ctr"/>
            <a:r>
              <a:rPr lang="en-GB" sz="1600" b="1" dirty="0">
                <a:solidFill>
                  <a:prstClr val="white"/>
                </a:solidFill>
                <a:latin typeface="Myriad Pro Light" pitchFamily="34" charset="0"/>
              </a:rPr>
              <a:t>Equitable access to drugs </a:t>
            </a:r>
            <a:r>
              <a:rPr lang="en-GB" sz="1600" b="1">
                <a:solidFill>
                  <a:prstClr val="white"/>
                </a:solidFill>
                <a:latin typeface="Myriad Pro Light" pitchFamily="34" charset="0"/>
              </a:rPr>
              <a:t>needed for </a:t>
            </a:r>
            <a:r>
              <a:rPr lang="en-GB" sz="1600" b="1" dirty="0">
                <a:solidFill>
                  <a:prstClr val="white"/>
                </a:solidFill>
                <a:latin typeface="Myriad Pro Light" pitchFamily="34" charset="0"/>
              </a:rPr>
              <a:t>EOLC throughout London</a:t>
            </a:r>
            <a:endParaRPr lang="en-GB" sz="1100" dirty="0">
              <a:solidFill>
                <a:prstClr val="white"/>
              </a:solidFill>
            </a:endParaRPr>
          </a:p>
        </p:txBody>
      </p:sp>
      <p:sp>
        <p:nvSpPr>
          <p:cNvPr id="33" name="TextBox 32"/>
          <p:cNvSpPr txBox="1"/>
          <p:nvPr/>
        </p:nvSpPr>
        <p:spPr>
          <a:xfrm>
            <a:off x="3008795" y="1753650"/>
            <a:ext cx="2715333" cy="2251414"/>
          </a:xfrm>
          <a:prstGeom prst="rect">
            <a:avLst/>
          </a:prstGeom>
          <a:noFill/>
        </p:spPr>
        <p:txBody>
          <a:bodyPr wrap="square" rtlCol="0">
            <a:noAutofit/>
          </a:bodyPr>
          <a:lstStyle/>
          <a:p>
            <a:pPr marL="87313" indent="-87313">
              <a:buFont typeface="Arial" panose="020B0604020202020204" pitchFamily="34" charset="0"/>
              <a:buChar char="•"/>
            </a:pPr>
            <a:r>
              <a:rPr lang="en-GB" sz="1100" dirty="0">
                <a:solidFill>
                  <a:srgbClr val="3F3F3F"/>
                </a:solidFill>
              </a:rPr>
              <a:t>Publication of information related to the provision of essential and desirable elements of care important for EOLC, by CCG and by STP</a:t>
            </a:r>
          </a:p>
          <a:p>
            <a:pPr marL="87313" indent="-87313">
              <a:buFont typeface="Arial" panose="020B0604020202020204" pitchFamily="34" charset="0"/>
              <a:buChar char="•"/>
            </a:pPr>
            <a:r>
              <a:rPr lang="en-GB" sz="1100" dirty="0">
                <a:solidFill>
                  <a:srgbClr val="3F3F3F"/>
                </a:solidFill>
              </a:rPr>
              <a:t>Support of London Digital Programme and LHCIE teams to develop and optimise work / integration with, and use of CMC and other </a:t>
            </a:r>
            <a:r>
              <a:rPr lang="en-GB" sz="1100" dirty="0" err="1">
                <a:solidFill>
                  <a:srgbClr val="3F3F3F"/>
                </a:solidFill>
              </a:rPr>
              <a:t>EPaCCS</a:t>
            </a:r>
            <a:r>
              <a:rPr lang="en-GB" sz="1100" dirty="0">
                <a:solidFill>
                  <a:srgbClr val="3F3F3F"/>
                </a:solidFill>
              </a:rPr>
              <a:t> in all settings </a:t>
            </a:r>
          </a:p>
          <a:p>
            <a:pPr marL="87313" indent="-87313">
              <a:buFont typeface="Arial" panose="020B0604020202020204" pitchFamily="34" charset="0"/>
              <a:buChar char="•"/>
            </a:pPr>
            <a:r>
              <a:rPr lang="en-GB" sz="1100" dirty="0">
                <a:solidFill>
                  <a:srgbClr val="3F3F3F"/>
                </a:solidFill>
              </a:rPr>
              <a:t>Development and publication of a unified resource to support bereaved people</a:t>
            </a:r>
          </a:p>
        </p:txBody>
      </p:sp>
      <p:sp>
        <p:nvSpPr>
          <p:cNvPr id="28" name="TextBox 27"/>
          <p:cNvSpPr txBox="1"/>
          <p:nvPr/>
        </p:nvSpPr>
        <p:spPr>
          <a:xfrm>
            <a:off x="6605458" y="4472435"/>
            <a:ext cx="2269788" cy="1160268"/>
          </a:xfrm>
          <a:prstGeom prst="snip2DiagRect">
            <a:avLst/>
          </a:prstGeom>
          <a:solidFill>
            <a:srgbClr val="038F88"/>
          </a:solidFill>
          <a:ln>
            <a:solidFill>
              <a:schemeClr val="bg1">
                <a:lumMod val="65000"/>
              </a:schemeClr>
            </a:solidFill>
          </a:ln>
          <a:effectLst>
            <a:outerShdw blurRad="50800" dist="38100" dir="2700000" algn="tl" rotWithShape="0">
              <a:prstClr val="black">
                <a:alpha val="40000"/>
              </a:prstClr>
            </a:outerShdw>
          </a:effectLst>
        </p:spPr>
        <p:txBody>
          <a:bodyPr wrap="square" rtlCol="0" anchor="t">
            <a:noAutofit/>
          </a:bodyPr>
          <a:lstStyle/>
          <a:p>
            <a:pPr algn="r"/>
            <a:r>
              <a:rPr lang="en-GB" sz="1600" b="1" dirty="0">
                <a:solidFill>
                  <a:prstClr val="white"/>
                </a:solidFill>
              </a:rPr>
              <a:t>Better care for  homeless people in London </a:t>
            </a:r>
            <a:endParaRPr lang="en-GB" sz="1100" b="1" dirty="0">
              <a:solidFill>
                <a:prstClr val="white"/>
              </a:solidFill>
            </a:endParaRPr>
          </a:p>
        </p:txBody>
      </p:sp>
    </p:spTree>
    <p:extLst>
      <p:ext uri="{BB962C8B-B14F-4D97-AF65-F5344CB8AC3E}">
        <p14:creationId xmlns:p14="http://schemas.microsoft.com/office/powerpoint/2010/main" val="362402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051720" y="5589240"/>
            <a:ext cx="6840760" cy="504056"/>
          </a:xfrm>
        </p:spPr>
        <p:txBody>
          <a:bodyPr/>
          <a:lstStyle/>
          <a:p>
            <a:r>
              <a:rPr lang="en-GB" dirty="0"/>
              <a:t>Dr Anna Gorringe	EOLC Clinical Lead, UCLPartners</a:t>
            </a:r>
          </a:p>
          <a:p>
            <a:r>
              <a:rPr lang="en-GB" dirty="0"/>
              <a:t>Chris Larkin	EOLC Education Project Manager, UCLPartners</a:t>
            </a:r>
          </a:p>
        </p:txBody>
      </p:sp>
      <p:sp>
        <p:nvSpPr>
          <p:cNvPr id="11" name="Text Placeholder 10"/>
          <p:cNvSpPr>
            <a:spLocks noGrp="1"/>
          </p:cNvSpPr>
          <p:nvPr>
            <p:ph type="body" sz="quarter" idx="11"/>
          </p:nvPr>
        </p:nvSpPr>
        <p:spPr>
          <a:xfrm>
            <a:off x="2051720" y="4869160"/>
            <a:ext cx="7092280" cy="720725"/>
          </a:xfrm>
        </p:spPr>
        <p:txBody>
          <a:bodyPr/>
          <a:lstStyle/>
          <a:p>
            <a:r>
              <a:rPr lang="en-GB" dirty="0"/>
              <a:t>End of Life Care for Frail Care Home Residents</a:t>
            </a:r>
          </a:p>
        </p:txBody>
      </p:sp>
      <p:sp>
        <p:nvSpPr>
          <p:cNvPr id="12" name="Text Placeholder 11"/>
          <p:cNvSpPr>
            <a:spLocks noGrp="1"/>
          </p:cNvSpPr>
          <p:nvPr>
            <p:ph type="body" sz="quarter" idx="12"/>
          </p:nvPr>
        </p:nvSpPr>
        <p:spPr/>
        <p:txBody>
          <a:bodyPr/>
          <a:lstStyle/>
          <a:p>
            <a:br>
              <a:rPr lang="en-GB" b="0" dirty="0"/>
            </a:br>
            <a:r>
              <a:rPr lang="en-GB" b="0" dirty="0"/>
              <a:t>24 May 2018</a:t>
            </a:r>
          </a:p>
        </p:txBody>
      </p:sp>
      <p:pic>
        <p:nvPicPr>
          <p:cNvPr id="8" name="Picture Placeholder 7">
            <a:extLst>
              <a:ext uri="{FF2B5EF4-FFF2-40B4-BE49-F238E27FC236}">
                <a16:creationId xmlns:a16="http://schemas.microsoft.com/office/drawing/2014/main" id="{1CC43956-DB19-4EF9-A3F4-B1EDFFCB140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213" r="9213"/>
          <a:stretch>
            <a:fillRect/>
          </a:stretch>
        </p:blipFill>
        <p:spPr/>
      </p:pic>
    </p:spTree>
    <p:extLst>
      <p:ext uri="{BB962C8B-B14F-4D97-AF65-F5344CB8AC3E}">
        <p14:creationId xmlns:p14="http://schemas.microsoft.com/office/powerpoint/2010/main" val="4164537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lthy London_CN_Powerpoin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defRPr dirty="0"/>
        </a:defPPr>
      </a:lstStyle>
    </a:txDef>
  </a:objectDefaults>
  <a:extraClrSchemeLst/>
  <a:extLst>
    <a:ext uri="{05A4C25C-085E-4340-85A3-A5531E510DB2}">
      <thm15:themeFamily xmlns:thm15="http://schemas.microsoft.com/office/thememl/2012/main" name="2017-Healthy London_PPT_template" id="{0BAF25DE-6FF4-9F4A-88B6-10E0C29F9447}" vid="{D5C9CA10-AF8A-564F-AF9B-BF18BFA85F45}"/>
    </a:ext>
  </a:extLst>
</a:theme>
</file>

<file path=ppt/theme/theme3.xml><?xml version="1.0" encoding="utf-8"?>
<a:theme xmlns:a="http://schemas.openxmlformats.org/drawingml/2006/main" name="UCLPartners opening slides">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ide template Normal UCLP" id="{E72E81A9-D2CD-4839-B10B-4C69AD3FF16C}" vid="{D284DC5C-36D5-4020-88B3-80D9AC73B1D2}"/>
    </a:ext>
  </a:extLst>
</a:theme>
</file>

<file path=ppt/theme/theme4.xml><?xml version="1.0" encoding="utf-8"?>
<a:theme xmlns:a="http://schemas.openxmlformats.org/drawingml/2006/main" name="UCLPartners central slides">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ide template Normal UCLP" id="{E72E81A9-D2CD-4839-B10B-4C69AD3FF16C}" vid="{6E4F831A-B8B7-4475-9BC4-73961597693F}"/>
    </a:ext>
  </a:extLst>
</a:theme>
</file>

<file path=ppt/theme/theme5.xml><?xml version="1.0" encoding="utf-8"?>
<a:theme xmlns:a="http://schemas.openxmlformats.org/drawingml/2006/main" name="UCLPartners closing slide">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ide template Normal UCLP" id="{E72E81A9-D2CD-4839-B10B-4C69AD3FF16C}" vid="{4E3BF0FD-8E8A-4FCA-976D-829B52A30AD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1503</Words>
  <Application>Microsoft Office PowerPoint</Application>
  <PresentationFormat>On-screen Show (4:3)</PresentationFormat>
  <Paragraphs>273</Paragraphs>
  <Slides>24</Slides>
  <Notes>11</Notes>
  <HiddenSlides>0</HiddenSlides>
  <MMClips>1</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24</vt:i4>
      </vt:variant>
    </vt:vector>
  </HeadingPairs>
  <TitlesOfParts>
    <vt:vector size="39" baseType="lpstr">
      <vt:lpstr>Arial</vt:lpstr>
      <vt:lpstr>Arial Black</vt:lpstr>
      <vt:lpstr>Calibri</vt:lpstr>
      <vt:lpstr>Courier New</vt:lpstr>
      <vt:lpstr>Eras Bold ITC</vt:lpstr>
      <vt:lpstr>Georgia</vt:lpstr>
      <vt:lpstr>Lucida Fax</vt:lpstr>
      <vt:lpstr>Myriad Pro Light</vt:lpstr>
      <vt:lpstr>New Century Schoolbook Bold</vt:lpstr>
      <vt:lpstr>Wingdings</vt:lpstr>
      <vt:lpstr>Office Theme</vt:lpstr>
      <vt:lpstr>Healthy London_CN_Powerpoint template</vt:lpstr>
      <vt:lpstr>UCLPartners opening slides</vt:lpstr>
      <vt:lpstr>UCLPartners central slides</vt:lpstr>
      <vt:lpstr>UCLPartners closing slide</vt:lpstr>
      <vt:lpstr>End of Life Care</vt:lpstr>
      <vt:lpstr>NHS Mandate</vt:lpstr>
      <vt:lpstr>The Need</vt:lpstr>
      <vt:lpstr>Strategic Drivers</vt:lpstr>
      <vt:lpstr>Ambitions for Palliative and EOLC</vt:lpstr>
      <vt:lpstr>Location of death data </vt:lpstr>
      <vt:lpstr>End of Life Care in Care homes </vt:lpstr>
      <vt:lpstr>End of Life Care Clinical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IMS3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Life Care</dc:title>
  <dc:creator>Selina Frater</dc:creator>
  <cp:lastModifiedBy>Chris Larkin</cp:lastModifiedBy>
  <cp:revision>23</cp:revision>
  <dcterms:created xsi:type="dcterms:W3CDTF">2018-05-15T11:18:54Z</dcterms:created>
  <dcterms:modified xsi:type="dcterms:W3CDTF">2018-07-06T10:27:13Z</dcterms:modified>
</cp:coreProperties>
</file>