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  <p:sldMasterId id="2147483770" r:id="rId3"/>
    <p:sldMasterId id="2147483784" r:id="rId4"/>
    <p:sldMasterId id="2147483799" r:id="rId5"/>
  </p:sldMasterIdLst>
  <p:notesMasterIdLst>
    <p:notesMasterId r:id="rId59"/>
  </p:notesMasterIdLst>
  <p:handoutMasterIdLst>
    <p:handoutMasterId r:id="rId60"/>
  </p:handoutMasterIdLst>
  <p:sldIdLst>
    <p:sldId id="256" r:id="rId6"/>
    <p:sldId id="277" r:id="rId7"/>
    <p:sldId id="274" r:id="rId8"/>
    <p:sldId id="269" r:id="rId9"/>
    <p:sldId id="271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04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01" r:id="rId57"/>
    <p:sldId id="339" r:id="rId5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2C6"/>
    <a:srgbClr val="A25BA0"/>
    <a:srgbClr val="E32486"/>
    <a:srgbClr val="33BBB1"/>
    <a:srgbClr val="0091C9"/>
    <a:srgbClr val="4F81BD"/>
    <a:srgbClr val="003893"/>
    <a:srgbClr val="04AAA2"/>
    <a:srgbClr val="E1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 autoAdjust="0"/>
    <p:restoredTop sz="50000" autoAdjust="0"/>
  </p:normalViewPr>
  <p:slideViewPr>
    <p:cSldViewPr showGuides="1">
      <p:cViewPr>
        <p:scale>
          <a:sx n="100" d="100"/>
          <a:sy n="100" d="100"/>
        </p:scale>
        <p:origin x="-2190" y="-492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ucl.ac.uk\slms\group\Pop_Health\EPH_IHE_Shared\Marmot%20Review\Phase%203\adversity\reading%20and%20notes\graphs%20and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Sheet10!$A$3:$A$5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 or more</c:v>
                </c:pt>
              </c:strCache>
            </c:strRef>
          </c:cat>
          <c:val>
            <c:numRef>
              <c:f>Sheet10!$B$3:$B$5</c:f>
              <c:numCache>
                <c:formatCode>General</c:formatCode>
                <c:ptCount val="3"/>
                <c:pt idx="0">
                  <c:v>3.6</c:v>
                </c:pt>
                <c:pt idx="1">
                  <c:v>4.4000000000000004</c:v>
                </c:pt>
                <c:pt idx="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D4-A746-88FF-4500CC825E55}"/>
            </c:ext>
          </c:extLst>
        </c:ser>
        <c:ser>
          <c:idx val="1"/>
          <c:order val="1"/>
          <c:tx>
            <c:strRef>
              <c:f>Sheet10!$C$2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75000"/>
                <a:lumOff val="25000"/>
              </a:schemeClr>
            </a:solidFill>
          </c:spPr>
          <c:invertIfNegative val="0"/>
          <c:cat>
            <c:strRef>
              <c:f>Sheet10!$A$3:$A$5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 or more</c:v>
                </c:pt>
              </c:strCache>
            </c:strRef>
          </c:cat>
          <c:val>
            <c:numRef>
              <c:f>Sheet10!$C$3:$C$5</c:f>
              <c:numCache>
                <c:formatCode>General</c:formatCode>
                <c:ptCount val="3"/>
                <c:pt idx="0">
                  <c:v>2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D4-A746-88FF-4500CC825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0240"/>
        <c:axId val="25801088"/>
      </c:barChart>
      <c:catAx>
        <c:axId val="2577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Number of adverse childhood experiences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5801088"/>
        <c:crosses val="autoZero"/>
        <c:auto val="1"/>
        <c:lblAlgn val="ctr"/>
        <c:lblOffset val="100"/>
        <c:noMultiLvlLbl val="0"/>
      </c:catAx>
      <c:valAx>
        <c:axId val="25801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+mj-lt"/>
                  </a:defRPr>
                </a:pPr>
                <a:r>
                  <a:rPr lang="en-GB" sz="1400">
                    <a:latin typeface="+mj-lt"/>
                  </a:rPr>
                  <a:t>% dead by age 50</a:t>
                </a:r>
              </a:p>
            </c:rich>
          </c:tx>
          <c:layout>
            <c:manualLayout>
              <c:xMode val="edge"/>
              <c:yMode val="edge"/>
              <c:x val="0"/>
              <c:y val="0.267184456458300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7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31844889351896"/>
          <c:y val="0.29744981527851599"/>
          <c:w val="0.10192355461552501"/>
          <c:h val="0.2653171112485320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F6653-6473-4784-B81D-B2D64445B7E0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2337-C1D5-48A5-AEE9-680460C5C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4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6516" tIns="48259" rIns="96516" bIns="4825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516" tIns="48259" rIns="96516" bIns="48259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04/05/2018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6" tIns="48259" rIns="96516" bIns="4825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516" tIns="48259" rIns="96516" bIns="48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6516" tIns="48259" rIns="96516" bIns="4825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516" tIns="48259" rIns="96516" bIns="48259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0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x-none"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58B859-5B3D-CD48-A3A7-F53CDC816E4E}" type="slidenum">
              <a:rPr lang="en-US" altLang="en-US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5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>
                <a:latin typeface="Calibri" charset="0"/>
                <a:ea typeface="ＭＳ Ｐゴシック" charset="-128"/>
              </a:rPr>
              <a:t>This is controlling for sex and socioeconomic status. There are higher rates for unadjusted rates.</a:t>
            </a:r>
            <a:endParaRPr lang="en-GB" altLang="en-US" sz="3600" b="1">
              <a:ea typeface="ＭＳ Ｐゴシック" charset="-128"/>
            </a:endParaRPr>
          </a:p>
          <a:p>
            <a:endParaRPr lang="en-GB" altLang="x-none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0D41395-A86C-B844-9237-F7A50808BF6D}" type="slidenum">
              <a:rPr lang="en-US" altLang="en-US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910"/>
            <a:ext cx="4572000" cy="342954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b="1" dirty="0">
                <a:ea typeface="Calibri" pitchFamily="34" charset="0"/>
                <a:cs typeface="Times New Roman" pitchFamily="18" charset="0"/>
              </a:rPr>
              <a:t>Health Gap Figure 5.6 Getting it all to add up… for everyone. Keeping up with the Chinese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6EC6-D24B-4FD8-A9B9-26D04CA8CC6F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5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C49FD-1404-434A-8605-53AF4C075E4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3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649" y="744618"/>
            <a:ext cx="6042378" cy="372308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6.7 of the 13 million people in poverty - surviving on less than 60% of the national median (middle) income - were from working families in 2011/12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A289-D44E-9144-8141-9A67004DE558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7320E0-18B4-4C4F-89F3-A136C03307FB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287E11-B41B-405D-84CF-E5FB2837AD7F}" type="slidenum">
              <a:rPr lang="en-GB" smtClean="0">
                <a:solidFill>
                  <a:prstClr val="black"/>
                </a:solidFill>
              </a:rPr>
              <a:pPr eaLnBrk="1" hangingPunct="1"/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649" y="744618"/>
            <a:ext cx="6042378" cy="3723084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7067"/>
            <a:ext cx="5435600" cy="44660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pitchFamily="34" charset="0"/>
              </a:rPr>
              <a:t>In the 5-year study window:</a:t>
            </a:r>
          </a:p>
          <a:p>
            <a:pPr>
              <a:buFontTx/>
              <a:buChar char="•"/>
            </a:pPr>
            <a:r>
              <a:rPr lang="en-CA">
                <a:latin typeface="Arial" pitchFamily="34" charset="0"/>
              </a:rPr>
              <a:t>When no cultural factors were present a suicide rate of 137.5 per 100,000 was found</a:t>
            </a:r>
          </a:p>
          <a:p>
            <a:pPr>
              <a:buFontTx/>
              <a:buChar char="•"/>
            </a:pPr>
            <a:r>
              <a:rPr lang="en-CA">
                <a:latin typeface="Arial" pitchFamily="34" charset="0"/>
              </a:rPr>
              <a:t>When all 6 cultural factors were present there were no suicides within the study time frame</a:t>
            </a:r>
          </a:p>
          <a:p>
            <a:endParaRPr lang="en-CA">
              <a:latin typeface="Arial" pitchFamily="34" charset="0"/>
            </a:endParaRPr>
          </a:p>
          <a:p>
            <a:r>
              <a:rPr lang="en-CA">
                <a:latin typeface="Arial" pitchFamily="34" charset="0"/>
              </a:rPr>
              <a:t>Overall, their analysis found a strong linear relationship between suicide risk and the number of cultural factors present.</a:t>
            </a:r>
          </a:p>
          <a:p>
            <a:endParaRPr lang="en-CA">
              <a:latin typeface="Arial" pitchFamily="34" charset="0"/>
            </a:endParaRPr>
          </a:p>
          <a:p>
            <a:endParaRPr lang="en-CA">
              <a:latin typeface="Arial" pitchFamily="34" charset="0"/>
            </a:endParaRPr>
          </a:p>
          <a:p>
            <a:endParaRPr lang="en-CA">
              <a:latin typeface="Arial" pitchFamily="34" charset="0"/>
            </a:endParaRPr>
          </a:p>
          <a:p>
            <a:endParaRPr lang="en-CA">
              <a:latin typeface="Arial" pitchFamily="34" charset="0"/>
            </a:endParaRPr>
          </a:p>
          <a:p>
            <a:endParaRPr lang="en-CA">
              <a:latin typeface="Arial" pitchFamily="34" charset="0"/>
            </a:endParaRPr>
          </a:p>
          <a:p>
            <a:r>
              <a:rPr lang="en-CA" sz="1000" i="1">
                <a:latin typeface="Arial" pitchFamily="34" charset="0"/>
              </a:rPr>
              <a:t>Source: Chandler, MJ, and Lalonde, C. 1998. Cultural continuity as a hedge against suicide in Canada’s First Nations. Transcultural Psychiatry, 35(2), pp. 191-219.</a:t>
            </a:r>
            <a:endParaRPr lang="en-US" sz="1000" i="1">
              <a:latin typeface="Arial" pitchFamily="34" charset="0"/>
            </a:endParaRPr>
          </a:p>
          <a:p>
            <a:endParaRPr lang="en-US" sz="1000" i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7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93F88-2C8B-49E6-9710-C3A09DD25CEA}" type="slidenum">
              <a:rPr lang="en-US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778250" y="9431258"/>
            <a:ext cx="2889250" cy="496967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81C01DFB-EAF9-4BF4-AFA3-CB355966A637}" type="slidenum">
              <a:rPr lang="en-GB" sz="1200">
                <a:solidFill>
                  <a:srgbClr val="000000"/>
                </a:solidFill>
                <a:ea typeface="ＭＳ Ｐゴシック" charset="0"/>
              </a:rPr>
              <a:pPr algn="r">
                <a:defRPr/>
              </a:pPr>
              <a:t>25</a:t>
            </a:fld>
            <a:endParaRPr lang="en-GB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7218"/>
            <a:ext cx="5335588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0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F671AF-A31C-40BA-A174-C328AF68E92E}" type="slidenum">
              <a:rPr lang="en-US" altLang="zh-TW">
                <a:solidFill>
                  <a:prstClr val="black"/>
                </a:solidFill>
              </a:rPr>
              <a:pPr/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B6D94-47E5-466A-8312-AF8E421C28B6}" type="slidenum">
              <a:rPr lang="en-GB" smtClean="0">
                <a:solidFill>
                  <a:prstClr val="black"/>
                </a:solidFill>
              </a:rPr>
              <a:pPr eaLnBrk="1" hangingPunct="1"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572731"/>
            <a:ext cx="4889500" cy="3913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1" tIns="44840" rIns="91281" bIns="44840"/>
          <a:lstStyle/>
          <a:p>
            <a:pPr>
              <a:lnSpc>
                <a:spcPct val="80000"/>
              </a:lnSpc>
            </a:pPr>
            <a:r>
              <a:rPr lang="en-US" sz="900" b="1"/>
              <a:t>Longitudinal evidence on adult outcomes</a:t>
            </a:r>
          </a:p>
          <a:p>
            <a:pPr>
              <a:lnSpc>
                <a:spcPct val="80000"/>
              </a:lnSpc>
            </a:pPr>
            <a:r>
              <a:rPr lang="en-US" sz="900"/>
              <a:t>A study by Fergusson et al (2005) provides data from a 25-year longitudinal study of a birth cohort of young people in New Zealand. Information was collected on child conduct problems at age 7-9 and subsequently on a wide range of outcomes in early adulthood, including crime, substance use, mental health, suicide, sexual/partner relationships and education/employment. </a:t>
            </a:r>
          </a:p>
          <a:p>
            <a:pPr>
              <a:lnSpc>
                <a:spcPct val="80000"/>
              </a:lnSpc>
            </a:pPr>
            <a:r>
              <a:rPr lang="en-US" sz="900"/>
              <a:t>The sample population in the New Zealand survey can be divided into three broad groups, corresponding to: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 b="1"/>
              <a:t>• </a:t>
            </a:r>
            <a:r>
              <a:rPr lang="en-US" sz="900"/>
              <a:t>those with no conduct problems at age 7-9 years (50%)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 b="1"/>
              <a:t>• </a:t>
            </a:r>
            <a:r>
              <a:rPr lang="en-US" sz="900"/>
              <a:t>those with some conduct problems (45%)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 b="1"/>
              <a:t>• </a:t>
            </a:r>
            <a:r>
              <a:rPr lang="en-US" sz="900"/>
              <a:t>those with conduct disorder (5%)</a:t>
            </a:r>
          </a:p>
          <a:p>
            <a:pPr>
              <a:lnSpc>
                <a:spcPct val="80000"/>
              </a:lnSpc>
            </a:pPr>
            <a:r>
              <a:rPr lang="en-US" sz="900"/>
              <a:t>The New Zealand figure of 5% for the size of the most disturbed group corresponds closely </a:t>
            </a:r>
          </a:p>
          <a:p>
            <a:pPr>
              <a:lnSpc>
                <a:spcPct val="80000"/>
              </a:lnSpc>
            </a:pPr>
            <a:r>
              <a:rPr lang="en-US" sz="900"/>
              <a:t>with the estimate of 4.9% quoted above for the prevalence of childhood conduct disorder among </a:t>
            </a:r>
          </a:p>
          <a:p>
            <a:pPr>
              <a:lnSpc>
                <a:spcPct val="80000"/>
              </a:lnSpc>
            </a:pPr>
            <a:r>
              <a:rPr lang="en-US" sz="900"/>
              <a:t>5-10 year olds in Great Britain. The New Zealand survey confirms the evidence of other longitudinal studies that conduct problems in childhood are associated with a wide range of adverse consequences in later life. This association holds true even after controlling for potentially confounding factors such as individual intelligence and socio-economic disadvantage in early life. It is found, for example, that those in the bottom 5% in terms of disturbed childhood behaviour are four times as likely as those in the top 50% to have committed a violent offence by age 25, three times as likely to have attempted suicide and nearly three times as likely to have become a teenage parent, after controlling for other potential influences in each case, and nearly one and a half times more likely to have no qualifications.  </a:t>
            </a:r>
            <a:r>
              <a:rPr lang="en-GB" sz="900"/>
              <a:t>Based on: Fergusson, D., Horwood, J., Ridder, E. (2005) Show me the child at seven: the consequences of conduct problems in childhood for psychosocial functioning in adulthood.  Journal of Child Psychology &amp;</a:t>
            </a:r>
            <a:r>
              <a:rPr lang="en-GB" sz="800"/>
              <a:t> Psychiatry 46 (8): 837-849</a:t>
            </a:r>
            <a:endParaRPr lang="en-US" sz="800"/>
          </a:p>
        </p:txBody>
      </p:sp>
      <p:sp>
        <p:nvSpPr>
          <p:cNvPr id="522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49300"/>
            <a:ext cx="4949825" cy="3713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7691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A5E4C-78AC-455D-BCE7-B97DB8E6F32B}" type="slidenum">
              <a:rPr lang="en-GB" smtClean="0">
                <a:solidFill>
                  <a:prstClr val="black"/>
                </a:solidFill>
              </a:rPr>
              <a:pPr eaLnBrk="1" hangingPunct="1"/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8804"/>
            <a:ext cx="5335588" cy="4466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1" rIns="91364" bIns="45681"/>
          <a:lstStyle/>
          <a:p>
            <a:pPr eaLnBrk="1" hangingPunct="1"/>
            <a:endParaRPr lang="en-US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779838" y="9431258"/>
            <a:ext cx="2887662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1" rIns="91364" bIns="4568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0393390-8390-4C7A-B2A9-3A5FA757FF9D}" type="slidenum">
              <a:rPr lang="en-US" sz="1200">
                <a:solidFill>
                  <a:prstClr val="black"/>
                </a:solidFill>
                <a:ea typeface="ＭＳ Ｐゴシック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0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Pale blue bars – adjusted for gender, mother’s age at birth of child, child is first born, languages spoken at home;</a:t>
            </a:r>
          </a:p>
          <a:p>
            <a:r>
              <a:rPr lang="en-GB"/>
              <a:t>Fully adjusted –  additionally adjusts for: someone reads stories to the child; someone teaches the child songs, the alphabet, counting; the child does painting activities at home; child is taken to the library; a parent has basic skills difficulties; the child has regular meal and bed times, additionally adjusts for: discipline scale; child-parent relationship (Pianta) scale; Mother's K6 score; HOME inventory score; Mother's parenting competence; family rules and enforcement of rules</a:t>
            </a:r>
          </a:p>
          <a:p>
            <a:endParaRPr lang="en-GB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E7315-FB8A-4CE2-B963-24559091B4A8}" type="slidenum">
              <a:rPr lang="en-US" smtClean="0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Pale blue bars – adjusted for gender, mother’s age at birth of child, child is first born, languages spoken at home;</a:t>
            </a:r>
          </a:p>
          <a:p>
            <a:r>
              <a:rPr lang="en-GB"/>
              <a:t>Fully adjusted –  additionally adjusts for: someone reads stories to the child; someone teaches the child songs, the alphabet, counting; the child does painting activities at home; child is taken to the library; a parent has basic skills difficulties; the child has regular meal and bed times, additionally adjusts for: discipline scale; child-parent relationship (Pianta) scale; Mother's K6 score; HOME inventory score; Mother's parenting competence; family rules and enforcement of rules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B661F8-0234-4332-AA6C-7CC4CD7209B0}" type="slidenum">
              <a:rPr lang="en-US" smtClean="0">
                <a:solidFill>
                  <a:prstClr val="black"/>
                </a:solidFill>
              </a:rPr>
              <a:pPr eaLnBrk="1" hangingPunct="1"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4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i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Supported by and</a:t>
            </a:r>
            <a:r>
              <a:rPr lang="en-US" sz="1400" i="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delivering for:</a:t>
            </a:r>
            <a:endParaRPr lang="en-US" sz="1400" i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43408"/>
            <a:ext cx="9144000" cy="178072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29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4" y="6486755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London’s NHS organisations </a:t>
            </a:r>
            <a:r>
              <a:rPr lang="en-US" sz="1400" b="1" baseline="0" dirty="0" smtClean="0">
                <a:solidFill>
                  <a:schemeClr val="bg1"/>
                </a:solidFill>
              </a:rPr>
              <a:t>include all of London’s CCGs, </a:t>
            </a:r>
            <a:r>
              <a:rPr lang="en-US" sz="1400" b="1" baseline="0" smtClean="0">
                <a:solidFill>
                  <a:schemeClr val="bg1"/>
                </a:solidFill>
              </a:rPr>
              <a:t>NHS England and Health </a:t>
            </a:r>
            <a:r>
              <a:rPr lang="en-US" sz="1400" b="1" baseline="0" dirty="0" smtClean="0">
                <a:solidFill>
                  <a:schemeClr val="bg1"/>
                </a:solidFill>
              </a:rPr>
              <a:t>Education England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488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4" y="5497487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1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2DE96F-9C46-4249-9FCA-898F5F3CAD56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E47F-5A84-499F-8A75-91FAEB1DC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4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5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72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8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225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72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37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7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49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07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4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2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484316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068639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1" y="6245225"/>
            <a:ext cx="84963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88640"/>
            <a:ext cx="8788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5867B-FC58-C847-B1D2-80927171E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9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F6B31-6BF5-304B-8CAA-AD4B22CA69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94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3" y="2708278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8" y="2708278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99FD-95B0-2042-95D6-A63312CA83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57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469E-97D6-1645-A8F5-80C8306E75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31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F47C0-0096-2444-AA18-BD3BA9E53A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71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F25B-9C59-D647-BE55-CBC7C94FE8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06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0EE21-5625-C34D-ADE5-C03FCAE1E1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2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AB61C-814A-5149-8781-09BD7AC1CB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6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16DA-6B19-194F-916E-DA7E14891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31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6" y="908051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3" y="908051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B383-229E-0A4F-BFD1-700BDB2DD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7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2" y="908051"/>
            <a:ext cx="8489951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0202" y="2708278"/>
            <a:ext cx="8489951" cy="34575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88200-F58E-2944-8551-2E8C46F190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57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2" y="908051"/>
            <a:ext cx="8489951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2" y="2708278"/>
            <a:ext cx="8489951" cy="34575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AFEB-BE8C-A74E-8189-2D4101A34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6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F8F8-05EE-44F7-938E-E24690434A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964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484316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068639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1" y="6245225"/>
            <a:ext cx="84963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88640"/>
            <a:ext cx="8788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5867B-FC58-C847-B1D2-80927171E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24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F6B31-6BF5-304B-8CAA-AD4B22CA69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67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3" y="2708278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8" y="2708278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99FD-95B0-2042-95D6-A63312CA83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69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469E-97D6-1645-A8F5-80C8306E75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3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F47C0-0096-2444-AA18-BD3BA9E53A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77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F25B-9C59-D647-BE55-CBC7C94FE8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9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0EE21-5625-C34D-ADE5-C03FCAE1E1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81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AB61C-814A-5149-8781-09BD7AC1CB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44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16DA-6B19-194F-916E-DA7E14891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7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6" y="908051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3" y="908051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B383-229E-0A4F-BFD1-700BDB2DD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07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2" y="908051"/>
            <a:ext cx="8489951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0202" y="2708278"/>
            <a:ext cx="8489951" cy="34575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88200-F58E-2944-8551-2E8C46F190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95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2" y="908051"/>
            <a:ext cx="8489951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2" y="2708278"/>
            <a:ext cx="8489951" cy="34575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AFEB-BE8C-A74E-8189-2D4101A34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64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F8F8-05EE-44F7-938E-E24690434A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1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9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750" r:id="rId7"/>
    <p:sldLayoutId id="2147483751" r:id="rId8"/>
    <p:sldLayoutId id="2147483752" r:id="rId9"/>
    <p:sldLayoutId id="2147483753" r:id="rId10"/>
    <p:sldLayoutId id="2147483657" r:id="rId11"/>
    <p:sldLayoutId id="2147483766" r:id="rId12"/>
    <p:sldLayoutId id="2147483767" r:id="rId13"/>
    <p:sldLayoutId id="2147483768" r:id="rId14"/>
    <p:sldLayoutId id="2147483769" r:id="rId15"/>
    <p:sldLayoutId id="2147483658" r:id="rId16"/>
    <p:sldLayoutId id="2147483754" r:id="rId17"/>
    <p:sldLayoutId id="2147483755" r:id="rId18"/>
    <p:sldLayoutId id="2147483756" r:id="rId19"/>
    <p:sldLayoutId id="2147483757" r:id="rId20"/>
    <p:sldLayoutId id="2147483659" r:id="rId21"/>
    <p:sldLayoutId id="2147483758" r:id="rId22"/>
    <p:sldLayoutId id="2147483759" r:id="rId23"/>
    <p:sldLayoutId id="2147483760" r:id="rId24"/>
    <p:sldLayoutId id="2147483761" r:id="rId25"/>
    <p:sldLayoutId id="2147483660" r:id="rId26"/>
    <p:sldLayoutId id="2147483762" r:id="rId27"/>
    <p:sldLayoutId id="2147483763" r:id="rId28"/>
    <p:sldLayoutId id="2147483764" r:id="rId29"/>
    <p:sldLayoutId id="2147483765" r:id="rId30"/>
    <p:sldLayoutId id="2147483661" r:id="rId31"/>
    <p:sldLayoutId id="2147483689" r:id="rId32"/>
    <p:sldLayoutId id="2147483691" r:id="rId33"/>
    <p:sldLayoutId id="2147483737" r:id="rId34"/>
    <p:sldLayoutId id="2147483814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2" y="908051"/>
            <a:ext cx="8489951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2" y="2708278"/>
            <a:ext cx="8489951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90" y="6337301"/>
            <a:ext cx="100806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44BBB-FE01-6245-8D83-718DB141594C}" type="slidenum">
              <a:rPr lang="en-US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800" y="188642"/>
            <a:ext cx="8788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2" y="908051"/>
            <a:ext cx="8489951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2" y="2708278"/>
            <a:ext cx="8489951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90" y="6337301"/>
            <a:ext cx="100806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44BBB-FE01-6245-8D83-718DB141594C}" type="slidenum">
              <a:rPr lang="en-US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800" y="188642"/>
            <a:ext cx="8788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ea typeface="ＭＳ Ｐゴシック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ylondon.org/resource/new-acute-models-care-children-young-people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eofhealthequity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046" y="3500239"/>
            <a:ext cx="8484418" cy="936873"/>
          </a:xfrm>
        </p:spPr>
        <p:txBody>
          <a:bodyPr/>
          <a:lstStyle/>
          <a:p>
            <a:r>
              <a:rPr lang="en-GB" dirty="0" smtClean="0"/>
              <a:t>Eugenia Lee, Chair and GP Lead, HLP</a:t>
            </a:r>
          </a:p>
          <a:p>
            <a:r>
              <a:rPr lang="en-GB" dirty="0" smtClean="0"/>
              <a:t>Tracy Parr, Head of CYP Programme, HLP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5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37232-B7E9-554B-9043-962A398B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challenges in UEC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8AFEF9-0E2E-A94E-9EDD-4C394332C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3EEFF2-A2DC-604F-981A-0DEBD08DC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3849E94-A87A-8A4C-A991-8529778312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From 2011 onwards performance in ED against the </a:t>
            </a:r>
            <a:r>
              <a:rPr lang="en-US" sz="2400" dirty="0" smtClean="0"/>
              <a:t>4-hour </a:t>
            </a:r>
            <a:r>
              <a:rPr lang="en-US" sz="2400" dirty="0"/>
              <a:t>target has steadily </a:t>
            </a:r>
            <a:r>
              <a:rPr lang="en-US" sz="2400" dirty="0" smtClean="0"/>
              <a:t>deteriorated – </a:t>
            </a:r>
            <a:r>
              <a:rPr lang="en-US" sz="2400" b="1" dirty="0" smtClean="0"/>
              <a:t>including </a:t>
            </a:r>
            <a:r>
              <a:rPr lang="en-US" sz="2400" b="1" dirty="0"/>
              <a:t>for CYP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Rising numbers of all ages attending ED, MIU, WIC – </a:t>
            </a:r>
            <a:r>
              <a:rPr lang="en-US" sz="2400" b="1" dirty="0"/>
              <a:t>including for CYP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Increasing numbers of patients with </a:t>
            </a:r>
            <a:r>
              <a:rPr lang="en-US" sz="2400" dirty="0" smtClean="0"/>
              <a:t>long-term </a:t>
            </a:r>
            <a:r>
              <a:rPr lang="en-US" sz="2400" dirty="0"/>
              <a:t>chronic health </a:t>
            </a:r>
            <a:r>
              <a:rPr lang="en-US" sz="2400" dirty="0" smtClean="0"/>
              <a:t>conditions </a:t>
            </a:r>
            <a:r>
              <a:rPr lang="en-US" sz="2400" dirty="0"/>
              <a:t>who require repeated </a:t>
            </a:r>
            <a:r>
              <a:rPr lang="en-US" sz="2400" dirty="0" err="1" smtClean="0"/>
              <a:t>hospitalisation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b="1" dirty="0" smtClean="0"/>
              <a:t>including </a:t>
            </a:r>
            <a:r>
              <a:rPr lang="en-US" sz="2400" b="1" dirty="0"/>
              <a:t>for CYP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General public confronted by an ever increasing number of routes to access UEC </a:t>
            </a:r>
            <a:r>
              <a:rPr lang="en-US" sz="2400" dirty="0" smtClean="0"/>
              <a:t>service – </a:t>
            </a:r>
            <a:r>
              <a:rPr lang="en-US" sz="2400" b="1" dirty="0"/>
              <a:t>including for CYP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Particular challenge with people having an acute mental health </a:t>
            </a:r>
            <a:r>
              <a:rPr lang="en-US" sz="2400" dirty="0" smtClean="0"/>
              <a:t>crisis – </a:t>
            </a:r>
            <a:r>
              <a:rPr lang="en-US" sz="2400" b="1" dirty="0" smtClean="0"/>
              <a:t>including </a:t>
            </a:r>
            <a:r>
              <a:rPr lang="en-US" sz="2400" b="1" dirty="0"/>
              <a:t>for CYP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9ED18-AF96-6644-B57B-D25FE967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for the Primary Care / UEC in CYP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8B6E95-5A97-B14B-9CD9-D46EFB27A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8ADB27-DE65-234B-B047-2D48FC6BEC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C95C54F-4369-1F4F-9A55-C565EEDA49A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Pressures on primary care in London</a:t>
            </a:r>
          </a:p>
          <a:p>
            <a:pPr marL="571500" lvl="1"/>
            <a:r>
              <a:rPr lang="en-US" sz="2800" dirty="0"/>
              <a:t>More 0-14yr </a:t>
            </a:r>
            <a:r>
              <a:rPr lang="en-US" sz="2800" dirty="0" smtClean="0"/>
              <a:t>olds </a:t>
            </a:r>
            <a:r>
              <a:rPr lang="en-US" sz="2800" dirty="0"/>
              <a:t>compared to rest of England</a:t>
            </a:r>
          </a:p>
          <a:p>
            <a:pPr marL="571500" lvl="1"/>
            <a:r>
              <a:rPr lang="en-US" sz="2800" dirty="0"/>
              <a:t>Roughly equal numbers of GP / head pop across London as whole but huge variation within region</a:t>
            </a:r>
          </a:p>
          <a:p>
            <a:pPr marL="571500" lvl="1"/>
            <a:r>
              <a:rPr lang="en-US" sz="2800" dirty="0"/>
              <a:t>Pressure to provide GP care in EDs</a:t>
            </a:r>
          </a:p>
          <a:p>
            <a:pPr marL="571500" lvl="1"/>
            <a:r>
              <a:rPr lang="en-US" sz="2800" dirty="0"/>
              <a:t>Pressures to recruit and retain GP </a:t>
            </a:r>
          </a:p>
          <a:p>
            <a:pPr marL="571500" lvl="1"/>
            <a:endParaRPr lang="en-US" sz="2800" dirty="0"/>
          </a:p>
          <a:p>
            <a:pPr marL="742950" lvl="1" indent="-457200"/>
            <a:r>
              <a:rPr lang="en-US" sz="2800" dirty="0" smtClean="0"/>
              <a:t>SO – Is </a:t>
            </a:r>
            <a:r>
              <a:rPr lang="en-US" sz="2800" dirty="0"/>
              <a:t>it possible for GP networks to prevent ED attendances and admissions for CYP?</a:t>
            </a:r>
          </a:p>
          <a:p>
            <a:pPr marL="5715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6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Alternative Models of Care (</a:t>
            </a:r>
            <a:r>
              <a:rPr lang="en-GB" err="1"/>
              <a:t>AMoC</a:t>
            </a:r>
            <a:r>
              <a:rPr lang="en-GB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4C5A4D-A816-E84C-9F12-D7270BCA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23A705-D064-BD46-A30D-C09D8C8D90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C4DA79-2D73-A849-B31B-D5D72F0777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12FF252-BAB5-6141-BA06-DB3E381C253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4" y="1341438"/>
            <a:ext cx="7836432" cy="4967287"/>
          </a:xfrm>
        </p:spPr>
      </p:pic>
    </p:spTree>
    <p:extLst>
      <p:ext uri="{BB962C8B-B14F-4D97-AF65-F5344CB8AC3E}">
        <p14:creationId xmlns:p14="http://schemas.microsoft.com/office/powerpoint/2010/main" val="17941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</a:t>
            </a:r>
            <a:r>
              <a:rPr lang="en-GB" err="1"/>
              <a:t>AMoC</a:t>
            </a:r>
            <a:r>
              <a:rPr lang="en-GB"/>
              <a:t> report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published by HLP in May 2107 (</a:t>
            </a:r>
            <a:r>
              <a:rPr lang="en-GB" dirty="0">
                <a:hlinkClick r:id="rId2"/>
              </a:rPr>
              <a:t>https://www.healthylondon.org/resource/new-acute-models-care-children-young-people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Carried out in winter 2016 with prospective data collection over 2 weeks from 6 EDs in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collected on 3020 CYP (0-17yr) who attended EDs from 10:00-22:00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Looked at 9 models of care:</a:t>
            </a:r>
          </a:p>
          <a:p>
            <a:pPr marL="571500" lvl="1"/>
            <a:r>
              <a:rPr lang="en-GB" dirty="0"/>
              <a:t>Nurse-led acute illness team for CYP</a:t>
            </a:r>
          </a:p>
          <a:p>
            <a:pPr marL="571500" lvl="1"/>
            <a:r>
              <a:rPr lang="en-GB" dirty="0"/>
              <a:t>Nurse-led </a:t>
            </a:r>
            <a:r>
              <a:rPr lang="en-GB" dirty="0" smtClean="0"/>
              <a:t>walk-in </a:t>
            </a:r>
            <a:r>
              <a:rPr lang="en-GB" dirty="0"/>
              <a:t>centre for illness in CYP</a:t>
            </a:r>
          </a:p>
          <a:p>
            <a:pPr marL="571500" lvl="1"/>
            <a:r>
              <a:rPr lang="en-GB" dirty="0"/>
              <a:t>Multi-speciality community provider for CYP</a:t>
            </a:r>
          </a:p>
          <a:p>
            <a:pPr marL="571500" lvl="1"/>
            <a:r>
              <a:rPr lang="en-GB" dirty="0"/>
              <a:t>Enhanced GP practice</a:t>
            </a:r>
          </a:p>
          <a:p>
            <a:pPr marL="571500" lvl="1"/>
            <a:r>
              <a:rPr lang="en-GB" dirty="0"/>
              <a:t>GP confederation CYP service</a:t>
            </a:r>
          </a:p>
          <a:p>
            <a:pPr marL="571500" lvl="1"/>
            <a:r>
              <a:rPr lang="en-GB" dirty="0"/>
              <a:t>Community </a:t>
            </a:r>
            <a:r>
              <a:rPr lang="en-GB" dirty="0" smtClean="0"/>
              <a:t>walk-in </a:t>
            </a:r>
            <a:r>
              <a:rPr lang="en-GB" dirty="0"/>
              <a:t>centre for CYP</a:t>
            </a:r>
          </a:p>
          <a:p>
            <a:pPr marL="571500" lvl="1"/>
            <a:r>
              <a:rPr lang="en-GB" dirty="0"/>
              <a:t>Primary &amp; acute care systems (PACS) acute </a:t>
            </a:r>
            <a:r>
              <a:rPr lang="en-GB" dirty="0" smtClean="0"/>
              <a:t>health </a:t>
            </a:r>
            <a:r>
              <a:rPr lang="en-GB" dirty="0"/>
              <a:t>c</a:t>
            </a:r>
            <a:r>
              <a:rPr lang="en-GB" dirty="0" smtClean="0"/>
              <a:t>entre </a:t>
            </a:r>
            <a:r>
              <a:rPr lang="en-GB" dirty="0"/>
              <a:t>for CYP</a:t>
            </a:r>
          </a:p>
          <a:p>
            <a:pPr marL="571500" lvl="1"/>
            <a:r>
              <a:rPr lang="en-GB" dirty="0"/>
              <a:t>Community </a:t>
            </a:r>
            <a:r>
              <a:rPr lang="en-GB" dirty="0" smtClean="0"/>
              <a:t>pharmacy</a:t>
            </a:r>
            <a:endParaRPr lang="en-GB" dirty="0"/>
          </a:p>
          <a:p>
            <a:pPr marL="571500" lvl="1"/>
            <a:r>
              <a:rPr lang="en-GB" dirty="0"/>
              <a:t>Current GP practice</a:t>
            </a:r>
          </a:p>
        </p:txBody>
      </p:sp>
    </p:spTree>
    <p:extLst>
      <p:ext uri="{BB962C8B-B14F-4D97-AF65-F5344CB8AC3E}">
        <p14:creationId xmlns:p14="http://schemas.microsoft.com/office/powerpoint/2010/main" val="36195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69AE88-3728-2948-A443-F0C7FAB6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5D04CA-66D7-0F4C-9F21-D50C49E30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EF47CD-91D5-C542-A882-F494423EDF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9237848-D985-2746-BB6E-E8DDA3AF674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of the </a:t>
            </a:r>
            <a:r>
              <a:rPr lang="en-US" dirty="0" err="1"/>
              <a:t>AMoC</a:t>
            </a:r>
            <a:r>
              <a:rPr lang="en-US" dirty="0"/>
              <a:t> showed that some of the  CYP patients presenting to ED in extended day time hours could be seen 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Percentages varied from 9.5% (community pharmacy) </a:t>
            </a:r>
            <a:r>
              <a:rPr lang="en-US" dirty="0" smtClean="0"/>
              <a:t>to 75.5% </a:t>
            </a:r>
            <a:r>
              <a:rPr lang="en-US" dirty="0"/>
              <a:t>(PACS – GP practice on hospital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 confederation CYP service = 44.6% (range of 34.5 – 55.9% across sites)</a:t>
            </a:r>
          </a:p>
          <a:p>
            <a:pPr marL="571500" lvl="1"/>
            <a:r>
              <a:rPr lang="en-US" dirty="0"/>
              <a:t>APNPs &amp; </a:t>
            </a:r>
            <a:r>
              <a:rPr lang="en-US" dirty="0" smtClean="0"/>
              <a:t>GPs</a:t>
            </a:r>
            <a:endParaRPr lang="en-US" dirty="0"/>
          </a:p>
          <a:p>
            <a:pPr marL="571500" lvl="1"/>
            <a:r>
              <a:rPr lang="en-US" dirty="0"/>
              <a:t>Minor injuries &amp; illness</a:t>
            </a:r>
          </a:p>
          <a:p>
            <a:pPr marL="571500" lvl="1"/>
            <a:r>
              <a:rPr lang="en-US" dirty="0"/>
              <a:t>Appointment only</a:t>
            </a:r>
          </a:p>
          <a:p>
            <a:pPr marL="571500" lvl="1"/>
            <a:r>
              <a:rPr lang="en-US" dirty="0"/>
              <a:t>Extended hours</a:t>
            </a:r>
          </a:p>
          <a:p>
            <a:pPr marL="571500" lvl="1"/>
            <a:r>
              <a:rPr lang="en-US" dirty="0"/>
              <a:t>Regular support from </a:t>
            </a:r>
            <a:r>
              <a:rPr lang="en-US" dirty="0" err="1" smtClean="0"/>
              <a:t>paediatrician</a:t>
            </a:r>
            <a:r>
              <a:rPr lang="en-US" dirty="0" smtClean="0"/>
              <a:t> </a:t>
            </a:r>
            <a:r>
              <a:rPr lang="en-US" dirty="0"/>
              <a:t>(support available within 48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 marL="571500" lvl="1"/>
            <a:r>
              <a:rPr lang="en-US" dirty="0"/>
              <a:t>Preliminary costings worked out as £108/pp</a:t>
            </a:r>
          </a:p>
        </p:txBody>
      </p:sp>
    </p:spTree>
    <p:extLst>
      <p:ext uri="{BB962C8B-B14F-4D97-AF65-F5344CB8AC3E}">
        <p14:creationId xmlns:p14="http://schemas.microsoft.com/office/powerpoint/2010/main" val="36582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Opportunities for GP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</a:t>
            </a:r>
            <a:r>
              <a:rPr lang="en-GB" dirty="0" smtClean="0"/>
              <a:t>opportunities?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Increasing pressures on </a:t>
            </a:r>
            <a:r>
              <a:rPr lang="en-GB" dirty="0" smtClean="0"/>
              <a:t>EDs – </a:t>
            </a:r>
            <a:r>
              <a:rPr lang="en-US" b="1" dirty="0" smtClean="0"/>
              <a:t>including </a:t>
            </a:r>
            <a:r>
              <a:rPr lang="en-US" b="1" dirty="0"/>
              <a:t>for CYP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focus more on adults &amp; elderly rather than CYP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Move towards setting up GP networks / federations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AMoC</a:t>
            </a:r>
            <a:r>
              <a:rPr lang="en-GB" dirty="0"/>
              <a:t> Study shows viability of setting up CYP specific services within the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9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Time for a quick debate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barriers?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enablers?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next </a:t>
            </a:r>
            <a:r>
              <a:rPr lang="en-GB" dirty="0" smtClean="0"/>
              <a:t>steps?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5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2350" cy="503783"/>
          </a:xfrm>
        </p:spPr>
        <p:txBody>
          <a:bodyPr>
            <a:normAutofit/>
          </a:bodyPr>
          <a:lstStyle/>
          <a:p>
            <a:r>
              <a:rPr lang="en-GB" dirty="0" smtClean="0"/>
              <a:t>How to transform primary care for CYP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5496" y="1341444"/>
            <a:ext cx="9074398" cy="496728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Welcome!</a:t>
            </a:r>
          </a:p>
          <a:p>
            <a:pPr algn="ctr"/>
            <a:endParaRPr lang="en-GB" sz="3200" b="1" dirty="0" smtClean="0">
              <a:solidFill>
                <a:srgbClr val="3F3F3F"/>
              </a:solidFill>
            </a:endParaRPr>
          </a:p>
          <a:p>
            <a:pPr algn="ctr"/>
            <a:r>
              <a:rPr lang="en-GB" sz="3200" dirty="0" smtClean="0">
                <a:solidFill>
                  <a:srgbClr val="3F3F3F"/>
                </a:solidFill>
              </a:rPr>
              <a:t>#</a:t>
            </a:r>
            <a:r>
              <a:rPr lang="en-GB" sz="3200" dirty="0" err="1" smtClean="0">
                <a:solidFill>
                  <a:srgbClr val="3F3F3F"/>
                </a:solidFill>
              </a:rPr>
              <a:t>CYPprimarycare</a:t>
            </a:r>
            <a:endParaRPr lang="en-GB" sz="3200" dirty="0">
              <a:solidFill>
                <a:srgbClr val="3F3F3F"/>
              </a:solidFill>
            </a:endParaRPr>
          </a:p>
          <a:p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>
              <a:buNone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	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0724"/>
            <a:ext cx="1656183" cy="1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4903" y="4098756"/>
            <a:ext cx="294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2C6">
                    <a:lumMod val="60000"/>
                    <a:lumOff val="40000"/>
                  </a:srgbClr>
                </a:solidFill>
              </a:rPr>
              <a:t>@</a:t>
            </a:r>
            <a:r>
              <a:rPr lang="en-GB" sz="2800" b="1" dirty="0" err="1">
                <a:solidFill>
                  <a:srgbClr val="0072C6">
                    <a:lumMod val="60000"/>
                    <a:lumOff val="40000"/>
                  </a:srgbClr>
                </a:solidFill>
              </a:rPr>
              <a:t>HealthyLDN</a:t>
            </a:r>
            <a:endParaRPr lang="en-GB" sz="2800" b="1" dirty="0">
              <a:solidFill>
                <a:srgbClr val="0072C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 </a:t>
            </a:r>
            <a:r>
              <a:rPr lang="en-GB" dirty="0" err="1" smtClean="0"/>
              <a:t>Everington’s</a:t>
            </a:r>
            <a:r>
              <a:rPr lang="en-GB" dirty="0" smtClean="0"/>
              <a:t>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8798"/>
            <a:ext cx="8640960" cy="598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484316"/>
            <a:ext cx="8820151" cy="1368425"/>
          </a:xfrm>
        </p:spPr>
        <p:txBody>
          <a:bodyPr/>
          <a:lstStyle/>
          <a:p>
            <a:pPr algn="ctr" eaLnBrk="1" hangingPunct="1"/>
            <a:r>
              <a:rPr lang="en-GB" dirty="0"/>
              <a:t>Social determinants, health equity and</a:t>
            </a:r>
            <a:br>
              <a:rPr lang="en-GB" dirty="0"/>
            </a:br>
            <a:r>
              <a:rPr lang="en-GB" dirty="0"/>
              <a:t>young people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3068637"/>
            <a:ext cx="8496300" cy="3240683"/>
          </a:xfrm>
        </p:spPr>
        <p:txBody>
          <a:bodyPr/>
          <a:lstStyle/>
          <a:p>
            <a:pPr algn="ctr" eaLnBrk="1" hangingPunct="1"/>
            <a:r>
              <a:rPr lang="en-US" dirty="0"/>
              <a:t>Prof Sir Michael Marmot</a:t>
            </a:r>
          </a:p>
          <a:p>
            <a:pPr algn="ctr" eaLnBrk="1" hangingPunct="1"/>
            <a:r>
              <a:rPr lang="en-GB" dirty="0">
                <a:hlinkClick r:id="rId3"/>
              </a:rPr>
              <a:t>www.instituteofhealthequity.org</a:t>
            </a:r>
            <a:endParaRPr lang="en-GB" dirty="0"/>
          </a:p>
          <a:p>
            <a:pPr algn="ctr" eaLnBrk="1" hangingPunct="1"/>
            <a:r>
              <a:rPr lang="en-GB" dirty="0"/>
              <a:t>@</a:t>
            </a:r>
            <a:r>
              <a:rPr lang="en-GB" dirty="0" err="1"/>
              <a:t>MichaelMarmot</a:t>
            </a:r>
            <a:endParaRPr lang="en-GB" dirty="0"/>
          </a:p>
          <a:p>
            <a:pPr algn="ctr" eaLnBrk="1" hangingPunct="1"/>
            <a:endParaRPr lang="en-GB" dirty="0"/>
          </a:p>
          <a:p>
            <a:pPr algn="ctr" eaLnBrk="1" hangingPunct="1"/>
            <a:r>
              <a:rPr lang="en-US" dirty="0"/>
              <a:t>London</a:t>
            </a:r>
          </a:p>
          <a:p>
            <a:pPr algn="ctr" eaLnBrk="1" hangingPunct="1"/>
            <a:r>
              <a:rPr lang="en-US" dirty="0"/>
              <a:t>April 2018</a:t>
            </a:r>
          </a:p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385889" y="1124745"/>
            <a:ext cx="6615113" cy="1512167"/>
          </a:xfrm>
        </p:spPr>
        <p:txBody>
          <a:bodyPr/>
          <a:lstStyle/>
          <a:p>
            <a:pPr algn="ctr"/>
            <a:r>
              <a:rPr lang="en-GB" dirty="0"/>
              <a:t>What good does it do to treat people and send them back to the conditions that made them sick?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29732"/>
            <a:ext cx="2520280" cy="40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5" y="1655763"/>
            <a:ext cx="3563937" cy="3429000"/>
          </a:xfrm>
          <a:noFill/>
        </p:spPr>
        <p:txBody>
          <a:bodyPr/>
          <a:lstStyle/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CA" sz="2400" b="1"/>
              <a:t>Cultural Factors:</a:t>
            </a:r>
            <a:r>
              <a:rPr lang="en-CA" sz="2400"/>
              <a:t> </a:t>
            </a:r>
          </a:p>
          <a:p>
            <a:pPr marL="0" indent="0">
              <a:lnSpc>
                <a:spcPct val="105000"/>
              </a:lnSpc>
            </a:pPr>
            <a:r>
              <a:rPr lang="en-CA" sz="2400"/>
              <a:t> Self-government </a:t>
            </a:r>
          </a:p>
          <a:p>
            <a:pPr marL="0" indent="0">
              <a:lnSpc>
                <a:spcPct val="105000"/>
              </a:lnSpc>
            </a:pPr>
            <a:r>
              <a:rPr lang="en-CA" sz="2400"/>
              <a:t> Land claim participation </a:t>
            </a:r>
          </a:p>
          <a:p>
            <a:pPr marL="0" indent="0">
              <a:lnSpc>
                <a:spcPct val="105000"/>
              </a:lnSpc>
              <a:buFont typeface="Wingdings" pitchFamily="2" charset="2"/>
              <a:buNone/>
            </a:pPr>
            <a:r>
              <a:rPr lang="en-CA" sz="2400" b="1"/>
              <a:t/>
            </a:r>
            <a:br>
              <a:rPr lang="en-CA" sz="2400" b="1"/>
            </a:br>
            <a:r>
              <a:rPr lang="en-CA" sz="2400" b="1"/>
              <a:t>Community Control:</a:t>
            </a:r>
          </a:p>
          <a:p>
            <a:pPr marL="0" indent="0">
              <a:lnSpc>
                <a:spcPct val="105000"/>
              </a:lnSpc>
            </a:pPr>
            <a:r>
              <a:rPr lang="en-CA" sz="2400"/>
              <a:t> Health services </a:t>
            </a:r>
          </a:p>
          <a:p>
            <a:pPr marL="0" indent="0">
              <a:lnSpc>
                <a:spcPct val="105000"/>
              </a:lnSpc>
            </a:pPr>
            <a:r>
              <a:rPr lang="en-CA" sz="2400"/>
              <a:t> Education </a:t>
            </a:r>
          </a:p>
          <a:p>
            <a:pPr marL="0" indent="0">
              <a:lnSpc>
                <a:spcPct val="105000"/>
              </a:lnSpc>
            </a:pPr>
            <a:r>
              <a:rPr lang="en-CA" sz="2400"/>
              <a:t> Cultural facilities </a:t>
            </a:r>
          </a:p>
          <a:p>
            <a:pPr marL="0" indent="0">
              <a:lnSpc>
                <a:spcPct val="105000"/>
              </a:lnSpc>
            </a:pPr>
            <a:r>
              <a:rPr lang="en-CA" sz="2400"/>
              <a:t> Police/fire services 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9" y="691857"/>
            <a:ext cx="8280400" cy="1296987"/>
          </a:xfrm>
          <a:noFill/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Aboriginal Youth Suicide by Factors Present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0" y="6583367"/>
            <a:ext cx="2209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1200" i="1">
                <a:solidFill>
                  <a:srgbClr val="000000"/>
                </a:solidFill>
                <a:ea typeface="ＭＳ Ｐゴシック" charset="0"/>
              </a:rPr>
              <a:t>Chandler &amp; Lalonde, 1998</a:t>
            </a:r>
            <a:endParaRPr lang="en-US" sz="1200" i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3557" name="Group 8"/>
          <p:cNvGrpSpPr>
            <a:grpSpLocks noChangeAspect="1"/>
          </p:cNvGrpSpPr>
          <p:nvPr/>
        </p:nvGrpSpPr>
        <p:grpSpPr bwMode="auto">
          <a:xfrm>
            <a:off x="-144463" y="1450979"/>
            <a:ext cx="6096001" cy="5146675"/>
            <a:chOff x="-91" y="914"/>
            <a:chExt cx="3840" cy="3242"/>
          </a:xfrm>
        </p:grpSpPr>
        <p:sp>
          <p:nvSpPr>
            <p:cNvPr id="23558" name="AutoShape 7"/>
            <p:cNvSpPr>
              <a:spLocks noChangeAspect="1" noChangeArrowheads="1" noTextEdit="1"/>
            </p:cNvSpPr>
            <p:nvPr/>
          </p:nvSpPr>
          <p:spPr bwMode="auto">
            <a:xfrm>
              <a:off x="-91" y="914"/>
              <a:ext cx="3840" cy="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59" name="Freeform 9"/>
            <p:cNvSpPr>
              <a:spLocks/>
            </p:cNvSpPr>
            <p:nvPr/>
          </p:nvSpPr>
          <p:spPr bwMode="auto">
            <a:xfrm>
              <a:off x="546" y="3585"/>
              <a:ext cx="2880" cy="60"/>
            </a:xfrm>
            <a:custGeom>
              <a:avLst/>
              <a:gdLst>
                <a:gd name="T0" fmla="*/ 0 w 2880"/>
                <a:gd name="T1" fmla="*/ 60 h 60"/>
                <a:gd name="T2" fmla="*/ 77 w 2880"/>
                <a:gd name="T3" fmla="*/ 0 h 60"/>
                <a:gd name="T4" fmla="*/ 2880 w 2880"/>
                <a:gd name="T5" fmla="*/ 0 h 60"/>
                <a:gd name="T6" fmla="*/ 2803 w 2880"/>
                <a:gd name="T7" fmla="*/ 60 h 60"/>
                <a:gd name="T8" fmla="*/ 0 w 2880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0"/>
                <a:gd name="T16" fmla="*/ 0 h 60"/>
                <a:gd name="T17" fmla="*/ 2880 w 288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0" h="60">
                  <a:moveTo>
                    <a:pt x="0" y="60"/>
                  </a:moveTo>
                  <a:lnTo>
                    <a:pt x="77" y="0"/>
                  </a:lnTo>
                  <a:lnTo>
                    <a:pt x="2880" y="0"/>
                  </a:lnTo>
                  <a:lnTo>
                    <a:pt x="2803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0" name="Freeform 10"/>
            <p:cNvSpPr>
              <a:spLocks/>
            </p:cNvSpPr>
            <p:nvPr/>
          </p:nvSpPr>
          <p:spPr bwMode="auto">
            <a:xfrm>
              <a:off x="546" y="1312"/>
              <a:ext cx="77" cy="2333"/>
            </a:xfrm>
            <a:custGeom>
              <a:avLst/>
              <a:gdLst>
                <a:gd name="T0" fmla="*/ 0 w 77"/>
                <a:gd name="T1" fmla="*/ 2333 h 2333"/>
                <a:gd name="T2" fmla="*/ 0 w 77"/>
                <a:gd name="T3" fmla="*/ 60 h 2333"/>
                <a:gd name="T4" fmla="*/ 77 w 77"/>
                <a:gd name="T5" fmla="*/ 0 h 2333"/>
                <a:gd name="T6" fmla="*/ 77 w 77"/>
                <a:gd name="T7" fmla="*/ 2273 h 2333"/>
                <a:gd name="T8" fmla="*/ 0 w 77"/>
                <a:gd name="T9" fmla="*/ 2333 h 2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333"/>
                <a:gd name="T17" fmla="*/ 77 w 77"/>
                <a:gd name="T18" fmla="*/ 2333 h 2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333">
                  <a:moveTo>
                    <a:pt x="0" y="2333"/>
                  </a:moveTo>
                  <a:lnTo>
                    <a:pt x="0" y="60"/>
                  </a:lnTo>
                  <a:lnTo>
                    <a:pt x="77" y="0"/>
                  </a:lnTo>
                  <a:lnTo>
                    <a:pt x="77" y="2273"/>
                  </a:lnTo>
                  <a:lnTo>
                    <a:pt x="0" y="23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1" name="Rectangle 11"/>
            <p:cNvSpPr>
              <a:spLocks noChangeArrowheads="1"/>
            </p:cNvSpPr>
            <p:nvPr/>
          </p:nvSpPr>
          <p:spPr bwMode="auto">
            <a:xfrm>
              <a:off x="623" y="1312"/>
              <a:ext cx="2803" cy="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auto">
            <a:xfrm>
              <a:off x="546" y="3585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3" name="Freeform 13"/>
            <p:cNvSpPr>
              <a:spLocks/>
            </p:cNvSpPr>
            <p:nvPr/>
          </p:nvSpPr>
          <p:spPr bwMode="auto">
            <a:xfrm>
              <a:off x="546" y="3259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4" name="Freeform 14"/>
            <p:cNvSpPr>
              <a:spLocks/>
            </p:cNvSpPr>
            <p:nvPr/>
          </p:nvSpPr>
          <p:spPr bwMode="auto">
            <a:xfrm>
              <a:off x="546" y="2933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5" name="Freeform 15"/>
            <p:cNvSpPr>
              <a:spLocks/>
            </p:cNvSpPr>
            <p:nvPr/>
          </p:nvSpPr>
          <p:spPr bwMode="auto">
            <a:xfrm>
              <a:off x="546" y="2607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6" name="Freeform 16"/>
            <p:cNvSpPr>
              <a:spLocks/>
            </p:cNvSpPr>
            <p:nvPr/>
          </p:nvSpPr>
          <p:spPr bwMode="auto">
            <a:xfrm>
              <a:off x="546" y="2290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7" name="Freeform 17"/>
            <p:cNvSpPr>
              <a:spLocks/>
            </p:cNvSpPr>
            <p:nvPr/>
          </p:nvSpPr>
          <p:spPr bwMode="auto">
            <a:xfrm>
              <a:off x="546" y="1964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8" name="Freeform 18"/>
            <p:cNvSpPr>
              <a:spLocks/>
            </p:cNvSpPr>
            <p:nvPr/>
          </p:nvSpPr>
          <p:spPr bwMode="auto">
            <a:xfrm>
              <a:off x="546" y="1638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69" name="Freeform 19"/>
            <p:cNvSpPr>
              <a:spLocks/>
            </p:cNvSpPr>
            <p:nvPr/>
          </p:nvSpPr>
          <p:spPr bwMode="auto">
            <a:xfrm>
              <a:off x="546" y="1312"/>
              <a:ext cx="2880" cy="60"/>
            </a:xfrm>
            <a:custGeom>
              <a:avLst/>
              <a:gdLst>
                <a:gd name="T0" fmla="*/ 0 w 336"/>
                <a:gd name="T1" fmla="*/ 2147483647 h 7"/>
                <a:gd name="T2" fmla="*/ 2147483647 w 336"/>
                <a:gd name="T3" fmla="*/ 0 h 7"/>
                <a:gd name="T4" fmla="*/ 2147483647 w 336"/>
                <a:gd name="T5" fmla="*/ 0 h 7"/>
                <a:gd name="T6" fmla="*/ 0 60000 65536"/>
                <a:gd name="T7" fmla="*/ 0 60000 65536"/>
                <a:gd name="T8" fmla="*/ 0 60000 65536"/>
                <a:gd name="T9" fmla="*/ 0 w 336"/>
                <a:gd name="T10" fmla="*/ 0 h 7"/>
                <a:gd name="T11" fmla="*/ 336 w 33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">
                  <a:moveTo>
                    <a:pt x="0" y="7"/>
                  </a:moveTo>
                  <a:lnTo>
                    <a:pt x="9" y="0"/>
                  </a:lnTo>
                  <a:lnTo>
                    <a:pt x="33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0" name="Freeform 20"/>
            <p:cNvSpPr>
              <a:spLocks/>
            </p:cNvSpPr>
            <p:nvPr/>
          </p:nvSpPr>
          <p:spPr bwMode="auto">
            <a:xfrm>
              <a:off x="546" y="3585"/>
              <a:ext cx="2880" cy="60"/>
            </a:xfrm>
            <a:custGeom>
              <a:avLst/>
              <a:gdLst>
                <a:gd name="T0" fmla="*/ 2880 w 2880"/>
                <a:gd name="T1" fmla="*/ 0 h 60"/>
                <a:gd name="T2" fmla="*/ 2803 w 2880"/>
                <a:gd name="T3" fmla="*/ 60 h 60"/>
                <a:gd name="T4" fmla="*/ 0 w 2880"/>
                <a:gd name="T5" fmla="*/ 60 h 60"/>
                <a:gd name="T6" fmla="*/ 77 w 2880"/>
                <a:gd name="T7" fmla="*/ 0 h 60"/>
                <a:gd name="T8" fmla="*/ 2880 w 288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0"/>
                <a:gd name="T16" fmla="*/ 0 h 60"/>
                <a:gd name="T17" fmla="*/ 2880 w 288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0" h="60">
                  <a:moveTo>
                    <a:pt x="2880" y="0"/>
                  </a:moveTo>
                  <a:lnTo>
                    <a:pt x="2803" y="60"/>
                  </a:lnTo>
                  <a:lnTo>
                    <a:pt x="0" y="60"/>
                  </a:lnTo>
                  <a:lnTo>
                    <a:pt x="77" y="0"/>
                  </a:lnTo>
                  <a:lnTo>
                    <a:pt x="288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1" name="Freeform 21"/>
            <p:cNvSpPr>
              <a:spLocks/>
            </p:cNvSpPr>
            <p:nvPr/>
          </p:nvSpPr>
          <p:spPr bwMode="auto">
            <a:xfrm>
              <a:off x="546" y="1312"/>
              <a:ext cx="77" cy="2333"/>
            </a:xfrm>
            <a:custGeom>
              <a:avLst/>
              <a:gdLst>
                <a:gd name="T0" fmla="*/ 0 w 77"/>
                <a:gd name="T1" fmla="*/ 2333 h 2333"/>
                <a:gd name="T2" fmla="*/ 0 w 77"/>
                <a:gd name="T3" fmla="*/ 60 h 2333"/>
                <a:gd name="T4" fmla="*/ 77 w 77"/>
                <a:gd name="T5" fmla="*/ 0 h 2333"/>
                <a:gd name="T6" fmla="*/ 77 w 77"/>
                <a:gd name="T7" fmla="*/ 2273 h 2333"/>
                <a:gd name="T8" fmla="*/ 0 w 77"/>
                <a:gd name="T9" fmla="*/ 2333 h 2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333"/>
                <a:gd name="T17" fmla="*/ 77 w 77"/>
                <a:gd name="T18" fmla="*/ 2333 h 2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333">
                  <a:moveTo>
                    <a:pt x="0" y="2333"/>
                  </a:moveTo>
                  <a:lnTo>
                    <a:pt x="0" y="60"/>
                  </a:lnTo>
                  <a:lnTo>
                    <a:pt x="77" y="0"/>
                  </a:lnTo>
                  <a:lnTo>
                    <a:pt x="77" y="2273"/>
                  </a:lnTo>
                  <a:lnTo>
                    <a:pt x="0" y="2333"/>
                  </a:lnTo>
                  <a:close/>
                </a:path>
              </a:pathLst>
            </a:custGeom>
            <a:noFill/>
            <a:ln w="9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2" name="Rectangle 22"/>
            <p:cNvSpPr>
              <a:spLocks noChangeArrowheads="1"/>
            </p:cNvSpPr>
            <p:nvPr/>
          </p:nvSpPr>
          <p:spPr bwMode="auto">
            <a:xfrm>
              <a:off x="623" y="1312"/>
              <a:ext cx="2803" cy="2273"/>
            </a:xfrm>
            <a:prstGeom prst="rect">
              <a:avLst/>
            </a:prstGeom>
            <a:noFill/>
            <a:ln w="9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872" y="1364"/>
              <a:ext cx="43" cy="2264"/>
            </a:xfrm>
            <a:custGeom>
              <a:avLst/>
              <a:gdLst>
                <a:gd name="T0" fmla="*/ 0 w 43"/>
                <a:gd name="T1" fmla="*/ 2264 h 2264"/>
                <a:gd name="T2" fmla="*/ 0 w 43"/>
                <a:gd name="T3" fmla="*/ 34 h 2264"/>
                <a:gd name="T4" fmla="*/ 43 w 43"/>
                <a:gd name="T5" fmla="*/ 0 h 2264"/>
                <a:gd name="T6" fmla="*/ 43 w 43"/>
                <a:gd name="T7" fmla="*/ 2238 h 2264"/>
                <a:gd name="T8" fmla="*/ 0 w 43"/>
                <a:gd name="T9" fmla="*/ 2264 h 2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64"/>
                <a:gd name="T17" fmla="*/ 43 w 43"/>
                <a:gd name="T18" fmla="*/ 2264 h 2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64">
                  <a:moveTo>
                    <a:pt x="0" y="2264"/>
                  </a:moveTo>
                  <a:lnTo>
                    <a:pt x="0" y="34"/>
                  </a:lnTo>
                  <a:lnTo>
                    <a:pt x="43" y="0"/>
                  </a:lnTo>
                  <a:lnTo>
                    <a:pt x="43" y="2238"/>
                  </a:lnTo>
                  <a:lnTo>
                    <a:pt x="0" y="2264"/>
                  </a:lnTo>
                  <a:close/>
                </a:path>
              </a:pathLst>
            </a:custGeom>
            <a:solidFill>
              <a:srgbClr val="4D4D80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4" name="Rectangle 24"/>
            <p:cNvSpPr>
              <a:spLocks noChangeArrowheads="1"/>
            </p:cNvSpPr>
            <p:nvPr/>
          </p:nvSpPr>
          <p:spPr bwMode="auto">
            <a:xfrm>
              <a:off x="657" y="1398"/>
              <a:ext cx="215" cy="2230"/>
            </a:xfrm>
            <a:prstGeom prst="rect">
              <a:avLst/>
            </a:prstGeom>
            <a:solidFill>
              <a:srgbClr val="9999FF"/>
            </a:solidFill>
            <a:ln w="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5" name="Freeform 25"/>
            <p:cNvSpPr>
              <a:spLocks/>
            </p:cNvSpPr>
            <p:nvPr/>
          </p:nvSpPr>
          <p:spPr bwMode="auto">
            <a:xfrm>
              <a:off x="657" y="1364"/>
              <a:ext cx="258" cy="34"/>
            </a:xfrm>
            <a:custGeom>
              <a:avLst/>
              <a:gdLst>
                <a:gd name="T0" fmla="*/ 215 w 258"/>
                <a:gd name="T1" fmla="*/ 34 h 34"/>
                <a:gd name="T2" fmla="*/ 258 w 258"/>
                <a:gd name="T3" fmla="*/ 0 h 34"/>
                <a:gd name="T4" fmla="*/ 43 w 258"/>
                <a:gd name="T5" fmla="*/ 0 h 34"/>
                <a:gd name="T6" fmla="*/ 0 w 258"/>
                <a:gd name="T7" fmla="*/ 34 h 34"/>
                <a:gd name="T8" fmla="*/ 215 w 25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34"/>
                <a:gd name="T17" fmla="*/ 258 w 25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34">
                  <a:moveTo>
                    <a:pt x="215" y="34"/>
                  </a:moveTo>
                  <a:lnTo>
                    <a:pt x="258" y="0"/>
                  </a:lnTo>
                  <a:lnTo>
                    <a:pt x="43" y="0"/>
                  </a:lnTo>
                  <a:lnTo>
                    <a:pt x="0" y="34"/>
                  </a:lnTo>
                  <a:lnTo>
                    <a:pt x="215" y="34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6" name="Freeform 26"/>
            <p:cNvSpPr>
              <a:spLocks/>
            </p:cNvSpPr>
            <p:nvPr/>
          </p:nvSpPr>
          <p:spPr bwMode="auto">
            <a:xfrm>
              <a:off x="1266" y="1389"/>
              <a:ext cx="43" cy="2239"/>
            </a:xfrm>
            <a:custGeom>
              <a:avLst/>
              <a:gdLst>
                <a:gd name="T0" fmla="*/ 0 w 43"/>
                <a:gd name="T1" fmla="*/ 2239 h 2239"/>
                <a:gd name="T2" fmla="*/ 0 w 43"/>
                <a:gd name="T3" fmla="*/ 35 h 2239"/>
                <a:gd name="T4" fmla="*/ 43 w 43"/>
                <a:gd name="T5" fmla="*/ 0 h 2239"/>
                <a:gd name="T6" fmla="*/ 43 w 43"/>
                <a:gd name="T7" fmla="*/ 2213 h 2239"/>
                <a:gd name="T8" fmla="*/ 0 w 43"/>
                <a:gd name="T9" fmla="*/ 2239 h 2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39"/>
                <a:gd name="T17" fmla="*/ 43 w 43"/>
                <a:gd name="T18" fmla="*/ 2239 h 2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39">
                  <a:moveTo>
                    <a:pt x="0" y="2239"/>
                  </a:moveTo>
                  <a:lnTo>
                    <a:pt x="0" y="35"/>
                  </a:lnTo>
                  <a:lnTo>
                    <a:pt x="43" y="0"/>
                  </a:lnTo>
                  <a:lnTo>
                    <a:pt x="43" y="2213"/>
                  </a:lnTo>
                  <a:lnTo>
                    <a:pt x="0" y="2239"/>
                  </a:lnTo>
                  <a:close/>
                </a:path>
              </a:pathLst>
            </a:custGeom>
            <a:solidFill>
              <a:srgbClr val="4D4D80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7" name="Rectangle 27"/>
            <p:cNvSpPr>
              <a:spLocks noChangeArrowheads="1"/>
            </p:cNvSpPr>
            <p:nvPr/>
          </p:nvSpPr>
          <p:spPr bwMode="auto">
            <a:xfrm>
              <a:off x="1060" y="1424"/>
              <a:ext cx="206" cy="2204"/>
            </a:xfrm>
            <a:prstGeom prst="rect">
              <a:avLst/>
            </a:prstGeom>
            <a:solidFill>
              <a:srgbClr val="9999FF"/>
            </a:solidFill>
            <a:ln w="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8" name="Freeform 28"/>
            <p:cNvSpPr>
              <a:spLocks/>
            </p:cNvSpPr>
            <p:nvPr/>
          </p:nvSpPr>
          <p:spPr bwMode="auto">
            <a:xfrm>
              <a:off x="1060" y="1389"/>
              <a:ext cx="249" cy="35"/>
            </a:xfrm>
            <a:custGeom>
              <a:avLst/>
              <a:gdLst>
                <a:gd name="T0" fmla="*/ 206 w 249"/>
                <a:gd name="T1" fmla="*/ 35 h 35"/>
                <a:gd name="T2" fmla="*/ 249 w 249"/>
                <a:gd name="T3" fmla="*/ 0 h 35"/>
                <a:gd name="T4" fmla="*/ 43 w 249"/>
                <a:gd name="T5" fmla="*/ 0 h 35"/>
                <a:gd name="T6" fmla="*/ 0 w 249"/>
                <a:gd name="T7" fmla="*/ 35 h 35"/>
                <a:gd name="T8" fmla="*/ 206 w 249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35"/>
                <a:gd name="T17" fmla="*/ 249 w 2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35">
                  <a:moveTo>
                    <a:pt x="206" y="35"/>
                  </a:moveTo>
                  <a:lnTo>
                    <a:pt x="249" y="0"/>
                  </a:lnTo>
                  <a:lnTo>
                    <a:pt x="43" y="0"/>
                  </a:lnTo>
                  <a:lnTo>
                    <a:pt x="0" y="35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79" name="Freeform 29"/>
            <p:cNvSpPr>
              <a:spLocks/>
            </p:cNvSpPr>
            <p:nvPr/>
          </p:nvSpPr>
          <p:spPr bwMode="auto">
            <a:xfrm>
              <a:off x="1669" y="1535"/>
              <a:ext cx="43" cy="2093"/>
            </a:xfrm>
            <a:custGeom>
              <a:avLst/>
              <a:gdLst>
                <a:gd name="T0" fmla="*/ 0 w 43"/>
                <a:gd name="T1" fmla="*/ 2093 h 2093"/>
                <a:gd name="T2" fmla="*/ 0 w 43"/>
                <a:gd name="T3" fmla="*/ 35 h 2093"/>
                <a:gd name="T4" fmla="*/ 43 w 43"/>
                <a:gd name="T5" fmla="*/ 0 h 2093"/>
                <a:gd name="T6" fmla="*/ 43 w 43"/>
                <a:gd name="T7" fmla="*/ 2067 h 2093"/>
                <a:gd name="T8" fmla="*/ 0 w 43"/>
                <a:gd name="T9" fmla="*/ 2093 h 2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093"/>
                <a:gd name="T17" fmla="*/ 43 w 43"/>
                <a:gd name="T18" fmla="*/ 2093 h 20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093">
                  <a:moveTo>
                    <a:pt x="0" y="2093"/>
                  </a:moveTo>
                  <a:lnTo>
                    <a:pt x="0" y="35"/>
                  </a:lnTo>
                  <a:lnTo>
                    <a:pt x="43" y="0"/>
                  </a:lnTo>
                  <a:lnTo>
                    <a:pt x="43" y="2067"/>
                  </a:lnTo>
                  <a:lnTo>
                    <a:pt x="0" y="2093"/>
                  </a:lnTo>
                  <a:close/>
                </a:path>
              </a:pathLst>
            </a:custGeom>
            <a:solidFill>
              <a:srgbClr val="4D4D80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0" name="Rectangle 30"/>
            <p:cNvSpPr>
              <a:spLocks noChangeArrowheads="1"/>
            </p:cNvSpPr>
            <p:nvPr/>
          </p:nvSpPr>
          <p:spPr bwMode="auto">
            <a:xfrm>
              <a:off x="1455" y="1570"/>
              <a:ext cx="214" cy="2058"/>
            </a:xfrm>
            <a:prstGeom prst="rect">
              <a:avLst/>
            </a:prstGeom>
            <a:solidFill>
              <a:srgbClr val="9999FF"/>
            </a:solidFill>
            <a:ln w="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1" name="Freeform 31"/>
            <p:cNvSpPr>
              <a:spLocks/>
            </p:cNvSpPr>
            <p:nvPr/>
          </p:nvSpPr>
          <p:spPr bwMode="auto">
            <a:xfrm>
              <a:off x="1455" y="1535"/>
              <a:ext cx="257" cy="35"/>
            </a:xfrm>
            <a:custGeom>
              <a:avLst/>
              <a:gdLst>
                <a:gd name="T0" fmla="*/ 214 w 257"/>
                <a:gd name="T1" fmla="*/ 35 h 35"/>
                <a:gd name="T2" fmla="*/ 257 w 257"/>
                <a:gd name="T3" fmla="*/ 0 h 35"/>
                <a:gd name="T4" fmla="*/ 43 w 257"/>
                <a:gd name="T5" fmla="*/ 0 h 35"/>
                <a:gd name="T6" fmla="*/ 0 w 257"/>
                <a:gd name="T7" fmla="*/ 35 h 35"/>
                <a:gd name="T8" fmla="*/ 214 w 25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35"/>
                <a:gd name="T17" fmla="*/ 257 w 2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35">
                  <a:moveTo>
                    <a:pt x="214" y="35"/>
                  </a:moveTo>
                  <a:lnTo>
                    <a:pt x="257" y="0"/>
                  </a:lnTo>
                  <a:lnTo>
                    <a:pt x="43" y="0"/>
                  </a:lnTo>
                  <a:lnTo>
                    <a:pt x="0" y="35"/>
                  </a:lnTo>
                  <a:lnTo>
                    <a:pt x="214" y="35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2" name="Freeform 32"/>
            <p:cNvSpPr>
              <a:spLocks/>
            </p:cNvSpPr>
            <p:nvPr/>
          </p:nvSpPr>
          <p:spPr bwMode="auto">
            <a:xfrm>
              <a:off x="2072" y="2264"/>
              <a:ext cx="43" cy="1364"/>
            </a:xfrm>
            <a:custGeom>
              <a:avLst/>
              <a:gdLst>
                <a:gd name="T0" fmla="*/ 0 w 43"/>
                <a:gd name="T1" fmla="*/ 1364 h 1364"/>
                <a:gd name="T2" fmla="*/ 0 w 43"/>
                <a:gd name="T3" fmla="*/ 26 h 1364"/>
                <a:gd name="T4" fmla="*/ 43 w 43"/>
                <a:gd name="T5" fmla="*/ 0 h 1364"/>
                <a:gd name="T6" fmla="*/ 43 w 43"/>
                <a:gd name="T7" fmla="*/ 1338 h 1364"/>
                <a:gd name="T8" fmla="*/ 0 w 43"/>
                <a:gd name="T9" fmla="*/ 1364 h 1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364"/>
                <a:gd name="T17" fmla="*/ 43 w 43"/>
                <a:gd name="T18" fmla="*/ 1364 h 1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364">
                  <a:moveTo>
                    <a:pt x="0" y="1364"/>
                  </a:moveTo>
                  <a:lnTo>
                    <a:pt x="0" y="26"/>
                  </a:lnTo>
                  <a:lnTo>
                    <a:pt x="43" y="0"/>
                  </a:lnTo>
                  <a:lnTo>
                    <a:pt x="43" y="1338"/>
                  </a:lnTo>
                  <a:lnTo>
                    <a:pt x="0" y="1364"/>
                  </a:lnTo>
                  <a:close/>
                </a:path>
              </a:pathLst>
            </a:custGeom>
            <a:solidFill>
              <a:srgbClr val="4D4D80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3" name="Rectangle 33"/>
            <p:cNvSpPr>
              <a:spLocks noChangeArrowheads="1"/>
            </p:cNvSpPr>
            <p:nvPr/>
          </p:nvSpPr>
          <p:spPr bwMode="auto">
            <a:xfrm>
              <a:off x="1858" y="2290"/>
              <a:ext cx="214" cy="1338"/>
            </a:xfrm>
            <a:prstGeom prst="rect">
              <a:avLst/>
            </a:prstGeom>
            <a:solidFill>
              <a:srgbClr val="9999FF"/>
            </a:solidFill>
            <a:ln w="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4" name="Freeform 34"/>
            <p:cNvSpPr>
              <a:spLocks/>
            </p:cNvSpPr>
            <p:nvPr/>
          </p:nvSpPr>
          <p:spPr bwMode="auto">
            <a:xfrm>
              <a:off x="1858" y="2264"/>
              <a:ext cx="257" cy="26"/>
            </a:xfrm>
            <a:custGeom>
              <a:avLst/>
              <a:gdLst>
                <a:gd name="T0" fmla="*/ 214 w 257"/>
                <a:gd name="T1" fmla="*/ 26 h 26"/>
                <a:gd name="T2" fmla="*/ 257 w 257"/>
                <a:gd name="T3" fmla="*/ 0 h 26"/>
                <a:gd name="T4" fmla="*/ 42 w 257"/>
                <a:gd name="T5" fmla="*/ 0 h 26"/>
                <a:gd name="T6" fmla="*/ 0 w 257"/>
                <a:gd name="T7" fmla="*/ 26 h 26"/>
                <a:gd name="T8" fmla="*/ 214 w 257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26"/>
                <a:gd name="T17" fmla="*/ 257 w 25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26">
                  <a:moveTo>
                    <a:pt x="214" y="26"/>
                  </a:moveTo>
                  <a:lnTo>
                    <a:pt x="257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14" y="26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5" name="Freeform 35"/>
            <p:cNvSpPr>
              <a:spLocks/>
            </p:cNvSpPr>
            <p:nvPr/>
          </p:nvSpPr>
          <p:spPr bwMode="auto">
            <a:xfrm>
              <a:off x="2475" y="2290"/>
              <a:ext cx="43" cy="1338"/>
            </a:xfrm>
            <a:custGeom>
              <a:avLst/>
              <a:gdLst>
                <a:gd name="T0" fmla="*/ 0 w 43"/>
                <a:gd name="T1" fmla="*/ 1338 h 1338"/>
                <a:gd name="T2" fmla="*/ 0 w 43"/>
                <a:gd name="T3" fmla="*/ 26 h 1338"/>
                <a:gd name="T4" fmla="*/ 43 w 43"/>
                <a:gd name="T5" fmla="*/ 0 h 1338"/>
                <a:gd name="T6" fmla="*/ 43 w 43"/>
                <a:gd name="T7" fmla="*/ 1312 h 1338"/>
                <a:gd name="T8" fmla="*/ 0 w 43"/>
                <a:gd name="T9" fmla="*/ 1338 h 1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338"/>
                <a:gd name="T17" fmla="*/ 43 w 43"/>
                <a:gd name="T18" fmla="*/ 1338 h 1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338">
                  <a:moveTo>
                    <a:pt x="0" y="1338"/>
                  </a:moveTo>
                  <a:lnTo>
                    <a:pt x="0" y="26"/>
                  </a:lnTo>
                  <a:lnTo>
                    <a:pt x="43" y="0"/>
                  </a:lnTo>
                  <a:lnTo>
                    <a:pt x="43" y="1312"/>
                  </a:lnTo>
                  <a:lnTo>
                    <a:pt x="0" y="1338"/>
                  </a:lnTo>
                  <a:close/>
                </a:path>
              </a:pathLst>
            </a:custGeom>
            <a:solidFill>
              <a:srgbClr val="4D4D80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6" name="Rectangle 36"/>
            <p:cNvSpPr>
              <a:spLocks noChangeArrowheads="1"/>
            </p:cNvSpPr>
            <p:nvPr/>
          </p:nvSpPr>
          <p:spPr bwMode="auto">
            <a:xfrm>
              <a:off x="2260" y="2316"/>
              <a:ext cx="215" cy="1312"/>
            </a:xfrm>
            <a:prstGeom prst="rect">
              <a:avLst/>
            </a:prstGeom>
            <a:solidFill>
              <a:srgbClr val="9999FF"/>
            </a:solidFill>
            <a:ln w="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7" name="Freeform 37"/>
            <p:cNvSpPr>
              <a:spLocks/>
            </p:cNvSpPr>
            <p:nvPr/>
          </p:nvSpPr>
          <p:spPr bwMode="auto">
            <a:xfrm>
              <a:off x="2260" y="2290"/>
              <a:ext cx="258" cy="26"/>
            </a:xfrm>
            <a:custGeom>
              <a:avLst/>
              <a:gdLst>
                <a:gd name="T0" fmla="*/ 215 w 258"/>
                <a:gd name="T1" fmla="*/ 26 h 26"/>
                <a:gd name="T2" fmla="*/ 258 w 258"/>
                <a:gd name="T3" fmla="*/ 0 h 26"/>
                <a:gd name="T4" fmla="*/ 43 w 258"/>
                <a:gd name="T5" fmla="*/ 0 h 26"/>
                <a:gd name="T6" fmla="*/ 0 w 258"/>
                <a:gd name="T7" fmla="*/ 26 h 26"/>
                <a:gd name="T8" fmla="*/ 215 w 258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26"/>
                <a:gd name="T17" fmla="*/ 258 w 25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26">
                  <a:moveTo>
                    <a:pt x="215" y="26"/>
                  </a:moveTo>
                  <a:lnTo>
                    <a:pt x="258" y="0"/>
                  </a:lnTo>
                  <a:lnTo>
                    <a:pt x="43" y="0"/>
                  </a:lnTo>
                  <a:lnTo>
                    <a:pt x="0" y="26"/>
                  </a:lnTo>
                  <a:lnTo>
                    <a:pt x="215" y="26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8" name="Freeform 38"/>
            <p:cNvSpPr>
              <a:spLocks/>
            </p:cNvSpPr>
            <p:nvPr/>
          </p:nvSpPr>
          <p:spPr bwMode="auto">
            <a:xfrm>
              <a:off x="2869" y="2907"/>
              <a:ext cx="43" cy="721"/>
            </a:xfrm>
            <a:custGeom>
              <a:avLst/>
              <a:gdLst>
                <a:gd name="T0" fmla="*/ 0 w 43"/>
                <a:gd name="T1" fmla="*/ 721 h 721"/>
                <a:gd name="T2" fmla="*/ 0 w 43"/>
                <a:gd name="T3" fmla="*/ 35 h 721"/>
                <a:gd name="T4" fmla="*/ 43 w 43"/>
                <a:gd name="T5" fmla="*/ 0 h 721"/>
                <a:gd name="T6" fmla="*/ 43 w 43"/>
                <a:gd name="T7" fmla="*/ 695 h 721"/>
                <a:gd name="T8" fmla="*/ 0 w 43"/>
                <a:gd name="T9" fmla="*/ 721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21"/>
                <a:gd name="T17" fmla="*/ 43 w 43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21">
                  <a:moveTo>
                    <a:pt x="0" y="721"/>
                  </a:moveTo>
                  <a:lnTo>
                    <a:pt x="0" y="35"/>
                  </a:lnTo>
                  <a:lnTo>
                    <a:pt x="43" y="0"/>
                  </a:lnTo>
                  <a:lnTo>
                    <a:pt x="43" y="695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4D4D80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89" name="Rectangle 39"/>
            <p:cNvSpPr>
              <a:spLocks noChangeArrowheads="1"/>
            </p:cNvSpPr>
            <p:nvPr/>
          </p:nvSpPr>
          <p:spPr bwMode="auto">
            <a:xfrm>
              <a:off x="2663" y="2942"/>
              <a:ext cx="206" cy="686"/>
            </a:xfrm>
            <a:prstGeom prst="rect">
              <a:avLst/>
            </a:prstGeom>
            <a:solidFill>
              <a:srgbClr val="9999FF"/>
            </a:solidFill>
            <a:ln w="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0" name="Freeform 40"/>
            <p:cNvSpPr>
              <a:spLocks/>
            </p:cNvSpPr>
            <p:nvPr/>
          </p:nvSpPr>
          <p:spPr bwMode="auto">
            <a:xfrm>
              <a:off x="2663" y="2907"/>
              <a:ext cx="249" cy="35"/>
            </a:xfrm>
            <a:custGeom>
              <a:avLst/>
              <a:gdLst>
                <a:gd name="T0" fmla="*/ 206 w 249"/>
                <a:gd name="T1" fmla="*/ 35 h 35"/>
                <a:gd name="T2" fmla="*/ 249 w 249"/>
                <a:gd name="T3" fmla="*/ 0 h 35"/>
                <a:gd name="T4" fmla="*/ 43 w 249"/>
                <a:gd name="T5" fmla="*/ 0 h 35"/>
                <a:gd name="T6" fmla="*/ 0 w 249"/>
                <a:gd name="T7" fmla="*/ 35 h 35"/>
                <a:gd name="T8" fmla="*/ 206 w 249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35"/>
                <a:gd name="T17" fmla="*/ 249 w 2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35">
                  <a:moveTo>
                    <a:pt x="206" y="35"/>
                  </a:moveTo>
                  <a:lnTo>
                    <a:pt x="249" y="0"/>
                  </a:lnTo>
                  <a:lnTo>
                    <a:pt x="43" y="0"/>
                  </a:lnTo>
                  <a:lnTo>
                    <a:pt x="0" y="35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1" name="Freeform 41"/>
            <p:cNvSpPr>
              <a:spLocks/>
            </p:cNvSpPr>
            <p:nvPr/>
          </p:nvSpPr>
          <p:spPr bwMode="auto">
            <a:xfrm>
              <a:off x="3058" y="3602"/>
              <a:ext cx="257" cy="26"/>
            </a:xfrm>
            <a:custGeom>
              <a:avLst/>
              <a:gdLst>
                <a:gd name="T0" fmla="*/ 214 w 257"/>
                <a:gd name="T1" fmla="*/ 26 h 26"/>
                <a:gd name="T2" fmla="*/ 257 w 257"/>
                <a:gd name="T3" fmla="*/ 0 h 26"/>
                <a:gd name="T4" fmla="*/ 43 w 257"/>
                <a:gd name="T5" fmla="*/ 0 h 26"/>
                <a:gd name="T6" fmla="*/ 0 w 257"/>
                <a:gd name="T7" fmla="*/ 26 h 26"/>
                <a:gd name="T8" fmla="*/ 214 w 257"/>
                <a:gd name="T9" fmla="*/ 2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26"/>
                <a:gd name="T17" fmla="*/ 257 w 25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26">
                  <a:moveTo>
                    <a:pt x="214" y="26"/>
                  </a:moveTo>
                  <a:lnTo>
                    <a:pt x="257" y="0"/>
                  </a:lnTo>
                  <a:lnTo>
                    <a:pt x="43" y="0"/>
                  </a:lnTo>
                  <a:lnTo>
                    <a:pt x="0" y="26"/>
                  </a:lnTo>
                  <a:lnTo>
                    <a:pt x="214" y="26"/>
                  </a:lnTo>
                  <a:close/>
                </a:path>
              </a:pathLst>
            </a:custGeom>
            <a:solidFill>
              <a:srgbClr val="7373BF"/>
            </a:solidFill>
            <a:ln w="9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2" name="Line 42"/>
            <p:cNvSpPr>
              <a:spLocks noChangeShapeType="1"/>
            </p:cNvSpPr>
            <p:nvPr/>
          </p:nvSpPr>
          <p:spPr bwMode="auto">
            <a:xfrm flipV="1">
              <a:off x="546" y="1372"/>
              <a:ext cx="0" cy="227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3" name="Line 43"/>
            <p:cNvSpPr>
              <a:spLocks noChangeShapeType="1"/>
            </p:cNvSpPr>
            <p:nvPr/>
          </p:nvSpPr>
          <p:spPr bwMode="auto">
            <a:xfrm flipH="1">
              <a:off x="512" y="3645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4" name="Line 44"/>
            <p:cNvSpPr>
              <a:spLocks noChangeShapeType="1"/>
            </p:cNvSpPr>
            <p:nvPr/>
          </p:nvSpPr>
          <p:spPr bwMode="auto">
            <a:xfrm flipH="1">
              <a:off x="512" y="3319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5" name="Line 45"/>
            <p:cNvSpPr>
              <a:spLocks noChangeShapeType="1"/>
            </p:cNvSpPr>
            <p:nvPr/>
          </p:nvSpPr>
          <p:spPr bwMode="auto">
            <a:xfrm flipH="1">
              <a:off x="512" y="2993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6" name="Line 46"/>
            <p:cNvSpPr>
              <a:spLocks noChangeShapeType="1"/>
            </p:cNvSpPr>
            <p:nvPr/>
          </p:nvSpPr>
          <p:spPr bwMode="auto">
            <a:xfrm flipH="1">
              <a:off x="512" y="2667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7" name="Line 47"/>
            <p:cNvSpPr>
              <a:spLocks noChangeShapeType="1"/>
            </p:cNvSpPr>
            <p:nvPr/>
          </p:nvSpPr>
          <p:spPr bwMode="auto">
            <a:xfrm flipH="1">
              <a:off x="512" y="2350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8" name="Line 48"/>
            <p:cNvSpPr>
              <a:spLocks noChangeShapeType="1"/>
            </p:cNvSpPr>
            <p:nvPr/>
          </p:nvSpPr>
          <p:spPr bwMode="auto">
            <a:xfrm flipH="1">
              <a:off x="512" y="2024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599" name="Line 49"/>
            <p:cNvSpPr>
              <a:spLocks noChangeShapeType="1"/>
            </p:cNvSpPr>
            <p:nvPr/>
          </p:nvSpPr>
          <p:spPr bwMode="auto">
            <a:xfrm flipH="1">
              <a:off x="512" y="1698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0" name="Line 50"/>
            <p:cNvSpPr>
              <a:spLocks noChangeShapeType="1"/>
            </p:cNvSpPr>
            <p:nvPr/>
          </p:nvSpPr>
          <p:spPr bwMode="auto">
            <a:xfrm flipH="1">
              <a:off x="512" y="1372"/>
              <a:ext cx="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1" name="Rectangle 51"/>
            <p:cNvSpPr>
              <a:spLocks noChangeArrowheads="1"/>
            </p:cNvSpPr>
            <p:nvPr/>
          </p:nvSpPr>
          <p:spPr bwMode="auto">
            <a:xfrm>
              <a:off x="409" y="3567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2" name="Rectangle 52"/>
            <p:cNvSpPr>
              <a:spLocks noChangeArrowheads="1"/>
            </p:cNvSpPr>
            <p:nvPr/>
          </p:nvSpPr>
          <p:spPr bwMode="auto">
            <a:xfrm>
              <a:off x="332" y="324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20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3" name="Rectangle 53"/>
            <p:cNvSpPr>
              <a:spLocks noChangeArrowheads="1"/>
            </p:cNvSpPr>
            <p:nvPr/>
          </p:nvSpPr>
          <p:spPr bwMode="auto">
            <a:xfrm>
              <a:off x="332" y="2916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40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4" name="Rectangle 54"/>
            <p:cNvSpPr>
              <a:spLocks noChangeArrowheads="1"/>
            </p:cNvSpPr>
            <p:nvPr/>
          </p:nvSpPr>
          <p:spPr bwMode="auto">
            <a:xfrm>
              <a:off x="332" y="2590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60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5" name="Rectangle 55"/>
            <p:cNvSpPr>
              <a:spLocks noChangeArrowheads="1"/>
            </p:cNvSpPr>
            <p:nvPr/>
          </p:nvSpPr>
          <p:spPr bwMode="auto">
            <a:xfrm>
              <a:off x="332" y="227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80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6" name="Rectangle 56"/>
            <p:cNvSpPr>
              <a:spLocks noChangeArrowheads="1"/>
            </p:cNvSpPr>
            <p:nvPr/>
          </p:nvSpPr>
          <p:spPr bwMode="auto">
            <a:xfrm>
              <a:off x="255" y="1947"/>
              <a:ext cx="2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100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7" name="Rectangle 57"/>
            <p:cNvSpPr>
              <a:spLocks noChangeArrowheads="1"/>
            </p:cNvSpPr>
            <p:nvPr/>
          </p:nvSpPr>
          <p:spPr bwMode="auto">
            <a:xfrm>
              <a:off x="255" y="1621"/>
              <a:ext cx="2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120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8" name="Rectangle 58"/>
            <p:cNvSpPr>
              <a:spLocks noChangeArrowheads="1"/>
            </p:cNvSpPr>
            <p:nvPr/>
          </p:nvSpPr>
          <p:spPr bwMode="auto">
            <a:xfrm>
              <a:off x="255" y="1295"/>
              <a:ext cx="2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140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09" name="Rectangle 59"/>
            <p:cNvSpPr>
              <a:spLocks noChangeArrowheads="1"/>
            </p:cNvSpPr>
            <p:nvPr/>
          </p:nvSpPr>
          <p:spPr bwMode="auto">
            <a:xfrm rot="16200000">
              <a:off x="-511" y="2522"/>
              <a:ext cx="13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</a:rPr>
                <a:t>Suicide</a:t>
              </a:r>
              <a:r>
                <a:rPr lang="en-US" sz="1400" b="1">
                  <a:solidFill>
                    <a:srgbClr val="FFFFFF"/>
                  </a:solidFill>
                  <a:ea typeface="ＭＳ Ｐゴシック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ea typeface="ＭＳ Ｐゴシック" charset="0"/>
                </a:rPr>
                <a:t>Rate per 100,000</a:t>
              </a:r>
              <a:r>
                <a:rPr lang="en-US" sz="1400" b="1">
                  <a:solidFill>
                    <a:srgbClr val="FFFFFF"/>
                  </a:solidFill>
                  <a:ea typeface="ＭＳ Ｐゴシック" charset="0"/>
                </a:rPr>
                <a:t>.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0" name="Line 60"/>
            <p:cNvSpPr>
              <a:spLocks noChangeShapeType="1"/>
            </p:cNvSpPr>
            <p:nvPr/>
          </p:nvSpPr>
          <p:spPr bwMode="auto">
            <a:xfrm>
              <a:off x="546" y="3645"/>
              <a:ext cx="2803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1" name="Line 61"/>
            <p:cNvSpPr>
              <a:spLocks noChangeShapeType="1"/>
            </p:cNvSpPr>
            <p:nvPr/>
          </p:nvSpPr>
          <p:spPr bwMode="auto">
            <a:xfrm>
              <a:off x="546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2" name="Line 62"/>
            <p:cNvSpPr>
              <a:spLocks noChangeShapeType="1"/>
            </p:cNvSpPr>
            <p:nvPr/>
          </p:nvSpPr>
          <p:spPr bwMode="auto">
            <a:xfrm>
              <a:off x="949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3" name="Line 63"/>
            <p:cNvSpPr>
              <a:spLocks noChangeShapeType="1"/>
            </p:cNvSpPr>
            <p:nvPr/>
          </p:nvSpPr>
          <p:spPr bwMode="auto">
            <a:xfrm>
              <a:off x="1343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4" name="Line 64"/>
            <p:cNvSpPr>
              <a:spLocks noChangeShapeType="1"/>
            </p:cNvSpPr>
            <p:nvPr/>
          </p:nvSpPr>
          <p:spPr bwMode="auto">
            <a:xfrm>
              <a:off x="1746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5" name="Line 65"/>
            <p:cNvSpPr>
              <a:spLocks noChangeShapeType="1"/>
            </p:cNvSpPr>
            <p:nvPr/>
          </p:nvSpPr>
          <p:spPr bwMode="auto">
            <a:xfrm>
              <a:off x="2149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6" name="Line 66"/>
            <p:cNvSpPr>
              <a:spLocks noChangeShapeType="1"/>
            </p:cNvSpPr>
            <p:nvPr/>
          </p:nvSpPr>
          <p:spPr bwMode="auto">
            <a:xfrm>
              <a:off x="2552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7" name="Line 67"/>
            <p:cNvSpPr>
              <a:spLocks noChangeShapeType="1"/>
            </p:cNvSpPr>
            <p:nvPr/>
          </p:nvSpPr>
          <p:spPr bwMode="auto">
            <a:xfrm>
              <a:off x="2946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8" name="Line 68"/>
            <p:cNvSpPr>
              <a:spLocks noChangeShapeType="1"/>
            </p:cNvSpPr>
            <p:nvPr/>
          </p:nvSpPr>
          <p:spPr bwMode="auto">
            <a:xfrm>
              <a:off x="3349" y="3645"/>
              <a:ext cx="0" cy="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19" name="Rectangle 69"/>
            <p:cNvSpPr>
              <a:spLocks noChangeArrowheads="1"/>
            </p:cNvSpPr>
            <p:nvPr/>
          </p:nvSpPr>
          <p:spPr bwMode="auto">
            <a:xfrm>
              <a:off x="709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0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0" name="Rectangle 70"/>
            <p:cNvSpPr>
              <a:spLocks noChangeArrowheads="1"/>
            </p:cNvSpPr>
            <p:nvPr/>
          </p:nvSpPr>
          <p:spPr bwMode="auto">
            <a:xfrm>
              <a:off x="1112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1" name="Rectangle 71"/>
            <p:cNvSpPr>
              <a:spLocks noChangeArrowheads="1"/>
            </p:cNvSpPr>
            <p:nvPr/>
          </p:nvSpPr>
          <p:spPr bwMode="auto">
            <a:xfrm>
              <a:off x="1515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2" name="Rectangle 72"/>
            <p:cNvSpPr>
              <a:spLocks noChangeArrowheads="1"/>
            </p:cNvSpPr>
            <p:nvPr/>
          </p:nvSpPr>
          <p:spPr bwMode="auto">
            <a:xfrm>
              <a:off x="1909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3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3" name="Rectangle 73"/>
            <p:cNvSpPr>
              <a:spLocks noChangeArrowheads="1"/>
            </p:cNvSpPr>
            <p:nvPr/>
          </p:nvSpPr>
          <p:spPr bwMode="auto">
            <a:xfrm>
              <a:off x="2312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4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4" name="Rectangle 74"/>
            <p:cNvSpPr>
              <a:spLocks noChangeArrowheads="1"/>
            </p:cNvSpPr>
            <p:nvPr/>
          </p:nvSpPr>
          <p:spPr bwMode="auto">
            <a:xfrm>
              <a:off x="2715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5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5" name="Rectangle 75"/>
            <p:cNvSpPr>
              <a:spLocks noChangeArrowheads="1"/>
            </p:cNvSpPr>
            <p:nvPr/>
          </p:nvSpPr>
          <p:spPr bwMode="auto">
            <a:xfrm>
              <a:off x="3118" y="3713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ea typeface="ＭＳ Ｐゴシック" charset="0"/>
                </a:rPr>
                <a:t>6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626" name="Rectangle 76"/>
            <p:cNvSpPr>
              <a:spLocks noChangeArrowheads="1"/>
            </p:cNvSpPr>
            <p:nvPr/>
          </p:nvSpPr>
          <p:spPr bwMode="auto">
            <a:xfrm>
              <a:off x="872" y="3891"/>
              <a:ext cx="22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</a:rPr>
                <a:t>Total Number of Cultural Factors Present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07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296988"/>
          </a:xfrm>
        </p:spPr>
        <p:txBody>
          <a:bodyPr/>
          <a:lstStyle/>
          <a:p>
            <a:r>
              <a:rPr lang="en-GB" b="0" dirty="0"/>
              <a:t>All-cause mortality, ages 45–54 for US White non-Hispanics, US Hispanics and 6 comparison countries</a:t>
            </a:r>
            <a:endParaRPr lang="en-GB" dirty="0"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33" y="1634155"/>
            <a:ext cx="4682559" cy="4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3861048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US White non-Hispanics (USW),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US Hispanics (USH),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France (FRA),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Germany (GER),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United Kingdom (UK),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Canada (CAN),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Australia (AUS),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Sweden (SWE).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446371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Case </a:t>
            </a:r>
            <a:r>
              <a:rPr lang="en-GB">
                <a:solidFill>
                  <a:srgbClr val="000000"/>
                </a:solidFill>
                <a:ea typeface="ＭＳ Ｐゴシック" charset="0"/>
              </a:rPr>
              <a:t>&amp; Deaton, PNAS, 2015</a:t>
            </a:r>
          </a:p>
        </p:txBody>
      </p:sp>
    </p:spTree>
    <p:extLst>
      <p:ext uri="{BB962C8B-B14F-4D97-AF65-F5344CB8AC3E}">
        <p14:creationId xmlns:p14="http://schemas.microsoft.com/office/powerpoint/2010/main" val="41965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0912" y="41379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2800" dirty="0"/>
              <a:t>SMRs by cause, all ages: </a:t>
            </a:r>
            <a:br>
              <a:rPr lang="en-GB" sz="2800" dirty="0"/>
            </a:br>
            <a:r>
              <a:rPr lang="en-GB" sz="2800" dirty="0"/>
              <a:t>Glasgow relative to Liverpool &amp; Manchester</a:t>
            </a:r>
          </a:p>
        </p:txBody>
      </p:sp>
      <p:grpSp>
        <p:nvGrpSpPr>
          <p:cNvPr id="44035" name="Group 23"/>
          <p:cNvGrpSpPr>
            <a:grpSpLocks/>
          </p:cNvGrpSpPr>
          <p:nvPr/>
        </p:nvGrpSpPr>
        <p:grpSpPr bwMode="auto">
          <a:xfrm>
            <a:off x="0" y="1196801"/>
            <a:ext cx="9144000" cy="5616575"/>
            <a:chOff x="0" y="663"/>
            <a:chExt cx="5760" cy="3538"/>
          </a:xfrm>
        </p:grpSpPr>
        <p:pic>
          <p:nvPicPr>
            <p:cNvPr id="4403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3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Text Box 22"/>
            <p:cNvSpPr txBox="1">
              <a:spLocks noChangeArrowheads="1"/>
            </p:cNvSpPr>
            <p:nvPr/>
          </p:nvSpPr>
          <p:spPr bwMode="auto">
            <a:xfrm>
              <a:off x="0" y="3974"/>
              <a:ext cx="576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Source:  Walsh D, Bendel N., Jones R, Hanlon P. It’s not ‘just deprivation’: why do equally deprived UK cities experience different health outcomes? Public Health, 2010 </a:t>
              </a:r>
            </a:p>
            <a:p>
              <a:pPr eaLnBrk="1" fontAlgn="base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GB" sz="900">
                  <a:solidFill>
                    <a:srgbClr val="000000"/>
                  </a:solidFill>
                  <a:ea typeface="ＭＳ Ｐゴシック" charset="0"/>
                  <a:cs typeface="Arial" charset="0"/>
                </a:rPr>
                <a:t>from H Burns, CMO, Scotland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GB" sz="9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8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739924"/>
            <a:ext cx="9144000" cy="1104900"/>
          </a:xfrm>
        </p:spPr>
        <p:txBody>
          <a:bodyPr/>
          <a:lstStyle/>
          <a:p>
            <a:r>
              <a:rPr lang="en-GB" sz="4000" dirty="0"/>
              <a:t>Health improvement in difficult times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major element of the excess risk of premature death seen in Scotland is psychosocially determined</a:t>
            </a:r>
          </a:p>
          <a:p>
            <a:r>
              <a:rPr lang="en-GB"/>
              <a:t>Study evidence of low sense of control, self efficacy and self esteem in population in these areas </a:t>
            </a:r>
          </a:p>
          <a:p>
            <a:pPr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23850" y="6165850"/>
            <a:ext cx="3554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ea typeface="ＭＳ Ｐゴシック" charset="0"/>
              </a:rPr>
              <a:t>H. Burns, CMO Scotland</a:t>
            </a:r>
          </a:p>
        </p:txBody>
      </p:sp>
    </p:spTree>
    <p:extLst>
      <p:ext uri="{BB962C8B-B14F-4D97-AF65-F5344CB8AC3E}">
        <p14:creationId xmlns:p14="http://schemas.microsoft.com/office/powerpoint/2010/main" val="26314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The mind is gateway by which social determinants affect ill-health.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/>
              <a:t>Mental illness and well-being. </a:t>
            </a:r>
          </a:p>
          <a:p>
            <a:r>
              <a:rPr lang="en-GB" sz="4000" dirty="0"/>
              <a:t>Psychosocial pathways to physical illness</a:t>
            </a:r>
          </a:p>
          <a:p>
            <a:pPr lvl="1"/>
            <a:r>
              <a:rPr lang="en-GB" sz="3200" dirty="0"/>
              <a:t>Behaviours</a:t>
            </a:r>
          </a:p>
          <a:p>
            <a:pPr lvl="1"/>
            <a:r>
              <a:rPr lang="en-GB" sz="3200" dirty="0"/>
              <a:t>Stress pathways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9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991600" cy="838200"/>
          </a:xfrm>
        </p:spPr>
        <p:txBody>
          <a:bodyPr/>
          <a:lstStyle/>
          <a:p>
            <a:r>
              <a:rPr lang="en-US" altLang="zh-TW" sz="2200" dirty="0"/>
              <a:t>Life expectancy and disability-free life expectancy (DFLE) at birth, males by neighborhood deprivation, England, 1999–2003 and 2009-2013</a:t>
            </a:r>
            <a:br>
              <a:rPr lang="en-US" altLang="zh-TW" sz="2200" dirty="0"/>
            </a:br>
            <a:endParaRPr lang="zh-TW" alt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79" y="1981200"/>
            <a:ext cx="75716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262063" y="4968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674712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ea typeface="ＭＳ Ｐゴシック" charset="0"/>
              </a:rPr>
              <a:t>Long term outcomes associated with childhood behavioural problems (New Zealand study)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533525" y="5678488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H="1">
            <a:off x="1947863" y="4005263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971550" y="1171575"/>
          <a:ext cx="7586663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4" imgW="9037352" imgH="5676912" progId="MSGraph.Chart.8">
                  <p:embed followColorScheme="full"/>
                </p:oleObj>
              </mc:Choice>
              <mc:Fallback>
                <p:oleObj name="Chart" r:id="rId4" imgW="9037352" imgH="567691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71575"/>
                        <a:ext cx="7586663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69963" y="1611313"/>
            <a:ext cx="506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GB" sz="1400">
                <a:solidFill>
                  <a:srgbClr val="000000"/>
                </a:solidFill>
                <a:ea typeface="ＭＳ Ｐゴシック" charset="0"/>
                <a:cs typeface="Times New Roman" pitchFamily="18" charset="0"/>
              </a:rPr>
              <a:t>OR</a:t>
            </a:r>
            <a:endParaRPr lang="en-US" sz="1400">
              <a:solidFill>
                <a:srgbClr val="000000"/>
              </a:solidFill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63404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000000"/>
                </a:solidFill>
                <a:ea typeface="ＭＳ Ｐゴシック" charset="0"/>
              </a:rPr>
              <a:t>Source: L. Friedli &amp; M. Parsonage (2007) Mental health promotion: Building an economic case. Based on: Fergusson et al (2005)  J. Child Psychl &amp; Psych 46 (8): 837-849</a:t>
            </a:r>
          </a:p>
        </p:txBody>
      </p:sp>
    </p:spTree>
    <p:extLst>
      <p:ext uri="{BB962C8B-B14F-4D97-AF65-F5344CB8AC3E}">
        <p14:creationId xmlns:p14="http://schemas.microsoft.com/office/powerpoint/2010/main" val="20677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children, young people and families think?</a:t>
            </a:r>
            <a:endParaRPr lang="en-GB" dirty="0"/>
          </a:p>
        </p:txBody>
      </p:sp>
      <p:sp>
        <p:nvSpPr>
          <p:cNvPr id="9" name="Rectangular Callout 7"/>
          <p:cNvSpPr/>
          <p:nvPr/>
        </p:nvSpPr>
        <p:spPr>
          <a:xfrm rot="5400000">
            <a:off x="7475311" y="1089961"/>
            <a:ext cx="1353528" cy="1786876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352807"/>
              <a:gd name="connsiteX1" fmla="*/ 204023 w 1224136"/>
              <a:gd name="connsiteY1" fmla="*/ 0 h 1352807"/>
              <a:gd name="connsiteX2" fmla="*/ 204023 w 1224136"/>
              <a:gd name="connsiteY2" fmla="*/ 0 h 1352807"/>
              <a:gd name="connsiteX3" fmla="*/ 510057 w 1224136"/>
              <a:gd name="connsiteY3" fmla="*/ 0 h 1352807"/>
              <a:gd name="connsiteX4" fmla="*/ 1224136 w 1224136"/>
              <a:gd name="connsiteY4" fmla="*/ 0 h 1352807"/>
              <a:gd name="connsiteX5" fmla="*/ 1224136 w 1224136"/>
              <a:gd name="connsiteY5" fmla="*/ 646848 h 1352807"/>
              <a:gd name="connsiteX6" fmla="*/ 1224136 w 1224136"/>
              <a:gd name="connsiteY6" fmla="*/ 646848 h 1352807"/>
              <a:gd name="connsiteX7" fmla="*/ 1224136 w 1224136"/>
              <a:gd name="connsiteY7" fmla="*/ 924069 h 1352807"/>
              <a:gd name="connsiteX8" fmla="*/ 1224136 w 1224136"/>
              <a:gd name="connsiteY8" fmla="*/ 1108883 h 1352807"/>
              <a:gd name="connsiteX9" fmla="*/ 510057 w 1224136"/>
              <a:gd name="connsiteY9" fmla="*/ 1108883 h 1352807"/>
              <a:gd name="connsiteX10" fmla="*/ 185136 w 1224136"/>
              <a:gd name="connsiteY10" fmla="*/ 1352807 h 1352807"/>
              <a:gd name="connsiteX11" fmla="*/ 156318 w 1224136"/>
              <a:gd name="connsiteY11" fmla="*/ 1100932 h 1352807"/>
              <a:gd name="connsiteX12" fmla="*/ 0 w 1224136"/>
              <a:gd name="connsiteY12" fmla="*/ 1108883 h 1352807"/>
              <a:gd name="connsiteX13" fmla="*/ 0 w 1224136"/>
              <a:gd name="connsiteY13" fmla="*/ 924069 h 1352807"/>
              <a:gd name="connsiteX14" fmla="*/ 0 w 1224136"/>
              <a:gd name="connsiteY14" fmla="*/ 646848 h 1352807"/>
              <a:gd name="connsiteX15" fmla="*/ 0 w 1224136"/>
              <a:gd name="connsiteY15" fmla="*/ 646848 h 1352807"/>
              <a:gd name="connsiteX16" fmla="*/ 0 w 1224136"/>
              <a:gd name="connsiteY16" fmla="*/ 0 h 1352807"/>
              <a:gd name="connsiteX0" fmla="*/ 4401 w 1228537"/>
              <a:gd name="connsiteY0" fmla="*/ 0 h 1370065"/>
              <a:gd name="connsiteX1" fmla="*/ 208424 w 1228537"/>
              <a:gd name="connsiteY1" fmla="*/ 0 h 1370065"/>
              <a:gd name="connsiteX2" fmla="*/ 208424 w 1228537"/>
              <a:gd name="connsiteY2" fmla="*/ 0 h 1370065"/>
              <a:gd name="connsiteX3" fmla="*/ 514458 w 1228537"/>
              <a:gd name="connsiteY3" fmla="*/ 0 h 1370065"/>
              <a:gd name="connsiteX4" fmla="*/ 1228537 w 1228537"/>
              <a:gd name="connsiteY4" fmla="*/ 0 h 1370065"/>
              <a:gd name="connsiteX5" fmla="*/ 1228537 w 1228537"/>
              <a:gd name="connsiteY5" fmla="*/ 646848 h 1370065"/>
              <a:gd name="connsiteX6" fmla="*/ 1228537 w 1228537"/>
              <a:gd name="connsiteY6" fmla="*/ 646848 h 1370065"/>
              <a:gd name="connsiteX7" fmla="*/ 1228537 w 1228537"/>
              <a:gd name="connsiteY7" fmla="*/ 924069 h 1370065"/>
              <a:gd name="connsiteX8" fmla="*/ 1228537 w 1228537"/>
              <a:gd name="connsiteY8" fmla="*/ 1108883 h 1370065"/>
              <a:gd name="connsiteX9" fmla="*/ 514458 w 1228537"/>
              <a:gd name="connsiteY9" fmla="*/ 1108883 h 1370065"/>
              <a:gd name="connsiteX10" fmla="*/ 0 w 1228537"/>
              <a:gd name="connsiteY10" fmla="*/ 1370065 h 1370065"/>
              <a:gd name="connsiteX11" fmla="*/ 160719 w 1228537"/>
              <a:gd name="connsiteY11" fmla="*/ 1100932 h 1370065"/>
              <a:gd name="connsiteX12" fmla="*/ 4401 w 1228537"/>
              <a:gd name="connsiteY12" fmla="*/ 1108883 h 1370065"/>
              <a:gd name="connsiteX13" fmla="*/ 4401 w 1228537"/>
              <a:gd name="connsiteY13" fmla="*/ 924069 h 1370065"/>
              <a:gd name="connsiteX14" fmla="*/ 4401 w 1228537"/>
              <a:gd name="connsiteY14" fmla="*/ 646848 h 1370065"/>
              <a:gd name="connsiteX15" fmla="*/ 4401 w 1228537"/>
              <a:gd name="connsiteY15" fmla="*/ 646848 h 1370065"/>
              <a:gd name="connsiteX16" fmla="*/ 4401 w 1228537"/>
              <a:gd name="connsiteY16" fmla="*/ 0 h 1370065"/>
              <a:gd name="connsiteX0" fmla="*/ 0 w 1224136"/>
              <a:gd name="connsiteY0" fmla="*/ 0 h 1375817"/>
              <a:gd name="connsiteX1" fmla="*/ 204023 w 1224136"/>
              <a:gd name="connsiteY1" fmla="*/ 0 h 1375817"/>
              <a:gd name="connsiteX2" fmla="*/ 204023 w 1224136"/>
              <a:gd name="connsiteY2" fmla="*/ 0 h 1375817"/>
              <a:gd name="connsiteX3" fmla="*/ 510057 w 1224136"/>
              <a:gd name="connsiteY3" fmla="*/ 0 h 1375817"/>
              <a:gd name="connsiteX4" fmla="*/ 1224136 w 1224136"/>
              <a:gd name="connsiteY4" fmla="*/ 0 h 1375817"/>
              <a:gd name="connsiteX5" fmla="*/ 1224136 w 1224136"/>
              <a:gd name="connsiteY5" fmla="*/ 646848 h 1375817"/>
              <a:gd name="connsiteX6" fmla="*/ 1224136 w 1224136"/>
              <a:gd name="connsiteY6" fmla="*/ 646848 h 1375817"/>
              <a:gd name="connsiteX7" fmla="*/ 1224136 w 1224136"/>
              <a:gd name="connsiteY7" fmla="*/ 924069 h 1375817"/>
              <a:gd name="connsiteX8" fmla="*/ 1224136 w 1224136"/>
              <a:gd name="connsiteY8" fmla="*/ 1108883 h 1375817"/>
              <a:gd name="connsiteX9" fmla="*/ 510057 w 1224136"/>
              <a:gd name="connsiteY9" fmla="*/ 1108883 h 1375817"/>
              <a:gd name="connsiteX10" fmla="*/ 97137 w 1224136"/>
              <a:gd name="connsiteY10" fmla="*/ 1375817 h 1375817"/>
              <a:gd name="connsiteX11" fmla="*/ 156318 w 1224136"/>
              <a:gd name="connsiteY11" fmla="*/ 1100932 h 1375817"/>
              <a:gd name="connsiteX12" fmla="*/ 0 w 1224136"/>
              <a:gd name="connsiteY12" fmla="*/ 1108883 h 1375817"/>
              <a:gd name="connsiteX13" fmla="*/ 0 w 1224136"/>
              <a:gd name="connsiteY13" fmla="*/ 924069 h 1375817"/>
              <a:gd name="connsiteX14" fmla="*/ 0 w 1224136"/>
              <a:gd name="connsiteY14" fmla="*/ 646848 h 1375817"/>
              <a:gd name="connsiteX15" fmla="*/ 0 w 1224136"/>
              <a:gd name="connsiteY15" fmla="*/ 646848 h 1375817"/>
              <a:gd name="connsiteX16" fmla="*/ 0 w 1224136"/>
              <a:gd name="connsiteY16" fmla="*/ 0 h 13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75817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510057" y="1108883"/>
                </a:lnTo>
                <a:lnTo>
                  <a:pt x="97137" y="1375817"/>
                </a:lnTo>
                <a:lnTo>
                  <a:pt x="156318" y="1100932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119027" y="2670997"/>
            <a:ext cx="905489" cy="845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ular Callout 7"/>
          <p:cNvSpPr/>
          <p:nvPr/>
        </p:nvSpPr>
        <p:spPr>
          <a:xfrm rot="5400000">
            <a:off x="4196291" y="4236757"/>
            <a:ext cx="1670409" cy="1783087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127498 w 1351634"/>
              <a:gd name="connsiteY0" fmla="*/ 0 h 1333603"/>
              <a:gd name="connsiteX1" fmla="*/ 331521 w 1351634"/>
              <a:gd name="connsiteY1" fmla="*/ 0 h 1333603"/>
              <a:gd name="connsiteX2" fmla="*/ 331521 w 1351634"/>
              <a:gd name="connsiteY2" fmla="*/ 0 h 1333603"/>
              <a:gd name="connsiteX3" fmla="*/ 637555 w 1351634"/>
              <a:gd name="connsiteY3" fmla="*/ 0 h 1333603"/>
              <a:gd name="connsiteX4" fmla="*/ 1351634 w 1351634"/>
              <a:gd name="connsiteY4" fmla="*/ 0 h 1333603"/>
              <a:gd name="connsiteX5" fmla="*/ 1351634 w 1351634"/>
              <a:gd name="connsiteY5" fmla="*/ 646848 h 1333603"/>
              <a:gd name="connsiteX6" fmla="*/ 1351634 w 1351634"/>
              <a:gd name="connsiteY6" fmla="*/ 646848 h 1333603"/>
              <a:gd name="connsiteX7" fmla="*/ 1351634 w 1351634"/>
              <a:gd name="connsiteY7" fmla="*/ 924069 h 1333603"/>
              <a:gd name="connsiteX8" fmla="*/ 1351634 w 1351634"/>
              <a:gd name="connsiteY8" fmla="*/ 1108883 h 1333603"/>
              <a:gd name="connsiteX9" fmla="*/ 637555 w 1351634"/>
              <a:gd name="connsiteY9" fmla="*/ 1108883 h 1333603"/>
              <a:gd name="connsiteX10" fmla="*/ 0 w 1351634"/>
              <a:gd name="connsiteY10" fmla="*/ 1333603 h 1333603"/>
              <a:gd name="connsiteX11" fmla="*/ 283816 w 1351634"/>
              <a:gd name="connsiteY11" fmla="*/ 1100932 h 1333603"/>
              <a:gd name="connsiteX12" fmla="*/ 127498 w 1351634"/>
              <a:gd name="connsiteY12" fmla="*/ 1108883 h 1333603"/>
              <a:gd name="connsiteX13" fmla="*/ 127498 w 1351634"/>
              <a:gd name="connsiteY13" fmla="*/ 924069 h 1333603"/>
              <a:gd name="connsiteX14" fmla="*/ 127498 w 1351634"/>
              <a:gd name="connsiteY14" fmla="*/ 646848 h 1333603"/>
              <a:gd name="connsiteX15" fmla="*/ 127498 w 1351634"/>
              <a:gd name="connsiteY15" fmla="*/ 646848 h 1333603"/>
              <a:gd name="connsiteX16" fmla="*/ 127498 w 1351634"/>
              <a:gd name="connsiteY16" fmla="*/ 0 h 133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1634" h="1333603">
                <a:moveTo>
                  <a:pt x="127498" y="0"/>
                </a:moveTo>
                <a:lnTo>
                  <a:pt x="331521" y="0"/>
                </a:lnTo>
                <a:lnTo>
                  <a:pt x="331521" y="0"/>
                </a:lnTo>
                <a:lnTo>
                  <a:pt x="637555" y="0"/>
                </a:lnTo>
                <a:lnTo>
                  <a:pt x="1351634" y="0"/>
                </a:lnTo>
                <a:lnTo>
                  <a:pt x="1351634" y="646848"/>
                </a:lnTo>
                <a:lnTo>
                  <a:pt x="1351634" y="646848"/>
                </a:lnTo>
                <a:lnTo>
                  <a:pt x="1351634" y="924069"/>
                </a:lnTo>
                <a:lnTo>
                  <a:pt x="1351634" y="1108883"/>
                </a:lnTo>
                <a:lnTo>
                  <a:pt x="637555" y="1108883"/>
                </a:lnTo>
                <a:lnTo>
                  <a:pt x="0" y="1333603"/>
                </a:lnTo>
                <a:lnTo>
                  <a:pt x="283816" y="1100932"/>
                </a:lnTo>
                <a:lnTo>
                  <a:pt x="127498" y="1108883"/>
                </a:lnTo>
                <a:lnTo>
                  <a:pt x="127498" y="924069"/>
                </a:lnTo>
                <a:lnTo>
                  <a:pt x="127498" y="646848"/>
                </a:lnTo>
                <a:lnTo>
                  <a:pt x="127498" y="646848"/>
                </a:lnTo>
                <a:lnTo>
                  <a:pt x="12749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581128"/>
            <a:ext cx="1656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I need </a:t>
            </a:r>
            <a:r>
              <a:rPr lang="en-GB" sz="1600" b="1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rapid access </a:t>
            </a:r>
            <a:r>
              <a:rPr lang="en-GB" sz="1600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to someone I can talk to when I feel depressed</a:t>
            </a:r>
            <a:endParaRPr lang="en-GB" sz="1600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  <a:p>
            <a:endParaRPr lang="en-GB" sz="1600" dirty="0">
              <a:solidFill>
                <a:srgbClr val="3F3F3F"/>
              </a:solidFill>
            </a:endParaRPr>
          </a:p>
        </p:txBody>
      </p:sp>
      <p:sp>
        <p:nvSpPr>
          <p:cNvPr id="16" name="Rectangular Callout 31"/>
          <p:cNvSpPr/>
          <p:nvPr/>
        </p:nvSpPr>
        <p:spPr>
          <a:xfrm rot="10800000">
            <a:off x="407291" y="4137118"/>
            <a:ext cx="2272481" cy="2114833"/>
          </a:xfrm>
          <a:custGeom>
            <a:avLst/>
            <a:gdLst>
              <a:gd name="connsiteX0" fmla="*/ 0 w 1366763"/>
              <a:gd name="connsiteY0" fmla="*/ 0 h 1504172"/>
              <a:gd name="connsiteX1" fmla="*/ 227794 w 1366763"/>
              <a:gd name="connsiteY1" fmla="*/ 0 h 1504172"/>
              <a:gd name="connsiteX2" fmla="*/ 227794 w 1366763"/>
              <a:gd name="connsiteY2" fmla="*/ 0 h 1504172"/>
              <a:gd name="connsiteX3" fmla="*/ 569485 w 1366763"/>
              <a:gd name="connsiteY3" fmla="*/ 0 h 1504172"/>
              <a:gd name="connsiteX4" fmla="*/ 1366763 w 1366763"/>
              <a:gd name="connsiteY4" fmla="*/ 0 h 1504172"/>
              <a:gd name="connsiteX5" fmla="*/ 1366763 w 1366763"/>
              <a:gd name="connsiteY5" fmla="*/ 877434 h 1504172"/>
              <a:gd name="connsiteX6" fmla="*/ 1366763 w 1366763"/>
              <a:gd name="connsiteY6" fmla="*/ 877434 h 1504172"/>
              <a:gd name="connsiteX7" fmla="*/ 1366763 w 1366763"/>
              <a:gd name="connsiteY7" fmla="*/ 1253477 h 1504172"/>
              <a:gd name="connsiteX8" fmla="*/ 1366763 w 1366763"/>
              <a:gd name="connsiteY8" fmla="*/ 1504172 h 1504172"/>
              <a:gd name="connsiteX9" fmla="*/ 569485 w 1366763"/>
              <a:gd name="connsiteY9" fmla="*/ 1504172 h 1504172"/>
              <a:gd name="connsiteX10" fmla="*/ 227794 w 1366763"/>
              <a:gd name="connsiteY10" fmla="*/ 1504172 h 1504172"/>
              <a:gd name="connsiteX11" fmla="*/ 227794 w 1366763"/>
              <a:gd name="connsiteY11" fmla="*/ 1504172 h 1504172"/>
              <a:gd name="connsiteX12" fmla="*/ 0 w 1366763"/>
              <a:gd name="connsiteY12" fmla="*/ 1504172 h 1504172"/>
              <a:gd name="connsiteX13" fmla="*/ 0 w 1366763"/>
              <a:gd name="connsiteY13" fmla="*/ 1253477 h 1504172"/>
              <a:gd name="connsiteX14" fmla="*/ -92598 w 1366763"/>
              <a:gd name="connsiteY14" fmla="*/ 1305952 h 1504172"/>
              <a:gd name="connsiteX15" fmla="*/ 0 w 1366763"/>
              <a:gd name="connsiteY15" fmla="*/ 877434 h 1504172"/>
              <a:gd name="connsiteX16" fmla="*/ 0 w 1366763"/>
              <a:gd name="connsiteY16" fmla="*/ 0 h 1504172"/>
              <a:gd name="connsiteX0" fmla="*/ 92598 w 1459361"/>
              <a:gd name="connsiteY0" fmla="*/ 0 h 1504172"/>
              <a:gd name="connsiteX1" fmla="*/ 320392 w 1459361"/>
              <a:gd name="connsiteY1" fmla="*/ 0 h 1504172"/>
              <a:gd name="connsiteX2" fmla="*/ 320392 w 1459361"/>
              <a:gd name="connsiteY2" fmla="*/ 0 h 1504172"/>
              <a:gd name="connsiteX3" fmla="*/ 662083 w 1459361"/>
              <a:gd name="connsiteY3" fmla="*/ 0 h 1504172"/>
              <a:gd name="connsiteX4" fmla="*/ 1459361 w 1459361"/>
              <a:gd name="connsiteY4" fmla="*/ 0 h 1504172"/>
              <a:gd name="connsiteX5" fmla="*/ 1459361 w 1459361"/>
              <a:gd name="connsiteY5" fmla="*/ 877434 h 1504172"/>
              <a:gd name="connsiteX6" fmla="*/ 1459361 w 1459361"/>
              <a:gd name="connsiteY6" fmla="*/ 877434 h 1504172"/>
              <a:gd name="connsiteX7" fmla="*/ 1459361 w 1459361"/>
              <a:gd name="connsiteY7" fmla="*/ 1253477 h 1504172"/>
              <a:gd name="connsiteX8" fmla="*/ 1459361 w 1459361"/>
              <a:gd name="connsiteY8" fmla="*/ 1504172 h 1504172"/>
              <a:gd name="connsiteX9" fmla="*/ 662083 w 1459361"/>
              <a:gd name="connsiteY9" fmla="*/ 1504172 h 1504172"/>
              <a:gd name="connsiteX10" fmla="*/ 320392 w 1459361"/>
              <a:gd name="connsiteY10" fmla="*/ 1504172 h 1504172"/>
              <a:gd name="connsiteX11" fmla="*/ 320392 w 1459361"/>
              <a:gd name="connsiteY11" fmla="*/ 1504172 h 1504172"/>
              <a:gd name="connsiteX12" fmla="*/ 92598 w 1459361"/>
              <a:gd name="connsiteY12" fmla="*/ 1504172 h 1504172"/>
              <a:gd name="connsiteX13" fmla="*/ 92598 w 1459361"/>
              <a:gd name="connsiteY13" fmla="*/ 1340941 h 1504172"/>
              <a:gd name="connsiteX14" fmla="*/ 0 w 1459361"/>
              <a:gd name="connsiteY14" fmla="*/ 1305952 h 1504172"/>
              <a:gd name="connsiteX15" fmla="*/ 92598 w 1459361"/>
              <a:gd name="connsiteY15" fmla="*/ 877434 h 1504172"/>
              <a:gd name="connsiteX16" fmla="*/ 92598 w 1459361"/>
              <a:gd name="connsiteY16" fmla="*/ 0 h 1504172"/>
              <a:gd name="connsiteX0" fmla="*/ 156208 w 1522971"/>
              <a:gd name="connsiteY0" fmla="*/ 0 h 1504172"/>
              <a:gd name="connsiteX1" fmla="*/ 384002 w 1522971"/>
              <a:gd name="connsiteY1" fmla="*/ 0 h 1504172"/>
              <a:gd name="connsiteX2" fmla="*/ 384002 w 1522971"/>
              <a:gd name="connsiteY2" fmla="*/ 0 h 1504172"/>
              <a:gd name="connsiteX3" fmla="*/ 725693 w 1522971"/>
              <a:gd name="connsiteY3" fmla="*/ 0 h 1504172"/>
              <a:gd name="connsiteX4" fmla="*/ 1522971 w 1522971"/>
              <a:gd name="connsiteY4" fmla="*/ 0 h 1504172"/>
              <a:gd name="connsiteX5" fmla="*/ 1522971 w 1522971"/>
              <a:gd name="connsiteY5" fmla="*/ 877434 h 1504172"/>
              <a:gd name="connsiteX6" fmla="*/ 1522971 w 1522971"/>
              <a:gd name="connsiteY6" fmla="*/ 877434 h 1504172"/>
              <a:gd name="connsiteX7" fmla="*/ 1522971 w 1522971"/>
              <a:gd name="connsiteY7" fmla="*/ 1253477 h 1504172"/>
              <a:gd name="connsiteX8" fmla="*/ 1522971 w 1522971"/>
              <a:gd name="connsiteY8" fmla="*/ 1504172 h 1504172"/>
              <a:gd name="connsiteX9" fmla="*/ 725693 w 1522971"/>
              <a:gd name="connsiteY9" fmla="*/ 1504172 h 1504172"/>
              <a:gd name="connsiteX10" fmla="*/ 384002 w 1522971"/>
              <a:gd name="connsiteY10" fmla="*/ 1504172 h 1504172"/>
              <a:gd name="connsiteX11" fmla="*/ 384002 w 1522971"/>
              <a:gd name="connsiteY11" fmla="*/ 1504172 h 1504172"/>
              <a:gd name="connsiteX12" fmla="*/ 156208 w 1522971"/>
              <a:gd name="connsiteY12" fmla="*/ 1504172 h 1504172"/>
              <a:gd name="connsiteX13" fmla="*/ 156208 w 1522971"/>
              <a:gd name="connsiteY13" fmla="*/ 1340941 h 1504172"/>
              <a:gd name="connsiteX14" fmla="*/ 0 w 1522971"/>
              <a:gd name="connsiteY14" fmla="*/ 1496783 h 1504172"/>
              <a:gd name="connsiteX15" fmla="*/ 156208 w 1522971"/>
              <a:gd name="connsiteY15" fmla="*/ 877434 h 1504172"/>
              <a:gd name="connsiteX16" fmla="*/ 156208 w 1522971"/>
              <a:gd name="connsiteY16" fmla="*/ 0 h 1504172"/>
              <a:gd name="connsiteX0" fmla="*/ 176997 w 1543760"/>
              <a:gd name="connsiteY0" fmla="*/ 0 h 1504172"/>
              <a:gd name="connsiteX1" fmla="*/ 404791 w 1543760"/>
              <a:gd name="connsiteY1" fmla="*/ 0 h 1504172"/>
              <a:gd name="connsiteX2" fmla="*/ 404791 w 1543760"/>
              <a:gd name="connsiteY2" fmla="*/ 0 h 1504172"/>
              <a:gd name="connsiteX3" fmla="*/ 746482 w 1543760"/>
              <a:gd name="connsiteY3" fmla="*/ 0 h 1504172"/>
              <a:gd name="connsiteX4" fmla="*/ 1543760 w 1543760"/>
              <a:gd name="connsiteY4" fmla="*/ 0 h 1504172"/>
              <a:gd name="connsiteX5" fmla="*/ 1543760 w 1543760"/>
              <a:gd name="connsiteY5" fmla="*/ 877434 h 1504172"/>
              <a:gd name="connsiteX6" fmla="*/ 1543760 w 1543760"/>
              <a:gd name="connsiteY6" fmla="*/ 877434 h 1504172"/>
              <a:gd name="connsiteX7" fmla="*/ 1543760 w 1543760"/>
              <a:gd name="connsiteY7" fmla="*/ 1253477 h 1504172"/>
              <a:gd name="connsiteX8" fmla="*/ 1543760 w 1543760"/>
              <a:gd name="connsiteY8" fmla="*/ 1504172 h 1504172"/>
              <a:gd name="connsiteX9" fmla="*/ 746482 w 1543760"/>
              <a:gd name="connsiteY9" fmla="*/ 1504172 h 1504172"/>
              <a:gd name="connsiteX10" fmla="*/ 404791 w 1543760"/>
              <a:gd name="connsiteY10" fmla="*/ 1504172 h 1504172"/>
              <a:gd name="connsiteX11" fmla="*/ 404791 w 1543760"/>
              <a:gd name="connsiteY11" fmla="*/ 1504172 h 1504172"/>
              <a:gd name="connsiteX12" fmla="*/ 176997 w 1543760"/>
              <a:gd name="connsiteY12" fmla="*/ 1504172 h 1504172"/>
              <a:gd name="connsiteX13" fmla="*/ 176997 w 1543760"/>
              <a:gd name="connsiteY13" fmla="*/ 1340941 h 1504172"/>
              <a:gd name="connsiteX14" fmla="*/ 0 w 1543760"/>
              <a:gd name="connsiteY14" fmla="*/ 1099661 h 1504172"/>
              <a:gd name="connsiteX15" fmla="*/ 176997 w 1543760"/>
              <a:gd name="connsiteY15" fmla="*/ 877434 h 1504172"/>
              <a:gd name="connsiteX16" fmla="*/ 176997 w 1543760"/>
              <a:gd name="connsiteY16" fmla="*/ 0 h 1504172"/>
              <a:gd name="connsiteX0" fmla="*/ 280940 w 1647703"/>
              <a:gd name="connsiteY0" fmla="*/ 0 h 1504172"/>
              <a:gd name="connsiteX1" fmla="*/ 508734 w 1647703"/>
              <a:gd name="connsiteY1" fmla="*/ 0 h 1504172"/>
              <a:gd name="connsiteX2" fmla="*/ 508734 w 1647703"/>
              <a:gd name="connsiteY2" fmla="*/ 0 h 1504172"/>
              <a:gd name="connsiteX3" fmla="*/ 850425 w 1647703"/>
              <a:gd name="connsiteY3" fmla="*/ 0 h 1504172"/>
              <a:gd name="connsiteX4" fmla="*/ 1647703 w 1647703"/>
              <a:gd name="connsiteY4" fmla="*/ 0 h 1504172"/>
              <a:gd name="connsiteX5" fmla="*/ 1647703 w 1647703"/>
              <a:gd name="connsiteY5" fmla="*/ 877434 h 1504172"/>
              <a:gd name="connsiteX6" fmla="*/ 1647703 w 1647703"/>
              <a:gd name="connsiteY6" fmla="*/ 877434 h 1504172"/>
              <a:gd name="connsiteX7" fmla="*/ 1647703 w 1647703"/>
              <a:gd name="connsiteY7" fmla="*/ 1253477 h 1504172"/>
              <a:gd name="connsiteX8" fmla="*/ 1647703 w 1647703"/>
              <a:gd name="connsiteY8" fmla="*/ 1504172 h 1504172"/>
              <a:gd name="connsiteX9" fmla="*/ 850425 w 1647703"/>
              <a:gd name="connsiteY9" fmla="*/ 1504172 h 1504172"/>
              <a:gd name="connsiteX10" fmla="*/ 508734 w 1647703"/>
              <a:gd name="connsiteY10" fmla="*/ 1504172 h 1504172"/>
              <a:gd name="connsiteX11" fmla="*/ 508734 w 1647703"/>
              <a:gd name="connsiteY11" fmla="*/ 1504172 h 1504172"/>
              <a:gd name="connsiteX12" fmla="*/ 280940 w 1647703"/>
              <a:gd name="connsiteY12" fmla="*/ 1504172 h 1504172"/>
              <a:gd name="connsiteX13" fmla="*/ 280940 w 1647703"/>
              <a:gd name="connsiteY13" fmla="*/ 1340941 h 1504172"/>
              <a:gd name="connsiteX14" fmla="*/ 0 w 1647703"/>
              <a:gd name="connsiteY14" fmla="*/ 776999 h 1504172"/>
              <a:gd name="connsiteX15" fmla="*/ 280940 w 1647703"/>
              <a:gd name="connsiteY15" fmla="*/ 877434 h 1504172"/>
              <a:gd name="connsiteX16" fmla="*/ 280940 w 1647703"/>
              <a:gd name="connsiteY16" fmla="*/ 0 h 1504172"/>
              <a:gd name="connsiteX0" fmla="*/ 322516 w 1689279"/>
              <a:gd name="connsiteY0" fmla="*/ 0 h 1504172"/>
              <a:gd name="connsiteX1" fmla="*/ 550310 w 1689279"/>
              <a:gd name="connsiteY1" fmla="*/ 0 h 1504172"/>
              <a:gd name="connsiteX2" fmla="*/ 550310 w 1689279"/>
              <a:gd name="connsiteY2" fmla="*/ 0 h 1504172"/>
              <a:gd name="connsiteX3" fmla="*/ 892001 w 1689279"/>
              <a:gd name="connsiteY3" fmla="*/ 0 h 1504172"/>
              <a:gd name="connsiteX4" fmla="*/ 1689279 w 1689279"/>
              <a:gd name="connsiteY4" fmla="*/ 0 h 1504172"/>
              <a:gd name="connsiteX5" fmla="*/ 1689279 w 1689279"/>
              <a:gd name="connsiteY5" fmla="*/ 877434 h 1504172"/>
              <a:gd name="connsiteX6" fmla="*/ 1689279 w 1689279"/>
              <a:gd name="connsiteY6" fmla="*/ 877434 h 1504172"/>
              <a:gd name="connsiteX7" fmla="*/ 1689279 w 1689279"/>
              <a:gd name="connsiteY7" fmla="*/ 1253477 h 1504172"/>
              <a:gd name="connsiteX8" fmla="*/ 1689279 w 1689279"/>
              <a:gd name="connsiteY8" fmla="*/ 1504172 h 1504172"/>
              <a:gd name="connsiteX9" fmla="*/ 892001 w 1689279"/>
              <a:gd name="connsiteY9" fmla="*/ 1504172 h 1504172"/>
              <a:gd name="connsiteX10" fmla="*/ 550310 w 1689279"/>
              <a:gd name="connsiteY10" fmla="*/ 1504172 h 1504172"/>
              <a:gd name="connsiteX11" fmla="*/ 550310 w 1689279"/>
              <a:gd name="connsiteY11" fmla="*/ 1504172 h 1504172"/>
              <a:gd name="connsiteX12" fmla="*/ 322516 w 1689279"/>
              <a:gd name="connsiteY12" fmla="*/ 1504172 h 1504172"/>
              <a:gd name="connsiteX13" fmla="*/ 322516 w 1689279"/>
              <a:gd name="connsiteY13" fmla="*/ 1340941 h 1504172"/>
              <a:gd name="connsiteX14" fmla="*/ 0 w 1689279"/>
              <a:gd name="connsiteY14" fmla="*/ 1455467 h 1504172"/>
              <a:gd name="connsiteX15" fmla="*/ 322516 w 1689279"/>
              <a:gd name="connsiteY15" fmla="*/ 877434 h 1504172"/>
              <a:gd name="connsiteX16" fmla="*/ 322516 w 1689279"/>
              <a:gd name="connsiteY16" fmla="*/ 0 h 1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9279" h="1504172">
                <a:moveTo>
                  <a:pt x="322516" y="0"/>
                </a:moveTo>
                <a:lnTo>
                  <a:pt x="550310" y="0"/>
                </a:lnTo>
                <a:lnTo>
                  <a:pt x="550310" y="0"/>
                </a:lnTo>
                <a:lnTo>
                  <a:pt x="892001" y="0"/>
                </a:lnTo>
                <a:lnTo>
                  <a:pt x="1689279" y="0"/>
                </a:lnTo>
                <a:lnTo>
                  <a:pt x="1689279" y="877434"/>
                </a:lnTo>
                <a:lnTo>
                  <a:pt x="1689279" y="877434"/>
                </a:lnTo>
                <a:lnTo>
                  <a:pt x="1689279" y="1253477"/>
                </a:lnTo>
                <a:lnTo>
                  <a:pt x="1689279" y="1504172"/>
                </a:lnTo>
                <a:lnTo>
                  <a:pt x="892001" y="1504172"/>
                </a:lnTo>
                <a:lnTo>
                  <a:pt x="550310" y="1504172"/>
                </a:lnTo>
                <a:lnTo>
                  <a:pt x="550310" y="1504172"/>
                </a:lnTo>
                <a:lnTo>
                  <a:pt x="322516" y="1504172"/>
                </a:lnTo>
                <a:lnTo>
                  <a:pt x="322516" y="1340941"/>
                </a:lnTo>
                <a:lnTo>
                  <a:pt x="0" y="1455467"/>
                </a:lnTo>
                <a:lnTo>
                  <a:pt x="322516" y="877434"/>
                </a:lnTo>
                <a:lnTo>
                  <a:pt x="32251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6002" y="1482134"/>
            <a:ext cx="1342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We need </a:t>
            </a:r>
            <a:r>
              <a:rPr lang="en-GB" b="1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easier access </a:t>
            </a:r>
            <a:r>
              <a:rPr lang="en-GB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to healthcare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ular Callout 7"/>
          <p:cNvSpPr/>
          <p:nvPr/>
        </p:nvSpPr>
        <p:spPr>
          <a:xfrm rot="5400000">
            <a:off x="7646408" y="3187948"/>
            <a:ext cx="1104921" cy="1781129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71346 w 1295482"/>
              <a:gd name="connsiteY0" fmla="*/ 0 h 1323087"/>
              <a:gd name="connsiteX1" fmla="*/ 275369 w 1295482"/>
              <a:gd name="connsiteY1" fmla="*/ 0 h 1323087"/>
              <a:gd name="connsiteX2" fmla="*/ 275369 w 1295482"/>
              <a:gd name="connsiteY2" fmla="*/ 0 h 1323087"/>
              <a:gd name="connsiteX3" fmla="*/ 581403 w 1295482"/>
              <a:gd name="connsiteY3" fmla="*/ 0 h 1323087"/>
              <a:gd name="connsiteX4" fmla="*/ 1295482 w 1295482"/>
              <a:gd name="connsiteY4" fmla="*/ 0 h 1323087"/>
              <a:gd name="connsiteX5" fmla="*/ 1295482 w 1295482"/>
              <a:gd name="connsiteY5" fmla="*/ 646848 h 1323087"/>
              <a:gd name="connsiteX6" fmla="*/ 1295482 w 1295482"/>
              <a:gd name="connsiteY6" fmla="*/ 646848 h 1323087"/>
              <a:gd name="connsiteX7" fmla="*/ 1295482 w 1295482"/>
              <a:gd name="connsiteY7" fmla="*/ 924069 h 1323087"/>
              <a:gd name="connsiteX8" fmla="*/ 1295482 w 1295482"/>
              <a:gd name="connsiteY8" fmla="*/ 1108883 h 1323087"/>
              <a:gd name="connsiteX9" fmla="*/ 581403 w 1295482"/>
              <a:gd name="connsiteY9" fmla="*/ 1108883 h 1323087"/>
              <a:gd name="connsiteX10" fmla="*/ 0 w 1295482"/>
              <a:gd name="connsiteY10" fmla="*/ 1323087 h 1323087"/>
              <a:gd name="connsiteX11" fmla="*/ 227664 w 1295482"/>
              <a:gd name="connsiteY11" fmla="*/ 1100932 h 1323087"/>
              <a:gd name="connsiteX12" fmla="*/ 71346 w 1295482"/>
              <a:gd name="connsiteY12" fmla="*/ 1108883 h 1323087"/>
              <a:gd name="connsiteX13" fmla="*/ 71346 w 1295482"/>
              <a:gd name="connsiteY13" fmla="*/ 924069 h 1323087"/>
              <a:gd name="connsiteX14" fmla="*/ 71346 w 1295482"/>
              <a:gd name="connsiteY14" fmla="*/ 646848 h 1323087"/>
              <a:gd name="connsiteX15" fmla="*/ 71346 w 1295482"/>
              <a:gd name="connsiteY15" fmla="*/ 646848 h 1323087"/>
              <a:gd name="connsiteX16" fmla="*/ 71346 w 1295482"/>
              <a:gd name="connsiteY16" fmla="*/ 0 h 1323087"/>
              <a:gd name="connsiteX0" fmla="*/ 0 w 1224136"/>
              <a:gd name="connsiteY0" fmla="*/ 0 h 1345551"/>
              <a:gd name="connsiteX1" fmla="*/ 204023 w 1224136"/>
              <a:gd name="connsiteY1" fmla="*/ 0 h 1345551"/>
              <a:gd name="connsiteX2" fmla="*/ 204023 w 1224136"/>
              <a:gd name="connsiteY2" fmla="*/ 0 h 1345551"/>
              <a:gd name="connsiteX3" fmla="*/ 510057 w 1224136"/>
              <a:gd name="connsiteY3" fmla="*/ 0 h 1345551"/>
              <a:gd name="connsiteX4" fmla="*/ 1224136 w 1224136"/>
              <a:gd name="connsiteY4" fmla="*/ 0 h 1345551"/>
              <a:gd name="connsiteX5" fmla="*/ 1224136 w 1224136"/>
              <a:gd name="connsiteY5" fmla="*/ 646848 h 1345551"/>
              <a:gd name="connsiteX6" fmla="*/ 1224136 w 1224136"/>
              <a:gd name="connsiteY6" fmla="*/ 646848 h 1345551"/>
              <a:gd name="connsiteX7" fmla="*/ 1224136 w 1224136"/>
              <a:gd name="connsiteY7" fmla="*/ 924069 h 1345551"/>
              <a:gd name="connsiteX8" fmla="*/ 1224136 w 1224136"/>
              <a:gd name="connsiteY8" fmla="*/ 1108883 h 1345551"/>
              <a:gd name="connsiteX9" fmla="*/ 510057 w 1224136"/>
              <a:gd name="connsiteY9" fmla="*/ 1108883 h 1345551"/>
              <a:gd name="connsiteX10" fmla="*/ 135769 w 1224136"/>
              <a:gd name="connsiteY10" fmla="*/ 1345551 h 1345551"/>
              <a:gd name="connsiteX11" fmla="*/ 156318 w 1224136"/>
              <a:gd name="connsiteY11" fmla="*/ 1100932 h 1345551"/>
              <a:gd name="connsiteX12" fmla="*/ 0 w 1224136"/>
              <a:gd name="connsiteY12" fmla="*/ 1108883 h 1345551"/>
              <a:gd name="connsiteX13" fmla="*/ 0 w 1224136"/>
              <a:gd name="connsiteY13" fmla="*/ 924069 h 1345551"/>
              <a:gd name="connsiteX14" fmla="*/ 0 w 1224136"/>
              <a:gd name="connsiteY14" fmla="*/ 646848 h 1345551"/>
              <a:gd name="connsiteX15" fmla="*/ 0 w 1224136"/>
              <a:gd name="connsiteY15" fmla="*/ 646848 h 1345551"/>
              <a:gd name="connsiteX16" fmla="*/ 0 w 1224136"/>
              <a:gd name="connsiteY16" fmla="*/ 0 h 13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45551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510057" y="1108883"/>
                </a:lnTo>
                <a:lnTo>
                  <a:pt x="135769" y="1345551"/>
                </a:lnTo>
                <a:lnTo>
                  <a:pt x="156318" y="1100932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344" y="3573016"/>
            <a:ext cx="144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Services are </a:t>
            </a:r>
            <a:r>
              <a:rPr lang="en-US" b="1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not joined up </a:t>
            </a:r>
            <a:endParaRPr lang="en-US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ular Callout 7"/>
          <p:cNvSpPr/>
          <p:nvPr/>
        </p:nvSpPr>
        <p:spPr>
          <a:xfrm rot="5400000">
            <a:off x="1561467" y="956496"/>
            <a:ext cx="1646585" cy="1839066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331585"/>
              <a:gd name="connsiteX1" fmla="*/ 204023 w 1224136"/>
              <a:gd name="connsiteY1" fmla="*/ 0 h 1331585"/>
              <a:gd name="connsiteX2" fmla="*/ 204023 w 1224136"/>
              <a:gd name="connsiteY2" fmla="*/ 0 h 1331585"/>
              <a:gd name="connsiteX3" fmla="*/ 510057 w 1224136"/>
              <a:gd name="connsiteY3" fmla="*/ 0 h 1331585"/>
              <a:gd name="connsiteX4" fmla="*/ 1224136 w 1224136"/>
              <a:gd name="connsiteY4" fmla="*/ 0 h 1331585"/>
              <a:gd name="connsiteX5" fmla="*/ 1224136 w 1224136"/>
              <a:gd name="connsiteY5" fmla="*/ 646848 h 1331585"/>
              <a:gd name="connsiteX6" fmla="*/ 1224136 w 1224136"/>
              <a:gd name="connsiteY6" fmla="*/ 646848 h 1331585"/>
              <a:gd name="connsiteX7" fmla="*/ 1224136 w 1224136"/>
              <a:gd name="connsiteY7" fmla="*/ 924069 h 1331585"/>
              <a:gd name="connsiteX8" fmla="*/ 1224136 w 1224136"/>
              <a:gd name="connsiteY8" fmla="*/ 1108883 h 1331585"/>
              <a:gd name="connsiteX9" fmla="*/ 510057 w 1224136"/>
              <a:gd name="connsiteY9" fmla="*/ 1108883 h 1331585"/>
              <a:gd name="connsiteX10" fmla="*/ 380522 w 1224136"/>
              <a:gd name="connsiteY10" fmla="*/ 1331585 h 1331585"/>
              <a:gd name="connsiteX11" fmla="*/ 156318 w 1224136"/>
              <a:gd name="connsiteY11" fmla="*/ 1100932 h 1331585"/>
              <a:gd name="connsiteX12" fmla="*/ 0 w 1224136"/>
              <a:gd name="connsiteY12" fmla="*/ 1108883 h 1331585"/>
              <a:gd name="connsiteX13" fmla="*/ 0 w 1224136"/>
              <a:gd name="connsiteY13" fmla="*/ 924069 h 1331585"/>
              <a:gd name="connsiteX14" fmla="*/ 0 w 1224136"/>
              <a:gd name="connsiteY14" fmla="*/ 646848 h 1331585"/>
              <a:gd name="connsiteX15" fmla="*/ 0 w 1224136"/>
              <a:gd name="connsiteY15" fmla="*/ 646848 h 1331585"/>
              <a:gd name="connsiteX16" fmla="*/ 0 w 1224136"/>
              <a:gd name="connsiteY16" fmla="*/ 0 h 1331585"/>
              <a:gd name="connsiteX0" fmla="*/ 0 w 1224136"/>
              <a:gd name="connsiteY0" fmla="*/ 0 h 1331585"/>
              <a:gd name="connsiteX1" fmla="*/ 204023 w 1224136"/>
              <a:gd name="connsiteY1" fmla="*/ 0 h 1331585"/>
              <a:gd name="connsiteX2" fmla="*/ 204023 w 1224136"/>
              <a:gd name="connsiteY2" fmla="*/ 0 h 1331585"/>
              <a:gd name="connsiteX3" fmla="*/ 510057 w 1224136"/>
              <a:gd name="connsiteY3" fmla="*/ 0 h 1331585"/>
              <a:gd name="connsiteX4" fmla="*/ 1224136 w 1224136"/>
              <a:gd name="connsiteY4" fmla="*/ 0 h 1331585"/>
              <a:gd name="connsiteX5" fmla="*/ 1224136 w 1224136"/>
              <a:gd name="connsiteY5" fmla="*/ 646848 h 1331585"/>
              <a:gd name="connsiteX6" fmla="*/ 1224136 w 1224136"/>
              <a:gd name="connsiteY6" fmla="*/ 646848 h 1331585"/>
              <a:gd name="connsiteX7" fmla="*/ 1224136 w 1224136"/>
              <a:gd name="connsiteY7" fmla="*/ 924069 h 1331585"/>
              <a:gd name="connsiteX8" fmla="*/ 1224136 w 1224136"/>
              <a:gd name="connsiteY8" fmla="*/ 1108883 h 1331585"/>
              <a:gd name="connsiteX9" fmla="*/ 510057 w 1224136"/>
              <a:gd name="connsiteY9" fmla="*/ 1108883 h 1331585"/>
              <a:gd name="connsiteX10" fmla="*/ 380522 w 1224136"/>
              <a:gd name="connsiteY10" fmla="*/ 1331585 h 1331585"/>
              <a:gd name="connsiteX11" fmla="*/ 164454 w 1224136"/>
              <a:gd name="connsiteY11" fmla="*/ 1121421 h 1331585"/>
              <a:gd name="connsiteX12" fmla="*/ 0 w 1224136"/>
              <a:gd name="connsiteY12" fmla="*/ 1108883 h 1331585"/>
              <a:gd name="connsiteX13" fmla="*/ 0 w 1224136"/>
              <a:gd name="connsiteY13" fmla="*/ 924069 h 1331585"/>
              <a:gd name="connsiteX14" fmla="*/ 0 w 1224136"/>
              <a:gd name="connsiteY14" fmla="*/ 646848 h 1331585"/>
              <a:gd name="connsiteX15" fmla="*/ 0 w 1224136"/>
              <a:gd name="connsiteY15" fmla="*/ 646848 h 1331585"/>
              <a:gd name="connsiteX16" fmla="*/ 0 w 1224136"/>
              <a:gd name="connsiteY16" fmla="*/ 0 h 1331585"/>
              <a:gd name="connsiteX0" fmla="*/ 0 w 1224136"/>
              <a:gd name="connsiteY0" fmla="*/ 0 h 1385207"/>
              <a:gd name="connsiteX1" fmla="*/ 204023 w 1224136"/>
              <a:gd name="connsiteY1" fmla="*/ 0 h 1385207"/>
              <a:gd name="connsiteX2" fmla="*/ 204023 w 1224136"/>
              <a:gd name="connsiteY2" fmla="*/ 0 h 1385207"/>
              <a:gd name="connsiteX3" fmla="*/ 510057 w 1224136"/>
              <a:gd name="connsiteY3" fmla="*/ 0 h 1385207"/>
              <a:gd name="connsiteX4" fmla="*/ 1224136 w 1224136"/>
              <a:gd name="connsiteY4" fmla="*/ 0 h 1385207"/>
              <a:gd name="connsiteX5" fmla="*/ 1224136 w 1224136"/>
              <a:gd name="connsiteY5" fmla="*/ 646848 h 1385207"/>
              <a:gd name="connsiteX6" fmla="*/ 1224136 w 1224136"/>
              <a:gd name="connsiteY6" fmla="*/ 646848 h 1385207"/>
              <a:gd name="connsiteX7" fmla="*/ 1224136 w 1224136"/>
              <a:gd name="connsiteY7" fmla="*/ 924069 h 1385207"/>
              <a:gd name="connsiteX8" fmla="*/ 1224136 w 1224136"/>
              <a:gd name="connsiteY8" fmla="*/ 1108883 h 1385207"/>
              <a:gd name="connsiteX9" fmla="*/ 510057 w 1224136"/>
              <a:gd name="connsiteY9" fmla="*/ 1108883 h 1385207"/>
              <a:gd name="connsiteX10" fmla="*/ 185263 w 1224136"/>
              <a:gd name="connsiteY10" fmla="*/ 1385207 h 1385207"/>
              <a:gd name="connsiteX11" fmla="*/ 164454 w 1224136"/>
              <a:gd name="connsiteY11" fmla="*/ 1121421 h 1385207"/>
              <a:gd name="connsiteX12" fmla="*/ 0 w 1224136"/>
              <a:gd name="connsiteY12" fmla="*/ 1108883 h 1385207"/>
              <a:gd name="connsiteX13" fmla="*/ 0 w 1224136"/>
              <a:gd name="connsiteY13" fmla="*/ 924069 h 1385207"/>
              <a:gd name="connsiteX14" fmla="*/ 0 w 1224136"/>
              <a:gd name="connsiteY14" fmla="*/ 646848 h 1385207"/>
              <a:gd name="connsiteX15" fmla="*/ 0 w 1224136"/>
              <a:gd name="connsiteY15" fmla="*/ 646848 h 1385207"/>
              <a:gd name="connsiteX16" fmla="*/ 0 w 1224136"/>
              <a:gd name="connsiteY16" fmla="*/ 0 h 1385207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510057 w 1224136"/>
              <a:gd name="connsiteY9" fmla="*/ 1108883 h 1323928"/>
              <a:gd name="connsiteX10" fmla="*/ 673412 w 1224136"/>
              <a:gd name="connsiteY10" fmla="*/ 1323928 h 1323928"/>
              <a:gd name="connsiteX11" fmla="*/ 164454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916848 w 1224136"/>
              <a:gd name="connsiteY9" fmla="*/ 1108883 h 1323928"/>
              <a:gd name="connsiteX10" fmla="*/ 673412 w 1224136"/>
              <a:gd name="connsiteY10" fmla="*/ 1323928 h 1323928"/>
              <a:gd name="connsiteX11" fmla="*/ 164454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916848 w 1224136"/>
              <a:gd name="connsiteY9" fmla="*/ 1108883 h 1323928"/>
              <a:gd name="connsiteX10" fmla="*/ 673412 w 1224136"/>
              <a:gd name="connsiteY10" fmla="*/ 1323928 h 1323928"/>
              <a:gd name="connsiteX11" fmla="*/ 644466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69890"/>
              <a:gd name="connsiteX1" fmla="*/ 204023 w 1224136"/>
              <a:gd name="connsiteY1" fmla="*/ 0 h 1369890"/>
              <a:gd name="connsiteX2" fmla="*/ 204023 w 1224136"/>
              <a:gd name="connsiteY2" fmla="*/ 0 h 1369890"/>
              <a:gd name="connsiteX3" fmla="*/ 510057 w 1224136"/>
              <a:gd name="connsiteY3" fmla="*/ 0 h 1369890"/>
              <a:gd name="connsiteX4" fmla="*/ 1224136 w 1224136"/>
              <a:gd name="connsiteY4" fmla="*/ 0 h 1369890"/>
              <a:gd name="connsiteX5" fmla="*/ 1224136 w 1224136"/>
              <a:gd name="connsiteY5" fmla="*/ 646848 h 1369890"/>
              <a:gd name="connsiteX6" fmla="*/ 1224136 w 1224136"/>
              <a:gd name="connsiteY6" fmla="*/ 646848 h 1369890"/>
              <a:gd name="connsiteX7" fmla="*/ 1224136 w 1224136"/>
              <a:gd name="connsiteY7" fmla="*/ 924069 h 1369890"/>
              <a:gd name="connsiteX8" fmla="*/ 1224136 w 1224136"/>
              <a:gd name="connsiteY8" fmla="*/ 1108883 h 1369890"/>
              <a:gd name="connsiteX9" fmla="*/ 916848 w 1224136"/>
              <a:gd name="connsiteY9" fmla="*/ 1108883 h 1369890"/>
              <a:gd name="connsiteX10" fmla="*/ 909351 w 1224136"/>
              <a:gd name="connsiteY10" fmla="*/ 1369890 h 1369890"/>
              <a:gd name="connsiteX11" fmla="*/ 644466 w 1224136"/>
              <a:gd name="connsiteY11" fmla="*/ 1121421 h 1369890"/>
              <a:gd name="connsiteX12" fmla="*/ 0 w 1224136"/>
              <a:gd name="connsiteY12" fmla="*/ 1108883 h 1369890"/>
              <a:gd name="connsiteX13" fmla="*/ 0 w 1224136"/>
              <a:gd name="connsiteY13" fmla="*/ 924069 h 1369890"/>
              <a:gd name="connsiteX14" fmla="*/ 0 w 1224136"/>
              <a:gd name="connsiteY14" fmla="*/ 646848 h 1369890"/>
              <a:gd name="connsiteX15" fmla="*/ 0 w 1224136"/>
              <a:gd name="connsiteY15" fmla="*/ 646848 h 1369890"/>
              <a:gd name="connsiteX16" fmla="*/ 0 w 1224136"/>
              <a:gd name="connsiteY16" fmla="*/ 0 h 1369890"/>
              <a:gd name="connsiteX0" fmla="*/ 0 w 1224136"/>
              <a:gd name="connsiteY0" fmla="*/ 0 h 1431173"/>
              <a:gd name="connsiteX1" fmla="*/ 204023 w 1224136"/>
              <a:gd name="connsiteY1" fmla="*/ 0 h 1431173"/>
              <a:gd name="connsiteX2" fmla="*/ 204023 w 1224136"/>
              <a:gd name="connsiteY2" fmla="*/ 0 h 1431173"/>
              <a:gd name="connsiteX3" fmla="*/ 510057 w 1224136"/>
              <a:gd name="connsiteY3" fmla="*/ 0 h 1431173"/>
              <a:gd name="connsiteX4" fmla="*/ 1224136 w 1224136"/>
              <a:gd name="connsiteY4" fmla="*/ 0 h 1431173"/>
              <a:gd name="connsiteX5" fmla="*/ 1224136 w 1224136"/>
              <a:gd name="connsiteY5" fmla="*/ 646848 h 1431173"/>
              <a:gd name="connsiteX6" fmla="*/ 1224136 w 1224136"/>
              <a:gd name="connsiteY6" fmla="*/ 646848 h 1431173"/>
              <a:gd name="connsiteX7" fmla="*/ 1224136 w 1224136"/>
              <a:gd name="connsiteY7" fmla="*/ 924069 h 1431173"/>
              <a:gd name="connsiteX8" fmla="*/ 1224136 w 1224136"/>
              <a:gd name="connsiteY8" fmla="*/ 1108883 h 1431173"/>
              <a:gd name="connsiteX9" fmla="*/ 916848 w 1224136"/>
              <a:gd name="connsiteY9" fmla="*/ 1108883 h 1431173"/>
              <a:gd name="connsiteX10" fmla="*/ 1055795 w 1224136"/>
              <a:gd name="connsiteY10" fmla="*/ 1431173 h 1431173"/>
              <a:gd name="connsiteX11" fmla="*/ 644466 w 1224136"/>
              <a:gd name="connsiteY11" fmla="*/ 1121421 h 1431173"/>
              <a:gd name="connsiteX12" fmla="*/ 0 w 1224136"/>
              <a:gd name="connsiteY12" fmla="*/ 1108883 h 1431173"/>
              <a:gd name="connsiteX13" fmla="*/ 0 w 1224136"/>
              <a:gd name="connsiteY13" fmla="*/ 924069 h 1431173"/>
              <a:gd name="connsiteX14" fmla="*/ 0 w 1224136"/>
              <a:gd name="connsiteY14" fmla="*/ 646848 h 1431173"/>
              <a:gd name="connsiteX15" fmla="*/ 0 w 1224136"/>
              <a:gd name="connsiteY15" fmla="*/ 646848 h 1431173"/>
              <a:gd name="connsiteX16" fmla="*/ 0 w 1224136"/>
              <a:gd name="connsiteY16" fmla="*/ 0 h 1431173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644466 w 1224136"/>
              <a:gd name="connsiteY11" fmla="*/ 1121421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375987 w 1224136"/>
              <a:gd name="connsiteY11" fmla="*/ 1129081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392261 w 1224136"/>
              <a:gd name="connsiteY11" fmla="*/ 110610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615825 w 1224136"/>
              <a:gd name="connsiteY9" fmla="*/ 1124203 h 1323929"/>
              <a:gd name="connsiteX10" fmla="*/ 323570 w 1224136"/>
              <a:gd name="connsiteY10" fmla="*/ 1323929 h 1323929"/>
              <a:gd name="connsiteX11" fmla="*/ 392261 w 1224136"/>
              <a:gd name="connsiteY11" fmla="*/ 110610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615825 w 1224136"/>
              <a:gd name="connsiteY9" fmla="*/ 1124203 h 1323929"/>
              <a:gd name="connsiteX10" fmla="*/ 323570 w 1224136"/>
              <a:gd name="connsiteY10" fmla="*/ 1323929 h 1323929"/>
              <a:gd name="connsiteX11" fmla="*/ 351585 w 1224136"/>
              <a:gd name="connsiteY11" fmla="*/ 111376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23929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615825" y="1124203"/>
                </a:lnTo>
                <a:lnTo>
                  <a:pt x="323570" y="1323929"/>
                </a:lnTo>
                <a:lnTo>
                  <a:pt x="351585" y="1113760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41412" y="980728"/>
            <a:ext cx="15795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I want to know that my </a:t>
            </a:r>
            <a:r>
              <a:rPr lang="en-GB" b="1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GP is experienced</a:t>
            </a:r>
            <a:r>
              <a:rPr lang="en-GB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 in caring for children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</p:txBody>
      </p:sp>
      <p:sp>
        <p:nvSpPr>
          <p:cNvPr id="22" name="Rectangular Callout 31"/>
          <p:cNvSpPr/>
          <p:nvPr/>
        </p:nvSpPr>
        <p:spPr>
          <a:xfrm>
            <a:off x="4283570" y="764704"/>
            <a:ext cx="1865645" cy="2187145"/>
          </a:xfrm>
          <a:custGeom>
            <a:avLst/>
            <a:gdLst>
              <a:gd name="connsiteX0" fmla="*/ 0 w 1366763"/>
              <a:gd name="connsiteY0" fmla="*/ 0 h 1504172"/>
              <a:gd name="connsiteX1" fmla="*/ 227794 w 1366763"/>
              <a:gd name="connsiteY1" fmla="*/ 0 h 1504172"/>
              <a:gd name="connsiteX2" fmla="*/ 227794 w 1366763"/>
              <a:gd name="connsiteY2" fmla="*/ 0 h 1504172"/>
              <a:gd name="connsiteX3" fmla="*/ 569485 w 1366763"/>
              <a:gd name="connsiteY3" fmla="*/ 0 h 1504172"/>
              <a:gd name="connsiteX4" fmla="*/ 1366763 w 1366763"/>
              <a:gd name="connsiteY4" fmla="*/ 0 h 1504172"/>
              <a:gd name="connsiteX5" fmla="*/ 1366763 w 1366763"/>
              <a:gd name="connsiteY5" fmla="*/ 877434 h 1504172"/>
              <a:gd name="connsiteX6" fmla="*/ 1366763 w 1366763"/>
              <a:gd name="connsiteY6" fmla="*/ 877434 h 1504172"/>
              <a:gd name="connsiteX7" fmla="*/ 1366763 w 1366763"/>
              <a:gd name="connsiteY7" fmla="*/ 1253477 h 1504172"/>
              <a:gd name="connsiteX8" fmla="*/ 1366763 w 1366763"/>
              <a:gd name="connsiteY8" fmla="*/ 1504172 h 1504172"/>
              <a:gd name="connsiteX9" fmla="*/ 569485 w 1366763"/>
              <a:gd name="connsiteY9" fmla="*/ 1504172 h 1504172"/>
              <a:gd name="connsiteX10" fmla="*/ 227794 w 1366763"/>
              <a:gd name="connsiteY10" fmla="*/ 1504172 h 1504172"/>
              <a:gd name="connsiteX11" fmla="*/ 227794 w 1366763"/>
              <a:gd name="connsiteY11" fmla="*/ 1504172 h 1504172"/>
              <a:gd name="connsiteX12" fmla="*/ 0 w 1366763"/>
              <a:gd name="connsiteY12" fmla="*/ 1504172 h 1504172"/>
              <a:gd name="connsiteX13" fmla="*/ 0 w 1366763"/>
              <a:gd name="connsiteY13" fmla="*/ 1253477 h 1504172"/>
              <a:gd name="connsiteX14" fmla="*/ -92598 w 1366763"/>
              <a:gd name="connsiteY14" fmla="*/ 1305952 h 1504172"/>
              <a:gd name="connsiteX15" fmla="*/ 0 w 1366763"/>
              <a:gd name="connsiteY15" fmla="*/ 877434 h 1504172"/>
              <a:gd name="connsiteX16" fmla="*/ 0 w 1366763"/>
              <a:gd name="connsiteY16" fmla="*/ 0 h 1504172"/>
              <a:gd name="connsiteX0" fmla="*/ 92598 w 1459361"/>
              <a:gd name="connsiteY0" fmla="*/ 0 h 1504172"/>
              <a:gd name="connsiteX1" fmla="*/ 320392 w 1459361"/>
              <a:gd name="connsiteY1" fmla="*/ 0 h 1504172"/>
              <a:gd name="connsiteX2" fmla="*/ 320392 w 1459361"/>
              <a:gd name="connsiteY2" fmla="*/ 0 h 1504172"/>
              <a:gd name="connsiteX3" fmla="*/ 662083 w 1459361"/>
              <a:gd name="connsiteY3" fmla="*/ 0 h 1504172"/>
              <a:gd name="connsiteX4" fmla="*/ 1459361 w 1459361"/>
              <a:gd name="connsiteY4" fmla="*/ 0 h 1504172"/>
              <a:gd name="connsiteX5" fmla="*/ 1459361 w 1459361"/>
              <a:gd name="connsiteY5" fmla="*/ 877434 h 1504172"/>
              <a:gd name="connsiteX6" fmla="*/ 1459361 w 1459361"/>
              <a:gd name="connsiteY6" fmla="*/ 877434 h 1504172"/>
              <a:gd name="connsiteX7" fmla="*/ 1459361 w 1459361"/>
              <a:gd name="connsiteY7" fmla="*/ 1253477 h 1504172"/>
              <a:gd name="connsiteX8" fmla="*/ 1459361 w 1459361"/>
              <a:gd name="connsiteY8" fmla="*/ 1504172 h 1504172"/>
              <a:gd name="connsiteX9" fmla="*/ 662083 w 1459361"/>
              <a:gd name="connsiteY9" fmla="*/ 1504172 h 1504172"/>
              <a:gd name="connsiteX10" fmla="*/ 320392 w 1459361"/>
              <a:gd name="connsiteY10" fmla="*/ 1504172 h 1504172"/>
              <a:gd name="connsiteX11" fmla="*/ 320392 w 1459361"/>
              <a:gd name="connsiteY11" fmla="*/ 1504172 h 1504172"/>
              <a:gd name="connsiteX12" fmla="*/ 92598 w 1459361"/>
              <a:gd name="connsiteY12" fmla="*/ 1504172 h 1504172"/>
              <a:gd name="connsiteX13" fmla="*/ 92598 w 1459361"/>
              <a:gd name="connsiteY13" fmla="*/ 1340941 h 1504172"/>
              <a:gd name="connsiteX14" fmla="*/ 0 w 1459361"/>
              <a:gd name="connsiteY14" fmla="*/ 1305952 h 1504172"/>
              <a:gd name="connsiteX15" fmla="*/ 92598 w 1459361"/>
              <a:gd name="connsiteY15" fmla="*/ 877434 h 1504172"/>
              <a:gd name="connsiteX16" fmla="*/ 92598 w 1459361"/>
              <a:gd name="connsiteY16" fmla="*/ 0 h 1504172"/>
              <a:gd name="connsiteX0" fmla="*/ 156208 w 1522971"/>
              <a:gd name="connsiteY0" fmla="*/ 0 h 1504172"/>
              <a:gd name="connsiteX1" fmla="*/ 384002 w 1522971"/>
              <a:gd name="connsiteY1" fmla="*/ 0 h 1504172"/>
              <a:gd name="connsiteX2" fmla="*/ 384002 w 1522971"/>
              <a:gd name="connsiteY2" fmla="*/ 0 h 1504172"/>
              <a:gd name="connsiteX3" fmla="*/ 725693 w 1522971"/>
              <a:gd name="connsiteY3" fmla="*/ 0 h 1504172"/>
              <a:gd name="connsiteX4" fmla="*/ 1522971 w 1522971"/>
              <a:gd name="connsiteY4" fmla="*/ 0 h 1504172"/>
              <a:gd name="connsiteX5" fmla="*/ 1522971 w 1522971"/>
              <a:gd name="connsiteY5" fmla="*/ 877434 h 1504172"/>
              <a:gd name="connsiteX6" fmla="*/ 1522971 w 1522971"/>
              <a:gd name="connsiteY6" fmla="*/ 877434 h 1504172"/>
              <a:gd name="connsiteX7" fmla="*/ 1522971 w 1522971"/>
              <a:gd name="connsiteY7" fmla="*/ 1253477 h 1504172"/>
              <a:gd name="connsiteX8" fmla="*/ 1522971 w 1522971"/>
              <a:gd name="connsiteY8" fmla="*/ 1504172 h 1504172"/>
              <a:gd name="connsiteX9" fmla="*/ 725693 w 1522971"/>
              <a:gd name="connsiteY9" fmla="*/ 1504172 h 1504172"/>
              <a:gd name="connsiteX10" fmla="*/ 384002 w 1522971"/>
              <a:gd name="connsiteY10" fmla="*/ 1504172 h 1504172"/>
              <a:gd name="connsiteX11" fmla="*/ 384002 w 1522971"/>
              <a:gd name="connsiteY11" fmla="*/ 1504172 h 1504172"/>
              <a:gd name="connsiteX12" fmla="*/ 156208 w 1522971"/>
              <a:gd name="connsiteY12" fmla="*/ 1504172 h 1504172"/>
              <a:gd name="connsiteX13" fmla="*/ 156208 w 1522971"/>
              <a:gd name="connsiteY13" fmla="*/ 1340941 h 1504172"/>
              <a:gd name="connsiteX14" fmla="*/ 0 w 1522971"/>
              <a:gd name="connsiteY14" fmla="*/ 1496783 h 1504172"/>
              <a:gd name="connsiteX15" fmla="*/ 156208 w 1522971"/>
              <a:gd name="connsiteY15" fmla="*/ 877434 h 1504172"/>
              <a:gd name="connsiteX16" fmla="*/ 156208 w 1522971"/>
              <a:gd name="connsiteY16" fmla="*/ 0 h 1504172"/>
              <a:gd name="connsiteX0" fmla="*/ 569675 w 1936438"/>
              <a:gd name="connsiteY0" fmla="*/ 0 h 1504172"/>
              <a:gd name="connsiteX1" fmla="*/ 797469 w 1936438"/>
              <a:gd name="connsiteY1" fmla="*/ 0 h 1504172"/>
              <a:gd name="connsiteX2" fmla="*/ 797469 w 1936438"/>
              <a:gd name="connsiteY2" fmla="*/ 0 h 1504172"/>
              <a:gd name="connsiteX3" fmla="*/ 1139160 w 1936438"/>
              <a:gd name="connsiteY3" fmla="*/ 0 h 1504172"/>
              <a:gd name="connsiteX4" fmla="*/ 1936438 w 1936438"/>
              <a:gd name="connsiteY4" fmla="*/ 0 h 1504172"/>
              <a:gd name="connsiteX5" fmla="*/ 1936438 w 1936438"/>
              <a:gd name="connsiteY5" fmla="*/ 877434 h 1504172"/>
              <a:gd name="connsiteX6" fmla="*/ 1936438 w 1936438"/>
              <a:gd name="connsiteY6" fmla="*/ 877434 h 1504172"/>
              <a:gd name="connsiteX7" fmla="*/ 1936438 w 1936438"/>
              <a:gd name="connsiteY7" fmla="*/ 1253477 h 1504172"/>
              <a:gd name="connsiteX8" fmla="*/ 1936438 w 1936438"/>
              <a:gd name="connsiteY8" fmla="*/ 1504172 h 1504172"/>
              <a:gd name="connsiteX9" fmla="*/ 1139160 w 1936438"/>
              <a:gd name="connsiteY9" fmla="*/ 1504172 h 1504172"/>
              <a:gd name="connsiteX10" fmla="*/ 797469 w 1936438"/>
              <a:gd name="connsiteY10" fmla="*/ 1504172 h 1504172"/>
              <a:gd name="connsiteX11" fmla="*/ 797469 w 1936438"/>
              <a:gd name="connsiteY11" fmla="*/ 1504172 h 1504172"/>
              <a:gd name="connsiteX12" fmla="*/ 569675 w 1936438"/>
              <a:gd name="connsiteY12" fmla="*/ 1504172 h 1504172"/>
              <a:gd name="connsiteX13" fmla="*/ 569675 w 1936438"/>
              <a:gd name="connsiteY13" fmla="*/ 1340941 h 1504172"/>
              <a:gd name="connsiteX14" fmla="*/ 0 w 1936438"/>
              <a:gd name="connsiteY14" fmla="*/ 1138975 h 1504172"/>
              <a:gd name="connsiteX15" fmla="*/ 569675 w 1936438"/>
              <a:gd name="connsiteY15" fmla="*/ 877434 h 1504172"/>
              <a:gd name="connsiteX16" fmla="*/ 569675 w 1936438"/>
              <a:gd name="connsiteY16" fmla="*/ 0 h 1504172"/>
              <a:gd name="connsiteX0" fmla="*/ 569675 w 1936438"/>
              <a:gd name="connsiteY0" fmla="*/ 0 h 1504172"/>
              <a:gd name="connsiteX1" fmla="*/ 797469 w 1936438"/>
              <a:gd name="connsiteY1" fmla="*/ 0 h 1504172"/>
              <a:gd name="connsiteX2" fmla="*/ 797469 w 1936438"/>
              <a:gd name="connsiteY2" fmla="*/ 0 h 1504172"/>
              <a:gd name="connsiteX3" fmla="*/ 1139160 w 1936438"/>
              <a:gd name="connsiteY3" fmla="*/ 0 h 1504172"/>
              <a:gd name="connsiteX4" fmla="*/ 1936438 w 1936438"/>
              <a:gd name="connsiteY4" fmla="*/ 0 h 1504172"/>
              <a:gd name="connsiteX5" fmla="*/ 1936438 w 1936438"/>
              <a:gd name="connsiteY5" fmla="*/ 877434 h 1504172"/>
              <a:gd name="connsiteX6" fmla="*/ 1936438 w 1936438"/>
              <a:gd name="connsiteY6" fmla="*/ 877434 h 1504172"/>
              <a:gd name="connsiteX7" fmla="*/ 1936438 w 1936438"/>
              <a:gd name="connsiteY7" fmla="*/ 1253477 h 1504172"/>
              <a:gd name="connsiteX8" fmla="*/ 1936438 w 1936438"/>
              <a:gd name="connsiteY8" fmla="*/ 1504172 h 1504172"/>
              <a:gd name="connsiteX9" fmla="*/ 1139160 w 1936438"/>
              <a:gd name="connsiteY9" fmla="*/ 1504172 h 1504172"/>
              <a:gd name="connsiteX10" fmla="*/ 797469 w 1936438"/>
              <a:gd name="connsiteY10" fmla="*/ 1504172 h 1504172"/>
              <a:gd name="connsiteX11" fmla="*/ 797469 w 1936438"/>
              <a:gd name="connsiteY11" fmla="*/ 1504172 h 1504172"/>
              <a:gd name="connsiteX12" fmla="*/ 569675 w 1936438"/>
              <a:gd name="connsiteY12" fmla="*/ 1504172 h 1504172"/>
              <a:gd name="connsiteX13" fmla="*/ 569675 w 1936438"/>
              <a:gd name="connsiteY13" fmla="*/ 1340941 h 1504172"/>
              <a:gd name="connsiteX14" fmla="*/ 0 w 1936438"/>
              <a:gd name="connsiteY14" fmla="*/ 1138975 h 1504172"/>
              <a:gd name="connsiteX15" fmla="*/ 561723 w 1936438"/>
              <a:gd name="connsiteY15" fmla="*/ 1108022 h 1504172"/>
              <a:gd name="connsiteX16" fmla="*/ 569675 w 1936438"/>
              <a:gd name="connsiteY16" fmla="*/ 0 h 1504172"/>
              <a:gd name="connsiteX0" fmla="*/ 235720 w 1602483"/>
              <a:gd name="connsiteY0" fmla="*/ 0 h 1504172"/>
              <a:gd name="connsiteX1" fmla="*/ 463514 w 1602483"/>
              <a:gd name="connsiteY1" fmla="*/ 0 h 1504172"/>
              <a:gd name="connsiteX2" fmla="*/ 463514 w 1602483"/>
              <a:gd name="connsiteY2" fmla="*/ 0 h 1504172"/>
              <a:gd name="connsiteX3" fmla="*/ 805205 w 1602483"/>
              <a:gd name="connsiteY3" fmla="*/ 0 h 1504172"/>
              <a:gd name="connsiteX4" fmla="*/ 1602483 w 1602483"/>
              <a:gd name="connsiteY4" fmla="*/ 0 h 1504172"/>
              <a:gd name="connsiteX5" fmla="*/ 1602483 w 1602483"/>
              <a:gd name="connsiteY5" fmla="*/ 877434 h 1504172"/>
              <a:gd name="connsiteX6" fmla="*/ 1602483 w 1602483"/>
              <a:gd name="connsiteY6" fmla="*/ 877434 h 1504172"/>
              <a:gd name="connsiteX7" fmla="*/ 1602483 w 1602483"/>
              <a:gd name="connsiteY7" fmla="*/ 1253477 h 1504172"/>
              <a:gd name="connsiteX8" fmla="*/ 1602483 w 1602483"/>
              <a:gd name="connsiteY8" fmla="*/ 1504172 h 1504172"/>
              <a:gd name="connsiteX9" fmla="*/ 805205 w 1602483"/>
              <a:gd name="connsiteY9" fmla="*/ 1504172 h 1504172"/>
              <a:gd name="connsiteX10" fmla="*/ 463514 w 1602483"/>
              <a:gd name="connsiteY10" fmla="*/ 1504172 h 1504172"/>
              <a:gd name="connsiteX11" fmla="*/ 463514 w 1602483"/>
              <a:gd name="connsiteY11" fmla="*/ 1504172 h 1504172"/>
              <a:gd name="connsiteX12" fmla="*/ 235720 w 1602483"/>
              <a:gd name="connsiteY12" fmla="*/ 1504172 h 1504172"/>
              <a:gd name="connsiteX13" fmla="*/ 235720 w 1602483"/>
              <a:gd name="connsiteY13" fmla="*/ 1340941 h 1504172"/>
              <a:gd name="connsiteX14" fmla="*/ 0 w 1602483"/>
              <a:gd name="connsiteY14" fmla="*/ 1178732 h 1504172"/>
              <a:gd name="connsiteX15" fmla="*/ 227768 w 1602483"/>
              <a:gd name="connsiteY15" fmla="*/ 1108022 h 1504172"/>
              <a:gd name="connsiteX16" fmla="*/ 235720 w 1602483"/>
              <a:gd name="connsiteY16" fmla="*/ 0 h 1504172"/>
              <a:gd name="connsiteX0" fmla="*/ 203914 w 1570677"/>
              <a:gd name="connsiteY0" fmla="*/ 0 h 1504172"/>
              <a:gd name="connsiteX1" fmla="*/ 431708 w 1570677"/>
              <a:gd name="connsiteY1" fmla="*/ 0 h 1504172"/>
              <a:gd name="connsiteX2" fmla="*/ 431708 w 1570677"/>
              <a:gd name="connsiteY2" fmla="*/ 0 h 1504172"/>
              <a:gd name="connsiteX3" fmla="*/ 773399 w 1570677"/>
              <a:gd name="connsiteY3" fmla="*/ 0 h 1504172"/>
              <a:gd name="connsiteX4" fmla="*/ 1570677 w 1570677"/>
              <a:gd name="connsiteY4" fmla="*/ 0 h 1504172"/>
              <a:gd name="connsiteX5" fmla="*/ 1570677 w 1570677"/>
              <a:gd name="connsiteY5" fmla="*/ 877434 h 1504172"/>
              <a:gd name="connsiteX6" fmla="*/ 1570677 w 1570677"/>
              <a:gd name="connsiteY6" fmla="*/ 877434 h 1504172"/>
              <a:gd name="connsiteX7" fmla="*/ 1570677 w 1570677"/>
              <a:gd name="connsiteY7" fmla="*/ 1253477 h 1504172"/>
              <a:gd name="connsiteX8" fmla="*/ 1570677 w 1570677"/>
              <a:gd name="connsiteY8" fmla="*/ 1504172 h 1504172"/>
              <a:gd name="connsiteX9" fmla="*/ 773399 w 1570677"/>
              <a:gd name="connsiteY9" fmla="*/ 1504172 h 1504172"/>
              <a:gd name="connsiteX10" fmla="*/ 431708 w 1570677"/>
              <a:gd name="connsiteY10" fmla="*/ 1504172 h 1504172"/>
              <a:gd name="connsiteX11" fmla="*/ 431708 w 1570677"/>
              <a:gd name="connsiteY11" fmla="*/ 1504172 h 1504172"/>
              <a:gd name="connsiteX12" fmla="*/ 203914 w 1570677"/>
              <a:gd name="connsiteY12" fmla="*/ 1504172 h 1504172"/>
              <a:gd name="connsiteX13" fmla="*/ 203914 w 1570677"/>
              <a:gd name="connsiteY13" fmla="*/ 1340941 h 1504172"/>
              <a:gd name="connsiteX14" fmla="*/ 0 w 1570677"/>
              <a:gd name="connsiteY14" fmla="*/ 1123073 h 1504172"/>
              <a:gd name="connsiteX15" fmla="*/ 195962 w 1570677"/>
              <a:gd name="connsiteY15" fmla="*/ 1108022 h 1504172"/>
              <a:gd name="connsiteX16" fmla="*/ 203914 w 1570677"/>
              <a:gd name="connsiteY16" fmla="*/ 0 h 1504172"/>
              <a:gd name="connsiteX0" fmla="*/ 396356 w 1763119"/>
              <a:gd name="connsiteY0" fmla="*/ 0 h 1504172"/>
              <a:gd name="connsiteX1" fmla="*/ 624150 w 1763119"/>
              <a:gd name="connsiteY1" fmla="*/ 0 h 1504172"/>
              <a:gd name="connsiteX2" fmla="*/ 624150 w 1763119"/>
              <a:gd name="connsiteY2" fmla="*/ 0 h 1504172"/>
              <a:gd name="connsiteX3" fmla="*/ 965841 w 1763119"/>
              <a:gd name="connsiteY3" fmla="*/ 0 h 1504172"/>
              <a:gd name="connsiteX4" fmla="*/ 1763119 w 1763119"/>
              <a:gd name="connsiteY4" fmla="*/ 0 h 1504172"/>
              <a:gd name="connsiteX5" fmla="*/ 1763119 w 1763119"/>
              <a:gd name="connsiteY5" fmla="*/ 877434 h 1504172"/>
              <a:gd name="connsiteX6" fmla="*/ 1763119 w 1763119"/>
              <a:gd name="connsiteY6" fmla="*/ 877434 h 1504172"/>
              <a:gd name="connsiteX7" fmla="*/ 1763119 w 1763119"/>
              <a:gd name="connsiteY7" fmla="*/ 1253477 h 1504172"/>
              <a:gd name="connsiteX8" fmla="*/ 1763119 w 1763119"/>
              <a:gd name="connsiteY8" fmla="*/ 1504172 h 1504172"/>
              <a:gd name="connsiteX9" fmla="*/ 965841 w 1763119"/>
              <a:gd name="connsiteY9" fmla="*/ 1504172 h 1504172"/>
              <a:gd name="connsiteX10" fmla="*/ 624150 w 1763119"/>
              <a:gd name="connsiteY10" fmla="*/ 1504172 h 1504172"/>
              <a:gd name="connsiteX11" fmla="*/ 624150 w 1763119"/>
              <a:gd name="connsiteY11" fmla="*/ 1504172 h 1504172"/>
              <a:gd name="connsiteX12" fmla="*/ 396356 w 1763119"/>
              <a:gd name="connsiteY12" fmla="*/ 1504172 h 1504172"/>
              <a:gd name="connsiteX13" fmla="*/ 396356 w 1763119"/>
              <a:gd name="connsiteY13" fmla="*/ 1340941 h 1504172"/>
              <a:gd name="connsiteX14" fmla="*/ 0 w 1763119"/>
              <a:gd name="connsiteY14" fmla="*/ 1081233 h 1504172"/>
              <a:gd name="connsiteX15" fmla="*/ 388404 w 1763119"/>
              <a:gd name="connsiteY15" fmla="*/ 1108022 h 1504172"/>
              <a:gd name="connsiteX16" fmla="*/ 396356 w 1763119"/>
              <a:gd name="connsiteY16" fmla="*/ 0 h 1504172"/>
              <a:gd name="connsiteX0" fmla="*/ 396356 w 1763119"/>
              <a:gd name="connsiteY0" fmla="*/ 0 h 1504172"/>
              <a:gd name="connsiteX1" fmla="*/ 624150 w 1763119"/>
              <a:gd name="connsiteY1" fmla="*/ 0 h 1504172"/>
              <a:gd name="connsiteX2" fmla="*/ 624150 w 1763119"/>
              <a:gd name="connsiteY2" fmla="*/ 0 h 1504172"/>
              <a:gd name="connsiteX3" fmla="*/ 965841 w 1763119"/>
              <a:gd name="connsiteY3" fmla="*/ 0 h 1504172"/>
              <a:gd name="connsiteX4" fmla="*/ 1763119 w 1763119"/>
              <a:gd name="connsiteY4" fmla="*/ 0 h 1504172"/>
              <a:gd name="connsiteX5" fmla="*/ 1763119 w 1763119"/>
              <a:gd name="connsiteY5" fmla="*/ 877434 h 1504172"/>
              <a:gd name="connsiteX6" fmla="*/ 1763119 w 1763119"/>
              <a:gd name="connsiteY6" fmla="*/ 877434 h 1504172"/>
              <a:gd name="connsiteX7" fmla="*/ 1763119 w 1763119"/>
              <a:gd name="connsiteY7" fmla="*/ 1253477 h 1504172"/>
              <a:gd name="connsiteX8" fmla="*/ 1763119 w 1763119"/>
              <a:gd name="connsiteY8" fmla="*/ 1504172 h 1504172"/>
              <a:gd name="connsiteX9" fmla="*/ 965841 w 1763119"/>
              <a:gd name="connsiteY9" fmla="*/ 1504172 h 1504172"/>
              <a:gd name="connsiteX10" fmla="*/ 624150 w 1763119"/>
              <a:gd name="connsiteY10" fmla="*/ 1504172 h 1504172"/>
              <a:gd name="connsiteX11" fmla="*/ 624150 w 1763119"/>
              <a:gd name="connsiteY11" fmla="*/ 1504172 h 1504172"/>
              <a:gd name="connsiteX12" fmla="*/ 396356 w 1763119"/>
              <a:gd name="connsiteY12" fmla="*/ 1504172 h 1504172"/>
              <a:gd name="connsiteX13" fmla="*/ 396356 w 1763119"/>
              <a:gd name="connsiteY13" fmla="*/ 1340941 h 1504172"/>
              <a:gd name="connsiteX14" fmla="*/ 0 w 1763119"/>
              <a:gd name="connsiteY14" fmla="*/ 1081233 h 1504172"/>
              <a:gd name="connsiteX15" fmla="*/ 388404 w 1763119"/>
              <a:gd name="connsiteY15" fmla="*/ 386292 h 1504172"/>
              <a:gd name="connsiteX16" fmla="*/ 396356 w 1763119"/>
              <a:gd name="connsiteY16" fmla="*/ 0 h 1504172"/>
              <a:gd name="connsiteX0" fmla="*/ 295989 w 1662752"/>
              <a:gd name="connsiteY0" fmla="*/ 0 h 1504172"/>
              <a:gd name="connsiteX1" fmla="*/ 523783 w 1662752"/>
              <a:gd name="connsiteY1" fmla="*/ 0 h 1504172"/>
              <a:gd name="connsiteX2" fmla="*/ 523783 w 1662752"/>
              <a:gd name="connsiteY2" fmla="*/ 0 h 1504172"/>
              <a:gd name="connsiteX3" fmla="*/ 865474 w 1662752"/>
              <a:gd name="connsiteY3" fmla="*/ 0 h 1504172"/>
              <a:gd name="connsiteX4" fmla="*/ 1662752 w 1662752"/>
              <a:gd name="connsiteY4" fmla="*/ 0 h 1504172"/>
              <a:gd name="connsiteX5" fmla="*/ 1662752 w 1662752"/>
              <a:gd name="connsiteY5" fmla="*/ 877434 h 1504172"/>
              <a:gd name="connsiteX6" fmla="*/ 1662752 w 1662752"/>
              <a:gd name="connsiteY6" fmla="*/ 877434 h 1504172"/>
              <a:gd name="connsiteX7" fmla="*/ 1662752 w 1662752"/>
              <a:gd name="connsiteY7" fmla="*/ 1253477 h 1504172"/>
              <a:gd name="connsiteX8" fmla="*/ 1662752 w 1662752"/>
              <a:gd name="connsiteY8" fmla="*/ 1504172 h 1504172"/>
              <a:gd name="connsiteX9" fmla="*/ 865474 w 1662752"/>
              <a:gd name="connsiteY9" fmla="*/ 1504172 h 1504172"/>
              <a:gd name="connsiteX10" fmla="*/ 523783 w 1662752"/>
              <a:gd name="connsiteY10" fmla="*/ 1504172 h 1504172"/>
              <a:gd name="connsiteX11" fmla="*/ 523783 w 1662752"/>
              <a:gd name="connsiteY11" fmla="*/ 1504172 h 1504172"/>
              <a:gd name="connsiteX12" fmla="*/ 295989 w 1662752"/>
              <a:gd name="connsiteY12" fmla="*/ 1504172 h 1504172"/>
              <a:gd name="connsiteX13" fmla="*/ 295989 w 1662752"/>
              <a:gd name="connsiteY13" fmla="*/ 1340941 h 1504172"/>
              <a:gd name="connsiteX14" fmla="*/ 0 w 1662752"/>
              <a:gd name="connsiteY14" fmla="*/ 382415 h 1504172"/>
              <a:gd name="connsiteX15" fmla="*/ 288037 w 1662752"/>
              <a:gd name="connsiteY15" fmla="*/ 386292 h 1504172"/>
              <a:gd name="connsiteX16" fmla="*/ 295989 w 1662752"/>
              <a:gd name="connsiteY16" fmla="*/ 0 h 1504172"/>
              <a:gd name="connsiteX0" fmla="*/ 295989 w 1662752"/>
              <a:gd name="connsiteY0" fmla="*/ 0 h 1504172"/>
              <a:gd name="connsiteX1" fmla="*/ 523783 w 1662752"/>
              <a:gd name="connsiteY1" fmla="*/ 0 h 1504172"/>
              <a:gd name="connsiteX2" fmla="*/ 523783 w 1662752"/>
              <a:gd name="connsiteY2" fmla="*/ 0 h 1504172"/>
              <a:gd name="connsiteX3" fmla="*/ 865474 w 1662752"/>
              <a:gd name="connsiteY3" fmla="*/ 0 h 1504172"/>
              <a:gd name="connsiteX4" fmla="*/ 1662752 w 1662752"/>
              <a:gd name="connsiteY4" fmla="*/ 0 h 1504172"/>
              <a:gd name="connsiteX5" fmla="*/ 1662752 w 1662752"/>
              <a:gd name="connsiteY5" fmla="*/ 877434 h 1504172"/>
              <a:gd name="connsiteX6" fmla="*/ 1662752 w 1662752"/>
              <a:gd name="connsiteY6" fmla="*/ 877434 h 1504172"/>
              <a:gd name="connsiteX7" fmla="*/ 1662752 w 1662752"/>
              <a:gd name="connsiteY7" fmla="*/ 1253477 h 1504172"/>
              <a:gd name="connsiteX8" fmla="*/ 1662752 w 1662752"/>
              <a:gd name="connsiteY8" fmla="*/ 1504172 h 1504172"/>
              <a:gd name="connsiteX9" fmla="*/ 865474 w 1662752"/>
              <a:gd name="connsiteY9" fmla="*/ 1504172 h 1504172"/>
              <a:gd name="connsiteX10" fmla="*/ 523783 w 1662752"/>
              <a:gd name="connsiteY10" fmla="*/ 1504172 h 1504172"/>
              <a:gd name="connsiteX11" fmla="*/ 523783 w 1662752"/>
              <a:gd name="connsiteY11" fmla="*/ 1504172 h 1504172"/>
              <a:gd name="connsiteX12" fmla="*/ 295989 w 1662752"/>
              <a:gd name="connsiteY12" fmla="*/ 1504172 h 1504172"/>
              <a:gd name="connsiteX13" fmla="*/ 270898 w 1662752"/>
              <a:gd name="connsiteY13" fmla="*/ 619212 h 1504172"/>
              <a:gd name="connsiteX14" fmla="*/ 0 w 1662752"/>
              <a:gd name="connsiteY14" fmla="*/ 382415 h 1504172"/>
              <a:gd name="connsiteX15" fmla="*/ 288037 w 1662752"/>
              <a:gd name="connsiteY15" fmla="*/ 386292 h 1504172"/>
              <a:gd name="connsiteX16" fmla="*/ 295989 w 1662752"/>
              <a:gd name="connsiteY16" fmla="*/ 0 h 1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2752" h="1504172">
                <a:moveTo>
                  <a:pt x="295989" y="0"/>
                </a:moveTo>
                <a:lnTo>
                  <a:pt x="523783" y="0"/>
                </a:lnTo>
                <a:lnTo>
                  <a:pt x="523783" y="0"/>
                </a:lnTo>
                <a:lnTo>
                  <a:pt x="865474" y="0"/>
                </a:lnTo>
                <a:lnTo>
                  <a:pt x="1662752" y="0"/>
                </a:lnTo>
                <a:lnTo>
                  <a:pt x="1662752" y="877434"/>
                </a:lnTo>
                <a:lnTo>
                  <a:pt x="1662752" y="877434"/>
                </a:lnTo>
                <a:lnTo>
                  <a:pt x="1662752" y="1253477"/>
                </a:lnTo>
                <a:lnTo>
                  <a:pt x="1662752" y="1504172"/>
                </a:lnTo>
                <a:lnTo>
                  <a:pt x="865474" y="1504172"/>
                </a:lnTo>
                <a:lnTo>
                  <a:pt x="523783" y="1504172"/>
                </a:lnTo>
                <a:lnTo>
                  <a:pt x="523783" y="1504172"/>
                </a:lnTo>
                <a:lnTo>
                  <a:pt x="295989" y="1504172"/>
                </a:lnTo>
                <a:lnTo>
                  <a:pt x="270898" y="619212"/>
                </a:lnTo>
                <a:lnTo>
                  <a:pt x="0" y="382415"/>
                </a:lnTo>
                <a:cubicBezTo>
                  <a:pt x="129468" y="391345"/>
                  <a:pt x="158569" y="377362"/>
                  <a:pt x="288037" y="386292"/>
                </a:cubicBezTo>
                <a:cubicBezTo>
                  <a:pt x="290688" y="16951"/>
                  <a:pt x="293338" y="369341"/>
                  <a:pt x="295989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17235" y="836712"/>
            <a:ext cx="1337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Make sure the </a:t>
            </a:r>
            <a:r>
              <a:rPr lang="en-GB" sz="1600" b="1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school can look after my son </a:t>
            </a:r>
            <a:r>
              <a:rPr lang="en-GB" sz="1600" dirty="0" smtClean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when he has an asthma attack</a:t>
            </a:r>
            <a:endParaRPr lang="en-GB" sz="1600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b="1" dirty="0" smtClean="0">
              <a:solidFill>
                <a:srgbClr val="3F3F3F"/>
              </a:solidFill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8" y="908720"/>
            <a:ext cx="1278278" cy="2827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32" y="3173960"/>
            <a:ext cx="1608916" cy="2958925"/>
          </a:xfrm>
          <a:prstGeom prst="rect">
            <a:avLst/>
          </a:prstGeom>
        </p:spPr>
      </p:pic>
      <p:pic>
        <p:nvPicPr>
          <p:cNvPr id="26" name="Picture 2" descr="C:\Users\TParr1\AppData\Local\Microsoft\Windows\Temporary Internet Files\Content.Outlook\J94ACBRM\black-teen-bo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7" y="3917921"/>
            <a:ext cx="1909632" cy="28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TParr1\AppData\Local\Microsoft\Windows\Temporary Internet Files\Content.Outlook\J94ACBRM\white-teen-brunette-girl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32" y="3779296"/>
            <a:ext cx="2152242" cy="28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TParr1\AppData\Local\Microsoft\Windows\Temporary Internet Files\Content.Outlook\J94ACBRM\white-teen-bo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86" y="918414"/>
            <a:ext cx="1664692" cy="25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TParr1\AppData\Local\Microsoft\Windows\Temporary Internet Files\Content.Outlook\J94ACBRM\black-woman-w-chil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41" y="1340768"/>
            <a:ext cx="2702804" cy="24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7293" y="4220627"/>
            <a:ext cx="1772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am worried about what will happen next year when I am </a:t>
            </a:r>
            <a:r>
              <a:rPr lang="en-GB" b="1" dirty="0" smtClean="0"/>
              <a:t>too old for the children’s clinic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54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49275"/>
            <a:ext cx="28638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00063" y="1000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549275"/>
            <a:ext cx="28908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19475" y="4724400"/>
            <a:ext cx="27368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The CSDH – closing the gap in a generation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2005-2008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300788" y="4724400"/>
            <a:ext cx="28797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The Marmot Review – Fair Society Healthy Lives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2009/10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26638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ea typeface="ＭＳ Ｐゴシック" charset="0"/>
              </a:rPr>
              <a:t>Social justice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ＭＳ Ｐゴシック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ＭＳ Ｐゴシック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ea typeface="ＭＳ Ｐゴシック" charset="0"/>
              </a:rPr>
              <a:t>Material, psychosocial, political empowerment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ＭＳ Ｐゴシック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ＭＳ Ｐゴシック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ea typeface="ＭＳ Ｐゴシック" charset="0"/>
              </a:rPr>
              <a:t>Creating the conditions for people to have control of their lives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30200" y="1643063"/>
            <a:ext cx="8489950" cy="3457575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GB" sz="2400" b="1"/>
              <a:t>Give every child the best start in life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Enable all children, young people and adults to maximise their capabilities and have control over their lives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fair employment and good work for all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Ensure healthy standard of living for all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and develop healthy and sustainable places and communities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 Strengthen the role and impact of ill health prevention</a:t>
            </a:r>
            <a:endParaRPr lang="en-US" sz="2400" b="1"/>
          </a:p>
          <a:p>
            <a:pPr marL="457200" indent="-457200">
              <a:buFontTx/>
              <a:buNone/>
            </a:pPr>
            <a:endParaRPr lang="en-GB" sz="2000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GB"/>
          </a:p>
        </p:txBody>
      </p:sp>
      <p:sp>
        <p:nvSpPr>
          <p:cNvPr id="24579" name="Rectangle 42"/>
          <p:cNvSpPr>
            <a:spLocks noChangeArrowheads="1"/>
          </p:cNvSpPr>
          <p:nvPr/>
        </p:nvSpPr>
        <p:spPr bwMode="auto">
          <a:xfrm>
            <a:off x="539750" y="638175"/>
            <a:ext cx="8086725" cy="647700"/>
          </a:xfrm>
          <a:prstGeom prst="rect">
            <a:avLst/>
          </a:prstGeom>
          <a:solidFill>
            <a:srgbClr val="6699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8000"/>
                </a:solidFill>
                <a:ea typeface="ＭＳ Ｐゴシック" charset="0"/>
              </a:rPr>
              <a:t>Marmot Review: 6 Policy Objectives</a:t>
            </a:r>
            <a:endParaRPr lang="en-US" sz="2800">
              <a:solidFill>
                <a:srgbClr val="008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30200" y="1643063"/>
            <a:ext cx="8489950" cy="3457575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GB" sz="2400" b="1">
                <a:solidFill>
                  <a:srgbClr val="FF0000"/>
                </a:solidFill>
              </a:rPr>
              <a:t>Give every child the best start in life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Enable all children, young people and adults to maximise their capabilities and have control over their lives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fair employment and good work for all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Ensure healthy standard of living for all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and develop healthy and sustainable places and communities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 Strengthen the role and impact of ill health prevention</a:t>
            </a:r>
            <a:endParaRPr lang="en-US" sz="2400" b="1"/>
          </a:p>
          <a:p>
            <a:pPr marL="457200" indent="-457200">
              <a:buFontTx/>
              <a:buNone/>
            </a:pPr>
            <a:endParaRPr lang="en-GB" sz="2000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GB"/>
          </a:p>
        </p:txBody>
      </p:sp>
      <p:sp>
        <p:nvSpPr>
          <p:cNvPr id="25603" name="Rectangle 42"/>
          <p:cNvSpPr>
            <a:spLocks noChangeArrowheads="1"/>
          </p:cNvSpPr>
          <p:nvPr/>
        </p:nvSpPr>
        <p:spPr bwMode="auto">
          <a:xfrm>
            <a:off x="539750" y="638175"/>
            <a:ext cx="8086725" cy="647700"/>
          </a:xfrm>
          <a:prstGeom prst="rect">
            <a:avLst/>
          </a:prstGeom>
          <a:solidFill>
            <a:srgbClr val="6699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8000"/>
                </a:solidFill>
                <a:ea typeface="ＭＳ Ｐゴシック" charset="0"/>
              </a:rPr>
              <a:t>Marmot Review: 6 Policy Objectives</a:t>
            </a:r>
            <a:endParaRPr lang="en-US" sz="2800">
              <a:solidFill>
                <a:srgbClr val="008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n-GB" dirty="0"/>
              <a:t>Socio-emotional difficulties at age 3 and 5:</a:t>
            </a:r>
            <a:br>
              <a:rPr lang="en-GB" dirty="0"/>
            </a:br>
            <a:r>
              <a:rPr lang="en-GB" dirty="0"/>
              <a:t>Millennium Cohort Study</a:t>
            </a:r>
          </a:p>
        </p:txBody>
      </p:sp>
      <p:sp>
        <p:nvSpPr>
          <p:cNvPr id="614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Age 3</a:t>
            </a:r>
          </a:p>
        </p:txBody>
      </p:sp>
      <p:graphicFrame>
        <p:nvGraphicFramePr>
          <p:cNvPr id="6146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4" imgW="4041998" imgH="3950550" progId="Excel.Chart.8">
                  <p:embed/>
                </p:oleObj>
              </mc:Choice>
              <mc:Fallback>
                <p:oleObj r:id="rId4" imgW="4041998" imgH="39505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74875"/>
                        <a:ext cx="4040188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Age 5</a:t>
            </a:r>
          </a:p>
        </p:txBody>
      </p:sp>
      <p:graphicFrame>
        <p:nvGraphicFramePr>
          <p:cNvPr id="6147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6" imgW="4041998" imgH="3950550" progId="Excel.Chart.8">
                  <p:embed/>
                </p:oleObj>
              </mc:Choice>
              <mc:Fallback>
                <p:oleObj r:id="rId6" imgW="4041998" imgH="39505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174875"/>
                        <a:ext cx="4041775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571500" y="6357938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Kelly et al, 2010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571500" y="6072188"/>
            <a:ext cx="6846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Fully adjusted = for parenting activities and psychosocial markers</a:t>
            </a:r>
          </a:p>
        </p:txBody>
      </p:sp>
    </p:spTree>
    <p:extLst>
      <p:ext uri="{BB962C8B-B14F-4D97-AF65-F5344CB8AC3E}">
        <p14:creationId xmlns:p14="http://schemas.microsoft.com/office/powerpoint/2010/main" val="8667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0" y="701824"/>
            <a:ext cx="9144000" cy="1143000"/>
          </a:xfrm>
        </p:spPr>
        <p:txBody>
          <a:bodyPr/>
          <a:lstStyle/>
          <a:p>
            <a:r>
              <a:rPr lang="en-GB" dirty="0"/>
              <a:t>Verbal ability at age 3 and 5 by family income:</a:t>
            </a:r>
            <a:br>
              <a:rPr lang="en-GB" dirty="0"/>
            </a:br>
            <a:r>
              <a:rPr lang="en-GB" dirty="0"/>
              <a:t>Millennium Cohort Study</a:t>
            </a:r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Age 3</a:t>
            </a:r>
          </a:p>
        </p:txBody>
      </p:sp>
      <p:graphicFrame>
        <p:nvGraphicFramePr>
          <p:cNvPr id="7170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4" imgW="4041998" imgH="3950550" progId="Excel.Chart.8">
                  <p:embed/>
                </p:oleObj>
              </mc:Choice>
              <mc:Fallback>
                <p:oleObj r:id="rId4" imgW="4041998" imgH="39505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74875"/>
                        <a:ext cx="4040188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Age 5</a:t>
            </a:r>
          </a:p>
        </p:txBody>
      </p:sp>
      <p:graphicFrame>
        <p:nvGraphicFramePr>
          <p:cNvPr id="7171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6" imgW="4041998" imgH="3950550" progId="Excel.Chart.8">
                  <p:embed/>
                </p:oleObj>
              </mc:Choice>
              <mc:Fallback>
                <p:oleObj r:id="rId6" imgW="4041998" imgH="39505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174875"/>
                        <a:ext cx="4041775" cy="39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71500" y="62865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Kelly et al, 2010 in press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571500" y="6000750"/>
            <a:ext cx="6846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Fully adjusted = for parenting activities and psychosocial markers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64704"/>
            <a:ext cx="8489950" cy="648072"/>
          </a:xfrm>
        </p:spPr>
        <p:txBody>
          <a:bodyPr/>
          <a:lstStyle/>
          <a:p>
            <a:pPr algn="ctr"/>
            <a:r>
              <a:rPr lang="en-US"/>
              <a:t>Child poverty (&lt;60% median income)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" y="1309702"/>
            <a:ext cx="8651457" cy="5202566"/>
          </a:xfrm>
        </p:spPr>
      </p:pic>
      <p:sp>
        <p:nvSpPr>
          <p:cNvPr id="5" name="TextBox 4"/>
          <p:cNvSpPr txBox="1"/>
          <p:nvPr/>
        </p:nvSpPr>
        <p:spPr>
          <a:xfrm>
            <a:off x="330200" y="651226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UNICEF Report Card 14</a:t>
            </a:r>
          </a:p>
        </p:txBody>
      </p:sp>
    </p:spTree>
    <p:extLst>
      <p:ext uri="{BB962C8B-B14F-4D97-AF65-F5344CB8AC3E}">
        <p14:creationId xmlns:p14="http://schemas.microsoft.com/office/powerpoint/2010/main" val="3611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20688"/>
            <a:ext cx="8489950" cy="648072"/>
          </a:xfrm>
        </p:spPr>
        <p:txBody>
          <a:bodyPr/>
          <a:lstStyle/>
          <a:p>
            <a:pPr algn="ctr"/>
            <a:r>
              <a:rPr lang="en-US" dirty="0"/>
              <a:t>Reducing child poverty by social transfers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0" y="1268760"/>
            <a:ext cx="8713986" cy="5040560"/>
          </a:xfrm>
        </p:spPr>
      </p:pic>
      <p:sp>
        <p:nvSpPr>
          <p:cNvPr id="5" name="Up Arrow 4"/>
          <p:cNvSpPr/>
          <p:nvPr/>
        </p:nvSpPr>
        <p:spPr>
          <a:xfrm>
            <a:off x="7380312" y="5661248"/>
            <a:ext cx="45719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835696" y="5805264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58888" y="247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x-none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95536" y="2474044"/>
          <a:ext cx="7632848" cy="345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258888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000000"/>
                </a:solidFill>
                <a:latin typeface="Calibri" charset="0"/>
              </a:rPr>
              <a:t>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6389" name="Title 6"/>
          <p:cNvSpPr>
            <a:spLocks noGrp="1"/>
          </p:cNvSpPr>
          <p:nvPr>
            <p:ph type="ctrTitle"/>
          </p:nvPr>
        </p:nvSpPr>
        <p:spPr>
          <a:xfrm>
            <a:off x="647700" y="1111250"/>
            <a:ext cx="8496300" cy="1368425"/>
          </a:xfrm>
        </p:spPr>
        <p:txBody>
          <a:bodyPr/>
          <a:lstStyle/>
          <a:p>
            <a:r>
              <a:rPr lang="en-GB" altLang="x-none">
                <a:ea typeface="ＭＳ Ｐゴシック" charset="-128"/>
              </a:rPr>
              <a:t>All cause mortality &lt;50 years by prevalence of ACEs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250825" y="6524625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>
                <a:solidFill>
                  <a:srgbClr val="000000"/>
                </a:solidFill>
              </a:rPr>
              <a:t>Kelly-Irving M et al. EJ Epidemiology. 2011</a:t>
            </a:r>
          </a:p>
        </p:txBody>
      </p:sp>
    </p:spTree>
    <p:extLst>
      <p:ext uri="{BB962C8B-B14F-4D97-AF65-F5344CB8AC3E}">
        <p14:creationId xmlns:p14="http://schemas.microsoft.com/office/powerpoint/2010/main" val="11191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Increased odds ratio of psychopathology associated with various types of ACE, by age, UK, 2008</a:t>
            </a:r>
            <a:r>
              <a:rPr lang="en-GB" altLang="en-US" sz="800" b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GB" altLang="en-US" sz="800" b="0">
                <a:solidFill>
                  <a:schemeClr val="tx1"/>
                </a:solidFill>
                <a:ea typeface="ＭＳ Ｐゴシック" charset="-128"/>
              </a:rPr>
            </a:br>
            <a:endParaRPr lang="en-GB" altLang="x-none">
              <a:ea typeface="ＭＳ Ｐゴシック" charset="-128"/>
            </a:endParaRPr>
          </a:p>
        </p:txBody>
      </p:sp>
      <p:pic>
        <p:nvPicPr>
          <p:cNvPr id="19459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99306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38125" y="6508750"/>
            <a:ext cx="699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x-none">
                <a:solidFill>
                  <a:srgbClr val="000000"/>
                </a:solidFill>
              </a:rPr>
              <a:t>Clark C et al. Social Psychiatry and Psychiatric Epidemiology 2012.</a:t>
            </a:r>
          </a:p>
        </p:txBody>
      </p:sp>
    </p:spTree>
    <p:extLst>
      <p:ext uri="{BB962C8B-B14F-4D97-AF65-F5344CB8AC3E}">
        <p14:creationId xmlns:p14="http://schemas.microsoft.com/office/powerpoint/2010/main" val="2068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Adverse Childhood Experiences: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9" y="1652587"/>
            <a:ext cx="8790649" cy="48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3913" y="6525344"/>
            <a:ext cx="62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Bellis et al., 2014</a:t>
            </a:r>
          </a:p>
        </p:txBody>
      </p:sp>
    </p:spTree>
    <p:extLst>
      <p:ext uri="{BB962C8B-B14F-4D97-AF65-F5344CB8AC3E}">
        <p14:creationId xmlns:p14="http://schemas.microsoft.com/office/powerpoint/2010/main" val="5516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Issues: Primary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980728"/>
            <a:ext cx="8642350" cy="525591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CYP make up over 40% of the primary care </a:t>
            </a:r>
            <a:r>
              <a:rPr lang="en-GB" sz="2000" dirty="0" smtClean="0"/>
              <a:t>workload – yet GPs tell us they see ‘very few young people’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0-25 years is a huge age range and there are significant differences in how young people need to access primary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CYP are twice </a:t>
            </a:r>
            <a:r>
              <a:rPr lang="en-GB" sz="2000" dirty="0"/>
              <a:t>as </a:t>
            </a:r>
            <a:r>
              <a:rPr lang="en-GB" sz="2000" dirty="0" smtClean="0"/>
              <a:t>likely as other groups </a:t>
            </a:r>
            <a:r>
              <a:rPr lang="en-GB" sz="2000" dirty="0"/>
              <a:t>to attend A&amp;E or </a:t>
            </a:r>
            <a:r>
              <a:rPr lang="en-GB" sz="2000" dirty="0" smtClean="0"/>
              <a:t>walk-in centres rather than see their family doctor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Navigating services for CYP is a challenge for patients and healthcare </a:t>
            </a:r>
            <a:r>
              <a:rPr lang="en-GB" sz="2000" dirty="0" smtClean="0"/>
              <a:t>professionals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There is a lack </a:t>
            </a:r>
            <a:r>
              <a:rPr lang="en-GB" sz="2000" dirty="0"/>
              <a:t>of well developed models of care for CYP in the primary care </a:t>
            </a:r>
            <a:r>
              <a:rPr lang="en-GB" sz="2000" dirty="0" smtClean="0"/>
              <a:t>setting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Status quo sustainability and the opportunity from at scale work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This is why we are here today: to support each other in the transformation of primary care services for CYP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And to launch a toolkit of resources to support this effort.</a:t>
            </a:r>
            <a:endParaRPr lang="en-GB" sz="2000" dirty="0">
              <a:solidFill>
                <a:srgbClr val="FF0000"/>
              </a:solidFill>
            </a:endParaRPr>
          </a:p>
          <a:p>
            <a:pPr lvl="0"/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30200" y="1643063"/>
            <a:ext cx="8489950" cy="3457575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GB" sz="2400" b="1"/>
              <a:t>Give every child the best start in life</a:t>
            </a:r>
          </a:p>
          <a:p>
            <a:pPr marL="457200" indent="-457200">
              <a:buFontTx/>
              <a:buAutoNum type="alphaUcPeriod"/>
            </a:pPr>
            <a:r>
              <a:rPr lang="en-GB" sz="2400" b="1">
                <a:solidFill>
                  <a:srgbClr val="FF0000"/>
                </a:solidFill>
              </a:rPr>
              <a:t>Enable all children, young people and adults to maximise their capabilities and have control over their lives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fair employment and good work for all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Ensure healthy standard of living for all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and develop healthy and sustainable places and communities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 Strengthen the role and impact of ill health prevention</a:t>
            </a:r>
            <a:endParaRPr lang="en-US" sz="2400" b="1"/>
          </a:p>
          <a:p>
            <a:pPr marL="457200" indent="-457200">
              <a:buFontTx/>
              <a:buNone/>
            </a:pPr>
            <a:endParaRPr lang="en-GB" sz="2000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GB"/>
          </a:p>
        </p:txBody>
      </p:sp>
      <p:sp>
        <p:nvSpPr>
          <p:cNvPr id="26627" name="Rectangle 42"/>
          <p:cNvSpPr>
            <a:spLocks noChangeArrowheads="1"/>
          </p:cNvSpPr>
          <p:nvPr/>
        </p:nvSpPr>
        <p:spPr bwMode="auto">
          <a:xfrm>
            <a:off x="539750" y="638175"/>
            <a:ext cx="8086725" cy="647700"/>
          </a:xfrm>
          <a:prstGeom prst="rect">
            <a:avLst/>
          </a:prstGeom>
          <a:solidFill>
            <a:srgbClr val="6699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8000"/>
                </a:solidFill>
                <a:ea typeface="ＭＳ Ｐゴシック" charset="0"/>
              </a:rPr>
              <a:t>Marmot Review: 6 Policy Objectives</a:t>
            </a:r>
            <a:endParaRPr lang="en-US" sz="2800">
              <a:solidFill>
                <a:srgbClr val="008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692696"/>
            <a:ext cx="9144000" cy="60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6525344"/>
            <a:ext cx="221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Source: PISA, 2013</a:t>
            </a:r>
          </a:p>
        </p:txBody>
      </p:sp>
    </p:spTree>
    <p:extLst>
      <p:ext uri="{BB962C8B-B14F-4D97-AF65-F5344CB8AC3E}">
        <p14:creationId xmlns:p14="http://schemas.microsoft.com/office/powerpoint/2010/main" val="1874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30200" y="1643063"/>
            <a:ext cx="8489950" cy="3457575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GB" sz="2400" b="1"/>
              <a:t>Give every child the best start in life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Enable all children, young people and adults to maximise their capabilities and have control over their lives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fair employment and good work for all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>
                <a:solidFill>
                  <a:srgbClr val="FF0000"/>
                </a:solidFill>
              </a:rPr>
              <a:t>Ensure healthy standard of living for all</a:t>
            </a:r>
          </a:p>
          <a:p>
            <a:pPr marL="457200" indent="-457200">
              <a:buFontTx/>
              <a:buAutoNum type="alphaUcPeriod"/>
            </a:pPr>
            <a:r>
              <a:rPr lang="en-GB" sz="2400" b="1"/>
              <a:t>Create and develop healthy and sustainable places and communities</a:t>
            </a:r>
            <a:endParaRPr lang="en-US" sz="2400" b="1"/>
          </a:p>
          <a:p>
            <a:pPr marL="457200" indent="-457200">
              <a:buFontTx/>
              <a:buAutoNum type="alphaUcPeriod"/>
            </a:pPr>
            <a:r>
              <a:rPr lang="en-GB" sz="2400" b="1"/>
              <a:t> Strengthen the role and impact of ill health prevention</a:t>
            </a:r>
            <a:endParaRPr lang="en-US" sz="2400" b="1"/>
          </a:p>
          <a:p>
            <a:pPr marL="457200" indent="-457200">
              <a:buFontTx/>
              <a:buNone/>
            </a:pPr>
            <a:endParaRPr lang="en-GB" sz="2000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US" b="1"/>
          </a:p>
          <a:p>
            <a:pPr marL="457200" indent="-457200"/>
            <a:endParaRPr lang="en-GB"/>
          </a:p>
        </p:txBody>
      </p:sp>
      <p:sp>
        <p:nvSpPr>
          <p:cNvPr id="31747" name="Rectangle 42"/>
          <p:cNvSpPr>
            <a:spLocks noChangeArrowheads="1"/>
          </p:cNvSpPr>
          <p:nvPr/>
        </p:nvSpPr>
        <p:spPr bwMode="auto">
          <a:xfrm>
            <a:off x="539750" y="638175"/>
            <a:ext cx="8086725" cy="647700"/>
          </a:xfrm>
          <a:prstGeom prst="rect">
            <a:avLst/>
          </a:prstGeom>
          <a:solidFill>
            <a:srgbClr val="6699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8000"/>
                </a:solidFill>
                <a:ea typeface="ＭＳ Ｐゴシック" charset="0"/>
              </a:rPr>
              <a:t>Marmot Review: 6 Policy Objectives</a:t>
            </a:r>
            <a:endParaRPr lang="en-US" sz="2800">
              <a:solidFill>
                <a:srgbClr val="008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640762" cy="1296987"/>
          </a:xfrm>
        </p:spPr>
        <p:txBody>
          <a:bodyPr/>
          <a:lstStyle/>
          <a:p>
            <a:pPr algn="ctr"/>
            <a:r>
              <a:rPr lang="en-GB" dirty="0"/>
              <a:t>Trends in income share among top income </a:t>
            </a:r>
            <a:r>
              <a:rPr lang="en-GB" dirty="0" err="1"/>
              <a:t>decile</a:t>
            </a:r>
            <a:r>
              <a:rPr lang="en-GB" dirty="0"/>
              <a:t>, US: 1913-2007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527175"/>
            <a:ext cx="80867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8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/>
          <a:stretch/>
        </p:blipFill>
        <p:spPr bwMode="auto">
          <a:xfrm>
            <a:off x="39158" y="1765394"/>
            <a:ext cx="9070464" cy="447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5536" y="6155010"/>
            <a:ext cx="2038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472"/>
            <a:ext cx="8496300" cy="1368425"/>
          </a:xfrm>
        </p:spPr>
        <p:txBody>
          <a:bodyPr/>
          <a:lstStyle/>
          <a:p>
            <a:pPr algn="ctr"/>
            <a:r>
              <a:rPr lang="en-GB" dirty="0"/>
              <a:t>6.7 million of the 13 million people in poverty are in working households, UK 2011/12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21689"/>
            <a:ext cx="1209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4465" y="6412185"/>
            <a:ext cx="306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(JRF 2013 using DWP data) </a:t>
            </a:r>
          </a:p>
        </p:txBody>
      </p:sp>
    </p:spTree>
    <p:extLst>
      <p:ext uri="{BB962C8B-B14F-4D97-AF65-F5344CB8AC3E}">
        <p14:creationId xmlns:p14="http://schemas.microsoft.com/office/powerpoint/2010/main" val="3156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30200" y="620713"/>
            <a:ext cx="8489950" cy="8636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           A Less Progressive Tax Code USA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sz="2000">
                <a:ea typeface="ＭＳ Ｐゴシック" charset="-128"/>
              </a:rPr>
              <a:t>Total tax rate by income group</a:t>
            </a:r>
          </a:p>
        </p:txBody>
      </p:sp>
      <p:pic>
        <p:nvPicPr>
          <p:cNvPr id="6349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1484313"/>
            <a:ext cx="8489950" cy="5130800"/>
          </a:xfrm>
        </p:spPr>
      </p:pic>
    </p:spTree>
    <p:extLst>
      <p:ext uri="{BB962C8B-B14F-4D97-AF65-F5344CB8AC3E}">
        <p14:creationId xmlns:p14="http://schemas.microsoft.com/office/powerpoint/2010/main" val="13932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3686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8362950" cy="5876925"/>
          </a:xfrm>
        </p:spPr>
      </p:pic>
    </p:spTree>
    <p:extLst>
      <p:ext uri="{BB962C8B-B14F-4D97-AF65-F5344CB8AC3E}">
        <p14:creationId xmlns:p14="http://schemas.microsoft.com/office/powerpoint/2010/main" val="33210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>
                <a:ea typeface="ＭＳ Ｐゴシック" charset="-128"/>
              </a:rPr>
              <a:t>Tax havens increase inequality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30200" y="1700213"/>
            <a:ext cx="8489950" cy="4105275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50% of wealth in tax havens belongs to top 0.01% of people in advanced economies</a:t>
            </a:r>
          </a:p>
          <a:p>
            <a:r>
              <a:rPr lang="en-US" altLang="en-US" sz="3200">
                <a:ea typeface="ＭＳ Ｐゴシック" charset="-128"/>
              </a:rPr>
              <a:t>That wealth is equivalent to 5% global GDP</a:t>
            </a:r>
          </a:p>
          <a:p>
            <a:r>
              <a:rPr lang="en-US" altLang="en-US" sz="3200">
                <a:ea typeface="ＭＳ Ｐゴシック" charset="-128"/>
              </a:rPr>
              <a:t>Tax avoidance on massive scale</a:t>
            </a:r>
          </a:p>
          <a:p>
            <a:endParaRPr lang="en-US" altLang="en-US" sz="3200">
              <a:ea typeface="ＭＳ Ｐゴシック" charset="-128"/>
            </a:endParaRPr>
          </a:p>
          <a:p>
            <a:r>
              <a:rPr lang="en-US" altLang="en-US" sz="3200">
                <a:ea typeface="ＭＳ Ｐゴシック" charset="-128"/>
              </a:rPr>
              <a:t>Added to that is avoidance of tax by multinationals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539750" y="6345238"/>
            <a:ext cx="364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Zucman, G. Guardian 8 Nov 2017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9288"/>
          </a:xfrm>
        </p:spPr>
        <p:txBody>
          <a:bodyPr/>
          <a:lstStyle/>
          <a:p>
            <a:pPr algn="ctr"/>
            <a:r>
              <a:rPr lang="en-US" altLang="en-US" sz="3600">
                <a:ea typeface="ＭＳ Ｐゴシック" charset="-128"/>
              </a:rPr>
              <a:t>Multinationals’ tax avoidance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30200" y="1916113"/>
            <a:ext cx="8489950" cy="4249737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€600bn a year shifted to world’s tax havens </a:t>
            </a:r>
          </a:p>
          <a:p>
            <a:r>
              <a:rPr lang="en-US" altLang="en-US" sz="3200">
                <a:ea typeface="ＭＳ Ｐゴシック" charset="-128"/>
              </a:rPr>
              <a:t>€350bn into European tax havens </a:t>
            </a:r>
            <a:r>
              <a:rPr lang="mr-IN" altLang="en-US" sz="3200">
                <a:ea typeface="ＭＳ Ｐゴシック" charset="-128"/>
              </a:rPr>
              <a:t>–</a:t>
            </a:r>
            <a:r>
              <a:rPr lang="en-US" altLang="en-US" sz="3200">
                <a:ea typeface="ＭＳ Ｐゴシック" charset="-128"/>
              </a:rPr>
              <a:t> mainly profits from EU countries. Taxed at 0 to 5%</a:t>
            </a:r>
          </a:p>
          <a:p>
            <a:r>
              <a:rPr lang="en-US" altLang="en-US" sz="3200">
                <a:ea typeface="ＭＳ Ｐゴシック" charset="-128"/>
              </a:rPr>
              <a:t>Deprives the EU of a fifth of corporate tax revenue: </a:t>
            </a:r>
            <a:r>
              <a:rPr lang="en-US" altLang="en-US" sz="3200" b="1">
                <a:ea typeface="ＭＳ Ｐゴシック" charset="-128"/>
              </a:rPr>
              <a:t>€60bn a year</a:t>
            </a:r>
          </a:p>
          <a:p>
            <a:r>
              <a:rPr lang="en-US" altLang="en-US" sz="3200">
                <a:ea typeface="ＭＳ Ｐゴシック" charset="-128"/>
              </a:rPr>
              <a:t>For the UK </a:t>
            </a:r>
            <a:r>
              <a:rPr lang="en-US" altLang="en-US" sz="3200" b="1">
                <a:ea typeface="ＭＳ Ｐゴシック" charset="-128"/>
              </a:rPr>
              <a:t>€12.7bn a year</a:t>
            </a:r>
          </a:p>
          <a:p>
            <a:r>
              <a:rPr lang="en-US" altLang="en-US" sz="3200">
                <a:ea typeface="ＭＳ Ｐゴシック" charset="-128"/>
              </a:rPr>
              <a:t>Cf £350m a week is £18.2bn a year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468313" y="6381750"/>
            <a:ext cx="364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Zucman, G. Guardian 8 Nov 2017</a:t>
            </a:r>
          </a:p>
        </p:txBody>
      </p:sp>
    </p:spTree>
    <p:extLst>
      <p:ext uri="{BB962C8B-B14F-4D97-AF65-F5344CB8AC3E}">
        <p14:creationId xmlns:p14="http://schemas.microsoft.com/office/powerpoint/2010/main" val="9189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47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Frutiger-Bold"/>
              </a:rPr>
              <a:t>Healthy London Partnership – </a:t>
            </a:r>
          </a:p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Frutiger-Bold"/>
              </a:rPr>
              <a:t>Children and Young People’s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69269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21E58"/>
                </a:solidFill>
                <a:latin typeface="Frutiger-Italic"/>
              </a:rPr>
              <a:t>Key </a:t>
            </a:r>
            <a:r>
              <a:rPr lang="en-GB" i="1" dirty="0">
                <a:solidFill>
                  <a:srgbClr val="A21E58"/>
                </a:solidFill>
                <a:latin typeface="Frutiger-Italic"/>
              </a:rPr>
              <a:t>facts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5532"/>
            <a:ext cx="9083998" cy="56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4" y="3664960"/>
            <a:ext cx="1476654" cy="93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90421" y="3642104"/>
            <a:ext cx="1348663" cy="45719"/>
          </a:xfrm>
          <a:prstGeom prst="rect">
            <a:avLst/>
          </a:prstGeom>
          <a:solidFill>
            <a:srgbClr val="4B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21E5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7765" y="692696"/>
            <a:ext cx="236236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1096288"/>
            <a:ext cx="20882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21E58"/>
                </a:solidFill>
                <a:latin typeface="TrajanPro-Bold"/>
              </a:rPr>
              <a:t>8.2 million</a:t>
            </a:r>
          </a:p>
          <a:p>
            <a:pPr algn="ctr"/>
            <a:r>
              <a:rPr lang="en-GB" sz="1200" dirty="0">
                <a:solidFill>
                  <a:srgbClr val="5D5E60"/>
                </a:solidFill>
                <a:latin typeface="Frutiger-Roman"/>
              </a:rPr>
              <a:t>people live in London</a:t>
            </a:r>
          </a:p>
          <a:p>
            <a:pPr algn="ctr"/>
            <a:r>
              <a:rPr lang="en-GB" sz="1200" dirty="0">
                <a:solidFill>
                  <a:srgbClr val="5D5E60"/>
                </a:solidFill>
                <a:latin typeface="Frutiger-Roman"/>
              </a:rPr>
              <a:t>of which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2494" y="1916832"/>
            <a:ext cx="27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21E58"/>
                </a:solidFill>
                <a:latin typeface="TrajanPro-Bold"/>
              </a:rPr>
              <a:t>2,049,576</a:t>
            </a:r>
          </a:p>
          <a:p>
            <a:r>
              <a:rPr lang="en-GB" sz="1200" dirty="0">
                <a:solidFill>
                  <a:srgbClr val="5D5E60"/>
                </a:solidFill>
                <a:latin typeface="Frutiger-Roman"/>
              </a:rPr>
              <a:t>are children aged 0-19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800" y="4254203"/>
            <a:ext cx="12961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TrajanPro-Bold"/>
              </a:rPr>
              <a:t>134,186</a:t>
            </a:r>
          </a:p>
          <a:p>
            <a:pPr algn="ctr"/>
            <a:r>
              <a:rPr lang="en-GB" sz="1100" b="1" dirty="0">
                <a:solidFill>
                  <a:srgbClr val="000000"/>
                </a:solidFill>
                <a:latin typeface="Frutiger-Bold"/>
              </a:rPr>
              <a:t>live births in</a:t>
            </a:r>
          </a:p>
          <a:p>
            <a:pPr algn="ctr"/>
            <a:r>
              <a:rPr lang="en-GB" sz="1100" b="1" dirty="0">
                <a:solidFill>
                  <a:srgbClr val="000000"/>
                </a:solidFill>
                <a:latin typeface="Frutiger-Bold"/>
              </a:rPr>
              <a:t>London in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6294" y="2623867"/>
            <a:ext cx="17997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A21E58"/>
                </a:solidFill>
                <a:latin typeface="Calisto MT" panose="02040603050505030304" pitchFamily="18" charset="0"/>
              </a:rPr>
              <a:t>600,000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of London’s children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live in poverty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55" y="2150854"/>
            <a:ext cx="15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Mental Health conditions affect</a:t>
            </a:r>
          </a:p>
          <a:p>
            <a:pPr algn="ctr"/>
            <a:r>
              <a:rPr lang="en-GB" sz="3600" dirty="0">
                <a:solidFill>
                  <a:srgbClr val="A21E58"/>
                </a:solidFill>
                <a:latin typeface="StencilStd"/>
              </a:rPr>
              <a:t>1 in 8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Children</a:t>
            </a:r>
          </a:p>
          <a:p>
            <a:pPr algn="ctr"/>
            <a:endParaRPr lang="en-GB" sz="1200" b="1" dirty="0">
              <a:solidFill>
                <a:srgbClr val="5D5E60"/>
              </a:solidFill>
              <a:latin typeface="Frutiger-Bold"/>
            </a:endParaRPr>
          </a:p>
          <a:p>
            <a:pPr algn="ctr"/>
            <a:endParaRPr lang="en-GB" sz="1200" b="1" dirty="0">
              <a:solidFill>
                <a:srgbClr val="5D5E60"/>
              </a:solidFill>
              <a:latin typeface="Frutiger-Bold"/>
            </a:endParaRP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Emotional and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behavioural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problems affect</a:t>
            </a:r>
          </a:p>
          <a:p>
            <a:pPr algn="ctr"/>
            <a:r>
              <a:rPr lang="en-GB" sz="3600" dirty="0">
                <a:solidFill>
                  <a:srgbClr val="A21E58"/>
                </a:solidFill>
                <a:latin typeface="StencilStd"/>
              </a:rPr>
              <a:t>1 in 5</a:t>
            </a:r>
          </a:p>
          <a:p>
            <a:pPr algn="ctr"/>
            <a:r>
              <a:rPr lang="en-GB" sz="1200" b="1" dirty="0" smtClean="0">
                <a:solidFill>
                  <a:srgbClr val="5D5E60"/>
                </a:solidFill>
                <a:latin typeface="Frutiger-Bold"/>
              </a:rPr>
              <a:t>children</a:t>
            </a:r>
            <a:endParaRPr lang="en-GB" sz="1200" b="1" dirty="0">
              <a:solidFill>
                <a:srgbClr val="5D5E60"/>
              </a:solidFill>
              <a:latin typeface="Frutiger-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9803" y="1486542"/>
            <a:ext cx="238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A21E58"/>
                </a:solidFill>
              </a:rPr>
              <a:t>20%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of 4-year-olds are overweight or obese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3859" y="4111742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25% </a:t>
            </a:r>
            <a:r>
              <a:rPr lang="en-GB" sz="1100" b="1" dirty="0">
                <a:solidFill>
                  <a:prstClr val="white"/>
                </a:solidFill>
              </a:rPr>
              <a:t>of 15-year-olds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6056" y="4333549"/>
            <a:ext cx="99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prstClr val="white">
                    <a:lumMod val="50000"/>
                  </a:prstClr>
                </a:solidFill>
              </a:rPr>
              <a:t>First smoked</a:t>
            </a:r>
            <a:endParaRPr lang="en-GB" sz="10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4553398"/>
            <a:ext cx="166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AGED 13 </a:t>
            </a:r>
            <a:r>
              <a:rPr lang="en-GB" sz="1400" dirty="0">
                <a:solidFill>
                  <a:prstClr val="white"/>
                </a:solidFill>
              </a:rPr>
              <a:t>or younger</a:t>
            </a:r>
            <a:endParaRPr lang="en-GB" sz="1050" dirty="0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06" y="5027752"/>
            <a:ext cx="1426385" cy="142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0112" y="5227265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prstClr val="white"/>
                </a:solidFill>
              </a:rPr>
              <a:t>40%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9808" y="5532107"/>
            <a:ext cx="992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of 15-year-olds</a:t>
            </a:r>
          </a:p>
          <a:p>
            <a:r>
              <a:rPr lang="en-GB" sz="900" b="1" dirty="0">
                <a:solidFill>
                  <a:prstClr val="black"/>
                </a:solidFill>
              </a:rPr>
              <a:t>drink alcohol</a:t>
            </a:r>
          </a:p>
          <a:p>
            <a:r>
              <a:rPr lang="en-GB" sz="900" b="1" dirty="0">
                <a:solidFill>
                  <a:prstClr val="black"/>
                </a:solidFill>
              </a:rPr>
              <a:t>once a week</a:t>
            </a:r>
            <a:endParaRPr lang="en-GB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894736"/>
            <a:ext cx="840644" cy="8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47741" y="4091602"/>
            <a:ext cx="10824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LESS THAN HALF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of 11-15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year olds do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an hour of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exercise each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day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2166" y="5746029"/>
            <a:ext cx="1126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20% 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of 13-year-olds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drink alcohol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once a week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21049" y="260651"/>
            <a:ext cx="3636172" cy="817189"/>
            <a:chOff x="5508104" y="142694"/>
            <a:chExt cx="3636172" cy="817189"/>
          </a:xfrm>
        </p:grpSpPr>
        <p:pic>
          <p:nvPicPr>
            <p:cNvPr id="1033" name="Picture 9" descr="R:\CB N Drive\5.0 Transformation\Healthy London Partnership\00 Programmes\02 CYP\04 Communications\CYP graphics\white-teen-bo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88640"/>
              <a:ext cx="505426" cy="771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:\CB N Drive\5.0 Transformation\Healthy London Partnership\00 Programmes\02 CYP\04 Communications\CYP graphics\black-woman-w-chil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008" y="142694"/>
              <a:ext cx="899786" cy="81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R:\CB N Drive\5.0 Transformation\Healthy London Partnership\00 Programmes\02 CYP\04 Communications\CYP graphics\white-woman-w-pra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514" y="188640"/>
              <a:ext cx="975761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R:\CB N Drive\5.0 Transformation\Healthy London Partnership\00 Programmes\02 CYP\04 Communications\CYP graphics\white-teen-brunette-gir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07" y="198776"/>
              <a:ext cx="523569" cy="70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R:\CB N Drive\5.0 Transformation\Healthy London Partnership\00 Programmes\02 CYP\04 Communications\CYP graphics\white-woman-w-chil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739" y="188641"/>
              <a:ext cx="465212" cy="7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:\CB N Drive\5.0 Transformation\Healthy London Partnership\00 Programmes\02 CYP\04 Communications\CYP graphics\black-man-w-pram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45" y="173782"/>
              <a:ext cx="1028931" cy="759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37124" r="29391" b="50249"/>
          <a:stretch/>
        </p:blipFill>
        <p:spPr bwMode="auto">
          <a:xfrm>
            <a:off x="4860034" y="3114683"/>
            <a:ext cx="15425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two messages in a world of post-fact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2060849"/>
            <a:ext cx="8489950" cy="4105004"/>
          </a:xfrm>
        </p:spPr>
        <p:txBody>
          <a:bodyPr/>
          <a:lstStyle/>
          <a:p>
            <a:pPr algn="ctr">
              <a:lnSpc>
                <a:spcPct val="300000"/>
              </a:lnSpc>
            </a:pPr>
            <a:r>
              <a:rPr lang="en-US" dirty="0"/>
              <a:t>Evidence-based policy</a:t>
            </a:r>
          </a:p>
          <a:p>
            <a:pPr algn="ctr">
              <a:lnSpc>
                <a:spcPct val="300000"/>
              </a:lnSpc>
            </a:pPr>
            <a:r>
              <a:rPr lang="en-US" dirty="0"/>
              <a:t>Spirit of social justice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Remember: We said that</a:t>
            </a:r>
          </a:p>
          <a:p>
            <a:pPr marL="0" indent="0" algn="ctr">
              <a:buNone/>
            </a:pPr>
            <a:r>
              <a:rPr lang="en-US" dirty="0"/>
              <a:t>“Social injustice is killing on a grand scale”</a:t>
            </a:r>
          </a:p>
        </p:txBody>
      </p:sp>
    </p:spTree>
    <p:extLst>
      <p:ext uri="{BB962C8B-B14F-4D97-AF65-F5344CB8AC3E}">
        <p14:creationId xmlns:p14="http://schemas.microsoft.com/office/powerpoint/2010/main" val="132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Martin Luther 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b="41664"/>
          <a:stretch/>
        </p:blipFill>
        <p:spPr>
          <a:xfrm>
            <a:off x="184232" y="1700808"/>
            <a:ext cx="8855805" cy="4752528"/>
          </a:xfrm>
        </p:spPr>
      </p:pic>
    </p:spTree>
    <p:extLst>
      <p:ext uri="{BB962C8B-B14F-4D97-AF65-F5344CB8AC3E}">
        <p14:creationId xmlns:p14="http://schemas.microsoft.com/office/powerpoint/2010/main" val="11536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046" y="3500239"/>
            <a:ext cx="8484418" cy="936873"/>
          </a:xfrm>
        </p:spPr>
        <p:txBody>
          <a:bodyPr>
            <a:normAutofit/>
          </a:bodyPr>
          <a:lstStyle/>
          <a:p>
            <a:r>
              <a:rPr lang="en-GB" dirty="0" smtClean="0"/>
              <a:t>Eugenia Lee</a:t>
            </a:r>
            <a:r>
              <a:rPr lang="en-GB" dirty="0"/>
              <a:t>: Chair and GP Lead, </a:t>
            </a:r>
            <a:r>
              <a:rPr lang="en-GB" dirty="0" smtClean="0"/>
              <a:t>HLP</a:t>
            </a:r>
          </a:p>
        </p:txBody>
      </p:sp>
    </p:spTree>
    <p:extLst>
      <p:ext uri="{BB962C8B-B14F-4D97-AF65-F5344CB8AC3E}">
        <p14:creationId xmlns:p14="http://schemas.microsoft.com/office/powerpoint/2010/main" val="40485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irchr\Downloads\1-what-one-thing-will-you-take-away-from-toda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6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of agenda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980728"/>
            <a:ext cx="8642350" cy="525591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Giles Armstrong on what GP Networks can do to reduce ED admissions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Sam Everington on his experience of bringing about change in Tower Hamlets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Michael Marmot on equity of care from the start of life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PLUS – a marketplace of innovative models and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And a series of practical workshops to support you in your practice </a:t>
            </a:r>
          </a:p>
          <a:p>
            <a:pPr marL="571500" lvl="1"/>
            <a:r>
              <a:rPr lang="en-GB" sz="2000" dirty="0" smtClean="0">
                <a:solidFill>
                  <a:schemeClr val="tx1"/>
                </a:solidFill>
              </a:rPr>
              <a:t>Managing guidelines</a:t>
            </a:r>
          </a:p>
          <a:p>
            <a:pPr marL="571500" lvl="1"/>
            <a:r>
              <a:rPr lang="en-GB" sz="2000" dirty="0" smtClean="0">
                <a:solidFill>
                  <a:schemeClr val="tx1"/>
                </a:solidFill>
              </a:rPr>
              <a:t>Creating a young-person friendly environment</a:t>
            </a:r>
          </a:p>
          <a:p>
            <a:pPr marL="571500" lvl="1"/>
            <a:r>
              <a:rPr lang="en-GB" sz="2000" dirty="0" smtClean="0">
                <a:solidFill>
                  <a:schemeClr val="tx1"/>
                </a:solidFill>
              </a:rPr>
              <a:t>Networked care and how it can meet the needs of CYP</a:t>
            </a:r>
          </a:p>
          <a:p>
            <a:pPr marL="571500" lvl="1"/>
            <a:r>
              <a:rPr lang="en-GB" sz="2000" dirty="0" smtClean="0">
                <a:solidFill>
                  <a:schemeClr val="tx1"/>
                </a:solidFill>
              </a:rPr>
              <a:t>New and innovative ways of working with your pharmacist</a:t>
            </a:r>
          </a:p>
          <a:p>
            <a:pPr marL="571500" lvl="1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possible for GP networks to prevent ED attendances and admissions for CYP?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046" y="3500239"/>
            <a:ext cx="8484418" cy="936873"/>
          </a:xfrm>
        </p:spPr>
        <p:txBody>
          <a:bodyPr/>
          <a:lstStyle/>
          <a:p>
            <a:r>
              <a:rPr lang="en-GB" dirty="0"/>
              <a:t>Giles Armstrong, HLP lead for CYP UEC</a:t>
            </a:r>
          </a:p>
        </p:txBody>
      </p:sp>
    </p:spTree>
    <p:extLst>
      <p:ext uri="{BB962C8B-B14F-4D97-AF65-F5344CB8AC3E}">
        <p14:creationId xmlns:p14="http://schemas.microsoft.com/office/powerpoint/2010/main" val="1585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story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Urgent &amp; Emergency Care (so far)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NHS Direct obtained national coverage in 2000 </a:t>
            </a:r>
            <a:r>
              <a:rPr lang="en-US" sz="2400" dirty="0" smtClean="0"/>
              <a:t>(website </a:t>
            </a:r>
            <a:r>
              <a:rPr lang="en-US" sz="2400" dirty="0"/>
              <a:t>go live in 1999)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Walk-in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smtClean="0"/>
              <a:t>minor </a:t>
            </a:r>
            <a:r>
              <a:rPr lang="en-US" sz="2400" dirty="0"/>
              <a:t>i</a:t>
            </a:r>
            <a:r>
              <a:rPr lang="en-US" sz="2400" dirty="0" smtClean="0"/>
              <a:t>njury </a:t>
            </a:r>
            <a:r>
              <a:rPr lang="en-US" sz="2400" dirty="0"/>
              <a:t>u</a:t>
            </a:r>
            <a:r>
              <a:rPr lang="en-US" sz="2400" dirty="0" smtClean="0"/>
              <a:t>nits </a:t>
            </a:r>
            <a:r>
              <a:rPr lang="en-US" sz="2400" dirty="0"/>
              <a:t>started to open from approx. 2000 onwards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GP </a:t>
            </a:r>
            <a:r>
              <a:rPr lang="en-US" sz="2400" dirty="0" smtClean="0"/>
              <a:t>contract </a:t>
            </a:r>
            <a:r>
              <a:rPr lang="en-US" sz="2400" dirty="0"/>
              <a:t>changed in 2004, with provision for OOH care moving to PCTs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 of the </a:t>
            </a:r>
            <a:r>
              <a:rPr lang="en-US" sz="2400" dirty="0" smtClean="0"/>
              <a:t>4-hour </a:t>
            </a:r>
            <a:r>
              <a:rPr lang="en-US" sz="2400" dirty="0"/>
              <a:t>target in 2004 (initially 98%, dropped to 95% in 2010) led to improved performance for most of first decade of 21</a:t>
            </a:r>
            <a:r>
              <a:rPr lang="en-US" sz="2400" baseline="30000" dirty="0"/>
              <a:t>st</a:t>
            </a:r>
            <a:r>
              <a:rPr lang="en-US" sz="2400" dirty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NHS 111 launched 2013/14 (and NHS Direct closed 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0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-2017-Healthy London_PPT_template" id="{22512DFE-CEA9-874E-8258-F5D08575994B}" vid="{D26D8EE4-4177-564A-8030-A1F640E50A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-2017-Healthy London_PPT_template" id="{22512DFE-CEA9-874E-8258-F5D08575994B}" vid="{9B00A163-92CA-E945-838F-7DCEE2188FF8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althEquity_PPT-Template">
  <a:themeElements>
    <a:clrScheme name="Custom 3">
      <a:dk1>
        <a:srgbClr val="000000"/>
      </a:dk1>
      <a:lt1>
        <a:srgbClr val="FFFFFF"/>
      </a:lt1>
      <a:dk2>
        <a:srgbClr val="07591B"/>
      </a:dk2>
      <a:lt2>
        <a:srgbClr val="808080"/>
      </a:lt2>
      <a:accent1>
        <a:srgbClr val="26AC63"/>
      </a:accent1>
      <a:accent2>
        <a:srgbClr val="085930"/>
      </a:accent2>
      <a:accent3>
        <a:srgbClr val="FFFFFF"/>
      </a:accent3>
      <a:accent4>
        <a:srgbClr val="000000"/>
      </a:accent4>
      <a:accent5>
        <a:srgbClr val="ABD2A7"/>
      </a:accent5>
      <a:accent6>
        <a:srgbClr val="19500A"/>
      </a:accent6>
      <a:hlink>
        <a:srgbClr val="41BD16"/>
      </a:hlink>
      <a:folHlink>
        <a:srgbClr val="32A6B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HealthEquity_PPT-Template">
  <a:themeElements>
    <a:clrScheme name="Custom 3">
      <a:dk1>
        <a:srgbClr val="000000"/>
      </a:dk1>
      <a:lt1>
        <a:srgbClr val="FFFFFF"/>
      </a:lt1>
      <a:dk2>
        <a:srgbClr val="07591B"/>
      </a:dk2>
      <a:lt2>
        <a:srgbClr val="808080"/>
      </a:lt2>
      <a:accent1>
        <a:srgbClr val="26AC63"/>
      </a:accent1>
      <a:accent2>
        <a:srgbClr val="085930"/>
      </a:accent2>
      <a:accent3>
        <a:srgbClr val="FFFFFF"/>
      </a:accent3>
      <a:accent4>
        <a:srgbClr val="000000"/>
      </a:accent4>
      <a:accent5>
        <a:srgbClr val="ABD2A7"/>
      </a:accent5>
      <a:accent6>
        <a:srgbClr val="19500A"/>
      </a:accent6>
      <a:hlink>
        <a:srgbClr val="41BD16"/>
      </a:hlink>
      <a:folHlink>
        <a:srgbClr val="32A6B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7591B"/>
    </a:dk2>
    <a:lt2>
      <a:srgbClr val="808080"/>
    </a:lt2>
    <a:accent1>
      <a:srgbClr val="26AC63"/>
    </a:accent1>
    <a:accent2>
      <a:srgbClr val="085930"/>
    </a:accent2>
    <a:accent3>
      <a:srgbClr val="FFFFFF"/>
    </a:accent3>
    <a:accent4>
      <a:srgbClr val="000000"/>
    </a:accent4>
    <a:accent5>
      <a:srgbClr val="ABD2A7"/>
    </a:accent5>
    <a:accent6>
      <a:srgbClr val="19500A"/>
    </a:accent6>
    <a:hlink>
      <a:srgbClr val="41BD16"/>
    </a:hlink>
    <a:folHlink>
      <a:srgbClr val="32A6B2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2017 - HLP updated branding-PPT Template</Template>
  <TotalTime>873</TotalTime>
  <Words>2754</Words>
  <Application>Microsoft Office PowerPoint</Application>
  <PresentationFormat>On-screen Show (4:3)</PresentationFormat>
  <Paragraphs>362</Paragraphs>
  <Slides>53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2017 - HLP updated branding-PPT Template</vt:lpstr>
      <vt:lpstr>Custom Design</vt:lpstr>
      <vt:lpstr>10_Office Theme</vt:lpstr>
      <vt:lpstr>HealthEquity_PPT-Template</vt:lpstr>
      <vt:lpstr>1_HealthEquity_PPT-Template</vt:lpstr>
      <vt:lpstr>Chart</vt:lpstr>
      <vt:lpstr>Microsoft Excel Chart</vt:lpstr>
      <vt:lpstr>Welcome</vt:lpstr>
      <vt:lpstr>How to transform primary care for CYP</vt:lpstr>
      <vt:lpstr>What do children, young people and families think?</vt:lpstr>
      <vt:lpstr>Issues: Primary care</vt:lpstr>
      <vt:lpstr>PowerPoint Presentation</vt:lpstr>
      <vt:lpstr>Highlights of agenda</vt:lpstr>
      <vt:lpstr>Is it possible for GP networks to prevent ED attendances and admissions for CYP?</vt:lpstr>
      <vt:lpstr>PowerPoint Presentation</vt:lpstr>
      <vt:lpstr>21st Century Urgent &amp; Emergency Care (so far)</vt:lpstr>
      <vt:lpstr>Current challenges in UEC</vt:lpstr>
      <vt:lpstr>Challenges for the Primary Care / UEC in CYP</vt:lpstr>
      <vt:lpstr>PowerPoint Presentation</vt:lpstr>
      <vt:lpstr>PowerPoint Presentation</vt:lpstr>
      <vt:lpstr>The AMoC report</vt:lpstr>
      <vt:lpstr>Study findings</vt:lpstr>
      <vt:lpstr>PowerPoint Presentation</vt:lpstr>
      <vt:lpstr>What are the opportunities?</vt:lpstr>
      <vt:lpstr>PowerPoint Presentation</vt:lpstr>
      <vt:lpstr>Over to you</vt:lpstr>
      <vt:lpstr>Sam Everington’s slides</vt:lpstr>
      <vt:lpstr>Social determinants, health equity and young people</vt:lpstr>
      <vt:lpstr>What good does it do to treat people and send them back to the conditions that made them sick?</vt:lpstr>
      <vt:lpstr>Aboriginal Youth Suicide by Factors Present</vt:lpstr>
      <vt:lpstr>All-cause mortality, ages 45–54 for US White non-Hispanics, US Hispanics and 6 comparison countries</vt:lpstr>
      <vt:lpstr>SMRs by cause, all ages:  Glasgow relative to Liverpool &amp; Manchester</vt:lpstr>
      <vt:lpstr>Health improvement in difficult times</vt:lpstr>
      <vt:lpstr>The mind is gateway by which social determinants affect ill-health.</vt:lpstr>
      <vt:lpstr>Life expectancy and disability-free life expectancy (DFLE) at birth, males by neighborhood deprivation, England, 1999–2003 and 2009-2013 </vt:lpstr>
      <vt:lpstr>PowerPoint Presentation</vt:lpstr>
      <vt:lpstr>PowerPoint Presentation</vt:lpstr>
      <vt:lpstr>PowerPoint Presentation</vt:lpstr>
      <vt:lpstr>PowerPoint Presentation</vt:lpstr>
      <vt:lpstr>Socio-emotional difficulties at age 3 and 5: Millennium Cohort Study</vt:lpstr>
      <vt:lpstr>Verbal ability at age 3 and 5 by family income: Millennium Cohort Study</vt:lpstr>
      <vt:lpstr>Child poverty (&lt;60% median income)</vt:lpstr>
      <vt:lpstr>Reducing child poverty by social transfers</vt:lpstr>
      <vt:lpstr>All cause mortality &lt;50 years by prevalence of ACEs</vt:lpstr>
      <vt:lpstr>Increased odds ratio of psychopathology associated with various types of ACE, by age, UK, 2008 </vt:lpstr>
      <vt:lpstr>Adverse Childhood Experiences: England</vt:lpstr>
      <vt:lpstr>PowerPoint Presentation</vt:lpstr>
      <vt:lpstr>PowerPoint Presentation</vt:lpstr>
      <vt:lpstr>PowerPoint Presentation</vt:lpstr>
      <vt:lpstr>Trends in income share among top income decile, US: 1913-2007</vt:lpstr>
      <vt:lpstr>6.7 million of the 13 million people in poverty are in working households, UK 2011/12</vt:lpstr>
      <vt:lpstr>PowerPoint Presentation</vt:lpstr>
      <vt:lpstr>           A Less Progressive Tax Code USA Total tax rate by income group</vt:lpstr>
      <vt:lpstr>PowerPoint Presentation</vt:lpstr>
      <vt:lpstr>Tax havens increase inequality</vt:lpstr>
      <vt:lpstr>Multinationals’ tax avoidance</vt:lpstr>
      <vt:lpstr>My two messages in a world of post-fact politics</vt:lpstr>
      <vt:lpstr>Martin Luther King</vt:lpstr>
      <vt:lpstr>Next steps</vt:lpstr>
      <vt:lpstr>PowerPoint Presentation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branding slides  for 2017 – please type over</dc:title>
  <dc:creator>Georgie Herskovits</dc:creator>
  <cp:lastModifiedBy>Christine  Kirkpatrick</cp:lastModifiedBy>
  <cp:revision>36</cp:revision>
  <cp:lastPrinted>2018-04-25T16:24:20Z</cp:lastPrinted>
  <dcterms:created xsi:type="dcterms:W3CDTF">2018-04-18T14:54:26Z</dcterms:created>
  <dcterms:modified xsi:type="dcterms:W3CDTF">2018-05-04T10:52:32Z</dcterms:modified>
</cp:coreProperties>
</file>