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38"/>
  </p:notesMasterIdLst>
  <p:sldIdLst>
    <p:sldId id="256" r:id="rId3"/>
    <p:sldId id="299" r:id="rId4"/>
    <p:sldId id="334" r:id="rId5"/>
    <p:sldId id="331" r:id="rId6"/>
    <p:sldId id="297"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298" r:id="rId30"/>
    <p:sldId id="300" r:id="rId31"/>
    <p:sldId id="305" r:id="rId32"/>
    <p:sldId id="306" r:id="rId33"/>
    <p:sldId id="335" r:id="rId34"/>
    <p:sldId id="332" r:id="rId35"/>
    <p:sldId id="333" r:id="rId36"/>
    <p:sldId id="304" r:id="rId3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9"/>
    <a:srgbClr val="A25BA0"/>
    <a:srgbClr val="0072C6"/>
    <a:srgbClr val="E32486"/>
    <a:srgbClr val="33BBB1"/>
    <a:srgbClr val="4F81BD"/>
    <a:srgbClr val="003893"/>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53" autoAdjust="0"/>
    <p:restoredTop sz="50000" autoAdjust="0"/>
  </p:normalViewPr>
  <p:slideViewPr>
    <p:cSldViewPr showGuides="1">
      <p:cViewPr>
        <p:scale>
          <a:sx n="70" d="100"/>
          <a:sy n="70" d="100"/>
        </p:scale>
        <p:origin x="-2030" y="-475"/>
      </p:cViewPr>
      <p:guideLst>
        <p:guide orient="horz" pos="4110"/>
        <p:guide orient="horz" pos="4201"/>
        <p:guide orient="horz" pos="4020"/>
        <p:guide orient="horz" pos="119"/>
        <p:guide orient="horz" pos="845"/>
        <p:guide pos="159"/>
        <p:guide pos="5603"/>
        <p:guide pos="2835"/>
        <p:guide pos="2925"/>
        <p:guide pos="2880"/>
        <p:guide pos="2019"/>
        <p:guide pos="1973"/>
        <p:guide pos="3787"/>
        <p:guide pos="3743"/>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LMAR\Desktop\Copy%20of%20comparison%20march%2017%20and%2018%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No.</a:t>
            </a:r>
            <a:r>
              <a:rPr lang="en-US" sz="1200" baseline="0" dirty="0"/>
              <a:t> of </a:t>
            </a:r>
            <a:r>
              <a:rPr lang="en-US" sz="1200" dirty="0"/>
              <a:t>Voluntary MH patient missing person reports</a:t>
            </a:r>
          </a:p>
        </c:rich>
      </c:tx>
      <c:layout>
        <c:manualLayout>
          <c:xMode val="edge"/>
          <c:yMode val="edge"/>
          <c:x val="9.9143277009625191E-2"/>
          <c:y val="2.5653746805910455E-2"/>
        </c:manualLayout>
      </c:layout>
      <c:overlay val="0"/>
    </c:title>
    <c:autoTitleDeleted val="0"/>
    <c:plotArea>
      <c:layout>
        <c:manualLayout>
          <c:layoutTarget val="inner"/>
          <c:xMode val="edge"/>
          <c:yMode val="edge"/>
          <c:x val="6.2065494406345421E-2"/>
          <c:y val="0.13225157812620339"/>
          <c:w val="0.87610244160905204"/>
          <c:h val="0.76478345261247205"/>
        </c:manualLayout>
      </c:layout>
      <c:barChart>
        <c:barDir val="col"/>
        <c:grouping val="clustered"/>
        <c:varyColors val="0"/>
        <c:ser>
          <c:idx val="0"/>
          <c:order val="0"/>
          <c:tx>
            <c:strRef>
              <c:f>Sheet1!$I$46</c:f>
              <c:strCache>
                <c:ptCount val="1"/>
                <c:pt idx="0">
                  <c:v>Voluntary MH missing person reports</c:v>
                </c:pt>
              </c:strCache>
            </c:strRef>
          </c:tx>
          <c:invertIfNegative val="0"/>
          <c:dPt>
            <c:idx val="0"/>
            <c:invertIfNegative val="0"/>
            <c:bubble3D val="0"/>
            <c:spPr>
              <a:solidFill>
                <a:schemeClr val="accent2"/>
              </a:solidFill>
            </c:spPr>
          </c:dPt>
          <c:dPt>
            <c:idx val="1"/>
            <c:invertIfNegative val="0"/>
            <c:bubble3D val="0"/>
            <c:spPr>
              <a:solidFill>
                <a:schemeClr val="accent2"/>
              </a:solidFill>
            </c:spPr>
          </c:dPt>
          <c:cat>
            <c:strRef>
              <c:f>Sheet1!$H$47:$H$48</c:f>
              <c:strCache>
                <c:ptCount val="2"/>
                <c:pt idx="0">
                  <c:v>March 2017 (before pilot)</c:v>
                </c:pt>
                <c:pt idx="1">
                  <c:v>March 2018 (after pan-London roll-out)</c:v>
                </c:pt>
              </c:strCache>
            </c:strRef>
          </c:cat>
          <c:val>
            <c:numRef>
              <c:f>Sheet1!$I$47:$I$48</c:f>
              <c:numCache>
                <c:formatCode>General</c:formatCode>
                <c:ptCount val="2"/>
                <c:pt idx="0">
                  <c:v>69</c:v>
                </c:pt>
                <c:pt idx="1">
                  <c:v>12</c:v>
                </c:pt>
              </c:numCache>
            </c:numRef>
          </c:val>
          <c:extLst xmlns:c16r2="http://schemas.microsoft.com/office/drawing/2015/06/chart">
            <c:ext xmlns:c16="http://schemas.microsoft.com/office/drawing/2014/chart" uri="{C3380CC4-5D6E-409C-BE32-E72D297353CC}">
              <c16:uniqueId val="{00000000-3416-1F4E-B124-2E5CD1817E5F}"/>
            </c:ext>
          </c:extLst>
        </c:ser>
        <c:dLbls>
          <c:showLegendKey val="0"/>
          <c:showVal val="0"/>
          <c:showCatName val="0"/>
          <c:showSerName val="0"/>
          <c:showPercent val="0"/>
          <c:showBubbleSize val="0"/>
        </c:dLbls>
        <c:gapWidth val="150"/>
        <c:axId val="36127488"/>
        <c:axId val="36129024"/>
      </c:barChart>
      <c:catAx>
        <c:axId val="36127488"/>
        <c:scaling>
          <c:orientation val="minMax"/>
        </c:scaling>
        <c:delete val="0"/>
        <c:axPos val="b"/>
        <c:numFmt formatCode="General" sourceLinked="0"/>
        <c:majorTickMark val="out"/>
        <c:minorTickMark val="none"/>
        <c:tickLblPos val="nextTo"/>
        <c:crossAx val="36129024"/>
        <c:crosses val="autoZero"/>
        <c:auto val="1"/>
        <c:lblAlgn val="ctr"/>
        <c:lblOffset val="100"/>
        <c:noMultiLvlLbl val="0"/>
      </c:catAx>
      <c:valAx>
        <c:axId val="36129024"/>
        <c:scaling>
          <c:orientation val="minMax"/>
        </c:scaling>
        <c:delete val="0"/>
        <c:axPos val="l"/>
        <c:majorGridlines/>
        <c:numFmt formatCode="General" sourceLinked="1"/>
        <c:majorTickMark val="out"/>
        <c:minorTickMark val="none"/>
        <c:tickLblPos val="nextTo"/>
        <c:crossAx val="3612748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14/11/2018</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F00A87-77B9-4372-8F89-E17ACE83D287}" type="slidenum">
              <a:rPr lang="en-GB" smtClean="0"/>
              <a:t>3</a:t>
            </a:fld>
            <a:endParaRPr lang="en-GB" dirty="0"/>
          </a:p>
        </p:txBody>
      </p:sp>
    </p:spTree>
    <p:extLst>
      <p:ext uri="{BB962C8B-B14F-4D97-AF65-F5344CB8AC3E}">
        <p14:creationId xmlns:p14="http://schemas.microsoft.com/office/powerpoint/2010/main" val="1322819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5"/>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30"/>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5" y="6486756"/>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a:t>
            </a:r>
            <a:r>
              <a:rPr lang="en-US" sz="1400" b="1" baseline="0" smtClean="0">
                <a:solidFill>
                  <a:schemeClr val="bg1"/>
                </a:solidFill>
              </a:rPr>
              <a:t>NHS England and Health </a:t>
            </a:r>
            <a:r>
              <a:rPr lang="en-US" sz="1400" b="1" baseline="0" dirty="0" smtClean="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89"/>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5"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29" y="5596128"/>
            <a:ext cx="992843"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5"/>
            <a:ext cx="1296144" cy="622756"/>
          </a:xfrm>
          <a:prstGeom prst="rect">
            <a:avLst/>
          </a:prstGeom>
        </p:spPr>
      </p:pic>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6" y="188913"/>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6" y="188913"/>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1"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1" y="190801"/>
            <a:ext cx="8642351"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9"/>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7" y="188913"/>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1"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39"/>
            <a:ext cx="8642351"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4"/>
            <a:ext cx="8642351"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1"/>
            <a:ext cx="4249739"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9"/>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4"/>
            <a:ext cx="8642351"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1"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1"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1" y="190801"/>
            <a:ext cx="8642351"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1"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9"/>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healthylondon.org/wp-content/uploads/2017/10/Londons-section-136-pathway-and-HBPoS-specification-updated-Dec-2017.pdf" TargetMode="Externa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Crisis Care Toolkit</a:t>
            </a:r>
            <a:endParaRPr lang="en-GB" dirty="0"/>
          </a:p>
        </p:txBody>
      </p:sp>
      <p:sp>
        <p:nvSpPr>
          <p:cNvPr id="3" name="Text Placeholder 2"/>
          <p:cNvSpPr>
            <a:spLocks noGrp="1"/>
          </p:cNvSpPr>
          <p:nvPr>
            <p:ph type="body" sz="quarter" idx="10"/>
          </p:nvPr>
        </p:nvSpPr>
        <p:spPr>
          <a:xfrm>
            <a:off x="251520" y="2996953"/>
            <a:ext cx="8484419" cy="936873"/>
          </a:xfrm>
        </p:spPr>
        <p:txBody>
          <a:bodyPr>
            <a:normAutofit/>
          </a:bodyPr>
          <a:lstStyle/>
          <a:p>
            <a:r>
              <a:rPr lang="en-GB" dirty="0" smtClean="0"/>
              <a:t>Resources to support the quality and consistency of mental health crisis care services across London</a:t>
            </a:r>
            <a:endParaRPr lang="en-GB" dirty="0"/>
          </a:p>
        </p:txBody>
      </p:sp>
    </p:spTree>
    <p:extLst>
      <p:ext uri="{BB962C8B-B14F-4D97-AF65-F5344CB8AC3E}">
        <p14:creationId xmlns:p14="http://schemas.microsoft.com/office/powerpoint/2010/main" val="326751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Patient detained under section 136 MHA</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a:xfrm>
            <a:off x="467545" y="908720"/>
            <a:ext cx="8424936" cy="5949280"/>
          </a:xfrm>
        </p:spPr>
        <p:txBody>
          <a:bodyPr>
            <a:normAutofit/>
          </a:bodyPr>
          <a:lstStyle/>
          <a:p>
            <a:pPr lvl="1">
              <a:defRPr/>
            </a:pPr>
            <a:r>
              <a:rPr lang="en-US" sz="2000" dirty="0"/>
              <a:t>S.136 MHA 1983: If a police officer believes that a person is mentally disordered and </a:t>
            </a:r>
            <a:r>
              <a:rPr lang="en-US" sz="2000" b="1" dirty="0">
                <a:solidFill>
                  <a:schemeClr val="accent6"/>
                </a:solidFill>
              </a:rPr>
              <a:t>in immediate need of care &amp; control</a:t>
            </a:r>
            <a:r>
              <a:rPr lang="en-US" sz="2000" dirty="0"/>
              <a:t>, </a:t>
            </a:r>
            <a:r>
              <a:rPr lang="en-US" sz="2000" dirty="0" smtClean="0"/>
              <a:t>they </a:t>
            </a:r>
            <a:r>
              <a:rPr lang="en-US" sz="2000" dirty="0"/>
              <a:t>can, if they think it is</a:t>
            </a:r>
            <a:r>
              <a:rPr lang="en-US" sz="2000" b="1" dirty="0"/>
              <a:t> </a:t>
            </a:r>
            <a:r>
              <a:rPr lang="en-US" sz="2000" dirty="0"/>
              <a:t>necessary, take that person to a </a:t>
            </a:r>
            <a:r>
              <a:rPr lang="en-US" sz="2000" i="1" dirty="0"/>
              <a:t>‘place of safety’ (</a:t>
            </a:r>
            <a:r>
              <a:rPr lang="en-US" sz="2000" i="1" dirty="0" err="1"/>
              <a:t>PoS</a:t>
            </a:r>
            <a:r>
              <a:rPr lang="en-US" sz="2000" i="1" dirty="0"/>
              <a:t>)</a:t>
            </a:r>
            <a:r>
              <a:rPr lang="en-US" sz="2000" dirty="0"/>
              <a:t>,</a:t>
            </a:r>
            <a:r>
              <a:rPr lang="en-US" sz="2000" i="1" dirty="0"/>
              <a:t> </a:t>
            </a:r>
            <a:r>
              <a:rPr lang="en-US" sz="2000" dirty="0"/>
              <a:t>so that they can be </a:t>
            </a:r>
          </a:p>
          <a:p>
            <a:pPr marL="0" lvl="1" indent="0">
              <a:buNone/>
              <a:tabLst>
                <a:tab pos="623888" algn="l"/>
              </a:tabLst>
              <a:defRPr/>
            </a:pPr>
            <a:r>
              <a:rPr lang="en-US" sz="2000" dirty="0"/>
              <a:t>	- examined by a doctor, &amp; </a:t>
            </a:r>
          </a:p>
          <a:p>
            <a:pPr marL="0" lvl="1" indent="0">
              <a:buNone/>
              <a:tabLst>
                <a:tab pos="623888" algn="l"/>
              </a:tabLst>
              <a:defRPr/>
            </a:pPr>
            <a:r>
              <a:rPr lang="en-US" sz="2000" dirty="0"/>
              <a:t>	- interviewed by an Approved Mental Health Professional*, &amp;</a:t>
            </a:r>
          </a:p>
          <a:p>
            <a:pPr marL="0" lvl="1" indent="0">
              <a:buNone/>
              <a:tabLst>
                <a:tab pos="623888" algn="l"/>
              </a:tabLst>
              <a:defRPr/>
            </a:pPr>
            <a:r>
              <a:rPr lang="en-US" sz="2000" dirty="0"/>
              <a:t>	- </a:t>
            </a:r>
            <a:r>
              <a:rPr lang="en-US" sz="2000" b="1" dirty="0">
                <a:solidFill>
                  <a:schemeClr val="accent6"/>
                </a:solidFill>
              </a:rPr>
              <a:t>necessary arrangements</a:t>
            </a:r>
            <a:r>
              <a:rPr lang="en-US" sz="2000" dirty="0">
                <a:solidFill>
                  <a:schemeClr val="accent6"/>
                </a:solidFill>
              </a:rPr>
              <a:t> </a:t>
            </a:r>
            <a:r>
              <a:rPr lang="en-US" sz="2000" dirty="0"/>
              <a:t>made for their treatment or care.</a:t>
            </a:r>
          </a:p>
          <a:p>
            <a:pPr lvl="1">
              <a:defRPr/>
            </a:pPr>
            <a:r>
              <a:rPr lang="en-US" sz="2000" dirty="0" smtClean="0"/>
              <a:t>Until </a:t>
            </a:r>
            <a:r>
              <a:rPr lang="en-US" sz="2000" dirty="0"/>
              <a:t>December 2017 the power was only used in a ‘public place’ </a:t>
            </a:r>
          </a:p>
          <a:p>
            <a:pPr lvl="1">
              <a:defRPr/>
            </a:pPr>
            <a:r>
              <a:rPr lang="en-US" sz="2000" dirty="0"/>
              <a:t>Now it can be used anywhere </a:t>
            </a:r>
            <a:r>
              <a:rPr lang="en-US" sz="2000" i="1" dirty="0"/>
              <a:t>except</a:t>
            </a:r>
            <a:r>
              <a:rPr lang="en-US" sz="2000" dirty="0"/>
              <a:t> a place of residence</a:t>
            </a:r>
          </a:p>
          <a:p>
            <a:pPr lvl="1">
              <a:defRPr/>
            </a:pPr>
            <a:r>
              <a:rPr lang="en-US" sz="2000" dirty="0"/>
              <a:t>Someone under s.136 is </a:t>
            </a:r>
            <a:r>
              <a:rPr lang="en-US" sz="2000" b="1" dirty="0">
                <a:solidFill>
                  <a:schemeClr val="accent6"/>
                </a:solidFill>
              </a:rPr>
              <a:t>under arrest</a:t>
            </a:r>
            <a:r>
              <a:rPr lang="en-US" sz="2000" dirty="0">
                <a:solidFill>
                  <a:schemeClr val="accent6"/>
                </a:solidFill>
              </a:rPr>
              <a:t> </a:t>
            </a:r>
            <a:r>
              <a:rPr lang="en-US" sz="2000" dirty="0"/>
              <a:t>(so not free to leave)</a:t>
            </a:r>
          </a:p>
          <a:p>
            <a:pPr marL="0" lvl="1" indent="0">
              <a:buNone/>
              <a:defRPr/>
            </a:pPr>
            <a:r>
              <a:rPr lang="en-US" sz="2000" dirty="0"/>
              <a:t>						</a:t>
            </a:r>
            <a:r>
              <a:rPr lang="en-US" sz="2000" i="1" dirty="0" smtClean="0"/>
              <a:t>*</a:t>
            </a:r>
            <a:r>
              <a:rPr lang="en-US" i="1" dirty="0"/>
              <a:t>Explained below</a:t>
            </a:r>
          </a:p>
          <a:p>
            <a:endParaRPr lang="en-GB" sz="16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10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S.136 MHA (</a:t>
            </a:r>
            <a:r>
              <a:rPr lang="en-GB" dirty="0" err="1"/>
              <a:t>cont</a:t>
            </a:r>
            <a:r>
              <a:rPr lang="en-GB" dirty="0"/>
              <a:t>): timescales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11</a:t>
            </a:fld>
            <a:endParaRPr lang="en-GB" dirty="0"/>
          </a:p>
        </p:txBody>
      </p:sp>
      <p:sp>
        <p:nvSpPr>
          <p:cNvPr id="5" name="Content Placeholder 4"/>
          <p:cNvSpPr>
            <a:spLocks noGrp="1"/>
          </p:cNvSpPr>
          <p:nvPr>
            <p:ph sz="quarter" idx="15"/>
          </p:nvPr>
        </p:nvSpPr>
        <p:spPr>
          <a:xfrm>
            <a:off x="323527" y="1268760"/>
            <a:ext cx="8569647" cy="5256584"/>
          </a:xfrm>
        </p:spPr>
        <p:txBody>
          <a:bodyPr>
            <a:normAutofit/>
          </a:bodyPr>
          <a:lstStyle/>
          <a:p>
            <a:pPr lvl="1">
              <a:spcBef>
                <a:spcPts val="1200"/>
              </a:spcBef>
              <a:spcAft>
                <a:spcPts val="1200"/>
              </a:spcAft>
            </a:pPr>
            <a:r>
              <a:rPr lang="en-US" sz="2000" dirty="0"/>
              <a:t>S.136 detention lasts 24</a:t>
            </a:r>
            <a:r>
              <a:rPr lang="en-US" sz="2000" dirty="0">
                <a:solidFill>
                  <a:schemeClr val="tx1"/>
                </a:solidFill>
              </a:rPr>
              <a:t> hours</a:t>
            </a:r>
            <a:r>
              <a:rPr lang="en-US" sz="2000" b="1" dirty="0">
                <a:solidFill>
                  <a:schemeClr val="tx1"/>
                </a:solidFill>
              </a:rPr>
              <a:t> </a:t>
            </a:r>
            <a:r>
              <a:rPr lang="en-US" sz="2000" b="1" dirty="0">
                <a:solidFill>
                  <a:schemeClr val="accent6"/>
                </a:solidFill>
              </a:rPr>
              <a:t>from the moment of arrival at the </a:t>
            </a:r>
            <a:r>
              <a:rPr lang="en-US" sz="2000" b="1" dirty="0" err="1">
                <a:solidFill>
                  <a:schemeClr val="accent6"/>
                </a:solidFill>
              </a:rPr>
              <a:t>PoS</a:t>
            </a:r>
            <a:r>
              <a:rPr lang="en-US" sz="2000" dirty="0"/>
              <a:t>, unless it is extended by the doctor (see later)</a:t>
            </a:r>
          </a:p>
          <a:p>
            <a:pPr lvl="1">
              <a:spcBef>
                <a:spcPts val="1200"/>
              </a:spcBef>
              <a:spcAft>
                <a:spcPts val="1200"/>
              </a:spcAft>
            </a:pPr>
            <a:r>
              <a:rPr lang="en-US" sz="2000" dirty="0"/>
              <a:t>‘Arrival’ means when the person walks through the door, </a:t>
            </a:r>
            <a:r>
              <a:rPr lang="en-US" sz="2000" b="1" dirty="0">
                <a:solidFill>
                  <a:schemeClr val="accent6"/>
                </a:solidFill>
              </a:rPr>
              <a:t>not</a:t>
            </a:r>
            <a:r>
              <a:rPr lang="en-US" sz="2000" b="1" dirty="0"/>
              <a:t> </a:t>
            </a:r>
            <a:r>
              <a:rPr lang="en-US" sz="2000" dirty="0"/>
              <a:t>when ED staff receive them</a:t>
            </a:r>
          </a:p>
          <a:p>
            <a:pPr lvl="1">
              <a:spcBef>
                <a:spcPts val="1200"/>
              </a:spcBef>
              <a:spcAft>
                <a:spcPts val="1200"/>
              </a:spcAft>
            </a:pPr>
            <a:r>
              <a:rPr lang="en-US" sz="2000" dirty="0"/>
              <a:t>It is therefore crucial that staff at ED record the time when the person </a:t>
            </a:r>
            <a:r>
              <a:rPr lang="en-US" sz="2000" b="1" dirty="0">
                <a:solidFill>
                  <a:schemeClr val="accent6"/>
                </a:solidFill>
              </a:rPr>
              <a:t>arrives</a:t>
            </a:r>
            <a:r>
              <a:rPr lang="en-US" sz="2000" dirty="0"/>
              <a:t>, not just when the person or paperwork is handed over</a:t>
            </a:r>
          </a:p>
          <a:p>
            <a:pPr lvl="1">
              <a:spcBef>
                <a:spcPts val="1200"/>
              </a:spcBef>
              <a:spcAft>
                <a:spcPts val="1200"/>
              </a:spcAft>
            </a:pPr>
            <a:r>
              <a:rPr lang="en-US" sz="2000" b="1" dirty="0">
                <a:solidFill>
                  <a:schemeClr val="accent6"/>
                </a:solidFill>
              </a:rPr>
              <a:t>Police Form 434: </a:t>
            </a:r>
            <a:r>
              <a:rPr lang="en-US" sz="2000" dirty="0"/>
              <a:t>The police use this for convenience- it is a record of who has done what when, but it is not a </a:t>
            </a:r>
            <a:r>
              <a:rPr lang="en-US" sz="2000" b="1" dirty="0">
                <a:solidFill>
                  <a:schemeClr val="accent6"/>
                </a:solidFill>
              </a:rPr>
              <a:t>legal</a:t>
            </a:r>
            <a:r>
              <a:rPr lang="en-US" sz="2000" b="1" dirty="0"/>
              <a:t> </a:t>
            </a:r>
            <a:r>
              <a:rPr lang="en-US" sz="2000" dirty="0"/>
              <a:t>requirement- you can record the information somewhere else</a:t>
            </a:r>
            <a:endParaRPr lang="en-US" sz="2000" b="1" dirty="0"/>
          </a:p>
          <a:p>
            <a:endParaRPr lang="en-GB" sz="16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96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136 MHA (</a:t>
            </a:r>
            <a:r>
              <a:rPr lang="en-GB" dirty="0" err="1"/>
              <a:t>cont</a:t>
            </a:r>
            <a:r>
              <a:rPr lang="en-GB" dirty="0"/>
              <a:t>): ‘place of safety’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p:cNvSpPr>
            <a:spLocks noGrp="1"/>
          </p:cNvSpPr>
          <p:nvPr>
            <p:ph sz="quarter" idx="15"/>
          </p:nvPr>
        </p:nvSpPr>
        <p:spPr>
          <a:xfrm>
            <a:off x="395535" y="908720"/>
            <a:ext cx="8497639" cy="5949280"/>
          </a:xfrm>
        </p:spPr>
        <p:txBody>
          <a:bodyPr>
            <a:normAutofit/>
          </a:bodyPr>
          <a:lstStyle/>
          <a:p>
            <a:pPr lvl="1">
              <a:spcBef>
                <a:spcPts val="1200"/>
              </a:spcBef>
              <a:spcAft>
                <a:spcPts val="1200"/>
              </a:spcAft>
              <a:defRPr/>
            </a:pPr>
            <a:r>
              <a:rPr lang="en-US" sz="2000" dirty="0"/>
              <a:t>A ‘place of safety’ (</a:t>
            </a:r>
            <a:r>
              <a:rPr lang="en-US" sz="2000" dirty="0" err="1"/>
              <a:t>PoS</a:t>
            </a:r>
            <a:r>
              <a:rPr lang="en-US" sz="2000" dirty="0"/>
              <a:t>) is defined as a hospital, a care home, a police station (now only if risk of death or serious injury), or anywhere else if the person in charge agrees to it</a:t>
            </a:r>
          </a:p>
          <a:p>
            <a:pPr lvl="1">
              <a:spcBef>
                <a:spcPts val="1200"/>
              </a:spcBef>
              <a:spcAft>
                <a:spcPts val="1200"/>
              </a:spcAft>
              <a:defRPr/>
            </a:pPr>
            <a:r>
              <a:rPr lang="en-US" sz="2000" dirty="0"/>
              <a:t>Under normal circumstances police will use a designated ‘hospital-based place of safety’ (</a:t>
            </a:r>
            <a:r>
              <a:rPr lang="en-US" sz="2000" dirty="0" err="1"/>
              <a:t>HBPoS</a:t>
            </a:r>
            <a:r>
              <a:rPr lang="en-US" sz="2000" dirty="0"/>
              <a:t>- the ‘136 suite</a:t>
            </a:r>
            <a:r>
              <a:rPr lang="en-US" sz="2000" dirty="0" smtClean="0"/>
              <a:t>’) - </a:t>
            </a:r>
            <a:r>
              <a:rPr lang="en-US" sz="2000" dirty="0"/>
              <a:t>but </a:t>
            </a:r>
          </a:p>
          <a:p>
            <a:pPr lvl="1">
              <a:spcBef>
                <a:spcPts val="1200"/>
              </a:spcBef>
              <a:spcAft>
                <a:spcPts val="1200"/>
              </a:spcAft>
              <a:defRPr/>
            </a:pPr>
            <a:r>
              <a:rPr lang="en-US" sz="2000" dirty="0"/>
              <a:t>They can use the ED (or an in-patient ward) where necessary, e.g. they need medical attention or the </a:t>
            </a:r>
            <a:r>
              <a:rPr lang="en-US" sz="2000" dirty="0" err="1"/>
              <a:t>HBPoS</a:t>
            </a:r>
            <a:r>
              <a:rPr lang="en-US" sz="2000" dirty="0"/>
              <a:t> is full.</a:t>
            </a:r>
          </a:p>
          <a:p>
            <a:pPr lvl="1">
              <a:spcBef>
                <a:spcPts val="1200"/>
              </a:spcBef>
              <a:spcAft>
                <a:spcPts val="300"/>
              </a:spcAft>
              <a:defRPr/>
            </a:pPr>
            <a:r>
              <a:rPr lang="en-US" sz="2000" dirty="0"/>
              <a:t>Note: </a:t>
            </a:r>
          </a:p>
          <a:p>
            <a:pPr marL="711200" lvl="1" indent="-711200">
              <a:spcBef>
                <a:spcPts val="1200"/>
              </a:spcBef>
              <a:spcAft>
                <a:spcPts val="1200"/>
              </a:spcAft>
              <a:buFont typeface="Arial" panose="020B0604020202020204" pitchFamily="34" charset="0"/>
              <a:buAutoNum type="arabicParenBoth"/>
              <a:defRPr/>
            </a:pPr>
            <a:r>
              <a:rPr lang="en-US" sz="2000" dirty="0">
                <a:solidFill>
                  <a:schemeClr val="tx1"/>
                </a:solidFill>
              </a:rPr>
              <a:t>ED</a:t>
            </a:r>
            <a:r>
              <a:rPr lang="en-US" sz="2000" dirty="0"/>
              <a:t> can be used as the</a:t>
            </a:r>
            <a:r>
              <a:rPr lang="en-US" sz="2000" dirty="0">
                <a:solidFill>
                  <a:schemeClr val="tx1"/>
                </a:solidFill>
              </a:rPr>
              <a:t> </a:t>
            </a:r>
            <a:r>
              <a:rPr lang="en-US" sz="2000" dirty="0" err="1">
                <a:solidFill>
                  <a:schemeClr val="tx1"/>
                </a:solidFill>
              </a:rPr>
              <a:t>PoS</a:t>
            </a:r>
            <a:r>
              <a:rPr lang="en-US" sz="2000" dirty="0">
                <a:solidFill>
                  <a:schemeClr val="tx1"/>
                </a:solidFill>
              </a:rPr>
              <a:t> </a:t>
            </a:r>
            <a:r>
              <a:rPr lang="en-US" sz="2000" i="1" dirty="0">
                <a:solidFill>
                  <a:schemeClr val="accent6"/>
                </a:solidFill>
              </a:rPr>
              <a:t>even if the person does not        need medical attention for their physical health</a:t>
            </a:r>
          </a:p>
          <a:p>
            <a:pPr marL="711200" lvl="1" indent="-711200">
              <a:spcBef>
                <a:spcPts val="1200"/>
              </a:spcBef>
              <a:spcAft>
                <a:spcPts val="1200"/>
              </a:spcAft>
              <a:buFont typeface="Arial" panose="020B0604020202020204" pitchFamily="34" charset="0"/>
              <a:buAutoNum type="arabicParenBoth"/>
              <a:defRPr/>
            </a:pPr>
            <a:r>
              <a:rPr lang="en-US" sz="2000" dirty="0"/>
              <a:t>Hospital staff do </a:t>
            </a:r>
            <a:r>
              <a:rPr lang="en-US" sz="2000" dirty="0">
                <a:solidFill>
                  <a:schemeClr val="accent6"/>
                </a:solidFill>
              </a:rPr>
              <a:t>NOT</a:t>
            </a:r>
            <a:r>
              <a:rPr lang="en-US" sz="2000" dirty="0"/>
              <a:t> legally have to agree to the use of </a:t>
            </a:r>
            <a:r>
              <a:rPr lang="en-US" sz="2000" dirty="0">
                <a:solidFill>
                  <a:schemeClr val="tx1"/>
                </a:solidFill>
              </a:rPr>
              <a:t>ED </a:t>
            </a:r>
            <a:r>
              <a:rPr lang="en-US" sz="2000" dirty="0"/>
              <a:t>premises as a </a:t>
            </a:r>
            <a:r>
              <a:rPr lang="en-US" sz="2000" dirty="0" err="1">
                <a:solidFill>
                  <a:schemeClr val="tx1"/>
                </a:solidFill>
              </a:rPr>
              <a:t>PoS</a:t>
            </a:r>
            <a:r>
              <a:rPr lang="en-US" sz="2000" dirty="0">
                <a:solidFill>
                  <a:schemeClr val="accent6"/>
                </a:solidFill>
              </a:rPr>
              <a:t> </a:t>
            </a:r>
          </a:p>
          <a:p>
            <a:endParaRPr lang="en-GB" sz="16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488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S.136- role of the doctor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p:cNvSpPr>
            <a:spLocks noGrp="1"/>
          </p:cNvSpPr>
          <p:nvPr>
            <p:ph sz="quarter" idx="15"/>
          </p:nvPr>
        </p:nvSpPr>
        <p:spPr>
          <a:xfrm>
            <a:off x="467544" y="1008112"/>
            <a:ext cx="8280920" cy="5949280"/>
          </a:xfrm>
        </p:spPr>
        <p:txBody>
          <a:bodyPr>
            <a:normAutofit/>
          </a:bodyPr>
          <a:lstStyle/>
          <a:p>
            <a:pPr lvl="1">
              <a:lnSpc>
                <a:spcPct val="90000"/>
              </a:lnSpc>
              <a:spcBef>
                <a:spcPts val="1200"/>
              </a:spcBef>
              <a:spcAft>
                <a:spcPts val="1200"/>
              </a:spcAft>
            </a:pPr>
            <a:r>
              <a:rPr lang="en-GB" sz="2000" dirty="0"/>
              <a:t>Someone under s.136 must always have their mental state examined by a </a:t>
            </a:r>
            <a:r>
              <a:rPr lang="en-GB" sz="2000" b="1" dirty="0"/>
              <a:t>“</a:t>
            </a:r>
            <a:r>
              <a:rPr lang="en-GB" sz="2000" b="1" dirty="0">
                <a:solidFill>
                  <a:schemeClr val="accent6"/>
                </a:solidFill>
              </a:rPr>
              <a:t>registered medical practitioner</a:t>
            </a:r>
            <a:r>
              <a:rPr lang="en-GB" sz="2000" b="1" dirty="0"/>
              <a:t>”</a:t>
            </a:r>
            <a:r>
              <a:rPr lang="en-GB" sz="2000" dirty="0"/>
              <a:t>: this can be any doctor, but normally it is a psychiatrist (who may be approved under section 12(2) </a:t>
            </a:r>
            <a:r>
              <a:rPr lang="en-GB" sz="2000" dirty="0" smtClean="0"/>
              <a:t>MHA- </a:t>
            </a:r>
            <a:r>
              <a:rPr lang="en-GB" sz="2000" dirty="0"/>
              <a:t>a ‘s12 doctor’)</a:t>
            </a:r>
          </a:p>
          <a:p>
            <a:pPr lvl="1">
              <a:lnSpc>
                <a:spcPct val="90000"/>
              </a:lnSpc>
              <a:spcBef>
                <a:spcPts val="1200"/>
              </a:spcBef>
              <a:spcAft>
                <a:spcPts val="1200"/>
              </a:spcAft>
            </a:pPr>
            <a:r>
              <a:rPr lang="en-GB" sz="2000" dirty="0"/>
              <a:t>They may also need attention from an A &amp; E doctor, but this is </a:t>
            </a:r>
            <a:r>
              <a:rPr lang="en-GB" sz="2000" b="1" dirty="0">
                <a:solidFill>
                  <a:schemeClr val="accent6"/>
                </a:solidFill>
              </a:rPr>
              <a:t>not</a:t>
            </a:r>
            <a:r>
              <a:rPr lang="en-GB" sz="2000" dirty="0">
                <a:solidFill>
                  <a:schemeClr val="accent6"/>
                </a:solidFill>
              </a:rPr>
              <a:t> </a:t>
            </a:r>
            <a:r>
              <a:rPr lang="en-GB" sz="2000" dirty="0"/>
              <a:t>the doctor who makes the </a:t>
            </a:r>
            <a:r>
              <a:rPr lang="en-GB" sz="2000" i="1" dirty="0"/>
              <a:t>legal</a:t>
            </a:r>
            <a:r>
              <a:rPr lang="en-GB" sz="2000" dirty="0"/>
              <a:t> decisions  </a:t>
            </a:r>
          </a:p>
          <a:p>
            <a:pPr lvl="1">
              <a:lnSpc>
                <a:spcPct val="90000"/>
              </a:lnSpc>
              <a:spcBef>
                <a:spcPts val="1200"/>
              </a:spcBef>
              <a:spcAft>
                <a:spcPts val="1200"/>
              </a:spcAft>
            </a:pPr>
            <a:r>
              <a:rPr lang="en-GB" sz="2000" dirty="0"/>
              <a:t>If the doctor assessing their </a:t>
            </a:r>
            <a:r>
              <a:rPr lang="en-GB" sz="2000" i="1" dirty="0"/>
              <a:t>mental state </a:t>
            </a:r>
            <a:r>
              <a:rPr lang="en-GB" sz="2000" dirty="0"/>
              <a:t>decides the person has no underlying mental disorder (e.g. they were simply intoxicated), they </a:t>
            </a:r>
            <a:r>
              <a:rPr lang="en-GB" sz="2000" b="1" dirty="0">
                <a:solidFill>
                  <a:schemeClr val="accent6"/>
                </a:solidFill>
              </a:rPr>
              <a:t>must</a:t>
            </a:r>
            <a:r>
              <a:rPr lang="en-GB" sz="2000" dirty="0">
                <a:solidFill>
                  <a:schemeClr val="accent6"/>
                </a:solidFill>
              </a:rPr>
              <a:t> </a:t>
            </a:r>
            <a:r>
              <a:rPr lang="en-GB" sz="2000" dirty="0"/>
              <a:t>discharge the s136 &amp;</a:t>
            </a:r>
            <a:r>
              <a:rPr lang="en-GB" sz="2000" dirty="0" smtClean="0"/>
              <a:t> </a:t>
            </a:r>
            <a:r>
              <a:rPr lang="en-GB" sz="2000" dirty="0"/>
              <a:t>let </a:t>
            </a:r>
            <a:r>
              <a:rPr lang="en-GB" sz="2000" dirty="0" smtClean="0"/>
              <a:t>them </a:t>
            </a:r>
            <a:r>
              <a:rPr lang="en-GB" sz="2000" dirty="0"/>
              <a:t>go home</a:t>
            </a:r>
          </a:p>
          <a:p>
            <a:pPr lvl="1">
              <a:lnSpc>
                <a:spcPct val="90000"/>
              </a:lnSpc>
              <a:spcBef>
                <a:spcPts val="1200"/>
              </a:spcBef>
              <a:spcAft>
                <a:spcPts val="1200"/>
              </a:spcAft>
            </a:pPr>
            <a:r>
              <a:rPr lang="en-GB" sz="2000" dirty="0"/>
              <a:t>If they do not decide this, the person must also be seen by an ‘</a:t>
            </a:r>
            <a:r>
              <a:rPr lang="en-GB" sz="2000" b="1" dirty="0">
                <a:solidFill>
                  <a:schemeClr val="accent6"/>
                </a:solidFill>
              </a:rPr>
              <a:t>approved mental health professional</a:t>
            </a:r>
            <a:r>
              <a:rPr lang="en-GB" sz="2000" dirty="0">
                <a:solidFill>
                  <a:schemeClr val="accent6"/>
                </a:solidFill>
              </a:rPr>
              <a:t>’ </a:t>
            </a:r>
            <a:r>
              <a:rPr lang="en-GB" sz="2000" dirty="0"/>
              <a:t>(an AMHP)</a:t>
            </a:r>
          </a:p>
          <a:p>
            <a:pPr lvl="1">
              <a:lnSpc>
                <a:spcPct val="90000"/>
              </a:lnSpc>
              <a:spcBef>
                <a:spcPts val="1200"/>
              </a:spcBef>
              <a:spcAft>
                <a:spcPts val="1200"/>
              </a:spcAft>
            </a:pPr>
            <a:r>
              <a:rPr lang="en-GB" sz="2000" dirty="0"/>
              <a:t>It is </a:t>
            </a:r>
            <a:r>
              <a:rPr lang="en-GB" sz="2000" i="1" dirty="0"/>
              <a:t>the </a:t>
            </a:r>
            <a:r>
              <a:rPr lang="en-GB" sz="2000" i="1" dirty="0" err="1"/>
              <a:t>PoS’s</a:t>
            </a:r>
            <a:r>
              <a:rPr lang="en-GB" sz="2000" i="1" dirty="0"/>
              <a:t> responsibility </a:t>
            </a:r>
            <a:r>
              <a:rPr lang="en-GB" sz="2000" dirty="0"/>
              <a:t>to notify the local AMHP service that they are needed, so ED staff may need to do </a:t>
            </a:r>
            <a:r>
              <a:rPr lang="en-GB" sz="2000" dirty="0" smtClean="0"/>
              <a:t>this</a:t>
            </a:r>
            <a:endParaRPr lang="en-GB" sz="20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73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S.136- role of the AMHP</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a:xfrm>
            <a:off x="395537" y="908720"/>
            <a:ext cx="8497638" cy="5400600"/>
          </a:xfrm>
        </p:spPr>
        <p:txBody>
          <a:bodyPr>
            <a:normAutofit/>
          </a:bodyPr>
          <a:lstStyle/>
          <a:p>
            <a:pPr lvl="1">
              <a:lnSpc>
                <a:spcPct val="90000"/>
              </a:lnSpc>
              <a:spcBef>
                <a:spcPts val="1200"/>
              </a:spcBef>
              <a:spcAft>
                <a:spcPts val="1200"/>
              </a:spcAft>
            </a:pPr>
            <a:r>
              <a:rPr lang="en-GB" sz="2000" dirty="0"/>
              <a:t>An </a:t>
            </a:r>
            <a:r>
              <a:rPr lang="en-GB" sz="2000" b="1" dirty="0">
                <a:solidFill>
                  <a:schemeClr val="accent6"/>
                </a:solidFill>
              </a:rPr>
              <a:t>“approved mental health professional” (AMHP) </a:t>
            </a:r>
            <a:r>
              <a:rPr lang="en-GB" sz="2000" dirty="0"/>
              <a:t>is normally a social worker or nurse (occasionally an OT) who has had specialist training. The Borough where the person is at the time the assessment is needed will provide the AMHP.</a:t>
            </a:r>
          </a:p>
          <a:p>
            <a:pPr lvl="1">
              <a:lnSpc>
                <a:spcPct val="90000"/>
              </a:lnSpc>
              <a:spcBef>
                <a:spcPts val="1200"/>
              </a:spcBef>
              <a:spcAft>
                <a:spcPts val="1200"/>
              </a:spcAft>
            </a:pPr>
            <a:r>
              <a:rPr lang="en-GB" sz="2000" dirty="0"/>
              <a:t>The AMHP’s role is to interview the patient, talk to the family, get a second psychiatrist involved where needed, and decide whether the person needs to be admitted for in-patient psychiatric treatment- if so, will they go in voluntarily, or do they need to be detained under the MHA (‘sectioned’)?</a:t>
            </a:r>
          </a:p>
          <a:p>
            <a:pPr lvl="1">
              <a:lnSpc>
                <a:spcPct val="90000"/>
              </a:lnSpc>
              <a:spcBef>
                <a:spcPts val="1200"/>
              </a:spcBef>
              <a:spcAft>
                <a:spcPts val="1200"/>
              </a:spcAft>
            </a:pPr>
            <a:r>
              <a:rPr lang="en-GB" sz="2000" dirty="0"/>
              <a:t>NB The AMHP is the ultimate decision-maker around hospital admission, but they do not find the bed. This is usually done by Bed Managers on behalf of the Mental Health Trust. </a:t>
            </a:r>
          </a:p>
          <a:p>
            <a:pPr lvl="1">
              <a:lnSpc>
                <a:spcPct val="90000"/>
              </a:lnSpc>
              <a:spcBef>
                <a:spcPts val="1200"/>
              </a:spcBef>
              <a:spcAft>
                <a:spcPts val="1200"/>
              </a:spcAft>
            </a:pPr>
            <a:r>
              <a:rPr lang="en-GB" sz="2000" dirty="0"/>
              <a:t>(Can be long delays, especially if patient is from out of area.)</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969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S.136 assessments at ED</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p:cNvSpPr>
            <a:spLocks noGrp="1"/>
          </p:cNvSpPr>
          <p:nvPr>
            <p:ph sz="quarter" idx="15"/>
          </p:nvPr>
        </p:nvSpPr>
        <p:spPr>
          <a:xfrm>
            <a:off x="395535" y="936104"/>
            <a:ext cx="8497639" cy="5661248"/>
          </a:xfrm>
        </p:spPr>
        <p:txBody>
          <a:bodyPr>
            <a:normAutofit/>
          </a:bodyPr>
          <a:lstStyle/>
          <a:p>
            <a:pPr lvl="1">
              <a:lnSpc>
                <a:spcPct val="90000"/>
              </a:lnSpc>
              <a:spcBef>
                <a:spcPts val="1200"/>
              </a:spcBef>
              <a:spcAft>
                <a:spcPts val="1200"/>
              </a:spcAft>
            </a:pPr>
            <a:r>
              <a:rPr lang="en-GB" sz="2000" dirty="0"/>
              <a:t>Police may bring someone under s136 to ED for two reasons:</a:t>
            </a:r>
          </a:p>
          <a:p>
            <a:pPr lvl="1">
              <a:lnSpc>
                <a:spcPct val="90000"/>
              </a:lnSpc>
              <a:spcBef>
                <a:spcPts val="1200"/>
              </a:spcBef>
              <a:spcAft>
                <a:spcPts val="1200"/>
              </a:spcAft>
            </a:pPr>
            <a:r>
              <a:rPr lang="en-GB" sz="2000" dirty="0"/>
              <a:t>The person needs medical attention which cannot be provided at the designated ‘health-based place of safety’ (</a:t>
            </a:r>
            <a:r>
              <a:rPr lang="en-GB" sz="2000" dirty="0" err="1"/>
              <a:t>HBPoS</a:t>
            </a:r>
            <a:r>
              <a:rPr lang="en-GB" sz="2000" dirty="0"/>
              <a:t>), or</a:t>
            </a:r>
          </a:p>
          <a:p>
            <a:pPr lvl="1">
              <a:lnSpc>
                <a:spcPct val="90000"/>
              </a:lnSpc>
              <a:spcBef>
                <a:spcPts val="1200"/>
              </a:spcBef>
              <a:spcAft>
                <a:spcPts val="1200"/>
              </a:spcAft>
            </a:pPr>
            <a:r>
              <a:rPr lang="en-GB" sz="2000" dirty="0"/>
              <a:t>The </a:t>
            </a:r>
            <a:r>
              <a:rPr lang="en-GB" sz="2000" dirty="0" err="1"/>
              <a:t>HBPoS</a:t>
            </a:r>
            <a:r>
              <a:rPr lang="en-GB" sz="2000" dirty="0"/>
              <a:t> is full and the ED is the next best place of safety</a:t>
            </a:r>
          </a:p>
          <a:p>
            <a:pPr lvl="1">
              <a:lnSpc>
                <a:spcPct val="90000"/>
              </a:lnSpc>
              <a:spcBef>
                <a:spcPts val="1200"/>
              </a:spcBef>
              <a:spcAft>
                <a:spcPts val="1200"/>
              </a:spcAft>
            </a:pPr>
            <a:r>
              <a:rPr lang="en-GB" sz="2000" b="1" dirty="0">
                <a:solidFill>
                  <a:schemeClr val="accent6"/>
                </a:solidFill>
              </a:rPr>
              <a:t>First situation</a:t>
            </a:r>
            <a:r>
              <a:rPr lang="en-GB" sz="2000" dirty="0"/>
              <a:t>: Patient could be treated at ED then taken or returned to the designated </a:t>
            </a:r>
            <a:r>
              <a:rPr lang="en-GB" sz="2000" dirty="0" err="1"/>
              <a:t>HBPoS</a:t>
            </a:r>
            <a:r>
              <a:rPr lang="en-GB" sz="2000" dirty="0"/>
              <a:t> for the mental health assessments, if </a:t>
            </a:r>
            <a:r>
              <a:rPr lang="en-GB" sz="2000" dirty="0" smtClean="0"/>
              <a:t>still </a:t>
            </a:r>
            <a:r>
              <a:rPr lang="en-GB" sz="2000" dirty="0"/>
              <a:t>within the maximum 24 hour period. Transfers* are arranged by ED &amp; </a:t>
            </a:r>
            <a:r>
              <a:rPr lang="en-GB" sz="2000" dirty="0" err="1"/>
              <a:t>HBPoS</a:t>
            </a:r>
            <a:r>
              <a:rPr lang="en-GB" sz="2000" dirty="0"/>
              <a:t> staff  </a:t>
            </a:r>
          </a:p>
          <a:p>
            <a:pPr lvl="1">
              <a:lnSpc>
                <a:spcPct val="90000"/>
              </a:lnSpc>
              <a:spcBef>
                <a:spcPts val="1200"/>
              </a:spcBef>
              <a:spcAft>
                <a:spcPts val="1200"/>
              </a:spcAft>
            </a:pPr>
            <a:r>
              <a:rPr lang="en-GB" sz="2000" dirty="0"/>
              <a:t>If physical health treatment will take some time, their mental state can be assessed in parallel, by e.g. a liaison psychiatrist</a:t>
            </a:r>
          </a:p>
          <a:p>
            <a:pPr lvl="1">
              <a:lnSpc>
                <a:spcPct val="90000"/>
              </a:lnSpc>
              <a:spcBef>
                <a:spcPts val="1200"/>
              </a:spcBef>
              <a:spcAft>
                <a:spcPts val="1200"/>
              </a:spcAft>
            </a:pPr>
            <a:r>
              <a:rPr lang="en-GB" sz="2000" b="1" dirty="0">
                <a:solidFill>
                  <a:schemeClr val="accent6"/>
                </a:solidFill>
              </a:rPr>
              <a:t>Second situation: </a:t>
            </a:r>
            <a:r>
              <a:rPr lang="en-GB" sz="2000" dirty="0"/>
              <a:t>the person will have to be examined by the psychiatrist and seen by the AMHP at the </a:t>
            </a:r>
            <a:r>
              <a:rPr lang="en-GB" sz="2000" b="1" dirty="0">
                <a:solidFill>
                  <a:schemeClr val="accent6"/>
                </a:solidFill>
              </a:rPr>
              <a:t>ED</a:t>
            </a:r>
          </a:p>
          <a:p>
            <a:pPr marL="0" lvl="1" indent="0">
              <a:lnSpc>
                <a:spcPct val="90000"/>
              </a:lnSpc>
              <a:spcBef>
                <a:spcPts val="1200"/>
              </a:spcBef>
              <a:spcAft>
                <a:spcPts val="1200"/>
              </a:spcAft>
              <a:buNone/>
            </a:pPr>
            <a:r>
              <a:rPr lang="en-GB" i="1" dirty="0"/>
              <a:t>*Each transfer must be agreed by police if </a:t>
            </a:r>
            <a:r>
              <a:rPr lang="en-GB" i="1" dirty="0" smtClean="0"/>
              <a:t>present</a:t>
            </a:r>
            <a:r>
              <a:rPr lang="en-GB" i="1" dirty="0"/>
              <a:t>, otherwise by an </a:t>
            </a:r>
            <a:r>
              <a:rPr lang="en-GB" i="1" dirty="0" smtClean="0"/>
              <a:t>AMHP</a:t>
            </a:r>
            <a:endParaRPr lang="en-GB" i="1"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274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Extending time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a:xfrm>
            <a:off x="395536" y="1052736"/>
            <a:ext cx="8497639" cy="5328592"/>
          </a:xfrm>
        </p:spPr>
        <p:txBody>
          <a:bodyPr>
            <a:normAutofit/>
          </a:bodyPr>
          <a:lstStyle/>
          <a:p>
            <a:pPr marL="606425" lvl="2" indent="-342900">
              <a:lnSpc>
                <a:spcPct val="90000"/>
              </a:lnSpc>
              <a:spcBef>
                <a:spcPts val="1200"/>
              </a:spcBef>
              <a:spcAft>
                <a:spcPts val="1200"/>
              </a:spcAft>
              <a:buFont typeface="Arial" panose="020B0604020202020204" pitchFamily="34" charset="0"/>
              <a:buChar char="•"/>
              <a:defRPr/>
            </a:pPr>
            <a:r>
              <a:rPr lang="en-US" altLang="en-US" sz="2000" dirty="0">
                <a:solidFill>
                  <a:schemeClr val="tx1">
                    <a:lumMod val="50000"/>
                  </a:schemeClr>
                </a:solidFill>
              </a:rPr>
              <a:t>The 24 hour time limit can be extended at any time before the end of the initial period, by up to 12 hours (</a:t>
            </a:r>
            <a:r>
              <a:rPr lang="en-US" altLang="en-US" sz="2000" i="1" dirty="0">
                <a:solidFill>
                  <a:schemeClr val="tx1">
                    <a:lumMod val="50000"/>
                  </a:schemeClr>
                </a:solidFill>
              </a:rPr>
              <a:t>only</a:t>
            </a:r>
            <a:r>
              <a:rPr lang="en-US" altLang="en-US" sz="2000" dirty="0">
                <a:solidFill>
                  <a:schemeClr val="tx1">
                    <a:lumMod val="50000"/>
                  </a:schemeClr>
                </a:solidFill>
              </a:rPr>
              <a:t>), and only by the psychiatrist (or other doctor) who is carrying out the </a:t>
            </a:r>
            <a:r>
              <a:rPr lang="en-US" altLang="en-US" sz="2000" b="1" dirty="0">
                <a:solidFill>
                  <a:schemeClr val="accent6"/>
                </a:solidFill>
              </a:rPr>
              <a:t>mental health </a:t>
            </a:r>
            <a:r>
              <a:rPr lang="en-US" altLang="en-US" sz="2000" dirty="0">
                <a:solidFill>
                  <a:schemeClr val="tx1">
                    <a:lumMod val="50000"/>
                  </a:schemeClr>
                </a:solidFill>
              </a:rPr>
              <a:t>examination</a:t>
            </a:r>
          </a:p>
          <a:p>
            <a:pPr marL="606425" lvl="2" indent="-342900">
              <a:lnSpc>
                <a:spcPct val="90000"/>
              </a:lnSpc>
              <a:spcBef>
                <a:spcPts val="1200"/>
              </a:spcBef>
              <a:spcAft>
                <a:spcPts val="1200"/>
              </a:spcAft>
              <a:buFont typeface="Arial" panose="020B0604020202020204" pitchFamily="34" charset="0"/>
              <a:buChar char="•"/>
              <a:defRPr/>
            </a:pPr>
            <a:r>
              <a:rPr lang="en-US" altLang="en-US" sz="2000" dirty="0">
                <a:solidFill>
                  <a:schemeClr val="tx1">
                    <a:lumMod val="50000"/>
                  </a:schemeClr>
                </a:solidFill>
              </a:rPr>
              <a:t>Ground for extension: if the psychiatrist thinks it </a:t>
            </a:r>
            <a:r>
              <a:rPr lang="en-US" altLang="en-US" sz="2000" dirty="0" err="1">
                <a:solidFill>
                  <a:schemeClr val="tx1"/>
                </a:solidFill>
              </a:rPr>
              <a:t>nece</a:t>
            </a:r>
            <a:r>
              <a:rPr lang="en-GB" altLang="en-US" sz="2000" dirty="0" err="1">
                <a:solidFill>
                  <a:schemeClr val="tx1"/>
                </a:solidFill>
              </a:rPr>
              <a:t>ssary</a:t>
            </a:r>
            <a:r>
              <a:rPr lang="en-GB" altLang="en-US" sz="2000" dirty="0">
                <a:solidFill>
                  <a:schemeClr val="tx1"/>
                </a:solidFill>
              </a:rPr>
              <a:t> </a:t>
            </a:r>
            <a:r>
              <a:rPr lang="en-GB" altLang="en-US" sz="2000" dirty="0">
                <a:solidFill>
                  <a:schemeClr val="tx1">
                    <a:lumMod val="50000"/>
                  </a:schemeClr>
                </a:solidFill>
              </a:rPr>
              <a:t>because “the condition of the person detained is such that </a:t>
            </a:r>
            <a:r>
              <a:rPr lang="en-GB" altLang="en-US" sz="2000" b="1" dirty="0">
                <a:solidFill>
                  <a:schemeClr val="accent6"/>
                </a:solidFill>
              </a:rPr>
              <a:t>it would not be practicable </a:t>
            </a:r>
            <a:r>
              <a:rPr lang="en-GB" altLang="en-US" sz="2000" dirty="0">
                <a:solidFill>
                  <a:schemeClr val="tx1">
                    <a:lumMod val="50000"/>
                  </a:schemeClr>
                </a:solidFill>
              </a:rPr>
              <a:t>for the assessment of the person … to be carried out before the end of the period of 24 hours</a:t>
            </a:r>
            <a:r>
              <a:rPr lang="en-US" altLang="en-US" sz="2000" dirty="0">
                <a:solidFill>
                  <a:schemeClr val="tx1">
                    <a:lumMod val="50000"/>
                  </a:schemeClr>
                </a:solidFill>
              </a:rPr>
              <a:t>” </a:t>
            </a:r>
          </a:p>
          <a:p>
            <a:pPr marL="606425" lvl="2" indent="-342900">
              <a:lnSpc>
                <a:spcPct val="90000"/>
              </a:lnSpc>
              <a:spcBef>
                <a:spcPts val="1200"/>
              </a:spcBef>
              <a:spcAft>
                <a:spcPts val="1200"/>
              </a:spcAft>
              <a:buFont typeface="Arial" panose="020B0604020202020204" pitchFamily="34" charset="0"/>
              <a:buChar char="•"/>
              <a:defRPr/>
            </a:pPr>
            <a:r>
              <a:rPr lang="en-US" altLang="en-US" sz="2000" dirty="0">
                <a:solidFill>
                  <a:schemeClr val="tx1">
                    <a:lumMod val="50000"/>
                  </a:schemeClr>
                </a:solidFill>
              </a:rPr>
              <a:t>CAN extend if person is intoxicated, in physical pain, </a:t>
            </a:r>
            <a:r>
              <a:rPr lang="en-US" altLang="en-US" sz="2000" dirty="0" err="1">
                <a:solidFill>
                  <a:schemeClr val="tx1">
                    <a:lumMod val="50000"/>
                  </a:schemeClr>
                </a:solidFill>
              </a:rPr>
              <a:t>etc</a:t>
            </a:r>
            <a:r>
              <a:rPr lang="en-US" altLang="en-US" sz="2000" dirty="0">
                <a:solidFill>
                  <a:schemeClr val="tx1">
                    <a:lumMod val="50000"/>
                  </a:schemeClr>
                </a:solidFill>
              </a:rPr>
              <a:t>, &amp; doctor cannot realistically complete their exam in 24 hours</a:t>
            </a:r>
          </a:p>
          <a:p>
            <a:pPr marL="606425" lvl="2" indent="-342900">
              <a:lnSpc>
                <a:spcPct val="90000"/>
              </a:lnSpc>
              <a:spcBef>
                <a:spcPts val="1200"/>
              </a:spcBef>
              <a:spcAft>
                <a:spcPts val="1200"/>
              </a:spcAft>
              <a:buFont typeface="Arial" panose="020B0604020202020204" pitchFamily="34" charset="0"/>
              <a:buChar char="•"/>
              <a:defRPr/>
            </a:pPr>
            <a:r>
              <a:rPr lang="en-US" altLang="en-US" sz="2000" dirty="0">
                <a:solidFill>
                  <a:schemeClr val="tx1">
                    <a:lumMod val="50000"/>
                  </a:schemeClr>
                </a:solidFill>
              </a:rPr>
              <a:t>CANNOT extend if they have completed the mental health exam but you are waiting for a bed to be found for the person</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832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manages a s.136 patient at ED?</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17</a:t>
            </a:fld>
            <a:endParaRPr lang="en-GB" dirty="0"/>
          </a:p>
        </p:txBody>
      </p:sp>
      <p:sp>
        <p:nvSpPr>
          <p:cNvPr id="5" name="Content Placeholder 4"/>
          <p:cNvSpPr>
            <a:spLocks noGrp="1"/>
          </p:cNvSpPr>
          <p:nvPr>
            <p:ph sz="quarter" idx="15"/>
          </p:nvPr>
        </p:nvSpPr>
        <p:spPr>
          <a:xfrm>
            <a:off x="251520" y="1196752"/>
            <a:ext cx="8641655" cy="5040560"/>
          </a:xfrm>
        </p:spPr>
        <p:txBody>
          <a:bodyPr>
            <a:normAutofit/>
          </a:bodyPr>
          <a:lstStyle/>
          <a:p>
            <a:pPr marL="606425" lvl="2" indent="-342900">
              <a:lnSpc>
                <a:spcPct val="90000"/>
              </a:lnSpc>
              <a:spcBef>
                <a:spcPts val="1200"/>
              </a:spcBef>
              <a:spcAft>
                <a:spcPts val="1200"/>
              </a:spcAft>
              <a:buFont typeface="Arial" charset="0"/>
              <a:buChar char="•"/>
            </a:pPr>
            <a:r>
              <a:rPr lang="en-GB" sz="2000" dirty="0"/>
              <a:t>Someone on s.136 can be brought to ED as a place of safety- this doesn’t need ED staff’s consent</a:t>
            </a:r>
          </a:p>
          <a:p>
            <a:pPr marL="606425" lvl="2" indent="-342900">
              <a:lnSpc>
                <a:spcPct val="90000"/>
              </a:lnSpc>
              <a:spcBef>
                <a:spcPts val="1200"/>
              </a:spcBef>
              <a:spcAft>
                <a:spcPts val="1200"/>
              </a:spcAft>
              <a:buFont typeface="Arial" charset="0"/>
              <a:buChar char="•"/>
            </a:pPr>
            <a:r>
              <a:rPr lang="en-GB" sz="2000" dirty="0"/>
              <a:t>ED staff clearly have the</a:t>
            </a:r>
            <a:r>
              <a:rPr lang="en-GB" sz="2000" b="1" dirty="0"/>
              <a:t> </a:t>
            </a:r>
            <a:r>
              <a:rPr lang="en-GB" sz="2000" b="1" dirty="0">
                <a:solidFill>
                  <a:schemeClr val="accent6"/>
                </a:solidFill>
              </a:rPr>
              <a:t>clinical</a:t>
            </a:r>
            <a:r>
              <a:rPr lang="en-GB" sz="2000" b="1" dirty="0"/>
              <a:t> </a:t>
            </a:r>
            <a:r>
              <a:rPr lang="en-GB" sz="2000" dirty="0"/>
              <a:t>duty of care to patient</a:t>
            </a:r>
          </a:p>
          <a:p>
            <a:pPr marL="606425" lvl="2" indent="-342900">
              <a:lnSpc>
                <a:spcPct val="90000"/>
              </a:lnSpc>
              <a:spcBef>
                <a:spcPts val="1200"/>
              </a:spcBef>
              <a:spcAft>
                <a:spcPts val="1200"/>
              </a:spcAft>
              <a:buFont typeface="Arial" charset="0"/>
              <a:buChar char="•"/>
            </a:pPr>
            <a:r>
              <a:rPr lang="en-GB" sz="2000" dirty="0"/>
              <a:t>This does not mean that ED staff automatically have </a:t>
            </a:r>
            <a:r>
              <a:rPr lang="en-GB" sz="2000" b="1" dirty="0">
                <a:solidFill>
                  <a:schemeClr val="accent6"/>
                </a:solidFill>
              </a:rPr>
              <a:t>legal</a:t>
            </a:r>
            <a:r>
              <a:rPr lang="en-GB" sz="2000" b="1" dirty="0"/>
              <a:t> </a:t>
            </a:r>
            <a:r>
              <a:rPr lang="en-GB" sz="2000" dirty="0"/>
              <a:t>responsibility for </a:t>
            </a:r>
            <a:r>
              <a:rPr lang="en-GB" sz="2000" b="1" dirty="0">
                <a:solidFill>
                  <a:schemeClr val="accent6"/>
                </a:solidFill>
              </a:rPr>
              <a:t>managing</a:t>
            </a:r>
            <a:r>
              <a:rPr lang="en-GB" sz="2000" b="1" dirty="0"/>
              <a:t> </a:t>
            </a:r>
            <a:r>
              <a:rPr lang="en-GB" sz="2000" dirty="0"/>
              <a:t>patient- but </a:t>
            </a:r>
          </a:p>
          <a:p>
            <a:pPr marL="606425" lvl="2" indent="-342900">
              <a:lnSpc>
                <a:spcPct val="90000"/>
              </a:lnSpc>
              <a:spcBef>
                <a:spcPts val="1200"/>
              </a:spcBef>
              <a:spcAft>
                <a:spcPts val="1200"/>
              </a:spcAft>
              <a:buFont typeface="Arial" charset="0"/>
              <a:buChar char="•"/>
            </a:pPr>
            <a:r>
              <a:rPr lang="en-GB" sz="2000" dirty="0"/>
              <a:t>There is no national guidance on when police can leave ED! Needs working agreement locally between police &amp; the </a:t>
            </a:r>
            <a:r>
              <a:rPr lang="en-GB" sz="2000" dirty="0" smtClean="0"/>
              <a:t>Trust</a:t>
            </a:r>
          </a:p>
          <a:p>
            <a:pPr marL="606425" lvl="2" indent="-342900">
              <a:lnSpc>
                <a:spcPct val="90000"/>
              </a:lnSpc>
              <a:spcBef>
                <a:spcPts val="1200"/>
              </a:spcBef>
              <a:spcAft>
                <a:spcPts val="1200"/>
              </a:spcAft>
              <a:buFont typeface="Arial" charset="0"/>
              <a:buChar char="•"/>
            </a:pPr>
            <a:r>
              <a:rPr lang="en-GB" sz="2000" dirty="0"/>
              <a:t>If </a:t>
            </a:r>
            <a:r>
              <a:rPr lang="en-GB" sz="2000" dirty="0" smtClean="0"/>
              <a:t>person needs </a:t>
            </a:r>
            <a:r>
              <a:rPr lang="en-GB" sz="2000" dirty="0"/>
              <a:t>extended physical health treatment, </a:t>
            </a:r>
            <a:r>
              <a:rPr lang="en-GB" sz="2000" dirty="0">
                <a:solidFill>
                  <a:schemeClr val="tx1"/>
                </a:solidFill>
              </a:rPr>
              <a:t>or</a:t>
            </a:r>
            <a:r>
              <a:rPr lang="en-GB" sz="2000" b="1" dirty="0"/>
              <a:t> </a:t>
            </a:r>
            <a:r>
              <a:rPr lang="en-GB" sz="2000" dirty="0"/>
              <a:t>if they are at ED because the </a:t>
            </a:r>
            <a:r>
              <a:rPr lang="en-GB" sz="2000" dirty="0" err="1"/>
              <a:t>HBPoS</a:t>
            </a:r>
            <a:r>
              <a:rPr lang="en-GB" sz="2000" dirty="0"/>
              <a:t> is </a:t>
            </a:r>
            <a:r>
              <a:rPr lang="en-GB" sz="2000" dirty="0" smtClean="0"/>
              <a:t>full, </a:t>
            </a:r>
            <a:r>
              <a:rPr lang="en-GB" sz="2000" dirty="0"/>
              <a:t>it </a:t>
            </a:r>
            <a:r>
              <a:rPr lang="en-GB" sz="2000" dirty="0" smtClean="0"/>
              <a:t>is often </a:t>
            </a:r>
            <a:r>
              <a:rPr lang="en-GB" sz="2000" dirty="0"/>
              <a:t>appropriate for ED staff to </a:t>
            </a:r>
            <a:r>
              <a:rPr lang="en-GB" sz="2000" dirty="0" smtClean="0"/>
              <a:t>take over</a:t>
            </a:r>
            <a:r>
              <a:rPr lang="en-GB" sz="2000" b="1" dirty="0" smtClean="0"/>
              <a:t> </a:t>
            </a:r>
            <a:r>
              <a:rPr lang="en-GB" sz="2000" b="1" dirty="0">
                <a:solidFill>
                  <a:schemeClr val="accent6"/>
                </a:solidFill>
              </a:rPr>
              <a:t>legal </a:t>
            </a:r>
            <a:r>
              <a:rPr lang="en-GB" sz="2000" dirty="0"/>
              <a:t>responsibility </a:t>
            </a:r>
            <a:r>
              <a:rPr lang="en-GB" sz="2000" dirty="0" smtClean="0"/>
              <a:t>(</a:t>
            </a:r>
            <a:r>
              <a:rPr lang="en-GB" sz="2000" dirty="0" err="1" smtClean="0"/>
              <a:t>i.e</a:t>
            </a:r>
            <a:r>
              <a:rPr lang="en-GB" sz="2000" dirty="0" smtClean="0"/>
              <a:t>, for </a:t>
            </a:r>
            <a:r>
              <a:rPr lang="en-GB" sz="2000" dirty="0"/>
              <a:t>managing their behaviour) &amp;</a:t>
            </a:r>
            <a:r>
              <a:rPr lang="en-GB" sz="2000" dirty="0" smtClean="0"/>
              <a:t> </a:t>
            </a:r>
            <a:r>
              <a:rPr lang="en-GB" sz="2000" dirty="0"/>
              <a:t>accept </a:t>
            </a:r>
            <a:r>
              <a:rPr lang="en-GB" sz="2000" dirty="0" smtClean="0"/>
              <a:t>the paperwork </a:t>
            </a:r>
            <a:r>
              <a:rPr lang="en-GB" sz="2000" dirty="0"/>
              <a:t>(Form 434)</a:t>
            </a:r>
          </a:p>
          <a:p>
            <a:pPr marL="606425" lvl="2" indent="-342900">
              <a:lnSpc>
                <a:spcPct val="90000"/>
              </a:lnSpc>
              <a:spcBef>
                <a:spcPts val="1200"/>
              </a:spcBef>
              <a:spcAft>
                <a:spcPts val="1200"/>
              </a:spcAft>
              <a:buFont typeface="Arial" charset="0"/>
              <a:buChar char="•"/>
            </a:pPr>
            <a:endParaRPr lang="en-GB" sz="20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49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Waiting for a </a:t>
            </a:r>
            <a:r>
              <a:rPr lang="en-GB" dirty="0" smtClean="0"/>
              <a:t>bed - </a:t>
            </a:r>
            <a:r>
              <a:rPr lang="en-GB" dirty="0"/>
              <a:t>the legal position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18</a:t>
            </a:fld>
            <a:endParaRPr lang="en-GB" dirty="0"/>
          </a:p>
        </p:txBody>
      </p:sp>
      <p:sp>
        <p:nvSpPr>
          <p:cNvPr id="5" name="Content Placeholder 4"/>
          <p:cNvSpPr>
            <a:spLocks noGrp="1"/>
          </p:cNvSpPr>
          <p:nvPr>
            <p:ph sz="quarter" idx="15"/>
          </p:nvPr>
        </p:nvSpPr>
        <p:spPr>
          <a:xfrm>
            <a:off x="395535" y="980728"/>
            <a:ext cx="8497639" cy="5760640"/>
          </a:xfrm>
        </p:spPr>
        <p:txBody>
          <a:bodyPr>
            <a:normAutofit/>
          </a:bodyPr>
          <a:lstStyle/>
          <a:p>
            <a:pPr lvl="1">
              <a:defRPr/>
            </a:pPr>
            <a:r>
              <a:rPr lang="en-GB" sz="2000" dirty="0"/>
              <a:t>If the professionals are agreed that the person needs a mental health admission, but no bed is yet identified, they may need to be kept under s136 for the full 24 hours</a:t>
            </a:r>
          </a:p>
          <a:p>
            <a:pPr lvl="1">
              <a:defRPr/>
            </a:pPr>
            <a:r>
              <a:rPr lang="en-GB" sz="2000" dirty="0"/>
              <a:t>If no bed has been found </a:t>
            </a:r>
            <a:r>
              <a:rPr lang="en-GB" sz="2000" i="1" dirty="0"/>
              <a:t>after</a:t>
            </a:r>
            <a:r>
              <a:rPr lang="en-GB" sz="2000" dirty="0"/>
              <a:t> the 24 hours have elapsed (and extension cannot be justified), s.136 ends &amp; </a:t>
            </a:r>
            <a:r>
              <a:rPr lang="en-GB" sz="2000" dirty="0" smtClean="0"/>
              <a:t>the person </a:t>
            </a:r>
            <a:r>
              <a:rPr lang="en-GB" sz="2000" dirty="0"/>
              <a:t>can </a:t>
            </a:r>
            <a:r>
              <a:rPr lang="en-GB" sz="2000" b="1" dirty="0">
                <a:solidFill>
                  <a:schemeClr val="accent6"/>
                </a:solidFill>
              </a:rPr>
              <a:t>leave</a:t>
            </a:r>
          </a:p>
          <a:p>
            <a:pPr lvl="1">
              <a:defRPr/>
            </a:pPr>
            <a:r>
              <a:rPr lang="en-GB" sz="2000" dirty="0"/>
              <a:t>If </a:t>
            </a:r>
            <a:r>
              <a:rPr lang="en-GB" sz="2000" dirty="0">
                <a:solidFill>
                  <a:schemeClr val="tx1"/>
                </a:solidFill>
              </a:rPr>
              <a:t>high risk</a:t>
            </a:r>
            <a:r>
              <a:rPr lang="en-GB" sz="2000" dirty="0"/>
              <a:t>: If person is in the custody of ED staff, they will have to decide </a:t>
            </a:r>
          </a:p>
          <a:p>
            <a:pPr marL="0" lvl="1" indent="0">
              <a:buNone/>
              <a:defRPr/>
            </a:pPr>
            <a:r>
              <a:rPr lang="en-GB" sz="2000" dirty="0"/>
              <a:t>	(</a:t>
            </a:r>
            <a:r>
              <a:rPr lang="en-GB" sz="2000" dirty="0" err="1"/>
              <a:t>i</a:t>
            </a:r>
            <a:r>
              <a:rPr lang="en-GB" sz="2000" dirty="0"/>
              <a:t>) does the person need to be stopped from leaving? </a:t>
            </a:r>
          </a:p>
          <a:p>
            <a:pPr marL="0" lvl="1" indent="0">
              <a:buNone/>
              <a:defRPr/>
            </a:pPr>
            <a:r>
              <a:rPr lang="en-GB" sz="2000" dirty="0"/>
              <a:t>	(ii) is there a </a:t>
            </a:r>
            <a:r>
              <a:rPr lang="en-GB" sz="2000" i="1" dirty="0"/>
              <a:t>legal basis</a:t>
            </a:r>
            <a:r>
              <a:rPr lang="en-GB" sz="2000" dirty="0"/>
              <a:t> for restraining them further?</a:t>
            </a:r>
          </a:p>
          <a:p>
            <a:pPr lvl="1">
              <a:defRPr/>
            </a:pPr>
            <a:r>
              <a:rPr lang="en-GB" sz="2000" dirty="0"/>
              <a:t>It’s </a:t>
            </a:r>
            <a:r>
              <a:rPr lang="en-GB" sz="2000" b="1" dirty="0">
                <a:solidFill>
                  <a:schemeClr val="accent6"/>
                </a:solidFill>
              </a:rPr>
              <a:t>ED staff</a:t>
            </a:r>
            <a:r>
              <a:rPr lang="en-GB" sz="2000" dirty="0">
                <a:solidFill>
                  <a:schemeClr val="accent6"/>
                </a:solidFill>
              </a:rPr>
              <a:t> </a:t>
            </a:r>
            <a:r>
              <a:rPr lang="en-GB" sz="2000" dirty="0"/>
              <a:t>who are responsible for deciding whether to restrain, and if so, how to justify it (common law, MCA?)</a:t>
            </a:r>
          </a:p>
          <a:p>
            <a:pPr lvl="1">
              <a:defRPr/>
            </a:pPr>
            <a:r>
              <a:rPr lang="en-GB" sz="2000" dirty="0"/>
              <a:t>Staff need a</a:t>
            </a:r>
            <a:r>
              <a:rPr lang="en-GB" sz="2000" dirty="0">
                <a:solidFill>
                  <a:schemeClr val="tx1"/>
                </a:solidFill>
              </a:rPr>
              <a:t> protocol </a:t>
            </a:r>
            <a:r>
              <a:rPr lang="en-GB" sz="2000" dirty="0"/>
              <a:t>and/or access to advice</a:t>
            </a:r>
            <a:endParaRPr lang="en-US" sz="2000" b="1"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30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outcomes following assessment</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5" name="Content Placeholder 4"/>
          <p:cNvSpPr>
            <a:spLocks noGrp="1"/>
          </p:cNvSpPr>
          <p:nvPr>
            <p:ph sz="quarter" idx="15"/>
          </p:nvPr>
        </p:nvSpPr>
        <p:spPr>
          <a:xfrm>
            <a:off x="395537" y="1268760"/>
            <a:ext cx="8352928" cy="5400600"/>
          </a:xfrm>
        </p:spPr>
        <p:txBody>
          <a:bodyPr>
            <a:normAutofit/>
          </a:bodyPr>
          <a:lstStyle/>
          <a:p>
            <a:pPr marL="342900" lvl="1" indent="-342900">
              <a:lnSpc>
                <a:spcPct val="90000"/>
              </a:lnSpc>
              <a:buFont typeface="Arial" panose="020B0604020202020204" pitchFamily="34" charset="0"/>
              <a:buAutoNum type="arabicPeriod"/>
              <a:defRPr/>
            </a:pPr>
            <a:r>
              <a:rPr lang="en-GB" sz="2000" dirty="0"/>
              <a:t>Person is found to have no underlying mental disorder </a:t>
            </a:r>
            <a:r>
              <a:rPr lang="en-GB" sz="2000" i="1" dirty="0"/>
              <a:t>of </a:t>
            </a:r>
            <a:r>
              <a:rPr lang="en-GB" sz="2000" i="1" dirty="0">
                <a:solidFill>
                  <a:schemeClr val="accent6"/>
                </a:solidFill>
              </a:rPr>
              <a:t>any kind</a:t>
            </a:r>
            <a:r>
              <a:rPr lang="en-GB" sz="2000" dirty="0"/>
              <a:t>. In this case they should be sent home at the earliest opportunity. If on s.136, it is discharged by doctor at </a:t>
            </a:r>
            <a:r>
              <a:rPr lang="en-GB" sz="2000" dirty="0" err="1"/>
              <a:t>PoS.</a:t>
            </a:r>
            <a:endParaRPr lang="en-GB" sz="2000" dirty="0"/>
          </a:p>
          <a:p>
            <a:pPr marL="342900" lvl="1" indent="-342900">
              <a:lnSpc>
                <a:spcPct val="90000"/>
              </a:lnSpc>
              <a:buFont typeface="Arial" panose="020B0604020202020204" pitchFamily="34" charset="0"/>
              <a:buAutoNum type="arabicPeriod"/>
              <a:defRPr/>
            </a:pPr>
            <a:endParaRPr lang="en-GB" sz="2000" dirty="0"/>
          </a:p>
          <a:p>
            <a:pPr marL="342900" lvl="1" indent="-342900">
              <a:lnSpc>
                <a:spcPct val="90000"/>
              </a:lnSpc>
              <a:buFont typeface="Arial" panose="020B0604020202020204" pitchFamily="34" charset="0"/>
              <a:buAutoNum type="arabicPeriod"/>
              <a:defRPr/>
            </a:pPr>
            <a:r>
              <a:rPr lang="en-GB" sz="2000" dirty="0"/>
              <a:t>Person </a:t>
            </a:r>
            <a:r>
              <a:rPr lang="en-GB" sz="2000" b="1" i="1" dirty="0">
                <a:solidFill>
                  <a:schemeClr val="accent6"/>
                </a:solidFill>
              </a:rPr>
              <a:t>does</a:t>
            </a:r>
            <a:r>
              <a:rPr lang="en-GB" sz="2000" dirty="0">
                <a:solidFill>
                  <a:schemeClr val="accent6"/>
                </a:solidFill>
              </a:rPr>
              <a:t> </a:t>
            </a:r>
            <a:r>
              <a:rPr lang="en-GB" sz="2000" dirty="0"/>
              <a:t>have an underlying mental disorder but does not need hospital admission. If on s.136, </a:t>
            </a:r>
            <a:r>
              <a:rPr lang="en-GB" sz="2000" i="1" dirty="0">
                <a:solidFill>
                  <a:schemeClr val="accent6"/>
                </a:solidFill>
              </a:rPr>
              <a:t>AMHP must see them</a:t>
            </a:r>
            <a:r>
              <a:rPr lang="en-GB" sz="2000" i="1" dirty="0"/>
              <a:t> </a:t>
            </a:r>
            <a:r>
              <a:rPr lang="en-GB" sz="2000" dirty="0"/>
              <a:t>&amp; agree what they need- community referral etc. S.136 is discharged by ED staff when the AMHP is satisfied that </a:t>
            </a:r>
            <a:r>
              <a:rPr lang="en-GB" sz="2000" dirty="0" smtClean="0"/>
              <a:t>any </a:t>
            </a:r>
            <a:r>
              <a:rPr lang="en-GB" sz="2000" dirty="0"/>
              <a:t>necessary arrangements are made (can be done by phone). </a:t>
            </a:r>
          </a:p>
          <a:p>
            <a:pPr marL="363538" lvl="1" indent="-363538">
              <a:lnSpc>
                <a:spcPct val="90000"/>
              </a:lnSpc>
              <a:buNone/>
              <a:defRPr/>
            </a:pPr>
            <a:r>
              <a:rPr lang="en-GB" sz="2000" dirty="0"/>
              <a:t>	NB They can continue to be detained </a:t>
            </a:r>
            <a:r>
              <a:rPr lang="en-GB" sz="2000" i="1" dirty="0">
                <a:solidFill>
                  <a:schemeClr val="accent6"/>
                </a:solidFill>
              </a:rPr>
              <a:t>up to the full 24 hours </a:t>
            </a:r>
            <a:r>
              <a:rPr lang="en-GB" sz="2000" dirty="0"/>
              <a:t>while this is being done</a:t>
            </a:r>
            <a:r>
              <a:rPr lang="en-GB" sz="2000" i="1" dirty="0"/>
              <a:t>,</a:t>
            </a:r>
            <a:r>
              <a:rPr lang="en-GB" sz="2000" dirty="0"/>
              <a:t> if it can be justified (e.g. it would be too risky to let them go home sooner). </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516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789040"/>
            <a:ext cx="8640960" cy="28803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Contents</a:t>
            </a:r>
            <a:endParaRPr lang="en-GB" dirty="0"/>
          </a:p>
        </p:txBody>
      </p:sp>
      <p:sp>
        <p:nvSpPr>
          <p:cNvPr id="3" name="Text Placeholder 2"/>
          <p:cNvSpPr>
            <a:spLocks noGrp="1"/>
          </p:cNvSpPr>
          <p:nvPr>
            <p:ph type="body" sz="quarter" idx="12"/>
          </p:nvPr>
        </p:nvSpPr>
        <p:spPr>
          <a:xfrm>
            <a:off x="251520" y="3933056"/>
            <a:ext cx="8424936" cy="2304256"/>
          </a:xfrm>
        </p:spPr>
        <p:txBody>
          <a:bodyPr>
            <a:noAutofit/>
          </a:bodyPr>
          <a:lstStyle/>
          <a:p>
            <a:pPr>
              <a:lnSpc>
                <a:spcPct val="124000"/>
              </a:lnSpc>
            </a:pPr>
            <a:r>
              <a:rPr lang="en-GB" sz="1150" dirty="0" smtClean="0">
                <a:solidFill>
                  <a:schemeClr val="bg1"/>
                </a:solidFill>
              </a:rPr>
              <a:t>This </a:t>
            </a:r>
            <a:r>
              <a:rPr lang="en-GB" sz="1150" dirty="0">
                <a:solidFill>
                  <a:schemeClr val="bg1"/>
                </a:solidFill>
              </a:rPr>
              <a:t>resource pack has been </a:t>
            </a:r>
            <a:r>
              <a:rPr lang="en-GB" sz="1150" dirty="0" smtClean="0">
                <a:solidFill>
                  <a:schemeClr val="bg1"/>
                </a:solidFill>
              </a:rPr>
              <a:t>developed to </a:t>
            </a:r>
            <a:r>
              <a:rPr lang="en-GB" sz="1150" dirty="0">
                <a:solidFill>
                  <a:schemeClr val="bg1"/>
                </a:solidFill>
              </a:rPr>
              <a:t>support London’s mental health crisis care system in providing high quality and consistent care across the capital</a:t>
            </a:r>
            <a:r>
              <a:rPr lang="en-GB" sz="1150" dirty="0" smtClean="0">
                <a:solidFill>
                  <a:schemeClr val="bg1"/>
                </a:solidFill>
              </a:rPr>
              <a:t>.</a:t>
            </a:r>
          </a:p>
          <a:p>
            <a:pPr>
              <a:lnSpc>
                <a:spcPct val="124000"/>
              </a:lnSpc>
            </a:pPr>
            <a:r>
              <a:rPr lang="en-GB" sz="1150" dirty="0" smtClean="0">
                <a:solidFill>
                  <a:schemeClr val="bg1"/>
                </a:solidFill>
              </a:rPr>
              <a:t>It includes training materials from sessions delivered to almost</a:t>
            </a:r>
            <a:r>
              <a:rPr lang="en-GB" sz="1150" dirty="0" smtClean="0">
                <a:solidFill>
                  <a:srgbClr val="FF0000"/>
                </a:solidFill>
              </a:rPr>
              <a:t> </a:t>
            </a:r>
            <a:r>
              <a:rPr lang="en-GB" sz="1150" dirty="0">
                <a:solidFill>
                  <a:schemeClr val="bg1"/>
                </a:solidFill>
              </a:rPr>
              <a:t>300 </a:t>
            </a:r>
            <a:r>
              <a:rPr lang="en-GB" sz="1150" dirty="0" smtClean="0">
                <a:solidFill>
                  <a:schemeClr val="bg1"/>
                </a:solidFill>
              </a:rPr>
              <a:t>multi-agency </a:t>
            </a:r>
            <a:r>
              <a:rPr lang="en-GB" sz="1150" dirty="0">
                <a:solidFill>
                  <a:schemeClr val="bg1"/>
                </a:solidFill>
              </a:rPr>
              <a:t>staff across the </a:t>
            </a:r>
            <a:r>
              <a:rPr lang="en-GB" sz="1150" dirty="0" smtClean="0">
                <a:solidFill>
                  <a:schemeClr val="bg1"/>
                </a:solidFill>
              </a:rPr>
              <a:t>capital in 2018 that focussed on the Mental Health Act, the Mental Capacity Act and the alignment of </a:t>
            </a:r>
            <a:r>
              <a:rPr lang="en-GB" sz="1150" dirty="0">
                <a:solidFill>
                  <a:schemeClr val="bg1"/>
                </a:solidFill>
              </a:rPr>
              <a:t>local policies to the pan-London s136 pathway. </a:t>
            </a:r>
            <a:r>
              <a:rPr lang="en-GB" sz="1150" dirty="0" smtClean="0">
                <a:solidFill>
                  <a:schemeClr val="bg1"/>
                </a:solidFill>
              </a:rPr>
              <a:t>Also included are roles and responsibility briefings for staff along the s136 pathway, which summarise the key points from London’s s136 pathway guidance.</a:t>
            </a:r>
          </a:p>
          <a:p>
            <a:pPr>
              <a:lnSpc>
                <a:spcPct val="124000"/>
              </a:lnSpc>
            </a:pPr>
            <a:r>
              <a:rPr lang="en-GB" sz="1150" dirty="0" smtClean="0">
                <a:solidFill>
                  <a:schemeClr val="bg1"/>
                </a:solidFill>
              </a:rPr>
              <a:t>Lastly, a handover process </a:t>
            </a:r>
            <a:r>
              <a:rPr lang="en-GB" sz="1150" dirty="0">
                <a:solidFill>
                  <a:schemeClr val="bg1"/>
                </a:solidFill>
              </a:rPr>
              <a:t>for voluntary mental health crisis </a:t>
            </a:r>
            <a:r>
              <a:rPr lang="en-GB" sz="1150" dirty="0" smtClean="0">
                <a:solidFill>
                  <a:schemeClr val="bg1"/>
                </a:solidFill>
              </a:rPr>
              <a:t>patients to support the </a:t>
            </a:r>
            <a:r>
              <a:rPr lang="en-GB" sz="1150" dirty="0">
                <a:solidFill>
                  <a:schemeClr val="bg1"/>
                </a:solidFill>
              </a:rPr>
              <a:t>safe handover of voluntary </a:t>
            </a:r>
            <a:r>
              <a:rPr lang="en-GB" sz="1150" dirty="0" smtClean="0">
                <a:solidFill>
                  <a:schemeClr val="bg1"/>
                </a:solidFill>
              </a:rPr>
              <a:t>patients </a:t>
            </a:r>
            <a:r>
              <a:rPr lang="en-GB" sz="1150" dirty="0">
                <a:solidFill>
                  <a:schemeClr val="bg1"/>
                </a:solidFill>
              </a:rPr>
              <a:t>brought </a:t>
            </a:r>
            <a:r>
              <a:rPr lang="en-GB" sz="1150" dirty="0" smtClean="0">
                <a:solidFill>
                  <a:schemeClr val="bg1"/>
                </a:solidFill>
              </a:rPr>
              <a:t>into the emergency department (ED) </a:t>
            </a:r>
            <a:r>
              <a:rPr lang="en-GB" sz="1150" dirty="0">
                <a:solidFill>
                  <a:schemeClr val="bg1"/>
                </a:solidFill>
              </a:rPr>
              <a:t>by the </a:t>
            </a:r>
            <a:r>
              <a:rPr lang="en-GB" sz="1150" dirty="0" smtClean="0">
                <a:solidFill>
                  <a:schemeClr val="bg1"/>
                </a:solidFill>
              </a:rPr>
              <a:t>police has been included in the pack. </a:t>
            </a:r>
            <a:r>
              <a:rPr lang="en-GB" sz="1150" dirty="0">
                <a:solidFill>
                  <a:schemeClr val="bg1"/>
                </a:solidFill>
              </a:rPr>
              <a:t>This </a:t>
            </a:r>
            <a:r>
              <a:rPr lang="en-GB" sz="1150" dirty="0" smtClean="0">
                <a:solidFill>
                  <a:schemeClr val="bg1"/>
                </a:solidFill>
              </a:rPr>
              <a:t>was developed through partnership between London’s </a:t>
            </a:r>
            <a:r>
              <a:rPr lang="en-GB" sz="1150" dirty="0">
                <a:solidFill>
                  <a:schemeClr val="bg1"/>
                </a:solidFill>
              </a:rPr>
              <a:t>U</a:t>
            </a:r>
            <a:r>
              <a:rPr lang="en-GB" sz="1150" dirty="0" smtClean="0">
                <a:solidFill>
                  <a:schemeClr val="bg1"/>
                </a:solidFill>
              </a:rPr>
              <a:t>rgent and Emergency care system and the Metropolitan Police Service and piloted with </a:t>
            </a:r>
            <a:r>
              <a:rPr lang="en-GB" sz="1150" dirty="0">
                <a:solidFill>
                  <a:schemeClr val="bg1"/>
                </a:solidFill>
              </a:rPr>
              <a:t>great success at four </a:t>
            </a:r>
            <a:r>
              <a:rPr lang="en-GB" sz="1150" dirty="0" smtClean="0">
                <a:solidFill>
                  <a:schemeClr val="bg1"/>
                </a:solidFill>
              </a:rPr>
              <a:t>EDs </a:t>
            </a:r>
            <a:r>
              <a:rPr lang="en-GB" sz="1150" dirty="0">
                <a:solidFill>
                  <a:schemeClr val="bg1"/>
                </a:solidFill>
              </a:rPr>
              <a:t>in </a:t>
            </a:r>
            <a:r>
              <a:rPr lang="en-GB" sz="1150" dirty="0" smtClean="0">
                <a:solidFill>
                  <a:schemeClr val="bg1"/>
                </a:solidFill>
              </a:rPr>
              <a:t>London in 2017</a:t>
            </a:r>
            <a:r>
              <a:rPr lang="en-GB" sz="1150" dirty="0">
                <a:solidFill>
                  <a:schemeClr val="bg1"/>
                </a:solidFill>
              </a:rPr>
              <a:t>. Following approval by London’s Urgent and Emergency Care Transformation and Delivery Board, the handover process was rolled out across the capital from 1</a:t>
            </a:r>
            <a:r>
              <a:rPr lang="en-GB" sz="1150" baseline="30000" dirty="0">
                <a:solidFill>
                  <a:schemeClr val="bg1"/>
                </a:solidFill>
              </a:rPr>
              <a:t>st</a:t>
            </a:r>
            <a:r>
              <a:rPr lang="en-GB" sz="1150" dirty="0">
                <a:solidFill>
                  <a:schemeClr val="bg1"/>
                </a:solidFill>
              </a:rPr>
              <a:t> March 2018 with all three of London’s police forces involved.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843129133"/>
              </p:ext>
            </p:extLst>
          </p:nvPr>
        </p:nvGraphicFramePr>
        <p:xfrm>
          <a:off x="323528" y="1047534"/>
          <a:ext cx="8496947" cy="2381466"/>
        </p:xfrm>
        <a:graphic>
          <a:graphicData uri="http://schemas.openxmlformats.org/drawingml/2006/table">
            <a:tbl>
              <a:tblPr firstRow="1" bandRow="1">
                <a:tableStyleId>{5C22544A-7EE6-4342-B048-85BDC9FD1C3A}</a:tableStyleId>
              </a:tblPr>
              <a:tblGrid>
                <a:gridCol w="886639"/>
                <a:gridCol w="6530187"/>
                <a:gridCol w="1080121"/>
              </a:tblGrid>
              <a:tr h="793822">
                <a:tc>
                  <a:txBody>
                    <a:bodyPr/>
                    <a:lstStyle/>
                    <a:p>
                      <a:r>
                        <a:rPr lang="en-GB" sz="3600" b="0" dirty="0" smtClean="0">
                          <a:solidFill>
                            <a:srgbClr val="0091C9"/>
                          </a:solidFill>
                          <a:latin typeface="+mj-lt"/>
                        </a:rPr>
                        <a:t>01</a:t>
                      </a:r>
                      <a:endParaRPr lang="en-GB" sz="3600" b="0" dirty="0">
                        <a:solidFill>
                          <a:srgbClr val="0091C9"/>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Training slides on the 2018 Mental Health &amp; Emergency Departments: A workshop on the law and good practice</a:t>
                      </a:r>
                    </a:p>
                    <a:p>
                      <a:pPr>
                        <a:spcAft>
                          <a:spcPts val="0"/>
                        </a:spcAft>
                      </a:pPr>
                      <a:endParaRPr lang="en-GB" sz="500" b="0" baseline="0" dirty="0" smtClean="0">
                        <a:solidFill>
                          <a:schemeClr val="tx1"/>
                        </a:solidFill>
                        <a:latin typeface="+mn-lt"/>
                      </a:endParaRPr>
                    </a:p>
                    <a:p>
                      <a:pPr>
                        <a:spcAft>
                          <a:spcPts val="600"/>
                        </a:spcAft>
                      </a:pPr>
                      <a:endParaRPr lang="en-GB" sz="100" b="0" baseline="0" dirty="0" smtClean="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n-GB" sz="1400" b="0" kern="1200" baseline="0" dirty="0" smtClean="0">
                          <a:solidFill>
                            <a:schemeClr val="tx1"/>
                          </a:solidFill>
                          <a:latin typeface="+mn-lt"/>
                          <a:ea typeface="+mn-ea"/>
                          <a:cs typeface="+mn-cs"/>
                        </a:rPr>
                        <a:t>p. 5 – 28</a:t>
                      </a:r>
                    </a:p>
                    <a:p>
                      <a:pPr marL="0" algn="l" defTabSz="914400" rtl="0" eaLnBrk="1" latinLnBrk="0" hangingPunct="1">
                        <a:spcAft>
                          <a:spcPts val="0"/>
                        </a:spcAft>
                      </a:pPr>
                      <a:endParaRPr lang="en-GB" sz="1800" b="0" kern="1200" baseline="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3822">
                <a:tc>
                  <a:txBody>
                    <a:bodyPr/>
                    <a:lstStyle/>
                    <a:p>
                      <a:r>
                        <a:rPr lang="en-GB" sz="3600" b="1" kern="1200" dirty="0" smtClean="0">
                          <a:solidFill>
                            <a:srgbClr val="E32486"/>
                          </a:solidFill>
                          <a:latin typeface="+mj-lt"/>
                          <a:ea typeface="+mn-ea"/>
                          <a:cs typeface="+mn-cs"/>
                        </a:rPr>
                        <a:t>02</a:t>
                      </a:r>
                      <a:endParaRPr lang="en-GB" sz="3600" b="1" kern="1200" dirty="0">
                        <a:solidFill>
                          <a:srgbClr val="E32486"/>
                        </a:solidFill>
                        <a:latin typeface="+mj-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kern="1200" baseline="0" dirty="0" smtClean="0">
                          <a:solidFill>
                            <a:schemeClr val="tx1"/>
                          </a:solidFill>
                          <a:latin typeface="+mn-lt"/>
                          <a:ea typeface="+mn-ea"/>
                          <a:cs typeface="+mn-cs"/>
                        </a:rPr>
                        <a:t>Section 136 pathway roles and responsibility briefings</a:t>
                      </a:r>
                    </a:p>
                    <a:p>
                      <a:endParaRPr lang="en-GB" sz="900" b="0" kern="1200" baseline="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p. 28 – 29</a:t>
                      </a:r>
                    </a:p>
                    <a:p>
                      <a:endParaRPr lang="en-GB" sz="9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3822">
                <a:tc>
                  <a:txBody>
                    <a:bodyPr/>
                    <a:lstStyle/>
                    <a:p>
                      <a:r>
                        <a:rPr lang="en-GB" sz="3600" b="1" kern="1200" dirty="0" smtClean="0">
                          <a:solidFill>
                            <a:srgbClr val="A25BA0"/>
                          </a:solidFill>
                          <a:latin typeface="+mj-lt"/>
                          <a:ea typeface="+mn-ea"/>
                          <a:cs typeface="+mn-cs"/>
                        </a:rPr>
                        <a:t>03</a:t>
                      </a:r>
                      <a:endParaRPr lang="en-GB" sz="3600" b="1" kern="1200" dirty="0">
                        <a:solidFill>
                          <a:srgbClr val="A25BA0"/>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400" b="0" dirty="0" smtClean="0">
                          <a:solidFill>
                            <a:schemeClr val="tx1"/>
                          </a:solidFill>
                          <a:latin typeface="+mn-lt"/>
                        </a:rPr>
                        <a:t>Voluntary</a:t>
                      </a:r>
                      <a:r>
                        <a:rPr lang="en-GB" sz="1400" b="0" baseline="0" dirty="0" smtClean="0">
                          <a:solidFill>
                            <a:schemeClr val="tx1"/>
                          </a:solidFill>
                          <a:latin typeface="+mn-lt"/>
                        </a:rPr>
                        <a:t> handover process for mental health crisis care patients brought to emergency departments by the police</a:t>
                      </a:r>
                    </a:p>
                    <a:p>
                      <a:pPr marL="0" algn="l" defTabSz="914400" rtl="0" eaLnBrk="1" latinLnBrk="0" hangingPunct="1"/>
                      <a:endParaRPr lang="en-GB" sz="500" b="0" kern="1200" baseline="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en-GB" sz="1400" b="0" kern="1200" baseline="0" dirty="0" smtClean="0">
                          <a:solidFill>
                            <a:schemeClr val="tx1"/>
                          </a:solidFill>
                          <a:latin typeface="+mn-lt"/>
                          <a:ea typeface="+mn-ea"/>
                          <a:cs typeface="+mn-cs"/>
                        </a:rPr>
                        <a:t>p. </a:t>
                      </a:r>
                      <a:r>
                        <a:rPr lang="en-GB" sz="1400" b="0" kern="1200" baseline="0" dirty="0" smtClean="0">
                          <a:solidFill>
                            <a:schemeClr val="tx1"/>
                          </a:solidFill>
                          <a:latin typeface="+mn-lt"/>
                          <a:ea typeface="+mn-ea"/>
                          <a:cs typeface="+mn-cs"/>
                        </a:rPr>
                        <a:t>30 – 34</a:t>
                      </a:r>
                      <a:endParaRPr lang="en-GB" sz="1400" b="0" kern="1200" baseline="0" dirty="0" smtClean="0">
                        <a:solidFill>
                          <a:schemeClr val="accent1"/>
                        </a:solidFill>
                        <a:latin typeface="+mn-lt"/>
                        <a:ea typeface="+mn-ea"/>
                        <a:cs typeface="+mn-cs"/>
                      </a:endParaRPr>
                    </a:p>
                    <a:p>
                      <a:pPr marL="0" algn="l" defTabSz="914400" rtl="0" eaLnBrk="1" latinLnBrk="0" hangingPunct="1">
                        <a:spcAft>
                          <a:spcPts val="0"/>
                        </a:spcAft>
                      </a:pPr>
                      <a:endParaRPr lang="en-GB" sz="1400" b="0" kern="1200" baseline="0" dirty="0" smtClean="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251520" y="912567"/>
            <a:ext cx="8640960" cy="26642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2879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outcomes (2)</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p:cNvSpPr>
            <a:spLocks noGrp="1"/>
          </p:cNvSpPr>
          <p:nvPr>
            <p:ph sz="quarter" idx="15"/>
          </p:nvPr>
        </p:nvSpPr>
        <p:spPr>
          <a:xfrm>
            <a:off x="395535" y="980728"/>
            <a:ext cx="8352929" cy="5688632"/>
          </a:xfrm>
        </p:spPr>
        <p:txBody>
          <a:bodyPr>
            <a:normAutofit/>
          </a:bodyPr>
          <a:lstStyle/>
          <a:p>
            <a:pPr marL="342900" lvl="1" indent="-342900">
              <a:lnSpc>
                <a:spcPct val="90000"/>
              </a:lnSpc>
              <a:buNone/>
            </a:pPr>
            <a:r>
              <a:rPr lang="en-GB" sz="2000" dirty="0" smtClean="0"/>
              <a:t>3. Person </a:t>
            </a:r>
            <a:r>
              <a:rPr lang="en-GB" sz="2000" dirty="0"/>
              <a:t>has </a:t>
            </a:r>
            <a:r>
              <a:rPr lang="en-GB" sz="2000" dirty="0" smtClean="0"/>
              <a:t>a mental </a:t>
            </a:r>
            <a:r>
              <a:rPr lang="en-GB" sz="2000" dirty="0"/>
              <a:t>disorder and needs hospital admission. If they have capacity to understand the full implications of going into psychiatric hospital, they can be admitted ‘informally’ with their consent. </a:t>
            </a:r>
          </a:p>
          <a:p>
            <a:pPr marL="342900" lvl="1" indent="-342900">
              <a:lnSpc>
                <a:spcPct val="90000"/>
              </a:lnSpc>
              <a:buNone/>
            </a:pPr>
            <a:r>
              <a:rPr lang="en-GB" sz="2000" dirty="0"/>
              <a:t>	If they are under s.136, it continues </a:t>
            </a:r>
            <a:r>
              <a:rPr lang="en-GB" sz="2000" dirty="0" smtClean="0">
                <a:solidFill>
                  <a:schemeClr val="tx1"/>
                </a:solidFill>
              </a:rPr>
              <a:t>until </a:t>
            </a:r>
            <a:r>
              <a:rPr lang="en-GB" sz="2000" dirty="0">
                <a:solidFill>
                  <a:schemeClr val="tx1"/>
                </a:solidFill>
              </a:rPr>
              <a:t>it is formally </a:t>
            </a:r>
            <a:r>
              <a:rPr lang="en-GB" sz="2000" dirty="0" smtClean="0">
                <a:solidFill>
                  <a:schemeClr val="tx1"/>
                </a:solidFill>
              </a:rPr>
              <a:t>discharged </a:t>
            </a:r>
            <a:r>
              <a:rPr lang="en-GB" sz="2000" dirty="0" smtClean="0"/>
              <a:t>– so may </a:t>
            </a:r>
            <a:r>
              <a:rPr lang="en-GB" sz="2000" dirty="0"/>
              <a:t>be a good idea to leave it in place </a:t>
            </a:r>
            <a:r>
              <a:rPr lang="en-GB" sz="2000" dirty="0" smtClean="0"/>
              <a:t>until they </a:t>
            </a:r>
            <a:r>
              <a:rPr lang="en-GB" sz="2000" dirty="0"/>
              <a:t>are actually en route to a hospital, in case they change their mind during the wait for admission to be arranged. </a:t>
            </a:r>
          </a:p>
          <a:p>
            <a:pPr marL="342900" lvl="1" indent="-342900">
              <a:lnSpc>
                <a:spcPct val="90000"/>
              </a:lnSpc>
              <a:buNone/>
            </a:pPr>
            <a:r>
              <a:rPr lang="en-GB" sz="2000" i="1" dirty="0"/>
              <a:t> </a:t>
            </a:r>
          </a:p>
          <a:p>
            <a:pPr marL="342900" lvl="1" indent="-342900">
              <a:lnSpc>
                <a:spcPct val="90000"/>
              </a:lnSpc>
              <a:buNone/>
            </a:pPr>
            <a:r>
              <a:rPr lang="en-GB" sz="2000" dirty="0"/>
              <a:t>4. Person needs hospital admission, but lacks capacity to consent. If they are compliant with admission, and unlikely to resist treatment, they can be brought in under the MCA 2005. </a:t>
            </a:r>
          </a:p>
          <a:p>
            <a:pPr marL="342900" lvl="1" indent="-342900">
              <a:lnSpc>
                <a:spcPct val="90000"/>
              </a:lnSpc>
              <a:buNone/>
            </a:pPr>
            <a:r>
              <a:rPr lang="en-GB" sz="2000" dirty="0"/>
              <a:t>	S.136 can be kept in place </a:t>
            </a:r>
            <a:r>
              <a:rPr lang="en-GB" sz="2000" dirty="0" smtClean="0"/>
              <a:t>until they </a:t>
            </a:r>
            <a:r>
              <a:rPr lang="en-GB" sz="2000" dirty="0"/>
              <a:t>are en route to hospital (as above). </a:t>
            </a:r>
          </a:p>
          <a:p>
            <a:pPr marL="342900" lvl="1" indent="-342900">
              <a:lnSpc>
                <a:spcPct val="90000"/>
              </a:lnSpc>
              <a:buNone/>
            </a:pPr>
            <a:endParaRPr lang="en-US" sz="2000" i="1"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98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outcomes (</a:t>
            </a:r>
            <a:r>
              <a:rPr lang="en-GB" dirty="0" err="1"/>
              <a:t>cont</a:t>
            </a:r>
            <a:r>
              <a:rPr lang="en-GB" dirty="0"/>
              <a:t>)</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p:cNvSpPr>
            <a:spLocks noGrp="1"/>
          </p:cNvSpPr>
          <p:nvPr>
            <p:ph sz="quarter" idx="15"/>
          </p:nvPr>
        </p:nvSpPr>
        <p:spPr>
          <a:xfrm>
            <a:off x="395535" y="908720"/>
            <a:ext cx="8497639" cy="5760640"/>
          </a:xfrm>
        </p:spPr>
        <p:txBody>
          <a:bodyPr>
            <a:normAutofit/>
          </a:bodyPr>
          <a:lstStyle/>
          <a:p>
            <a:pPr marL="342900" lvl="1" indent="-342900">
              <a:buFont typeface="Arial" panose="020B0604020202020204" pitchFamily="34" charset="0"/>
              <a:buAutoNum type="arabicPeriod" startAt="5"/>
              <a:defRPr/>
            </a:pPr>
            <a:r>
              <a:rPr lang="en-GB" sz="2000" dirty="0"/>
              <a:t>Person needs hospital admission but is resistant, or a significant degree of control is likely to be needed. If the AMHP has two* ‘medical recommendations’- at least one from a ‘s.12 doctor’- s/he can apply for MHA admission, under</a:t>
            </a:r>
          </a:p>
          <a:p>
            <a:pPr marL="269875" lvl="2" indent="0">
              <a:buNone/>
              <a:defRPr/>
            </a:pPr>
            <a:r>
              <a:rPr lang="en-GB" sz="2000" dirty="0"/>
              <a:t>	- s.2, which allows inpatient assessment </a:t>
            </a:r>
            <a:r>
              <a:rPr lang="en-GB" sz="2000" b="1" dirty="0">
                <a:solidFill>
                  <a:schemeClr val="accent6"/>
                </a:solidFill>
              </a:rPr>
              <a:t>and</a:t>
            </a:r>
            <a:r>
              <a:rPr lang="en-GB" sz="2000" dirty="0">
                <a:solidFill>
                  <a:schemeClr val="accent6"/>
                </a:solidFill>
              </a:rPr>
              <a:t> </a:t>
            </a:r>
            <a:r>
              <a:rPr lang="en-GB" sz="2000" dirty="0"/>
              <a:t>treatment, or</a:t>
            </a:r>
          </a:p>
          <a:p>
            <a:pPr marL="269875" lvl="2" indent="0">
              <a:buNone/>
              <a:defRPr/>
            </a:pPr>
            <a:r>
              <a:rPr lang="en-GB" sz="2000" dirty="0"/>
              <a:t>	- s.3, if the treatment plan is already established.</a:t>
            </a:r>
            <a:r>
              <a:rPr lang="en-GB" dirty="0"/>
              <a:t> </a:t>
            </a:r>
          </a:p>
          <a:p>
            <a:pPr marL="269875" lvl="2" indent="0">
              <a:buNone/>
              <a:defRPr/>
            </a:pPr>
            <a:endParaRPr lang="en-GB" dirty="0"/>
          </a:p>
          <a:p>
            <a:pPr lvl="1">
              <a:defRPr/>
            </a:pPr>
            <a:r>
              <a:rPr lang="en-GB" sz="2000" dirty="0"/>
              <a:t>A </a:t>
            </a:r>
            <a:r>
              <a:rPr lang="en-GB" sz="2000" b="1" dirty="0">
                <a:solidFill>
                  <a:schemeClr val="accent6"/>
                </a:solidFill>
              </a:rPr>
              <a:t>duly completed</a:t>
            </a:r>
            <a:r>
              <a:rPr lang="en-GB" sz="2000" dirty="0">
                <a:solidFill>
                  <a:schemeClr val="accent6"/>
                </a:solidFill>
              </a:rPr>
              <a:t> </a:t>
            </a:r>
            <a:r>
              <a:rPr lang="en-GB" sz="2000" dirty="0"/>
              <a:t>application gives the AMHP the legal authority (which they can delegate) to restrain the person and to convey them to hospital, using proportionate force. </a:t>
            </a:r>
          </a:p>
          <a:p>
            <a:pPr marL="269875" lvl="2" indent="0">
              <a:buNone/>
              <a:defRPr/>
            </a:pPr>
            <a:r>
              <a:rPr lang="en-GB" sz="1600" i="1" dirty="0"/>
              <a:t>*S.4 MHA allows for urgent admission on one medical recommendation if justified</a:t>
            </a:r>
          </a:p>
          <a:p>
            <a:pPr marL="342900" lvl="1" indent="-342900">
              <a:lnSpc>
                <a:spcPct val="90000"/>
              </a:lnSpc>
              <a:buNone/>
            </a:pPr>
            <a:endParaRPr lang="en-US" sz="2000" i="1"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42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Arrested person taken to ED by police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a:xfrm>
            <a:off x="395535" y="1592796"/>
            <a:ext cx="8352929" cy="3672408"/>
          </a:xfrm>
        </p:spPr>
        <p:txBody>
          <a:bodyPr>
            <a:normAutofit/>
          </a:bodyPr>
          <a:lstStyle/>
          <a:p>
            <a:pPr lvl="1">
              <a:lnSpc>
                <a:spcPct val="90000"/>
              </a:lnSpc>
              <a:spcBef>
                <a:spcPts val="1200"/>
              </a:spcBef>
              <a:spcAft>
                <a:spcPts val="1200"/>
              </a:spcAft>
            </a:pPr>
            <a:r>
              <a:rPr lang="en-GB" sz="2000" dirty="0"/>
              <a:t>Person has been brought to ED by the police because they need medical attention.</a:t>
            </a:r>
          </a:p>
          <a:p>
            <a:pPr lvl="1">
              <a:lnSpc>
                <a:spcPct val="90000"/>
              </a:lnSpc>
              <a:spcBef>
                <a:spcPts val="1200"/>
              </a:spcBef>
              <a:spcAft>
                <a:spcPts val="1200"/>
              </a:spcAft>
            </a:pPr>
            <a:r>
              <a:rPr lang="en-GB" sz="2000" dirty="0"/>
              <a:t>They are in the </a:t>
            </a:r>
            <a:r>
              <a:rPr lang="en-GB" sz="2000" b="1" dirty="0">
                <a:solidFill>
                  <a:schemeClr val="accent6"/>
                </a:solidFill>
              </a:rPr>
              <a:t>legal custody of the police</a:t>
            </a:r>
            <a:r>
              <a:rPr lang="en-GB" sz="2000" dirty="0">
                <a:solidFill>
                  <a:schemeClr val="accent6"/>
                </a:solidFill>
              </a:rPr>
              <a:t> </a:t>
            </a:r>
            <a:r>
              <a:rPr lang="en-GB" sz="2000" dirty="0"/>
              <a:t>and are not detained by ED staff (who can assist police on request)</a:t>
            </a:r>
          </a:p>
          <a:p>
            <a:pPr lvl="1">
              <a:lnSpc>
                <a:spcPct val="90000"/>
              </a:lnSpc>
              <a:spcBef>
                <a:spcPts val="1200"/>
              </a:spcBef>
              <a:spcAft>
                <a:spcPts val="1200"/>
              </a:spcAft>
            </a:pPr>
            <a:r>
              <a:rPr lang="en-GB" sz="2000" dirty="0"/>
              <a:t>This means the police </a:t>
            </a:r>
            <a:r>
              <a:rPr lang="en-GB" sz="2000" i="1" dirty="0"/>
              <a:t>cannot</a:t>
            </a:r>
            <a:r>
              <a:rPr lang="en-GB" sz="2000" dirty="0"/>
              <a:t> normally leave the prisoner at ED but will need to stay with them throughout.</a:t>
            </a:r>
          </a:p>
          <a:p>
            <a:pPr lvl="1">
              <a:lnSpc>
                <a:spcPct val="90000"/>
              </a:lnSpc>
              <a:spcBef>
                <a:spcPts val="1200"/>
              </a:spcBef>
              <a:spcAft>
                <a:spcPts val="1200"/>
              </a:spcAft>
            </a:pPr>
            <a:r>
              <a:rPr lang="en-GB" sz="2000" dirty="0"/>
              <a:t>If person seems mentally disordered, they may need to be assessed at ED by a psychiatrist and seen by an AMHP (ED staff will need to ask AMHP to attend). See above.</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3315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Arrested person taken to ED (</a:t>
            </a:r>
            <a:r>
              <a:rPr lang="en-GB" dirty="0" err="1"/>
              <a:t>cont</a:t>
            </a:r>
            <a:r>
              <a:rPr lang="en-GB" dirty="0"/>
              <a:t>)</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sp>
        <p:nvSpPr>
          <p:cNvPr id="5" name="Content Placeholder 4"/>
          <p:cNvSpPr>
            <a:spLocks noGrp="1"/>
          </p:cNvSpPr>
          <p:nvPr>
            <p:ph sz="quarter" idx="15"/>
          </p:nvPr>
        </p:nvSpPr>
        <p:spPr>
          <a:xfrm>
            <a:off x="395535" y="1196752"/>
            <a:ext cx="8497639" cy="5472608"/>
          </a:xfrm>
        </p:spPr>
        <p:txBody>
          <a:bodyPr>
            <a:normAutofit/>
          </a:bodyPr>
          <a:lstStyle/>
          <a:p>
            <a:pPr lvl="1">
              <a:lnSpc>
                <a:spcPct val="90000"/>
              </a:lnSpc>
              <a:spcBef>
                <a:spcPts val="1200"/>
              </a:spcBef>
              <a:spcAft>
                <a:spcPts val="1200"/>
              </a:spcAft>
              <a:defRPr/>
            </a:pPr>
            <a:r>
              <a:rPr lang="en-GB" sz="2000" dirty="0"/>
              <a:t>The power of arrest lasts for 24 hours* (like the s136 power)-  person must then be either charged with an offence, or let go</a:t>
            </a:r>
          </a:p>
          <a:p>
            <a:pPr lvl="1">
              <a:lnSpc>
                <a:spcPct val="90000"/>
              </a:lnSpc>
              <a:spcBef>
                <a:spcPts val="1200"/>
              </a:spcBef>
              <a:spcAft>
                <a:spcPts val="1200"/>
              </a:spcAft>
              <a:defRPr/>
            </a:pPr>
            <a:r>
              <a:rPr lang="en-GB" sz="2000" dirty="0"/>
              <a:t>ED staff can assist police but are </a:t>
            </a:r>
            <a:r>
              <a:rPr lang="en-GB" sz="2000" b="1" dirty="0">
                <a:solidFill>
                  <a:schemeClr val="accent6"/>
                </a:solidFill>
              </a:rPr>
              <a:t>not</a:t>
            </a:r>
            <a:r>
              <a:rPr lang="en-GB" sz="2000" b="1" dirty="0"/>
              <a:t> </a:t>
            </a:r>
            <a:r>
              <a:rPr lang="en-GB" sz="2000" dirty="0"/>
              <a:t>legally accountable for decisions about managing the person</a:t>
            </a:r>
          </a:p>
          <a:p>
            <a:pPr lvl="1">
              <a:lnSpc>
                <a:spcPct val="90000"/>
              </a:lnSpc>
              <a:spcBef>
                <a:spcPts val="1200"/>
              </a:spcBef>
              <a:spcAft>
                <a:spcPts val="1200"/>
              </a:spcAft>
              <a:defRPr/>
            </a:pPr>
            <a:r>
              <a:rPr lang="en-GB" sz="2000" dirty="0"/>
              <a:t>If time runs out &amp; person is high risk (see above): </a:t>
            </a:r>
            <a:r>
              <a:rPr lang="en-GB" sz="2000" b="1" dirty="0">
                <a:solidFill>
                  <a:schemeClr val="accent6"/>
                </a:solidFill>
              </a:rPr>
              <a:t>police</a:t>
            </a:r>
            <a:r>
              <a:rPr lang="en-GB" sz="2000" dirty="0">
                <a:solidFill>
                  <a:schemeClr val="accent6"/>
                </a:solidFill>
              </a:rPr>
              <a:t> </a:t>
            </a:r>
            <a:r>
              <a:rPr lang="en-GB" sz="2000" dirty="0"/>
              <a:t>must decide what to do</a:t>
            </a:r>
          </a:p>
          <a:p>
            <a:pPr lvl="1">
              <a:lnSpc>
                <a:spcPct val="90000"/>
              </a:lnSpc>
              <a:spcBef>
                <a:spcPts val="1200"/>
              </a:spcBef>
              <a:spcAft>
                <a:spcPts val="1200"/>
              </a:spcAft>
              <a:defRPr/>
            </a:pPr>
            <a:r>
              <a:rPr lang="en-GB" sz="2000" dirty="0"/>
              <a:t>Decision to admit to an acute (or psychiatric) ward: police must agree it- needs discussion with lead clinician and/or AMHP</a:t>
            </a:r>
          </a:p>
          <a:p>
            <a:pPr lvl="1">
              <a:lnSpc>
                <a:spcPct val="90000"/>
              </a:lnSpc>
              <a:spcBef>
                <a:spcPts val="1200"/>
              </a:spcBef>
              <a:spcAft>
                <a:spcPts val="1200"/>
              </a:spcAft>
              <a:defRPr/>
            </a:pPr>
            <a:r>
              <a:rPr lang="en-GB" sz="2000" dirty="0"/>
              <a:t>Any issues for you in practice?</a:t>
            </a:r>
          </a:p>
          <a:p>
            <a:pPr marL="0" lvl="1" indent="0">
              <a:lnSpc>
                <a:spcPct val="90000"/>
              </a:lnSpc>
              <a:buNone/>
              <a:defRPr/>
            </a:pPr>
            <a:endParaRPr lang="en-GB" sz="2000" dirty="0" smtClean="0"/>
          </a:p>
          <a:p>
            <a:pPr marL="0" lvl="1" indent="0">
              <a:lnSpc>
                <a:spcPct val="90000"/>
              </a:lnSpc>
              <a:buNone/>
              <a:defRPr/>
            </a:pPr>
            <a:r>
              <a:rPr lang="en-GB" i="1" dirty="0" smtClean="0"/>
              <a:t>*Can </a:t>
            </a:r>
            <a:r>
              <a:rPr lang="en-GB" i="1" dirty="0"/>
              <a:t>be extended by a senior police officer in limited </a:t>
            </a:r>
            <a:r>
              <a:rPr lang="en-GB" i="1" dirty="0" smtClean="0"/>
              <a:t>circumstances </a:t>
            </a:r>
            <a:r>
              <a:rPr lang="en-GB" i="1" dirty="0"/>
              <a:t>relating </a:t>
            </a:r>
            <a:r>
              <a:rPr lang="en-GB" i="1" dirty="0" smtClean="0"/>
              <a:t>to their </a:t>
            </a:r>
            <a:r>
              <a:rPr lang="en-GB" i="1" dirty="0"/>
              <a:t>alleged offending</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36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Patients at ED who lack mental capacity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sp>
        <p:nvSpPr>
          <p:cNvPr id="5" name="Content Placeholder 4"/>
          <p:cNvSpPr>
            <a:spLocks noGrp="1"/>
          </p:cNvSpPr>
          <p:nvPr>
            <p:ph sz="quarter" idx="15"/>
          </p:nvPr>
        </p:nvSpPr>
        <p:spPr>
          <a:xfrm>
            <a:off x="395535" y="836712"/>
            <a:ext cx="8497639" cy="5832648"/>
          </a:xfrm>
        </p:spPr>
        <p:txBody>
          <a:bodyPr>
            <a:normAutofit/>
          </a:bodyPr>
          <a:lstStyle/>
          <a:p>
            <a:pPr marL="342900" indent="-342900">
              <a:spcBef>
                <a:spcPts val="0"/>
              </a:spcBef>
              <a:buFont typeface="Arial" panose="020B0604020202020204" pitchFamily="34" charset="0"/>
              <a:buChar char="•"/>
              <a:defRPr/>
            </a:pPr>
            <a:r>
              <a:rPr lang="en-GB" sz="2000" dirty="0"/>
              <a:t>Someone lacks capacity to make a particular decision if </a:t>
            </a:r>
          </a:p>
          <a:p>
            <a:pPr>
              <a:tabLst>
                <a:tab pos="623888" algn="l"/>
              </a:tabLst>
              <a:defRPr/>
            </a:pPr>
            <a:r>
              <a:rPr lang="en-GB" sz="2000" dirty="0"/>
              <a:t>	</a:t>
            </a:r>
            <a:r>
              <a:rPr lang="en-GB" dirty="0"/>
              <a:t>(</a:t>
            </a:r>
            <a:r>
              <a:rPr lang="en-GB" dirty="0" err="1"/>
              <a:t>i</a:t>
            </a:r>
            <a:r>
              <a:rPr lang="en-GB" dirty="0"/>
              <a:t>) they cannot understand the information about the decision; </a:t>
            </a:r>
            <a:r>
              <a:rPr lang="en-GB" b="1" dirty="0">
                <a:solidFill>
                  <a:schemeClr val="accent6"/>
                </a:solidFill>
              </a:rPr>
              <a:t>or</a:t>
            </a:r>
          </a:p>
          <a:p>
            <a:pPr>
              <a:tabLst>
                <a:tab pos="623888" algn="l"/>
              </a:tabLst>
              <a:defRPr/>
            </a:pPr>
            <a:r>
              <a:rPr lang="en-GB" dirty="0"/>
              <a:t>	(ii) they cannot retain the information for long enough, </a:t>
            </a:r>
            <a:r>
              <a:rPr lang="en-GB" b="1" dirty="0">
                <a:solidFill>
                  <a:schemeClr val="accent6"/>
                </a:solidFill>
              </a:rPr>
              <a:t>or</a:t>
            </a:r>
          </a:p>
          <a:p>
            <a:pPr>
              <a:tabLst>
                <a:tab pos="623888" algn="l"/>
              </a:tabLst>
              <a:defRPr/>
            </a:pPr>
            <a:r>
              <a:rPr lang="en-GB" dirty="0"/>
              <a:t>	(iii) they cannot use or weigh up the information in order to choose 	whether to say yes or no; </a:t>
            </a:r>
            <a:r>
              <a:rPr lang="en-GB" b="1" dirty="0">
                <a:solidFill>
                  <a:schemeClr val="accent6"/>
                </a:solidFill>
              </a:rPr>
              <a:t>or</a:t>
            </a:r>
          </a:p>
          <a:p>
            <a:pPr>
              <a:tabLst>
                <a:tab pos="623888" algn="l"/>
              </a:tabLst>
              <a:defRPr/>
            </a:pPr>
            <a:r>
              <a:rPr lang="en-GB" dirty="0"/>
              <a:t>	(iv) they cannot communicate their decision in any way at all; </a:t>
            </a:r>
            <a:r>
              <a:rPr lang="en-GB" b="1" dirty="0">
                <a:solidFill>
                  <a:schemeClr val="accent6"/>
                </a:solidFill>
              </a:rPr>
              <a:t>AND</a:t>
            </a:r>
          </a:p>
          <a:p>
            <a:pPr>
              <a:tabLst>
                <a:tab pos="623888" algn="l"/>
              </a:tabLst>
              <a:defRPr/>
            </a:pPr>
            <a:r>
              <a:rPr lang="en-GB" dirty="0"/>
              <a:t>	- their inability relates to an impairment of (</a:t>
            </a:r>
            <a:r>
              <a:rPr lang="en-GB" i="1" dirty="0" smtClean="0"/>
              <a:t>on-going</a:t>
            </a:r>
            <a:r>
              <a:rPr lang="en-GB" dirty="0"/>
              <a:t>), or a disturbance </a:t>
            </a:r>
            <a:r>
              <a:rPr lang="en-GB" dirty="0" smtClean="0"/>
              <a:t>in the 	functioning </a:t>
            </a:r>
            <a:r>
              <a:rPr lang="en-GB" dirty="0"/>
              <a:t>(</a:t>
            </a:r>
            <a:r>
              <a:rPr lang="en-GB" i="1" dirty="0"/>
              <a:t>temporary</a:t>
            </a:r>
            <a:r>
              <a:rPr lang="en-GB" dirty="0"/>
              <a:t>) of, their mind or brain</a:t>
            </a:r>
          </a:p>
          <a:p>
            <a:pPr marL="342900" indent="-342900">
              <a:spcBef>
                <a:spcPts val="1200"/>
              </a:spcBef>
              <a:spcAft>
                <a:spcPts val="1200"/>
              </a:spcAft>
              <a:buFont typeface="Arial" panose="020B0604020202020204" pitchFamily="34" charset="0"/>
              <a:buChar char="•"/>
              <a:defRPr/>
            </a:pPr>
            <a:r>
              <a:rPr lang="en-GB" sz="2000" dirty="0"/>
              <a:t>Capacity relates to the particular decision, i.e. you might have the capacity to make one decision but not another.</a:t>
            </a:r>
          </a:p>
          <a:p>
            <a:pPr>
              <a:spcBef>
                <a:spcPts val="0"/>
              </a:spcBef>
              <a:defRPr/>
            </a:pPr>
            <a:endParaRPr lang="en-GB" sz="2000" dirty="0"/>
          </a:p>
          <a:p>
            <a:pPr marL="0" lvl="1" indent="0">
              <a:buNone/>
              <a:defRPr/>
            </a:pPr>
            <a:r>
              <a:rPr lang="en-GB" i="1" dirty="0"/>
              <a:t>NB Mental Capacity Act starts at age 16. For children below this age, ask, are they competent (mature enough) to decide for themselves? If not, a parent usually makes the decision.</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70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Capacity </a:t>
            </a:r>
            <a:r>
              <a:rPr lang="en-GB" dirty="0" smtClean="0"/>
              <a:t>Act - </a:t>
            </a:r>
            <a:r>
              <a:rPr lang="en-GB" dirty="0"/>
              <a:t>key principles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sp>
        <p:nvSpPr>
          <p:cNvPr id="5" name="Content Placeholder 4"/>
          <p:cNvSpPr>
            <a:spLocks noGrp="1"/>
          </p:cNvSpPr>
          <p:nvPr>
            <p:ph sz="quarter" idx="15"/>
          </p:nvPr>
        </p:nvSpPr>
        <p:spPr>
          <a:xfrm>
            <a:off x="467543" y="980728"/>
            <a:ext cx="8280921" cy="5184576"/>
          </a:xfrm>
        </p:spPr>
        <p:txBody>
          <a:bodyPr>
            <a:normAutofit/>
          </a:bodyPr>
          <a:lstStyle/>
          <a:p>
            <a:pPr marL="457200" indent="-457200">
              <a:buFont typeface="+mj-lt"/>
              <a:buAutoNum type="arabicPeriod"/>
              <a:defRPr/>
            </a:pPr>
            <a:r>
              <a:rPr lang="en-GB" sz="2000" dirty="0"/>
              <a:t>Start by </a:t>
            </a:r>
            <a:r>
              <a:rPr lang="en-GB" sz="2000" b="1" dirty="0">
                <a:solidFill>
                  <a:schemeClr val="accent6"/>
                </a:solidFill>
              </a:rPr>
              <a:t>assuming the person does have capacity </a:t>
            </a:r>
            <a:r>
              <a:rPr lang="en-GB" sz="2000" dirty="0"/>
              <a:t>to make the decision; if not sure, give them the benefit of the doubt</a:t>
            </a:r>
          </a:p>
          <a:p>
            <a:pPr>
              <a:defRPr/>
            </a:pPr>
            <a:endParaRPr lang="en-GB" sz="700" dirty="0"/>
          </a:p>
          <a:p>
            <a:pPr marL="449263" indent="-449263">
              <a:defRPr/>
            </a:pPr>
            <a:r>
              <a:rPr lang="en-GB" sz="2000" dirty="0"/>
              <a:t>2. 	Don’t decide someone lacks capacity until you have done </a:t>
            </a:r>
            <a:r>
              <a:rPr lang="en-GB" sz="2000" b="1" dirty="0">
                <a:solidFill>
                  <a:schemeClr val="accent6"/>
                </a:solidFill>
              </a:rPr>
              <a:t>everything you realistically can</a:t>
            </a:r>
            <a:r>
              <a:rPr lang="en-GB" sz="2000" dirty="0"/>
              <a:t>, at that time, to help them make a choice (e.g. get family to explain things, use pictures, </a:t>
            </a:r>
            <a:r>
              <a:rPr lang="en-GB" sz="2000" dirty="0" err="1"/>
              <a:t>etc</a:t>
            </a:r>
            <a:r>
              <a:rPr lang="en-GB" sz="2000" dirty="0"/>
              <a:t>)</a:t>
            </a:r>
          </a:p>
          <a:p>
            <a:pPr marL="457200" indent="-457200">
              <a:buFont typeface="+mj-lt"/>
              <a:buAutoNum type="arabicPeriod"/>
              <a:defRPr/>
            </a:pPr>
            <a:endParaRPr lang="en-GB" sz="700" dirty="0"/>
          </a:p>
          <a:p>
            <a:pPr marL="449263" indent="-449263">
              <a:defRPr/>
            </a:pPr>
            <a:r>
              <a:rPr lang="en-GB" sz="2000" dirty="0"/>
              <a:t>3.  Just because someone makes an </a:t>
            </a:r>
            <a:r>
              <a:rPr lang="en-GB" sz="2000" b="1" dirty="0">
                <a:solidFill>
                  <a:schemeClr val="accent6"/>
                </a:solidFill>
              </a:rPr>
              <a:t>unwise decision </a:t>
            </a:r>
            <a:r>
              <a:rPr lang="en-GB" sz="2000" dirty="0"/>
              <a:t>does not mean that they lack capacity (we all make mistakes)</a:t>
            </a:r>
          </a:p>
          <a:p>
            <a:pPr>
              <a:defRPr/>
            </a:pPr>
            <a:endParaRPr lang="en-GB" sz="700" dirty="0"/>
          </a:p>
          <a:p>
            <a:pPr marL="363538" indent="-363538">
              <a:defRPr/>
            </a:pPr>
            <a:r>
              <a:rPr lang="en-GB" sz="2000" dirty="0"/>
              <a:t>4. If you are satisfied, </a:t>
            </a:r>
            <a:r>
              <a:rPr lang="en-GB" sz="2000" b="1" dirty="0">
                <a:solidFill>
                  <a:schemeClr val="accent6"/>
                </a:solidFill>
              </a:rPr>
              <a:t>on balance</a:t>
            </a:r>
            <a:r>
              <a:rPr lang="en-GB" sz="2000" dirty="0"/>
              <a:t>, that a person lacks capacity, any decision you make must be in their </a:t>
            </a:r>
            <a:r>
              <a:rPr lang="en-GB" sz="2000" b="1" dirty="0">
                <a:solidFill>
                  <a:schemeClr val="accent6"/>
                </a:solidFill>
              </a:rPr>
              <a:t>best interests</a:t>
            </a:r>
          </a:p>
          <a:p>
            <a:pPr>
              <a:defRPr/>
            </a:pPr>
            <a:endParaRPr lang="en-GB" sz="700" b="1" dirty="0"/>
          </a:p>
          <a:p>
            <a:pPr>
              <a:defRPr/>
            </a:pPr>
            <a:r>
              <a:rPr lang="en-GB" sz="2000" dirty="0"/>
              <a:t>5. Are there </a:t>
            </a:r>
            <a:r>
              <a:rPr lang="en-GB" sz="2000" b="1" dirty="0">
                <a:solidFill>
                  <a:schemeClr val="accent6"/>
                </a:solidFill>
              </a:rPr>
              <a:t>less restrictive </a:t>
            </a:r>
            <a:r>
              <a:rPr lang="en-GB" sz="2000" dirty="0"/>
              <a:t>ways of achieving the same result?</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801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patient’s capacity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26</a:t>
            </a:fld>
            <a:endParaRPr lang="en-GB" dirty="0"/>
          </a:p>
        </p:txBody>
      </p:sp>
      <p:sp>
        <p:nvSpPr>
          <p:cNvPr id="5" name="Content Placeholder 4"/>
          <p:cNvSpPr>
            <a:spLocks noGrp="1"/>
          </p:cNvSpPr>
          <p:nvPr>
            <p:ph sz="quarter" idx="15"/>
          </p:nvPr>
        </p:nvSpPr>
        <p:spPr>
          <a:xfrm>
            <a:off x="467543" y="980728"/>
            <a:ext cx="8280921" cy="5688632"/>
          </a:xfrm>
        </p:spPr>
        <p:txBody>
          <a:bodyPr>
            <a:normAutofit/>
          </a:bodyPr>
          <a:lstStyle/>
          <a:p>
            <a:pPr lvl="1">
              <a:spcBef>
                <a:spcPts val="1200"/>
              </a:spcBef>
              <a:spcAft>
                <a:spcPts val="1200"/>
              </a:spcAft>
            </a:pPr>
            <a:r>
              <a:rPr lang="en-US" altLang="en-US" sz="2000" dirty="0"/>
              <a:t>First, be clear yourself: What are the risks if this</a:t>
            </a:r>
            <a:r>
              <a:rPr lang="en-US" altLang="en-US" sz="2000" b="1" dirty="0"/>
              <a:t> </a:t>
            </a:r>
            <a:r>
              <a:rPr lang="en-US" altLang="en-US" sz="2000" b="1" dirty="0">
                <a:solidFill>
                  <a:schemeClr val="accent6"/>
                </a:solidFill>
              </a:rPr>
              <a:t>particular</a:t>
            </a:r>
            <a:r>
              <a:rPr lang="en-US" altLang="en-US" sz="2000" b="1" dirty="0"/>
              <a:t> </a:t>
            </a:r>
            <a:r>
              <a:rPr lang="en-US" altLang="en-US" sz="2000" dirty="0"/>
              <a:t>person doesn’t</a:t>
            </a:r>
            <a:r>
              <a:rPr lang="en-US" altLang="en-US" sz="2000" b="1" dirty="0"/>
              <a:t> </a:t>
            </a:r>
            <a:r>
              <a:rPr lang="en-US" altLang="en-US" sz="2000" dirty="0"/>
              <a:t>stay in hospital &amp; receive treatment? </a:t>
            </a:r>
          </a:p>
          <a:p>
            <a:pPr lvl="1">
              <a:spcBef>
                <a:spcPts val="1200"/>
              </a:spcBef>
              <a:spcAft>
                <a:spcPts val="1200"/>
              </a:spcAft>
            </a:pPr>
            <a:r>
              <a:rPr lang="en-US" altLang="en-US" sz="2000" dirty="0"/>
              <a:t>Then do your best to explain the risks, in language they can understand (using pictures </a:t>
            </a:r>
            <a:r>
              <a:rPr lang="en-US" altLang="en-US" sz="2000" dirty="0" smtClean="0"/>
              <a:t>etc. </a:t>
            </a:r>
            <a:r>
              <a:rPr lang="en-US" altLang="en-US" sz="2000" dirty="0"/>
              <a:t>if appropriate)</a:t>
            </a:r>
          </a:p>
          <a:p>
            <a:pPr lvl="1">
              <a:spcBef>
                <a:spcPts val="1200"/>
              </a:spcBef>
              <a:spcAft>
                <a:spcPts val="1200"/>
              </a:spcAft>
            </a:pPr>
            <a:r>
              <a:rPr lang="en-US" altLang="en-US" sz="2000" dirty="0"/>
              <a:t>Check, after your explanation: do they understand the risks, &amp; can they make a clear choice? </a:t>
            </a:r>
          </a:p>
          <a:p>
            <a:pPr lvl="1">
              <a:spcBef>
                <a:spcPts val="1200"/>
              </a:spcBef>
              <a:spcAft>
                <a:spcPts val="1200"/>
              </a:spcAft>
            </a:pPr>
            <a:r>
              <a:rPr lang="en-US" altLang="en-US" sz="2000" dirty="0"/>
              <a:t>Sometimes a person appears to </a:t>
            </a:r>
            <a:r>
              <a:rPr lang="en-US" altLang="en-US" sz="2000" b="1" dirty="0">
                <a:solidFill>
                  <a:schemeClr val="accent6"/>
                </a:solidFill>
              </a:rPr>
              <a:t>understand</a:t>
            </a:r>
            <a:r>
              <a:rPr lang="en-US" altLang="en-US" sz="2000" dirty="0">
                <a:solidFill>
                  <a:schemeClr val="accent6"/>
                </a:solidFill>
              </a:rPr>
              <a:t> </a:t>
            </a:r>
            <a:r>
              <a:rPr lang="en-US" altLang="en-US" sz="2000" dirty="0"/>
              <a:t>the information, but their delusional beliefs prevent them from considering making different (safer) choices. </a:t>
            </a:r>
          </a:p>
          <a:p>
            <a:pPr lvl="1">
              <a:spcBef>
                <a:spcPts val="1200"/>
              </a:spcBef>
              <a:spcAft>
                <a:spcPts val="1200"/>
              </a:spcAft>
            </a:pPr>
            <a:r>
              <a:rPr lang="en-US" altLang="en-US" sz="2000" dirty="0"/>
              <a:t>If so, they are not </a:t>
            </a:r>
            <a:r>
              <a:rPr lang="en-US" altLang="en-US" sz="2000" b="1" dirty="0">
                <a:solidFill>
                  <a:schemeClr val="accent6"/>
                </a:solidFill>
              </a:rPr>
              <a:t>using or weighing </a:t>
            </a:r>
            <a:r>
              <a:rPr lang="en-US" altLang="en-US" sz="2000" dirty="0"/>
              <a:t>the information, and you can conclude they lack capacity to make a decision</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004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Restraining patient lacking mental capacity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27</a:t>
            </a:fld>
            <a:endParaRPr lang="en-GB" dirty="0"/>
          </a:p>
        </p:txBody>
      </p:sp>
      <p:sp>
        <p:nvSpPr>
          <p:cNvPr id="5" name="Content Placeholder 4"/>
          <p:cNvSpPr>
            <a:spLocks noGrp="1"/>
          </p:cNvSpPr>
          <p:nvPr>
            <p:ph sz="quarter" idx="15"/>
          </p:nvPr>
        </p:nvSpPr>
        <p:spPr>
          <a:xfrm>
            <a:off x="395535" y="908720"/>
            <a:ext cx="8280921" cy="5760640"/>
          </a:xfrm>
        </p:spPr>
        <p:txBody>
          <a:bodyPr>
            <a:normAutofit/>
          </a:bodyPr>
          <a:lstStyle/>
          <a:p>
            <a:pPr lvl="1">
              <a:spcBef>
                <a:spcPts val="1200"/>
              </a:spcBef>
              <a:spcAft>
                <a:spcPts val="1200"/>
              </a:spcAft>
            </a:pPr>
            <a:r>
              <a:rPr lang="en-US" altLang="en-US" sz="2000" dirty="0"/>
              <a:t>If you have checked person’s capacity and are satisfied that- on </a:t>
            </a:r>
            <a:r>
              <a:rPr lang="en-US" altLang="en-US" sz="2000" dirty="0" smtClean="0"/>
              <a:t>balance - </a:t>
            </a:r>
            <a:r>
              <a:rPr lang="en-US" altLang="en-US" sz="2000" dirty="0"/>
              <a:t>they lack capacity to decide on risks, you must act in their </a:t>
            </a:r>
            <a:r>
              <a:rPr lang="en-US" altLang="en-US" sz="2000" b="1" dirty="0">
                <a:solidFill>
                  <a:schemeClr val="accent6"/>
                </a:solidFill>
              </a:rPr>
              <a:t>best interests</a:t>
            </a:r>
            <a:r>
              <a:rPr lang="en-US" altLang="en-US" sz="2000" dirty="0">
                <a:solidFill>
                  <a:schemeClr val="accent6"/>
                </a:solidFill>
              </a:rPr>
              <a:t> </a:t>
            </a:r>
            <a:r>
              <a:rPr lang="en-US" altLang="en-US" sz="2000" dirty="0"/>
              <a:t>(part of your </a:t>
            </a:r>
            <a:r>
              <a:rPr lang="en-US" altLang="en-US" sz="2000" dirty="0">
                <a:solidFill>
                  <a:schemeClr val="tx1"/>
                </a:solidFill>
              </a:rPr>
              <a:t>duty of care</a:t>
            </a:r>
            <a:r>
              <a:rPr lang="en-US" altLang="en-US" sz="2000" dirty="0"/>
              <a:t>)</a:t>
            </a:r>
          </a:p>
          <a:p>
            <a:pPr lvl="1">
              <a:spcBef>
                <a:spcPts val="1200"/>
              </a:spcBef>
              <a:spcAft>
                <a:spcPts val="1200"/>
              </a:spcAft>
            </a:pPr>
            <a:r>
              <a:rPr lang="en-US" altLang="en-US" sz="2000" dirty="0"/>
              <a:t>If you act reasonably, you have the same legal protection as if the person had given their informed consent (s.5 of the MCA)</a:t>
            </a:r>
          </a:p>
          <a:p>
            <a:pPr lvl="1">
              <a:spcBef>
                <a:spcPts val="1200"/>
              </a:spcBef>
              <a:spcAft>
                <a:spcPts val="1200"/>
              </a:spcAft>
            </a:pPr>
            <a:r>
              <a:rPr lang="en-US" altLang="en-US" sz="2000" b="1" dirty="0">
                <a:solidFill>
                  <a:schemeClr val="accent6"/>
                </a:solidFill>
              </a:rPr>
              <a:t>You are also protected if you need to use restraint </a:t>
            </a:r>
            <a:r>
              <a:rPr lang="en-US" altLang="en-US" sz="2000" dirty="0"/>
              <a:t>(physical force, locked door </a:t>
            </a:r>
            <a:r>
              <a:rPr lang="en-US" altLang="en-US" sz="2000" dirty="0" smtClean="0"/>
              <a:t>etc.) </a:t>
            </a:r>
            <a:r>
              <a:rPr lang="en-US" altLang="en-US" sz="2000" dirty="0"/>
              <a:t>to stop them coming to harm, if the level of restraint is reasonable in view of the risk: s.6 of MCA</a:t>
            </a:r>
          </a:p>
          <a:p>
            <a:pPr lvl="1">
              <a:spcBef>
                <a:spcPts val="1200"/>
              </a:spcBef>
              <a:spcAft>
                <a:spcPts val="1200"/>
              </a:spcAft>
            </a:pPr>
            <a:r>
              <a:rPr lang="en-US" altLang="en-US" sz="2000" dirty="0"/>
              <a:t>If the restraint goes on for a long time it may need further </a:t>
            </a:r>
            <a:r>
              <a:rPr lang="en-US" altLang="en-US" sz="2000" dirty="0" smtClean="0"/>
              <a:t>authorisation - </a:t>
            </a:r>
            <a:r>
              <a:rPr lang="en-US" altLang="en-US" sz="2000" dirty="0"/>
              <a:t>but managing someone lacking capacity for a short period in </a:t>
            </a:r>
            <a:r>
              <a:rPr lang="en-US" altLang="en-US" sz="2000" dirty="0" smtClean="0"/>
              <a:t>ED </a:t>
            </a:r>
            <a:r>
              <a:rPr lang="en-US" altLang="en-US" sz="2000" dirty="0"/>
              <a:t>to keep them safe from </a:t>
            </a:r>
            <a:r>
              <a:rPr lang="en-US" altLang="en-US" sz="2000" dirty="0" smtClean="0"/>
              <a:t>harm </a:t>
            </a:r>
            <a:r>
              <a:rPr lang="en-US" altLang="en-US" sz="2000" dirty="0"/>
              <a:t>is</a:t>
            </a:r>
            <a:r>
              <a:rPr lang="en-US" altLang="en-US" sz="2000" b="1" dirty="0"/>
              <a:t> </a:t>
            </a:r>
            <a:r>
              <a:rPr lang="en-US" altLang="en-US" sz="2000" dirty="0">
                <a:solidFill>
                  <a:schemeClr val="tx1"/>
                </a:solidFill>
              </a:rPr>
              <a:t>legally fine</a:t>
            </a:r>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2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50824" y="1340769"/>
            <a:ext cx="7273504" cy="504056"/>
          </a:xfrm>
        </p:spPr>
        <p:txBody>
          <a:bodyPr/>
          <a:lstStyle/>
          <a:p>
            <a:r>
              <a:rPr lang="en-GB" dirty="0" smtClean="0"/>
              <a:t>Staff roles and responsibility briefings for the s136 pathway</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28</a:t>
            </a:fld>
            <a:endParaRPr lang="en-GB" dirty="0"/>
          </a:p>
        </p:txBody>
      </p:sp>
    </p:spTree>
    <p:extLst>
      <p:ext uri="{BB962C8B-B14F-4D97-AF65-F5344CB8AC3E}">
        <p14:creationId xmlns:p14="http://schemas.microsoft.com/office/powerpoint/2010/main" val="330850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5537" y="1112507"/>
            <a:ext cx="8280921" cy="1803699"/>
          </a:xfrm>
          <a:prstGeom prst="rect">
            <a:avLst/>
          </a:prstGeom>
          <a:noFill/>
        </p:spPr>
        <p:txBody>
          <a:bodyPr wrap="square" rtlCol="0">
            <a:spAutoFit/>
          </a:bodyPr>
          <a:lstStyle/>
          <a:p>
            <a:pPr marL="180000" indent="-180000">
              <a:lnSpc>
                <a:spcPct val="114000"/>
              </a:lnSpc>
              <a:spcBef>
                <a:spcPts val="600"/>
              </a:spcBef>
              <a:spcAft>
                <a:spcPts val="600"/>
              </a:spcAft>
              <a:buFont typeface="Arial" pitchFamily="34" charset="0"/>
              <a:buChar char="•"/>
              <a:defRPr/>
            </a:pPr>
            <a:r>
              <a:rPr lang="en-GB" sz="1600" dirty="0" smtClean="0"/>
              <a:t>Alongside the training delivered across London, briefings outlining the roles and responsibilities of different staff groups along the s136 pathway were developed.</a:t>
            </a:r>
          </a:p>
          <a:p>
            <a:pPr marL="180000" indent="-180000">
              <a:lnSpc>
                <a:spcPct val="114000"/>
              </a:lnSpc>
              <a:spcBef>
                <a:spcPts val="600"/>
              </a:spcBef>
              <a:spcAft>
                <a:spcPts val="600"/>
              </a:spcAft>
              <a:buFont typeface="Arial" pitchFamily="34" charset="0"/>
              <a:buChar char="•"/>
              <a:defRPr/>
            </a:pPr>
            <a:r>
              <a:rPr lang="en-GB" sz="1600" kern="0" dirty="0" smtClean="0">
                <a:cs typeface="Arial" pitchFamily="34" charset="0"/>
              </a:rPr>
              <a:t>These briefings summarise the key points from the s136 guidance for each staff group into a one page A3 poster briefing.</a:t>
            </a:r>
          </a:p>
          <a:p>
            <a:pPr marL="180000" indent="-180000">
              <a:lnSpc>
                <a:spcPct val="114000"/>
              </a:lnSpc>
              <a:spcBef>
                <a:spcPts val="600"/>
              </a:spcBef>
              <a:spcAft>
                <a:spcPts val="600"/>
              </a:spcAft>
              <a:buFont typeface="Arial" pitchFamily="34" charset="0"/>
              <a:buChar char="•"/>
              <a:defRPr/>
            </a:pPr>
            <a:r>
              <a:rPr lang="en-GB" sz="1600" kern="0" dirty="0" smtClean="0">
                <a:cs typeface="Arial" pitchFamily="34" charset="0"/>
              </a:rPr>
              <a:t>Links to each briefing are included below:</a:t>
            </a:r>
            <a:endParaRPr lang="en-GB" sz="1600" kern="0" dirty="0">
              <a:cs typeface="Arial" pitchFamily="34" charset="0"/>
            </a:endParaRPr>
          </a:p>
        </p:txBody>
      </p:sp>
      <p:sp>
        <p:nvSpPr>
          <p:cNvPr id="4" name="Slide Number Placeholder 3"/>
          <p:cNvSpPr>
            <a:spLocks noGrp="1"/>
          </p:cNvSpPr>
          <p:nvPr>
            <p:ph type="sldNum" sz="quarter" idx="14"/>
          </p:nvPr>
        </p:nvSpPr>
        <p:spPr>
          <a:xfrm>
            <a:off x="7020272" y="6520260"/>
            <a:ext cx="2133600" cy="365125"/>
          </a:xfrm>
        </p:spPr>
        <p:txBody>
          <a:bodyPr/>
          <a:lstStyle/>
          <a:p>
            <a:fld id="{8FC524A1-7B6A-464D-B8BC-8FE2E057339E}" type="slidenum">
              <a:rPr lang="en-GB" smtClean="0">
                <a:solidFill>
                  <a:srgbClr val="3F3F3F">
                    <a:lumMod val="50000"/>
                  </a:srgbClr>
                </a:solidFill>
              </a:rPr>
              <a:pPr/>
              <a:t>29</a:t>
            </a:fld>
            <a:endParaRPr lang="en-GB" dirty="0">
              <a:solidFill>
                <a:srgbClr val="3F3F3F">
                  <a:lumMod val="50000"/>
                </a:srgbClr>
              </a:solidFill>
            </a:endParaRPr>
          </a:p>
        </p:txBody>
      </p:sp>
      <p:sp>
        <p:nvSpPr>
          <p:cNvPr id="6" name="Title 1"/>
          <p:cNvSpPr txBox="1">
            <a:spLocks/>
          </p:cNvSpPr>
          <p:nvPr/>
        </p:nvSpPr>
        <p:spPr>
          <a:xfrm>
            <a:off x="250826" y="188641"/>
            <a:ext cx="8642351" cy="503783"/>
          </a:xfrm>
          <a:prstGeom prst="rect">
            <a:avLst/>
          </a:prstGeom>
          <a:solidFill>
            <a:schemeClr val="accent1"/>
          </a:solidFill>
          <a:ln>
            <a:solidFill>
              <a:schemeClr val="accent1"/>
            </a:solidFill>
          </a:ln>
        </p:spPr>
        <p:txBody>
          <a:bodyPr anchor="ct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a:defRPr/>
            </a:pPr>
            <a:r>
              <a:rPr lang="en-GB" sz="2000" dirty="0" smtClean="0">
                <a:solidFill>
                  <a:sysClr val="window" lastClr="FFFFFF"/>
                </a:solidFill>
              </a:rPr>
              <a:t>Section 136 roles and responsibilities</a:t>
            </a:r>
            <a:endParaRPr lang="en-GB" sz="2000" dirty="0">
              <a:solidFill>
                <a:sysClr val="window" lastClr="FFFFFF"/>
              </a:solidFill>
            </a:endParaRPr>
          </a:p>
        </p:txBody>
      </p:sp>
      <p:sp>
        <p:nvSpPr>
          <p:cNvPr id="23" name="Slide Number Placeholder 3"/>
          <p:cNvSpPr txBox="1">
            <a:spLocks/>
          </p:cNvSpPr>
          <p:nvPr/>
        </p:nvSpPr>
        <p:spPr>
          <a:xfrm>
            <a:off x="6876835" y="872284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cs typeface="Arial" pitchFamily="34" charset="0"/>
              </a:rPr>
              <a:pPr/>
              <a:t>29</a:t>
            </a:fld>
            <a:endParaRPr lang="en-GB" dirty="0">
              <a:solidFill>
                <a:srgbClr val="3F3F3F">
                  <a:lumMod val="50000"/>
                </a:srgbClr>
              </a:solidFill>
              <a:cs typeface="Arial" pitchFamily="34" charset="0"/>
            </a:endParaRPr>
          </a:p>
        </p:txBody>
      </p:sp>
      <p:sp>
        <p:nvSpPr>
          <p:cNvPr id="25" name="Rectangle 24"/>
          <p:cNvSpPr/>
          <p:nvPr/>
        </p:nvSpPr>
        <p:spPr>
          <a:xfrm>
            <a:off x="251520" y="836712"/>
            <a:ext cx="8640960" cy="5616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683568" y="3494534"/>
            <a:ext cx="7737387" cy="1446634"/>
            <a:chOff x="683568" y="3140968"/>
            <a:chExt cx="7737387" cy="1446634"/>
          </a:xfrm>
        </p:grpSpPr>
        <p:grpSp>
          <p:nvGrpSpPr>
            <p:cNvPr id="13" name="Group 12"/>
            <p:cNvGrpSpPr/>
            <p:nvPr/>
          </p:nvGrpSpPr>
          <p:grpSpPr>
            <a:xfrm>
              <a:off x="683568" y="3140968"/>
              <a:ext cx="1440160" cy="1440160"/>
              <a:chOff x="539552" y="3140968"/>
              <a:chExt cx="1440160" cy="1440160"/>
            </a:xfrm>
          </p:grpSpPr>
          <p:sp>
            <p:nvSpPr>
              <p:cNvPr id="9" name="Rectangle 8"/>
              <p:cNvSpPr/>
              <p:nvPr/>
            </p:nvSpPr>
            <p:spPr>
              <a:xfrm>
                <a:off x="539552" y="3140968"/>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3212977"/>
                <a:ext cx="1152128" cy="276999"/>
              </a:xfrm>
              <a:prstGeom prst="rect">
                <a:avLst/>
              </a:prstGeom>
              <a:noFill/>
            </p:spPr>
            <p:txBody>
              <a:bodyPr wrap="square" rtlCol="0">
                <a:spAutoFit/>
              </a:bodyPr>
              <a:lstStyle/>
              <a:p>
                <a:pPr algn="ctr"/>
                <a:r>
                  <a:rPr lang="en-GB" sz="1200" b="1" dirty="0" smtClean="0">
                    <a:solidFill>
                      <a:schemeClr val="bg1"/>
                    </a:solidFill>
                  </a:rPr>
                  <a:t>HBPoS staff</a:t>
                </a:r>
                <a:endParaRPr lang="en-GB" sz="1200" b="1"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30834"/>
                  </p:ext>
                </p:extLst>
              </p:nvPr>
            </p:nvGraphicFramePr>
            <p:xfrm>
              <a:off x="802432" y="3707778"/>
              <a:ext cx="914400" cy="792163"/>
            </p:xfrm>
            <a:graphic>
              <a:graphicData uri="http://schemas.openxmlformats.org/presentationml/2006/ole">
                <mc:AlternateContent xmlns:mc="http://schemas.openxmlformats.org/markup-compatibility/2006">
                  <mc:Choice xmlns:v="urn:schemas-microsoft-com:vml" Requires="v">
                    <p:oleObj spid="_x0000_s3202" name="Acrobat Document" showAsIcon="1" r:id="rId3" imgW="914400" imgH="792360" progId="AcroExch.Document.11">
                      <p:embed/>
                    </p:oleObj>
                  </mc:Choice>
                  <mc:Fallback>
                    <p:oleObj name="Acrobat Document" showAsIcon="1" r:id="rId3" imgW="914400" imgH="792360" progId="AcroExch.Document.11">
                      <p:embed/>
                      <p:pic>
                        <p:nvPicPr>
                          <p:cNvPr id="0" name=""/>
                          <p:cNvPicPr/>
                          <p:nvPr/>
                        </p:nvPicPr>
                        <p:blipFill>
                          <a:blip r:embed="rId4"/>
                          <a:stretch>
                            <a:fillRect/>
                          </a:stretch>
                        </p:blipFill>
                        <p:spPr>
                          <a:xfrm>
                            <a:off x="802432" y="3707778"/>
                            <a:ext cx="914400" cy="792163"/>
                          </a:xfrm>
                          <a:prstGeom prst="rect">
                            <a:avLst/>
                          </a:prstGeom>
                        </p:spPr>
                      </p:pic>
                    </p:oleObj>
                  </mc:Fallback>
                </mc:AlternateContent>
              </a:graphicData>
            </a:graphic>
          </p:graphicFrame>
        </p:grpSp>
        <p:grpSp>
          <p:nvGrpSpPr>
            <p:cNvPr id="14" name="Group 13"/>
            <p:cNvGrpSpPr/>
            <p:nvPr/>
          </p:nvGrpSpPr>
          <p:grpSpPr>
            <a:xfrm>
              <a:off x="2771800" y="3147442"/>
              <a:ext cx="1440160" cy="1440160"/>
              <a:chOff x="2483768" y="3147442"/>
              <a:chExt cx="1440160" cy="1440160"/>
            </a:xfrm>
          </p:grpSpPr>
          <p:sp>
            <p:nvSpPr>
              <p:cNvPr id="16" name="Rectangle 15"/>
              <p:cNvSpPr/>
              <p:nvPr/>
            </p:nvSpPr>
            <p:spPr>
              <a:xfrm>
                <a:off x="2483768" y="3147442"/>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 name="TextBox 9"/>
              <p:cNvSpPr txBox="1"/>
              <p:nvPr/>
            </p:nvSpPr>
            <p:spPr>
              <a:xfrm>
                <a:off x="2627784" y="3212976"/>
                <a:ext cx="1152128" cy="276999"/>
              </a:xfrm>
              <a:prstGeom prst="rect">
                <a:avLst/>
              </a:prstGeom>
              <a:noFill/>
            </p:spPr>
            <p:txBody>
              <a:bodyPr wrap="square" rtlCol="0">
                <a:spAutoFit/>
              </a:bodyPr>
              <a:lstStyle/>
              <a:p>
                <a:pPr algn="ctr"/>
                <a:r>
                  <a:rPr lang="en-GB" sz="1200" b="1" dirty="0" smtClean="0">
                    <a:solidFill>
                      <a:schemeClr val="bg1"/>
                    </a:solidFill>
                  </a:rPr>
                  <a:t>ED staff</a:t>
                </a:r>
                <a:endParaRPr lang="en-GB" sz="12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03539511"/>
                  </p:ext>
                </p:extLst>
              </p:nvPr>
            </p:nvGraphicFramePr>
            <p:xfrm>
              <a:off x="2746648" y="3634730"/>
              <a:ext cx="914400" cy="792163"/>
            </p:xfrm>
            <a:graphic>
              <a:graphicData uri="http://schemas.openxmlformats.org/presentationml/2006/ole">
                <mc:AlternateContent xmlns:mc="http://schemas.openxmlformats.org/markup-compatibility/2006">
                  <mc:Choice xmlns:v="urn:schemas-microsoft-com:vml" Requires="v">
                    <p:oleObj spid="_x0000_s3203" name="Acrobat Document" showAsIcon="1" r:id="rId5" imgW="914400" imgH="792360" progId="AcroExch.Document.11">
                      <p:embed/>
                    </p:oleObj>
                  </mc:Choice>
                  <mc:Fallback>
                    <p:oleObj name="Acrobat Document" showAsIcon="1" r:id="rId5" imgW="914400" imgH="792360" progId="AcroExch.Document.11">
                      <p:embed/>
                      <p:pic>
                        <p:nvPicPr>
                          <p:cNvPr id="0" name=""/>
                          <p:cNvPicPr/>
                          <p:nvPr/>
                        </p:nvPicPr>
                        <p:blipFill>
                          <a:blip r:embed="rId6"/>
                          <a:stretch>
                            <a:fillRect/>
                          </a:stretch>
                        </p:blipFill>
                        <p:spPr>
                          <a:xfrm>
                            <a:off x="2746648" y="3634730"/>
                            <a:ext cx="914400" cy="792163"/>
                          </a:xfrm>
                          <a:prstGeom prst="rect">
                            <a:avLst/>
                          </a:prstGeom>
                        </p:spPr>
                      </p:pic>
                    </p:oleObj>
                  </mc:Fallback>
                </mc:AlternateContent>
              </a:graphicData>
            </a:graphic>
          </p:graphicFrame>
        </p:grpSp>
        <p:grpSp>
          <p:nvGrpSpPr>
            <p:cNvPr id="15" name="Group 14"/>
            <p:cNvGrpSpPr/>
            <p:nvPr/>
          </p:nvGrpSpPr>
          <p:grpSpPr>
            <a:xfrm>
              <a:off x="4860032" y="3147442"/>
              <a:ext cx="1440160" cy="1440160"/>
              <a:chOff x="4572000" y="3147442"/>
              <a:chExt cx="1440160" cy="1440160"/>
            </a:xfrm>
          </p:grpSpPr>
          <p:sp>
            <p:nvSpPr>
              <p:cNvPr id="17" name="Rectangle 16"/>
              <p:cNvSpPr/>
              <p:nvPr/>
            </p:nvSpPr>
            <p:spPr>
              <a:xfrm>
                <a:off x="4572000" y="3147442"/>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TextBox 10"/>
              <p:cNvSpPr txBox="1"/>
              <p:nvPr/>
            </p:nvSpPr>
            <p:spPr>
              <a:xfrm>
                <a:off x="4716016" y="3212975"/>
                <a:ext cx="1152128" cy="276999"/>
              </a:xfrm>
              <a:prstGeom prst="rect">
                <a:avLst/>
              </a:prstGeom>
              <a:noFill/>
            </p:spPr>
            <p:txBody>
              <a:bodyPr wrap="square" rtlCol="0">
                <a:spAutoFit/>
              </a:bodyPr>
              <a:lstStyle/>
              <a:p>
                <a:pPr algn="ctr"/>
                <a:r>
                  <a:rPr lang="en-GB" sz="1200" b="1" dirty="0" smtClean="0">
                    <a:solidFill>
                      <a:schemeClr val="bg1"/>
                    </a:solidFill>
                  </a:rPr>
                  <a:t>Police</a:t>
                </a:r>
                <a:endParaRPr lang="en-GB" sz="1200" b="1"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24692344"/>
                  </p:ext>
                </p:extLst>
              </p:nvPr>
            </p:nvGraphicFramePr>
            <p:xfrm>
              <a:off x="4834880" y="3674639"/>
              <a:ext cx="914400" cy="792163"/>
            </p:xfrm>
            <a:graphic>
              <a:graphicData uri="http://schemas.openxmlformats.org/presentationml/2006/ole">
                <mc:AlternateContent xmlns:mc="http://schemas.openxmlformats.org/markup-compatibility/2006">
                  <mc:Choice xmlns:v="urn:schemas-microsoft-com:vml" Requires="v">
                    <p:oleObj spid="_x0000_s3204" name="Acrobat Document" showAsIcon="1" r:id="rId7" imgW="914400" imgH="792360" progId="AcroExch.Document.11">
                      <p:embed/>
                    </p:oleObj>
                  </mc:Choice>
                  <mc:Fallback>
                    <p:oleObj name="Acrobat Document" showAsIcon="1" r:id="rId7" imgW="914400" imgH="792360" progId="AcroExch.Document.11">
                      <p:embed/>
                      <p:pic>
                        <p:nvPicPr>
                          <p:cNvPr id="0" name=""/>
                          <p:cNvPicPr/>
                          <p:nvPr/>
                        </p:nvPicPr>
                        <p:blipFill>
                          <a:blip r:embed="rId8"/>
                          <a:stretch>
                            <a:fillRect/>
                          </a:stretch>
                        </p:blipFill>
                        <p:spPr>
                          <a:xfrm>
                            <a:off x="4834880" y="3674639"/>
                            <a:ext cx="914400" cy="792163"/>
                          </a:xfrm>
                          <a:prstGeom prst="rect">
                            <a:avLst/>
                          </a:prstGeom>
                        </p:spPr>
                      </p:pic>
                    </p:oleObj>
                  </mc:Fallback>
                </mc:AlternateContent>
              </a:graphicData>
            </a:graphic>
          </p:graphicFrame>
        </p:grpSp>
        <p:grpSp>
          <p:nvGrpSpPr>
            <p:cNvPr id="19" name="Group 18"/>
            <p:cNvGrpSpPr/>
            <p:nvPr/>
          </p:nvGrpSpPr>
          <p:grpSpPr>
            <a:xfrm>
              <a:off x="6908787" y="3140968"/>
              <a:ext cx="1512168" cy="1440160"/>
              <a:chOff x="6908787" y="3140968"/>
              <a:chExt cx="1512168" cy="1440160"/>
            </a:xfrm>
          </p:grpSpPr>
          <p:sp>
            <p:nvSpPr>
              <p:cNvPr id="18" name="Rectangle 17"/>
              <p:cNvSpPr/>
              <p:nvPr/>
            </p:nvSpPr>
            <p:spPr>
              <a:xfrm>
                <a:off x="6912260" y="3140968"/>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 name="TextBox 11"/>
              <p:cNvSpPr txBox="1"/>
              <p:nvPr/>
            </p:nvSpPr>
            <p:spPr>
              <a:xfrm>
                <a:off x="6908787" y="3140968"/>
                <a:ext cx="1512168" cy="646331"/>
              </a:xfrm>
              <a:prstGeom prst="rect">
                <a:avLst/>
              </a:prstGeom>
              <a:noFill/>
            </p:spPr>
            <p:txBody>
              <a:bodyPr wrap="square" rtlCol="0">
                <a:spAutoFit/>
              </a:bodyPr>
              <a:lstStyle/>
              <a:p>
                <a:pPr algn="ctr"/>
                <a:r>
                  <a:rPr lang="en-GB" sz="1200" b="1" dirty="0" smtClean="0">
                    <a:solidFill>
                      <a:schemeClr val="bg1"/>
                    </a:solidFill>
                  </a:rPr>
                  <a:t>London Ambulance Service</a:t>
                </a:r>
                <a:endParaRPr lang="en-GB" sz="1200" b="1" dirty="0">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26589440"/>
                  </p:ext>
                </p:extLst>
              </p:nvPr>
            </p:nvGraphicFramePr>
            <p:xfrm>
              <a:off x="7273541" y="3867522"/>
              <a:ext cx="754843" cy="653935"/>
            </p:xfrm>
            <a:graphic>
              <a:graphicData uri="http://schemas.openxmlformats.org/presentationml/2006/ole">
                <mc:AlternateContent xmlns:mc="http://schemas.openxmlformats.org/markup-compatibility/2006">
                  <mc:Choice xmlns:v="urn:schemas-microsoft-com:vml" Requires="v">
                    <p:oleObj spid="_x0000_s3205" name="Acrobat Document" showAsIcon="1" r:id="rId9" imgW="914400" imgH="792360" progId="AcroExch.Document.11">
                      <p:embed/>
                    </p:oleObj>
                  </mc:Choice>
                  <mc:Fallback>
                    <p:oleObj name="Acrobat Document" showAsIcon="1" r:id="rId9" imgW="914400" imgH="792360" progId="AcroExch.Document.11">
                      <p:embed/>
                      <p:pic>
                        <p:nvPicPr>
                          <p:cNvPr id="0" name=""/>
                          <p:cNvPicPr/>
                          <p:nvPr/>
                        </p:nvPicPr>
                        <p:blipFill>
                          <a:blip r:embed="rId10"/>
                          <a:stretch>
                            <a:fillRect/>
                          </a:stretch>
                        </p:blipFill>
                        <p:spPr>
                          <a:xfrm>
                            <a:off x="7273541" y="3867522"/>
                            <a:ext cx="754843" cy="653935"/>
                          </a:xfrm>
                          <a:prstGeom prst="rect">
                            <a:avLst/>
                          </a:prstGeom>
                        </p:spPr>
                      </p:pic>
                    </p:oleObj>
                  </mc:Fallback>
                </mc:AlternateContent>
              </a:graphicData>
            </a:graphic>
          </p:graphicFrame>
        </p:grpSp>
      </p:grpSp>
    </p:spTree>
    <p:extLst>
      <p:ext uri="{BB962C8B-B14F-4D97-AF65-F5344CB8AC3E}">
        <p14:creationId xmlns:p14="http://schemas.microsoft.com/office/powerpoint/2010/main" val="254956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0165" y="3162684"/>
            <a:ext cx="8915744" cy="3434668"/>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4"/>
          </p:nvPr>
        </p:nvSpPr>
        <p:spPr>
          <a:xfrm>
            <a:off x="6917191" y="6481500"/>
            <a:ext cx="2133600" cy="365125"/>
          </a:xfrm>
        </p:spPr>
        <p:txBody>
          <a:bodyPr/>
          <a:lstStyle/>
          <a:p>
            <a:fld id="{8FC524A1-7B6A-464D-B8BC-8FE2E057339E}" type="slidenum">
              <a:rPr lang="en-GB" smtClean="0"/>
              <a:pPr/>
              <a:t>3</a:t>
            </a:fld>
            <a:endParaRPr lang="en-GB" dirty="0"/>
          </a:p>
        </p:txBody>
      </p:sp>
      <p:sp>
        <p:nvSpPr>
          <p:cNvPr id="154" name="Rectangle 153"/>
          <p:cNvSpPr/>
          <p:nvPr/>
        </p:nvSpPr>
        <p:spPr>
          <a:xfrm>
            <a:off x="5322450" y="3276525"/>
            <a:ext cx="3605843" cy="3168352"/>
          </a:xfrm>
          <a:prstGeom prst="rect">
            <a:avLst/>
          </a:prstGeom>
          <a:noFill/>
          <a:ln w="31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p:cNvSpPr/>
          <p:nvPr/>
        </p:nvSpPr>
        <p:spPr>
          <a:xfrm>
            <a:off x="5292080" y="3302535"/>
            <a:ext cx="3630770" cy="646331"/>
          </a:xfrm>
          <a:prstGeom prst="rect">
            <a:avLst/>
          </a:prstGeom>
        </p:spPr>
        <p:txBody>
          <a:bodyPr wrap="square">
            <a:spAutoFit/>
          </a:bodyPr>
          <a:lstStyle/>
          <a:p>
            <a:pPr algn="ctr"/>
            <a:r>
              <a:rPr lang="en-GB" sz="1200" b="1" i="1" kern="0" dirty="0" smtClean="0">
                <a:solidFill>
                  <a:schemeClr val="accent3"/>
                </a:solidFill>
                <a:latin typeface="Arial" pitchFamily="34" charset="0"/>
                <a:cs typeface="Arial" pitchFamily="34" charset="0"/>
              </a:rPr>
              <a:t>The service user experience drove this initiative telling us what they believe crisis </a:t>
            </a:r>
            <a:r>
              <a:rPr lang="en-GB" sz="1200" b="1" i="1" kern="0" dirty="0">
                <a:solidFill>
                  <a:schemeClr val="accent3"/>
                </a:solidFill>
                <a:latin typeface="Arial" pitchFamily="34" charset="0"/>
                <a:cs typeface="Arial" pitchFamily="34" charset="0"/>
              </a:rPr>
              <a:t>care </a:t>
            </a:r>
            <a:r>
              <a:rPr lang="en-GB" sz="1200" b="1" i="1" kern="0" dirty="0" smtClean="0">
                <a:solidFill>
                  <a:schemeClr val="accent3"/>
                </a:solidFill>
                <a:latin typeface="Arial" pitchFamily="34" charset="0"/>
                <a:cs typeface="Arial" pitchFamily="34" charset="0"/>
              </a:rPr>
              <a:t>services in London should </a:t>
            </a:r>
            <a:r>
              <a:rPr lang="en-GB" sz="1200" b="1" i="1" kern="0" dirty="0">
                <a:solidFill>
                  <a:schemeClr val="accent3"/>
                </a:solidFill>
                <a:latin typeface="Arial" pitchFamily="34" charset="0"/>
                <a:cs typeface="Arial" pitchFamily="34" charset="0"/>
              </a:rPr>
              <a:t>look like…</a:t>
            </a:r>
          </a:p>
        </p:txBody>
      </p:sp>
      <p:grpSp>
        <p:nvGrpSpPr>
          <p:cNvPr id="156" name="Group 155"/>
          <p:cNvGrpSpPr/>
          <p:nvPr/>
        </p:nvGrpSpPr>
        <p:grpSpPr>
          <a:xfrm>
            <a:off x="5580112" y="3924597"/>
            <a:ext cx="3228510" cy="946063"/>
            <a:chOff x="5364088" y="2526390"/>
            <a:chExt cx="3228510" cy="946063"/>
          </a:xfrm>
        </p:grpSpPr>
        <p:grpSp>
          <p:nvGrpSpPr>
            <p:cNvPr id="157" name="Group 156"/>
            <p:cNvGrpSpPr/>
            <p:nvPr/>
          </p:nvGrpSpPr>
          <p:grpSpPr>
            <a:xfrm>
              <a:off x="5364088" y="2652264"/>
              <a:ext cx="2901421" cy="371471"/>
              <a:chOff x="3345964" y="5403740"/>
              <a:chExt cx="4059909" cy="461665"/>
            </a:xfrm>
          </p:grpSpPr>
          <p:sp>
            <p:nvSpPr>
              <p:cNvPr id="159" name="Rectangular Callout 7"/>
              <p:cNvSpPr/>
              <p:nvPr/>
            </p:nvSpPr>
            <p:spPr>
              <a:xfrm rot="16200000" flipH="1">
                <a:off x="5145086" y="3604618"/>
                <a:ext cx="461665" cy="4059909"/>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71346 w 1295482"/>
                  <a:gd name="connsiteY0" fmla="*/ 0 h 1323087"/>
                  <a:gd name="connsiteX1" fmla="*/ 275369 w 1295482"/>
                  <a:gd name="connsiteY1" fmla="*/ 0 h 1323087"/>
                  <a:gd name="connsiteX2" fmla="*/ 275369 w 1295482"/>
                  <a:gd name="connsiteY2" fmla="*/ 0 h 1323087"/>
                  <a:gd name="connsiteX3" fmla="*/ 581403 w 1295482"/>
                  <a:gd name="connsiteY3" fmla="*/ 0 h 1323087"/>
                  <a:gd name="connsiteX4" fmla="*/ 1295482 w 1295482"/>
                  <a:gd name="connsiteY4" fmla="*/ 0 h 1323087"/>
                  <a:gd name="connsiteX5" fmla="*/ 1295482 w 1295482"/>
                  <a:gd name="connsiteY5" fmla="*/ 646848 h 1323087"/>
                  <a:gd name="connsiteX6" fmla="*/ 1295482 w 1295482"/>
                  <a:gd name="connsiteY6" fmla="*/ 646848 h 1323087"/>
                  <a:gd name="connsiteX7" fmla="*/ 1295482 w 1295482"/>
                  <a:gd name="connsiteY7" fmla="*/ 924069 h 1323087"/>
                  <a:gd name="connsiteX8" fmla="*/ 1295482 w 1295482"/>
                  <a:gd name="connsiteY8" fmla="*/ 1108883 h 1323087"/>
                  <a:gd name="connsiteX9" fmla="*/ 581403 w 1295482"/>
                  <a:gd name="connsiteY9" fmla="*/ 1108883 h 1323087"/>
                  <a:gd name="connsiteX10" fmla="*/ 0 w 1295482"/>
                  <a:gd name="connsiteY10" fmla="*/ 1323087 h 1323087"/>
                  <a:gd name="connsiteX11" fmla="*/ 227664 w 1295482"/>
                  <a:gd name="connsiteY11" fmla="*/ 1100932 h 1323087"/>
                  <a:gd name="connsiteX12" fmla="*/ 71346 w 1295482"/>
                  <a:gd name="connsiteY12" fmla="*/ 1108883 h 1323087"/>
                  <a:gd name="connsiteX13" fmla="*/ 71346 w 1295482"/>
                  <a:gd name="connsiteY13" fmla="*/ 924069 h 1323087"/>
                  <a:gd name="connsiteX14" fmla="*/ 71346 w 1295482"/>
                  <a:gd name="connsiteY14" fmla="*/ 646848 h 1323087"/>
                  <a:gd name="connsiteX15" fmla="*/ 71346 w 1295482"/>
                  <a:gd name="connsiteY15" fmla="*/ 646848 h 1323087"/>
                  <a:gd name="connsiteX16" fmla="*/ 71346 w 1295482"/>
                  <a:gd name="connsiteY16" fmla="*/ 0 h 1323087"/>
                  <a:gd name="connsiteX0" fmla="*/ 0 w 1224136"/>
                  <a:gd name="connsiteY0" fmla="*/ 0 h 1345551"/>
                  <a:gd name="connsiteX1" fmla="*/ 204023 w 1224136"/>
                  <a:gd name="connsiteY1" fmla="*/ 0 h 1345551"/>
                  <a:gd name="connsiteX2" fmla="*/ 204023 w 1224136"/>
                  <a:gd name="connsiteY2" fmla="*/ 0 h 1345551"/>
                  <a:gd name="connsiteX3" fmla="*/ 510057 w 1224136"/>
                  <a:gd name="connsiteY3" fmla="*/ 0 h 1345551"/>
                  <a:gd name="connsiteX4" fmla="*/ 1224136 w 1224136"/>
                  <a:gd name="connsiteY4" fmla="*/ 0 h 1345551"/>
                  <a:gd name="connsiteX5" fmla="*/ 1224136 w 1224136"/>
                  <a:gd name="connsiteY5" fmla="*/ 646848 h 1345551"/>
                  <a:gd name="connsiteX6" fmla="*/ 1224136 w 1224136"/>
                  <a:gd name="connsiteY6" fmla="*/ 646848 h 1345551"/>
                  <a:gd name="connsiteX7" fmla="*/ 1224136 w 1224136"/>
                  <a:gd name="connsiteY7" fmla="*/ 924069 h 1345551"/>
                  <a:gd name="connsiteX8" fmla="*/ 1224136 w 1224136"/>
                  <a:gd name="connsiteY8" fmla="*/ 1108883 h 1345551"/>
                  <a:gd name="connsiteX9" fmla="*/ 510057 w 1224136"/>
                  <a:gd name="connsiteY9" fmla="*/ 1108883 h 1345551"/>
                  <a:gd name="connsiteX10" fmla="*/ 135769 w 1224136"/>
                  <a:gd name="connsiteY10" fmla="*/ 1345551 h 1345551"/>
                  <a:gd name="connsiteX11" fmla="*/ 156318 w 1224136"/>
                  <a:gd name="connsiteY11" fmla="*/ 1100932 h 1345551"/>
                  <a:gd name="connsiteX12" fmla="*/ 0 w 1224136"/>
                  <a:gd name="connsiteY12" fmla="*/ 1108883 h 1345551"/>
                  <a:gd name="connsiteX13" fmla="*/ 0 w 1224136"/>
                  <a:gd name="connsiteY13" fmla="*/ 924069 h 1345551"/>
                  <a:gd name="connsiteX14" fmla="*/ 0 w 1224136"/>
                  <a:gd name="connsiteY14" fmla="*/ 646848 h 1345551"/>
                  <a:gd name="connsiteX15" fmla="*/ 0 w 1224136"/>
                  <a:gd name="connsiteY15" fmla="*/ 646848 h 1345551"/>
                  <a:gd name="connsiteX16" fmla="*/ 0 w 1224136"/>
                  <a:gd name="connsiteY16" fmla="*/ 0 h 13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45551">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510057" y="1108883"/>
                    </a:lnTo>
                    <a:lnTo>
                      <a:pt x="135769" y="1345551"/>
                    </a:lnTo>
                    <a:lnTo>
                      <a:pt x="156318" y="1100932"/>
                    </a:lnTo>
                    <a:lnTo>
                      <a:pt x="0" y="1108883"/>
                    </a:lnTo>
                    <a:lnTo>
                      <a:pt x="0" y="924069"/>
                    </a:lnTo>
                    <a:lnTo>
                      <a:pt x="0" y="646848"/>
                    </a:lnTo>
                    <a:lnTo>
                      <a:pt x="0" y="64684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i="1" dirty="0"/>
              </a:p>
            </p:txBody>
          </p:sp>
          <p:sp>
            <p:nvSpPr>
              <p:cNvPr id="160" name="TextBox 159"/>
              <p:cNvSpPr txBox="1"/>
              <p:nvPr/>
            </p:nvSpPr>
            <p:spPr>
              <a:xfrm>
                <a:off x="3345964" y="5449619"/>
                <a:ext cx="3325066" cy="382506"/>
              </a:xfrm>
              <a:prstGeom prst="rect">
                <a:avLst/>
              </a:prstGeom>
              <a:noFill/>
            </p:spPr>
            <p:txBody>
              <a:bodyPr wrap="square" rtlCol="0">
                <a:spAutoFit/>
              </a:bodyPr>
              <a:lstStyle/>
              <a:p>
                <a:r>
                  <a:rPr lang="en-GB" sz="700" i="1" dirty="0" smtClean="0"/>
                  <a:t>When I am in crisis police presence is as low key as possible and there is no unnecessary use of restraint.</a:t>
                </a:r>
                <a:endParaRPr lang="en-GB" sz="700" i="1" dirty="0"/>
              </a:p>
            </p:txBody>
          </p:sp>
        </p:grpSp>
        <p:pic>
          <p:nvPicPr>
            <p:cNvPr id="158" name="Picture 12" descr="R:\CB N Drive\5.0 Transformation\HLP\03 Comms\Branding\Visual identity development\Brand illustrations\Individual people\homeless-man-no-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435" y="2526390"/>
              <a:ext cx="396163" cy="946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Group 160"/>
          <p:cNvGrpSpPr/>
          <p:nvPr/>
        </p:nvGrpSpPr>
        <p:grpSpPr>
          <a:xfrm>
            <a:off x="5612419" y="4500710"/>
            <a:ext cx="2343957" cy="1080071"/>
            <a:chOff x="5396395" y="3140968"/>
            <a:chExt cx="2343957" cy="1080071"/>
          </a:xfrm>
        </p:grpSpPr>
        <p:grpSp>
          <p:nvGrpSpPr>
            <p:cNvPr id="162" name="Group 161"/>
            <p:cNvGrpSpPr/>
            <p:nvPr/>
          </p:nvGrpSpPr>
          <p:grpSpPr>
            <a:xfrm>
              <a:off x="5705721" y="3212976"/>
              <a:ext cx="2034631" cy="1008063"/>
              <a:chOff x="771572" y="3457370"/>
              <a:chExt cx="5452897" cy="1474672"/>
            </a:xfrm>
          </p:grpSpPr>
          <p:sp>
            <p:nvSpPr>
              <p:cNvPr id="164" name="Rectangular Callout 7"/>
              <p:cNvSpPr/>
              <p:nvPr/>
            </p:nvSpPr>
            <p:spPr>
              <a:xfrm rot="5400000">
                <a:off x="2740103" y="1488839"/>
                <a:ext cx="1474672" cy="5411733"/>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71346 w 1295482"/>
                  <a:gd name="connsiteY0" fmla="*/ 0 h 1323087"/>
                  <a:gd name="connsiteX1" fmla="*/ 275369 w 1295482"/>
                  <a:gd name="connsiteY1" fmla="*/ 0 h 1323087"/>
                  <a:gd name="connsiteX2" fmla="*/ 275369 w 1295482"/>
                  <a:gd name="connsiteY2" fmla="*/ 0 h 1323087"/>
                  <a:gd name="connsiteX3" fmla="*/ 581403 w 1295482"/>
                  <a:gd name="connsiteY3" fmla="*/ 0 h 1323087"/>
                  <a:gd name="connsiteX4" fmla="*/ 1295482 w 1295482"/>
                  <a:gd name="connsiteY4" fmla="*/ 0 h 1323087"/>
                  <a:gd name="connsiteX5" fmla="*/ 1295482 w 1295482"/>
                  <a:gd name="connsiteY5" fmla="*/ 646848 h 1323087"/>
                  <a:gd name="connsiteX6" fmla="*/ 1295482 w 1295482"/>
                  <a:gd name="connsiteY6" fmla="*/ 646848 h 1323087"/>
                  <a:gd name="connsiteX7" fmla="*/ 1295482 w 1295482"/>
                  <a:gd name="connsiteY7" fmla="*/ 924069 h 1323087"/>
                  <a:gd name="connsiteX8" fmla="*/ 1295482 w 1295482"/>
                  <a:gd name="connsiteY8" fmla="*/ 1108883 h 1323087"/>
                  <a:gd name="connsiteX9" fmla="*/ 581403 w 1295482"/>
                  <a:gd name="connsiteY9" fmla="*/ 1108883 h 1323087"/>
                  <a:gd name="connsiteX10" fmla="*/ 0 w 1295482"/>
                  <a:gd name="connsiteY10" fmla="*/ 1323087 h 1323087"/>
                  <a:gd name="connsiteX11" fmla="*/ 227664 w 1295482"/>
                  <a:gd name="connsiteY11" fmla="*/ 1100932 h 1323087"/>
                  <a:gd name="connsiteX12" fmla="*/ 71346 w 1295482"/>
                  <a:gd name="connsiteY12" fmla="*/ 1108883 h 1323087"/>
                  <a:gd name="connsiteX13" fmla="*/ 71346 w 1295482"/>
                  <a:gd name="connsiteY13" fmla="*/ 924069 h 1323087"/>
                  <a:gd name="connsiteX14" fmla="*/ 71346 w 1295482"/>
                  <a:gd name="connsiteY14" fmla="*/ 646848 h 1323087"/>
                  <a:gd name="connsiteX15" fmla="*/ 71346 w 1295482"/>
                  <a:gd name="connsiteY15" fmla="*/ 646848 h 1323087"/>
                  <a:gd name="connsiteX16" fmla="*/ 71346 w 1295482"/>
                  <a:gd name="connsiteY16" fmla="*/ 0 h 1323087"/>
                  <a:gd name="connsiteX0" fmla="*/ 0 w 1224136"/>
                  <a:gd name="connsiteY0" fmla="*/ 0 h 1345551"/>
                  <a:gd name="connsiteX1" fmla="*/ 204023 w 1224136"/>
                  <a:gd name="connsiteY1" fmla="*/ 0 h 1345551"/>
                  <a:gd name="connsiteX2" fmla="*/ 204023 w 1224136"/>
                  <a:gd name="connsiteY2" fmla="*/ 0 h 1345551"/>
                  <a:gd name="connsiteX3" fmla="*/ 510057 w 1224136"/>
                  <a:gd name="connsiteY3" fmla="*/ 0 h 1345551"/>
                  <a:gd name="connsiteX4" fmla="*/ 1224136 w 1224136"/>
                  <a:gd name="connsiteY4" fmla="*/ 0 h 1345551"/>
                  <a:gd name="connsiteX5" fmla="*/ 1224136 w 1224136"/>
                  <a:gd name="connsiteY5" fmla="*/ 646848 h 1345551"/>
                  <a:gd name="connsiteX6" fmla="*/ 1224136 w 1224136"/>
                  <a:gd name="connsiteY6" fmla="*/ 646848 h 1345551"/>
                  <a:gd name="connsiteX7" fmla="*/ 1224136 w 1224136"/>
                  <a:gd name="connsiteY7" fmla="*/ 924069 h 1345551"/>
                  <a:gd name="connsiteX8" fmla="*/ 1224136 w 1224136"/>
                  <a:gd name="connsiteY8" fmla="*/ 1108883 h 1345551"/>
                  <a:gd name="connsiteX9" fmla="*/ 510057 w 1224136"/>
                  <a:gd name="connsiteY9" fmla="*/ 1108883 h 1345551"/>
                  <a:gd name="connsiteX10" fmla="*/ 135769 w 1224136"/>
                  <a:gd name="connsiteY10" fmla="*/ 1345551 h 1345551"/>
                  <a:gd name="connsiteX11" fmla="*/ 156318 w 1224136"/>
                  <a:gd name="connsiteY11" fmla="*/ 1100932 h 1345551"/>
                  <a:gd name="connsiteX12" fmla="*/ 0 w 1224136"/>
                  <a:gd name="connsiteY12" fmla="*/ 1108883 h 1345551"/>
                  <a:gd name="connsiteX13" fmla="*/ 0 w 1224136"/>
                  <a:gd name="connsiteY13" fmla="*/ 924069 h 1345551"/>
                  <a:gd name="connsiteX14" fmla="*/ 0 w 1224136"/>
                  <a:gd name="connsiteY14" fmla="*/ 646848 h 1345551"/>
                  <a:gd name="connsiteX15" fmla="*/ 0 w 1224136"/>
                  <a:gd name="connsiteY15" fmla="*/ 646848 h 1345551"/>
                  <a:gd name="connsiteX16" fmla="*/ 0 w 1224136"/>
                  <a:gd name="connsiteY16" fmla="*/ 0 h 13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45551">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510057" y="1108883"/>
                    </a:lnTo>
                    <a:lnTo>
                      <a:pt x="135769" y="1345551"/>
                    </a:lnTo>
                    <a:lnTo>
                      <a:pt x="156318" y="1100932"/>
                    </a:lnTo>
                    <a:lnTo>
                      <a:pt x="0" y="1108883"/>
                    </a:lnTo>
                    <a:lnTo>
                      <a:pt x="0" y="924069"/>
                    </a:lnTo>
                    <a:lnTo>
                      <a:pt x="0" y="646848"/>
                    </a:lnTo>
                    <a:lnTo>
                      <a:pt x="0" y="64684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GB" sz="700" i="1" dirty="0">
                  <a:solidFill>
                    <a:schemeClr val="tx1"/>
                  </a:solidFill>
                </a:endParaRPr>
              </a:p>
            </p:txBody>
          </p:sp>
          <p:sp>
            <p:nvSpPr>
              <p:cNvPr id="165" name="TextBox 164"/>
              <p:cNvSpPr txBox="1"/>
              <p:nvPr/>
            </p:nvSpPr>
            <p:spPr>
              <a:xfrm>
                <a:off x="1909231" y="3483278"/>
                <a:ext cx="4315238" cy="1238158"/>
              </a:xfrm>
              <a:prstGeom prst="rect">
                <a:avLst/>
              </a:prstGeom>
              <a:noFill/>
            </p:spPr>
            <p:txBody>
              <a:bodyPr wrap="square" rtlCol="0">
                <a:spAutoFit/>
              </a:bodyPr>
              <a:lstStyle/>
              <a:p>
                <a:r>
                  <a:rPr lang="en-GB" sz="700" i="1" dirty="0" smtClean="0"/>
                  <a:t>I am listened to and my voice is heard; at the point of crisis I might not be able to think clearly, make decisions or say everything I am feeling, but I am still a person and should not be ignored. If my behaviour is not appropriate I am not judged for this. </a:t>
                </a:r>
                <a:endParaRPr lang="en-GB" sz="700" i="1" dirty="0"/>
              </a:p>
            </p:txBody>
          </p:sp>
        </p:grpSp>
        <p:pic>
          <p:nvPicPr>
            <p:cNvPr id="163" name="Picture 9" descr="R:\CB N Drive\5.0 Transformation\HLP\03 Comms\Branding\Visual identity development\Brand illustrations\Individual people\white-man-blue-shirt-w-b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95" y="3140968"/>
              <a:ext cx="494786" cy="9582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723989" y="5595309"/>
            <a:ext cx="3384515" cy="777560"/>
            <a:chOff x="5543778" y="3301085"/>
            <a:chExt cx="3384515" cy="777560"/>
          </a:xfrm>
        </p:grpSpPr>
        <p:pic>
          <p:nvPicPr>
            <p:cNvPr id="166" name="Picture 5" descr="R:\CB N Drive\5.0 Transformation\HLP\03 Comms\Branding\Visual identity development\Brand illustrations\Individual people\Man-in-wheelchai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3328" y="3301085"/>
              <a:ext cx="784965" cy="777560"/>
            </a:xfrm>
            <a:prstGeom prst="rect">
              <a:avLst/>
            </a:prstGeom>
            <a:noFill/>
            <a:extLst>
              <a:ext uri="{909E8E84-426E-40DD-AFC4-6F175D3DCCD1}">
                <a14:hiddenFill xmlns:a14="http://schemas.microsoft.com/office/drawing/2010/main">
                  <a:solidFill>
                    <a:srgbClr val="FFFFFF"/>
                  </a:solidFill>
                </a14:hiddenFill>
              </a:ext>
            </a:extLst>
          </p:spPr>
        </p:pic>
        <p:sp>
          <p:nvSpPr>
            <p:cNvPr id="167" name="Rectangular Callout 7"/>
            <p:cNvSpPr/>
            <p:nvPr/>
          </p:nvSpPr>
          <p:spPr>
            <a:xfrm rot="16200000" flipH="1">
              <a:off x="6598736" y="2326303"/>
              <a:ext cx="594081" cy="2703998"/>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71346 w 1295482"/>
                <a:gd name="connsiteY0" fmla="*/ 0 h 1323087"/>
                <a:gd name="connsiteX1" fmla="*/ 275369 w 1295482"/>
                <a:gd name="connsiteY1" fmla="*/ 0 h 1323087"/>
                <a:gd name="connsiteX2" fmla="*/ 275369 w 1295482"/>
                <a:gd name="connsiteY2" fmla="*/ 0 h 1323087"/>
                <a:gd name="connsiteX3" fmla="*/ 581403 w 1295482"/>
                <a:gd name="connsiteY3" fmla="*/ 0 h 1323087"/>
                <a:gd name="connsiteX4" fmla="*/ 1295482 w 1295482"/>
                <a:gd name="connsiteY4" fmla="*/ 0 h 1323087"/>
                <a:gd name="connsiteX5" fmla="*/ 1295482 w 1295482"/>
                <a:gd name="connsiteY5" fmla="*/ 646848 h 1323087"/>
                <a:gd name="connsiteX6" fmla="*/ 1295482 w 1295482"/>
                <a:gd name="connsiteY6" fmla="*/ 646848 h 1323087"/>
                <a:gd name="connsiteX7" fmla="*/ 1295482 w 1295482"/>
                <a:gd name="connsiteY7" fmla="*/ 924069 h 1323087"/>
                <a:gd name="connsiteX8" fmla="*/ 1295482 w 1295482"/>
                <a:gd name="connsiteY8" fmla="*/ 1108883 h 1323087"/>
                <a:gd name="connsiteX9" fmla="*/ 581403 w 1295482"/>
                <a:gd name="connsiteY9" fmla="*/ 1108883 h 1323087"/>
                <a:gd name="connsiteX10" fmla="*/ 0 w 1295482"/>
                <a:gd name="connsiteY10" fmla="*/ 1323087 h 1323087"/>
                <a:gd name="connsiteX11" fmla="*/ 227664 w 1295482"/>
                <a:gd name="connsiteY11" fmla="*/ 1100932 h 1323087"/>
                <a:gd name="connsiteX12" fmla="*/ 71346 w 1295482"/>
                <a:gd name="connsiteY12" fmla="*/ 1108883 h 1323087"/>
                <a:gd name="connsiteX13" fmla="*/ 71346 w 1295482"/>
                <a:gd name="connsiteY13" fmla="*/ 924069 h 1323087"/>
                <a:gd name="connsiteX14" fmla="*/ 71346 w 1295482"/>
                <a:gd name="connsiteY14" fmla="*/ 646848 h 1323087"/>
                <a:gd name="connsiteX15" fmla="*/ 71346 w 1295482"/>
                <a:gd name="connsiteY15" fmla="*/ 646848 h 1323087"/>
                <a:gd name="connsiteX16" fmla="*/ 71346 w 1295482"/>
                <a:gd name="connsiteY16" fmla="*/ 0 h 1323087"/>
                <a:gd name="connsiteX0" fmla="*/ 0 w 1224136"/>
                <a:gd name="connsiteY0" fmla="*/ 0 h 1345551"/>
                <a:gd name="connsiteX1" fmla="*/ 204023 w 1224136"/>
                <a:gd name="connsiteY1" fmla="*/ 0 h 1345551"/>
                <a:gd name="connsiteX2" fmla="*/ 204023 w 1224136"/>
                <a:gd name="connsiteY2" fmla="*/ 0 h 1345551"/>
                <a:gd name="connsiteX3" fmla="*/ 510057 w 1224136"/>
                <a:gd name="connsiteY3" fmla="*/ 0 h 1345551"/>
                <a:gd name="connsiteX4" fmla="*/ 1224136 w 1224136"/>
                <a:gd name="connsiteY4" fmla="*/ 0 h 1345551"/>
                <a:gd name="connsiteX5" fmla="*/ 1224136 w 1224136"/>
                <a:gd name="connsiteY5" fmla="*/ 646848 h 1345551"/>
                <a:gd name="connsiteX6" fmla="*/ 1224136 w 1224136"/>
                <a:gd name="connsiteY6" fmla="*/ 646848 h 1345551"/>
                <a:gd name="connsiteX7" fmla="*/ 1224136 w 1224136"/>
                <a:gd name="connsiteY7" fmla="*/ 924069 h 1345551"/>
                <a:gd name="connsiteX8" fmla="*/ 1224136 w 1224136"/>
                <a:gd name="connsiteY8" fmla="*/ 1108883 h 1345551"/>
                <a:gd name="connsiteX9" fmla="*/ 510057 w 1224136"/>
                <a:gd name="connsiteY9" fmla="*/ 1108883 h 1345551"/>
                <a:gd name="connsiteX10" fmla="*/ 135769 w 1224136"/>
                <a:gd name="connsiteY10" fmla="*/ 1345551 h 1345551"/>
                <a:gd name="connsiteX11" fmla="*/ 156318 w 1224136"/>
                <a:gd name="connsiteY11" fmla="*/ 1100932 h 1345551"/>
                <a:gd name="connsiteX12" fmla="*/ 0 w 1224136"/>
                <a:gd name="connsiteY12" fmla="*/ 1108883 h 1345551"/>
                <a:gd name="connsiteX13" fmla="*/ 0 w 1224136"/>
                <a:gd name="connsiteY13" fmla="*/ 924069 h 1345551"/>
                <a:gd name="connsiteX14" fmla="*/ 0 w 1224136"/>
                <a:gd name="connsiteY14" fmla="*/ 646848 h 1345551"/>
                <a:gd name="connsiteX15" fmla="*/ 0 w 1224136"/>
                <a:gd name="connsiteY15" fmla="*/ 646848 h 1345551"/>
                <a:gd name="connsiteX16" fmla="*/ 0 w 1224136"/>
                <a:gd name="connsiteY16" fmla="*/ 0 h 13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45551">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510057" y="1108883"/>
                  </a:lnTo>
                  <a:lnTo>
                    <a:pt x="135769" y="1345551"/>
                  </a:lnTo>
                  <a:lnTo>
                    <a:pt x="156318" y="1100932"/>
                  </a:lnTo>
                  <a:lnTo>
                    <a:pt x="0" y="1108883"/>
                  </a:lnTo>
                  <a:lnTo>
                    <a:pt x="0" y="924069"/>
                  </a:lnTo>
                  <a:lnTo>
                    <a:pt x="0" y="646848"/>
                  </a:lnTo>
                  <a:lnTo>
                    <a:pt x="0" y="64684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GB" sz="700" i="1" dirty="0">
                <a:solidFill>
                  <a:schemeClr val="tx1"/>
                </a:solidFill>
              </a:endParaRPr>
            </a:p>
          </p:txBody>
        </p:sp>
        <p:sp>
          <p:nvSpPr>
            <p:cNvPr id="168" name="TextBox 167"/>
            <p:cNvSpPr txBox="1"/>
            <p:nvPr/>
          </p:nvSpPr>
          <p:spPr>
            <a:xfrm>
              <a:off x="5566615" y="3365126"/>
              <a:ext cx="2209550" cy="630942"/>
            </a:xfrm>
            <a:prstGeom prst="rect">
              <a:avLst/>
            </a:prstGeom>
            <a:noFill/>
          </p:spPr>
          <p:txBody>
            <a:bodyPr wrap="square" rtlCol="0">
              <a:spAutoFit/>
            </a:bodyPr>
            <a:lstStyle/>
            <a:p>
              <a:r>
                <a:rPr lang="en-GB" sz="700" i="1" dirty="0" smtClean="0"/>
                <a:t>If I am taken to an emergency department or place of safety, I am let in straight away. I don’t have to wait in the transport or any other unsuitable place such as a general waiting room, corridor or outside, while staff negotiate whether or not I can go in.</a:t>
              </a:r>
              <a:endParaRPr lang="en-GB" sz="700" i="1" dirty="0"/>
            </a:p>
          </p:txBody>
        </p:sp>
      </p:grpSp>
      <p:sp>
        <p:nvSpPr>
          <p:cNvPr id="2" name="Title 1"/>
          <p:cNvSpPr>
            <a:spLocks noGrp="1"/>
          </p:cNvSpPr>
          <p:nvPr>
            <p:ph type="title"/>
          </p:nvPr>
        </p:nvSpPr>
        <p:spPr>
          <a:solidFill>
            <a:schemeClr val="accent3"/>
          </a:solidFill>
        </p:spPr>
        <p:txBody>
          <a:bodyPr/>
          <a:lstStyle/>
          <a:p>
            <a:r>
              <a:rPr lang="en-GB" dirty="0" smtClean="0"/>
              <a:t>Context</a:t>
            </a:r>
            <a:endParaRPr lang="en-GB" dirty="0"/>
          </a:p>
        </p:txBody>
      </p:sp>
      <p:sp>
        <p:nvSpPr>
          <p:cNvPr id="43" name="Rectangle 42"/>
          <p:cNvSpPr/>
          <p:nvPr/>
        </p:nvSpPr>
        <p:spPr>
          <a:xfrm>
            <a:off x="253224" y="784187"/>
            <a:ext cx="8669626" cy="2308324"/>
          </a:xfrm>
          <a:prstGeom prst="rect">
            <a:avLst/>
          </a:prstGeom>
        </p:spPr>
        <p:txBody>
          <a:bodyPr wrap="square">
            <a:spAutoFit/>
          </a:bodyPr>
          <a:lstStyle/>
          <a:p>
            <a:pPr>
              <a:spcBef>
                <a:spcPts val="600"/>
              </a:spcBef>
              <a:spcAft>
                <a:spcPts val="600"/>
              </a:spcAft>
            </a:pPr>
            <a:r>
              <a:rPr lang="en-GB" sz="1350" b="1" kern="0" dirty="0" smtClean="0">
                <a:solidFill>
                  <a:schemeClr val="accent3"/>
                </a:solidFill>
                <a:latin typeface="Arial" pitchFamily="34" charset="0"/>
                <a:cs typeface="Arial" pitchFamily="34" charset="0"/>
              </a:rPr>
              <a:t>The </a:t>
            </a:r>
            <a:r>
              <a:rPr lang="en-GB" sz="1350" b="1" kern="0" dirty="0">
                <a:solidFill>
                  <a:schemeClr val="accent3"/>
                </a:solidFill>
                <a:latin typeface="Arial" pitchFamily="34" charset="0"/>
                <a:cs typeface="Arial" pitchFamily="34" charset="0"/>
              </a:rPr>
              <a:t>Better Health for London report </a:t>
            </a:r>
            <a:r>
              <a:rPr lang="en-GB" sz="1350" kern="0" dirty="0">
                <a:latin typeface="Arial" pitchFamily="34" charset="0"/>
                <a:cs typeface="Arial" pitchFamily="34" charset="0"/>
              </a:rPr>
              <a:t>(2014) stressed the need for improved mental health crisis care services in London, </a:t>
            </a:r>
            <a:r>
              <a:rPr lang="en-GB" sz="1350" kern="0" dirty="0" smtClean="0">
                <a:latin typeface="Arial" pitchFamily="34" charset="0"/>
                <a:cs typeface="Arial" pitchFamily="34" charset="0"/>
              </a:rPr>
              <a:t>specifically </a:t>
            </a:r>
            <a:r>
              <a:rPr lang="en-GB" sz="1350" i="1" kern="0" dirty="0" smtClean="0">
                <a:solidFill>
                  <a:srgbClr val="0070C0"/>
                </a:solidFill>
                <a:latin typeface="Arial" pitchFamily="34" charset="0"/>
                <a:cs typeface="Arial" pitchFamily="34" charset="0"/>
              </a:rPr>
              <a:t>‘</a:t>
            </a:r>
            <a:r>
              <a:rPr lang="en-GB" sz="1350" b="1" i="1" kern="0" dirty="0">
                <a:solidFill>
                  <a:schemeClr val="accent3"/>
                </a:solidFill>
                <a:latin typeface="Arial" pitchFamily="34" charset="0"/>
                <a:cs typeface="Arial" pitchFamily="34" charset="0"/>
              </a:rPr>
              <a:t>the development of a pan-London multi-agency model of care for child and adult mental health patients in crisis’.</a:t>
            </a:r>
          </a:p>
          <a:p>
            <a:pPr>
              <a:spcBef>
                <a:spcPts val="600"/>
              </a:spcBef>
              <a:spcAft>
                <a:spcPts val="600"/>
              </a:spcAft>
            </a:pPr>
            <a:r>
              <a:rPr lang="en-GB" sz="1350" dirty="0"/>
              <a:t>S</a:t>
            </a:r>
            <a:r>
              <a:rPr lang="en-GB" sz="1350" dirty="0" smtClean="0"/>
              <a:t>ince 2015, Healthy </a:t>
            </a:r>
            <a:r>
              <a:rPr lang="en-GB" sz="1350" dirty="0"/>
              <a:t>London Partnership (HLP</a:t>
            </a:r>
            <a:r>
              <a:rPr lang="en-GB" sz="1350" dirty="0" smtClean="0"/>
              <a:t>) and </a:t>
            </a:r>
            <a:r>
              <a:rPr lang="en-GB" sz="1350" dirty="0"/>
              <a:t>London’s crisis care system </a:t>
            </a:r>
            <a:r>
              <a:rPr lang="en-GB" sz="1350" dirty="0" smtClean="0"/>
              <a:t>have worked together to develop London’s s136 model of care. </a:t>
            </a:r>
            <a:r>
              <a:rPr lang="en-GB" sz="1400" dirty="0"/>
              <a:t>It was decided </a:t>
            </a:r>
            <a:r>
              <a:rPr lang="en-GB" sz="1400" dirty="0" smtClean="0"/>
              <a:t>that </a:t>
            </a:r>
            <a:r>
              <a:rPr lang="en-GB" sz="1400" dirty="0"/>
              <a:t>there should be a </a:t>
            </a:r>
            <a:r>
              <a:rPr lang="en-GB" sz="1400" b="1" dirty="0" err="1">
                <a:solidFill>
                  <a:schemeClr val="accent3"/>
                </a:solidFill>
              </a:rPr>
              <a:t>pan-London</a:t>
            </a:r>
            <a:r>
              <a:rPr lang="en-GB" sz="1400" b="1" dirty="0">
                <a:solidFill>
                  <a:schemeClr val="accent3"/>
                </a:solidFill>
              </a:rPr>
              <a:t> focus on the section 136 pathway and Health Based Place of Safety sites </a:t>
            </a:r>
            <a:r>
              <a:rPr lang="en-GB" sz="1400" dirty="0"/>
              <a:t>to improve the current inconsistencies across London and often inadequate care for those who are some of London’s most vulnerable</a:t>
            </a:r>
            <a:r>
              <a:rPr lang="en-GB" sz="1200" dirty="0"/>
              <a:t>.</a:t>
            </a:r>
            <a:endParaRPr lang="en-GB" sz="2000" dirty="0"/>
          </a:p>
          <a:p>
            <a:pPr>
              <a:spcBef>
                <a:spcPts val="600"/>
              </a:spcBef>
              <a:spcAft>
                <a:spcPts val="600"/>
              </a:spcAft>
            </a:pPr>
            <a:r>
              <a:rPr lang="en-US" sz="1400" dirty="0" smtClean="0">
                <a:solidFill>
                  <a:schemeClr val="tx1">
                    <a:lumMod val="50000"/>
                  </a:schemeClr>
                </a:solidFill>
              </a:rPr>
              <a:t>Throughout </a:t>
            </a:r>
            <a:r>
              <a:rPr lang="en-US" sz="1400" dirty="0">
                <a:solidFill>
                  <a:schemeClr val="tx1">
                    <a:lumMod val="50000"/>
                  </a:schemeClr>
                </a:solidFill>
              </a:rPr>
              <a:t>2016 </a:t>
            </a:r>
            <a:r>
              <a:rPr lang="en-US" sz="1400" dirty="0" smtClean="0">
                <a:solidFill>
                  <a:schemeClr val="tx1">
                    <a:lumMod val="50000"/>
                  </a:schemeClr>
                </a:solidFill>
              </a:rPr>
              <a:t>, the Mental </a:t>
            </a:r>
            <a:r>
              <a:rPr lang="en-US" sz="1400" dirty="0">
                <a:solidFill>
                  <a:schemeClr val="tx1">
                    <a:lumMod val="50000"/>
                  </a:schemeClr>
                </a:solidFill>
              </a:rPr>
              <a:t>Health Crisis Care </a:t>
            </a:r>
            <a:r>
              <a:rPr lang="en-US" sz="1400" dirty="0" err="1">
                <a:solidFill>
                  <a:schemeClr val="tx1">
                    <a:lumMod val="50000"/>
                  </a:schemeClr>
                </a:solidFill>
              </a:rPr>
              <a:t>programme</a:t>
            </a:r>
            <a:r>
              <a:rPr lang="en-US" sz="1400" dirty="0">
                <a:solidFill>
                  <a:schemeClr val="tx1">
                    <a:lumMod val="50000"/>
                  </a:schemeClr>
                </a:solidFill>
              </a:rPr>
              <a:t> </a:t>
            </a:r>
            <a:r>
              <a:rPr lang="en-US" sz="1400" dirty="0" smtClean="0">
                <a:solidFill>
                  <a:schemeClr val="tx1">
                    <a:lumMod val="50000"/>
                  </a:schemeClr>
                </a:solidFill>
              </a:rPr>
              <a:t>carried </a:t>
            </a:r>
            <a:r>
              <a:rPr lang="en-US" sz="1400" dirty="0">
                <a:solidFill>
                  <a:schemeClr val="tx1">
                    <a:lumMod val="50000"/>
                  </a:schemeClr>
                </a:solidFill>
              </a:rPr>
              <a:t>out </a:t>
            </a:r>
            <a:r>
              <a:rPr lang="en-GB" sz="1400" b="1" kern="0" dirty="0" smtClean="0">
                <a:solidFill>
                  <a:schemeClr val="accent3"/>
                </a:solidFill>
                <a:latin typeface="Arial" pitchFamily="34" charset="0"/>
                <a:cs typeface="Arial" pitchFamily="34" charset="0"/>
              </a:rPr>
              <a:t>significant </a:t>
            </a:r>
            <a:r>
              <a:rPr lang="en-GB" sz="1400" b="1" kern="0" dirty="0">
                <a:solidFill>
                  <a:schemeClr val="accent3"/>
                </a:solidFill>
                <a:latin typeface="Arial" pitchFamily="34" charset="0"/>
                <a:cs typeface="Arial" pitchFamily="34" charset="0"/>
              </a:rPr>
              <a:t>engagement </a:t>
            </a:r>
            <a:r>
              <a:rPr lang="en-GB" sz="1400" kern="0" dirty="0">
                <a:latin typeface="Arial" pitchFamily="34" charset="0"/>
                <a:cs typeface="Arial" pitchFamily="34" charset="0"/>
              </a:rPr>
              <a:t>across the crisis care </a:t>
            </a:r>
            <a:r>
              <a:rPr lang="en-GB" sz="1400" kern="0" dirty="0" smtClean="0">
                <a:latin typeface="Arial" pitchFamily="34" charset="0"/>
                <a:cs typeface="Arial" pitchFamily="34" charset="0"/>
              </a:rPr>
              <a:t>system to develop a </a:t>
            </a:r>
            <a:r>
              <a:rPr lang="en-GB" sz="1400" b="1" kern="0" dirty="0" smtClean="0">
                <a:solidFill>
                  <a:schemeClr val="accent3"/>
                </a:solidFill>
                <a:latin typeface="Arial" pitchFamily="34" charset="0"/>
                <a:cs typeface="Arial" pitchFamily="34" charset="0"/>
              </a:rPr>
              <a:t>multi-agency model of care for mental health patients in crisis.</a:t>
            </a:r>
            <a:endParaRPr lang="en-GB" sz="1400" dirty="0">
              <a:solidFill>
                <a:schemeClr val="accent3"/>
              </a:solidFill>
            </a:endParaRPr>
          </a:p>
        </p:txBody>
      </p:sp>
      <p:grpSp>
        <p:nvGrpSpPr>
          <p:cNvPr id="10" name="Group 9"/>
          <p:cNvGrpSpPr/>
          <p:nvPr/>
        </p:nvGrpSpPr>
        <p:grpSpPr>
          <a:xfrm>
            <a:off x="117237" y="3265307"/>
            <a:ext cx="5193698" cy="3251578"/>
            <a:chOff x="117237" y="3265307"/>
            <a:chExt cx="5193698" cy="3251578"/>
          </a:xfrm>
        </p:grpSpPr>
        <p:pic>
          <p:nvPicPr>
            <p:cNvPr id="1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237" y="3265307"/>
              <a:ext cx="5113284" cy="325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2699792" y="3276525"/>
              <a:ext cx="874218" cy="6587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3" name="Elbow Connector 152"/>
            <p:cNvCxnSpPr/>
            <p:nvPr/>
          </p:nvCxnSpPr>
          <p:spPr>
            <a:xfrm>
              <a:off x="3562495" y="3412786"/>
              <a:ext cx="1748440" cy="360040"/>
            </a:xfrm>
            <a:prstGeom prst="bentConnector3">
              <a:avLst>
                <a:gd name="adj1" fmla="val 63075"/>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3859" y="4808745"/>
              <a:ext cx="1652037" cy="7234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p:nvPr/>
          </p:nvPicPr>
          <p:blipFill rotWithShape="1">
            <a:blip r:embed="rId7">
              <a:clrChange>
                <a:clrFrom>
                  <a:srgbClr val="FFFFFF"/>
                </a:clrFrom>
                <a:clrTo>
                  <a:srgbClr val="FFFFFF">
                    <a:alpha val="0"/>
                  </a:srgbClr>
                </a:clrTo>
              </a:clrChange>
            </a:blip>
            <a:srcRect l="66152" t="32365" r="15704" b="39834"/>
            <a:stretch/>
          </p:blipFill>
          <p:spPr bwMode="auto">
            <a:xfrm>
              <a:off x="2411760" y="4797152"/>
              <a:ext cx="1224136" cy="661786"/>
            </a:xfrm>
            <a:prstGeom prst="rect">
              <a:avLst/>
            </a:prstGeom>
            <a:ln>
              <a:noFill/>
            </a:ln>
            <a:extLst>
              <a:ext uri="{53640926-AAD7-44D8-BBD7-CCE9431645EC}">
                <a14:shadowObscured xmlns:a14="http://schemas.microsoft.com/office/drawing/2010/main"/>
              </a:ext>
            </a:extLst>
          </p:spPr>
        </p:pic>
        <p:pic>
          <p:nvPicPr>
            <p:cNvPr id="48"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6558" y="4797152"/>
              <a:ext cx="524176" cy="66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893619" y="4509710"/>
              <a:ext cx="1682969" cy="1295554"/>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12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50824" y="1340768"/>
            <a:ext cx="8425632" cy="648072"/>
          </a:xfrm>
        </p:spPr>
        <p:txBody>
          <a:bodyPr/>
          <a:lstStyle/>
          <a:p>
            <a:r>
              <a:rPr lang="en-GB" dirty="0">
                <a:solidFill>
                  <a:sysClr val="window" lastClr="FFFFFF"/>
                </a:solidFill>
              </a:rPr>
              <a:t>Handover process for voluntary mental health crisis patients </a:t>
            </a:r>
            <a:r>
              <a:rPr lang="en-GB" dirty="0" smtClean="0"/>
              <a:t>in Emergency Departments</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30</a:t>
            </a:fld>
            <a:endParaRPr lang="en-GB" dirty="0"/>
          </a:p>
        </p:txBody>
      </p:sp>
    </p:spTree>
    <p:extLst>
      <p:ext uri="{BB962C8B-B14F-4D97-AF65-F5344CB8AC3E}">
        <p14:creationId xmlns:p14="http://schemas.microsoft.com/office/powerpoint/2010/main" val="2682618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5536" y="931251"/>
            <a:ext cx="8280921" cy="6092630"/>
          </a:xfrm>
          <a:prstGeom prst="rect">
            <a:avLst/>
          </a:prstGeom>
          <a:noFill/>
        </p:spPr>
        <p:txBody>
          <a:bodyPr wrap="square" rtlCol="0">
            <a:spAutoFit/>
          </a:bodyPr>
          <a:lstStyle/>
          <a:p>
            <a:pPr algn="ctr"/>
            <a:r>
              <a:rPr lang="en-GB" sz="1300" b="1" dirty="0">
                <a:solidFill>
                  <a:schemeClr val="accent2"/>
                </a:solidFill>
              </a:rPr>
              <a:t>Following an investigation into a London homicide case concerning a mentally ill patient absconding from an ED, a key recommendation from the report was the </a:t>
            </a:r>
            <a:r>
              <a:rPr lang="en-GB" sz="1300" b="1" u="sng" dirty="0">
                <a:solidFill>
                  <a:schemeClr val="accent2"/>
                </a:solidFill>
              </a:rPr>
              <a:t>need for an appropriate handover process when police attend ED with a person with mental health problems</a:t>
            </a:r>
            <a:r>
              <a:rPr lang="en-GB" sz="1300" b="1" dirty="0" smtClean="0">
                <a:solidFill>
                  <a:schemeClr val="accent2"/>
                </a:solidFill>
              </a:rPr>
              <a:t>.</a:t>
            </a:r>
          </a:p>
          <a:p>
            <a:pPr algn="ctr"/>
            <a:endParaRPr lang="en-GB" sz="1300" b="1" dirty="0">
              <a:solidFill>
                <a:srgbClr val="0072C6"/>
              </a:solidFill>
            </a:endParaRPr>
          </a:p>
          <a:p>
            <a:pPr marL="180000" indent="-180000">
              <a:lnSpc>
                <a:spcPct val="114000"/>
              </a:lnSpc>
              <a:spcBef>
                <a:spcPts val="600"/>
              </a:spcBef>
              <a:spcAft>
                <a:spcPts val="600"/>
              </a:spcAft>
              <a:buFont typeface="Arial" pitchFamily="34" charset="0"/>
              <a:buChar char="•"/>
              <a:defRPr/>
            </a:pPr>
            <a:r>
              <a:rPr lang="en-GB" sz="1300" dirty="0" smtClean="0"/>
              <a:t>The report recommended </a:t>
            </a:r>
            <a:r>
              <a:rPr lang="en-GB" sz="1300" dirty="0"/>
              <a:t>‘</a:t>
            </a:r>
            <a:r>
              <a:rPr lang="en-GB" sz="1300" i="1" dirty="0"/>
              <a:t>the need for a process by which the police and other emergency services are able to conduct, on arrival to the </a:t>
            </a:r>
            <a:r>
              <a:rPr lang="en-GB" sz="1300" i="1" dirty="0" smtClean="0"/>
              <a:t>ED, </a:t>
            </a:r>
            <a:r>
              <a:rPr lang="en-GB" sz="1300" i="1" dirty="0"/>
              <a:t>an appropriate handover of the patient with appropriate health professionals regardless of the manner through which crisis mental health care is sought’. </a:t>
            </a:r>
          </a:p>
          <a:p>
            <a:pPr marL="180000" indent="-180000">
              <a:lnSpc>
                <a:spcPct val="114000"/>
              </a:lnSpc>
              <a:spcBef>
                <a:spcPts val="600"/>
              </a:spcBef>
              <a:spcAft>
                <a:spcPts val="600"/>
              </a:spcAft>
              <a:buFont typeface="Arial" pitchFamily="34" charset="0"/>
              <a:buChar char="•"/>
              <a:defRPr/>
            </a:pPr>
            <a:r>
              <a:rPr lang="en-GB" sz="1300" kern="0" dirty="0">
                <a:cs typeface="Arial" pitchFamily="34" charset="0"/>
              </a:rPr>
              <a:t>It was therefore agreed by London’s </a:t>
            </a:r>
            <a:r>
              <a:rPr lang="en-GB" sz="1300" kern="0" dirty="0" smtClean="0">
                <a:cs typeface="Arial" pitchFamily="34" charset="0"/>
              </a:rPr>
              <a:t>Urgent and Emergency Care </a:t>
            </a:r>
            <a:r>
              <a:rPr lang="en-GB" sz="1300" kern="0" dirty="0">
                <a:cs typeface="Arial" pitchFamily="34" charset="0"/>
              </a:rPr>
              <a:t>Clinical Leadership Group and </a:t>
            </a:r>
            <a:r>
              <a:rPr lang="en-GB" sz="1300" kern="0" dirty="0" smtClean="0">
                <a:cs typeface="Arial" pitchFamily="34" charset="0"/>
              </a:rPr>
              <a:t>the Metropolitan </a:t>
            </a:r>
            <a:r>
              <a:rPr lang="en-GB" sz="1300" kern="0" dirty="0">
                <a:cs typeface="Arial" pitchFamily="34" charset="0"/>
              </a:rPr>
              <a:t>Police </a:t>
            </a:r>
            <a:r>
              <a:rPr lang="en-GB" sz="1300" kern="0" dirty="0" smtClean="0">
                <a:cs typeface="Arial" pitchFamily="34" charset="0"/>
              </a:rPr>
              <a:t>to develop and </a:t>
            </a:r>
            <a:r>
              <a:rPr lang="en-GB" sz="1300" kern="0" dirty="0">
                <a:cs typeface="Arial" pitchFamily="34" charset="0"/>
              </a:rPr>
              <a:t>pilot a handover </a:t>
            </a:r>
            <a:r>
              <a:rPr lang="en-GB" sz="1300" kern="0" dirty="0" smtClean="0">
                <a:cs typeface="Arial" pitchFamily="34" charset="0"/>
              </a:rPr>
              <a:t>process </a:t>
            </a:r>
            <a:r>
              <a:rPr lang="en-GB" sz="1300" kern="0" dirty="0">
                <a:cs typeface="Arial" pitchFamily="34" charset="0"/>
              </a:rPr>
              <a:t>for police officers and </a:t>
            </a:r>
            <a:r>
              <a:rPr lang="en-GB" sz="1300" kern="0" dirty="0" smtClean="0">
                <a:cs typeface="Arial" pitchFamily="34" charset="0"/>
              </a:rPr>
              <a:t>ED </a:t>
            </a:r>
            <a:r>
              <a:rPr lang="en-GB" sz="1300" kern="0" dirty="0">
                <a:cs typeface="Arial" pitchFamily="34" charset="0"/>
              </a:rPr>
              <a:t>staff to use when the police present to an </a:t>
            </a:r>
            <a:r>
              <a:rPr lang="en-GB" sz="1300" kern="0" dirty="0" smtClean="0">
                <a:cs typeface="Arial" pitchFamily="34" charset="0"/>
              </a:rPr>
              <a:t>emergency </a:t>
            </a:r>
            <a:r>
              <a:rPr lang="en-GB" sz="1300" kern="0" dirty="0">
                <a:cs typeface="Arial" pitchFamily="34" charset="0"/>
              </a:rPr>
              <a:t>department with </a:t>
            </a:r>
            <a:r>
              <a:rPr lang="en-GB" sz="1300" kern="0" dirty="0" smtClean="0">
                <a:cs typeface="Arial" pitchFamily="34" charset="0"/>
              </a:rPr>
              <a:t>an individual in mental health crisis who is attending voluntarily.</a:t>
            </a:r>
            <a:endParaRPr lang="en-GB" sz="1300" kern="0" dirty="0">
              <a:cs typeface="Arial" pitchFamily="34" charset="0"/>
            </a:endParaRPr>
          </a:p>
          <a:p>
            <a:pPr marL="180000" indent="-180000">
              <a:lnSpc>
                <a:spcPct val="114000"/>
              </a:lnSpc>
              <a:spcBef>
                <a:spcPts val="600"/>
              </a:spcBef>
              <a:spcAft>
                <a:spcPts val="600"/>
              </a:spcAft>
              <a:buFont typeface="Arial" pitchFamily="34" charset="0"/>
              <a:buChar char="•"/>
            </a:pPr>
            <a:r>
              <a:rPr lang="en-GB" sz="1300" kern="0" dirty="0">
                <a:cs typeface="Arial" pitchFamily="34" charset="0"/>
              </a:rPr>
              <a:t>The handover </a:t>
            </a:r>
            <a:r>
              <a:rPr lang="en-GB" sz="1300" kern="0" dirty="0" smtClean="0">
                <a:cs typeface="Arial" pitchFamily="34" charset="0"/>
              </a:rPr>
              <a:t>process </a:t>
            </a:r>
            <a:r>
              <a:rPr lang="en-GB" sz="1300" kern="0" dirty="0">
                <a:cs typeface="Arial" pitchFamily="34" charset="0"/>
              </a:rPr>
              <a:t>aims to support </a:t>
            </a:r>
            <a:r>
              <a:rPr lang="en-GB" sz="1300" kern="0" dirty="0" smtClean="0">
                <a:cs typeface="Arial" pitchFamily="34" charset="0"/>
              </a:rPr>
              <a:t>ED </a:t>
            </a:r>
            <a:r>
              <a:rPr lang="en-GB" sz="1300" kern="0" dirty="0">
                <a:cs typeface="Arial" pitchFamily="34" charset="0"/>
              </a:rPr>
              <a:t>staff identify mental health patients brought in voluntarily by the police, improve information sharing and partnership working between the police and NHS staff and put in place a procedure to appropriately manage the attendance of  vulnerable mental health patients to the department.  </a:t>
            </a:r>
            <a:endParaRPr lang="en-GB" sz="1300" kern="0" dirty="0" smtClean="0">
              <a:cs typeface="Arial" pitchFamily="34" charset="0"/>
            </a:endParaRPr>
          </a:p>
          <a:p>
            <a:pPr marL="180000" indent="-180000">
              <a:lnSpc>
                <a:spcPct val="114000"/>
              </a:lnSpc>
              <a:spcBef>
                <a:spcPts val="600"/>
              </a:spcBef>
              <a:spcAft>
                <a:spcPts val="600"/>
              </a:spcAft>
              <a:buFont typeface="Arial" pitchFamily="34" charset="0"/>
              <a:buChar char="•"/>
            </a:pPr>
            <a:r>
              <a:rPr lang="en-GB" sz="1300" kern="0" dirty="0">
                <a:cs typeface="Arial" pitchFamily="34" charset="0"/>
              </a:rPr>
              <a:t>The following </a:t>
            </a:r>
            <a:r>
              <a:rPr lang="en-GB" sz="1300" kern="0" dirty="0" smtClean="0">
                <a:cs typeface="Arial" pitchFamily="34" charset="0"/>
              </a:rPr>
              <a:t>ED </a:t>
            </a:r>
            <a:r>
              <a:rPr lang="en-GB" sz="1300" kern="0" dirty="0">
                <a:cs typeface="Arial" pitchFamily="34" charset="0"/>
              </a:rPr>
              <a:t>departments were involved in the pilot:   </a:t>
            </a:r>
          </a:p>
          <a:p>
            <a:pPr marL="432000" lvl="1" indent="-180000">
              <a:lnSpc>
                <a:spcPct val="114000"/>
              </a:lnSpc>
              <a:spcBef>
                <a:spcPts val="600"/>
              </a:spcBef>
              <a:buFont typeface="Wingdings" pitchFamily="2" charset="2"/>
              <a:buChar char="Ø"/>
            </a:pPr>
            <a:r>
              <a:rPr lang="en-GB" sz="1300" kern="0" dirty="0">
                <a:cs typeface="Arial" pitchFamily="34" charset="0"/>
              </a:rPr>
              <a:t>St Mary’s Hospital </a:t>
            </a:r>
          </a:p>
          <a:p>
            <a:pPr marL="432000" lvl="1" indent="-180000">
              <a:lnSpc>
                <a:spcPct val="114000"/>
              </a:lnSpc>
              <a:spcBef>
                <a:spcPts val="600"/>
              </a:spcBef>
              <a:spcAft>
                <a:spcPts val="600"/>
              </a:spcAft>
              <a:buFont typeface="Wingdings" pitchFamily="2" charset="2"/>
              <a:buChar char="Ø"/>
            </a:pPr>
            <a:r>
              <a:rPr lang="en-GB" sz="1300" kern="0" dirty="0" err="1">
                <a:cs typeface="Arial" pitchFamily="34" charset="0"/>
              </a:rPr>
              <a:t>Homerton</a:t>
            </a:r>
            <a:r>
              <a:rPr lang="en-GB" sz="1300" kern="0" dirty="0">
                <a:cs typeface="Arial" pitchFamily="34" charset="0"/>
              </a:rPr>
              <a:t> University </a:t>
            </a:r>
            <a:r>
              <a:rPr lang="en-GB" sz="1300" kern="0" dirty="0" smtClean="0">
                <a:cs typeface="Arial" pitchFamily="34" charset="0"/>
              </a:rPr>
              <a:t>Hospital</a:t>
            </a:r>
            <a:endParaRPr lang="en-GB" sz="1300" kern="0" dirty="0">
              <a:cs typeface="Arial" pitchFamily="34" charset="0"/>
            </a:endParaRPr>
          </a:p>
          <a:p>
            <a:pPr marL="180000" indent="-180000">
              <a:lnSpc>
                <a:spcPct val="114000"/>
              </a:lnSpc>
              <a:spcBef>
                <a:spcPts val="600"/>
              </a:spcBef>
              <a:spcAft>
                <a:spcPts val="600"/>
              </a:spcAft>
              <a:buFont typeface="Arial" pitchFamily="34" charset="0"/>
              <a:buChar char="•"/>
            </a:pPr>
            <a:r>
              <a:rPr lang="en-GB" sz="1300" dirty="0">
                <a:solidFill>
                  <a:schemeClr val="accent2"/>
                </a:solidFill>
              </a:rPr>
              <a:t>Following </a:t>
            </a:r>
            <a:r>
              <a:rPr lang="en-GB" sz="1300" dirty="0" smtClean="0">
                <a:solidFill>
                  <a:schemeClr val="accent2"/>
                </a:solidFill>
              </a:rPr>
              <a:t>the successful pilot and approval </a:t>
            </a:r>
            <a:r>
              <a:rPr lang="en-GB" sz="1300" dirty="0">
                <a:solidFill>
                  <a:schemeClr val="accent2"/>
                </a:solidFill>
              </a:rPr>
              <a:t>by London’s Urgent and Emergency Care Transformation and Delivery Board, the handover process was rolled out across the capital from 1</a:t>
            </a:r>
            <a:r>
              <a:rPr lang="en-GB" sz="1300" baseline="30000" dirty="0">
                <a:solidFill>
                  <a:schemeClr val="accent2"/>
                </a:solidFill>
              </a:rPr>
              <a:t>st</a:t>
            </a:r>
            <a:r>
              <a:rPr lang="en-GB" sz="1300" dirty="0">
                <a:solidFill>
                  <a:schemeClr val="accent2"/>
                </a:solidFill>
              </a:rPr>
              <a:t> March 2018 with all three of London’s police forces involved.</a:t>
            </a:r>
            <a:endParaRPr lang="en-GB" sz="1300" kern="0" dirty="0">
              <a:solidFill>
                <a:schemeClr val="accent2"/>
              </a:solidFill>
              <a:cs typeface="Arial" pitchFamily="34" charset="0"/>
            </a:endParaRPr>
          </a:p>
          <a:p>
            <a:pPr marL="180000" indent="-180000">
              <a:lnSpc>
                <a:spcPct val="114000"/>
              </a:lnSpc>
              <a:spcBef>
                <a:spcPts val="600"/>
              </a:spcBef>
              <a:spcAft>
                <a:spcPts val="600"/>
              </a:spcAft>
              <a:buFont typeface="Arial" pitchFamily="34" charset="0"/>
              <a:buChar char="•"/>
            </a:pPr>
            <a:endParaRPr lang="en-GB" sz="1400" kern="0" dirty="0">
              <a:cs typeface="Arial" pitchFamily="34" charset="0"/>
            </a:endParaRPr>
          </a:p>
        </p:txBody>
      </p:sp>
      <p:sp>
        <p:nvSpPr>
          <p:cNvPr id="4" name="Slide Number Placeholder 3"/>
          <p:cNvSpPr>
            <a:spLocks noGrp="1"/>
          </p:cNvSpPr>
          <p:nvPr>
            <p:ph type="sldNum" sz="quarter" idx="14"/>
          </p:nvPr>
        </p:nvSpPr>
        <p:spPr>
          <a:xfrm>
            <a:off x="7020272" y="6520260"/>
            <a:ext cx="2133600" cy="365125"/>
          </a:xfrm>
        </p:spPr>
        <p:txBody>
          <a:bodyPr/>
          <a:lstStyle/>
          <a:p>
            <a:fld id="{8FC524A1-7B6A-464D-B8BC-8FE2E057339E}" type="slidenum">
              <a:rPr lang="en-GB" smtClean="0">
                <a:solidFill>
                  <a:srgbClr val="3F3F3F">
                    <a:lumMod val="50000"/>
                  </a:srgbClr>
                </a:solidFill>
              </a:rPr>
              <a:pPr/>
              <a:t>31</a:t>
            </a:fld>
            <a:endParaRPr lang="en-GB" dirty="0">
              <a:solidFill>
                <a:srgbClr val="3F3F3F">
                  <a:lumMod val="50000"/>
                </a:srgbClr>
              </a:solidFill>
            </a:endParaRPr>
          </a:p>
        </p:txBody>
      </p:sp>
      <p:sp>
        <p:nvSpPr>
          <p:cNvPr id="6" name="Title 1"/>
          <p:cNvSpPr txBox="1">
            <a:spLocks/>
          </p:cNvSpPr>
          <p:nvPr/>
        </p:nvSpPr>
        <p:spPr>
          <a:xfrm>
            <a:off x="250826" y="188641"/>
            <a:ext cx="8642351" cy="503783"/>
          </a:xfrm>
          <a:prstGeom prst="rect">
            <a:avLst/>
          </a:prstGeom>
          <a:solidFill>
            <a:schemeClr val="accent2"/>
          </a:solidFill>
          <a:ln>
            <a:solidFill>
              <a:schemeClr val="accent2"/>
            </a:solidFill>
          </a:ln>
        </p:spPr>
        <p:txBody>
          <a:bodyPr anchor="ct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a:defRPr/>
            </a:pPr>
            <a:r>
              <a:rPr lang="en-GB" sz="2000" dirty="0">
                <a:solidFill>
                  <a:sysClr val="window" lastClr="FFFFFF"/>
                </a:solidFill>
              </a:rPr>
              <a:t> </a:t>
            </a:r>
            <a:r>
              <a:rPr lang="en-GB" sz="1800" dirty="0">
                <a:solidFill>
                  <a:sysClr val="window" lastClr="FFFFFF"/>
                </a:solidFill>
              </a:rPr>
              <a:t>Handover </a:t>
            </a:r>
            <a:r>
              <a:rPr lang="en-GB" sz="1800" dirty="0" smtClean="0">
                <a:solidFill>
                  <a:sysClr val="window" lastClr="FFFFFF"/>
                </a:solidFill>
              </a:rPr>
              <a:t>process </a:t>
            </a:r>
            <a:r>
              <a:rPr lang="en-GB" sz="1800" dirty="0">
                <a:solidFill>
                  <a:sysClr val="window" lastClr="FFFFFF"/>
                </a:solidFill>
              </a:rPr>
              <a:t>for voluntary mental health crisis patients </a:t>
            </a:r>
          </a:p>
        </p:txBody>
      </p:sp>
      <p:sp>
        <p:nvSpPr>
          <p:cNvPr id="23" name="Slide Number Placeholder 3"/>
          <p:cNvSpPr txBox="1">
            <a:spLocks/>
          </p:cNvSpPr>
          <p:nvPr/>
        </p:nvSpPr>
        <p:spPr>
          <a:xfrm>
            <a:off x="6876835" y="872284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cs typeface="Arial" pitchFamily="34" charset="0"/>
              </a:rPr>
              <a:pPr/>
              <a:t>31</a:t>
            </a:fld>
            <a:endParaRPr lang="en-GB" dirty="0">
              <a:solidFill>
                <a:srgbClr val="3F3F3F">
                  <a:lumMod val="50000"/>
                </a:srgbClr>
              </a:solidFill>
              <a:cs typeface="Arial" pitchFamily="34" charset="0"/>
            </a:endParaRPr>
          </a:p>
        </p:txBody>
      </p:sp>
      <p:sp>
        <p:nvSpPr>
          <p:cNvPr id="25" name="Rectangle 24"/>
          <p:cNvSpPr/>
          <p:nvPr/>
        </p:nvSpPr>
        <p:spPr>
          <a:xfrm>
            <a:off x="251519" y="836712"/>
            <a:ext cx="8641657" cy="5760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5126872"/>
            <a:ext cx="4572000" cy="606384"/>
          </a:xfrm>
          <a:prstGeom prst="rect">
            <a:avLst/>
          </a:prstGeom>
        </p:spPr>
        <p:txBody>
          <a:bodyPr>
            <a:spAutoFit/>
          </a:bodyPr>
          <a:lstStyle/>
          <a:p>
            <a:pPr marL="432000" lvl="1" indent="-180000">
              <a:lnSpc>
                <a:spcPct val="114000"/>
              </a:lnSpc>
              <a:spcBef>
                <a:spcPts val="600"/>
              </a:spcBef>
              <a:buFont typeface="Wingdings" pitchFamily="2" charset="2"/>
              <a:buChar char="Ø"/>
            </a:pPr>
            <a:r>
              <a:rPr lang="en-GB" sz="1300" kern="0" dirty="0">
                <a:cs typeface="Arial" pitchFamily="34" charset="0"/>
              </a:rPr>
              <a:t>King’s College Hospital  </a:t>
            </a:r>
            <a:endParaRPr lang="en-GB" sz="1300" kern="0" dirty="0" smtClean="0">
              <a:cs typeface="Arial" pitchFamily="34" charset="0"/>
            </a:endParaRPr>
          </a:p>
          <a:p>
            <a:pPr marL="432000" lvl="1" indent="-180000">
              <a:lnSpc>
                <a:spcPct val="114000"/>
              </a:lnSpc>
              <a:spcBef>
                <a:spcPts val="600"/>
              </a:spcBef>
              <a:spcAft>
                <a:spcPts val="600"/>
              </a:spcAft>
              <a:buFont typeface="Wingdings" pitchFamily="2" charset="2"/>
              <a:buChar char="Ø"/>
            </a:pPr>
            <a:r>
              <a:rPr lang="en-GB" sz="1300" kern="0" dirty="0" smtClean="0">
                <a:cs typeface="Arial" pitchFamily="34" charset="0"/>
              </a:rPr>
              <a:t>Lewisham </a:t>
            </a:r>
            <a:r>
              <a:rPr lang="en-GB" sz="1300" kern="0" dirty="0">
                <a:cs typeface="Arial" pitchFamily="34" charset="0"/>
              </a:rPr>
              <a:t>Hospital </a:t>
            </a:r>
          </a:p>
        </p:txBody>
      </p:sp>
    </p:spTree>
    <p:extLst>
      <p:ext uri="{BB962C8B-B14F-4D97-AF65-F5344CB8AC3E}">
        <p14:creationId xmlns:p14="http://schemas.microsoft.com/office/powerpoint/2010/main" val="2015125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7020272" y="6520260"/>
            <a:ext cx="2133600" cy="365125"/>
          </a:xfrm>
        </p:spPr>
        <p:txBody>
          <a:bodyPr/>
          <a:lstStyle/>
          <a:p>
            <a:fld id="{8FC524A1-7B6A-464D-B8BC-8FE2E057339E}" type="slidenum">
              <a:rPr lang="en-GB" smtClean="0">
                <a:solidFill>
                  <a:srgbClr val="3F3F3F">
                    <a:lumMod val="50000"/>
                  </a:srgbClr>
                </a:solidFill>
              </a:rPr>
              <a:pPr/>
              <a:t>32</a:t>
            </a:fld>
            <a:endParaRPr lang="en-GB" dirty="0">
              <a:solidFill>
                <a:srgbClr val="3F3F3F">
                  <a:lumMod val="50000"/>
                </a:srgbClr>
              </a:solidFill>
            </a:endParaRPr>
          </a:p>
        </p:txBody>
      </p:sp>
      <p:sp>
        <p:nvSpPr>
          <p:cNvPr id="6" name="Title 1"/>
          <p:cNvSpPr txBox="1">
            <a:spLocks/>
          </p:cNvSpPr>
          <p:nvPr/>
        </p:nvSpPr>
        <p:spPr>
          <a:xfrm>
            <a:off x="250826" y="188641"/>
            <a:ext cx="8642351" cy="503783"/>
          </a:xfrm>
          <a:prstGeom prst="rect">
            <a:avLst/>
          </a:prstGeom>
          <a:solidFill>
            <a:schemeClr val="accent2"/>
          </a:solidFill>
          <a:ln>
            <a:solidFill>
              <a:schemeClr val="accent2"/>
            </a:solidFill>
          </a:ln>
        </p:spPr>
        <p:txBody>
          <a:bodyPr anchor="ct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algn="ctr">
              <a:defRPr/>
            </a:pPr>
            <a:r>
              <a:rPr lang="en-GB" sz="2800" dirty="0">
                <a:solidFill>
                  <a:sysClr val="window" lastClr="FFFFFF"/>
                </a:solidFill>
              </a:rPr>
              <a:t> </a:t>
            </a:r>
            <a:r>
              <a:rPr lang="en-GB" dirty="0" smtClean="0">
                <a:solidFill>
                  <a:sysClr val="window" lastClr="FFFFFF"/>
                </a:solidFill>
              </a:rPr>
              <a:t>How does the process work?</a:t>
            </a:r>
            <a:endParaRPr lang="en-GB" dirty="0">
              <a:solidFill>
                <a:sysClr val="window" lastClr="FFFFFF"/>
              </a:solidFill>
            </a:endParaRPr>
          </a:p>
        </p:txBody>
      </p:sp>
      <p:sp>
        <p:nvSpPr>
          <p:cNvPr id="23" name="Slide Number Placeholder 3"/>
          <p:cNvSpPr txBox="1">
            <a:spLocks/>
          </p:cNvSpPr>
          <p:nvPr/>
        </p:nvSpPr>
        <p:spPr>
          <a:xfrm>
            <a:off x="6876835" y="872284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cs typeface="Arial" pitchFamily="34" charset="0"/>
              </a:rPr>
              <a:pPr/>
              <a:t>32</a:t>
            </a:fld>
            <a:endParaRPr lang="en-GB" dirty="0">
              <a:solidFill>
                <a:srgbClr val="3F3F3F">
                  <a:lumMod val="50000"/>
                </a:srgbClr>
              </a:solidFill>
              <a:cs typeface="Arial" pitchFamily="34" charset="0"/>
            </a:endParaRPr>
          </a:p>
        </p:txBody>
      </p:sp>
      <p:sp>
        <p:nvSpPr>
          <p:cNvPr id="7" name="Rectangle 6"/>
          <p:cNvSpPr/>
          <p:nvPr/>
        </p:nvSpPr>
        <p:spPr>
          <a:xfrm>
            <a:off x="251520" y="836711"/>
            <a:ext cx="8640960" cy="59208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933782057"/>
              </p:ext>
            </p:extLst>
          </p:nvPr>
        </p:nvGraphicFramePr>
        <p:xfrm>
          <a:off x="395536" y="1124744"/>
          <a:ext cx="5112568" cy="5402310"/>
        </p:xfrm>
        <a:graphic>
          <a:graphicData uri="http://schemas.openxmlformats.org/drawingml/2006/table">
            <a:tbl>
              <a:tblPr firstCol="1" bandRow="1">
                <a:tableStyleId>{21E4AEA4-8DFA-4A89-87EB-49C32662AFE0}</a:tableStyleId>
              </a:tblPr>
              <a:tblGrid>
                <a:gridCol w="1039029"/>
                <a:gridCol w="4073539"/>
              </a:tblGrid>
              <a:tr h="565134">
                <a:tc>
                  <a:txBody>
                    <a:bodyPr/>
                    <a:lstStyle/>
                    <a:p>
                      <a:pPr>
                        <a:lnSpc>
                          <a:spcPct val="115000"/>
                        </a:lnSpc>
                        <a:spcAft>
                          <a:spcPts val="1000"/>
                        </a:spcAft>
                      </a:pPr>
                      <a:r>
                        <a:rPr lang="en-GB" sz="1150" kern="1200" dirty="0">
                          <a:effectLst/>
                        </a:rPr>
                        <a:t>Access to the form</a:t>
                      </a:r>
                      <a:endParaRPr lang="en-GB" sz="115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50" kern="1200" dirty="0">
                          <a:effectLst/>
                        </a:rPr>
                        <a:t>EDs should hold copies of the form (electronic or paper) at the ED front </a:t>
                      </a:r>
                      <a:r>
                        <a:rPr lang="en-GB" sz="1150" kern="1200" dirty="0" smtClean="0">
                          <a:effectLst/>
                        </a:rPr>
                        <a:t>desk.</a:t>
                      </a:r>
                      <a:endParaRPr lang="en-GB" sz="1150" kern="1200" dirty="0" smtClean="0">
                        <a:effectLst/>
                        <a:latin typeface="Arial"/>
                        <a:ea typeface="Calibri"/>
                        <a:cs typeface="Times New Roman"/>
                      </a:endParaRPr>
                    </a:p>
                  </a:txBody>
                  <a:tcPr marL="68580" marR="68580" marT="0" marB="0"/>
                </a:tc>
              </a:tr>
              <a:tr h="3637894">
                <a:tc>
                  <a:txBody>
                    <a:bodyPr/>
                    <a:lstStyle/>
                    <a:p>
                      <a:pPr>
                        <a:lnSpc>
                          <a:spcPct val="115000"/>
                        </a:lnSpc>
                        <a:spcAft>
                          <a:spcPts val="1000"/>
                        </a:spcAft>
                      </a:pPr>
                      <a:r>
                        <a:rPr lang="en-GB" sz="1150" kern="1200">
                          <a:effectLst/>
                        </a:rPr>
                        <a:t>Arrival at ED and handover of patient</a:t>
                      </a:r>
                      <a:endParaRPr lang="en-GB" sz="1150">
                        <a:effectLst/>
                      </a:endParaRPr>
                    </a:p>
                    <a:p>
                      <a:pPr>
                        <a:lnSpc>
                          <a:spcPct val="115000"/>
                        </a:lnSpc>
                        <a:spcAft>
                          <a:spcPts val="1000"/>
                        </a:spcAft>
                      </a:pPr>
                      <a:r>
                        <a:rPr lang="en-GB" sz="1150">
                          <a:effectLst/>
                        </a:rPr>
                        <a:t> </a:t>
                      </a:r>
                      <a:endParaRPr lang="en-GB" sz="115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50" kern="1200" dirty="0">
                          <a:effectLst/>
                        </a:rPr>
                        <a:t>The police should ask to see a clinician on arrival (this will usually be the nurse or doctor in charge) for the patient to be triaged. </a:t>
                      </a:r>
                      <a:endParaRPr lang="en-GB" sz="1150" dirty="0">
                        <a:effectLst/>
                      </a:endParaRPr>
                    </a:p>
                    <a:p>
                      <a:pPr marL="342900" lvl="0" indent="-342900">
                        <a:lnSpc>
                          <a:spcPct val="115000"/>
                        </a:lnSpc>
                        <a:spcAft>
                          <a:spcPts val="0"/>
                        </a:spcAft>
                        <a:buFont typeface="Symbol"/>
                        <a:buChar char=""/>
                      </a:pPr>
                      <a:r>
                        <a:rPr lang="en-GB" sz="1150" kern="1200" dirty="0">
                          <a:effectLst/>
                        </a:rPr>
                        <a:t>The form will be completed by the police and shared with the ED clinician. A verbal handover is also provided to enable the clinician to clarify any points/ask further questions.  </a:t>
                      </a:r>
                      <a:endParaRPr lang="en-GB" sz="1150" dirty="0">
                        <a:effectLst/>
                      </a:endParaRPr>
                    </a:p>
                    <a:p>
                      <a:pPr marL="342900" lvl="0" indent="-342900">
                        <a:lnSpc>
                          <a:spcPct val="115000"/>
                        </a:lnSpc>
                        <a:spcAft>
                          <a:spcPts val="0"/>
                        </a:spcAft>
                        <a:buFont typeface="Symbol"/>
                        <a:buChar char=""/>
                      </a:pPr>
                      <a:r>
                        <a:rPr lang="en-GB" sz="1150" kern="1200" dirty="0">
                          <a:effectLst/>
                        </a:rPr>
                        <a:t>The clinician and police should discuss support that might be needed to manage the patient and assess whether other arrangements are required e.g. security or nurse to monitor the patient.  </a:t>
                      </a:r>
                      <a:endParaRPr lang="en-GB" sz="1150" dirty="0">
                        <a:effectLst/>
                      </a:endParaRPr>
                    </a:p>
                    <a:p>
                      <a:pPr marL="342900" lvl="0" indent="-342900">
                        <a:lnSpc>
                          <a:spcPct val="115000"/>
                        </a:lnSpc>
                        <a:spcAft>
                          <a:spcPts val="0"/>
                        </a:spcAft>
                        <a:buFont typeface="Symbol"/>
                        <a:buChar char=""/>
                      </a:pPr>
                      <a:r>
                        <a:rPr lang="en-GB" sz="1150" kern="1200" dirty="0">
                          <a:effectLst/>
                        </a:rPr>
                        <a:t>Once the ED has arrangements in place, the nurse or doctor in charge, or a member of the liaison psychiatry team, will take responsibility for the patient and sign the handover form along with the attending officer.</a:t>
                      </a:r>
                      <a:endParaRPr lang="en-GB" sz="1150" dirty="0">
                        <a:effectLst/>
                      </a:endParaRPr>
                    </a:p>
                    <a:p>
                      <a:pPr marL="342900" lvl="0" indent="-342900">
                        <a:lnSpc>
                          <a:spcPct val="115000"/>
                        </a:lnSpc>
                        <a:spcAft>
                          <a:spcPts val="0"/>
                        </a:spcAft>
                        <a:buFont typeface="Symbol"/>
                        <a:buChar char=""/>
                      </a:pPr>
                      <a:r>
                        <a:rPr lang="en-GB" sz="1150" dirty="0">
                          <a:effectLst/>
                        </a:rPr>
                        <a:t>Given that managing individuals in mental health crisis in EDs can be challenging, it is advisable that police and ED staff discuss whether any further support is needed from the police within the department.</a:t>
                      </a:r>
                    </a:p>
                    <a:p>
                      <a:pPr marL="342900" lvl="0" indent="-342900">
                        <a:lnSpc>
                          <a:spcPct val="115000"/>
                        </a:lnSpc>
                        <a:spcAft>
                          <a:spcPts val="0"/>
                        </a:spcAft>
                        <a:buFont typeface="Symbol"/>
                        <a:buChar char=""/>
                      </a:pPr>
                      <a:r>
                        <a:rPr lang="en-GB" sz="1150" kern="1200" dirty="0">
                          <a:effectLst/>
                        </a:rPr>
                        <a:t>A copy of the form is to be taken by ED staff.</a:t>
                      </a:r>
                      <a:endParaRPr lang="en-GB" sz="1150" dirty="0">
                        <a:effectLst/>
                        <a:latin typeface="Arial"/>
                        <a:ea typeface="Calibri"/>
                        <a:cs typeface="Times New Roman"/>
                      </a:endParaRPr>
                    </a:p>
                  </a:txBody>
                  <a:tcPr marL="68580" marR="68580" marT="0" marB="0"/>
                </a:tc>
              </a:tr>
              <a:tr h="565134">
                <a:tc>
                  <a:txBody>
                    <a:bodyPr/>
                    <a:lstStyle/>
                    <a:p>
                      <a:pPr>
                        <a:lnSpc>
                          <a:spcPct val="115000"/>
                        </a:lnSpc>
                        <a:spcAft>
                          <a:spcPts val="1000"/>
                        </a:spcAft>
                      </a:pPr>
                      <a:r>
                        <a:rPr lang="en-GB" sz="1150" kern="1200" dirty="0">
                          <a:effectLst/>
                        </a:rPr>
                        <a:t>Transfer of information</a:t>
                      </a:r>
                      <a:endParaRPr lang="en-GB" sz="115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50" kern="1200" dirty="0">
                          <a:effectLst/>
                        </a:rPr>
                        <a:t>In ED, the copied form should be added to the patient record.</a:t>
                      </a:r>
                      <a:endParaRPr lang="en-GB" sz="1150" dirty="0">
                        <a:effectLst/>
                      </a:endParaRPr>
                    </a:p>
                    <a:p>
                      <a:pPr marL="342900" lvl="0" indent="-342900">
                        <a:lnSpc>
                          <a:spcPct val="115000"/>
                        </a:lnSpc>
                        <a:spcAft>
                          <a:spcPts val="0"/>
                        </a:spcAft>
                        <a:buFont typeface="Symbol"/>
                        <a:buChar char=""/>
                      </a:pPr>
                      <a:r>
                        <a:rPr lang="en-GB" sz="1150" kern="1200" dirty="0">
                          <a:effectLst/>
                        </a:rPr>
                        <a:t>Police will keep original form for upload onto the Police’s vulnerability database.</a:t>
                      </a:r>
                      <a:endParaRPr lang="en-GB" sz="1150" dirty="0">
                        <a:effectLst/>
                        <a:latin typeface="Arial"/>
                        <a:ea typeface="Calibri"/>
                        <a:cs typeface="Times New Roman"/>
                      </a:endParaRPr>
                    </a:p>
                  </a:txBody>
                  <a:tcPr marL="68580" marR="68580" marT="0" marB="0"/>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80019584"/>
              </p:ext>
            </p:extLst>
          </p:nvPr>
        </p:nvGraphicFramePr>
        <p:xfrm>
          <a:off x="7978080" y="980728"/>
          <a:ext cx="914400" cy="792162"/>
        </p:xfrm>
        <a:graphic>
          <a:graphicData uri="http://schemas.openxmlformats.org/presentationml/2006/ole">
            <mc:AlternateContent xmlns:mc="http://schemas.openxmlformats.org/markup-compatibility/2006">
              <mc:Choice xmlns:v="urn:schemas-microsoft-com:vml" Requires="v">
                <p:oleObj spid="_x0000_s5132" name="Acrobat Document" showAsIcon="1" r:id="rId3" imgW="914400" imgH="792360" progId="AcroExch.Document.11">
                  <p:embed/>
                </p:oleObj>
              </mc:Choice>
              <mc:Fallback>
                <p:oleObj name="Acrobat Document" showAsIcon="1" r:id="rId3" imgW="914400" imgH="792360" progId="AcroExch.Document.11">
                  <p:embed/>
                  <p:pic>
                    <p:nvPicPr>
                      <p:cNvPr id="0" name="Object 4"/>
                      <p:cNvPicPr>
                        <a:picLocks noChangeAspect="1" noChangeArrowheads="1"/>
                      </p:cNvPicPr>
                      <p:nvPr/>
                    </p:nvPicPr>
                    <p:blipFill>
                      <a:blip r:embed="rId4"/>
                      <a:srcRect/>
                      <a:stretch>
                        <a:fillRect/>
                      </a:stretch>
                    </p:blipFill>
                    <p:spPr bwMode="auto">
                      <a:xfrm>
                        <a:off x="7978080" y="980728"/>
                        <a:ext cx="91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772816"/>
            <a:ext cx="3283570" cy="4641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820478" y="1028636"/>
            <a:ext cx="1415818" cy="600164"/>
          </a:xfrm>
          <a:prstGeom prst="rect">
            <a:avLst/>
          </a:prstGeom>
          <a:noFill/>
        </p:spPr>
        <p:txBody>
          <a:bodyPr wrap="square" rtlCol="0">
            <a:spAutoFit/>
          </a:bodyPr>
          <a:lstStyle/>
          <a:p>
            <a:r>
              <a:rPr lang="en-GB" sz="1100" i="1" dirty="0">
                <a:solidFill>
                  <a:schemeClr val="accent2"/>
                </a:solidFill>
              </a:rPr>
              <a:t>Click on the PDF icon to download the </a:t>
            </a:r>
            <a:r>
              <a:rPr lang="en-GB" sz="1100" i="1" dirty="0" smtClean="0">
                <a:solidFill>
                  <a:schemeClr val="accent2"/>
                </a:solidFill>
              </a:rPr>
              <a:t>form</a:t>
            </a:r>
            <a:endParaRPr lang="en-GB" sz="1100" i="1" dirty="0">
              <a:solidFill>
                <a:schemeClr val="accent2"/>
              </a:solidFill>
            </a:endParaRPr>
          </a:p>
        </p:txBody>
      </p:sp>
      <p:sp>
        <p:nvSpPr>
          <p:cNvPr id="19" name="Right Arrow 18"/>
          <p:cNvSpPr/>
          <p:nvPr/>
        </p:nvSpPr>
        <p:spPr>
          <a:xfrm>
            <a:off x="7092280" y="1116916"/>
            <a:ext cx="806992" cy="43987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750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7020272" y="6520260"/>
            <a:ext cx="2133600" cy="365125"/>
          </a:xfrm>
        </p:spPr>
        <p:txBody>
          <a:bodyPr/>
          <a:lstStyle/>
          <a:p>
            <a:fld id="{8FC524A1-7B6A-464D-B8BC-8FE2E057339E}" type="slidenum">
              <a:rPr lang="en-GB" smtClean="0">
                <a:solidFill>
                  <a:srgbClr val="3F3F3F">
                    <a:lumMod val="50000"/>
                  </a:srgbClr>
                </a:solidFill>
              </a:rPr>
              <a:pPr/>
              <a:t>33</a:t>
            </a:fld>
            <a:endParaRPr lang="en-GB" dirty="0">
              <a:solidFill>
                <a:srgbClr val="3F3F3F">
                  <a:lumMod val="50000"/>
                </a:srgbClr>
              </a:solidFill>
            </a:endParaRPr>
          </a:p>
        </p:txBody>
      </p:sp>
      <p:sp>
        <p:nvSpPr>
          <p:cNvPr id="6" name="Title 1"/>
          <p:cNvSpPr txBox="1">
            <a:spLocks/>
          </p:cNvSpPr>
          <p:nvPr/>
        </p:nvSpPr>
        <p:spPr>
          <a:xfrm>
            <a:off x="250826" y="188641"/>
            <a:ext cx="8642351" cy="503783"/>
          </a:xfrm>
          <a:prstGeom prst="rect">
            <a:avLst/>
          </a:prstGeom>
          <a:solidFill>
            <a:schemeClr val="accent2"/>
          </a:solidFill>
          <a:ln>
            <a:solidFill>
              <a:schemeClr val="accent2"/>
            </a:solidFill>
          </a:ln>
        </p:spPr>
        <p:txBody>
          <a:bodyPr anchor="ct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a:defRPr/>
            </a:pPr>
            <a:r>
              <a:rPr lang="en-GB" sz="1800" dirty="0">
                <a:solidFill>
                  <a:sysClr val="window" lastClr="FFFFFF"/>
                </a:solidFill>
              </a:rPr>
              <a:t> Handover </a:t>
            </a:r>
            <a:r>
              <a:rPr lang="en-GB" sz="1800" dirty="0" smtClean="0">
                <a:solidFill>
                  <a:sysClr val="window" lastClr="FFFFFF"/>
                </a:solidFill>
              </a:rPr>
              <a:t>process </a:t>
            </a:r>
            <a:r>
              <a:rPr lang="en-GB" sz="1800" dirty="0">
                <a:solidFill>
                  <a:sysClr val="window" lastClr="FFFFFF"/>
                </a:solidFill>
              </a:rPr>
              <a:t>for voluntary mental health crisis patients </a:t>
            </a:r>
          </a:p>
        </p:txBody>
      </p:sp>
      <p:sp>
        <p:nvSpPr>
          <p:cNvPr id="23" name="Slide Number Placeholder 3"/>
          <p:cNvSpPr txBox="1">
            <a:spLocks/>
          </p:cNvSpPr>
          <p:nvPr/>
        </p:nvSpPr>
        <p:spPr>
          <a:xfrm>
            <a:off x="6876835" y="872284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cs typeface="Arial" pitchFamily="34" charset="0"/>
              </a:rPr>
              <a:pPr/>
              <a:t>33</a:t>
            </a:fld>
            <a:endParaRPr lang="en-GB" dirty="0">
              <a:solidFill>
                <a:srgbClr val="3F3F3F">
                  <a:lumMod val="50000"/>
                </a:srgbClr>
              </a:solidFill>
              <a:cs typeface="Arial" pitchFamily="34" charset="0"/>
            </a:endParaRPr>
          </a:p>
        </p:txBody>
      </p:sp>
      <p:sp>
        <p:nvSpPr>
          <p:cNvPr id="7" name="Rectangle 6"/>
          <p:cNvSpPr/>
          <p:nvPr/>
        </p:nvSpPr>
        <p:spPr>
          <a:xfrm>
            <a:off x="251519" y="836712"/>
            <a:ext cx="8641657" cy="58686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95536" y="980728"/>
            <a:ext cx="8497639" cy="2616101"/>
          </a:xfrm>
          <a:prstGeom prst="rect">
            <a:avLst/>
          </a:prstGeom>
        </p:spPr>
        <p:txBody>
          <a:bodyPr wrap="square">
            <a:spAutoFit/>
          </a:bodyPr>
          <a:lstStyle/>
          <a:p>
            <a:pPr marL="180000" indent="-180000">
              <a:spcAft>
                <a:spcPts val="1200"/>
              </a:spcAft>
              <a:buFont typeface="Arial" pitchFamily="34" charset="0"/>
              <a:buChar char="•"/>
            </a:pPr>
            <a:r>
              <a:rPr lang="en-GB" sz="1600" dirty="0">
                <a:solidFill>
                  <a:schemeClr val="accent5"/>
                </a:solidFill>
              </a:rPr>
              <a:t>Feedback from police officers and ED </a:t>
            </a:r>
            <a:r>
              <a:rPr lang="en-GB" sz="1600" dirty="0" smtClean="0">
                <a:solidFill>
                  <a:schemeClr val="accent5"/>
                </a:solidFill>
              </a:rPr>
              <a:t>staff outlined </a:t>
            </a:r>
            <a:r>
              <a:rPr lang="en-GB" sz="1600" dirty="0">
                <a:solidFill>
                  <a:schemeClr val="accent5"/>
                </a:solidFill>
              </a:rPr>
              <a:t>that the process significantly improves </a:t>
            </a:r>
            <a:r>
              <a:rPr lang="en-GB" sz="1600" b="1" dirty="0">
                <a:solidFill>
                  <a:schemeClr val="accent2"/>
                </a:solidFill>
              </a:rPr>
              <a:t>information sharing and  patient safety </a:t>
            </a:r>
            <a:r>
              <a:rPr lang="en-GB" sz="1600" dirty="0">
                <a:solidFill>
                  <a:schemeClr val="accent5"/>
                </a:solidFill>
              </a:rPr>
              <a:t>through the </a:t>
            </a:r>
            <a:r>
              <a:rPr lang="en-GB" sz="1600" b="1" dirty="0">
                <a:solidFill>
                  <a:schemeClr val="accent2"/>
                </a:solidFill>
              </a:rPr>
              <a:t>effective handover of risks and care needs </a:t>
            </a:r>
            <a:r>
              <a:rPr lang="en-GB" sz="1600" dirty="0">
                <a:solidFill>
                  <a:schemeClr val="accent5"/>
                </a:solidFill>
              </a:rPr>
              <a:t>for voluntary mental health patients. </a:t>
            </a:r>
            <a:endParaRPr lang="en-GB" sz="1600" dirty="0" smtClean="0">
              <a:solidFill>
                <a:schemeClr val="accent5"/>
              </a:solidFill>
            </a:endParaRPr>
          </a:p>
          <a:p>
            <a:pPr marL="180000" indent="-180000">
              <a:spcAft>
                <a:spcPts val="1200"/>
              </a:spcAft>
              <a:buFont typeface="Arial" pitchFamily="34" charset="0"/>
              <a:buChar char="•"/>
            </a:pPr>
            <a:r>
              <a:rPr lang="en-GB" sz="1600" dirty="0" smtClean="0">
                <a:solidFill>
                  <a:schemeClr val="accent5"/>
                </a:solidFill>
              </a:rPr>
              <a:t>All </a:t>
            </a:r>
            <a:r>
              <a:rPr lang="en-GB" sz="1600" dirty="0">
                <a:solidFill>
                  <a:schemeClr val="accent5"/>
                </a:solidFill>
              </a:rPr>
              <a:t>patients are now handed over to a </a:t>
            </a:r>
            <a:r>
              <a:rPr lang="en-GB" sz="1600" b="1" dirty="0">
                <a:solidFill>
                  <a:schemeClr val="accent2"/>
                </a:solidFill>
              </a:rPr>
              <a:t>Senior Nurse</a:t>
            </a:r>
            <a:r>
              <a:rPr lang="en-GB" sz="1600" dirty="0">
                <a:solidFill>
                  <a:schemeClr val="accent2"/>
                </a:solidFill>
              </a:rPr>
              <a:t> </a:t>
            </a:r>
            <a:r>
              <a:rPr lang="en-GB" sz="1600" b="1" dirty="0">
                <a:solidFill>
                  <a:schemeClr val="accent2"/>
                </a:solidFill>
              </a:rPr>
              <a:t>or</a:t>
            </a:r>
            <a:r>
              <a:rPr lang="en-GB" sz="1600" dirty="0">
                <a:solidFill>
                  <a:schemeClr val="accent2"/>
                </a:solidFill>
              </a:rPr>
              <a:t> </a:t>
            </a:r>
            <a:r>
              <a:rPr lang="en-GB" sz="1600" b="1" dirty="0">
                <a:solidFill>
                  <a:schemeClr val="accent2"/>
                </a:solidFill>
              </a:rPr>
              <a:t>Doctor or MH professional</a:t>
            </a:r>
            <a:r>
              <a:rPr lang="en-GB" sz="1600" b="1" dirty="0">
                <a:solidFill>
                  <a:schemeClr val="accent6"/>
                </a:solidFill>
              </a:rPr>
              <a:t> </a:t>
            </a:r>
            <a:r>
              <a:rPr lang="en-GB" sz="1600" dirty="0">
                <a:solidFill>
                  <a:schemeClr val="accent5"/>
                </a:solidFill>
              </a:rPr>
              <a:t>when they present to the department rather than reception staff.</a:t>
            </a:r>
            <a:endParaRPr lang="en-GB" sz="1600" dirty="0">
              <a:solidFill>
                <a:srgbClr val="FF0000"/>
              </a:solidFill>
            </a:endParaRPr>
          </a:p>
          <a:p>
            <a:pPr marL="180000" indent="-180000">
              <a:spcAft>
                <a:spcPts val="1200"/>
              </a:spcAft>
              <a:buFont typeface="Arial" pitchFamily="34" charset="0"/>
              <a:buChar char="•"/>
            </a:pPr>
            <a:r>
              <a:rPr lang="en-GB" sz="1600" dirty="0"/>
              <a:t>Across London for </a:t>
            </a:r>
            <a:r>
              <a:rPr lang="en-GB" sz="1600" b="1" dirty="0">
                <a:solidFill>
                  <a:schemeClr val="accent2"/>
                </a:solidFill>
              </a:rPr>
              <a:t>all mental health patients presenting to the Emergency Department there is a formal process and documentation</a:t>
            </a:r>
            <a:r>
              <a:rPr lang="en-GB" sz="1600" b="1" dirty="0">
                <a:solidFill>
                  <a:srgbClr val="0072C6"/>
                </a:solidFill>
              </a:rPr>
              <a:t>. </a:t>
            </a:r>
            <a:r>
              <a:rPr lang="en-GB" sz="1600" dirty="0"/>
              <a:t>This includes those detained under s136 and those presenting to the department voluntarily with the police or London Ambulance Service.</a:t>
            </a:r>
            <a:endParaRPr lang="en-GB" sz="1600" b="1" kern="0" dirty="0">
              <a:solidFill>
                <a:srgbClr val="A25BA0"/>
              </a:solidFill>
              <a:cs typeface="Arial" pitchFamily="34" charset="0"/>
            </a:endParaRPr>
          </a:p>
        </p:txBody>
      </p:sp>
      <p:sp>
        <p:nvSpPr>
          <p:cNvPr id="19" name="TextBox 18"/>
          <p:cNvSpPr txBox="1"/>
          <p:nvPr/>
        </p:nvSpPr>
        <p:spPr>
          <a:xfrm>
            <a:off x="2326687" y="5215526"/>
            <a:ext cx="4617222" cy="4924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defRPr sz="1300" i="1">
                <a:solidFill>
                  <a:srgbClr val="0072C6"/>
                </a:solidFill>
              </a:defRPr>
            </a:lvl1pPr>
          </a:lstStyle>
          <a:p>
            <a:pPr algn="ctr"/>
            <a:r>
              <a:rPr lang="en-GB" dirty="0">
                <a:solidFill>
                  <a:schemeClr val="bg1"/>
                </a:solidFill>
              </a:rPr>
              <a:t>‘It has helped us </a:t>
            </a:r>
            <a:r>
              <a:rPr lang="en-GB" b="1" dirty="0">
                <a:solidFill>
                  <a:schemeClr val="bg1"/>
                </a:solidFill>
              </a:rPr>
              <a:t>focus on a vulnerable group very early on </a:t>
            </a:r>
            <a:r>
              <a:rPr lang="en-GB" dirty="0">
                <a:solidFill>
                  <a:schemeClr val="bg1"/>
                </a:solidFill>
              </a:rPr>
              <a:t>in their ED attendance’  </a:t>
            </a:r>
            <a:r>
              <a:rPr lang="en-GB" i="0" dirty="0">
                <a:solidFill>
                  <a:schemeClr val="bg1"/>
                </a:solidFill>
              </a:rPr>
              <a:t>ED clinical staff</a:t>
            </a:r>
          </a:p>
        </p:txBody>
      </p:sp>
      <p:sp>
        <p:nvSpPr>
          <p:cNvPr id="20" name="TextBox 19"/>
          <p:cNvSpPr txBox="1"/>
          <p:nvPr/>
        </p:nvSpPr>
        <p:spPr>
          <a:xfrm>
            <a:off x="530842" y="4149080"/>
            <a:ext cx="8208912" cy="6924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defRPr sz="1300" i="1">
                <a:solidFill>
                  <a:srgbClr val="0072C6"/>
                </a:solidFill>
              </a:defRPr>
            </a:lvl1pPr>
          </a:lstStyle>
          <a:p>
            <a:pPr algn="ctr"/>
            <a:r>
              <a:rPr lang="en-GB" dirty="0">
                <a:solidFill>
                  <a:schemeClr val="bg1"/>
                </a:solidFill>
              </a:rPr>
              <a:t>‘It has made it safer because it has allowed the verbal and written transfer of information so that the </a:t>
            </a:r>
            <a:r>
              <a:rPr lang="en-GB" b="1" dirty="0">
                <a:solidFill>
                  <a:schemeClr val="bg1"/>
                </a:solidFill>
              </a:rPr>
              <a:t>ED staff can better understand not only the patient’s needs, but also any relevant background information from the police</a:t>
            </a:r>
            <a:r>
              <a:rPr lang="en-GB" dirty="0">
                <a:solidFill>
                  <a:schemeClr val="bg1"/>
                </a:solidFill>
              </a:rPr>
              <a:t>’. </a:t>
            </a:r>
            <a:r>
              <a:rPr lang="en-GB" i="0" dirty="0">
                <a:solidFill>
                  <a:schemeClr val="bg1"/>
                </a:solidFill>
              </a:rPr>
              <a:t>ED clinical staff</a:t>
            </a:r>
          </a:p>
        </p:txBody>
      </p:sp>
    </p:spTree>
    <p:extLst>
      <p:ext uri="{BB962C8B-B14F-4D97-AF65-F5344CB8AC3E}">
        <p14:creationId xmlns:p14="http://schemas.microsoft.com/office/powerpoint/2010/main" val="52727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7020272" y="6520260"/>
            <a:ext cx="2133600" cy="365125"/>
          </a:xfrm>
        </p:spPr>
        <p:txBody>
          <a:bodyPr/>
          <a:lstStyle/>
          <a:p>
            <a:fld id="{8FC524A1-7B6A-464D-B8BC-8FE2E057339E}" type="slidenum">
              <a:rPr lang="en-GB" smtClean="0">
                <a:solidFill>
                  <a:srgbClr val="3F3F3F">
                    <a:lumMod val="50000"/>
                  </a:srgbClr>
                </a:solidFill>
              </a:rPr>
              <a:pPr/>
              <a:t>34</a:t>
            </a:fld>
            <a:endParaRPr lang="en-GB" dirty="0">
              <a:solidFill>
                <a:srgbClr val="3F3F3F">
                  <a:lumMod val="50000"/>
                </a:srgbClr>
              </a:solidFill>
            </a:endParaRPr>
          </a:p>
        </p:txBody>
      </p:sp>
      <p:sp>
        <p:nvSpPr>
          <p:cNvPr id="6" name="Title 1"/>
          <p:cNvSpPr txBox="1">
            <a:spLocks/>
          </p:cNvSpPr>
          <p:nvPr/>
        </p:nvSpPr>
        <p:spPr>
          <a:xfrm>
            <a:off x="250826" y="188641"/>
            <a:ext cx="8642351" cy="503783"/>
          </a:xfrm>
          <a:prstGeom prst="rect">
            <a:avLst/>
          </a:prstGeom>
          <a:solidFill>
            <a:schemeClr val="accent2"/>
          </a:solidFill>
          <a:ln>
            <a:solidFill>
              <a:schemeClr val="accent2"/>
            </a:solidFill>
          </a:ln>
        </p:spPr>
        <p:txBody>
          <a:bodyPr anchor="ct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a:defRPr/>
            </a:pPr>
            <a:r>
              <a:rPr lang="en-GB" sz="2000" dirty="0">
                <a:solidFill>
                  <a:sysClr val="window" lastClr="FFFFFF"/>
                </a:solidFill>
              </a:rPr>
              <a:t> </a:t>
            </a:r>
            <a:r>
              <a:rPr lang="en-GB" sz="1800" dirty="0">
                <a:solidFill>
                  <a:sysClr val="window" lastClr="FFFFFF"/>
                </a:solidFill>
              </a:rPr>
              <a:t>Handover </a:t>
            </a:r>
            <a:r>
              <a:rPr lang="en-GB" sz="1800" dirty="0" smtClean="0">
                <a:solidFill>
                  <a:sysClr val="window" lastClr="FFFFFF"/>
                </a:solidFill>
              </a:rPr>
              <a:t>process </a:t>
            </a:r>
            <a:r>
              <a:rPr lang="en-GB" sz="1800" dirty="0">
                <a:solidFill>
                  <a:sysClr val="window" lastClr="FFFFFF"/>
                </a:solidFill>
              </a:rPr>
              <a:t>for voluntary mental health crisis patients </a:t>
            </a:r>
          </a:p>
        </p:txBody>
      </p:sp>
      <p:sp>
        <p:nvSpPr>
          <p:cNvPr id="23" name="Slide Number Placeholder 3"/>
          <p:cNvSpPr txBox="1">
            <a:spLocks/>
          </p:cNvSpPr>
          <p:nvPr/>
        </p:nvSpPr>
        <p:spPr>
          <a:xfrm>
            <a:off x="6876835" y="872284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cs typeface="Arial" pitchFamily="34" charset="0"/>
              </a:rPr>
              <a:pPr/>
              <a:t>34</a:t>
            </a:fld>
            <a:endParaRPr lang="en-GB" dirty="0">
              <a:solidFill>
                <a:srgbClr val="3F3F3F">
                  <a:lumMod val="50000"/>
                </a:srgbClr>
              </a:solidFill>
              <a:cs typeface="Arial" pitchFamily="34" charset="0"/>
            </a:endParaRPr>
          </a:p>
        </p:txBody>
      </p:sp>
      <p:sp>
        <p:nvSpPr>
          <p:cNvPr id="7" name="Rectangle 6"/>
          <p:cNvSpPr/>
          <p:nvPr/>
        </p:nvSpPr>
        <p:spPr>
          <a:xfrm>
            <a:off x="251520" y="836711"/>
            <a:ext cx="8640960" cy="59208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44737" y="929928"/>
            <a:ext cx="4011239" cy="5266185"/>
          </a:xfrm>
          <a:prstGeom prst="rect">
            <a:avLst/>
          </a:prstGeom>
        </p:spPr>
        <p:txBody>
          <a:bodyPr wrap="square">
            <a:spAutoFit/>
          </a:bodyPr>
          <a:lstStyle/>
          <a:p>
            <a:pPr>
              <a:lnSpc>
                <a:spcPct val="114000"/>
              </a:lnSpc>
              <a:spcBef>
                <a:spcPts val="600"/>
              </a:spcBef>
              <a:spcAft>
                <a:spcPts val="600"/>
              </a:spcAft>
            </a:pPr>
            <a:r>
              <a:rPr lang="en-GB" sz="1600" b="1" dirty="0" smtClean="0">
                <a:solidFill>
                  <a:schemeClr val="accent2"/>
                </a:solidFill>
              </a:rPr>
              <a:t>Data from the pilot suggested a significant impact of the handover process on missing persons from ED. Initial </a:t>
            </a:r>
            <a:r>
              <a:rPr lang="en-GB" sz="1600" b="1" dirty="0">
                <a:solidFill>
                  <a:schemeClr val="accent2"/>
                </a:solidFill>
              </a:rPr>
              <a:t>data from the </a:t>
            </a:r>
            <a:r>
              <a:rPr lang="en-GB" sz="1600" b="1" dirty="0" err="1">
                <a:solidFill>
                  <a:schemeClr val="accent2"/>
                </a:solidFill>
              </a:rPr>
              <a:t>pan-London</a:t>
            </a:r>
            <a:r>
              <a:rPr lang="en-GB" sz="1600" b="1" dirty="0">
                <a:solidFill>
                  <a:schemeClr val="accent2"/>
                </a:solidFill>
              </a:rPr>
              <a:t> roll-out </a:t>
            </a:r>
            <a:r>
              <a:rPr lang="en-GB" sz="1600" b="1" dirty="0" smtClean="0">
                <a:solidFill>
                  <a:schemeClr val="accent2"/>
                </a:solidFill>
              </a:rPr>
              <a:t>supports the pilot findings:</a:t>
            </a:r>
            <a:endParaRPr lang="en-GB" sz="1600" b="1" dirty="0">
              <a:solidFill>
                <a:schemeClr val="accent2"/>
              </a:solidFill>
            </a:endParaRPr>
          </a:p>
          <a:p>
            <a:pPr marL="285750" indent="-285750">
              <a:buFont typeface="Arial" pitchFamily="34" charset="0"/>
              <a:buChar char="•"/>
            </a:pPr>
            <a:endParaRPr lang="en-GB" sz="1600" dirty="0"/>
          </a:p>
          <a:p>
            <a:pPr marL="216000" indent="-216000">
              <a:buFont typeface="Arial" pitchFamily="34" charset="0"/>
              <a:buChar char="•"/>
            </a:pPr>
            <a:r>
              <a:rPr lang="en-GB" sz="1600" dirty="0"/>
              <a:t>There are </a:t>
            </a:r>
            <a:r>
              <a:rPr lang="en-GB" sz="1600" b="1" dirty="0">
                <a:solidFill>
                  <a:schemeClr val="accent2"/>
                </a:solidFill>
              </a:rPr>
              <a:t>83% fewer missing person reports </a:t>
            </a:r>
            <a:r>
              <a:rPr lang="en-GB" sz="1600" dirty="0"/>
              <a:t>for voluntary to hospital patients in March 2018 vs. March 2017</a:t>
            </a:r>
          </a:p>
          <a:p>
            <a:pPr marL="216000" indent="-216000">
              <a:buFont typeface="Arial" pitchFamily="34" charset="0"/>
              <a:buChar char="•"/>
            </a:pPr>
            <a:endParaRPr lang="en-GB" sz="1600" dirty="0"/>
          </a:p>
          <a:p>
            <a:pPr marL="216000" indent="-216000">
              <a:buFont typeface="Arial" pitchFamily="34" charset="0"/>
              <a:buChar char="•"/>
            </a:pPr>
            <a:r>
              <a:rPr lang="en-GB" sz="1600" dirty="0"/>
              <a:t>In March 2017, there was </a:t>
            </a:r>
            <a:r>
              <a:rPr lang="en-GB" sz="1600" b="1" dirty="0">
                <a:solidFill>
                  <a:schemeClr val="accent2"/>
                </a:solidFill>
              </a:rPr>
              <a:t>one missing person report</a:t>
            </a:r>
            <a:r>
              <a:rPr lang="en-GB" sz="1600" b="1" dirty="0">
                <a:solidFill>
                  <a:schemeClr val="accent6"/>
                </a:solidFill>
              </a:rPr>
              <a:t> </a:t>
            </a:r>
            <a:r>
              <a:rPr lang="en-GB" sz="1600" dirty="0"/>
              <a:t>for every </a:t>
            </a:r>
            <a:r>
              <a:rPr lang="en-GB" sz="1600" b="1" dirty="0">
                <a:solidFill>
                  <a:schemeClr val="accent2"/>
                </a:solidFill>
              </a:rPr>
              <a:t>six voluntary to hospital patients</a:t>
            </a:r>
            <a:r>
              <a:rPr lang="en-GB" sz="1600" dirty="0"/>
              <a:t>; in March 2018 this was </a:t>
            </a:r>
            <a:r>
              <a:rPr lang="en-GB" sz="1600" b="1" dirty="0">
                <a:solidFill>
                  <a:schemeClr val="accent2"/>
                </a:solidFill>
              </a:rPr>
              <a:t>one for every thirty-nine </a:t>
            </a:r>
            <a:r>
              <a:rPr lang="en-GB" sz="1600" dirty="0"/>
              <a:t>patients.</a:t>
            </a:r>
          </a:p>
          <a:p>
            <a:pPr marL="216000" indent="-216000">
              <a:buFont typeface="Arial" pitchFamily="34" charset="0"/>
              <a:buChar char="•"/>
            </a:pPr>
            <a:endParaRPr lang="en-GB" sz="1600" dirty="0"/>
          </a:p>
          <a:p>
            <a:pPr marL="216000" indent="-216000">
              <a:buFont typeface="Arial" pitchFamily="34" charset="0"/>
              <a:buChar char="•"/>
            </a:pPr>
            <a:r>
              <a:rPr lang="en-GB" sz="1600" b="1" dirty="0">
                <a:solidFill>
                  <a:schemeClr val="accent2"/>
                </a:solidFill>
              </a:rPr>
              <a:t>41% of the missing person reports for the Met Police</a:t>
            </a:r>
            <a:r>
              <a:rPr lang="en-GB" sz="1600" dirty="0">
                <a:solidFill>
                  <a:schemeClr val="accent2"/>
                </a:solidFill>
              </a:rPr>
              <a:t> </a:t>
            </a:r>
            <a:r>
              <a:rPr lang="en-GB" sz="1600" dirty="0"/>
              <a:t>in March 2017 were for voluntary to hospital patients, vs. </a:t>
            </a:r>
            <a:r>
              <a:rPr lang="en-GB" sz="1600" b="1" dirty="0">
                <a:solidFill>
                  <a:schemeClr val="accent2"/>
                </a:solidFill>
              </a:rPr>
              <a:t>8.5% in March </a:t>
            </a:r>
            <a:r>
              <a:rPr lang="en-GB" sz="1600" b="1" dirty="0" smtClean="0">
                <a:solidFill>
                  <a:schemeClr val="accent2"/>
                </a:solidFill>
              </a:rPr>
              <a:t>2018.</a:t>
            </a:r>
            <a:endParaRPr lang="en-GB" sz="1600" dirty="0">
              <a:solidFill>
                <a:schemeClr val="accent2"/>
              </a:solidFill>
            </a:endParaRPr>
          </a:p>
        </p:txBody>
      </p:sp>
      <p:graphicFrame>
        <p:nvGraphicFramePr>
          <p:cNvPr id="13" name="Chart 12"/>
          <p:cNvGraphicFramePr>
            <a:graphicFrameLocks/>
          </p:cNvGraphicFramePr>
          <p:nvPr>
            <p:extLst>
              <p:ext uri="{D42A27DB-BD31-4B8C-83A1-F6EECF244321}">
                <p14:modId xmlns:p14="http://schemas.microsoft.com/office/powerpoint/2010/main" val="3518442520"/>
              </p:ext>
            </p:extLst>
          </p:nvPr>
        </p:nvGraphicFramePr>
        <p:xfrm>
          <a:off x="4499992" y="952128"/>
          <a:ext cx="4376216" cy="4277072"/>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13"/>
          <p:cNvCxnSpPr/>
          <p:nvPr/>
        </p:nvCxnSpPr>
        <p:spPr>
          <a:xfrm>
            <a:off x="6156176" y="2348880"/>
            <a:ext cx="1353084" cy="1853311"/>
          </a:xfrm>
          <a:prstGeom prst="straightConnector1">
            <a:avLst/>
          </a:prstGeom>
          <a:ln w="57150">
            <a:tailEnd type="arrow"/>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6948264" y="2708920"/>
            <a:ext cx="936104" cy="461665"/>
          </a:xfrm>
          <a:prstGeom prst="rect">
            <a:avLst/>
          </a:prstGeom>
          <a:noFill/>
          <a:ln w="28575">
            <a:solidFill>
              <a:schemeClr val="accent2"/>
            </a:solidFill>
          </a:ln>
        </p:spPr>
        <p:txBody>
          <a:bodyPr wrap="square" rtlCol="0">
            <a:spAutoFit/>
          </a:bodyPr>
          <a:lstStyle/>
          <a:p>
            <a:r>
              <a:rPr lang="en-GB" sz="2400" b="1" dirty="0">
                <a:solidFill>
                  <a:schemeClr val="accent6"/>
                </a:solidFill>
              </a:rPr>
              <a:t>-83%</a:t>
            </a:r>
          </a:p>
        </p:txBody>
      </p:sp>
      <p:sp>
        <p:nvSpPr>
          <p:cNvPr id="11" name="TextBox 5"/>
          <p:cNvSpPr txBox="1"/>
          <p:nvPr/>
        </p:nvSpPr>
        <p:spPr>
          <a:xfrm>
            <a:off x="4716016" y="5229200"/>
            <a:ext cx="3996444"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i="1" dirty="0">
                <a:solidFill>
                  <a:schemeClr val="bg1"/>
                </a:solidFill>
              </a:rPr>
              <a:t>“I found the process to be quick and positive both for us as the police, but also for the patient who often feels unsettled. Due to these incidents taking a short time police resources aren't drained and </a:t>
            </a:r>
            <a:r>
              <a:rPr lang="en-GB" sz="1200" b="1" i="1" dirty="0">
                <a:solidFill>
                  <a:schemeClr val="bg1"/>
                </a:solidFill>
              </a:rPr>
              <a:t>we are out of the hospital within the hour.”  </a:t>
            </a:r>
            <a:r>
              <a:rPr lang="en-GB" sz="1200" dirty="0">
                <a:solidFill>
                  <a:schemeClr val="bg1"/>
                </a:solidFill>
              </a:rPr>
              <a:t>Front-line officer, Metropolitan Police</a:t>
            </a:r>
            <a:endParaRPr lang="en-GB" sz="1200" i="1" dirty="0">
              <a:solidFill>
                <a:schemeClr val="bg1"/>
              </a:solidFill>
            </a:endParaRPr>
          </a:p>
        </p:txBody>
      </p:sp>
    </p:spTree>
    <p:extLst>
      <p:ext uri="{BB962C8B-B14F-4D97-AF65-F5344CB8AC3E}">
        <p14:creationId xmlns:p14="http://schemas.microsoft.com/office/powerpoint/2010/main" val="396182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6" name="TextBox 5"/>
          <p:cNvSpPr txBox="1"/>
          <p:nvPr/>
        </p:nvSpPr>
        <p:spPr>
          <a:xfrm>
            <a:off x="323529" y="5517232"/>
            <a:ext cx="4743351" cy="830997"/>
          </a:xfrm>
          <a:prstGeom prst="rect">
            <a:avLst/>
          </a:prstGeom>
          <a:noFill/>
        </p:spPr>
        <p:txBody>
          <a:bodyPr wrap="square" rtlCol="0">
            <a:spAutoFit/>
          </a:bodyPr>
          <a:lstStyle/>
          <a:p>
            <a:r>
              <a:rPr lang="en-GB" sz="1200" b="1" dirty="0" smtClean="0">
                <a:solidFill>
                  <a:schemeClr val="bg1"/>
                </a:solidFill>
              </a:rPr>
              <a:t>For further information on this work or the wider mental health crisis care programme, please contact the programme team:</a:t>
            </a:r>
          </a:p>
          <a:p>
            <a:endParaRPr lang="en-GB" sz="1200" b="1" dirty="0">
              <a:solidFill>
                <a:schemeClr val="bg1"/>
              </a:solidFill>
            </a:endParaRPr>
          </a:p>
          <a:p>
            <a:r>
              <a:rPr lang="en-GB" sz="1200" b="1" dirty="0" smtClean="0">
                <a:solidFill>
                  <a:schemeClr val="bg1"/>
                </a:solidFill>
              </a:rPr>
              <a:t>hlp.londoncrisiscare@nhs.net</a:t>
            </a:r>
            <a:r>
              <a:rPr lang="en-GB" sz="1200" dirty="0" smtClean="0">
                <a:solidFill>
                  <a:schemeClr val="bg1"/>
                </a:solidFill>
              </a:rPr>
              <a:t> </a:t>
            </a:r>
            <a:endParaRPr lang="en-GB" sz="1200" dirty="0">
              <a:solidFill>
                <a:schemeClr val="bg1"/>
              </a:solidFill>
            </a:endParaRPr>
          </a:p>
        </p:txBody>
      </p:sp>
    </p:spTree>
    <p:extLst>
      <p:ext uri="{BB962C8B-B14F-4D97-AF65-F5344CB8AC3E}">
        <p14:creationId xmlns:p14="http://schemas.microsoft.com/office/powerpoint/2010/main" val="287101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84318" y="4562544"/>
            <a:ext cx="8608162" cy="21788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solidFill>
            <a:schemeClr val="accent3"/>
          </a:solidFill>
        </p:spPr>
        <p:txBody>
          <a:bodyPr/>
          <a:lstStyle/>
          <a:p>
            <a:r>
              <a:rPr lang="en-GB" dirty="0" smtClean="0"/>
              <a:t>Context</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4</a:t>
            </a:fld>
            <a:endParaRPr lang="en-GB" dirty="0"/>
          </a:p>
        </p:txBody>
      </p:sp>
      <p:sp>
        <p:nvSpPr>
          <p:cNvPr id="7" name="Rectangle 6"/>
          <p:cNvSpPr/>
          <p:nvPr/>
        </p:nvSpPr>
        <p:spPr>
          <a:xfrm>
            <a:off x="251520" y="805808"/>
            <a:ext cx="8640960" cy="3621009"/>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4" name="Group 13"/>
          <p:cNvGrpSpPr/>
          <p:nvPr/>
        </p:nvGrpSpPr>
        <p:grpSpPr>
          <a:xfrm>
            <a:off x="7464547" y="2903384"/>
            <a:ext cx="1296144" cy="1461720"/>
            <a:chOff x="6077135" y="13039"/>
            <a:chExt cx="2402926" cy="2554099"/>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9858" r="12901" b="-1615"/>
            <a:stretch/>
          </p:blipFill>
          <p:spPr>
            <a:xfrm>
              <a:off x="6077135" y="13039"/>
              <a:ext cx="2402926" cy="1894373"/>
            </a:xfrm>
            <a:prstGeom prst="rect">
              <a:avLst/>
            </a:prstGeom>
          </p:spPr>
          <p:style>
            <a:lnRef idx="1">
              <a:schemeClr val="dk1"/>
            </a:lnRef>
            <a:fillRef idx="2">
              <a:schemeClr val="dk1"/>
            </a:fillRef>
            <a:effectRef idx="1">
              <a:schemeClr val="dk1"/>
            </a:effectRef>
            <a:fontRef idx="minor">
              <a:schemeClr val="dk1"/>
            </a:fontRef>
          </p:style>
        </p:pic>
        <p:pic>
          <p:nvPicPr>
            <p:cNvPr id="1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64" t="67870" r="32551" b="22435"/>
            <a:stretch/>
          </p:blipFill>
          <p:spPr bwMode="auto">
            <a:xfrm>
              <a:off x="6084944" y="1855066"/>
              <a:ext cx="2395117" cy="712072"/>
            </a:xfrm>
            <a:prstGeom prst="rect">
              <a:avLst/>
            </a:prstGeom>
            <a:ln/>
          </p:spPr>
          <p:style>
            <a:lnRef idx="1">
              <a:schemeClr val="dk1"/>
            </a:lnRef>
            <a:fillRef idx="3">
              <a:schemeClr val="dk1"/>
            </a:fillRef>
            <a:effectRef idx="2">
              <a:schemeClr val="dk1"/>
            </a:effectRef>
            <a:fontRef idx="minor">
              <a:schemeClr val="lt1"/>
            </a:fontRef>
          </p:style>
        </p:pic>
      </p:grpSp>
      <p:sp>
        <p:nvSpPr>
          <p:cNvPr id="17" name="TextBox 16"/>
          <p:cNvSpPr txBox="1"/>
          <p:nvPr/>
        </p:nvSpPr>
        <p:spPr>
          <a:xfrm>
            <a:off x="249815" y="909813"/>
            <a:ext cx="6986481" cy="3200876"/>
          </a:xfrm>
          <a:prstGeom prst="rect">
            <a:avLst/>
          </a:prstGeom>
          <a:noFill/>
        </p:spPr>
        <p:txBody>
          <a:bodyPr wrap="square" numCol="1" rtlCol="0">
            <a:spAutoFit/>
          </a:bodyPr>
          <a:lstStyle/>
          <a:p>
            <a:r>
              <a:rPr lang="en-GB" sz="1200" dirty="0"/>
              <a:t>Healthy London Partnership in collaboration with London’s crisis care system  has </a:t>
            </a:r>
            <a:r>
              <a:rPr lang="en-GB" sz="1200" dirty="0" smtClean="0"/>
              <a:t>now developed </a:t>
            </a:r>
            <a:r>
              <a:rPr lang="en-GB" sz="1200" dirty="0"/>
              <a:t>the following guidance to improve the consistency and quality of care across the section 136 </a:t>
            </a:r>
            <a:r>
              <a:rPr lang="en-GB" sz="1200" dirty="0" smtClean="0"/>
              <a:t>pathway:</a:t>
            </a:r>
          </a:p>
          <a:p>
            <a:endParaRPr lang="en-GB" sz="1200" dirty="0" smtClean="0"/>
          </a:p>
          <a:p>
            <a:pPr algn="just">
              <a:spcBef>
                <a:spcPts val="280"/>
              </a:spcBef>
              <a:spcAft>
                <a:spcPts val="600"/>
              </a:spcAft>
            </a:pPr>
            <a:r>
              <a:rPr lang="en-GB" sz="1200" dirty="0">
                <a:solidFill>
                  <a:srgbClr val="3F3F3F"/>
                </a:solidFill>
              </a:rPr>
              <a:t>The </a:t>
            </a:r>
            <a:r>
              <a:rPr lang="en-GB" sz="1200" b="1" dirty="0">
                <a:solidFill>
                  <a:schemeClr val="accent3"/>
                </a:solidFill>
              </a:rPr>
              <a:t>Health Based Place of Safety (</a:t>
            </a:r>
            <a:r>
              <a:rPr lang="en-GB" sz="1200" b="1" dirty="0" err="1">
                <a:solidFill>
                  <a:schemeClr val="accent3"/>
                </a:solidFill>
              </a:rPr>
              <a:t>HBPoS</a:t>
            </a:r>
            <a:r>
              <a:rPr lang="en-GB" sz="1200" b="1" dirty="0">
                <a:solidFill>
                  <a:schemeClr val="accent3"/>
                </a:solidFill>
              </a:rPr>
              <a:t>) Specification </a:t>
            </a:r>
            <a:r>
              <a:rPr lang="en-GB" sz="1200" dirty="0">
                <a:solidFill>
                  <a:srgbClr val="3F3F3F"/>
                </a:solidFill>
              </a:rPr>
              <a:t>outlines the minimum standard of care London’s Health Based Place of Safety sites should offer. This includes details on staffing requirements, governance arrangements, environment and facilities and details on the mental health assessment process. </a:t>
            </a:r>
          </a:p>
          <a:p>
            <a:pPr algn="just">
              <a:spcBef>
                <a:spcPts val="280"/>
              </a:spcBef>
              <a:spcAft>
                <a:spcPts val="280"/>
              </a:spcAft>
            </a:pPr>
            <a:r>
              <a:rPr lang="en-GB" sz="1200" dirty="0">
                <a:solidFill>
                  <a:srgbClr val="3F3F3F"/>
                </a:solidFill>
              </a:rPr>
              <a:t>The </a:t>
            </a:r>
            <a:r>
              <a:rPr lang="en-GB" sz="1200" b="1" dirty="0">
                <a:solidFill>
                  <a:schemeClr val="accent3"/>
                </a:solidFill>
              </a:rPr>
              <a:t>Section 136 Pathway </a:t>
            </a:r>
            <a:r>
              <a:rPr lang="en-GB" sz="1200" dirty="0">
                <a:solidFill>
                  <a:srgbClr val="3F3F3F"/>
                </a:solidFill>
              </a:rPr>
              <a:t>looks at the roles and responsibilities of all stakeholders involved across the pathway, it specifically focusses on the roles of the Police as well as the London Ambulance Service, AMHPs, </a:t>
            </a:r>
            <a:r>
              <a:rPr lang="en-GB" sz="1200" dirty="0" smtClean="0">
                <a:solidFill>
                  <a:srgbClr val="3F3F3F"/>
                </a:solidFill>
              </a:rPr>
              <a:t>ED </a:t>
            </a:r>
            <a:r>
              <a:rPr lang="en-GB" sz="1200" dirty="0">
                <a:solidFill>
                  <a:srgbClr val="3F3F3F"/>
                </a:solidFill>
              </a:rPr>
              <a:t>staff (if physical health care is required) and staff at the Health Based Place of Safety</a:t>
            </a:r>
            <a:r>
              <a:rPr lang="en-GB" sz="1200" dirty="0" smtClean="0">
                <a:solidFill>
                  <a:srgbClr val="3F3F3F"/>
                </a:solidFill>
              </a:rPr>
              <a:t>.</a:t>
            </a:r>
          </a:p>
          <a:p>
            <a:pPr algn="just">
              <a:spcBef>
                <a:spcPts val="280"/>
              </a:spcBef>
              <a:spcAft>
                <a:spcPts val="280"/>
              </a:spcAft>
            </a:pPr>
            <a:r>
              <a:rPr lang="en-GB" sz="1200" kern="0" dirty="0">
                <a:latin typeface="Arial" pitchFamily="34" charset="0"/>
                <a:cs typeface="Arial" pitchFamily="34" charset="0"/>
              </a:rPr>
              <a:t>The guidance was </a:t>
            </a:r>
            <a:r>
              <a:rPr lang="en-GB" sz="1200" b="1" kern="0" dirty="0">
                <a:solidFill>
                  <a:schemeClr val="accent3"/>
                </a:solidFill>
                <a:latin typeface="Arial" pitchFamily="34" charset="0"/>
                <a:cs typeface="Arial" pitchFamily="34" charset="0"/>
              </a:rPr>
              <a:t>endorsed by all key partners </a:t>
            </a:r>
            <a:r>
              <a:rPr lang="en-GB" sz="1200" kern="0" dirty="0">
                <a:latin typeface="Arial" pitchFamily="34" charset="0"/>
                <a:cs typeface="Arial" pitchFamily="34" charset="0"/>
              </a:rPr>
              <a:t>and launched by the </a:t>
            </a:r>
            <a:r>
              <a:rPr lang="en-GB" sz="1200" b="1" kern="0" dirty="0">
                <a:solidFill>
                  <a:schemeClr val="accent3"/>
                </a:solidFill>
                <a:latin typeface="Arial" pitchFamily="34" charset="0"/>
                <a:cs typeface="Arial" pitchFamily="34" charset="0"/>
              </a:rPr>
              <a:t>Mayor of London in December 2016</a:t>
            </a:r>
            <a:r>
              <a:rPr lang="en-GB" sz="1200" kern="0" dirty="0">
                <a:solidFill>
                  <a:schemeClr val="accent6"/>
                </a:solidFill>
                <a:latin typeface="Arial" pitchFamily="34" charset="0"/>
                <a:cs typeface="Arial" pitchFamily="34" charset="0"/>
              </a:rPr>
              <a:t> </a:t>
            </a:r>
            <a:r>
              <a:rPr lang="en-GB" sz="1200" kern="0" dirty="0">
                <a:latin typeface="Arial" pitchFamily="34" charset="0"/>
                <a:cs typeface="Arial" pitchFamily="34" charset="0"/>
              </a:rPr>
              <a:t>at a multi-agency stakeholder event at City Hall.</a:t>
            </a:r>
            <a:endParaRPr lang="en-GB" sz="1200" i="1" dirty="0"/>
          </a:p>
          <a:p>
            <a:pPr algn="just">
              <a:spcBef>
                <a:spcPts val="280"/>
              </a:spcBef>
              <a:spcAft>
                <a:spcPts val="280"/>
              </a:spcAft>
            </a:pPr>
            <a:endParaRPr lang="en-GB" sz="1200" dirty="0">
              <a:solidFill>
                <a:srgbClr val="3F3F3F"/>
              </a:solidFill>
            </a:endParaRPr>
          </a:p>
        </p:txBody>
      </p:sp>
      <p:pic>
        <p:nvPicPr>
          <p:cNvPr id="18" name="Picture 2" descr="https://www.myhealth.london.nhs.uk/sites/default/files/styles/image300xauto/public/COVER%20-%20Mental%20health%20crisis%20care.png?itok=1QHNzkPU">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3340" y="1196752"/>
            <a:ext cx="1095124" cy="1529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descr="\\ims.gov.uk\data\Users\GBEXPVD\EXPHOME24\ETreder\Data\Desktop\met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1993" y="3927017"/>
            <a:ext cx="1070209" cy="2513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s.gov.uk\data\Users\GBEXPVD\EXPHOME24\ETreder\Data\Desktop\BTP_Logo_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885089"/>
            <a:ext cx="1084428" cy="3351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ims.gov.uk\data\Users\GBEXPVD\EXPHOME24\ETreder\Data\Desktop\co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940" y="3908708"/>
            <a:ext cx="1102665" cy="2879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s.gov.uk\data\Users\GBEXPVD\EXPHOME24\ETreder\Data\Desktop\LA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6091" y="3884260"/>
            <a:ext cx="445921" cy="336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s.gov.uk\data\Users\GBEXPVD\EXPHOME24\ETreder\Data\Desktop\MIN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6383" y="3936974"/>
            <a:ext cx="656461" cy="2314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s.gov.uk\data\Users\GBEXPVD\EXPHOME24\ETreder\Data\Desktop\ada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2630" y="3900409"/>
            <a:ext cx="825674" cy="3045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ims.gov.uk\data\Users\GBEXPVD\EXPHOME24\ETreder\Data\Desktop\cc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3032" y="3920993"/>
            <a:ext cx="656461" cy="2633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s.gov.uk\data\Users\GBEXPVD\EXPHOME24\ETreder\Data\Desktop\rcpsy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36340" y="3893226"/>
            <a:ext cx="571759" cy="3188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318" y="4562544"/>
            <a:ext cx="8608161" cy="461665"/>
          </a:xfrm>
          <a:prstGeom prst="rect">
            <a:avLst/>
          </a:prstGeom>
        </p:spPr>
        <p:txBody>
          <a:bodyPr wrap="square">
            <a:spAutoFit/>
          </a:bodyPr>
          <a:lstStyle/>
          <a:p>
            <a:pPr algn="ctr">
              <a:spcAft>
                <a:spcPts val="400"/>
              </a:spcAft>
            </a:pPr>
            <a:r>
              <a:rPr lang="en-GB" sz="1200" b="1" dirty="0">
                <a:solidFill>
                  <a:schemeClr val="accent3"/>
                </a:solidFill>
              </a:rPr>
              <a:t>Service user and partner satisfaction has driven further initiatives </a:t>
            </a:r>
            <a:r>
              <a:rPr lang="en-GB" sz="1200" dirty="0"/>
              <a:t>to support implementation of the s136 model of care as well as other improvements to London’s mental health crisis care system.</a:t>
            </a:r>
          </a:p>
        </p:txBody>
      </p:sp>
      <p:sp>
        <p:nvSpPr>
          <p:cNvPr id="8" name="Rectangle 7"/>
          <p:cNvSpPr/>
          <p:nvPr/>
        </p:nvSpPr>
        <p:spPr>
          <a:xfrm>
            <a:off x="971600" y="5129528"/>
            <a:ext cx="3672408" cy="1436291"/>
          </a:xfrm>
          <a:prstGeom prst="rect">
            <a:avLst/>
          </a:prstGeom>
          <a:solidFill>
            <a:schemeClr val="accent3"/>
          </a:solidFill>
        </p:spPr>
        <p:txBody>
          <a:bodyPr wrap="square">
            <a:spAutoFit/>
          </a:bodyPr>
          <a:lstStyle/>
          <a:p>
            <a:pPr algn="ctr">
              <a:spcAft>
                <a:spcPts val="400"/>
              </a:spcAft>
            </a:pPr>
            <a:r>
              <a:rPr lang="en-GB" sz="1200" b="1" dirty="0">
                <a:solidFill>
                  <a:schemeClr val="bg1"/>
                </a:solidFill>
              </a:rPr>
              <a:t>Multi-agency mental health training sessions </a:t>
            </a:r>
            <a:r>
              <a:rPr lang="en-GB" sz="1200" dirty="0" smtClean="0">
                <a:solidFill>
                  <a:schemeClr val="accent3">
                    <a:lumMod val="20000"/>
                    <a:lumOff val="80000"/>
                  </a:schemeClr>
                </a:solidFill>
              </a:rPr>
              <a:t>at </a:t>
            </a:r>
            <a:r>
              <a:rPr lang="en-GB" sz="1200" dirty="0">
                <a:solidFill>
                  <a:schemeClr val="accent3">
                    <a:lumMod val="20000"/>
                    <a:lumOff val="80000"/>
                  </a:schemeClr>
                </a:solidFill>
              </a:rPr>
              <a:t>each of </a:t>
            </a:r>
            <a:r>
              <a:rPr lang="en-GB" sz="1200" b="1" dirty="0">
                <a:solidFill>
                  <a:schemeClr val="bg1"/>
                </a:solidFill>
              </a:rPr>
              <a:t>London’s Mental Health </a:t>
            </a:r>
            <a:r>
              <a:rPr lang="en-GB" sz="1200" b="1" dirty="0" smtClean="0">
                <a:solidFill>
                  <a:schemeClr val="bg1"/>
                </a:solidFill>
              </a:rPr>
              <a:t>Trusts, </a:t>
            </a:r>
            <a:r>
              <a:rPr lang="en-GB" sz="1200" b="1" dirty="0">
                <a:solidFill>
                  <a:schemeClr val="bg1"/>
                </a:solidFill>
              </a:rPr>
              <a:t>Emergency Departments </a:t>
            </a:r>
            <a:r>
              <a:rPr lang="en-GB" sz="1200" b="1" dirty="0" smtClean="0">
                <a:solidFill>
                  <a:schemeClr val="bg1"/>
                </a:solidFill>
              </a:rPr>
              <a:t> &amp; London Ambulance</a:t>
            </a:r>
            <a:r>
              <a:rPr lang="en-GB" sz="1200" dirty="0" smtClean="0">
                <a:solidFill>
                  <a:schemeClr val="accent6">
                    <a:lumMod val="20000"/>
                    <a:lumOff val="80000"/>
                  </a:schemeClr>
                </a:solidFill>
              </a:rPr>
              <a:t>. </a:t>
            </a:r>
            <a:r>
              <a:rPr lang="en-GB" sz="1200" dirty="0" smtClean="0">
                <a:solidFill>
                  <a:schemeClr val="bg1"/>
                </a:solidFill>
              </a:rPr>
              <a:t>Over </a:t>
            </a:r>
            <a:r>
              <a:rPr lang="en-GB" sz="1200" b="1" dirty="0" smtClean="0">
                <a:solidFill>
                  <a:schemeClr val="bg1"/>
                </a:solidFill>
              </a:rPr>
              <a:t>600</a:t>
            </a:r>
            <a:r>
              <a:rPr lang="en-GB" sz="1200" dirty="0" smtClean="0">
                <a:solidFill>
                  <a:schemeClr val="bg1"/>
                </a:solidFill>
              </a:rPr>
              <a:t> </a:t>
            </a:r>
            <a:r>
              <a:rPr lang="en-GB" sz="1200" dirty="0">
                <a:solidFill>
                  <a:schemeClr val="accent3">
                    <a:lumMod val="20000"/>
                    <a:lumOff val="80000"/>
                  </a:schemeClr>
                </a:solidFill>
              </a:rPr>
              <a:t>staff trained to date from all the different agencies and </a:t>
            </a:r>
            <a:r>
              <a:rPr lang="en-GB" sz="1200" b="1" dirty="0" smtClean="0">
                <a:solidFill>
                  <a:schemeClr val="bg1"/>
                </a:solidFill>
              </a:rPr>
              <a:t>14 </a:t>
            </a:r>
            <a:r>
              <a:rPr lang="en-GB" sz="1200" b="1" dirty="0">
                <a:solidFill>
                  <a:schemeClr val="bg1"/>
                </a:solidFill>
              </a:rPr>
              <a:t>sessions are scheduled in London EDs</a:t>
            </a:r>
            <a:r>
              <a:rPr lang="en-GB" sz="1200" b="1" dirty="0">
                <a:solidFill>
                  <a:schemeClr val="accent6">
                    <a:lumMod val="20000"/>
                    <a:lumOff val="80000"/>
                  </a:schemeClr>
                </a:solidFill>
              </a:rPr>
              <a:t> </a:t>
            </a:r>
            <a:r>
              <a:rPr lang="en-GB" sz="1200" dirty="0" smtClean="0">
                <a:solidFill>
                  <a:schemeClr val="accent3">
                    <a:lumMod val="20000"/>
                    <a:lumOff val="80000"/>
                  </a:schemeClr>
                </a:solidFill>
              </a:rPr>
              <a:t>in spring 2019. </a:t>
            </a:r>
            <a:endParaRPr lang="en-GB" sz="1200" i="1" dirty="0">
              <a:solidFill>
                <a:schemeClr val="accent3">
                  <a:lumMod val="20000"/>
                  <a:lumOff val="80000"/>
                </a:schemeClr>
              </a:solidFill>
            </a:endParaRPr>
          </a:p>
          <a:p>
            <a:pPr algn="ctr">
              <a:spcAft>
                <a:spcPts val="400"/>
              </a:spcAft>
            </a:pPr>
            <a:r>
              <a:rPr lang="en-GB" sz="1200" i="1" dirty="0" smtClean="0">
                <a:solidFill>
                  <a:schemeClr val="accent3">
                    <a:lumMod val="20000"/>
                    <a:lumOff val="80000"/>
                  </a:schemeClr>
                </a:solidFill>
              </a:rPr>
              <a:t>See p5 for training slides</a:t>
            </a:r>
            <a:endParaRPr lang="en-GB" sz="1200" i="1" dirty="0">
              <a:solidFill>
                <a:schemeClr val="accent3">
                  <a:lumMod val="20000"/>
                  <a:lumOff val="80000"/>
                </a:schemeClr>
              </a:solidFill>
            </a:endParaRPr>
          </a:p>
        </p:txBody>
      </p:sp>
      <p:sp>
        <p:nvSpPr>
          <p:cNvPr id="38" name="Text Box 2"/>
          <p:cNvSpPr txBox="1">
            <a:spLocks noChangeArrowheads="1"/>
          </p:cNvSpPr>
          <p:nvPr/>
        </p:nvSpPr>
        <p:spPr bwMode="auto">
          <a:xfrm>
            <a:off x="5004048" y="5223715"/>
            <a:ext cx="2736304" cy="1251625"/>
          </a:xfrm>
          <a:prstGeom prst="rect">
            <a:avLst/>
          </a:prstGeom>
          <a:solidFill>
            <a:schemeClr val="accent3"/>
          </a:solidFill>
          <a:ln w="9525">
            <a:noFill/>
            <a:miter lim="800000"/>
            <a:headEnd/>
            <a:tailEnd/>
          </a:ln>
        </p:spPr>
        <p:txBody>
          <a:bodyPr rot="0" vert="horz" wrap="square" lIns="91440" tIns="45720" rIns="91440" bIns="45720" anchor="ctr" anchorCtr="0">
            <a:spAutoFit/>
          </a:bodyPr>
          <a:lstStyle/>
          <a:p>
            <a:pPr algn="ctr">
              <a:spcAft>
                <a:spcPts val="400"/>
              </a:spcAft>
            </a:pPr>
            <a:r>
              <a:rPr lang="en-GB" sz="1200" dirty="0" smtClean="0">
                <a:solidFill>
                  <a:schemeClr val="accent3">
                    <a:lumMod val="20000"/>
                    <a:lumOff val="80000"/>
                  </a:schemeClr>
                </a:solidFill>
              </a:rPr>
              <a:t>A </a:t>
            </a:r>
            <a:r>
              <a:rPr lang="en-GB" sz="1200" b="1" dirty="0" smtClean="0">
                <a:solidFill>
                  <a:schemeClr val="bg1"/>
                </a:solidFill>
              </a:rPr>
              <a:t>handover </a:t>
            </a:r>
            <a:r>
              <a:rPr lang="en-GB" sz="1200" b="1" dirty="0">
                <a:solidFill>
                  <a:schemeClr val="bg1"/>
                </a:solidFill>
              </a:rPr>
              <a:t>process </a:t>
            </a:r>
            <a:r>
              <a:rPr lang="en-GB" sz="1200" dirty="0">
                <a:solidFill>
                  <a:schemeClr val="accent3">
                    <a:lumMod val="20000"/>
                    <a:lumOff val="80000"/>
                  </a:schemeClr>
                </a:solidFill>
              </a:rPr>
              <a:t>for voluntary mental health patients attending </a:t>
            </a:r>
            <a:r>
              <a:rPr lang="en-GB" sz="1200" dirty="0" smtClean="0">
                <a:solidFill>
                  <a:schemeClr val="accent3">
                    <a:lumMod val="20000"/>
                    <a:lumOff val="80000"/>
                  </a:schemeClr>
                </a:solidFill>
              </a:rPr>
              <a:t>ED with police has </a:t>
            </a:r>
            <a:r>
              <a:rPr lang="en-GB" sz="1200" dirty="0">
                <a:solidFill>
                  <a:schemeClr val="accent3">
                    <a:lumMod val="20000"/>
                    <a:lumOff val="80000"/>
                  </a:schemeClr>
                </a:solidFill>
              </a:rPr>
              <a:t>now been </a:t>
            </a:r>
            <a:r>
              <a:rPr lang="en-GB" sz="1200" b="1" dirty="0">
                <a:solidFill>
                  <a:schemeClr val="bg1"/>
                </a:solidFill>
              </a:rPr>
              <a:t>implemented London-wide </a:t>
            </a:r>
            <a:r>
              <a:rPr lang="en-GB" sz="1200" dirty="0">
                <a:solidFill>
                  <a:schemeClr val="accent3">
                    <a:lumMod val="20000"/>
                    <a:lumOff val="80000"/>
                  </a:schemeClr>
                </a:solidFill>
              </a:rPr>
              <a:t>with all three of London’s police </a:t>
            </a:r>
            <a:r>
              <a:rPr lang="en-GB" sz="1200" dirty="0" smtClean="0">
                <a:solidFill>
                  <a:schemeClr val="accent3">
                    <a:lumMod val="20000"/>
                    <a:lumOff val="80000"/>
                  </a:schemeClr>
                </a:solidFill>
              </a:rPr>
              <a:t>forces. </a:t>
            </a:r>
          </a:p>
          <a:p>
            <a:pPr algn="ctr">
              <a:spcAft>
                <a:spcPts val="400"/>
              </a:spcAft>
            </a:pPr>
            <a:r>
              <a:rPr lang="en-GB" sz="1200" i="1" dirty="0">
                <a:solidFill>
                  <a:schemeClr val="accent3">
                    <a:lumMod val="20000"/>
                    <a:lumOff val="80000"/>
                  </a:schemeClr>
                </a:solidFill>
              </a:rPr>
              <a:t>S</a:t>
            </a:r>
            <a:r>
              <a:rPr lang="en-GB" sz="1200" i="1" dirty="0" smtClean="0">
                <a:solidFill>
                  <a:schemeClr val="accent3">
                    <a:lumMod val="20000"/>
                    <a:lumOff val="80000"/>
                  </a:schemeClr>
                </a:solidFill>
              </a:rPr>
              <a:t>ee p30 for further information</a:t>
            </a:r>
            <a:endParaRPr lang="en-GB" sz="1200" i="1" dirty="0">
              <a:solidFill>
                <a:schemeClr val="accent3">
                  <a:lumMod val="20000"/>
                  <a:lumOff val="80000"/>
                </a:schemeClr>
              </a:solidFill>
            </a:endParaRPr>
          </a:p>
        </p:txBody>
      </p:sp>
      <p:sp>
        <p:nvSpPr>
          <p:cNvPr id="51" name="TextBox 50"/>
          <p:cNvSpPr txBox="1"/>
          <p:nvPr/>
        </p:nvSpPr>
        <p:spPr>
          <a:xfrm>
            <a:off x="7164288" y="805808"/>
            <a:ext cx="1769299" cy="430887"/>
          </a:xfrm>
          <a:prstGeom prst="rect">
            <a:avLst/>
          </a:prstGeom>
          <a:noFill/>
        </p:spPr>
        <p:txBody>
          <a:bodyPr wrap="square" rtlCol="0">
            <a:spAutoFit/>
          </a:bodyPr>
          <a:lstStyle/>
          <a:p>
            <a:pPr algn="ctr"/>
            <a:r>
              <a:rPr lang="en-GB" sz="1100" i="1" dirty="0" smtClean="0">
                <a:solidFill>
                  <a:schemeClr val="accent3"/>
                </a:solidFill>
              </a:rPr>
              <a:t>Click to view the guidance</a:t>
            </a:r>
          </a:p>
        </p:txBody>
      </p:sp>
      <p:sp>
        <p:nvSpPr>
          <p:cNvPr id="53" name="Down Arrow 52"/>
          <p:cNvSpPr/>
          <p:nvPr/>
        </p:nvSpPr>
        <p:spPr>
          <a:xfrm>
            <a:off x="8604448" y="924128"/>
            <a:ext cx="126193" cy="200616"/>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248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50825" y="1340768"/>
            <a:ext cx="6985000" cy="2520279"/>
          </a:xfrm>
        </p:spPr>
        <p:txBody>
          <a:bodyPr/>
          <a:lstStyle/>
          <a:p>
            <a:r>
              <a:rPr lang="en-GB" dirty="0" smtClean="0"/>
              <a:t>Training slides on the 2018 </a:t>
            </a:r>
            <a:r>
              <a:rPr lang="en-GB" b="1" dirty="0"/>
              <a:t>Mental Health &amp; Emergency Departments: A workshop on the law and good practice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5</a:t>
            </a:fld>
            <a:endParaRPr lang="en-GB" dirty="0"/>
          </a:p>
        </p:txBody>
      </p:sp>
    </p:spTree>
    <p:extLst>
      <p:ext uri="{BB962C8B-B14F-4D97-AF65-F5344CB8AC3E}">
        <p14:creationId xmlns:p14="http://schemas.microsoft.com/office/powerpoint/2010/main" val="263674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of this presentation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a:xfrm>
            <a:off x="395535" y="836712"/>
            <a:ext cx="8497639" cy="5976664"/>
          </a:xfrm>
        </p:spPr>
        <p:txBody>
          <a:bodyPr>
            <a:normAutofit/>
          </a:bodyPr>
          <a:lstStyle/>
          <a:p>
            <a:pPr>
              <a:spcBef>
                <a:spcPts val="1200"/>
              </a:spcBef>
              <a:spcAft>
                <a:spcPts val="1200"/>
              </a:spcAft>
              <a:defRPr/>
            </a:pPr>
            <a:r>
              <a:rPr lang="en-US" sz="2000" dirty="0"/>
              <a:t>ED staff may encounter</a:t>
            </a:r>
          </a:p>
          <a:p>
            <a:pPr marL="457200" indent="-457200">
              <a:spcBef>
                <a:spcPts val="1200"/>
              </a:spcBef>
              <a:spcAft>
                <a:spcPts val="1200"/>
              </a:spcAft>
              <a:buFont typeface="+mj-lt"/>
              <a:buAutoNum type="arabicPeriod"/>
              <a:defRPr/>
            </a:pPr>
            <a:r>
              <a:rPr lang="en-US" sz="2000" dirty="0"/>
              <a:t>People who are brought to hospital by the police under s.136 of the Mental Health Act 1983 (‘MHA’)</a:t>
            </a:r>
          </a:p>
          <a:p>
            <a:pPr marL="457200" indent="-457200">
              <a:spcBef>
                <a:spcPts val="1200"/>
              </a:spcBef>
              <a:spcAft>
                <a:spcPts val="1200"/>
              </a:spcAft>
              <a:buFont typeface="+mj-lt"/>
              <a:buAutoNum type="arabicPeriod"/>
              <a:defRPr/>
            </a:pPr>
            <a:r>
              <a:rPr lang="en-US" sz="2000" dirty="0"/>
              <a:t>People under arrest who have been brought by the police for health checks who exhibit symptoms of mental disorder</a:t>
            </a:r>
          </a:p>
          <a:p>
            <a:pPr marL="457200" indent="-457200">
              <a:spcBef>
                <a:spcPts val="1200"/>
              </a:spcBef>
              <a:spcAft>
                <a:spcPts val="1200"/>
              </a:spcAft>
              <a:buFont typeface="+mj-lt"/>
              <a:buAutoNum type="arabicPeriod"/>
              <a:defRPr/>
            </a:pPr>
            <a:r>
              <a:rPr lang="en-US" sz="2000" dirty="0"/>
              <a:t>People who have ben brought in (or have presented themselves) for health treatment who lack the mental capacity to make safe decisions about their own care</a:t>
            </a:r>
          </a:p>
          <a:p>
            <a:pPr marL="457200" indent="-457200">
              <a:spcBef>
                <a:spcPts val="1200"/>
              </a:spcBef>
              <a:spcAft>
                <a:spcPts val="1200"/>
              </a:spcAft>
              <a:buFont typeface="+mj-lt"/>
              <a:buAutoNum type="arabicPeriod"/>
              <a:defRPr/>
            </a:pPr>
            <a:r>
              <a:rPr lang="en-US" sz="2000" dirty="0"/>
              <a:t>People with mental health problems who have agreed to come in with the police (new voluntary handover </a:t>
            </a:r>
            <a:r>
              <a:rPr lang="en-US" sz="2000" dirty="0" smtClean="0"/>
              <a:t>process)</a:t>
            </a:r>
            <a:endParaRPr lang="en-US" sz="2000" dirty="0"/>
          </a:p>
          <a:p>
            <a:pPr marL="403225" indent="-403225">
              <a:spcAft>
                <a:spcPct val="0"/>
              </a:spcAft>
              <a:buFont typeface="Arial" panose="020B0604020202020204" pitchFamily="34" charset="0"/>
              <a:buChar char="•"/>
              <a:defRPr/>
            </a:pPr>
            <a:endParaRPr lang="en-US" dirty="0">
              <a:solidFill>
                <a:srgbClr val="000000"/>
              </a:solidFill>
            </a:endParaRPr>
          </a:p>
          <a:p>
            <a:pPr marL="403225" indent="-403225">
              <a:spcAft>
                <a:spcPct val="0"/>
              </a:spcAft>
              <a:buFont typeface="Arial" panose="020B0604020202020204" pitchFamily="34" charset="0"/>
              <a:buChar char="•"/>
              <a:defRPr/>
            </a:pPr>
            <a:r>
              <a:rPr lang="en-US" sz="2000" dirty="0">
                <a:solidFill>
                  <a:schemeClr val="accent6"/>
                </a:solidFill>
              </a:rPr>
              <a:t>What does the law require of hospital staff in each case?</a:t>
            </a:r>
          </a:p>
          <a:p>
            <a:pPr marL="403225" indent="-403225">
              <a:spcAft>
                <a:spcPct val="0"/>
              </a:spcAft>
              <a:buFont typeface="Arial" panose="020B0604020202020204" pitchFamily="34" charset="0"/>
              <a:buChar char="•"/>
              <a:defRPr/>
            </a:pPr>
            <a:r>
              <a:rPr lang="en-US" sz="2000" dirty="0">
                <a:solidFill>
                  <a:schemeClr val="accent6"/>
                </a:solidFill>
              </a:rPr>
              <a:t>What are the issues &amp; difficulties in practice?</a:t>
            </a:r>
          </a:p>
          <a:p>
            <a:pPr marL="403225" indent="-403225">
              <a:spcAft>
                <a:spcPct val="0"/>
              </a:spcAft>
              <a:buFont typeface="Arial" panose="020B0604020202020204" pitchFamily="34" charset="0"/>
              <a:buChar char="•"/>
              <a:defRPr/>
            </a:pPr>
            <a:endParaRPr lang="en-US" sz="1400" dirty="0">
              <a:solidFill>
                <a:srgbClr val="000000"/>
              </a:solidFill>
            </a:endParaRPr>
          </a:p>
          <a:p>
            <a:endParaRPr lang="en-GB" dirty="0"/>
          </a:p>
        </p:txBody>
      </p:sp>
      <p:sp>
        <p:nvSpPr>
          <p:cNvPr id="7" name="Rectangle 6"/>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10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responsibility &amp; legal accountability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
        <p:nvSpPr>
          <p:cNvPr id="5" name="Content Placeholder 4"/>
          <p:cNvSpPr>
            <a:spLocks noGrp="1"/>
          </p:cNvSpPr>
          <p:nvPr>
            <p:ph sz="quarter" idx="15"/>
          </p:nvPr>
        </p:nvSpPr>
        <p:spPr>
          <a:xfrm>
            <a:off x="395535" y="980728"/>
            <a:ext cx="8497639" cy="5400600"/>
          </a:xfrm>
        </p:spPr>
        <p:txBody>
          <a:bodyPr>
            <a:normAutofit/>
          </a:bodyPr>
          <a:lstStyle/>
          <a:p>
            <a:pPr lvl="1">
              <a:spcBef>
                <a:spcPts val="1200"/>
              </a:spcBef>
              <a:spcAft>
                <a:spcPts val="1200"/>
              </a:spcAft>
            </a:pPr>
            <a:r>
              <a:rPr lang="en-GB" sz="2000" dirty="0"/>
              <a:t>If someone at ED presents a risk to themselves, or to others, there are two accountabilities for them:</a:t>
            </a:r>
          </a:p>
          <a:p>
            <a:pPr marL="727075" lvl="2" indent="-457200">
              <a:spcBef>
                <a:spcPts val="1200"/>
              </a:spcBef>
              <a:spcAft>
                <a:spcPts val="1200"/>
              </a:spcAft>
              <a:buFont typeface="+mj-lt"/>
              <a:buAutoNum type="arabicPeriod"/>
            </a:pPr>
            <a:r>
              <a:rPr lang="en-GB" sz="2000" dirty="0"/>
              <a:t>Who is responsible for their </a:t>
            </a:r>
            <a:r>
              <a:rPr lang="en-GB" sz="2000" i="1" dirty="0"/>
              <a:t>clinical</a:t>
            </a:r>
            <a:r>
              <a:rPr lang="en-GB" sz="2000" dirty="0"/>
              <a:t> treatment &amp; care?</a:t>
            </a:r>
          </a:p>
          <a:p>
            <a:pPr marL="727075" lvl="2" indent="-457200">
              <a:spcBef>
                <a:spcPts val="1200"/>
              </a:spcBef>
              <a:spcAft>
                <a:spcPts val="1200"/>
              </a:spcAft>
              <a:buFont typeface="+mj-lt"/>
              <a:buAutoNum type="arabicPeriod"/>
            </a:pPr>
            <a:r>
              <a:rPr lang="en-GB" sz="2000" dirty="0"/>
              <a:t>Who is </a:t>
            </a:r>
            <a:r>
              <a:rPr lang="en-GB" sz="2000" i="1" dirty="0"/>
              <a:t>legally</a:t>
            </a:r>
            <a:r>
              <a:rPr lang="en-GB" sz="2000" dirty="0"/>
              <a:t> responsible for keeping them safe &amp; stopping them walking out?- The same person or someone else?</a:t>
            </a:r>
          </a:p>
          <a:p>
            <a:pPr lvl="1">
              <a:spcBef>
                <a:spcPts val="1200"/>
              </a:spcBef>
              <a:spcAft>
                <a:spcPts val="1200"/>
              </a:spcAft>
            </a:pPr>
            <a:r>
              <a:rPr lang="en-GB" sz="2000" dirty="0"/>
              <a:t>Problems arise when these accountabilities get blurred (see e.g. </a:t>
            </a:r>
            <a:r>
              <a:rPr lang="en-GB" sz="2000" i="1" dirty="0"/>
              <a:t>Webley v SW London &amp; St George’s MH Trust, 2014)</a:t>
            </a:r>
          </a:p>
          <a:p>
            <a:pPr lvl="1">
              <a:spcBef>
                <a:spcPts val="1200"/>
              </a:spcBef>
              <a:spcAft>
                <a:spcPts val="1200"/>
              </a:spcAft>
            </a:pPr>
            <a:r>
              <a:rPr lang="en-GB" sz="2000" dirty="0"/>
              <a:t>At any given time it must be clear who is </a:t>
            </a:r>
            <a:r>
              <a:rPr lang="en-GB" sz="2000" i="1" dirty="0"/>
              <a:t>legally responsible for managing the person</a:t>
            </a:r>
            <a:r>
              <a:rPr lang="en-GB" sz="2000" dirty="0"/>
              <a:t>, as well as who has </a:t>
            </a:r>
            <a:r>
              <a:rPr lang="en-GB" sz="2000" i="1" dirty="0"/>
              <a:t>clinical</a:t>
            </a:r>
            <a:r>
              <a:rPr lang="en-GB" sz="2000" dirty="0"/>
              <a:t> </a:t>
            </a:r>
            <a:r>
              <a:rPr lang="en-GB" sz="2000" i="1" dirty="0" smtClean="0"/>
              <a:t>responsibility</a:t>
            </a:r>
            <a:endParaRPr lang="en-US" sz="1400" dirty="0">
              <a:solidFill>
                <a:srgbClr val="000000"/>
              </a:solidFill>
            </a:endParaRPr>
          </a:p>
          <a:p>
            <a:endParaRPr lang="en-GB" dirty="0"/>
          </a:p>
        </p:txBody>
      </p:sp>
      <p:sp>
        <p:nvSpPr>
          <p:cNvPr id="7" name="Rectangle 6"/>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53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Parity of esteem</a:t>
            </a:r>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p:cNvSpPr>
            <a:spLocks noGrp="1"/>
          </p:cNvSpPr>
          <p:nvPr>
            <p:ph sz="quarter" idx="15"/>
          </p:nvPr>
        </p:nvSpPr>
        <p:spPr>
          <a:xfrm>
            <a:off x="395535" y="1196752"/>
            <a:ext cx="8497639" cy="5184576"/>
          </a:xfrm>
        </p:spPr>
        <p:txBody>
          <a:bodyPr>
            <a:normAutofit/>
          </a:bodyPr>
          <a:lstStyle/>
          <a:p>
            <a:pPr lvl="1">
              <a:spcBef>
                <a:spcPts val="1200"/>
              </a:spcBef>
              <a:spcAft>
                <a:spcPts val="1200"/>
              </a:spcAft>
            </a:pPr>
            <a:r>
              <a:rPr lang="en-GB" sz="2000" dirty="0" smtClean="0"/>
              <a:t>The </a:t>
            </a:r>
            <a:r>
              <a:rPr lang="en-GB" sz="2000" dirty="0"/>
              <a:t>principle of ‘parity of esteem’ says that everyone is entitled to equal treatment without discrimination</a:t>
            </a:r>
          </a:p>
          <a:p>
            <a:pPr lvl="1">
              <a:spcBef>
                <a:spcPts val="1200"/>
              </a:spcBef>
              <a:spcAft>
                <a:spcPts val="1200"/>
              </a:spcAft>
            </a:pPr>
            <a:r>
              <a:rPr lang="en-GB" sz="2000" dirty="0"/>
              <a:t>If person would be treated for their</a:t>
            </a:r>
            <a:r>
              <a:rPr lang="en-GB" sz="2000" i="1" dirty="0"/>
              <a:t> physical </a:t>
            </a:r>
            <a:r>
              <a:rPr lang="en-GB" sz="2000" dirty="0"/>
              <a:t>health, then in principle they are entitled to be seen for their </a:t>
            </a:r>
            <a:r>
              <a:rPr lang="en-GB" sz="2000" i="1" dirty="0"/>
              <a:t>mental</a:t>
            </a:r>
            <a:r>
              <a:rPr lang="en-GB" sz="2000" dirty="0"/>
              <a:t> </a:t>
            </a:r>
            <a:r>
              <a:rPr lang="en-GB" sz="2000" dirty="0" smtClean="0"/>
              <a:t>health</a:t>
            </a:r>
          </a:p>
          <a:p>
            <a:pPr lvl="1">
              <a:spcBef>
                <a:spcPts val="1200"/>
              </a:spcBef>
              <a:spcAft>
                <a:spcPts val="1200"/>
              </a:spcAft>
            </a:pPr>
            <a:r>
              <a:rPr lang="en-GB" sz="2000" dirty="0"/>
              <a:t>A decision to exclude any patient from ED is a serious one and should be escalated to the senior person on call</a:t>
            </a:r>
          </a:p>
          <a:p>
            <a:pPr lvl="1">
              <a:spcBef>
                <a:spcPts val="1200"/>
              </a:spcBef>
              <a:spcAft>
                <a:spcPts val="1200"/>
              </a:spcAft>
            </a:pPr>
            <a:r>
              <a:rPr lang="en-GB" sz="2000" dirty="0"/>
              <a:t>The decision should relate to the specific risks that they present, and not to a particular diagnosis or presentation</a:t>
            </a:r>
          </a:p>
          <a:p>
            <a:pPr lvl="1">
              <a:spcBef>
                <a:spcPts val="1200"/>
              </a:spcBef>
              <a:spcAft>
                <a:spcPts val="1200"/>
              </a:spcAft>
            </a:pPr>
            <a:r>
              <a:rPr lang="en-GB" sz="2000" dirty="0"/>
              <a:t>Some mentally disordered people may need a high level of attention &amp; input- this is a </a:t>
            </a:r>
            <a:r>
              <a:rPr lang="en-GB" sz="2000" b="1" dirty="0">
                <a:solidFill>
                  <a:schemeClr val="accent6"/>
                </a:solidFill>
              </a:rPr>
              <a:t>resource</a:t>
            </a:r>
            <a:r>
              <a:rPr lang="en-GB" sz="2000" dirty="0"/>
              <a:t> issue for the Trust</a:t>
            </a:r>
          </a:p>
          <a:p>
            <a:pPr lvl="1">
              <a:spcBef>
                <a:spcPts val="1200"/>
              </a:spcBef>
              <a:spcAft>
                <a:spcPts val="1200"/>
              </a:spcAft>
            </a:pPr>
            <a:endParaRPr lang="en-GB" sz="2000" dirty="0"/>
          </a:p>
          <a:p>
            <a:endParaRPr lang="en-GB" sz="16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367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Patient brought in by police voluntarily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9</a:t>
            </a:fld>
            <a:endParaRPr lang="en-GB" dirty="0"/>
          </a:p>
        </p:txBody>
      </p:sp>
      <p:sp>
        <p:nvSpPr>
          <p:cNvPr id="5" name="Content Placeholder 4"/>
          <p:cNvSpPr>
            <a:spLocks noGrp="1"/>
          </p:cNvSpPr>
          <p:nvPr>
            <p:ph sz="quarter" idx="15"/>
          </p:nvPr>
        </p:nvSpPr>
        <p:spPr>
          <a:xfrm>
            <a:off x="395535" y="908720"/>
            <a:ext cx="8497639" cy="5616624"/>
          </a:xfrm>
        </p:spPr>
        <p:txBody>
          <a:bodyPr>
            <a:normAutofit/>
          </a:bodyPr>
          <a:lstStyle/>
          <a:p>
            <a:pPr lvl="1">
              <a:spcBef>
                <a:spcPts val="1200"/>
              </a:spcBef>
              <a:spcAft>
                <a:spcPts val="1200"/>
              </a:spcAft>
            </a:pPr>
            <a:r>
              <a:rPr lang="en-GB" sz="2000" dirty="0"/>
              <a:t>Voluntarily’ = has capacity to understand the implications of coming into hospital and has agreed it</a:t>
            </a:r>
          </a:p>
          <a:p>
            <a:pPr lvl="1">
              <a:spcBef>
                <a:spcPts val="1200"/>
              </a:spcBef>
              <a:spcAft>
                <a:spcPts val="1200"/>
              </a:spcAft>
            </a:pPr>
            <a:r>
              <a:rPr lang="en-GB" sz="2000" dirty="0"/>
              <a:t>Can sometimes be brought in in handcuffs for own protection- but does</a:t>
            </a:r>
            <a:r>
              <a:rPr lang="en-GB" sz="2000" b="1" dirty="0"/>
              <a:t> </a:t>
            </a:r>
            <a:r>
              <a:rPr lang="en-GB" sz="2000" b="1" dirty="0">
                <a:solidFill>
                  <a:schemeClr val="accent6"/>
                </a:solidFill>
              </a:rPr>
              <a:t>not</a:t>
            </a:r>
            <a:r>
              <a:rPr lang="en-GB" sz="2000" b="1" dirty="0"/>
              <a:t> </a:t>
            </a:r>
            <a:r>
              <a:rPr lang="en-GB" sz="2000" dirty="0"/>
              <a:t>mean they are in police custody</a:t>
            </a:r>
          </a:p>
          <a:p>
            <a:pPr lvl="1">
              <a:spcBef>
                <a:spcPts val="1200"/>
              </a:spcBef>
              <a:spcAft>
                <a:spcPts val="1200"/>
              </a:spcAft>
            </a:pPr>
            <a:r>
              <a:rPr lang="en-GB" sz="2000" dirty="0"/>
              <a:t>ED staff have no power to restrain a voluntary patient in their own interests (unless you decide they lack the capacity to make safe decisions around their own treatment &amp; care).</a:t>
            </a:r>
          </a:p>
          <a:p>
            <a:pPr lvl="1">
              <a:spcBef>
                <a:spcPts val="1200"/>
              </a:spcBef>
              <a:spcAft>
                <a:spcPts val="1200"/>
              </a:spcAft>
            </a:pPr>
            <a:r>
              <a:rPr lang="en-GB" sz="2000" dirty="0"/>
              <a:t>If they freely choose to leave, you can’t stop them, even if you think it’s potentially dangerous for them. </a:t>
            </a:r>
          </a:p>
          <a:p>
            <a:pPr lvl="1">
              <a:spcBef>
                <a:spcPts val="1200"/>
              </a:spcBef>
              <a:spcAft>
                <a:spcPts val="1200"/>
              </a:spcAft>
            </a:pPr>
            <a:r>
              <a:rPr lang="en-GB" sz="2000" dirty="0"/>
              <a:t>But: if voluntary patient is putting (or about to put) </a:t>
            </a:r>
            <a:r>
              <a:rPr lang="en-GB" sz="2000" i="1" dirty="0"/>
              <a:t>other </a:t>
            </a:r>
            <a:r>
              <a:rPr lang="en-GB" sz="2000" dirty="0"/>
              <a:t>people at risk</a:t>
            </a:r>
            <a:r>
              <a:rPr lang="en-GB" sz="2000" b="1" dirty="0"/>
              <a:t>, ‘</a:t>
            </a:r>
            <a:r>
              <a:rPr lang="en-GB" sz="2000" b="1" dirty="0">
                <a:solidFill>
                  <a:schemeClr val="accent6"/>
                </a:solidFill>
              </a:rPr>
              <a:t>common law necessity</a:t>
            </a:r>
            <a:r>
              <a:rPr lang="en-GB" sz="2000" b="1" dirty="0"/>
              <a:t>’ </a:t>
            </a:r>
            <a:r>
              <a:rPr lang="en-GB" sz="2000" dirty="0"/>
              <a:t>allows you to use whatever force you think is necessary to deal with the risk.</a:t>
            </a:r>
            <a:endParaRPr lang="en-US" sz="2000" dirty="0"/>
          </a:p>
          <a:p>
            <a:endParaRPr lang="en-GB" sz="1600" dirty="0"/>
          </a:p>
        </p:txBody>
      </p:sp>
      <p:sp>
        <p:nvSpPr>
          <p:cNvPr id="6" name="Rectangle 5"/>
          <p:cNvSpPr/>
          <p:nvPr/>
        </p:nvSpPr>
        <p:spPr>
          <a:xfrm>
            <a:off x="251520" y="836712"/>
            <a:ext cx="8640960" cy="56166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2287"/>
      </p:ext>
    </p:extLst>
  </p:cSld>
  <p:clrMapOvr>
    <a:masterClrMapping/>
  </p:clrMapOvr>
</p:sld>
</file>

<file path=ppt/theme/theme1.xml><?xml version="1.0" encoding="utf-8"?>
<a:theme xmlns:a="http://schemas.openxmlformats.org/drawingml/2006/main" name="Training package December 2017">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package December 2017</Template>
  <TotalTime>1489</TotalTime>
  <Words>4080</Words>
  <Application>Microsoft Office PowerPoint</Application>
  <PresentationFormat>On-screen Show (4:3)</PresentationFormat>
  <Paragraphs>280</Paragraphs>
  <Slides>35</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Training package December 2017</vt:lpstr>
      <vt:lpstr>Custom Design</vt:lpstr>
      <vt:lpstr>Acrobat Document</vt:lpstr>
      <vt:lpstr>Mental Health Crisis Care Toolkit</vt:lpstr>
      <vt:lpstr>Contents</vt:lpstr>
      <vt:lpstr>Context</vt:lpstr>
      <vt:lpstr>Context</vt:lpstr>
      <vt:lpstr>PowerPoint Presentation</vt:lpstr>
      <vt:lpstr>Scope of this presentation</vt:lpstr>
      <vt:lpstr>Clinical responsibility &amp; legal accountability</vt:lpstr>
      <vt:lpstr>Parity of esteem</vt:lpstr>
      <vt:lpstr>1: Patient brought in by police voluntarily</vt:lpstr>
      <vt:lpstr>2: Patient detained under section 136 MHA</vt:lpstr>
      <vt:lpstr>S.136 MHA (cont): timescales </vt:lpstr>
      <vt:lpstr>Section 136 MHA (cont): ‘place of safety’</vt:lpstr>
      <vt:lpstr>S.136- role of the doctor </vt:lpstr>
      <vt:lpstr>S.136- role of the AMHP</vt:lpstr>
      <vt:lpstr>S.136 assessments at ED</vt:lpstr>
      <vt:lpstr>Extending time</vt:lpstr>
      <vt:lpstr>Who manages a s.136 patient at ED?</vt:lpstr>
      <vt:lpstr>Waiting for a bed - the legal position</vt:lpstr>
      <vt:lpstr>Possible outcomes following assessment</vt:lpstr>
      <vt:lpstr>Possible outcomes (2)</vt:lpstr>
      <vt:lpstr>Possible outcomes (cont)</vt:lpstr>
      <vt:lpstr>3: Arrested person taken to ED by police</vt:lpstr>
      <vt:lpstr>Arrested person taken to ED (cont)</vt:lpstr>
      <vt:lpstr>4: Patients at ED who lack mental capacity</vt:lpstr>
      <vt:lpstr>Mental Capacity Act - key principles</vt:lpstr>
      <vt:lpstr>Testing patient’s capacity</vt:lpstr>
      <vt:lpstr>Restraining patient lacking mental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Olivia Carmichael</dc:creator>
  <cp:lastModifiedBy>Pascale Monteil</cp:lastModifiedBy>
  <cp:revision>74</cp:revision>
  <cp:lastPrinted>2015-03-23T11:51:44Z</cp:lastPrinted>
  <dcterms:created xsi:type="dcterms:W3CDTF">2017-12-13T10:19:27Z</dcterms:created>
  <dcterms:modified xsi:type="dcterms:W3CDTF">2018-11-14T09:43:22Z</dcterms:modified>
</cp:coreProperties>
</file>