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3.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4.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5.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6.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7.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charts/chart1.xml" ContentType="application/vnd.openxmlformats-officedocument.drawingml.char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2" r:id="rId2"/>
    <p:sldMasterId id="2147483771" r:id="rId3"/>
    <p:sldMasterId id="2147483843" r:id="rId4"/>
    <p:sldMasterId id="2147483915" r:id="rId5"/>
    <p:sldMasterId id="2147483951" r:id="rId6"/>
    <p:sldMasterId id="2147483987" r:id="rId7"/>
    <p:sldMasterId id="2147484023" r:id="rId8"/>
  </p:sldMasterIdLst>
  <p:notesMasterIdLst>
    <p:notesMasterId r:id="rId30"/>
  </p:notesMasterIdLst>
  <p:sldIdLst>
    <p:sldId id="256" r:id="rId9"/>
    <p:sldId id="278" r:id="rId10"/>
    <p:sldId id="317" r:id="rId11"/>
    <p:sldId id="319" r:id="rId12"/>
    <p:sldId id="320" r:id="rId13"/>
    <p:sldId id="313" r:id="rId14"/>
    <p:sldId id="310" r:id="rId15"/>
    <p:sldId id="323" r:id="rId16"/>
    <p:sldId id="293" r:id="rId17"/>
    <p:sldId id="304" r:id="rId18"/>
    <p:sldId id="283" r:id="rId19"/>
    <p:sldId id="321" r:id="rId20"/>
    <p:sldId id="286" r:id="rId21"/>
    <p:sldId id="295" r:id="rId22"/>
    <p:sldId id="322" r:id="rId23"/>
    <p:sldId id="315" r:id="rId24"/>
    <p:sldId id="314" r:id="rId25"/>
    <p:sldId id="318" r:id="rId26"/>
    <p:sldId id="292" r:id="rId27"/>
    <p:sldId id="316" r:id="rId28"/>
    <p:sldId id="294" r:id="rId29"/>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110">
          <p15:clr>
            <a:srgbClr val="A4A3A4"/>
          </p15:clr>
        </p15:guide>
        <p15:guide id="2" orient="horz" pos="4201">
          <p15:clr>
            <a:srgbClr val="A4A3A4"/>
          </p15:clr>
        </p15:guide>
        <p15:guide id="3" orient="horz" pos="4020">
          <p15:clr>
            <a:srgbClr val="A4A3A4"/>
          </p15:clr>
        </p15:guide>
        <p15:guide id="4" orient="horz" pos="119">
          <p15:clr>
            <a:srgbClr val="A4A3A4"/>
          </p15:clr>
        </p15:guide>
        <p15:guide id="5" orient="horz" pos="845">
          <p15:clr>
            <a:srgbClr val="A4A3A4"/>
          </p15:clr>
        </p15:guide>
        <p15:guide id="6" pos="158">
          <p15:clr>
            <a:srgbClr val="A4A3A4"/>
          </p15:clr>
        </p15:guide>
        <p15:guide id="7" pos="5602">
          <p15:clr>
            <a:srgbClr val="A4A3A4"/>
          </p15:clr>
        </p15:guide>
        <p15:guide id="8" pos="2835">
          <p15:clr>
            <a:srgbClr val="A4A3A4"/>
          </p15:clr>
        </p15:guide>
        <p15:guide id="9" pos="2925">
          <p15:clr>
            <a:srgbClr val="A4A3A4"/>
          </p15:clr>
        </p15:guide>
        <p15:guide id="10" pos="2880">
          <p15:clr>
            <a:srgbClr val="A4A3A4"/>
          </p15:clr>
        </p15:guide>
        <p15:guide id="11" pos="2018">
          <p15:clr>
            <a:srgbClr val="A4A3A4"/>
          </p15:clr>
        </p15:guide>
        <p15:guide id="12" pos="1973">
          <p15:clr>
            <a:srgbClr val="A4A3A4"/>
          </p15:clr>
        </p15:guide>
        <p15:guide id="13" pos="3787">
          <p15:clr>
            <a:srgbClr val="A4A3A4"/>
          </p15:clr>
        </p15:guide>
        <p15:guide id="14" pos="3742">
          <p15:clr>
            <a:srgbClr val="A4A3A4"/>
          </p15:clr>
        </p15:guide>
        <p15:guide id="15" pos="3833">
          <p15:clr>
            <a:srgbClr val="A4A3A4"/>
          </p15:clr>
        </p15:guide>
        <p15:guide id="16" pos="1927">
          <p15:clr>
            <a:srgbClr val="A4A3A4"/>
          </p15:clr>
        </p15:guide>
      </p15:sldGuideLst>
    </p:ext>
    <p:ext uri="{2D200454-40CA-4A62-9FC3-DE9A4176ACB9}">
      <p15:notesGuideLst xmlns:p15="http://schemas.microsoft.com/office/powerpoint/2012/main" xmlns="">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1665"/>
    <a:srgbClr val="BD89BB"/>
    <a:srgbClr val="FCEAF3"/>
    <a:srgbClr val="003950"/>
    <a:srgbClr val="003C54"/>
    <a:srgbClr val="002F42"/>
    <a:srgbClr val="EDDEEC"/>
    <a:srgbClr val="452744"/>
    <a:srgbClr val="B47AB3"/>
    <a:srgbClr val="6238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03" autoAdjust="0"/>
    <p:restoredTop sz="50000" autoAdjust="0"/>
  </p:normalViewPr>
  <p:slideViewPr>
    <p:cSldViewPr showGuides="1">
      <p:cViewPr>
        <p:scale>
          <a:sx n="100" d="100"/>
          <a:sy n="100" d="100"/>
        </p:scale>
        <p:origin x="-1950" y="-498"/>
      </p:cViewPr>
      <p:guideLst>
        <p:guide orient="horz" pos="4110"/>
        <p:guide orient="horz" pos="4201"/>
        <p:guide orient="horz" pos="4020"/>
        <p:guide orient="horz" pos="119"/>
        <p:guide orient="horz" pos="845"/>
        <p:guide pos="158"/>
        <p:guide pos="5602"/>
        <p:guide pos="2835"/>
        <p:guide pos="2925"/>
        <p:guide pos="2880"/>
        <p:guide pos="2018"/>
        <p:guide pos="1973"/>
        <p:guide pos="3787"/>
        <p:guide pos="3742"/>
        <p:guide pos="3833"/>
        <p:guide pos="192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2958"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doughnutChart>
        <c:varyColors val="1"/>
        <c:ser>
          <c:idx val="0"/>
          <c:order val="0"/>
          <c:tx>
            <c:strRef>
              <c:f>Sheet1!$B$1</c:f>
              <c:strCache>
                <c:ptCount val="1"/>
                <c:pt idx="0">
                  <c:v>Proportion</c:v>
                </c:pt>
              </c:strCache>
            </c:strRef>
          </c:tx>
          <c:dPt>
            <c:idx val="0"/>
            <c:bubble3D val="0"/>
            <c:extLst xmlns:c16r2="http://schemas.microsoft.com/office/drawing/2015/06/chart">
              <c:ext xmlns:c16="http://schemas.microsoft.com/office/drawing/2014/chart" uri="{C3380CC4-5D6E-409C-BE32-E72D297353CC}">
                <c16:uniqueId val="{00000001-0A96-49D1-96EF-427A5E2A2F0E}"/>
              </c:ext>
            </c:extLst>
          </c:dPt>
          <c:dPt>
            <c:idx val="1"/>
            <c:bubble3D val="0"/>
            <c:extLst xmlns:c16r2="http://schemas.microsoft.com/office/drawing/2015/06/chart">
              <c:ext xmlns:c16="http://schemas.microsoft.com/office/drawing/2014/chart" uri="{C3380CC4-5D6E-409C-BE32-E72D297353CC}">
                <c16:uniqueId val="{00000003-0A96-49D1-96EF-427A5E2A2F0E}"/>
              </c:ext>
            </c:extLst>
          </c:dPt>
          <c:dPt>
            <c:idx val="2"/>
            <c:bubble3D val="0"/>
            <c:extLst xmlns:c16r2="http://schemas.microsoft.com/office/drawing/2015/06/chart">
              <c:ext xmlns:c16="http://schemas.microsoft.com/office/drawing/2014/chart" uri="{C3380CC4-5D6E-409C-BE32-E72D297353CC}">
                <c16:uniqueId val="{00000005-0A96-49D1-96EF-427A5E2A2F0E}"/>
              </c:ext>
            </c:extLst>
          </c:dPt>
          <c:dPt>
            <c:idx val="3"/>
            <c:bubble3D val="0"/>
            <c:extLst xmlns:c16r2="http://schemas.microsoft.com/office/drawing/2015/06/chart">
              <c:ext xmlns:c16="http://schemas.microsoft.com/office/drawing/2014/chart" uri="{C3380CC4-5D6E-409C-BE32-E72D297353CC}">
                <c16:uniqueId val="{00000007-0A96-49D1-96EF-427A5E2A2F0E}"/>
              </c:ext>
            </c:extLst>
          </c:dPt>
          <c:dPt>
            <c:idx val="4"/>
            <c:bubble3D val="0"/>
            <c:extLst xmlns:c16r2="http://schemas.microsoft.com/office/drawing/2015/06/chart">
              <c:ext xmlns:c16="http://schemas.microsoft.com/office/drawing/2014/chart" uri="{C3380CC4-5D6E-409C-BE32-E72D297353CC}">
                <c16:uniqueId val="{00000009-0A96-49D1-96EF-427A5E2A2F0E}"/>
              </c:ext>
            </c:extLst>
          </c:dPt>
          <c:dPt>
            <c:idx val="5"/>
            <c:bubble3D val="0"/>
            <c:extLst xmlns:c16r2="http://schemas.microsoft.com/office/drawing/2015/06/chart">
              <c:ext xmlns:c16="http://schemas.microsoft.com/office/drawing/2014/chart" uri="{C3380CC4-5D6E-409C-BE32-E72D297353CC}">
                <c16:uniqueId val="{0000000B-0A96-49D1-96EF-427A5E2A2F0E}"/>
              </c:ext>
            </c:extLst>
          </c:dPt>
          <c:dPt>
            <c:idx val="6"/>
            <c:bubble3D val="0"/>
          </c:dPt>
          <c:dPt>
            <c:idx val="7"/>
            <c:bubble3D val="0"/>
          </c:dPt>
          <c:dPt>
            <c:idx val="8"/>
            <c:bubble3D val="0"/>
          </c:dPt>
          <c:dPt>
            <c:idx val="9"/>
            <c:bubble3D val="0"/>
          </c:dPt>
          <c:dPt>
            <c:idx val="10"/>
            <c:bubble3D val="0"/>
          </c:dPt>
          <c:dPt>
            <c:idx val="11"/>
            <c:bubble3D val="0"/>
          </c:dPt>
          <c:dLbls>
            <c:dLbl>
              <c:idx val="0"/>
              <c:layout>
                <c:manualLayout>
                  <c:x val="9.165900409068775E-4"/>
                  <c:y val="-4.1016114488571041E-3"/>
                </c:manualLayout>
              </c:layout>
              <c:tx>
                <c:rich>
                  <a:bodyPr/>
                  <a:lstStyle/>
                  <a:p>
                    <a:pPr>
                      <a:defRPr sz="800">
                        <a:solidFill>
                          <a:schemeClr val="bg1"/>
                        </a:solidFill>
                      </a:defRPr>
                    </a:pPr>
                    <a:r>
                      <a:rPr lang="en-US" sz="800" dirty="0" smtClean="0">
                        <a:solidFill>
                          <a:schemeClr val="bg1"/>
                        </a:solidFill>
                      </a:rPr>
                      <a:t>Local</a:t>
                    </a:r>
                  </a:p>
                  <a:p>
                    <a:pPr>
                      <a:defRPr sz="800">
                        <a:solidFill>
                          <a:schemeClr val="bg1"/>
                        </a:solidFill>
                      </a:defRPr>
                    </a:pPr>
                    <a:r>
                      <a:rPr lang="en-US" sz="800" dirty="0" smtClean="0">
                        <a:solidFill>
                          <a:schemeClr val="bg1"/>
                        </a:solidFill>
                      </a:rPr>
                      <a:t>Authority </a:t>
                    </a:r>
                    <a:r>
                      <a:rPr lang="en-US" sz="800" dirty="0">
                        <a:solidFill>
                          <a:schemeClr val="bg1"/>
                        </a:solidFill>
                      </a:rPr>
                      <a:t>staff (e.g. AMHPs) 13%</a:t>
                    </a:r>
                    <a:endParaRPr lang="en-US" dirty="0">
                      <a:solidFill>
                        <a:schemeClr val="bg1"/>
                      </a:solidFill>
                    </a:endParaRPr>
                  </a:p>
                </c:rich>
              </c:tx>
              <c:spPr/>
              <c:showLegendKey val="0"/>
              <c:showVal val="1"/>
              <c:showCatName val="1"/>
              <c:showSerName val="0"/>
              <c:showPercent val="0"/>
              <c:showBubbleSize val="0"/>
            </c:dLbl>
            <c:dLbl>
              <c:idx val="1"/>
              <c:layout>
                <c:manualLayout>
                  <c:x val="1.4764158516472217E-2"/>
                  <c:y val="-2.4609668693142621E-2"/>
                </c:manualLayout>
              </c:layout>
              <c:spPr/>
              <c:txPr>
                <a:bodyPr/>
                <a:lstStyle/>
                <a:p>
                  <a:pPr>
                    <a:defRPr sz="800">
                      <a:solidFill>
                        <a:schemeClr val="bg1"/>
                      </a:solidFill>
                    </a:defRPr>
                  </a:pPr>
                  <a:endParaRPr lang="en-US"/>
                </a:p>
              </c:txPr>
              <c:showLegendKey val="0"/>
              <c:showVal val="1"/>
              <c:showCatName val="1"/>
              <c:showSerName val="0"/>
              <c:showPercent val="0"/>
              <c:showBubbleSize val="0"/>
            </c:dLbl>
            <c:dLbl>
              <c:idx val="2"/>
              <c:layout>
                <c:manualLayout>
                  <c:x val="-1.1968664124653782E-2"/>
                  <c:y val="2.4265306043961082E-2"/>
                </c:manualLayout>
              </c:layout>
              <c:tx>
                <c:rich>
                  <a:bodyPr/>
                  <a:lstStyle/>
                  <a:p>
                    <a:pPr>
                      <a:defRPr sz="800">
                        <a:solidFill>
                          <a:schemeClr val="bg1"/>
                        </a:solidFill>
                      </a:defRPr>
                    </a:pPr>
                    <a:r>
                      <a:rPr lang="en-US" sz="800" dirty="0">
                        <a:solidFill>
                          <a:schemeClr val="bg1"/>
                        </a:solidFill>
                      </a:rPr>
                      <a:t>Acute trust </a:t>
                    </a:r>
                    <a:endParaRPr lang="en-US" sz="800" dirty="0" smtClean="0">
                      <a:solidFill>
                        <a:schemeClr val="bg1"/>
                      </a:solidFill>
                    </a:endParaRPr>
                  </a:p>
                  <a:p>
                    <a:pPr>
                      <a:defRPr sz="800">
                        <a:solidFill>
                          <a:schemeClr val="bg1"/>
                        </a:solidFill>
                      </a:defRPr>
                    </a:pPr>
                    <a:r>
                      <a:rPr lang="en-US" sz="800" dirty="0" smtClean="0">
                        <a:solidFill>
                          <a:schemeClr val="bg1"/>
                        </a:solidFill>
                      </a:rPr>
                      <a:t>staff, 14</a:t>
                    </a:r>
                    <a:r>
                      <a:rPr lang="en-US" sz="800" dirty="0">
                        <a:solidFill>
                          <a:schemeClr val="bg1"/>
                        </a:solidFill>
                      </a:rPr>
                      <a:t>%</a:t>
                    </a:r>
                    <a:endParaRPr lang="en-US" dirty="0">
                      <a:solidFill>
                        <a:schemeClr val="bg1"/>
                      </a:solidFill>
                    </a:endParaRPr>
                  </a:p>
                </c:rich>
              </c:tx>
              <c:spPr/>
              <c:showLegendKey val="0"/>
              <c:showVal val="1"/>
              <c:showCatName val="1"/>
              <c:showSerName val="0"/>
              <c:showPercent val="0"/>
              <c:showBubbleSize val="0"/>
            </c:dLbl>
            <c:dLbl>
              <c:idx val="3"/>
              <c:layout>
                <c:manualLayout>
                  <c:x val="1.0941989492938347E-2"/>
                  <c:y val="1.1885741239352599E-2"/>
                </c:manualLayout>
              </c:layout>
              <c:spPr/>
              <c:txPr>
                <a:bodyPr/>
                <a:lstStyle/>
                <a:p>
                  <a:pPr>
                    <a:defRPr sz="800">
                      <a:solidFill>
                        <a:schemeClr val="bg1"/>
                      </a:solidFill>
                    </a:defRPr>
                  </a:pPr>
                  <a:endParaRPr lang="en-US"/>
                </a:p>
              </c:txPr>
              <c:showLegendKey val="0"/>
              <c:showVal val="1"/>
              <c:showCatName val="1"/>
              <c:showSerName val="0"/>
              <c:showPercent val="0"/>
              <c:showBubbleSize val="0"/>
            </c:dLbl>
            <c:dLbl>
              <c:idx val="4"/>
              <c:layout>
                <c:manualLayout>
                  <c:x val="5.5595345380350381E-3"/>
                  <c:y val="9.7277968510678554E-5"/>
                </c:manualLayout>
              </c:layout>
              <c:tx>
                <c:rich>
                  <a:bodyPr/>
                  <a:lstStyle/>
                  <a:p>
                    <a:pPr>
                      <a:defRPr sz="800">
                        <a:solidFill>
                          <a:schemeClr val="bg1"/>
                        </a:solidFill>
                      </a:defRPr>
                    </a:pPr>
                    <a:r>
                      <a:rPr lang="en-US" sz="800">
                        <a:solidFill>
                          <a:schemeClr val="bg1"/>
                        </a:solidFill>
                      </a:rPr>
                      <a:t>Police, 15%</a:t>
                    </a:r>
                    <a:endParaRPr lang="en-US">
                      <a:solidFill>
                        <a:schemeClr val="bg1"/>
                      </a:solidFill>
                    </a:endParaRPr>
                  </a:p>
                </c:rich>
              </c:tx>
              <c:spPr/>
              <c:showLegendKey val="0"/>
              <c:showVal val="1"/>
              <c:showCatName val="1"/>
              <c:showSerName val="0"/>
              <c:showPercent val="0"/>
              <c:showBubbleSize val="0"/>
            </c:dLbl>
            <c:dLbl>
              <c:idx val="5"/>
              <c:layout>
                <c:manualLayout>
                  <c:x val="0.10182462513877684"/>
                  <c:y val="-5.6834867962645141E-2"/>
                </c:manualLayout>
              </c:layout>
              <c:tx>
                <c:rich>
                  <a:bodyPr/>
                  <a:lstStyle/>
                  <a:p>
                    <a:r>
                      <a:rPr lang="en-GB" sz="800" dirty="0"/>
                      <a:t>Other incl. service </a:t>
                    </a:r>
                    <a:r>
                      <a:rPr lang="en-GB" sz="800" dirty="0" smtClean="0"/>
                      <a:t>users/3</a:t>
                    </a:r>
                    <a:r>
                      <a:rPr lang="en-GB" sz="800" baseline="30000" dirty="0" smtClean="0"/>
                      <a:t>rd</a:t>
                    </a:r>
                    <a:r>
                      <a:rPr lang="en-GB" sz="800" baseline="0" dirty="0" smtClean="0"/>
                      <a:t> </a:t>
                    </a:r>
                    <a:r>
                      <a:rPr lang="en-GB" sz="800" dirty="0" smtClean="0"/>
                      <a:t> </a:t>
                    </a:r>
                    <a:r>
                      <a:rPr lang="en-GB" sz="800" dirty="0"/>
                      <a:t>sector, 4%</a:t>
                    </a:r>
                    <a:endParaRPr lang="en-GB" dirty="0"/>
                  </a:p>
                </c:rich>
              </c:tx>
              <c:showLegendKey val="0"/>
              <c:showVal val="1"/>
              <c:showCatName val="1"/>
              <c:showSerName val="0"/>
              <c:showPercent val="0"/>
              <c:showBubbleSize val="0"/>
            </c:dLbl>
            <c:txPr>
              <a:bodyPr/>
              <a:lstStyle/>
              <a:p>
                <a:pPr>
                  <a:defRPr sz="800"/>
                </a:pPr>
                <a:endParaRPr lang="en-US"/>
              </a:p>
            </c:txPr>
            <c:showLegendKey val="0"/>
            <c:showVal val="1"/>
            <c:showCatName val="1"/>
            <c:showSerName val="0"/>
            <c:showPercent val="0"/>
            <c:showBubbleSize val="0"/>
            <c:showLeaderLines val="1"/>
          </c:dLbls>
          <c:cat>
            <c:strRef>
              <c:f>Sheet1!$A$2:$A$7</c:f>
              <c:strCache>
                <c:ptCount val="6"/>
                <c:pt idx="0">
                  <c:v>AMHP</c:v>
                </c:pt>
                <c:pt idx="1">
                  <c:v>Mental Health Trust Staff</c:v>
                </c:pt>
                <c:pt idx="2">
                  <c:v>Acute trust staff</c:v>
                </c:pt>
                <c:pt idx="3">
                  <c:v>LAS</c:v>
                </c:pt>
                <c:pt idx="4">
                  <c:v>Metropolitan Police</c:v>
                </c:pt>
                <c:pt idx="5">
                  <c:v>Other including service users &amp; 3rd sector</c:v>
                </c:pt>
              </c:strCache>
            </c:strRef>
          </c:cat>
          <c:val>
            <c:numRef>
              <c:f>Sheet1!$B$2:$B$7</c:f>
              <c:numCache>
                <c:formatCode>0%</c:formatCode>
                <c:ptCount val="6"/>
                <c:pt idx="0">
                  <c:v>0.107</c:v>
                </c:pt>
                <c:pt idx="1">
                  <c:v>0.40200000000000002</c:v>
                </c:pt>
                <c:pt idx="2">
                  <c:v>0.14099999999999999</c:v>
                </c:pt>
                <c:pt idx="3">
                  <c:v>0.16700000000000001</c:v>
                </c:pt>
                <c:pt idx="4">
                  <c:v>0.14099999999999999</c:v>
                </c:pt>
                <c:pt idx="5">
                  <c:v>3.5999999999999997E-2</c:v>
                </c:pt>
              </c:numCache>
            </c:numRef>
          </c:val>
          <c:extLst xmlns:c16r2="http://schemas.microsoft.com/office/drawing/2015/06/chart">
            <c:ext xmlns:c16="http://schemas.microsoft.com/office/drawing/2014/chart" uri="{C3380CC4-5D6E-409C-BE32-E72D297353CC}">
              <c16:uniqueId val="{0000000C-0A96-49D1-96EF-427A5E2A2F0E}"/>
            </c:ext>
          </c:extLst>
        </c:ser>
        <c:dLbls>
          <c:showLegendKey val="0"/>
          <c:showVal val="1"/>
          <c:showCatName val="1"/>
          <c:showSerName val="0"/>
          <c:showPercent val="0"/>
          <c:showBubbleSize val="0"/>
          <c:showLeaderLines val="1"/>
        </c:dLbls>
        <c:firstSliceAng val="74"/>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0"/>
    <c:plotArea>
      <c:layout/>
      <c:doughnutChart>
        <c:varyColors val="1"/>
        <c:ser>
          <c:idx val="0"/>
          <c:order val="0"/>
          <c:val>
            <c:numRef>
              <c:f>Overview!$F$16:$G$16</c:f>
              <c:numCache>
                <c:formatCode>General</c:formatCode>
                <c:ptCount val="2"/>
                <c:pt idx="0">
                  <c:v>6</c:v>
                </c:pt>
                <c:pt idx="1">
                  <c:v>94</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0"/>
    <c:plotArea>
      <c:layout/>
      <c:doughnutChart>
        <c:varyColors val="1"/>
        <c:ser>
          <c:idx val="0"/>
          <c:order val="0"/>
          <c:val>
            <c:numRef>
              <c:f>Overview!$F$17:$G$17</c:f>
              <c:numCache>
                <c:formatCode>General</c:formatCode>
                <c:ptCount val="2"/>
                <c:pt idx="0">
                  <c:v>7</c:v>
                </c:pt>
                <c:pt idx="1">
                  <c:v>93</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0"/>
    <c:plotArea>
      <c:layout/>
      <c:doughnutChart>
        <c:varyColors val="1"/>
        <c:ser>
          <c:idx val="0"/>
          <c:order val="0"/>
          <c:val>
            <c:numRef>
              <c:f>Overview!$F$18:$G$18</c:f>
              <c:numCache>
                <c:formatCode>General</c:formatCode>
                <c:ptCount val="2"/>
                <c:pt idx="0">
                  <c:v>5</c:v>
                </c:pt>
                <c:pt idx="1">
                  <c:v>95</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0"/>
    <c:plotArea>
      <c:layout/>
      <c:doughnutChart>
        <c:varyColors val="1"/>
        <c:ser>
          <c:idx val="0"/>
          <c:order val="0"/>
          <c:val>
            <c:numRef>
              <c:f>Overview!$F$19:$G$19</c:f>
              <c:numCache>
                <c:formatCode>General</c:formatCode>
                <c:ptCount val="2"/>
                <c:pt idx="0">
                  <c:v>7</c:v>
                </c:pt>
                <c:pt idx="1">
                  <c:v>93</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0"/>
    <c:plotArea>
      <c:layout/>
      <c:doughnutChart>
        <c:varyColors val="1"/>
        <c:ser>
          <c:idx val="0"/>
          <c:order val="0"/>
          <c:val>
            <c:numRef>
              <c:f>Overview!$F$10:$G$10</c:f>
              <c:numCache>
                <c:formatCode>General</c:formatCode>
                <c:ptCount val="2"/>
                <c:pt idx="0">
                  <c:v>2</c:v>
                </c:pt>
                <c:pt idx="1">
                  <c:v>98</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0"/>
    <c:plotArea>
      <c:layout/>
      <c:doughnutChart>
        <c:varyColors val="1"/>
        <c:ser>
          <c:idx val="0"/>
          <c:order val="0"/>
          <c:val>
            <c:numRef>
              <c:f>'LAS workshop summary'!$D$19:$E$19</c:f>
              <c:numCache>
                <c:formatCode>General</c:formatCode>
                <c:ptCount val="2"/>
                <c:pt idx="0">
                  <c:v>100</c:v>
                </c:pt>
                <c:pt idx="1">
                  <c:v>0</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0"/>
    <c:plotArea>
      <c:layout/>
      <c:doughnutChart>
        <c:varyColors val="1"/>
        <c:ser>
          <c:idx val="0"/>
          <c:order val="0"/>
          <c:val>
            <c:numRef>
              <c:f>'LAS workshop summary'!$D$19:$E$19</c:f>
              <c:numCache>
                <c:formatCode>General</c:formatCode>
                <c:ptCount val="2"/>
                <c:pt idx="0">
                  <c:v>100</c:v>
                </c:pt>
                <c:pt idx="1">
                  <c:v>0</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0"/>
    <c:plotArea>
      <c:layout/>
      <c:doughnutChart>
        <c:varyColors val="1"/>
        <c:ser>
          <c:idx val="0"/>
          <c:order val="0"/>
          <c:val>
            <c:numRef>
              <c:f>'LAS workshop summary'!$D$20:$E$20</c:f>
              <c:numCache>
                <c:formatCode>General</c:formatCode>
                <c:ptCount val="2"/>
                <c:pt idx="0">
                  <c:v>94</c:v>
                </c:pt>
                <c:pt idx="1">
                  <c:v>6</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0"/>
    <c:plotArea>
      <c:layout/>
      <c:doughnutChart>
        <c:varyColors val="1"/>
        <c:ser>
          <c:idx val="0"/>
          <c:order val="0"/>
          <c:val>
            <c:numRef>
              <c:f>'LAS workshop summary'!$D$20:$E$20</c:f>
              <c:numCache>
                <c:formatCode>General</c:formatCode>
                <c:ptCount val="2"/>
                <c:pt idx="0">
                  <c:v>94</c:v>
                </c:pt>
                <c:pt idx="1">
                  <c:v>6</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0"/>
    <c:plotArea>
      <c:layout/>
      <c:doughnutChart>
        <c:varyColors val="1"/>
        <c:ser>
          <c:idx val="0"/>
          <c:order val="0"/>
          <c:val>
            <c:numRef>
              <c:f>'LAS workshop summary'!$D$21:$E$21</c:f>
              <c:numCache>
                <c:formatCode>General</c:formatCode>
                <c:ptCount val="2"/>
                <c:pt idx="0">
                  <c:v>96</c:v>
                </c:pt>
                <c:pt idx="1">
                  <c:v>4</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29518201674662"/>
          <c:y val="0.26407844714998024"/>
          <c:w val="0.50603161428534005"/>
          <c:h val="0.61520867228554399"/>
        </c:manualLayout>
      </c:layout>
      <c:doughnutChart>
        <c:varyColors val="1"/>
        <c:ser>
          <c:idx val="0"/>
          <c:order val="0"/>
          <c:tx>
            <c:strRef>
              <c:f>Sheet1!$B$1</c:f>
              <c:strCache>
                <c:ptCount val="1"/>
                <c:pt idx="0">
                  <c:v>Proportion</c:v>
                </c:pt>
              </c:strCache>
            </c:strRef>
          </c:tx>
          <c:spPr>
            <a:ln>
              <a:solidFill>
                <a:schemeClr val="bg1"/>
              </a:solidFill>
            </a:ln>
          </c:spPr>
          <c:dPt>
            <c:idx val="0"/>
            <c:bubble3D val="0"/>
            <c:explosion val="13"/>
            <c:spPr>
              <a:solidFill>
                <a:schemeClr val="accent1">
                  <a:lumMod val="40000"/>
                  <a:lumOff val="60000"/>
                </a:schemeClr>
              </a:solidFill>
              <a:ln>
                <a:solidFill>
                  <a:schemeClr val="bg1"/>
                </a:solidFill>
              </a:ln>
              <a:effectLst/>
            </c:spPr>
            <c:extLst xmlns:c16r2="http://schemas.microsoft.com/office/drawing/2015/06/chart">
              <c:ext xmlns:c16="http://schemas.microsoft.com/office/drawing/2014/chart" uri="{C3380CC4-5D6E-409C-BE32-E72D297353CC}">
                <c16:uniqueId val="{00000001-0A96-49D1-96EF-427A5E2A2F0E}"/>
              </c:ext>
            </c:extLst>
          </c:dPt>
          <c:dPt>
            <c:idx val="1"/>
            <c:bubble3D val="0"/>
            <c:spPr>
              <a:solidFill>
                <a:schemeClr val="accent2">
                  <a:lumMod val="40000"/>
                  <a:lumOff val="60000"/>
                </a:schemeClr>
              </a:solidFill>
              <a:ln>
                <a:solidFill>
                  <a:schemeClr val="bg1"/>
                </a:solidFill>
              </a:ln>
              <a:effectLst/>
            </c:spPr>
            <c:extLst xmlns:c16r2="http://schemas.microsoft.com/office/drawing/2015/06/chart">
              <c:ext xmlns:c16="http://schemas.microsoft.com/office/drawing/2014/chart" uri="{C3380CC4-5D6E-409C-BE32-E72D297353CC}">
                <c16:uniqueId val="{00000003-0A96-49D1-96EF-427A5E2A2F0E}"/>
              </c:ext>
            </c:extLst>
          </c:dPt>
          <c:dPt>
            <c:idx val="2"/>
            <c:bubble3D val="0"/>
            <c:explosion val="24"/>
            <c:spPr>
              <a:solidFill>
                <a:schemeClr val="accent1">
                  <a:lumMod val="75000"/>
                </a:schemeClr>
              </a:solidFill>
              <a:ln>
                <a:solidFill>
                  <a:schemeClr val="bg1"/>
                </a:solidFill>
              </a:ln>
              <a:effectLst/>
            </c:spPr>
            <c:extLst xmlns:c16r2="http://schemas.microsoft.com/office/drawing/2015/06/chart">
              <c:ext xmlns:c16="http://schemas.microsoft.com/office/drawing/2014/chart" uri="{C3380CC4-5D6E-409C-BE32-E72D297353CC}">
                <c16:uniqueId val="{00000005-0A96-49D1-96EF-427A5E2A2F0E}"/>
              </c:ext>
            </c:extLst>
          </c:dPt>
          <c:dPt>
            <c:idx val="3"/>
            <c:bubble3D val="0"/>
            <c:spPr>
              <a:solidFill>
                <a:schemeClr val="accent2"/>
              </a:solidFill>
              <a:ln>
                <a:solidFill>
                  <a:schemeClr val="bg1"/>
                </a:solidFill>
              </a:ln>
              <a:effectLst/>
            </c:spPr>
            <c:extLst xmlns:c16r2="http://schemas.microsoft.com/office/drawing/2015/06/chart">
              <c:ext xmlns:c16="http://schemas.microsoft.com/office/drawing/2014/chart" uri="{C3380CC4-5D6E-409C-BE32-E72D297353CC}">
                <c16:uniqueId val="{00000007-0A96-49D1-96EF-427A5E2A2F0E}"/>
              </c:ext>
            </c:extLst>
          </c:dPt>
          <c:dPt>
            <c:idx val="4"/>
            <c:bubble3D val="0"/>
            <c:explosion val="20"/>
            <c:spPr>
              <a:solidFill>
                <a:schemeClr val="accent1">
                  <a:lumMod val="50000"/>
                </a:schemeClr>
              </a:solidFill>
              <a:ln>
                <a:solidFill>
                  <a:schemeClr val="bg1"/>
                </a:solidFill>
              </a:ln>
              <a:effectLst/>
            </c:spPr>
            <c:extLst xmlns:c16r2="http://schemas.microsoft.com/office/drawing/2015/06/chart">
              <c:ext xmlns:c16="http://schemas.microsoft.com/office/drawing/2014/chart" uri="{C3380CC4-5D6E-409C-BE32-E72D297353CC}">
                <c16:uniqueId val="{00000009-0A96-49D1-96EF-427A5E2A2F0E}"/>
              </c:ext>
            </c:extLst>
          </c:dPt>
          <c:dPt>
            <c:idx val="5"/>
            <c:bubble3D val="0"/>
            <c:spPr>
              <a:solidFill>
                <a:schemeClr val="bg1">
                  <a:lumMod val="75000"/>
                </a:schemeClr>
              </a:solidFill>
              <a:ln>
                <a:solidFill>
                  <a:schemeClr val="bg1"/>
                </a:solidFill>
              </a:ln>
              <a:effectLst/>
            </c:spPr>
            <c:extLst xmlns:c16r2="http://schemas.microsoft.com/office/drawing/2015/06/chart">
              <c:ext xmlns:c16="http://schemas.microsoft.com/office/drawing/2014/chart" uri="{C3380CC4-5D6E-409C-BE32-E72D297353CC}">
                <c16:uniqueId val="{0000000B-0A96-49D1-96EF-427A5E2A2F0E}"/>
              </c:ext>
            </c:extLst>
          </c:dPt>
          <c:dPt>
            <c:idx val="6"/>
            <c:bubble3D val="0"/>
            <c:explosion val="14"/>
            <c:spPr>
              <a:solidFill>
                <a:schemeClr val="accent1">
                  <a:lumMod val="40000"/>
                  <a:lumOff val="60000"/>
                </a:schemeClr>
              </a:solidFill>
              <a:ln>
                <a:solidFill>
                  <a:schemeClr val="bg1"/>
                </a:solidFill>
              </a:ln>
            </c:spPr>
          </c:dPt>
          <c:dPt>
            <c:idx val="7"/>
            <c:bubble3D val="0"/>
            <c:explosion val="7"/>
            <c:spPr>
              <a:solidFill>
                <a:schemeClr val="accent1">
                  <a:lumMod val="60000"/>
                  <a:lumOff val="40000"/>
                </a:schemeClr>
              </a:solidFill>
              <a:ln>
                <a:solidFill>
                  <a:schemeClr val="bg1"/>
                </a:solidFill>
              </a:ln>
            </c:spPr>
          </c:dPt>
          <c:dPt>
            <c:idx val="8"/>
            <c:bubble3D val="0"/>
            <c:explosion val="27"/>
            <c:spPr>
              <a:solidFill>
                <a:schemeClr val="tx1"/>
              </a:solidFill>
              <a:ln>
                <a:solidFill>
                  <a:schemeClr val="bg1"/>
                </a:solidFill>
              </a:ln>
            </c:spPr>
          </c:dPt>
          <c:dPt>
            <c:idx val="9"/>
            <c:bubble3D val="0"/>
            <c:explosion val="4"/>
            <c:spPr>
              <a:solidFill>
                <a:schemeClr val="accent1">
                  <a:lumMod val="20000"/>
                  <a:lumOff val="80000"/>
                </a:schemeClr>
              </a:solidFill>
              <a:ln>
                <a:solidFill>
                  <a:schemeClr val="bg1"/>
                </a:solidFill>
              </a:ln>
            </c:spPr>
          </c:dPt>
          <c:dPt>
            <c:idx val="10"/>
            <c:bubble3D val="0"/>
            <c:spPr>
              <a:solidFill>
                <a:srgbClr val="B47AB3"/>
              </a:solidFill>
              <a:ln>
                <a:solidFill>
                  <a:schemeClr val="bg1"/>
                </a:solidFill>
              </a:ln>
            </c:spPr>
          </c:dPt>
          <c:dPt>
            <c:idx val="11"/>
            <c:bubble3D val="0"/>
            <c:explosion val="22"/>
            <c:spPr>
              <a:solidFill>
                <a:schemeClr val="accent2">
                  <a:lumMod val="50000"/>
                </a:schemeClr>
              </a:solidFill>
              <a:ln>
                <a:solidFill>
                  <a:schemeClr val="bg1"/>
                </a:solidFill>
              </a:ln>
            </c:spPr>
          </c:dPt>
          <c:dLbls>
            <c:delete val="1"/>
          </c:dLbls>
          <c:cat>
            <c:strRef>
              <c:f>Sheet1!$A$2:$A$13</c:f>
              <c:strCache>
                <c:ptCount val="12"/>
                <c:pt idx="0">
                  <c:v>AMHP</c:v>
                </c:pt>
                <c:pt idx="1">
                  <c:v>ED - Clinical</c:v>
                </c:pt>
                <c:pt idx="2">
                  <c:v>ED - Non-clinical</c:v>
                </c:pt>
                <c:pt idx="3">
                  <c:v>LAS</c:v>
                </c:pt>
                <c:pt idx="4">
                  <c:v>Metropolitan Police</c:v>
                </c:pt>
                <c:pt idx="5">
                  <c:v>Not provided</c:v>
                </c:pt>
                <c:pt idx="6">
                  <c:v>Paediatric - Clinical</c:v>
                </c:pt>
                <c:pt idx="7">
                  <c:v>Psychiatric/psychology</c:v>
                </c:pt>
                <c:pt idx="8">
                  <c:v>Safeguarding</c:v>
                </c:pt>
                <c:pt idx="9">
                  <c:v>Security</c:v>
                </c:pt>
                <c:pt idx="10">
                  <c:v>Student</c:v>
                </c:pt>
                <c:pt idx="11">
                  <c:v>Voluntary/community sector</c:v>
                </c:pt>
              </c:strCache>
            </c:strRef>
          </c:cat>
          <c:val>
            <c:numRef>
              <c:f>Sheet1!$B$2:$B$13</c:f>
              <c:numCache>
                <c:formatCode>0%</c:formatCode>
                <c:ptCount val="12"/>
                <c:pt idx="0">
                  <c:v>3.1796502384737677E-2</c:v>
                </c:pt>
                <c:pt idx="1">
                  <c:v>0.55166931637519878</c:v>
                </c:pt>
                <c:pt idx="2">
                  <c:v>1.9077901430842606E-2</c:v>
                </c:pt>
                <c:pt idx="3">
                  <c:v>8.7440381558028621E-2</c:v>
                </c:pt>
                <c:pt idx="4">
                  <c:v>6.9952305246422888E-2</c:v>
                </c:pt>
                <c:pt idx="5">
                  <c:v>4.9284578696343402E-2</c:v>
                </c:pt>
                <c:pt idx="6">
                  <c:v>9.538950715421303E-3</c:v>
                </c:pt>
                <c:pt idx="7">
                  <c:v>0.10810810810810811</c:v>
                </c:pt>
                <c:pt idx="8" formatCode="0.0%">
                  <c:v>4.7694753577106515E-3</c:v>
                </c:pt>
                <c:pt idx="9">
                  <c:v>1.7488076311605722E-2</c:v>
                </c:pt>
                <c:pt idx="10">
                  <c:v>4.4515103338632747E-2</c:v>
                </c:pt>
                <c:pt idx="11">
                  <c:v>6.3593004769475362E-3</c:v>
                </c:pt>
              </c:numCache>
            </c:numRef>
          </c:val>
          <c:extLst xmlns:c16r2="http://schemas.microsoft.com/office/drawing/2015/06/chart">
            <c:ext xmlns:c16="http://schemas.microsoft.com/office/drawing/2014/chart" uri="{C3380CC4-5D6E-409C-BE32-E72D297353CC}">
              <c16:uniqueId val="{0000000C-0A96-49D1-96EF-427A5E2A2F0E}"/>
            </c:ext>
          </c:extLst>
        </c:ser>
        <c:dLbls>
          <c:showLegendKey val="0"/>
          <c:showVal val="1"/>
          <c:showCatName val="0"/>
          <c:showSerName val="0"/>
          <c:showPercent val="0"/>
          <c:showBubbleSize val="0"/>
          <c:showLeaderLines val="1"/>
        </c:dLbls>
        <c:firstSliceAng val="74"/>
        <c:holeSize val="3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0"/>
    <c:plotArea>
      <c:layout/>
      <c:doughnutChart>
        <c:varyColors val="1"/>
        <c:ser>
          <c:idx val="0"/>
          <c:order val="0"/>
          <c:val>
            <c:numRef>
              <c:f>'LAS workshop summary'!$D$21:$E$21</c:f>
              <c:numCache>
                <c:formatCode>General</c:formatCode>
                <c:ptCount val="2"/>
                <c:pt idx="0">
                  <c:v>96</c:v>
                </c:pt>
                <c:pt idx="1">
                  <c:v>4</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0"/>
    <c:plotArea>
      <c:layout/>
      <c:doughnutChart>
        <c:varyColors val="1"/>
        <c:ser>
          <c:idx val="0"/>
          <c:order val="0"/>
          <c:val>
            <c:numRef>
              <c:f>'LAS workshop summary'!$D$22:$E$22</c:f>
              <c:numCache>
                <c:formatCode>General</c:formatCode>
                <c:ptCount val="2"/>
                <c:pt idx="0">
                  <c:v>98</c:v>
                </c:pt>
                <c:pt idx="1">
                  <c:v>2</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0"/>
    <c:plotArea>
      <c:layout/>
      <c:doughnutChart>
        <c:varyColors val="1"/>
        <c:ser>
          <c:idx val="0"/>
          <c:order val="0"/>
          <c:val>
            <c:numRef>
              <c:f>'LAS workshop summary'!$D$22:$E$22</c:f>
              <c:numCache>
                <c:formatCode>General</c:formatCode>
                <c:ptCount val="2"/>
                <c:pt idx="0">
                  <c:v>98</c:v>
                </c:pt>
                <c:pt idx="1">
                  <c:v>2</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0"/>
    <c:plotArea>
      <c:layout/>
      <c:doughnutChart>
        <c:varyColors val="1"/>
        <c:ser>
          <c:idx val="0"/>
          <c:order val="0"/>
          <c:val>
            <c:numRef>
              <c:f>'LAS workshop summary'!$D$23:$E$23</c:f>
              <c:numCache>
                <c:formatCode>General</c:formatCode>
                <c:ptCount val="2"/>
                <c:pt idx="0">
                  <c:v>89</c:v>
                </c:pt>
                <c:pt idx="1">
                  <c:v>11</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0"/>
    <c:plotArea>
      <c:layout/>
      <c:doughnutChart>
        <c:varyColors val="1"/>
        <c:ser>
          <c:idx val="0"/>
          <c:order val="0"/>
          <c:val>
            <c:numRef>
              <c:f>'LAS workshop summary'!$D$24:$E$24</c:f>
              <c:numCache>
                <c:formatCode>General</c:formatCode>
                <c:ptCount val="2"/>
                <c:pt idx="0">
                  <c:v>85</c:v>
                </c:pt>
                <c:pt idx="1">
                  <c:v>15</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0"/>
    <c:plotArea>
      <c:layout/>
      <c:doughnutChart>
        <c:varyColors val="1"/>
        <c:ser>
          <c:idx val="0"/>
          <c:order val="0"/>
          <c:val>
            <c:numRef>
              <c:f>'LAS workshop summary'!$D$24:$E$24</c:f>
              <c:numCache>
                <c:formatCode>General</c:formatCode>
                <c:ptCount val="2"/>
                <c:pt idx="0">
                  <c:v>84</c:v>
                </c:pt>
                <c:pt idx="1">
                  <c:v>16</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0"/>
    <c:plotArea>
      <c:layout/>
      <c:doughnutChart>
        <c:varyColors val="1"/>
        <c:ser>
          <c:idx val="0"/>
          <c:order val="0"/>
          <c:val>
            <c:numRef>
              <c:f>'LAS workshop summary'!$D$25:$E$25</c:f>
              <c:numCache>
                <c:formatCode>General</c:formatCode>
                <c:ptCount val="2"/>
                <c:pt idx="0">
                  <c:v>79</c:v>
                </c:pt>
                <c:pt idx="1">
                  <c:v>21</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0"/>
    <c:plotArea>
      <c:layout/>
      <c:doughnutChart>
        <c:varyColors val="1"/>
        <c:ser>
          <c:idx val="0"/>
          <c:order val="0"/>
          <c:val>
            <c:numRef>
              <c:f>Overview!$F$10:$G$10</c:f>
              <c:numCache>
                <c:formatCode>General</c:formatCode>
                <c:ptCount val="2"/>
                <c:pt idx="0">
                  <c:v>2</c:v>
                </c:pt>
                <c:pt idx="1">
                  <c:v>98</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0"/>
    <c:plotArea>
      <c:layout/>
      <c:doughnutChart>
        <c:varyColors val="1"/>
        <c:ser>
          <c:idx val="0"/>
          <c:order val="0"/>
          <c:val>
            <c:numRef>
              <c:f>Overview!$F$11:$G$11</c:f>
              <c:numCache>
                <c:formatCode>General</c:formatCode>
                <c:ptCount val="2"/>
                <c:pt idx="0">
                  <c:v>1</c:v>
                </c:pt>
                <c:pt idx="1">
                  <c:v>99</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0"/>
    <c:plotArea>
      <c:layout/>
      <c:doughnutChart>
        <c:varyColors val="1"/>
        <c:ser>
          <c:idx val="0"/>
          <c:order val="0"/>
          <c:val>
            <c:numRef>
              <c:f>Overview!$F$12:$G$12</c:f>
              <c:numCache>
                <c:formatCode>General</c:formatCode>
                <c:ptCount val="2"/>
                <c:pt idx="0">
                  <c:v>9</c:v>
                </c:pt>
                <c:pt idx="1">
                  <c:v>91</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0"/>
    <c:plotArea>
      <c:layout/>
      <c:doughnutChart>
        <c:varyColors val="1"/>
        <c:ser>
          <c:idx val="0"/>
          <c:order val="0"/>
          <c:val>
            <c:numRef>
              <c:f>Overview!$F$13:$G$13</c:f>
              <c:numCache>
                <c:formatCode>General</c:formatCode>
                <c:ptCount val="2"/>
                <c:pt idx="0">
                  <c:v>14</c:v>
                </c:pt>
                <c:pt idx="1">
                  <c:v>86</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0"/>
    <c:plotArea>
      <c:layout/>
      <c:doughnutChart>
        <c:varyColors val="1"/>
        <c:ser>
          <c:idx val="0"/>
          <c:order val="0"/>
          <c:val>
            <c:numRef>
              <c:f>Overview!$F$14:$G$14</c:f>
              <c:numCache>
                <c:formatCode>General</c:formatCode>
                <c:ptCount val="2"/>
                <c:pt idx="0">
                  <c:v>12</c:v>
                </c:pt>
                <c:pt idx="1">
                  <c:v>88</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0"/>
    <c:plotArea>
      <c:layout/>
      <c:doughnutChart>
        <c:varyColors val="1"/>
        <c:ser>
          <c:idx val="0"/>
          <c:order val="0"/>
          <c:val>
            <c:numRef>
              <c:f>Overview!$F$15:$G$15</c:f>
              <c:numCache>
                <c:formatCode>General</c:formatCode>
                <c:ptCount val="2"/>
                <c:pt idx="0">
                  <c:v>2</c:v>
                </c:pt>
                <c:pt idx="1">
                  <c:v>98</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6516" tIns="48259" rIns="96516" bIns="48259" rtlCol="0"/>
          <a:lstStyle>
            <a:lvl1pPr algn="l">
              <a:defRPr sz="1300"/>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6516" tIns="48259" rIns="96516" bIns="48259" rtlCol="0"/>
          <a:lstStyle>
            <a:lvl1pPr algn="r">
              <a:defRPr sz="1300"/>
            </a:lvl1pPr>
          </a:lstStyle>
          <a:p>
            <a:fld id="{32B44091-A4D1-4654-AD67-10CC05CE485F}" type="datetimeFigureOut">
              <a:rPr lang="en-GB" smtClean="0"/>
              <a:t>16/09/2019</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6516" tIns="48259" rIns="96516" bIns="48259"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6516" tIns="48259" rIns="96516" bIns="482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30091"/>
            <a:ext cx="2945659" cy="496411"/>
          </a:xfrm>
          <a:prstGeom prst="rect">
            <a:avLst/>
          </a:prstGeom>
        </p:spPr>
        <p:txBody>
          <a:bodyPr vert="horz" lIns="96516" tIns="48259" rIns="96516" bIns="48259"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6516" tIns="48259" rIns="96516" bIns="48259" rtlCol="0" anchor="b"/>
          <a:lstStyle>
            <a:lvl1pPr algn="r">
              <a:defRPr sz="1300"/>
            </a:lvl1pPr>
          </a:lstStyle>
          <a:p>
            <a:fld id="{5EF00A87-77B9-4372-8F89-E17ACE83D287}" type="slidenum">
              <a:rPr lang="en-GB" smtClean="0"/>
              <a:t>‹#›</a:t>
            </a:fld>
            <a:endParaRPr lang="en-GB" dirty="0"/>
          </a:p>
        </p:txBody>
      </p:sp>
    </p:spTree>
    <p:extLst>
      <p:ext uri="{BB962C8B-B14F-4D97-AF65-F5344CB8AC3E}">
        <p14:creationId xmlns:p14="http://schemas.microsoft.com/office/powerpoint/2010/main" val="4410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3600" baseline="0">
                <a:solidFill>
                  <a:srgbClr val="0072C6"/>
                </a:solidFill>
              </a:defRPr>
            </a:lvl1pPr>
          </a:lstStyle>
          <a:p>
            <a:r>
              <a:rPr lang="en-GB" dirty="0" smtClean="0"/>
              <a:t>Document Title</a:t>
            </a:r>
            <a:endParaRPr lang="en-GB" dirty="0"/>
          </a:p>
        </p:txBody>
      </p:sp>
      <p:sp>
        <p:nvSpPr>
          <p:cNvPr id="8" name="Text Placeholder 7"/>
          <p:cNvSpPr>
            <a:spLocks noGrp="1"/>
          </p:cNvSpPr>
          <p:nvPr>
            <p:ph type="body" sz="quarter" idx="10" hasCustomPrompt="1"/>
          </p:nvPr>
        </p:nvSpPr>
        <p:spPr>
          <a:xfrm>
            <a:off x="264046" y="3500239"/>
            <a:ext cx="7344815" cy="936873"/>
          </a:xfrm>
        </p:spPr>
        <p:txBody>
          <a:bodyPr>
            <a:normAutofit/>
          </a:bodyPr>
          <a:lstStyle>
            <a:lvl1pPr algn="l">
              <a:defRPr sz="2400" baseline="0">
                <a:solidFill>
                  <a:srgbClr val="0072C6"/>
                </a:solidFill>
                <a:latin typeface="+mn-lt"/>
              </a:defRPr>
            </a:lvl1pPr>
          </a:lstStyle>
          <a:p>
            <a:pPr lvl="0"/>
            <a:r>
              <a:rPr lang="en-GB" dirty="0" smtClean="0"/>
              <a:t>Subtitle </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dirty="0"/>
          </a:p>
        </p:txBody>
      </p:sp>
      <p:sp>
        <p:nvSpPr>
          <p:cNvPr id="13" name="TextBox 12"/>
          <p:cNvSpPr txBox="1"/>
          <p:nvPr userDrawn="1"/>
        </p:nvSpPr>
        <p:spPr>
          <a:xfrm>
            <a:off x="146736" y="5085184"/>
            <a:ext cx="8313696" cy="307777"/>
          </a:xfrm>
          <a:prstGeom prst="rect">
            <a:avLst/>
          </a:prstGeom>
          <a:noFill/>
        </p:spPr>
        <p:txBody>
          <a:bodyPr wrap="square" lIns="72000" rtlCol="0">
            <a:spAutoFit/>
          </a:bodyPr>
          <a:lstStyle/>
          <a:p>
            <a:r>
              <a:rPr lang="en-US" sz="1400" i="0" dirty="0" smtClean="0">
                <a:solidFill>
                  <a:schemeClr val="accent5">
                    <a:lumMod val="60000"/>
                    <a:lumOff val="40000"/>
                  </a:schemeClr>
                </a:solidFill>
              </a:rPr>
              <a:t>Supported by and</a:t>
            </a:r>
            <a:r>
              <a:rPr lang="en-US" sz="1400" i="0" baseline="0" dirty="0" smtClean="0">
                <a:solidFill>
                  <a:schemeClr val="accent5">
                    <a:lumMod val="60000"/>
                    <a:lumOff val="40000"/>
                  </a:schemeClr>
                </a:solidFill>
              </a:rPr>
              <a:t> delivering for:</a:t>
            </a:r>
            <a:endParaRPr lang="en-US" sz="1400" i="0" dirty="0">
              <a:solidFill>
                <a:schemeClr val="accent5">
                  <a:lumMod val="60000"/>
                  <a:lumOff val="40000"/>
                </a:schemeClr>
              </a:solidFill>
            </a:endParaRP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26148"/>
          <a:stretch/>
        </p:blipFill>
        <p:spPr>
          <a:xfrm>
            <a:off x="35496" y="-243408"/>
            <a:ext cx="6620075" cy="1745667"/>
          </a:xfrm>
          <a:prstGeom prst="rect">
            <a:avLst/>
          </a:prstGeom>
        </p:spPr>
      </p:pic>
      <p:sp>
        <p:nvSpPr>
          <p:cNvPr id="16" name="Rectangle 15"/>
          <p:cNvSpPr/>
          <p:nvPr userDrawn="1"/>
        </p:nvSpPr>
        <p:spPr>
          <a:xfrm>
            <a:off x="0" y="6381329"/>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userDrawn="1"/>
        </p:nvSpPr>
        <p:spPr>
          <a:xfrm>
            <a:off x="107504" y="6486755"/>
            <a:ext cx="8956724" cy="307777"/>
          </a:xfrm>
          <a:prstGeom prst="rect">
            <a:avLst/>
          </a:prstGeom>
          <a:noFill/>
        </p:spPr>
        <p:txBody>
          <a:bodyPr wrap="square" rtlCol="0">
            <a:spAutoFit/>
          </a:bodyPr>
          <a:lstStyle/>
          <a:p>
            <a:r>
              <a:rPr lang="en-US" sz="1400" b="1" dirty="0" smtClean="0">
                <a:solidFill>
                  <a:schemeClr val="bg1"/>
                </a:solidFill>
              </a:rPr>
              <a:t>London’s NHS organisations </a:t>
            </a:r>
            <a:r>
              <a:rPr lang="en-US" sz="1400" b="1" baseline="0" dirty="0" smtClean="0">
                <a:solidFill>
                  <a:schemeClr val="bg1"/>
                </a:solidFill>
              </a:rPr>
              <a:t>include all of London’s CCGs, NHS England and Health Education England </a:t>
            </a:r>
            <a:endParaRPr lang="en-US" sz="1400" b="1" dirty="0">
              <a:solidFill>
                <a:schemeClr val="bg1"/>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497488"/>
            <a:ext cx="1225161" cy="762279"/>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6532474" y="5497487"/>
            <a:ext cx="2260396" cy="658233"/>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2427030" y="5596128"/>
            <a:ext cx="992842" cy="424282"/>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27984" y="5532964"/>
            <a:ext cx="1296144" cy="622756"/>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655571" y="404664"/>
            <a:ext cx="2164901" cy="504056"/>
          </a:xfrm>
          <a:prstGeom prst="rect">
            <a:avLst/>
          </a:prstGeom>
        </p:spPr>
      </p:pic>
    </p:spTree>
    <p:extLst>
      <p:ext uri="{BB962C8B-B14F-4D97-AF65-F5344CB8AC3E}">
        <p14:creationId xmlns:p14="http://schemas.microsoft.com/office/powerpoint/2010/main" val="17981303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40579249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08446733"/>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79394809"/>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rgbClr val="0072C6"/>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33434095"/>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04</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328335846"/>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1321756"/>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14956699"/>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85207270"/>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609017080"/>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lang="en-GB" sz="8800" dirty="0" smtClean="0">
                <a:solidFill>
                  <a:prstClr val="white"/>
                </a:solidFill>
                <a:latin typeface="Arial Black"/>
              </a:rPr>
              <a:t>05</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261279796"/>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156398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458440788"/>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34688642"/>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224436286"/>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532301748"/>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lang="en-GB" sz="8800" dirty="0" smtClean="0">
                <a:solidFill>
                  <a:prstClr val="white"/>
                </a:solidFill>
                <a:latin typeface="Arial Black"/>
              </a:rPr>
              <a:t>06</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837395192"/>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07</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275643658"/>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09</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889096726"/>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smtClean="0"/>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4" name="Content Placeholder 3"/>
          <p:cNvSpPr>
            <a:spLocks noGrp="1"/>
          </p:cNvSpPr>
          <p:nvPr>
            <p:ph sz="quarter" idx="13"/>
          </p:nvPr>
        </p:nvSpPr>
        <p:spPr>
          <a:xfrm>
            <a:off x="250825" y="2275200"/>
            <a:ext cx="8642350" cy="41061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44800"/>
            <a:ext cx="9144000" cy="1780721"/>
          </a:xfrm>
          <a:prstGeom prst="rect">
            <a:avLst/>
          </a:prstGeom>
        </p:spPr>
      </p:pic>
    </p:spTree>
    <p:extLst>
      <p:ext uri="{BB962C8B-B14F-4D97-AF65-F5344CB8AC3E}">
        <p14:creationId xmlns:p14="http://schemas.microsoft.com/office/powerpoint/2010/main" val="485609924"/>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3600" baseline="0">
                <a:solidFill>
                  <a:srgbClr val="0072C6"/>
                </a:solidFill>
              </a:defRPr>
            </a:lvl1pPr>
          </a:lstStyle>
          <a:p>
            <a:r>
              <a:rPr lang="en-GB" dirty="0" smtClean="0"/>
              <a:t>Document Title</a:t>
            </a:r>
            <a:endParaRPr lang="en-GB" dirty="0"/>
          </a:p>
        </p:txBody>
      </p:sp>
      <p:sp>
        <p:nvSpPr>
          <p:cNvPr id="8" name="Text Placeholder 7"/>
          <p:cNvSpPr>
            <a:spLocks noGrp="1"/>
          </p:cNvSpPr>
          <p:nvPr>
            <p:ph type="body" sz="quarter" idx="10" hasCustomPrompt="1"/>
          </p:nvPr>
        </p:nvSpPr>
        <p:spPr>
          <a:xfrm>
            <a:off x="264046" y="3500239"/>
            <a:ext cx="7344815" cy="936873"/>
          </a:xfrm>
        </p:spPr>
        <p:txBody>
          <a:bodyPr>
            <a:normAutofit/>
          </a:bodyPr>
          <a:lstStyle>
            <a:lvl1pPr algn="l">
              <a:defRPr sz="2400" baseline="0">
                <a:solidFill>
                  <a:srgbClr val="0072C6"/>
                </a:solidFill>
                <a:latin typeface="+mn-lt"/>
              </a:defRPr>
            </a:lvl1pPr>
          </a:lstStyle>
          <a:p>
            <a:pPr lvl="0"/>
            <a:r>
              <a:rPr lang="en-GB" dirty="0" smtClean="0"/>
              <a:t>Subtitle </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13" name="TextBox 12"/>
          <p:cNvSpPr txBox="1"/>
          <p:nvPr userDrawn="1"/>
        </p:nvSpPr>
        <p:spPr>
          <a:xfrm>
            <a:off x="146736" y="5085184"/>
            <a:ext cx="8313696" cy="307777"/>
          </a:xfrm>
          <a:prstGeom prst="rect">
            <a:avLst/>
          </a:prstGeom>
          <a:noFill/>
        </p:spPr>
        <p:txBody>
          <a:bodyPr wrap="square" lIns="72000" rtlCol="0">
            <a:spAutoFit/>
          </a:bodyPr>
          <a:lstStyle/>
          <a:p>
            <a:r>
              <a:rPr lang="en-US" sz="1400" dirty="0" smtClean="0">
                <a:solidFill>
                  <a:srgbClr val="3F3F3F">
                    <a:lumMod val="60000"/>
                    <a:lumOff val="40000"/>
                  </a:srgbClr>
                </a:solidFill>
              </a:rPr>
              <a:t>Supported by and delivering for:</a:t>
            </a:r>
            <a:endParaRPr lang="en-US" sz="1400" dirty="0">
              <a:solidFill>
                <a:srgbClr val="3F3F3F">
                  <a:lumMod val="60000"/>
                  <a:lumOff val="40000"/>
                </a:srgbClr>
              </a:solidFill>
            </a:endParaRP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26148"/>
          <a:stretch/>
        </p:blipFill>
        <p:spPr>
          <a:xfrm>
            <a:off x="35496" y="-243408"/>
            <a:ext cx="6620075" cy="1745667"/>
          </a:xfrm>
          <a:prstGeom prst="rect">
            <a:avLst/>
          </a:prstGeom>
        </p:spPr>
      </p:pic>
      <p:sp>
        <p:nvSpPr>
          <p:cNvPr id="16" name="Rectangle 15"/>
          <p:cNvSpPr/>
          <p:nvPr userDrawn="1"/>
        </p:nvSpPr>
        <p:spPr>
          <a:xfrm>
            <a:off x="0" y="6381329"/>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TextBox 21"/>
          <p:cNvSpPr txBox="1"/>
          <p:nvPr userDrawn="1"/>
        </p:nvSpPr>
        <p:spPr>
          <a:xfrm>
            <a:off x="107504" y="6486755"/>
            <a:ext cx="8956724" cy="307777"/>
          </a:xfrm>
          <a:prstGeom prst="rect">
            <a:avLst/>
          </a:prstGeom>
          <a:noFill/>
        </p:spPr>
        <p:txBody>
          <a:bodyPr wrap="square" rtlCol="0">
            <a:spAutoFit/>
          </a:bodyPr>
          <a:lstStyle/>
          <a:p>
            <a:r>
              <a:rPr lang="en-US" sz="1400" b="1" dirty="0" smtClean="0">
                <a:solidFill>
                  <a:prstClr val="white"/>
                </a:solidFill>
              </a:rPr>
              <a:t>London’s NHS organisations include all of London’s CCGs, NHS England and Health Education England </a:t>
            </a:r>
            <a:endParaRPr lang="en-US" sz="1400" b="1" dirty="0">
              <a:solidFill>
                <a:prstClr val="white"/>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497488"/>
            <a:ext cx="1225161" cy="762279"/>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6532474" y="5497487"/>
            <a:ext cx="2260396" cy="658233"/>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2427030" y="5596128"/>
            <a:ext cx="992842" cy="424282"/>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27984" y="5532964"/>
            <a:ext cx="1296144" cy="622756"/>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655571" y="404664"/>
            <a:ext cx="2164901" cy="504056"/>
          </a:xfrm>
          <a:prstGeom prst="rect">
            <a:avLst/>
          </a:prstGeom>
        </p:spPr>
      </p:pic>
    </p:spTree>
    <p:extLst>
      <p:ext uri="{BB962C8B-B14F-4D97-AF65-F5344CB8AC3E}">
        <p14:creationId xmlns:p14="http://schemas.microsoft.com/office/powerpoint/2010/main" val="2285879826"/>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Closing_Slide">
    <p:spTree>
      <p:nvGrpSpPr>
        <p:cNvPr id="1" name=""/>
        <p:cNvGrpSpPr/>
        <p:nvPr/>
      </p:nvGrpSpPr>
      <p:grpSpPr>
        <a:xfrm>
          <a:off x="0" y="0"/>
          <a:ext cx="0" cy="0"/>
          <a:chOff x="0" y="0"/>
          <a:chExt cx="0" cy="0"/>
        </a:xfrm>
      </p:grpSpPr>
      <p:sp>
        <p:nvSpPr>
          <p:cNvPr id="6" name="Title 5"/>
          <p:cNvSpPr>
            <a:spLocks noGrp="1"/>
          </p:cNvSpPr>
          <p:nvPr>
            <p:ph type="title"/>
          </p:nvPr>
        </p:nvSpPr>
        <p:spPr>
          <a:xfrm>
            <a:off x="251520" y="1772816"/>
            <a:ext cx="8241688" cy="1647510"/>
          </a:xfrm>
          <a:prstGeom prst="rect">
            <a:avLst/>
          </a:prstGeom>
          <a:noFill/>
        </p:spPr>
        <p:txBody>
          <a:bodyPr lIns="0" tIns="0" rIns="0" bIns="0">
            <a:normAutofit/>
          </a:bodyPr>
          <a:lstStyle>
            <a:lvl1pPr algn="l">
              <a:defRPr sz="3600" baseline="0">
                <a:solidFill>
                  <a:srgbClr val="0091C9"/>
                </a:solidFill>
              </a:defRPr>
            </a:lvl1pPr>
          </a:lstStyle>
          <a:p>
            <a:r>
              <a:rPr lang="en-US" smtClean="0"/>
              <a:t>Click to edit Master title style</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16624" y="4454488"/>
            <a:ext cx="3419872" cy="15668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5571" y="404664"/>
            <a:ext cx="2164901" cy="504056"/>
          </a:xfrm>
          <a:prstGeom prst="rect">
            <a:avLst/>
          </a:prstGeom>
        </p:spPr>
      </p:pic>
      <p:sp>
        <p:nvSpPr>
          <p:cNvPr id="17" name="Text Placeholder 7"/>
          <p:cNvSpPr>
            <a:spLocks noGrp="1"/>
          </p:cNvSpPr>
          <p:nvPr>
            <p:ph type="body" sz="quarter" idx="10"/>
          </p:nvPr>
        </p:nvSpPr>
        <p:spPr>
          <a:xfrm>
            <a:off x="251521" y="5013176"/>
            <a:ext cx="7344815" cy="1512168"/>
          </a:xfrm>
        </p:spPr>
        <p:txBody>
          <a:bodyPr>
            <a:normAutofit/>
          </a:bodyPr>
          <a:lstStyle>
            <a:lvl1pPr algn="l">
              <a:defRPr sz="2400" baseline="0">
                <a:solidFill>
                  <a:srgbClr val="0091C9"/>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3981852194"/>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026047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02</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749523102"/>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57548393"/>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265655226"/>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868728790"/>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15" name="Rectangle 14"/>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01</a:t>
            </a:r>
            <a:endParaRPr lang="en-GB" sz="8800" dirty="0">
              <a:solidFill>
                <a:prstClr val="white"/>
              </a:solidFill>
            </a:endParaRPr>
          </a:p>
        </p:txBody>
      </p:sp>
      <p:sp>
        <p:nvSpPr>
          <p:cNvPr id="2" name="TextBox 1"/>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6" name="Straight Connector 5"/>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436664972"/>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3241407"/>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0175866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76496467"/>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868007208"/>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02</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25269444"/>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712394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62466539"/>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92771461"/>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586063065"/>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887244076"/>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03</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668334228"/>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40293114"/>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4792680"/>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659614235"/>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rgbClr val="0072C6"/>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389403034"/>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04</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317406251"/>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56795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8584359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73490430"/>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601473423"/>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087937208"/>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lang="en-GB" sz="8800" dirty="0" smtClean="0">
                <a:solidFill>
                  <a:prstClr val="white"/>
                </a:solidFill>
                <a:latin typeface="Arial Black"/>
              </a:rPr>
              <a:t>05</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062974826"/>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86409291"/>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64950115"/>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708248119"/>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996806647"/>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lang="en-GB" sz="8800" dirty="0" smtClean="0">
                <a:solidFill>
                  <a:prstClr val="white"/>
                </a:solidFill>
                <a:latin typeface="Arial Black"/>
              </a:rPr>
              <a:t>06</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831592820"/>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07</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39629950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116049147"/>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09</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604774684"/>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smtClean="0"/>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4" name="Content Placeholder 3"/>
          <p:cNvSpPr>
            <a:spLocks noGrp="1"/>
          </p:cNvSpPr>
          <p:nvPr>
            <p:ph sz="quarter" idx="13"/>
          </p:nvPr>
        </p:nvSpPr>
        <p:spPr>
          <a:xfrm>
            <a:off x="250825" y="2275200"/>
            <a:ext cx="8642350" cy="41061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44800"/>
            <a:ext cx="9144000" cy="1780721"/>
          </a:xfrm>
          <a:prstGeom prst="rect">
            <a:avLst/>
          </a:prstGeom>
        </p:spPr>
      </p:pic>
    </p:spTree>
    <p:extLst>
      <p:ext uri="{BB962C8B-B14F-4D97-AF65-F5344CB8AC3E}">
        <p14:creationId xmlns:p14="http://schemas.microsoft.com/office/powerpoint/2010/main" val="2696015956"/>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3600" baseline="0">
                <a:solidFill>
                  <a:srgbClr val="0072C6"/>
                </a:solidFill>
              </a:defRPr>
            </a:lvl1pPr>
          </a:lstStyle>
          <a:p>
            <a:r>
              <a:rPr lang="en-GB" dirty="0" smtClean="0"/>
              <a:t>Document Title</a:t>
            </a:r>
            <a:endParaRPr lang="en-GB" dirty="0"/>
          </a:p>
        </p:txBody>
      </p:sp>
      <p:sp>
        <p:nvSpPr>
          <p:cNvPr id="8" name="Text Placeholder 7"/>
          <p:cNvSpPr>
            <a:spLocks noGrp="1"/>
          </p:cNvSpPr>
          <p:nvPr>
            <p:ph type="body" sz="quarter" idx="10" hasCustomPrompt="1"/>
          </p:nvPr>
        </p:nvSpPr>
        <p:spPr>
          <a:xfrm>
            <a:off x="264046" y="3500239"/>
            <a:ext cx="7344815" cy="936873"/>
          </a:xfrm>
        </p:spPr>
        <p:txBody>
          <a:bodyPr>
            <a:normAutofit/>
          </a:bodyPr>
          <a:lstStyle>
            <a:lvl1pPr algn="l">
              <a:defRPr sz="2400" baseline="0">
                <a:solidFill>
                  <a:srgbClr val="0072C6"/>
                </a:solidFill>
                <a:latin typeface="+mn-lt"/>
              </a:defRPr>
            </a:lvl1pPr>
          </a:lstStyle>
          <a:p>
            <a:pPr lvl="0"/>
            <a:r>
              <a:rPr lang="en-GB" dirty="0" smtClean="0"/>
              <a:t>Subtitle </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13" name="TextBox 12"/>
          <p:cNvSpPr txBox="1"/>
          <p:nvPr userDrawn="1"/>
        </p:nvSpPr>
        <p:spPr>
          <a:xfrm>
            <a:off x="146736" y="5085184"/>
            <a:ext cx="8313696" cy="307777"/>
          </a:xfrm>
          <a:prstGeom prst="rect">
            <a:avLst/>
          </a:prstGeom>
          <a:noFill/>
        </p:spPr>
        <p:txBody>
          <a:bodyPr wrap="square" lIns="72000" rtlCol="0">
            <a:spAutoFit/>
          </a:bodyPr>
          <a:lstStyle/>
          <a:p>
            <a:r>
              <a:rPr lang="en-US" sz="1400" dirty="0" smtClean="0">
                <a:solidFill>
                  <a:srgbClr val="3F3F3F">
                    <a:lumMod val="60000"/>
                    <a:lumOff val="40000"/>
                  </a:srgbClr>
                </a:solidFill>
              </a:rPr>
              <a:t>Supported by and delivering for:</a:t>
            </a:r>
            <a:endParaRPr lang="en-US" sz="1400" dirty="0">
              <a:solidFill>
                <a:srgbClr val="3F3F3F">
                  <a:lumMod val="60000"/>
                  <a:lumOff val="40000"/>
                </a:srgbClr>
              </a:solidFill>
            </a:endParaRP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26148"/>
          <a:stretch/>
        </p:blipFill>
        <p:spPr>
          <a:xfrm>
            <a:off x="35496" y="-243408"/>
            <a:ext cx="6620075" cy="1745667"/>
          </a:xfrm>
          <a:prstGeom prst="rect">
            <a:avLst/>
          </a:prstGeom>
        </p:spPr>
      </p:pic>
      <p:sp>
        <p:nvSpPr>
          <p:cNvPr id="16" name="Rectangle 15"/>
          <p:cNvSpPr/>
          <p:nvPr userDrawn="1"/>
        </p:nvSpPr>
        <p:spPr>
          <a:xfrm>
            <a:off x="0" y="6381329"/>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TextBox 21"/>
          <p:cNvSpPr txBox="1"/>
          <p:nvPr userDrawn="1"/>
        </p:nvSpPr>
        <p:spPr>
          <a:xfrm>
            <a:off x="107504" y="6486755"/>
            <a:ext cx="8956724" cy="307777"/>
          </a:xfrm>
          <a:prstGeom prst="rect">
            <a:avLst/>
          </a:prstGeom>
          <a:noFill/>
        </p:spPr>
        <p:txBody>
          <a:bodyPr wrap="square" rtlCol="0">
            <a:spAutoFit/>
          </a:bodyPr>
          <a:lstStyle/>
          <a:p>
            <a:r>
              <a:rPr lang="en-US" sz="1400" b="1" dirty="0" smtClean="0">
                <a:solidFill>
                  <a:prstClr val="white"/>
                </a:solidFill>
              </a:rPr>
              <a:t>London’s NHS organisations include all of London’s CCGs, NHS England and Health Education England </a:t>
            </a:r>
            <a:endParaRPr lang="en-US" sz="1400" b="1" dirty="0">
              <a:solidFill>
                <a:prstClr val="white"/>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497488"/>
            <a:ext cx="1225161" cy="762279"/>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6532474" y="5497487"/>
            <a:ext cx="2260396" cy="658233"/>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2427030" y="5596128"/>
            <a:ext cx="992842" cy="424282"/>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27984" y="5532964"/>
            <a:ext cx="1296144" cy="622756"/>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655571" y="404664"/>
            <a:ext cx="2164901" cy="504056"/>
          </a:xfrm>
          <a:prstGeom prst="rect">
            <a:avLst/>
          </a:prstGeom>
        </p:spPr>
      </p:pic>
    </p:spTree>
    <p:extLst>
      <p:ext uri="{BB962C8B-B14F-4D97-AF65-F5344CB8AC3E}">
        <p14:creationId xmlns:p14="http://schemas.microsoft.com/office/powerpoint/2010/main" val="4193349512"/>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Closing_Slide">
    <p:spTree>
      <p:nvGrpSpPr>
        <p:cNvPr id="1" name=""/>
        <p:cNvGrpSpPr/>
        <p:nvPr/>
      </p:nvGrpSpPr>
      <p:grpSpPr>
        <a:xfrm>
          <a:off x="0" y="0"/>
          <a:ext cx="0" cy="0"/>
          <a:chOff x="0" y="0"/>
          <a:chExt cx="0" cy="0"/>
        </a:xfrm>
      </p:grpSpPr>
      <p:sp>
        <p:nvSpPr>
          <p:cNvPr id="6" name="Title 5"/>
          <p:cNvSpPr>
            <a:spLocks noGrp="1"/>
          </p:cNvSpPr>
          <p:nvPr>
            <p:ph type="title"/>
          </p:nvPr>
        </p:nvSpPr>
        <p:spPr>
          <a:xfrm>
            <a:off x="251520" y="1772816"/>
            <a:ext cx="8241688" cy="1647510"/>
          </a:xfrm>
          <a:prstGeom prst="rect">
            <a:avLst/>
          </a:prstGeom>
          <a:noFill/>
        </p:spPr>
        <p:txBody>
          <a:bodyPr lIns="0" tIns="0" rIns="0" bIns="0">
            <a:normAutofit/>
          </a:bodyPr>
          <a:lstStyle>
            <a:lvl1pPr algn="l">
              <a:defRPr sz="3600" baseline="0">
                <a:solidFill>
                  <a:srgbClr val="0091C9"/>
                </a:solidFill>
              </a:defRPr>
            </a:lvl1pPr>
          </a:lstStyle>
          <a:p>
            <a:r>
              <a:rPr lang="en-US" smtClean="0"/>
              <a:t>Click to edit Master title style</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16624" y="4454488"/>
            <a:ext cx="3419872" cy="15668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5571" y="404664"/>
            <a:ext cx="2164901" cy="504056"/>
          </a:xfrm>
          <a:prstGeom prst="rect">
            <a:avLst/>
          </a:prstGeom>
        </p:spPr>
      </p:pic>
      <p:sp>
        <p:nvSpPr>
          <p:cNvPr id="17" name="Text Placeholder 7"/>
          <p:cNvSpPr>
            <a:spLocks noGrp="1"/>
          </p:cNvSpPr>
          <p:nvPr>
            <p:ph type="body" sz="quarter" idx="10"/>
          </p:nvPr>
        </p:nvSpPr>
        <p:spPr>
          <a:xfrm>
            <a:off x="251521" y="5013176"/>
            <a:ext cx="7344815" cy="1512168"/>
          </a:xfrm>
        </p:spPr>
        <p:txBody>
          <a:bodyPr>
            <a:normAutofit/>
          </a:bodyPr>
          <a:lstStyle>
            <a:lvl1pPr algn="l">
              <a:defRPr sz="2400" baseline="0">
                <a:solidFill>
                  <a:srgbClr val="0091C9"/>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3741977044"/>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44672686"/>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19097653"/>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9602727"/>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248542154"/>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15" name="Rectangle 14"/>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01</a:t>
            </a:r>
            <a:endParaRPr lang="en-GB" sz="8800" dirty="0">
              <a:solidFill>
                <a:prstClr val="white"/>
              </a:solidFill>
            </a:endParaRPr>
          </a:p>
        </p:txBody>
      </p:sp>
      <p:sp>
        <p:nvSpPr>
          <p:cNvPr id="2" name="TextBox 1"/>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6" name="Straight Connector 5"/>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805647177"/>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2366912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487652868"/>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87982583"/>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763856449"/>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012984007"/>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02</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25006430"/>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7830204"/>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95059791"/>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568836262"/>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808332386"/>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03</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07140794"/>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7847578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03</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593413211"/>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80594822"/>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397792869"/>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rgbClr val="0072C6"/>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804965571"/>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04</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569166192"/>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59635904"/>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51344449"/>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764374317"/>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332846606"/>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lang="en-GB" sz="8800" dirty="0" smtClean="0">
                <a:solidFill>
                  <a:prstClr val="white"/>
                </a:solidFill>
                <a:latin typeface="Arial Black"/>
              </a:rPr>
              <a:t>05</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727556033"/>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3612381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53397545"/>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71765987"/>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582535336"/>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009796219"/>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lang="en-GB" sz="8800" dirty="0" smtClean="0">
                <a:solidFill>
                  <a:prstClr val="white"/>
                </a:solidFill>
                <a:latin typeface="Arial Black"/>
              </a:rPr>
              <a:t>06</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080968235"/>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07</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650212640"/>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09</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250727152"/>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smtClean="0"/>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4" name="Content Placeholder 3"/>
          <p:cNvSpPr>
            <a:spLocks noGrp="1"/>
          </p:cNvSpPr>
          <p:nvPr>
            <p:ph sz="quarter" idx="13"/>
          </p:nvPr>
        </p:nvSpPr>
        <p:spPr>
          <a:xfrm>
            <a:off x="250825" y="2275200"/>
            <a:ext cx="8642350" cy="41061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44800"/>
            <a:ext cx="9144000" cy="1780721"/>
          </a:xfrm>
          <a:prstGeom prst="rect">
            <a:avLst/>
          </a:prstGeom>
        </p:spPr>
      </p:pic>
    </p:spTree>
    <p:extLst>
      <p:ext uri="{BB962C8B-B14F-4D97-AF65-F5344CB8AC3E}">
        <p14:creationId xmlns:p14="http://schemas.microsoft.com/office/powerpoint/2010/main" val="2906715092"/>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3600" baseline="0">
                <a:solidFill>
                  <a:srgbClr val="0072C6"/>
                </a:solidFill>
              </a:defRPr>
            </a:lvl1pPr>
          </a:lstStyle>
          <a:p>
            <a:r>
              <a:rPr lang="en-GB" dirty="0" smtClean="0"/>
              <a:t>Document Title</a:t>
            </a:r>
            <a:endParaRPr lang="en-GB" dirty="0"/>
          </a:p>
        </p:txBody>
      </p:sp>
      <p:sp>
        <p:nvSpPr>
          <p:cNvPr id="8" name="Text Placeholder 7"/>
          <p:cNvSpPr>
            <a:spLocks noGrp="1"/>
          </p:cNvSpPr>
          <p:nvPr>
            <p:ph type="body" sz="quarter" idx="10" hasCustomPrompt="1"/>
          </p:nvPr>
        </p:nvSpPr>
        <p:spPr>
          <a:xfrm>
            <a:off x="264046" y="3500239"/>
            <a:ext cx="7344815" cy="936873"/>
          </a:xfrm>
        </p:spPr>
        <p:txBody>
          <a:bodyPr>
            <a:normAutofit/>
          </a:bodyPr>
          <a:lstStyle>
            <a:lvl1pPr algn="l">
              <a:defRPr sz="2400" baseline="0">
                <a:solidFill>
                  <a:srgbClr val="0072C6"/>
                </a:solidFill>
                <a:latin typeface="+mn-lt"/>
              </a:defRPr>
            </a:lvl1pPr>
          </a:lstStyle>
          <a:p>
            <a:pPr lvl="0"/>
            <a:r>
              <a:rPr lang="en-GB" dirty="0" smtClean="0"/>
              <a:t>Subtitle </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13" name="TextBox 12"/>
          <p:cNvSpPr txBox="1"/>
          <p:nvPr userDrawn="1"/>
        </p:nvSpPr>
        <p:spPr>
          <a:xfrm>
            <a:off x="146736" y="5085184"/>
            <a:ext cx="8313696" cy="307777"/>
          </a:xfrm>
          <a:prstGeom prst="rect">
            <a:avLst/>
          </a:prstGeom>
          <a:noFill/>
        </p:spPr>
        <p:txBody>
          <a:bodyPr wrap="square" lIns="72000" rtlCol="0">
            <a:spAutoFit/>
          </a:bodyPr>
          <a:lstStyle/>
          <a:p>
            <a:r>
              <a:rPr lang="en-US" sz="1400" dirty="0" smtClean="0">
                <a:solidFill>
                  <a:srgbClr val="3F3F3F">
                    <a:lumMod val="60000"/>
                    <a:lumOff val="40000"/>
                  </a:srgbClr>
                </a:solidFill>
              </a:rPr>
              <a:t>Supported by and delivering for:</a:t>
            </a:r>
            <a:endParaRPr lang="en-US" sz="1400" dirty="0">
              <a:solidFill>
                <a:srgbClr val="3F3F3F">
                  <a:lumMod val="60000"/>
                  <a:lumOff val="40000"/>
                </a:srgbClr>
              </a:solidFill>
            </a:endParaRP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26148"/>
          <a:stretch/>
        </p:blipFill>
        <p:spPr>
          <a:xfrm>
            <a:off x="35496" y="-243408"/>
            <a:ext cx="6620075" cy="1745667"/>
          </a:xfrm>
          <a:prstGeom prst="rect">
            <a:avLst/>
          </a:prstGeom>
        </p:spPr>
      </p:pic>
      <p:sp>
        <p:nvSpPr>
          <p:cNvPr id="16" name="Rectangle 15"/>
          <p:cNvSpPr/>
          <p:nvPr userDrawn="1"/>
        </p:nvSpPr>
        <p:spPr>
          <a:xfrm>
            <a:off x="0" y="6381329"/>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TextBox 21"/>
          <p:cNvSpPr txBox="1"/>
          <p:nvPr userDrawn="1"/>
        </p:nvSpPr>
        <p:spPr>
          <a:xfrm>
            <a:off x="107504" y="6486755"/>
            <a:ext cx="8956724" cy="307777"/>
          </a:xfrm>
          <a:prstGeom prst="rect">
            <a:avLst/>
          </a:prstGeom>
          <a:noFill/>
        </p:spPr>
        <p:txBody>
          <a:bodyPr wrap="square" rtlCol="0">
            <a:spAutoFit/>
          </a:bodyPr>
          <a:lstStyle/>
          <a:p>
            <a:r>
              <a:rPr lang="en-US" sz="1400" b="1" dirty="0" smtClean="0">
                <a:solidFill>
                  <a:prstClr val="white"/>
                </a:solidFill>
              </a:rPr>
              <a:t>London’s NHS organisations include all of London’s CCGs, NHS England and Health Education England </a:t>
            </a:r>
            <a:endParaRPr lang="en-US" sz="1400" b="1" dirty="0">
              <a:solidFill>
                <a:prstClr val="white"/>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497488"/>
            <a:ext cx="1225161" cy="762279"/>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6532474" y="5497487"/>
            <a:ext cx="2260396" cy="658233"/>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2427030" y="5596128"/>
            <a:ext cx="992842" cy="424282"/>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27984" y="5532964"/>
            <a:ext cx="1296144" cy="622756"/>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655571" y="404664"/>
            <a:ext cx="2164901" cy="504056"/>
          </a:xfrm>
          <a:prstGeom prst="rect">
            <a:avLst/>
          </a:prstGeom>
        </p:spPr>
      </p:pic>
    </p:spTree>
    <p:extLst>
      <p:ext uri="{BB962C8B-B14F-4D97-AF65-F5344CB8AC3E}">
        <p14:creationId xmlns:p14="http://schemas.microsoft.com/office/powerpoint/2010/main" val="1196678022"/>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_Closing_Slide">
    <p:spTree>
      <p:nvGrpSpPr>
        <p:cNvPr id="1" name=""/>
        <p:cNvGrpSpPr/>
        <p:nvPr/>
      </p:nvGrpSpPr>
      <p:grpSpPr>
        <a:xfrm>
          <a:off x="0" y="0"/>
          <a:ext cx="0" cy="0"/>
          <a:chOff x="0" y="0"/>
          <a:chExt cx="0" cy="0"/>
        </a:xfrm>
      </p:grpSpPr>
      <p:sp>
        <p:nvSpPr>
          <p:cNvPr id="6" name="Title 5"/>
          <p:cNvSpPr>
            <a:spLocks noGrp="1"/>
          </p:cNvSpPr>
          <p:nvPr>
            <p:ph type="title"/>
          </p:nvPr>
        </p:nvSpPr>
        <p:spPr>
          <a:xfrm>
            <a:off x="251520" y="1772816"/>
            <a:ext cx="8241688" cy="1647510"/>
          </a:xfrm>
          <a:prstGeom prst="rect">
            <a:avLst/>
          </a:prstGeom>
          <a:noFill/>
        </p:spPr>
        <p:txBody>
          <a:bodyPr lIns="0" tIns="0" rIns="0" bIns="0">
            <a:normAutofit/>
          </a:bodyPr>
          <a:lstStyle>
            <a:lvl1pPr algn="l">
              <a:defRPr sz="3600" baseline="0">
                <a:solidFill>
                  <a:srgbClr val="0091C9"/>
                </a:solidFill>
              </a:defRPr>
            </a:lvl1pPr>
          </a:lstStyle>
          <a:p>
            <a:r>
              <a:rPr lang="en-US" smtClean="0"/>
              <a:t>Click to edit Master title style</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16624" y="4454488"/>
            <a:ext cx="3419872" cy="15668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5571" y="404664"/>
            <a:ext cx="2164901" cy="504056"/>
          </a:xfrm>
          <a:prstGeom prst="rect">
            <a:avLst/>
          </a:prstGeom>
        </p:spPr>
      </p:pic>
      <p:sp>
        <p:nvSpPr>
          <p:cNvPr id="17" name="Text Placeholder 7"/>
          <p:cNvSpPr>
            <a:spLocks noGrp="1"/>
          </p:cNvSpPr>
          <p:nvPr>
            <p:ph type="body" sz="quarter" idx="10"/>
          </p:nvPr>
        </p:nvSpPr>
        <p:spPr>
          <a:xfrm>
            <a:off x="251521" y="5013176"/>
            <a:ext cx="7344815" cy="1512168"/>
          </a:xfrm>
        </p:spPr>
        <p:txBody>
          <a:bodyPr>
            <a:normAutofit/>
          </a:bodyPr>
          <a:lstStyle>
            <a:lvl1pPr algn="l">
              <a:defRPr sz="2400" baseline="0">
                <a:solidFill>
                  <a:srgbClr val="0091C9"/>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2314384057"/>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9444251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08786001"/>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80366865"/>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263077162"/>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712260820"/>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15" name="Rectangle 14"/>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01</a:t>
            </a:r>
            <a:endParaRPr lang="en-GB" sz="8800" dirty="0">
              <a:solidFill>
                <a:prstClr val="white"/>
              </a:solidFill>
            </a:endParaRPr>
          </a:p>
        </p:txBody>
      </p:sp>
      <p:sp>
        <p:nvSpPr>
          <p:cNvPr id="2" name="TextBox 1"/>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6" name="Straight Connector 5"/>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252549985"/>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75206336"/>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24009643"/>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660388127"/>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875564852"/>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02</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369852316"/>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325402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losing_Slide">
    <p:spTree>
      <p:nvGrpSpPr>
        <p:cNvPr id="1" name=""/>
        <p:cNvGrpSpPr/>
        <p:nvPr/>
      </p:nvGrpSpPr>
      <p:grpSpPr>
        <a:xfrm>
          <a:off x="0" y="0"/>
          <a:ext cx="0" cy="0"/>
          <a:chOff x="0" y="0"/>
          <a:chExt cx="0" cy="0"/>
        </a:xfrm>
      </p:grpSpPr>
      <p:sp>
        <p:nvSpPr>
          <p:cNvPr id="6" name="Title 5"/>
          <p:cNvSpPr>
            <a:spLocks noGrp="1"/>
          </p:cNvSpPr>
          <p:nvPr>
            <p:ph type="title"/>
          </p:nvPr>
        </p:nvSpPr>
        <p:spPr>
          <a:xfrm>
            <a:off x="251520" y="1772816"/>
            <a:ext cx="8241688" cy="1647510"/>
          </a:xfrm>
          <a:prstGeom prst="rect">
            <a:avLst/>
          </a:prstGeom>
          <a:noFill/>
        </p:spPr>
        <p:txBody>
          <a:bodyPr lIns="0" tIns="0" rIns="0" bIns="0">
            <a:normAutofit/>
          </a:bodyPr>
          <a:lstStyle>
            <a:lvl1pPr algn="l">
              <a:defRPr sz="3600" baseline="0">
                <a:solidFill>
                  <a:srgbClr val="0091C9"/>
                </a:solidFill>
              </a:defRPr>
            </a:lvl1pPr>
          </a:lstStyle>
          <a:p>
            <a:r>
              <a:rPr lang="en-US" smtClean="0"/>
              <a:t>Click to edit Master title style</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16624" y="4454488"/>
            <a:ext cx="3419872" cy="15668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5571" y="404664"/>
            <a:ext cx="2164901" cy="504056"/>
          </a:xfrm>
          <a:prstGeom prst="rect">
            <a:avLst/>
          </a:prstGeom>
        </p:spPr>
      </p:pic>
      <p:sp>
        <p:nvSpPr>
          <p:cNvPr id="17" name="Text Placeholder 7"/>
          <p:cNvSpPr>
            <a:spLocks noGrp="1"/>
          </p:cNvSpPr>
          <p:nvPr>
            <p:ph type="body" sz="quarter" idx="10"/>
          </p:nvPr>
        </p:nvSpPr>
        <p:spPr>
          <a:xfrm>
            <a:off x="251521" y="5013176"/>
            <a:ext cx="7344815" cy="1512168"/>
          </a:xfrm>
        </p:spPr>
        <p:txBody>
          <a:bodyPr>
            <a:normAutofit/>
          </a:bodyPr>
          <a:lstStyle>
            <a:lvl1pPr algn="l">
              <a:defRPr sz="2400" baseline="0">
                <a:solidFill>
                  <a:srgbClr val="0091C9"/>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177449762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82903708"/>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29348234"/>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962774921"/>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009393225"/>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03</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276757808"/>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98594899"/>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85293798"/>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696798744"/>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rgbClr val="0072C6"/>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76525835"/>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04</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66765597"/>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269592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rgbClr val="0072C6"/>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772212098"/>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19861567"/>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802814903"/>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52689878"/>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lang="en-GB" sz="8800" dirty="0" smtClean="0">
                <a:solidFill>
                  <a:prstClr val="white"/>
                </a:solidFill>
                <a:latin typeface="Arial Black"/>
              </a:rPr>
              <a:t>05</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760882199"/>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00764717"/>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11344831"/>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174277265"/>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696161715"/>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lang="en-GB" sz="8800" dirty="0" smtClean="0">
                <a:solidFill>
                  <a:prstClr val="white"/>
                </a:solidFill>
                <a:latin typeface="Arial Black"/>
              </a:rPr>
              <a:t>06</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010934882"/>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07</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72153553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04</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19456037"/>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09</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792674941"/>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smtClean="0"/>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4" name="Content Placeholder 3"/>
          <p:cNvSpPr>
            <a:spLocks noGrp="1"/>
          </p:cNvSpPr>
          <p:nvPr>
            <p:ph sz="quarter" idx="13"/>
          </p:nvPr>
        </p:nvSpPr>
        <p:spPr>
          <a:xfrm>
            <a:off x="250825" y="2275200"/>
            <a:ext cx="8642350" cy="41061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44800"/>
            <a:ext cx="9144000" cy="1780721"/>
          </a:xfrm>
          <a:prstGeom prst="rect">
            <a:avLst/>
          </a:prstGeom>
        </p:spPr>
      </p:pic>
    </p:spTree>
    <p:extLst>
      <p:ext uri="{BB962C8B-B14F-4D97-AF65-F5344CB8AC3E}">
        <p14:creationId xmlns:p14="http://schemas.microsoft.com/office/powerpoint/2010/main" val="1373733429"/>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3600" baseline="0">
                <a:solidFill>
                  <a:srgbClr val="0072C6"/>
                </a:solidFill>
              </a:defRPr>
            </a:lvl1pPr>
          </a:lstStyle>
          <a:p>
            <a:r>
              <a:rPr lang="en-GB" dirty="0" smtClean="0"/>
              <a:t>Document Title</a:t>
            </a:r>
            <a:endParaRPr lang="en-GB" dirty="0"/>
          </a:p>
        </p:txBody>
      </p:sp>
      <p:sp>
        <p:nvSpPr>
          <p:cNvPr id="8" name="Text Placeholder 7"/>
          <p:cNvSpPr>
            <a:spLocks noGrp="1"/>
          </p:cNvSpPr>
          <p:nvPr>
            <p:ph type="body" sz="quarter" idx="10" hasCustomPrompt="1"/>
          </p:nvPr>
        </p:nvSpPr>
        <p:spPr>
          <a:xfrm>
            <a:off x="264046" y="3500239"/>
            <a:ext cx="7344815" cy="936873"/>
          </a:xfrm>
        </p:spPr>
        <p:txBody>
          <a:bodyPr>
            <a:normAutofit/>
          </a:bodyPr>
          <a:lstStyle>
            <a:lvl1pPr algn="l">
              <a:defRPr sz="2400" baseline="0">
                <a:solidFill>
                  <a:srgbClr val="0072C6"/>
                </a:solidFill>
                <a:latin typeface="+mn-lt"/>
              </a:defRPr>
            </a:lvl1pPr>
          </a:lstStyle>
          <a:p>
            <a:pPr lvl="0"/>
            <a:r>
              <a:rPr lang="en-GB" dirty="0" smtClean="0"/>
              <a:t>Subtitle </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13" name="TextBox 12"/>
          <p:cNvSpPr txBox="1"/>
          <p:nvPr userDrawn="1"/>
        </p:nvSpPr>
        <p:spPr>
          <a:xfrm>
            <a:off x="146736" y="5085184"/>
            <a:ext cx="8313696" cy="307777"/>
          </a:xfrm>
          <a:prstGeom prst="rect">
            <a:avLst/>
          </a:prstGeom>
          <a:noFill/>
        </p:spPr>
        <p:txBody>
          <a:bodyPr wrap="square" lIns="72000" rtlCol="0">
            <a:spAutoFit/>
          </a:bodyPr>
          <a:lstStyle/>
          <a:p>
            <a:r>
              <a:rPr lang="en-US" sz="1400" dirty="0" smtClean="0">
                <a:solidFill>
                  <a:srgbClr val="3F3F3F">
                    <a:lumMod val="60000"/>
                    <a:lumOff val="40000"/>
                  </a:srgbClr>
                </a:solidFill>
              </a:rPr>
              <a:t>Supported by and delivering for:</a:t>
            </a:r>
            <a:endParaRPr lang="en-US" sz="1400" dirty="0">
              <a:solidFill>
                <a:srgbClr val="3F3F3F">
                  <a:lumMod val="60000"/>
                  <a:lumOff val="40000"/>
                </a:srgbClr>
              </a:solidFill>
            </a:endParaRP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26148"/>
          <a:stretch/>
        </p:blipFill>
        <p:spPr>
          <a:xfrm>
            <a:off x="35496" y="-243408"/>
            <a:ext cx="6620075" cy="1745667"/>
          </a:xfrm>
          <a:prstGeom prst="rect">
            <a:avLst/>
          </a:prstGeom>
        </p:spPr>
      </p:pic>
      <p:sp>
        <p:nvSpPr>
          <p:cNvPr id="16" name="Rectangle 15"/>
          <p:cNvSpPr/>
          <p:nvPr userDrawn="1"/>
        </p:nvSpPr>
        <p:spPr>
          <a:xfrm>
            <a:off x="0" y="6381329"/>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TextBox 21"/>
          <p:cNvSpPr txBox="1"/>
          <p:nvPr userDrawn="1"/>
        </p:nvSpPr>
        <p:spPr>
          <a:xfrm>
            <a:off x="107504" y="6486755"/>
            <a:ext cx="8956724" cy="307777"/>
          </a:xfrm>
          <a:prstGeom prst="rect">
            <a:avLst/>
          </a:prstGeom>
          <a:noFill/>
        </p:spPr>
        <p:txBody>
          <a:bodyPr wrap="square" rtlCol="0">
            <a:spAutoFit/>
          </a:bodyPr>
          <a:lstStyle/>
          <a:p>
            <a:r>
              <a:rPr lang="en-US" sz="1400" b="1" dirty="0" smtClean="0">
                <a:solidFill>
                  <a:prstClr val="white"/>
                </a:solidFill>
              </a:rPr>
              <a:t>London’s NHS organisations include all of London’s CCGs, NHS England and Health Education England </a:t>
            </a:r>
            <a:endParaRPr lang="en-US" sz="1400" b="1" dirty="0">
              <a:solidFill>
                <a:prstClr val="white"/>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497488"/>
            <a:ext cx="1225161" cy="762279"/>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6532474" y="5497487"/>
            <a:ext cx="2260396" cy="658233"/>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2427030" y="5596128"/>
            <a:ext cx="992842" cy="424282"/>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27984" y="5532964"/>
            <a:ext cx="1296144" cy="622756"/>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655571" y="404664"/>
            <a:ext cx="2164901" cy="504056"/>
          </a:xfrm>
          <a:prstGeom prst="rect">
            <a:avLst/>
          </a:prstGeom>
        </p:spPr>
      </p:pic>
    </p:spTree>
    <p:extLst>
      <p:ext uri="{BB962C8B-B14F-4D97-AF65-F5344CB8AC3E}">
        <p14:creationId xmlns:p14="http://schemas.microsoft.com/office/powerpoint/2010/main" val="4002580297"/>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_Closing_Slide">
    <p:spTree>
      <p:nvGrpSpPr>
        <p:cNvPr id="1" name=""/>
        <p:cNvGrpSpPr/>
        <p:nvPr/>
      </p:nvGrpSpPr>
      <p:grpSpPr>
        <a:xfrm>
          <a:off x="0" y="0"/>
          <a:ext cx="0" cy="0"/>
          <a:chOff x="0" y="0"/>
          <a:chExt cx="0" cy="0"/>
        </a:xfrm>
      </p:grpSpPr>
      <p:sp>
        <p:nvSpPr>
          <p:cNvPr id="6" name="Title 5"/>
          <p:cNvSpPr>
            <a:spLocks noGrp="1"/>
          </p:cNvSpPr>
          <p:nvPr>
            <p:ph type="title"/>
          </p:nvPr>
        </p:nvSpPr>
        <p:spPr>
          <a:xfrm>
            <a:off x="251520" y="1772816"/>
            <a:ext cx="8241688" cy="1647510"/>
          </a:xfrm>
          <a:prstGeom prst="rect">
            <a:avLst/>
          </a:prstGeom>
          <a:noFill/>
        </p:spPr>
        <p:txBody>
          <a:bodyPr lIns="0" tIns="0" rIns="0" bIns="0">
            <a:normAutofit/>
          </a:bodyPr>
          <a:lstStyle>
            <a:lvl1pPr algn="l">
              <a:defRPr sz="3600" baseline="0">
                <a:solidFill>
                  <a:srgbClr val="0091C9"/>
                </a:solidFill>
              </a:defRPr>
            </a:lvl1pPr>
          </a:lstStyle>
          <a:p>
            <a:r>
              <a:rPr lang="en-US" smtClean="0"/>
              <a:t>Click to edit Master title style</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16624" y="4454488"/>
            <a:ext cx="3419872" cy="15668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5571" y="404664"/>
            <a:ext cx="2164901" cy="504056"/>
          </a:xfrm>
          <a:prstGeom prst="rect">
            <a:avLst/>
          </a:prstGeom>
        </p:spPr>
      </p:pic>
      <p:sp>
        <p:nvSpPr>
          <p:cNvPr id="17" name="Text Placeholder 7"/>
          <p:cNvSpPr>
            <a:spLocks noGrp="1"/>
          </p:cNvSpPr>
          <p:nvPr>
            <p:ph type="body" sz="quarter" idx="10"/>
          </p:nvPr>
        </p:nvSpPr>
        <p:spPr>
          <a:xfrm>
            <a:off x="251521" y="5013176"/>
            <a:ext cx="7344815" cy="1512168"/>
          </a:xfrm>
        </p:spPr>
        <p:txBody>
          <a:bodyPr>
            <a:normAutofit/>
          </a:bodyPr>
          <a:lstStyle>
            <a:lvl1pPr algn="l">
              <a:defRPr sz="2400" baseline="0">
                <a:solidFill>
                  <a:srgbClr val="0091C9"/>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960840011"/>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93398232"/>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33937900"/>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789641878"/>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600230040"/>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15" name="Rectangle 14"/>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01</a:t>
            </a:r>
            <a:endParaRPr lang="en-GB" sz="8800" dirty="0">
              <a:solidFill>
                <a:prstClr val="white"/>
              </a:solidFill>
            </a:endParaRPr>
          </a:p>
        </p:txBody>
      </p:sp>
      <p:sp>
        <p:nvSpPr>
          <p:cNvPr id="2" name="TextBox 1"/>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6" name="Straight Connector 5"/>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942656401"/>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1779302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82260247"/>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39097650"/>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683987105"/>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087205953"/>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02</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962016311"/>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74472182"/>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97551381"/>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958789024"/>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924195027"/>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03</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094514123"/>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7332732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45956042"/>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41451227"/>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118334393"/>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rgbClr val="0072C6"/>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209354141"/>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04</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293877181"/>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82822867"/>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117388"/>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999771668"/>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260543598"/>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lang="en-GB" sz="8800" dirty="0" smtClean="0">
                <a:solidFill>
                  <a:prstClr val="white"/>
                </a:solidFill>
                <a:latin typeface="Arial Black"/>
              </a:rPr>
              <a:t>05</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591054072"/>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1378983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635421140"/>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16507175"/>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188260406"/>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017314359"/>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lang="en-GB" sz="8800" dirty="0" smtClean="0">
                <a:solidFill>
                  <a:prstClr val="white"/>
                </a:solidFill>
                <a:latin typeface="Arial Black"/>
              </a:rPr>
              <a:t>06</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457916575"/>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07</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290953938"/>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09</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502712265"/>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smtClean="0"/>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4" name="Content Placeholder 3"/>
          <p:cNvSpPr>
            <a:spLocks noGrp="1"/>
          </p:cNvSpPr>
          <p:nvPr>
            <p:ph sz="quarter" idx="13"/>
          </p:nvPr>
        </p:nvSpPr>
        <p:spPr>
          <a:xfrm>
            <a:off x="250825" y="2275200"/>
            <a:ext cx="8642350" cy="41061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44800"/>
            <a:ext cx="9144000" cy="1780721"/>
          </a:xfrm>
          <a:prstGeom prst="rect">
            <a:avLst/>
          </a:prstGeom>
        </p:spPr>
      </p:pic>
    </p:spTree>
    <p:extLst>
      <p:ext uri="{BB962C8B-B14F-4D97-AF65-F5344CB8AC3E}">
        <p14:creationId xmlns:p14="http://schemas.microsoft.com/office/powerpoint/2010/main" val="183817500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627121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05</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33557764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8226024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459560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7052437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63542114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627121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06</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41852066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07</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50728370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09</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51379395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smtClean="0"/>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pPr/>
              <a:t>‹#›</a:t>
            </a:fld>
            <a:endParaRPr lang="en-GB" dirty="0"/>
          </a:p>
        </p:txBody>
      </p:sp>
      <p:sp>
        <p:nvSpPr>
          <p:cNvPr id="4" name="Content Placeholder 3"/>
          <p:cNvSpPr>
            <a:spLocks noGrp="1"/>
          </p:cNvSpPr>
          <p:nvPr>
            <p:ph sz="quarter" idx="13"/>
          </p:nvPr>
        </p:nvSpPr>
        <p:spPr>
          <a:xfrm>
            <a:off x="250825" y="2275200"/>
            <a:ext cx="8642350" cy="41061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44800"/>
            <a:ext cx="9144000" cy="1780721"/>
          </a:xfrm>
          <a:prstGeom prst="rect">
            <a:avLst/>
          </a:prstGeom>
        </p:spPr>
      </p:pic>
    </p:spTree>
    <p:extLst>
      <p:ext uri="{BB962C8B-B14F-4D97-AF65-F5344CB8AC3E}">
        <p14:creationId xmlns:p14="http://schemas.microsoft.com/office/powerpoint/2010/main" val="159389004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94544897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392178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22642666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998515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9905316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34082112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448021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1546034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3891021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059052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5325451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346127764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3600" baseline="0">
                <a:solidFill>
                  <a:srgbClr val="0072C6"/>
                </a:solidFill>
              </a:defRPr>
            </a:lvl1pPr>
          </a:lstStyle>
          <a:p>
            <a:r>
              <a:rPr lang="en-GB" dirty="0" smtClean="0"/>
              <a:t>Document Title</a:t>
            </a:r>
            <a:endParaRPr lang="en-GB" dirty="0"/>
          </a:p>
        </p:txBody>
      </p:sp>
      <p:sp>
        <p:nvSpPr>
          <p:cNvPr id="8" name="Text Placeholder 7"/>
          <p:cNvSpPr>
            <a:spLocks noGrp="1"/>
          </p:cNvSpPr>
          <p:nvPr>
            <p:ph type="body" sz="quarter" idx="10" hasCustomPrompt="1"/>
          </p:nvPr>
        </p:nvSpPr>
        <p:spPr>
          <a:xfrm>
            <a:off x="264046" y="3500239"/>
            <a:ext cx="7344815" cy="936873"/>
          </a:xfrm>
        </p:spPr>
        <p:txBody>
          <a:bodyPr>
            <a:normAutofit/>
          </a:bodyPr>
          <a:lstStyle>
            <a:lvl1pPr algn="l">
              <a:defRPr sz="2400" baseline="0">
                <a:solidFill>
                  <a:srgbClr val="0072C6"/>
                </a:solidFill>
                <a:latin typeface="+mn-lt"/>
              </a:defRPr>
            </a:lvl1pPr>
          </a:lstStyle>
          <a:p>
            <a:pPr lvl="0"/>
            <a:r>
              <a:rPr lang="en-GB" dirty="0" smtClean="0"/>
              <a:t>Subtitle </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13" name="TextBox 12"/>
          <p:cNvSpPr txBox="1"/>
          <p:nvPr userDrawn="1"/>
        </p:nvSpPr>
        <p:spPr>
          <a:xfrm>
            <a:off x="146736" y="5085184"/>
            <a:ext cx="8313696" cy="307777"/>
          </a:xfrm>
          <a:prstGeom prst="rect">
            <a:avLst/>
          </a:prstGeom>
          <a:noFill/>
        </p:spPr>
        <p:txBody>
          <a:bodyPr wrap="square" lIns="72000" rtlCol="0">
            <a:spAutoFit/>
          </a:bodyPr>
          <a:lstStyle/>
          <a:p>
            <a:r>
              <a:rPr lang="en-US" sz="1400" dirty="0" smtClean="0">
                <a:solidFill>
                  <a:srgbClr val="3F3F3F">
                    <a:lumMod val="60000"/>
                    <a:lumOff val="40000"/>
                  </a:srgbClr>
                </a:solidFill>
              </a:rPr>
              <a:t>Supported by and delivering for:</a:t>
            </a:r>
            <a:endParaRPr lang="en-US" sz="1400" dirty="0">
              <a:solidFill>
                <a:srgbClr val="3F3F3F">
                  <a:lumMod val="60000"/>
                  <a:lumOff val="40000"/>
                </a:srgbClr>
              </a:solidFill>
            </a:endParaRP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26148"/>
          <a:stretch/>
        </p:blipFill>
        <p:spPr>
          <a:xfrm>
            <a:off x="35496" y="-243408"/>
            <a:ext cx="6620075" cy="1745667"/>
          </a:xfrm>
          <a:prstGeom prst="rect">
            <a:avLst/>
          </a:prstGeom>
        </p:spPr>
      </p:pic>
      <p:sp>
        <p:nvSpPr>
          <p:cNvPr id="16" name="Rectangle 15"/>
          <p:cNvSpPr/>
          <p:nvPr userDrawn="1"/>
        </p:nvSpPr>
        <p:spPr>
          <a:xfrm>
            <a:off x="0" y="6381329"/>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TextBox 21"/>
          <p:cNvSpPr txBox="1"/>
          <p:nvPr userDrawn="1"/>
        </p:nvSpPr>
        <p:spPr>
          <a:xfrm>
            <a:off x="107504" y="6486755"/>
            <a:ext cx="8956724" cy="307777"/>
          </a:xfrm>
          <a:prstGeom prst="rect">
            <a:avLst/>
          </a:prstGeom>
          <a:noFill/>
        </p:spPr>
        <p:txBody>
          <a:bodyPr wrap="square" rtlCol="0">
            <a:spAutoFit/>
          </a:bodyPr>
          <a:lstStyle/>
          <a:p>
            <a:r>
              <a:rPr lang="en-US" sz="1400" b="1" dirty="0" smtClean="0">
                <a:solidFill>
                  <a:prstClr val="white"/>
                </a:solidFill>
              </a:rPr>
              <a:t>London’s NHS organisations include all of London’s CCGs, NHS England and Health Education England </a:t>
            </a:r>
            <a:endParaRPr lang="en-US" sz="1400" b="1" dirty="0">
              <a:solidFill>
                <a:prstClr val="white"/>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497488"/>
            <a:ext cx="1225161" cy="762279"/>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6532474" y="5497487"/>
            <a:ext cx="2260396" cy="658233"/>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2427030" y="5596128"/>
            <a:ext cx="992842" cy="424282"/>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27984" y="5532964"/>
            <a:ext cx="1296144" cy="622756"/>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655571" y="404664"/>
            <a:ext cx="2164901" cy="504056"/>
          </a:xfrm>
          <a:prstGeom prst="rect">
            <a:avLst/>
          </a:prstGeom>
        </p:spPr>
      </p:pic>
    </p:spTree>
    <p:extLst>
      <p:ext uri="{BB962C8B-B14F-4D97-AF65-F5344CB8AC3E}">
        <p14:creationId xmlns:p14="http://schemas.microsoft.com/office/powerpoint/2010/main" val="114989668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losing_Slide">
    <p:spTree>
      <p:nvGrpSpPr>
        <p:cNvPr id="1" name=""/>
        <p:cNvGrpSpPr/>
        <p:nvPr/>
      </p:nvGrpSpPr>
      <p:grpSpPr>
        <a:xfrm>
          <a:off x="0" y="0"/>
          <a:ext cx="0" cy="0"/>
          <a:chOff x="0" y="0"/>
          <a:chExt cx="0" cy="0"/>
        </a:xfrm>
      </p:grpSpPr>
      <p:sp>
        <p:nvSpPr>
          <p:cNvPr id="6" name="Title 5"/>
          <p:cNvSpPr>
            <a:spLocks noGrp="1"/>
          </p:cNvSpPr>
          <p:nvPr>
            <p:ph type="title"/>
          </p:nvPr>
        </p:nvSpPr>
        <p:spPr>
          <a:xfrm>
            <a:off x="251520" y="1772816"/>
            <a:ext cx="8241688" cy="1647510"/>
          </a:xfrm>
          <a:prstGeom prst="rect">
            <a:avLst/>
          </a:prstGeom>
          <a:noFill/>
        </p:spPr>
        <p:txBody>
          <a:bodyPr lIns="0" tIns="0" rIns="0" bIns="0">
            <a:normAutofit/>
          </a:bodyPr>
          <a:lstStyle>
            <a:lvl1pPr algn="l">
              <a:defRPr sz="3600" baseline="0">
                <a:solidFill>
                  <a:srgbClr val="0091C9"/>
                </a:solidFill>
              </a:defRPr>
            </a:lvl1pPr>
          </a:lstStyle>
          <a:p>
            <a:r>
              <a:rPr lang="en-US" smtClean="0"/>
              <a:t>Click to edit Master title style</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16624" y="4454488"/>
            <a:ext cx="3419872" cy="15668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5571" y="404664"/>
            <a:ext cx="2164901" cy="504056"/>
          </a:xfrm>
          <a:prstGeom prst="rect">
            <a:avLst/>
          </a:prstGeom>
        </p:spPr>
      </p:pic>
      <p:sp>
        <p:nvSpPr>
          <p:cNvPr id="17" name="Text Placeholder 7"/>
          <p:cNvSpPr>
            <a:spLocks noGrp="1"/>
          </p:cNvSpPr>
          <p:nvPr>
            <p:ph type="body" sz="quarter" idx="10"/>
          </p:nvPr>
        </p:nvSpPr>
        <p:spPr>
          <a:xfrm>
            <a:off x="251521" y="5013176"/>
            <a:ext cx="7344815" cy="1512168"/>
          </a:xfrm>
        </p:spPr>
        <p:txBody>
          <a:bodyPr>
            <a:normAutofit/>
          </a:bodyPr>
          <a:lstStyle>
            <a:lvl1pPr algn="l">
              <a:defRPr sz="2400" baseline="0">
                <a:solidFill>
                  <a:srgbClr val="0091C9"/>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47429721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717712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24891461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6228990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94732453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72591232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15" name="Rectangle 14"/>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01</a:t>
            </a:r>
            <a:endParaRPr lang="en-GB" sz="8800" dirty="0">
              <a:solidFill>
                <a:prstClr val="white"/>
              </a:solidFill>
            </a:endParaRPr>
          </a:p>
        </p:txBody>
      </p:sp>
      <p:sp>
        <p:nvSpPr>
          <p:cNvPr id="2" name="TextBox 1"/>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6" name="Straight Connector 5"/>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37983862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937778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0971530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97132955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78580189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02</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55727533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106663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6357122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5183607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330030863"/>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18084316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03</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935263489"/>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96609740"/>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2132531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076503048"/>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rgbClr val="0072C6"/>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19989689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04</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022735541"/>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9698803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15" name="Rectangle 14"/>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01</a:t>
            </a:r>
            <a:endParaRPr lang="en-GB" sz="8800" dirty="0">
              <a:solidFill>
                <a:schemeClr val="bg1"/>
              </a:solidFill>
            </a:endParaRPr>
          </a:p>
        </p:txBody>
      </p:sp>
      <p:sp>
        <p:nvSpPr>
          <p:cNvPr id="2" name="TextBox 1"/>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6" name="Straight Connector 5"/>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644385863"/>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82302345"/>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949835626"/>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042949530"/>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lang="en-GB" sz="8800" dirty="0" smtClean="0">
                <a:solidFill>
                  <a:prstClr val="white"/>
                </a:solidFill>
                <a:latin typeface="Arial Black"/>
              </a:rPr>
              <a:t>05</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611027612"/>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0563590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1294341"/>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844921237"/>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766934965"/>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lang="en-GB" sz="8800" dirty="0" smtClean="0">
                <a:solidFill>
                  <a:prstClr val="white"/>
                </a:solidFill>
                <a:latin typeface="Arial Black"/>
              </a:rPr>
              <a:t>06</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180889215"/>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07</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1365013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36181183"/>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09</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994701834"/>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smtClean="0"/>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4" name="Content Placeholder 3"/>
          <p:cNvSpPr>
            <a:spLocks noGrp="1"/>
          </p:cNvSpPr>
          <p:nvPr>
            <p:ph sz="quarter" idx="13"/>
          </p:nvPr>
        </p:nvSpPr>
        <p:spPr>
          <a:xfrm>
            <a:off x="250825" y="2275200"/>
            <a:ext cx="8642350" cy="41061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44800"/>
            <a:ext cx="9144000" cy="1780721"/>
          </a:xfrm>
          <a:prstGeom prst="rect">
            <a:avLst/>
          </a:prstGeom>
        </p:spPr>
      </p:pic>
    </p:spTree>
    <p:extLst>
      <p:ext uri="{BB962C8B-B14F-4D97-AF65-F5344CB8AC3E}">
        <p14:creationId xmlns:p14="http://schemas.microsoft.com/office/powerpoint/2010/main" val="166774363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3600" baseline="0">
                <a:solidFill>
                  <a:srgbClr val="0072C6"/>
                </a:solidFill>
              </a:defRPr>
            </a:lvl1pPr>
          </a:lstStyle>
          <a:p>
            <a:r>
              <a:rPr lang="en-GB" dirty="0" smtClean="0"/>
              <a:t>Document Title</a:t>
            </a:r>
            <a:endParaRPr lang="en-GB" dirty="0"/>
          </a:p>
        </p:txBody>
      </p:sp>
      <p:sp>
        <p:nvSpPr>
          <p:cNvPr id="8" name="Text Placeholder 7"/>
          <p:cNvSpPr>
            <a:spLocks noGrp="1"/>
          </p:cNvSpPr>
          <p:nvPr>
            <p:ph type="body" sz="quarter" idx="10" hasCustomPrompt="1"/>
          </p:nvPr>
        </p:nvSpPr>
        <p:spPr>
          <a:xfrm>
            <a:off x="264046" y="3500239"/>
            <a:ext cx="7344815" cy="936873"/>
          </a:xfrm>
        </p:spPr>
        <p:txBody>
          <a:bodyPr>
            <a:normAutofit/>
          </a:bodyPr>
          <a:lstStyle>
            <a:lvl1pPr algn="l">
              <a:defRPr sz="2400" baseline="0">
                <a:solidFill>
                  <a:srgbClr val="0072C6"/>
                </a:solidFill>
                <a:latin typeface="+mn-lt"/>
              </a:defRPr>
            </a:lvl1pPr>
          </a:lstStyle>
          <a:p>
            <a:pPr lvl="0"/>
            <a:r>
              <a:rPr lang="en-GB" dirty="0" smtClean="0"/>
              <a:t>Subtitle </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13" name="TextBox 12"/>
          <p:cNvSpPr txBox="1"/>
          <p:nvPr userDrawn="1"/>
        </p:nvSpPr>
        <p:spPr>
          <a:xfrm>
            <a:off x="146736" y="5085184"/>
            <a:ext cx="8313696" cy="307777"/>
          </a:xfrm>
          <a:prstGeom prst="rect">
            <a:avLst/>
          </a:prstGeom>
          <a:noFill/>
        </p:spPr>
        <p:txBody>
          <a:bodyPr wrap="square" lIns="72000" rtlCol="0">
            <a:spAutoFit/>
          </a:bodyPr>
          <a:lstStyle/>
          <a:p>
            <a:r>
              <a:rPr lang="en-US" sz="1400" dirty="0" smtClean="0">
                <a:solidFill>
                  <a:srgbClr val="3F3F3F">
                    <a:lumMod val="60000"/>
                    <a:lumOff val="40000"/>
                  </a:srgbClr>
                </a:solidFill>
              </a:rPr>
              <a:t>Supported by and delivering for:</a:t>
            </a:r>
            <a:endParaRPr lang="en-US" sz="1400" dirty="0">
              <a:solidFill>
                <a:srgbClr val="3F3F3F">
                  <a:lumMod val="60000"/>
                  <a:lumOff val="40000"/>
                </a:srgbClr>
              </a:solidFill>
            </a:endParaRP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26148"/>
          <a:stretch/>
        </p:blipFill>
        <p:spPr>
          <a:xfrm>
            <a:off x="35496" y="-243408"/>
            <a:ext cx="6620075" cy="1745667"/>
          </a:xfrm>
          <a:prstGeom prst="rect">
            <a:avLst/>
          </a:prstGeom>
        </p:spPr>
      </p:pic>
      <p:sp>
        <p:nvSpPr>
          <p:cNvPr id="16" name="Rectangle 15"/>
          <p:cNvSpPr/>
          <p:nvPr userDrawn="1"/>
        </p:nvSpPr>
        <p:spPr>
          <a:xfrm>
            <a:off x="0" y="6381329"/>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TextBox 21"/>
          <p:cNvSpPr txBox="1"/>
          <p:nvPr userDrawn="1"/>
        </p:nvSpPr>
        <p:spPr>
          <a:xfrm>
            <a:off x="107504" y="6486755"/>
            <a:ext cx="8956724" cy="307777"/>
          </a:xfrm>
          <a:prstGeom prst="rect">
            <a:avLst/>
          </a:prstGeom>
          <a:noFill/>
        </p:spPr>
        <p:txBody>
          <a:bodyPr wrap="square" rtlCol="0">
            <a:spAutoFit/>
          </a:bodyPr>
          <a:lstStyle/>
          <a:p>
            <a:r>
              <a:rPr lang="en-US" sz="1400" b="1" dirty="0" smtClean="0">
                <a:solidFill>
                  <a:prstClr val="white"/>
                </a:solidFill>
              </a:rPr>
              <a:t>London’s NHS organisations include all of London’s CCGs, NHS England and Health Education England </a:t>
            </a:r>
            <a:endParaRPr lang="en-US" sz="1400" b="1" dirty="0">
              <a:solidFill>
                <a:prstClr val="white"/>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497488"/>
            <a:ext cx="1225161" cy="762279"/>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6532474" y="5497487"/>
            <a:ext cx="2260396" cy="658233"/>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2427030" y="5596128"/>
            <a:ext cx="992842" cy="424282"/>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27984" y="5532964"/>
            <a:ext cx="1296144" cy="622756"/>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655571" y="404664"/>
            <a:ext cx="2164901" cy="504056"/>
          </a:xfrm>
          <a:prstGeom prst="rect">
            <a:avLst/>
          </a:prstGeom>
        </p:spPr>
      </p:pic>
    </p:spTree>
    <p:extLst>
      <p:ext uri="{BB962C8B-B14F-4D97-AF65-F5344CB8AC3E}">
        <p14:creationId xmlns:p14="http://schemas.microsoft.com/office/powerpoint/2010/main" val="4207532480"/>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losing_Slide">
    <p:spTree>
      <p:nvGrpSpPr>
        <p:cNvPr id="1" name=""/>
        <p:cNvGrpSpPr/>
        <p:nvPr/>
      </p:nvGrpSpPr>
      <p:grpSpPr>
        <a:xfrm>
          <a:off x="0" y="0"/>
          <a:ext cx="0" cy="0"/>
          <a:chOff x="0" y="0"/>
          <a:chExt cx="0" cy="0"/>
        </a:xfrm>
      </p:grpSpPr>
      <p:sp>
        <p:nvSpPr>
          <p:cNvPr id="6" name="Title 5"/>
          <p:cNvSpPr>
            <a:spLocks noGrp="1"/>
          </p:cNvSpPr>
          <p:nvPr>
            <p:ph type="title"/>
          </p:nvPr>
        </p:nvSpPr>
        <p:spPr>
          <a:xfrm>
            <a:off x="251520" y="1772816"/>
            <a:ext cx="8241688" cy="1647510"/>
          </a:xfrm>
          <a:prstGeom prst="rect">
            <a:avLst/>
          </a:prstGeom>
          <a:noFill/>
        </p:spPr>
        <p:txBody>
          <a:bodyPr lIns="0" tIns="0" rIns="0" bIns="0">
            <a:normAutofit/>
          </a:bodyPr>
          <a:lstStyle>
            <a:lvl1pPr algn="l">
              <a:defRPr sz="3600" baseline="0">
                <a:solidFill>
                  <a:srgbClr val="0091C9"/>
                </a:solidFill>
              </a:defRPr>
            </a:lvl1pPr>
          </a:lstStyle>
          <a:p>
            <a:r>
              <a:rPr lang="en-US" smtClean="0"/>
              <a:t>Click to edit Master title style</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16624" y="4454488"/>
            <a:ext cx="3419872" cy="15668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5571" y="404664"/>
            <a:ext cx="2164901" cy="504056"/>
          </a:xfrm>
          <a:prstGeom prst="rect">
            <a:avLst/>
          </a:prstGeom>
        </p:spPr>
      </p:pic>
      <p:sp>
        <p:nvSpPr>
          <p:cNvPr id="17" name="Text Placeholder 7"/>
          <p:cNvSpPr>
            <a:spLocks noGrp="1"/>
          </p:cNvSpPr>
          <p:nvPr>
            <p:ph type="body" sz="quarter" idx="10"/>
          </p:nvPr>
        </p:nvSpPr>
        <p:spPr>
          <a:xfrm>
            <a:off x="251521" y="5013176"/>
            <a:ext cx="7344815" cy="1512168"/>
          </a:xfrm>
        </p:spPr>
        <p:txBody>
          <a:bodyPr>
            <a:normAutofit/>
          </a:bodyPr>
          <a:lstStyle>
            <a:lvl1pPr algn="l">
              <a:defRPr sz="2400" baseline="0">
                <a:solidFill>
                  <a:srgbClr val="0091C9"/>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2037294120"/>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2530116"/>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12411396"/>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479054044"/>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701281341"/>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15" name="Rectangle 14"/>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01</a:t>
            </a:r>
            <a:endParaRPr lang="en-GB" sz="8800" dirty="0">
              <a:solidFill>
                <a:prstClr val="white"/>
              </a:solidFill>
            </a:endParaRPr>
          </a:p>
        </p:txBody>
      </p:sp>
      <p:sp>
        <p:nvSpPr>
          <p:cNvPr id="2" name="TextBox 1"/>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6" name="Straight Connector 5"/>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955634268"/>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0393093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08559016"/>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60455660"/>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170995344"/>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995569755"/>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02</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94740091"/>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21489859"/>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47293219"/>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165041184"/>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35275947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03</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263434993"/>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55532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34" Type="http://schemas.openxmlformats.org/officeDocument/2006/relationships/slideLayout" Target="../slideLayouts/slideLayout80.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33" Type="http://schemas.openxmlformats.org/officeDocument/2006/relationships/slideLayout" Target="../slideLayouts/slideLayout79.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slideLayout" Target="../slideLayouts/slideLayout7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32" Type="http://schemas.openxmlformats.org/officeDocument/2006/relationships/slideLayout" Target="../slideLayouts/slideLayout78.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36" Type="http://schemas.openxmlformats.org/officeDocument/2006/relationships/theme" Target="../theme/theme3.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slideLayout" Target="../slideLayouts/slideLayout77.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 Id="rId35" Type="http://schemas.openxmlformats.org/officeDocument/2006/relationships/slideLayout" Target="../slideLayouts/slideLayout8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26" Type="http://schemas.openxmlformats.org/officeDocument/2006/relationships/slideLayout" Target="../slideLayouts/slideLayout107.xml"/><Relationship Id="rId3" Type="http://schemas.openxmlformats.org/officeDocument/2006/relationships/slideLayout" Target="../slideLayouts/slideLayout84.xml"/><Relationship Id="rId21" Type="http://schemas.openxmlformats.org/officeDocument/2006/relationships/slideLayout" Target="../slideLayouts/slideLayout102.xml"/><Relationship Id="rId34" Type="http://schemas.openxmlformats.org/officeDocument/2006/relationships/slideLayout" Target="../slideLayouts/slideLayout115.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slideLayout" Target="../slideLayouts/slideLayout101.xml"/><Relationship Id="rId29" Type="http://schemas.openxmlformats.org/officeDocument/2006/relationships/slideLayout" Target="../slideLayouts/slideLayout110.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24" Type="http://schemas.openxmlformats.org/officeDocument/2006/relationships/slideLayout" Target="../slideLayouts/slideLayout105.xml"/><Relationship Id="rId32" Type="http://schemas.openxmlformats.org/officeDocument/2006/relationships/slideLayout" Target="../slideLayouts/slideLayout113.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theme" Target="../theme/theme4.xml"/><Relationship Id="rId10" Type="http://schemas.openxmlformats.org/officeDocument/2006/relationships/slideLayout" Target="../slideLayouts/slideLayout91.xml"/><Relationship Id="rId19" Type="http://schemas.openxmlformats.org/officeDocument/2006/relationships/slideLayout" Target="../slideLayouts/slideLayout100.xml"/><Relationship Id="rId31" Type="http://schemas.openxmlformats.org/officeDocument/2006/relationships/slideLayout" Target="../slideLayouts/slideLayout11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26" Type="http://schemas.openxmlformats.org/officeDocument/2006/relationships/slideLayout" Target="../slideLayouts/slideLayout142.xml"/><Relationship Id="rId3" Type="http://schemas.openxmlformats.org/officeDocument/2006/relationships/slideLayout" Target="../slideLayouts/slideLayout119.xml"/><Relationship Id="rId21" Type="http://schemas.openxmlformats.org/officeDocument/2006/relationships/slideLayout" Target="../slideLayouts/slideLayout137.xml"/><Relationship Id="rId34" Type="http://schemas.openxmlformats.org/officeDocument/2006/relationships/slideLayout" Target="../slideLayouts/slideLayout150.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slideLayout" Target="../slideLayouts/slideLayout141.xml"/><Relationship Id="rId33" Type="http://schemas.openxmlformats.org/officeDocument/2006/relationships/slideLayout" Target="../slideLayouts/slideLayout149.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29" Type="http://schemas.openxmlformats.org/officeDocument/2006/relationships/slideLayout" Target="../slideLayouts/slideLayout145.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slideLayout" Target="../slideLayouts/slideLayout140.xml"/><Relationship Id="rId32" Type="http://schemas.openxmlformats.org/officeDocument/2006/relationships/slideLayout" Target="../slideLayouts/slideLayout148.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slideLayout" Target="../slideLayouts/slideLayout139.xml"/><Relationship Id="rId28" Type="http://schemas.openxmlformats.org/officeDocument/2006/relationships/slideLayout" Target="../slideLayouts/slideLayout144.xml"/><Relationship Id="rId36" Type="http://schemas.openxmlformats.org/officeDocument/2006/relationships/theme" Target="../theme/theme5.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31" Type="http://schemas.openxmlformats.org/officeDocument/2006/relationships/slideLayout" Target="../slideLayouts/slideLayout147.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 Id="rId27" Type="http://schemas.openxmlformats.org/officeDocument/2006/relationships/slideLayout" Target="../slideLayouts/slideLayout143.xml"/><Relationship Id="rId30" Type="http://schemas.openxmlformats.org/officeDocument/2006/relationships/slideLayout" Target="../slideLayouts/slideLayout146.xml"/><Relationship Id="rId35" Type="http://schemas.openxmlformats.org/officeDocument/2006/relationships/slideLayout" Target="../slideLayouts/slideLayout1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18" Type="http://schemas.openxmlformats.org/officeDocument/2006/relationships/slideLayout" Target="../slideLayouts/slideLayout169.xml"/><Relationship Id="rId26" Type="http://schemas.openxmlformats.org/officeDocument/2006/relationships/slideLayout" Target="../slideLayouts/slideLayout177.xml"/><Relationship Id="rId3" Type="http://schemas.openxmlformats.org/officeDocument/2006/relationships/slideLayout" Target="../slideLayouts/slideLayout154.xml"/><Relationship Id="rId21" Type="http://schemas.openxmlformats.org/officeDocument/2006/relationships/slideLayout" Target="../slideLayouts/slideLayout172.xml"/><Relationship Id="rId34" Type="http://schemas.openxmlformats.org/officeDocument/2006/relationships/slideLayout" Target="../slideLayouts/slideLayout185.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17" Type="http://schemas.openxmlformats.org/officeDocument/2006/relationships/slideLayout" Target="../slideLayouts/slideLayout168.xml"/><Relationship Id="rId25" Type="http://schemas.openxmlformats.org/officeDocument/2006/relationships/slideLayout" Target="../slideLayouts/slideLayout176.xml"/><Relationship Id="rId33" Type="http://schemas.openxmlformats.org/officeDocument/2006/relationships/slideLayout" Target="../slideLayouts/slideLayout184.xml"/><Relationship Id="rId2" Type="http://schemas.openxmlformats.org/officeDocument/2006/relationships/slideLayout" Target="../slideLayouts/slideLayout153.xml"/><Relationship Id="rId16" Type="http://schemas.openxmlformats.org/officeDocument/2006/relationships/slideLayout" Target="../slideLayouts/slideLayout167.xml"/><Relationship Id="rId20" Type="http://schemas.openxmlformats.org/officeDocument/2006/relationships/slideLayout" Target="../slideLayouts/slideLayout171.xml"/><Relationship Id="rId29" Type="http://schemas.openxmlformats.org/officeDocument/2006/relationships/slideLayout" Target="../slideLayouts/slideLayout180.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24" Type="http://schemas.openxmlformats.org/officeDocument/2006/relationships/slideLayout" Target="../slideLayouts/slideLayout175.xml"/><Relationship Id="rId32" Type="http://schemas.openxmlformats.org/officeDocument/2006/relationships/slideLayout" Target="../slideLayouts/slideLayout183.xml"/><Relationship Id="rId5" Type="http://schemas.openxmlformats.org/officeDocument/2006/relationships/slideLayout" Target="../slideLayouts/slideLayout156.xml"/><Relationship Id="rId15" Type="http://schemas.openxmlformats.org/officeDocument/2006/relationships/slideLayout" Target="../slideLayouts/slideLayout166.xml"/><Relationship Id="rId23" Type="http://schemas.openxmlformats.org/officeDocument/2006/relationships/slideLayout" Target="../slideLayouts/slideLayout174.xml"/><Relationship Id="rId28" Type="http://schemas.openxmlformats.org/officeDocument/2006/relationships/slideLayout" Target="../slideLayouts/slideLayout179.xml"/><Relationship Id="rId36" Type="http://schemas.openxmlformats.org/officeDocument/2006/relationships/theme" Target="../theme/theme6.xml"/><Relationship Id="rId10" Type="http://schemas.openxmlformats.org/officeDocument/2006/relationships/slideLayout" Target="../slideLayouts/slideLayout161.xml"/><Relationship Id="rId19" Type="http://schemas.openxmlformats.org/officeDocument/2006/relationships/slideLayout" Target="../slideLayouts/slideLayout170.xml"/><Relationship Id="rId31" Type="http://schemas.openxmlformats.org/officeDocument/2006/relationships/slideLayout" Target="../slideLayouts/slideLayout182.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 Id="rId22" Type="http://schemas.openxmlformats.org/officeDocument/2006/relationships/slideLayout" Target="../slideLayouts/slideLayout173.xml"/><Relationship Id="rId27" Type="http://schemas.openxmlformats.org/officeDocument/2006/relationships/slideLayout" Target="../slideLayouts/slideLayout178.xml"/><Relationship Id="rId30" Type="http://schemas.openxmlformats.org/officeDocument/2006/relationships/slideLayout" Target="../slideLayouts/slideLayout181.xml"/><Relationship Id="rId35" Type="http://schemas.openxmlformats.org/officeDocument/2006/relationships/slideLayout" Target="../slideLayouts/slideLayout18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slideLayout" Target="../slideLayouts/slideLayout199.xml"/><Relationship Id="rId18" Type="http://schemas.openxmlformats.org/officeDocument/2006/relationships/slideLayout" Target="../slideLayouts/slideLayout204.xml"/><Relationship Id="rId26" Type="http://schemas.openxmlformats.org/officeDocument/2006/relationships/slideLayout" Target="../slideLayouts/slideLayout212.xml"/><Relationship Id="rId3" Type="http://schemas.openxmlformats.org/officeDocument/2006/relationships/slideLayout" Target="../slideLayouts/slideLayout189.xml"/><Relationship Id="rId21" Type="http://schemas.openxmlformats.org/officeDocument/2006/relationships/slideLayout" Target="../slideLayouts/slideLayout207.xml"/><Relationship Id="rId34" Type="http://schemas.openxmlformats.org/officeDocument/2006/relationships/slideLayout" Target="../slideLayouts/slideLayout220.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17" Type="http://schemas.openxmlformats.org/officeDocument/2006/relationships/slideLayout" Target="../slideLayouts/slideLayout203.xml"/><Relationship Id="rId25" Type="http://schemas.openxmlformats.org/officeDocument/2006/relationships/slideLayout" Target="../slideLayouts/slideLayout211.xml"/><Relationship Id="rId33" Type="http://schemas.openxmlformats.org/officeDocument/2006/relationships/slideLayout" Target="../slideLayouts/slideLayout219.xml"/><Relationship Id="rId2" Type="http://schemas.openxmlformats.org/officeDocument/2006/relationships/slideLayout" Target="../slideLayouts/slideLayout188.xml"/><Relationship Id="rId16" Type="http://schemas.openxmlformats.org/officeDocument/2006/relationships/slideLayout" Target="../slideLayouts/slideLayout202.xml"/><Relationship Id="rId20" Type="http://schemas.openxmlformats.org/officeDocument/2006/relationships/slideLayout" Target="../slideLayouts/slideLayout206.xml"/><Relationship Id="rId29" Type="http://schemas.openxmlformats.org/officeDocument/2006/relationships/slideLayout" Target="../slideLayouts/slideLayout215.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24" Type="http://schemas.openxmlformats.org/officeDocument/2006/relationships/slideLayout" Target="../slideLayouts/slideLayout210.xml"/><Relationship Id="rId32" Type="http://schemas.openxmlformats.org/officeDocument/2006/relationships/slideLayout" Target="../slideLayouts/slideLayout218.xml"/><Relationship Id="rId5" Type="http://schemas.openxmlformats.org/officeDocument/2006/relationships/slideLayout" Target="../slideLayouts/slideLayout191.xml"/><Relationship Id="rId15" Type="http://schemas.openxmlformats.org/officeDocument/2006/relationships/slideLayout" Target="../slideLayouts/slideLayout201.xml"/><Relationship Id="rId23" Type="http://schemas.openxmlformats.org/officeDocument/2006/relationships/slideLayout" Target="../slideLayouts/slideLayout209.xml"/><Relationship Id="rId28" Type="http://schemas.openxmlformats.org/officeDocument/2006/relationships/slideLayout" Target="../slideLayouts/slideLayout214.xml"/><Relationship Id="rId36" Type="http://schemas.openxmlformats.org/officeDocument/2006/relationships/theme" Target="../theme/theme7.xml"/><Relationship Id="rId10" Type="http://schemas.openxmlformats.org/officeDocument/2006/relationships/slideLayout" Target="../slideLayouts/slideLayout196.xml"/><Relationship Id="rId19" Type="http://schemas.openxmlformats.org/officeDocument/2006/relationships/slideLayout" Target="../slideLayouts/slideLayout205.xml"/><Relationship Id="rId31" Type="http://schemas.openxmlformats.org/officeDocument/2006/relationships/slideLayout" Target="../slideLayouts/slideLayout217.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slideLayout" Target="../slideLayouts/slideLayout200.xml"/><Relationship Id="rId22" Type="http://schemas.openxmlformats.org/officeDocument/2006/relationships/slideLayout" Target="../slideLayouts/slideLayout208.xml"/><Relationship Id="rId27" Type="http://schemas.openxmlformats.org/officeDocument/2006/relationships/slideLayout" Target="../slideLayouts/slideLayout213.xml"/><Relationship Id="rId30" Type="http://schemas.openxmlformats.org/officeDocument/2006/relationships/slideLayout" Target="../slideLayouts/slideLayout216.xml"/><Relationship Id="rId35" Type="http://schemas.openxmlformats.org/officeDocument/2006/relationships/slideLayout" Target="../slideLayouts/slideLayout22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slideLayout" Target="../slideLayouts/slideLayout234.xml"/><Relationship Id="rId18" Type="http://schemas.openxmlformats.org/officeDocument/2006/relationships/slideLayout" Target="../slideLayouts/slideLayout239.xml"/><Relationship Id="rId26" Type="http://schemas.openxmlformats.org/officeDocument/2006/relationships/slideLayout" Target="../slideLayouts/slideLayout247.xml"/><Relationship Id="rId3" Type="http://schemas.openxmlformats.org/officeDocument/2006/relationships/slideLayout" Target="../slideLayouts/slideLayout224.xml"/><Relationship Id="rId21" Type="http://schemas.openxmlformats.org/officeDocument/2006/relationships/slideLayout" Target="../slideLayouts/slideLayout242.xml"/><Relationship Id="rId34" Type="http://schemas.openxmlformats.org/officeDocument/2006/relationships/slideLayout" Target="../slideLayouts/slideLayout255.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17" Type="http://schemas.openxmlformats.org/officeDocument/2006/relationships/slideLayout" Target="../slideLayouts/slideLayout238.xml"/><Relationship Id="rId25" Type="http://schemas.openxmlformats.org/officeDocument/2006/relationships/slideLayout" Target="../slideLayouts/slideLayout246.xml"/><Relationship Id="rId33" Type="http://schemas.openxmlformats.org/officeDocument/2006/relationships/slideLayout" Target="../slideLayouts/slideLayout254.xml"/><Relationship Id="rId2" Type="http://schemas.openxmlformats.org/officeDocument/2006/relationships/slideLayout" Target="../slideLayouts/slideLayout223.xml"/><Relationship Id="rId16" Type="http://schemas.openxmlformats.org/officeDocument/2006/relationships/slideLayout" Target="../slideLayouts/slideLayout237.xml"/><Relationship Id="rId20" Type="http://schemas.openxmlformats.org/officeDocument/2006/relationships/slideLayout" Target="../slideLayouts/slideLayout241.xml"/><Relationship Id="rId29" Type="http://schemas.openxmlformats.org/officeDocument/2006/relationships/slideLayout" Target="../slideLayouts/slideLayout250.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24" Type="http://schemas.openxmlformats.org/officeDocument/2006/relationships/slideLayout" Target="../slideLayouts/slideLayout245.xml"/><Relationship Id="rId32" Type="http://schemas.openxmlformats.org/officeDocument/2006/relationships/slideLayout" Target="../slideLayouts/slideLayout253.xml"/><Relationship Id="rId5" Type="http://schemas.openxmlformats.org/officeDocument/2006/relationships/slideLayout" Target="../slideLayouts/slideLayout226.xml"/><Relationship Id="rId15" Type="http://schemas.openxmlformats.org/officeDocument/2006/relationships/slideLayout" Target="../slideLayouts/slideLayout236.xml"/><Relationship Id="rId23" Type="http://schemas.openxmlformats.org/officeDocument/2006/relationships/slideLayout" Target="../slideLayouts/slideLayout244.xml"/><Relationship Id="rId28" Type="http://schemas.openxmlformats.org/officeDocument/2006/relationships/slideLayout" Target="../slideLayouts/slideLayout249.xml"/><Relationship Id="rId36" Type="http://schemas.openxmlformats.org/officeDocument/2006/relationships/theme" Target="../theme/theme8.xml"/><Relationship Id="rId10" Type="http://schemas.openxmlformats.org/officeDocument/2006/relationships/slideLayout" Target="../slideLayouts/slideLayout231.xml"/><Relationship Id="rId19" Type="http://schemas.openxmlformats.org/officeDocument/2006/relationships/slideLayout" Target="../slideLayouts/slideLayout240.xml"/><Relationship Id="rId31" Type="http://schemas.openxmlformats.org/officeDocument/2006/relationships/slideLayout" Target="../slideLayouts/slideLayout252.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slideLayout" Target="../slideLayouts/slideLayout235.xml"/><Relationship Id="rId22" Type="http://schemas.openxmlformats.org/officeDocument/2006/relationships/slideLayout" Target="../slideLayouts/slideLayout243.xml"/><Relationship Id="rId27" Type="http://schemas.openxmlformats.org/officeDocument/2006/relationships/slideLayout" Target="../slideLayouts/slideLayout248.xml"/><Relationship Id="rId30" Type="http://schemas.openxmlformats.org/officeDocument/2006/relationships/slideLayout" Target="../slideLayouts/slideLayout251.xml"/><Relationship Id="rId35" Type="http://schemas.openxmlformats.org/officeDocument/2006/relationships/slideLayout" Target="../slideLayouts/slideLayout2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5" y="908050"/>
            <a:ext cx="8642350" cy="54737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Slide Number Placeholder 1"/>
          <p:cNvSpPr>
            <a:spLocks noGrp="1"/>
          </p:cNvSpPr>
          <p:nvPr>
            <p:ph type="sldNum" sz="quarter" idx="4"/>
          </p:nvPr>
        </p:nvSpPr>
        <p:spPr>
          <a:xfrm>
            <a:off x="6758880" y="6381328"/>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pPr/>
              <a:t>‹#›</a:t>
            </a:fld>
            <a:endParaRPr lang="en-GB" dirty="0"/>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446836100"/>
      </p:ext>
    </p:extLst>
  </p:cSld>
  <p:clrMap bg1="lt1" tx1="dk1" bg2="lt2" tx2="dk2" accent1="accent1" accent2="accent2" accent3="accent3" accent4="accent4" accent5="accent5" accent6="accent6" hlink="hlink" folHlink="folHlink"/>
  <p:sldLayoutIdLst>
    <p:sldLayoutId id="2147483650" r:id="rId1"/>
    <p:sldLayoutId id="2147483770" r:id="rId2"/>
    <p:sldLayoutId id="2147483651" r:id="rId3"/>
    <p:sldLayoutId id="2147483652" r:id="rId4"/>
    <p:sldLayoutId id="2147483653" r:id="rId5"/>
    <p:sldLayoutId id="2147483654" r:id="rId6"/>
    <p:sldLayoutId id="2147483656" r:id="rId7"/>
    <p:sldLayoutId id="2147483750" r:id="rId8"/>
    <p:sldLayoutId id="2147483751" r:id="rId9"/>
    <p:sldLayoutId id="2147483752" r:id="rId10"/>
    <p:sldLayoutId id="2147483753" r:id="rId11"/>
    <p:sldLayoutId id="2147483657" r:id="rId12"/>
    <p:sldLayoutId id="2147483766" r:id="rId13"/>
    <p:sldLayoutId id="2147483767" r:id="rId14"/>
    <p:sldLayoutId id="2147483768" r:id="rId15"/>
    <p:sldLayoutId id="2147483769" r:id="rId16"/>
    <p:sldLayoutId id="2147483658" r:id="rId17"/>
    <p:sldLayoutId id="2147483754" r:id="rId18"/>
    <p:sldLayoutId id="2147483755" r:id="rId19"/>
    <p:sldLayoutId id="2147483756" r:id="rId20"/>
    <p:sldLayoutId id="2147483757" r:id="rId21"/>
    <p:sldLayoutId id="2147483659" r:id="rId22"/>
    <p:sldLayoutId id="2147483758" r:id="rId23"/>
    <p:sldLayoutId id="2147483759" r:id="rId24"/>
    <p:sldLayoutId id="2147483760" r:id="rId25"/>
    <p:sldLayoutId id="2147483761" r:id="rId26"/>
    <p:sldLayoutId id="2147483660" r:id="rId27"/>
    <p:sldLayoutId id="2147483762" r:id="rId28"/>
    <p:sldLayoutId id="2147483763" r:id="rId29"/>
    <p:sldLayoutId id="2147483764" r:id="rId30"/>
    <p:sldLayoutId id="2147483765" r:id="rId31"/>
    <p:sldLayoutId id="2147483661" r:id="rId32"/>
    <p:sldLayoutId id="2147483689" r:id="rId33"/>
    <p:sldLayoutId id="2147483691" r:id="rId34"/>
    <p:sldLayoutId id="2147483737" r:id="rId35"/>
  </p:sldLayoutIdLst>
  <p:timing>
    <p:tnLst>
      <p:par>
        <p:cTn id="1" dur="indefinite" restart="never" nodeType="tmRoot"/>
      </p:par>
    </p:tnLst>
  </p:timing>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1E7EE-32D5-4275-AEA1-A0E6A2E4B10F}" type="slidenum">
              <a:rPr lang="en-GB" smtClean="0"/>
              <a:t>‹#›</a:t>
            </a:fld>
            <a:endParaRPr lang="en-GB" dirty="0"/>
          </a:p>
        </p:txBody>
      </p:sp>
    </p:spTree>
    <p:extLst>
      <p:ext uri="{BB962C8B-B14F-4D97-AF65-F5344CB8AC3E}">
        <p14:creationId xmlns:p14="http://schemas.microsoft.com/office/powerpoint/2010/main" val="376000589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5" y="908050"/>
            <a:ext cx="8642350" cy="54737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Slide Number Placeholder 1"/>
          <p:cNvSpPr>
            <a:spLocks noGrp="1"/>
          </p:cNvSpPr>
          <p:nvPr>
            <p:ph type="sldNum" sz="quarter" idx="4"/>
          </p:nvPr>
        </p:nvSpPr>
        <p:spPr>
          <a:xfrm>
            <a:off x="6758880" y="6381328"/>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3F3F3F">
                  <a:tint val="75000"/>
                </a:srgbClr>
              </a:solidFill>
            </a:endParaRPr>
          </a:p>
        </p:txBody>
      </p:sp>
    </p:spTree>
    <p:extLst>
      <p:ext uri="{BB962C8B-B14F-4D97-AF65-F5344CB8AC3E}">
        <p14:creationId xmlns:p14="http://schemas.microsoft.com/office/powerpoint/2010/main" val="1567364569"/>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 id="2147483792" r:id="rId21"/>
    <p:sldLayoutId id="2147483793" r:id="rId22"/>
    <p:sldLayoutId id="2147483794" r:id="rId23"/>
    <p:sldLayoutId id="2147483795" r:id="rId24"/>
    <p:sldLayoutId id="2147483796" r:id="rId25"/>
    <p:sldLayoutId id="2147483797" r:id="rId26"/>
    <p:sldLayoutId id="2147483798" r:id="rId27"/>
    <p:sldLayoutId id="2147483799" r:id="rId28"/>
    <p:sldLayoutId id="2147483800" r:id="rId29"/>
    <p:sldLayoutId id="2147483801" r:id="rId30"/>
    <p:sldLayoutId id="2147483802" r:id="rId31"/>
    <p:sldLayoutId id="2147483803" r:id="rId32"/>
    <p:sldLayoutId id="2147483804" r:id="rId33"/>
    <p:sldLayoutId id="2147483805" r:id="rId34"/>
    <p:sldLayoutId id="2147483806" r:id="rId35"/>
  </p:sldLayoutIdLst>
  <p:timing>
    <p:tnLst>
      <p:par>
        <p:cTn id="1" dur="indefinite" restart="never" nodeType="tmRoot"/>
      </p:par>
    </p:tnLst>
  </p:timing>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5" y="908050"/>
            <a:ext cx="8642350" cy="54737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Slide Number Placeholder 1"/>
          <p:cNvSpPr>
            <a:spLocks noGrp="1"/>
          </p:cNvSpPr>
          <p:nvPr>
            <p:ph type="sldNum" sz="quarter" idx="4"/>
          </p:nvPr>
        </p:nvSpPr>
        <p:spPr>
          <a:xfrm>
            <a:off x="6758880" y="6381328"/>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3F3F3F">
                  <a:tint val="75000"/>
                </a:srgbClr>
              </a:solidFill>
            </a:endParaRPr>
          </a:p>
        </p:txBody>
      </p:sp>
    </p:spTree>
    <p:extLst>
      <p:ext uri="{BB962C8B-B14F-4D97-AF65-F5344CB8AC3E}">
        <p14:creationId xmlns:p14="http://schemas.microsoft.com/office/powerpoint/2010/main" val="1243451955"/>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 id="2147483861" r:id="rId18"/>
    <p:sldLayoutId id="2147483862" r:id="rId19"/>
    <p:sldLayoutId id="2147483863" r:id="rId20"/>
    <p:sldLayoutId id="2147483864" r:id="rId21"/>
    <p:sldLayoutId id="2147483865" r:id="rId22"/>
    <p:sldLayoutId id="2147483866" r:id="rId23"/>
    <p:sldLayoutId id="2147483867" r:id="rId24"/>
    <p:sldLayoutId id="2147483868" r:id="rId25"/>
    <p:sldLayoutId id="2147483869" r:id="rId26"/>
    <p:sldLayoutId id="2147483870" r:id="rId27"/>
    <p:sldLayoutId id="2147483871" r:id="rId28"/>
    <p:sldLayoutId id="2147483872" r:id="rId29"/>
    <p:sldLayoutId id="2147483873" r:id="rId30"/>
    <p:sldLayoutId id="2147483874" r:id="rId31"/>
    <p:sldLayoutId id="2147483875" r:id="rId32"/>
    <p:sldLayoutId id="2147483876" r:id="rId33"/>
    <p:sldLayoutId id="2147483877" r:id="rId34"/>
    <p:sldLayoutId id="2147483878" r:id="rId35"/>
  </p:sldLayoutIdLst>
  <p:timing>
    <p:tnLst>
      <p:par>
        <p:cTn id="1" dur="indefinite" restart="never" nodeType="tmRoot"/>
      </p:par>
    </p:tnLst>
  </p:timing>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5" y="908050"/>
            <a:ext cx="8642350" cy="54737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Slide Number Placeholder 1"/>
          <p:cNvSpPr>
            <a:spLocks noGrp="1"/>
          </p:cNvSpPr>
          <p:nvPr>
            <p:ph type="sldNum" sz="quarter" idx="4"/>
          </p:nvPr>
        </p:nvSpPr>
        <p:spPr>
          <a:xfrm>
            <a:off x="6758880" y="6381328"/>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3F3F3F">
                  <a:tint val="75000"/>
                </a:srgbClr>
              </a:solidFill>
            </a:endParaRPr>
          </a:p>
        </p:txBody>
      </p:sp>
    </p:spTree>
    <p:extLst>
      <p:ext uri="{BB962C8B-B14F-4D97-AF65-F5344CB8AC3E}">
        <p14:creationId xmlns:p14="http://schemas.microsoft.com/office/powerpoint/2010/main" val="406876397"/>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 id="2147483932" r:id="rId17"/>
    <p:sldLayoutId id="2147483933" r:id="rId18"/>
    <p:sldLayoutId id="2147483934" r:id="rId19"/>
    <p:sldLayoutId id="2147483935" r:id="rId20"/>
    <p:sldLayoutId id="2147483936" r:id="rId21"/>
    <p:sldLayoutId id="2147483937" r:id="rId22"/>
    <p:sldLayoutId id="2147483938" r:id="rId23"/>
    <p:sldLayoutId id="2147483939" r:id="rId24"/>
    <p:sldLayoutId id="2147483940" r:id="rId25"/>
    <p:sldLayoutId id="2147483941" r:id="rId26"/>
    <p:sldLayoutId id="2147483942" r:id="rId27"/>
    <p:sldLayoutId id="2147483943" r:id="rId28"/>
    <p:sldLayoutId id="2147483944" r:id="rId29"/>
    <p:sldLayoutId id="2147483945" r:id="rId30"/>
    <p:sldLayoutId id="2147483946" r:id="rId31"/>
    <p:sldLayoutId id="2147483947" r:id="rId32"/>
    <p:sldLayoutId id="2147483948" r:id="rId33"/>
    <p:sldLayoutId id="2147483949" r:id="rId34"/>
    <p:sldLayoutId id="2147483950" r:id="rId35"/>
  </p:sldLayoutIdLst>
  <p:timing>
    <p:tnLst>
      <p:par>
        <p:cTn id="1" dur="indefinite" restart="never" nodeType="tmRoot"/>
      </p:par>
    </p:tnLst>
  </p:timing>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5" y="908050"/>
            <a:ext cx="8642350" cy="54737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Slide Number Placeholder 1"/>
          <p:cNvSpPr>
            <a:spLocks noGrp="1"/>
          </p:cNvSpPr>
          <p:nvPr>
            <p:ph type="sldNum" sz="quarter" idx="4"/>
          </p:nvPr>
        </p:nvSpPr>
        <p:spPr>
          <a:xfrm>
            <a:off x="6758880" y="6381328"/>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3F3F3F">
                  <a:tint val="75000"/>
                </a:srgbClr>
              </a:solidFill>
            </a:endParaRPr>
          </a:p>
        </p:txBody>
      </p:sp>
    </p:spTree>
    <p:extLst>
      <p:ext uri="{BB962C8B-B14F-4D97-AF65-F5344CB8AC3E}">
        <p14:creationId xmlns:p14="http://schemas.microsoft.com/office/powerpoint/2010/main" val="1939882011"/>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 id="2147483964" r:id="rId13"/>
    <p:sldLayoutId id="2147483965" r:id="rId14"/>
    <p:sldLayoutId id="2147483966" r:id="rId15"/>
    <p:sldLayoutId id="2147483967" r:id="rId16"/>
    <p:sldLayoutId id="2147483968" r:id="rId17"/>
    <p:sldLayoutId id="2147483969" r:id="rId18"/>
    <p:sldLayoutId id="2147483970" r:id="rId19"/>
    <p:sldLayoutId id="2147483971" r:id="rId20"/>
    <p:sldLayoutId id="2147483972" r:id="rId21"/>
    <p:sldLayoutId id="2147483973" r:id="rId22"/>
    <p:sldLayoutId id="2147483974" r:id="rId23"/>
    <p:sldLayoutId id="2147483975" r:id="rId24"/>
    <p:sldLayoutId id="2147483976" r:id="rId25"/>
    <p:sldLayoutId id="2147483977" r:id="rId26"/>
    <p:sldLayoutId id="2147483978" r:id="rId27"/>
    <p:sldLayoutId id="2147483979" r:id="rId28"/>
    <p:sldLayoutId id="2147483980" r:id="rId29"/>
    <p:sldLayoutId id="2147483981" r:id="rId30"/>
    <p:sldLayoutId id="2147483982" r:id="rId31"/>
    <p:sldLayoutId id="2147483983" r:id="rId32"/>
    <p:sldLayoutId id="2147483984" r:id="rId33"/>
    <p:sldLayoutId id="2147483985" r:id="rId34"/>
    <p:sldLayoutId id="2147483986" r:id="rId35"/>
  </p:sldLayoutIdLst>
  <p:timing>
    <p:tnLst>
      <p:par>
        <p:cTn id="1" dur="indefinite" restart="never" nodeType="tmRoot"/>
      </p:par>
    </p:tnLst>
  </p:timing>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5" y="908050"/>
            <a:ext cx="8642350" cy="54737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Slide Number Placeholder 1"/>
          <p:cNvSpPr>
            <a:spLocks noGrp="1"/>
          </p:cNvSpPr>
          <p:nvPr>
            <p:ph type="sldNum" sz="quarter" idx="4"/>
          </p:nvPr>
        </p:nvSpPr>
        <p:spPr>
          <a:xfrm>
            <a:off x="6758880" y="6381328"/>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3F3F3F">
                  <a:tint val="75000"/>
                </a:srgbClr>
              </a:solidFill>
            </a:endParaRPr>
          </a:p>
        </p:txBody>
      </p:sp>
    </p:spTree>
    <p:extLst>
      <p:ext uri="{BB962C8B-B14F-4D97-AF65-F5344CB8AC3E}">
        <p14:creationId xmlns:p14="http://schemas.microsoft.com/office/powerpoint/2010/main" val="3516193692"/>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 id="2147484002" r:id="rId15"/>
    <p:sldLayoutId id="2147484003" r:id="rId16"/>
    <p:sldLayoutId id="2147484004" r:id="rId17"/>
    <p:sldLayoutId id="2147484005" r:id="rId18"/>
    <p:sldLayoutId id="2147484006" r:id="rId19"/>
    <p:sldLayoutId id="2147484007" r:id="rId20"/>
    <p:sldLayoutId id="2147484008" r:id="rId21"/>
    <p:sldLayoutId id="2147484009" r:id="rId22"/>
    <p:sldLayoutId id="2147484010" r:id="rId23"/>
    <p:sldLayoutId id="2147484011" r:id="rId24"/>
    <p:sldLayoutId id="2147484012" r:id="rId25"/>
    <p:sldLayoutId id="2147484013" r:id="rId26"/>
    <p:sldLayoutId id="2147484014" r:id="rId27"/>
    <p:sldLayoutId id="2147484015" r:id="rId28"/>
    <p:sldLayoutId id="2147484016" r:id="rId29"/>
    <p:sldLayoutId id="2147484017" r:id="rId30"/>
    <p:sldLayoutId id="2147484018" r:id="rId31"/>
    <p:sldLayoutId id="2147484019" r:id="rId32"/>
    <p:sldLayoutId id="2147484020" r:id="rId33"/>
    <p:sldLayoutId id="2147484021" r:id="rId34"/>
    <p:sldLayoutId id="2147484022" r:id="rId35"/>
  </p:sldLayoutIdLst>
  <p:timing>
    <p:tnLst>
      <p:par>
        <p:cTn id="1" dur="indefinite" restart="never" nodeType="tmRoot"/>
      </p:par>
    </p:tnLst>
  </p:timing>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5" y="908050"/>
            <a:ext cx="8642350" cy="54737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Slide Number Placeholder 1"/>
          <p:cNvSpPr>
            <a:spLocks noGrp="1"/>
          </p:cNvSpPr>
          <p:nvPr>
            <p:ph type="sldNum" sz="quarter" idx="4"/>
          </p:nvPr>
        </p:nvSpPr>
        <p:spPr>
          <a:xfrm>
            <a:off x="6758880" y="6381328"/>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3F3F3F">
                  <a:tint val="75000"/>
                </a:srgbClr>
              </a:solidFill>
            </a:endParaRPr>
          </a:p>
        </p:txBody>
      </p:sp>
    </p:spTree>
    <p:extLst>
      <p:ext uri="{BB962C8B-B14F-4D97-AF65-F5344CB8AC3E}">
        <p14:creationId xmlns:p14="http://schemas.microsoft.com/office/powerpoint/2010/main" val="584949411"/>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 id="2147484035" r:id="rId12"/>
    <p:sldLayoutId id="2147484036" r:id="rId13"/>
    <p:sldLayoutId id="2147484037" r:id="rId14"/>
    <p:sldLayoutId id="2147484038" r:id="rId15"/>
    <p:sldLayoutId id="2147484039" r:id="rId16"/>
    <p:sldLayoutId id="2147484040" r:id="rId17"/>
    <p:sldLayoutId id="2147484041" r:id="rId18"/>
    <p:sldLayoutId id="2147484042" r:id="rId19"/>
    <p:sldLayoutId id="2147484043" r:id="rId20"/>
    <p:sldLayoutId id="2147484044" r:id="rId21"/>
    <p:sldLayoutId id="2147484045" r:id="rId22"/>
    <p:sldLayoutId id="2147484046" r:id="rId23"/>
    <p:sldLayoutId id="2147484047" r:id="rId24"/>
    <p:sldLayoutId id="2147484048" r:id="rId25"/>
    <p:sldLayoutId id="2147484049" r:id="rId26"/>
    <p:sldLayoutId id="2147484050" r:id="rId27"/>
    <p:sldLayoutId id="2147484051" r:id="rId28"/>
    <p:sldLayoutId id="2147484052" r:id="rId29"/>
    <p:sldLayoutId id="2147484053" r:id="rId30"/>
    <p:sldLayoutId id="2147484054" r:id="rId31"/>
    <p:sldLayoutId id="2147484055" r:id="rId32"/>
    <p:sldLayoutId id="2147484056" r:id="rId33"/>
    <p:sldLayoutId id="2147484057" r:id="rId34"/>
    <p:sldLayoutId id="2147484058" r:id="rId35"/>
  </p:sldLayoutIdLst>
  <p:timing>
    <p:tnLst>
      <p:par>
        <p:cTn id="1" dur="indefinite" restart="never" nodeType="tmRoot"/>
      </p:par>
    </p:tnLst>
  </p:timing>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84.xml"/><Relationship Id="rId6" Type="http://schemas.microsoft.com/office/2007/relationships/hdphoto" Target="../media/hdphoto13.wdp"/><Relationship Id="rId5" Type="http://schemas.openxmlformats.org/officeDocument/2006/relationships/image" Target="../media/image37.png"/><Relationship Id="rId4" Type="http://schemas.microsoft.com/office/2007/relationships/hdphoto" Target="../media/hdphoto12.wdp"/></Relationships>
</file>

<file path=ppt/slides/_rels/slide11.xml.rels><?xml version="1.0" encoding="UTF-8" standalone="yes"?>
<Relationships xmlns="http://schemas.openxmlformats.org/package/2006/relationships"><Relationship Id="rId3" Type="http://schemas.microsoft.com/office/2007/relationships/hdphoto" Target="../media/hdphoto14.wdp"/><Relationship Id="rId7" Type="http://schemas.microsoft.com/office/2007/relationships/hdphoto" Target="../media/hdphoto16.wdp"/><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40.png"/><Relationship Id="rId5" Type="http://schemas.microsoft.com/office/2007/relationships/hdphoto" Target="../media/hdphoto15.wdp"/><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hyperlink" Target="https://www.healthylondon.org/resource/crisis-care-toolkit/" TargetMode="External"/><Relationship Id="rId2" Type="http://schemas.openxmlformats.org/officeDocument/2006/relationships/hyperlink" Target="https://nhsaccelerator.com/innovation/serenity-integrated-mentoring-sim-high-intensity-network/"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hyperlink" Target="https://www.healthylondon.org/resource/crisis-care-toolkit/" TargetMode="External"/></Relationships>
</file>

<file path=ppt/slides/_rels/slide1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hyperlink" Target="https://www.healthylondon.org/resource/case-study-londons-mental-health-handover-form/" TargetMode="External"/><Relationship Id="rId7" Type="http://schemas.openxmlformats.org/officeDocument/2006/relationships/image" Target="../media/image14.png"/><Relationship Id="rId2" Type="http://schemas.openxmlformats.org/officeDocument/2006/relationships/hyperlink" Target="https://www.healthylondon.org/resource/mental-health-crisis-care-londoners/" TargetMode="External"/><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13.png"/><Relationship Id="rId4" Type="http://schemas.openxmlformats.org/officeDocument/2006/relationships/hyperlink" Target="https://www.healthylondon.org/resource/crisis-care-toolki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8" Type="http://schemas.openxmlformats.org/officeDocument/2006/relationships/chart" Target="../charts/chart9.xml"/><Relationship Id="rId13" Type="http://schemas.openxmlformats.org/officeDocument/2006/relationships/image" Target="../media/image13.png"/><Relationship Id="rId18" Type="http://schemas.microsoft.com/office/2007/relationships/hdphoto" Target="../media/hdphoto18.wdp"/><Relationship Id="rId3" Type="http://schemas.openxmlformats.org/officeDocument/2006/relationships/chart" Target="../charts/chart4.xml"/><Relationship Id="rId7" Type="http://schemas.openxmlformats.org/officeDocument/2006/relationships/chart" Target="../charts/chart8.xml"/><Relationship Id="rId12" Type="http://schemas.openxmlformats.org/officeDocument/2006/relationships/chart" Target="../charts/chart13.xml"/><Relationship Id="rId17" Type="http://schemas.openxmlformats.org/officeDocument/2006/relationships/image" Target="../media/image42.png"/><Relationship Id="rId2" Type="http://schemas.openxmlformats.org/officeDocument/2006/relationships/chart" Target="../charts/chart3.xml"/><Relationship Id="rId16" Type="http://schemas.microsoft.com/office/2007/relationships/hdphoto" Target="../media/hdphoto17.wdp"/><Relationship Id="rId1" Type="http://schemas.openxmlformats.org/officeDocument/2006/relationships/slideLayout" Target="../slideLayouts/slideLayout49.xml"/><Relationship Id="rId6" Type="http://schemas.openxmlformats.org/officeDocument/2006/relationships/chart" Target="../charts/chart7.xml"/><Relationship Id="rId11" Type="http://schemas.openxmlformats.org/officeDocument/2006/relationships/chart" Target="../charts/chart12.xml"/><Relationship Id="rId5" Type="http://schemas.openxmlformats.org/officeDocument/2006/relationships/chart" Target="../charts/chart6.xml"/><Relationship Id="rId15" Type="http://schemas.openxmlformats.org/officeDocument/2006/relationships/image" Target="../media/image41.png"/><Relationship Id="rId10" Type="http://schemas.openxmlformats.org/officeDocument/2006/relationships/chart" Target="../charts/chart11.xml"/><Relationship Id="rId19" Type="http://schemas.openxmlformats.org/officeDocument/2006/relationships/chart" Target="../charts/chart14.xml"/><Relationship Id="rId4" Type="http://schemas.openxmlformats.org/officeDocument/2006/relationships/chart" Target="../charts/chart5.xml"/><Relationship Id="rId9" Type="http://schemas.openxmlformats.org/officeDocument/2006/relationships/chart" Target="../charts/chart10.xml"/><Relationship Id="rId14" Type="http://schemas.microsoft.com/office/2007/relationships/hdphoto" Target="../media/hdphoto3.wdp"/></Relationships>
</file>

<file path=ppt/slides/_rels/slide17.xml.rels><?xml version="1.0" encoding="UTF-8" standalone="yes"?>
<Relationships xmlns="http://schemas.openxmlformats.org/package/2006/relationships"><Relationship Id="rId8" Type="http://schemas.openxmlformats.org/officeDocument/2006/relationships/chart" Target="../charts/chart15.xml"/><Relationship Id="rId13" Type="http://schemas.openxmlformats.org/officeDocument/2006/relationships/chart" Target="../charts/chart20.xml"/><Relationship Id="rId18" Type="http://schemas.openxmlformats.org/officeDocument/2006/relationships/chart" Target="../charts/chart25.xml"/><Relationship Id="rId3" Type="http://schemas.microsoft.com/office/2007/relationships/hdphoto" Target="../media/hdphoto19.wdp"/><Relationship Id="rId7" Type="http://schemas.microsoft.com/office/2007/relationships/hdphoto" Target="../media/hdphoto17.wdp"/><Relationship Id="rId12" Type="http://schemas.openxmlformats.org/officeDocument/2006/relationships/chart" Target="../charts/chart19.xml"/><Relationship Id="rId17" Type="http://schemas.openxmlformats.org/officeDocument/2006/relationships/chart" Target="../charts/chart24.xml"/><Relationship Id="rId2" Type="http://schemas.openxmlformats.org/officeDocument/2006/relationships/image" Target="../media/image43.png"/><Relationship Id="rId16" Type="http://schemas.openxmlformats.org/officeDocument/2006/relationships/chart" Target="../charts/chart23.xml"/><Relationship Id="rId1" Type="http://schemas.openxmlformats.org/officeDocument/2006/relationships/slideLayout" Target="../slideLayouts/slideLayout49.xml"/><Relationship Id="rId6" Type="http://schemas.openxmlformats.org/officeDocument/2006/relationships/image" Target="../media/image41.png"/><Relationship Id="rId11" Type="http://schemas.openxmlformats.org/officeDocument/2006/relationships/chart" Target="../charts/chart18.xml"/><Relationship Id="rId5" Type="http://schemas.microsoft.com/office/2007/relationships/hdphoto" Target="../media/hdphoto3.wdp"/><Relationship Id="rId15" Type="http://schemas.openxmlformats.org/officeDocument/2006/relationships/chart" Target="../charts/chart22.xml"/><Relationship Id="rId10" Type="http://schemas.openxmlformats.org/officeDocument/2006/relationships/chart" Target="../charts/chart17.xml"/><Relationship Id="rId19" Type="http://schemas.openxmlformats.org/officeDocument/2006/relationships/chart" Target="../charts/chart26.xml"/><Relationship Id="rId4" Type="http://schemas.openxmlformats.org/officeDocument/2006/relationships/image" Target="../media/image13.png"/><Relationship Id="rId9" Type="http://schemas.openxmlformats.org/officeDocument/2006/relationships/chart" Target="../charts/chart16.xml"/><Relationship Id="rId1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44.png"/><Relationship Id="rId1" Type="http://schemas.openxmlformats.org/officeDocument/2006/relationships/slideLayout" Target="../slideLayouts/slideLayout154.xml"/><Relationship Id="rId6" Type="http://schemas.openxmlformats.org/officeDocument/2006/relationships/image" Target="../media/image46.png"/><Relationship Id="rId5" Type="http://schemas.microsoft.com/office/2007/relationships/hdphoto" Target="../media/hdphoto21.wdp"/><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13" Type="http://schemas.microsoft.com/office/2007/relationships/hdphoto" Target="../media/hdphoto3.wdp"/><Relationship Id="rId3" Type="http://schemas.openxmlformats.org/officeDocument/2006/relationships/image" Target="../media/image48.png"/><Relationship Id="rId7" Type="http://schemas.openxmlformats.org/officeDocument/2006/relationships/image" Target="../media/image51.png"/><Relationship Id="rId12" Type="http://schemas.openxmlformats.org/officeDocument/2006/relationships/image" Target="../media/image13.png"/><Relationship Id="rId2"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image" Target="../media/image50.png"/><Relationship Id="rId11" Type="http://schemas.openxmlformats.org/officeDocument/2006/relationships/image" Target="../media/image55.png"/><Relationship Id="rId5" Type="http://schemas.microsoft.com/office/2007/relationships/hdphoto" Target="../media/hdphoto22.wdp"/><Relationship Id="rId15" Type="http://schemas.microsoft.com/office/2007/relationships/hdphoto" Target="../media/hdphoto17.wdp"/><Relationship Id="rId10" Type="http://schemas.openxmlformats.org/officeDocument/2006/relationships/image" Target="../media/image54.png"/><Relationship Id="rId4" Type="http://schemas.openxmlformats.org/officeDocument/2006/relationships/image" Target="../media/image49.png"/><Relationship Id="rId9" Type="http://schemas.openxmlformats.org/officeDocument/2006/relationships/image" Target="../media/image53.png"/><Relationship Id="rId1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4.png"/><Relationship Id="rId3" Type="http://schemas.openxmlformats.org/officeDocument/2006/relationships/hyperlink" Target="https://www.healthylondon.org/resource/mental-health-crisis-care-londoners/" TargetMode="External"/><Relationship Id="rId7" Type="http://schemas.openxmlformats.org/officeDocument/2006/relationships/image" Target="../media/image10.png"/><Relationship Id="rId12" Type="http://schemas.microsoft.com/office/2007/relationships/hdphoto" Target="../media/hdphoto3.wdp"/><Relationship Id="rId2" Type="http://schemas.openxmlformats.org/officeDocument/2006/relationships/hyperlink" Target="https://www.healthylondon.org/resource/crisis-care-toolkit/" TargetMode="Externa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3.png"/><Relationship Id="rId5" Type="http://schemas.microsoft.com/office/2007/relationships/hdphoto" Target="../media/hdphoto1.wdp"/><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11.png"/><Relationship Id="rId14" Type="http://schemas.microsoft.com/office/2007/relationships/hdphoto" Target="../media/hdphoto4.wdp"/></Relationships>
</file>

<file path=ppt/slides/_rels/slide20.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3" Type="http://schemas.openxmlformats.org/officeDocument/2006/relationships/image" Target="../media/image15.png"/><Relationship Id="rId7" Type="http://schemas.openxmlformats.org/officeDocument/2006/relationships/image" Target="../media/image18.png"/><Relationship Id="rId12" Type="http://schemas.microsoft.com/office/2007/relationships/hdphoto" Target="../media/hdphoto6.wdp"/><Relationship Id="rId2" Type="http://schemas.openxmlformats.org/officeDocument/2006/relationships/hyperlink" Target="https://www.healthylondon.org/wp-content/uploads/2017/10/Londons-section-136-pathway-and-HBPoS-specification-updated-Dec-2017.pdf" TargetMode="External"/><Relationship Id="rId1" Type="http://schemas.openxmlformats.org/officeDocument/2006/relationships/slideLayout" Target="../slideLayouts/slideLayout189.xml"/><Relationship Id="rId6" Type="http://schemas.microsoft.com/office/2007/relationships/hdphoto" Target="../media/hdphoto5.wdp"/><Relationship Id="rId11" Type="http://schemas.openxmlformats.org/officeDocument/2006/relationships/image" Target="../media/image21.png"/><Relationship Id="rId5" Type="http://schemas.openxmlformats.org/officeDocument/2006/relationships/image" Target="../media/image17.png"/><Relationship Id="rId15" Type="http://schemas.openxmlformats.org/officeDocument/2006/relationships/image" Target="../media/image23.png"/><Relationship Id="rId10" Type="http://schemas.openxmlformats.org/officeDocument/2006/relationships/hyperlink" Target="https://www.healthylondon.org/resource/mental-health-crisis-care-londoners/" TargetMode="External"/><Relationship Id="rId4" Type="http://schemas.openxmlformats.org/officeDocument/2006/relationships/image" Target="../media/image16.png"/><Relationship Id="rId9" Type="http://schemas.openxmlformats.org/officeDocument/2006/relationships/image" Target="../media/image20.png"/><Relationship Id="rId14" Type="http://schemas.microsoft.com/office/2007/relationships/hdphoto" Target="../media/hdphoto7.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1.xml"/><Relationship Id="rId1" Type="http://schemas.openxmlformats.org/officeDocument/2006/relationships/slideLayout" Target="../slideLayouts/slideLayout119.xml"/><Relationship Id="rId5" Type="http://schemas.microsoft.com/office/2007/relationships/hdphoto" Target="../media/hdphoto8.wdp"/><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26.emf"/><Relationship Id="rId18" Type="http://schemas.openxmlformats.org/officeDocument/2006/relationships/image" Target="../media/image30.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chart" Target="../charts/chart2.xml"/><Relationship Id="rId17" Type="http://schemas.openxmlformats.org/officeDocument/2006/relationships/image" Target="../media/image29.jpeg"/><Relationship Id="rId2" Type="http://schemas.openxmlformats.org/officeDocument/2006/relationships/tags" Target="../tags/tag2.xml"/><Relationship Id="rId16" Type="http://schemas.openxmlformats.org/officeDocument/2006/relationships/image" Target="../media/image28.png"/><Relationship Id="rId20" Type="http://schemas.openxmlformats.org/officeDocument/2006/relationships/image" Target="../media/image31.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3.xml"/><Relationship Id="rId5" Type="http://schemas.openxmlformats.org/officeDocument/2006/relationships/tags" Target="../tags/tag5.xml"/><Relationship Id="rId15" Type="http://schemas.microsoft.com/office/2007/relationships/hdphoto" Target="../media/hdphoto9.wdp"/><Relationship Id="rId10" Type="http://schemas.openxmlformats.org/officeDocument/2006/relationships/tags" Target="../tags/tag10.xml"/><Relationship Id="rId19" Type="http://schemas.microsoft.com/office/2007/relationships/hdphoto" Target="../media/hdphoto10.wdp"/><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3.xml"/><Relationship Id="rId5" Type="http://schemas.microsoft.com/office/2007/relationships/hdphoto" Target="../media/hdphoto8.wdp"/><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069522"/>
            <a:ext cx="8241688" cy="1647510"/>
          </a:xfrm>
        </p:spPr>
        <p:txBody>
          <a:bodyPr>
            <a:normAutofit/>
          </a:bodyPr>
          <a:lstStyle/>
          <a:p>
            <a:r>
              <a:rPr lang="en-GB" dirty="0" smtClean="0"/>
              <a:t>Mental Health Act multiagency training evaluation</a:t>
            </a:r>
            <a:endParaRPr lang="en-GB" dirty="0"/>
          </a:p>
        </p:txBody>
      </p:sp>
      <p:sp>
        <p:nvSpPr>
          <p:cNvPr id="6" name="Text Placeholder 2"/>
          <p:cNvSpPr txBox="1">
            <a:spLocks/>
          </p:cNvSpPr>
          <p:nvPr/>
        </p:nvSpPr>
        <p:spPr>
          <a:xfrm>
            <a:off x="264046" y="3789040"/>
            <a:ext cx="8484418" cy="936873"/>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400" kern="1200" baseline="0">
                <a:solidFill>
                  <a:srgbClr val="0072C6"/>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solidFill>
                  <a:schemeClr val="accent6"/>
                </a:solidFill>
              </a:rPr>
              <a:t>7</a:t>
            </a:r>
            <a:r>
              <a:rPr lang="en-GB" baseline="30000" dirty="0" smtClean="0">
                <a:solidFill>
                  <a:schemeClr val="accent6"/>
                </a:solidFill>
              </a:rPr>
              <a:t>th</a:t>
            </a:r>
            <a:r>
              <a:rPr lang="en-GB" dirty="0" smtClean="0">
                <a:solidFill>
                  <a:schemeClr val="accent6"/>
                </a:solidFill>
              </a:rPr>
              <a:t> June 2017 – 21</a:t>
            </a:r>
            <a:r>
              <a:rPr lang="en-GB" baseline="30000" dirty="0" smtClean="0">
                <a:solidFill>
                  <a:schemeClr val="accent6"/>
                </a:solidFill>
              </a:rPr>
              <a:t>st</a:t>
            </a:r>
            <a:r>
              <a:rPr lang="en-GB" dirty="0" smtClean="0">
                <a:solidFill>
                  <a:schemeClr val="accent6"/>
                </a:solidFill>
              </a:rPr>
              <a:t> August 2019</a:t>
            </a:r>
          </a:p>
        </p:txBody>
      </p:sp>
    </p:spTree>
    <p:extLst>
      <p:ext uri="{BB962C8B-B14F-4D97-AF65-F5344CB8AC3E}">
        <p14:creationId xmlns:p14="http://schemas.microsoft.com/office/powerpoint/2010/main" val="3267512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hevron 7"/>
          <p:cNvSpPr/>
          <p:nvPr/>
        </p:nvSpPr>
        <p:spPr>
          <a:xfrm rot="5400000">
            <a:off x="3814157" y="2567699"/>
            <a:ext cx="1507881" cy="3295320"/>
          </a:xfrm>
          <a:prstGeom prst="chevron">
            <a:avLst>
              <a:gd name="adj" fmla="val 20758"/>
            </a:avLst>
          </a:prstGeom>
          <a:solidFill>
            <a:schemeClr val="accent2"/>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157734" rtlCol="0" anchor="t" anchorCtr="0"/>
          <a:lstStyle/>
          <a:p>
            <a:pPr algn="ctr"/>
            <a:r>
              <a:rPr lang="en-US" sz="1600" dirty="0" smtClean="0">
                <a:solidFill>
                  <a:srgbClr val="FFFFFF"/>
                </a:solidFill>
              </a:rPr>
              <a:t>03</a:t>
            </a:r>
          </a:p>
          <a:p>
            <a:pPr algn="ctr"/>
            <a:r>
              <a:rPr lang="en-US" sz="1600" b="1" dirty="0">
                <a:solidFill>
                  <a:srgbClr val="FFFFFF"/>
                </a:solidFill>
              </a:rPr>
              <a:t>Local policy </a:t>
            </a:r>
            <a:endParaRPr lang="en-US" sz="1100" b="1" dirty="0">
              <a:solidFill>
                <a:srgbClr val="FFFFFF"/>
              </a:solidFill>
            </a:endParaRPr>
          </a:p>
          <a:p>
            <a:pPr algn="ctr"/>
            <a:r>
              <a:rPr lang="en-US" sz="1100" dirty="0">
                <a:solidFill>
                  <a:srgbClr val="FFFFFF"/>
                </a:solidFill>
              </a:rPr>
              <a:t>Variance in procedure between trusts</a:t>
            </a:r>
          </a:p>
          <a:p>
            <a:pPr algn="ctr"/>
            <a:endParaRPr lang="en-US" sz="1000" dirty="0" smtClean="0">
              <a:solidFill>
                <a:srgbClr val="FFFFFF"/>
              </a:solidFill>
            </a:endParaRPr>
          </a:p>
        </p:txBody>
      </p:sp>
      <p:sp>
        <p:nvSpPr>
          <p:cNvPr id="2" name="Title 1"/>
          <p:cNvSpPr>
            <a:spLocks noGrp="1"/>
          </p:cNvSpPr>
          <p:nvPr>
            <p:ph type="title"/>
          </p:nvPr>
        </p:nvSpPr>
        <p:spPr>
          <a:solidFill>
            <a:schemeClr val="accent2"/>
          </a:solidFill>
        </p:spPr>
        <p:txBody>
          <a:bodyPr/>
          <a:lstStyle/>
          <a:p>
            <a:pPr marL="0"/>
            <a:r>
              <a:rPr lang="en-GB" dirty="0" smtClean="0"/>
              <a:t>ED Training sessions</a:t>
            </a:r>
            <a:r>
              <a:rPr lang="en-GB" dirty="0"/>
              <a:t>: S136 </a:t>
            </a:r>
            <a:r>
              <a:rPr lang="en-GB" dirty="0" smtClean="0"/>
              <a:t>challenges </a:t>
            </a:r>
            <a:endParaRPr lang="en-GB" dirty="0"/>
          </a:p>
        </p:txBody>
      </p:sp>
      <p:sp>
        <p:nvSpPr>
          <p:cNvPr id="4" name="Slide Number Placeholder 3"/>
          <p:cNvSpPr>
            <a:spLocks noGrp="1"/>
          </p:cNvSpPr>
          <p:nvPr>
            <p:ph type="sldNum" sz="quarter" idx="14"/>
          </p:nvPr>
        </p:nvSpPr>
        <p:spPr>
          <a:xfrm>
            <a:off x="6876256" y="6381328"/>
            <a:ext cx="2133600" cy="365125"/>
          </a:xfrm>
        </p:spPr>
        <p:txBody>
          <a:bodyPr/>
          <a:lstStyle/>
          <a:p>
            <a:fld id="{8FC524A1-7B6A-464D-B8BC-8FE2E057339E}" type="slidenum">
              <a:rPr lang="en-GB" smtClean="0">
                <a:solidFill>
                  <a:srgbClr val="3F3F3F">
                    <a:lumMod val="50000"/>
                  </a:srgbClr>
                </a:solidFill>
              </a:rPr>
              <a:pPr/>
              <a:t>10</a:t>
            </a:fld>
            <a:endParaRPr lang="en-GB" dirty="0">
              <a:solidFill>
                <a:srgbClr val="3F3F3F">
                  <a:lumMod val="50000"/>
                </a:srgbClr>
              </a:solidFill>
            </a:endParaRPr>
          </a:p>
        </p:txBody>
      </p:sp>
      <p:sp>
        <p:nvSpPr>
          <p:cNvPr id="5" name="Rectangle 4"/>
          <p:cNvSpPr/>
          <p:nvPr/>
        </p:nvSpPr>
        <p:spPr>
          <a:xfrm>
            <a:off x="-2556792" y="3861048"/>
            <a:ext cx="3906132" cy="430887"/>
          </a:xfrm>
          <a:prstGeom prst="rect">
            <a:avLst/>
          </a:prstGeom>
        </p:spPr>
        <p:txBody>
          <a:bodyPr wrap="square">
            <a:spAutoFit/>
          </a:bodyPr>
          <a:lstStyle/>
          <a:p>
            <a:pPr marL="285750" indent="-285750">
              <a:buFont typeface="Arial" pitchFamily="34" charset="0"/>
              <a:buChar char="•"/>
            </a:pPr>
            <a:endParaRPr lang="en-US" sz="1100" b="1" dirty="0" smtClean="0">
              <a:solidFill>
                <a:srgbClr val="A25BA0"/>
              </a:solidFill>
            </a:endParaRPr>
          </a:p>
          <a:p>
            <a:pPr marL="285750" indent="-285750">
              <a:buFont typeface="Arial" pitchFamily="34" charset="0"/>
              <a:buChar char="•"/>
            </a:pPr>
            <a:endParaRPr lang="en-US" sz="1100" b="1" dirty="0" smtClean="0">
              <a:solidFill>
                <a:srgbClr val="A25BA0"/>
              </a:solidFill>
            </a:endParaRPr>
          </a:p>
        </p:txBody>
      </p:sp>
      <p:sp>
        <p:nvSpPr>
          <p:cNvPr id="7" name="Chevron 6"/>
          <p:cNvSpPr/>
          <p:nvPr/>
        </p:nvSpPr>
        <p:spPr>
          <a:xfrm rot="5400000">
            <a:off x="3782967" y="3900401"/>
            <a:ext cx="1595114" cy="3295319"/>
          </a:xfrm>
          <a:prstGeom prst="chevron">
            <a:avLst>
              <a:gd name="adj" fmla="val 20758"/>
            </a:avLst>
          </a:prstGeom>
          <a:solidFill>
            <a:schemeClr val="accent2">
              <a:lumMod val="75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157734" rtlCol="0" anchor="t" anchorCtr="0"/>
          <a:lstStyle/>
          <a:p>
            <a:pPr algn="ctr"/>
            <a:r>
              <a:rPr lang="en-US" sz="1600" dirty="0" smtClean="0">
                <a:solidFill>
                  <a:srgbClr val="FFFFFF"/>
                </a:solidFill>
              </a:rPr>
              <a:t>04</a:t>
            </a:r>
          </a:p>
          <a:p>
            <a:pPr algn="ctr"/>
            <a:r>
              <a:rPr lang="en-US" sz="1600" b="1" dirty="0" smtClean="0">
                <a:solidFill>
                  <a:srgbClr val="FFFFFF"/>
                </a:solidFill>
              </a:rPr>
              <a:t>Awareness</a:t>
            </a:r>
          </a:p>
          <a:p>
            <a:pPr algn="ctr"/>
            <a:r>
              <a:rPr lang="en-US" sz="1100" dirty="0" smtClean="0">
                <a:solidFill>
                  <a:srgbClr val="FFFFFF"/>
                </a:solidFill>
              </a:rPr>
              <a:t>of </a:t>
            </a:r>
            <a:r>
              <a:rPr lang="en-US" sz="1100" dirty="0">
                <a:solidFill>
                  <a:srgbClr val="FFFFFF"/>
                </a:solidFill>
              </a:rPr>
              <a:t>LDN’s s136 pathway and HBPoS spec. and the voluntary handover process could be</a:t>
            </a:r>
          </a:p>
          <a:p>
            <a:pPr algn="ctr"/>
            <a:r>
              <a:rPr lang="en-US" sz="1100" dirty="0">
                <a:solidFill>
                  <a:srgbClr val="FFFFFF"/>
                </a:solidFill>
              </a:rPr>
              <a:t> improved</a:t>
            </a:r>
          </a:p>
          <a:p>
            <a:pPr algn="ctr"/>
            <a:endParaRPr lang="en-US" sz="1700" dirty="0" smtClean="0">
              <a:solidFill>
                <a:srgbClr val="FFFFFF"/>
              </a:solidFill>
            </a:endParaRPr>
          </a:p>
        </p:txBody>
      </p:sp>
      <p:sp>
        <p:nvSpPr>
          <p:cNvPr id="9" name="Chevron 8"/>
          <p:cNvSpPr/>
          <p:nvPr/>
        </p:nvSpPr>
        <p:spPr>
          <a:xfrm rot="5400000">
            <a:off x="3821067" y="1239889"/>
            <a:ext cx="1507884" cy="3295319"/>
          </a:xfrm>
          <a:prstGeom prst="chevron">
            <a:avLst>
              <a:gd name="adj" fmla="val 20758"/>
            </a:avLst>
          </a:prstGeom>
          <a:solidFill>
            <a:srgbClr val="BD89BB"/>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157734" rtlCol="0" anchor="t" anchorCtr="0"/>
          <a:lstStyle/>
          <a:p>
            <a:pPr algn="ctr"/>
            <a:r>
              <a:rPr lang="en-US" sz="1600" dirty="0" smtClean="0">
                <a:solidFill>
                  <a:srgbClr val="FFFFFF"/>
                </a:solidFill>
              </a:rPr>
              <a:t>02</a:t>
            </a:r>
          </a:p>
          <a:p>
            <a:pPr algn="ctr"/>
            <a:r>
              <a:rPr lang="en-US" sz="1600" b="1" dirty="0" smtClean="0">
                <a:solidFill>
                  <a:srgbClr val="FFFFFF"/>
                </a:solidFill>
              </a:rPr>
              <a:t>Delays</a:t>
            </a:r>
            <a:endParaRPr lang="en-US" sz="1600" b="1" dirty="0">
              <a:solidFill>
                <a:srgbClr val="FFFFFF"/>
              </a:solidFill>
            </a:endParaRPr>
          </a:p>
          <a:p>
            <a:pPr algn="ctr"/>
            <a:r>
              <a:rPr lang="en-US" sz="1100" dirty="0">
                <a:solidFill>
                  <a:srgbClr val="FFFFFF"/>
                </a:solidFill>
              </a:rPr>
              <a:t>In secure transport and AMHP assessment </a:t>
            </a:r>
          </a:p>
        </p:txBody>
      </p:sp>
      <p:sp>
        <p:nvSpPr>
          <p:cNvPr id="10" name="Pentagon 9"/>
          <p:cNvSpPr/>
          <p:nvPr/>
        </p:nvSpPr>
        <p:spPr>
          <a:xfrm rot="5400000">
            <a:off x="3956331" y="28444"/>
            <a:ext cx="1246731" cy="3295319"/>
          </a:xfrm>
          <a:prstGeom prst="homePlate">
            <a:avLst>
              <a:gd name="adj" fmla="val 22102"/>
            </a:avLst>
          </a:prstGeom>
          <a:solidFill>
            <a:schemeClr val="accent2">
              <a:lumMod val="40000"/>
              <a:lumOff val="60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137160" rtlCol="0" anchor="ctr" anchorCtr="0"/>
          <a:lstStyle/>
          <a:p>
            <a:pPr algn="ctr"/>
            <a:r>
              <a:rPr lang="en-US" sz="1600" dirty="0" smtClean="0">
                <a:solidFill>
                  <a:srgbClr val="FFFFFF"/>
                </a:solidFill>
              </a:rPr>
              <a:t>01</a:t>
            </a:r>
          </a:p>
          <a:p>
            <a:pPr algn="ctr"/>
            <a:r>
              <a:rPr lang="en-US" sz="1600" b="1" dirty="0">
                <a:solidFill>
                  <a:srgbClr val="FFFFFF"/>
                </a:solidFill>
              </a:rPr>
              <a:t>Restraint</a:t>
            </a:r>
          </a:p>
          <a:p>
            <a:pPr algn="ctr"/>
            <a:r>
              <a:rPr lang="en-US" sz="1100" dirty="0">
                <a:solidFill>
                  <a:srgbClr val="FFFFFF"/>
                </a:solidFill>
              </a:rPr>
              <a:t>Lack of clarity on acceptable procedure</a:t>
            </a:r>
            <a:endParaRPr lang="en-US" sz="700" dirty="0">
              <a:solidFill>
                <a:srgbClr val="FFFFFF"/>
              </a:solidFill>
            </a:endParaRPr>
          </a:p>
        </p:txBody>
      </p:sp>
      <p:sp>
        <p:nvSpPr>
          <p:cNvPr id="11" name="Oval 10"/>
          <p:cNvSpPr/>
          <p:nvPr/>
        </p:nvSpPr>
        <p:spPr>
          <a:xfrm>
            <a:off x="1664425" y="1305058"/>
            <a:ext cx="576064" cy="576064"/>
          </a:xfrm>
          <a:prstGeom prst="ellipse">
            <a:avLst/>
          </a:prstGeom>
          <a:solidFill>
            <a:schemeClr val="accent2">
              <a:lumMod val="40000"/>
              <a:lumOff val="60000"/>
            </a:schemeClr>
          </a:solidFill>
          <a:ln>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849884" y="1287133"/>
            <a:ext cx="576064" cy="576064"/>
          </a:xfrm>
          <a:prstGeom prst="ellips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1664425" y="2457186"/>
            <a:ext cx="576064" cy="576064"/>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6876256" y="3770825"/>
            <a:ext cx="576064" cy="576064"/>
          </a:xfrm>
          <a:prstGeom prst="ellipse">
            <a:avLst/>
          </a:prstGeom>
          <a:solidFill>
            <a:schemeClr val="accent2">
              <a:lumMod val="75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a:stCxn id="12" idx="2"/>
          </p:cNvCxnSpPr>
          <p:nvPr/>
        </p:nvCxnSpPr>
        <p:spPr>
          <a:xfrm flipH="1">
            <a:off x="5580112" y="1575165"/>
            <a:ext cx="1269772"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1038" idx="3"/>
          </p:cNvCxnSpPr>
          <p:nvPr/>
        </p:nvCxnSpPr>
        <p:spPr>
          <a:xfrm flipH="1" flipV="1">
            <a:off x="2259594" y="1593006"/>
            <a:ext cx="944254" cy="171"/>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3" idx="6"/>
          </p:cNvCxnSpPr>
          <p:nvPr/>
        </p:nvCxnSpPr>
        <p:spPr>
          <a:xfrm flipH="1" flipV="1">
            <a:off x="2240489" y="2745218"/>
            <a:ext cx="1179383" cy="87"/>
          </a:xfrm>
          <a:prstGeom prst="line">
            <a:avLst/>
          </a:prstGeom>
          <a:ln>
            <a:solidFill>
              <a:srgbClr val="BD89BB"/>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76350" y="2562008"/>
            <a:ext cx="359686" cy="363048"/>
          </a:xfrm>
          <a:prstGeom prst="rect">
            <a:avLst/>
          </a:prstGeom>
        </p:spPr>
      </p:pic>
      <p:sp>
        <p:nvSpPr>
          <p:cNvPr id="23" name="Rectangle 22"/>
          <p:cNvSpPr/>
          <p:nvPr/>
        </p:nvSpPr>
        <p:spPr>
          <a:xfrm>
            <a:off x="7281048" y="1196752"/>
            <a:ext cx="1755447" cy="777136"/>
          </a:xfrm>
          <a:prstGeom prst="rect">
            <a:avLst/>
          </a:prstGeom>
        </p:spPr>
        <p:txBody>
          <a:bodyPr wrap="square" lIns="182880" rIns="182880" bIns="45720">
            <a:spAutoFit/>
          </a:bodyPr>
          <a:lstStyle/>
          <a:p>
            <a:pPr>
              <a:lnSpc>
                <a:spcPct val="89000"/>
              </a:lnSpc>
            </a:pPr>
            <a:r>
              <a:rPr lang="en-US" sz="1000" dirty="0" smtClean="0"/>
              <a:t>ED staff are often unaware of how security staff are able to support and they training they have received</a:t>
            </a:r>
            <a:endParaRPr lang="en-US" sz="1000" dirty="0"/>
          </a:p>
        </p:txBody>
      </p:sp>
      <p:sp>
        <p:nvSpPr>
          <p:cNvPr id="24" name="Rectangle 23"/>
          <p:cNvSpPr/>
          <p:nvPr/>
        </p:nvSpPr>
        <p:spPr>
          <a:xfrm>
            <a:off x="7326166" y="3717032"/>
            <a:ext cx="1854346" cy="640175"/>
          </a:xfrm>
          <a:prstGeom prst="rect">
            <a:avLst/>
          </a:prstGeom>
        </p:spPr>
        <p:txBody>
          <a:bodyPr wrap="square" lIns="182880" rIns="182880" bIns="45720">
            <a:spAutoFit/>
          </a:bodyPr>
          <a:lstStyle/>
          <a:p>
            <a:pPr>
              <a:lnSpc>
                <a:spcPct val="89000"/>
              </a:lnSpc>
            </a:pPr>
            <a:r>
              <a:rPr lang="en-US" sz="1000" dirty="0" smtClean="0"/>
              <a:t>There is a need for agreed local policy on how to safely manage patients when </a:t>
            </a:r>
            <a:r>
              <a:rPr lang="en-US" sz="1000" dirty="0"/>
              <a:t>the ‘clock runs out</a:t>
            </a:r>
            <a:r>
              <a:rPr lang="en-US" sz="1000" dirty="0" smtClean="0"/>
              <a:t>’</a:t>
            </a:r>
            <a:endParaRPr lang="en-US" sz="1000" dirty="0"/>
          </a:p>
        </p:txBody>
      </p:sp>
      <p:sp>
        <p:nvSpPr>
          <p:cNvPr id="26" name="Rectangle 25"/>
          <p:cNvSpPr/>
          <p:nvPr/>
        </p:nvSpPr>
        <p:spPr>
          <a:xfrm>
            <a:off x="59346" y="2465083"/>
            <a:ext cx="1634644" cy="640175"/>
          </a:xfrm>
          <a:prstGeom prst="rect">
            <a:avLst/>
          </a:prstGeom>
        </p:spPr>
        <p:txBody>
          <a:bodyPr wrap="square" lIns="182880" rIns="182880" bIns="45720">
            <a:spAutoFit/>
          </a:bodyPr>
          <a:lstStyle/>
          <a:p>
            <a:pPr>
              <a:lnSpc>
                <a:spcPct val="89000"/>
              </a:lnSpc>
            </a:pPr>
            <a:r>
              <a:rPr lang="en-US" sz="1000" dirty="0" smtClean="0"/>
              <a:t>Challenges exist around the number of AMHPs, particularly out of hours</a:t>
            </a:r>
            <a:endParaRPr lang="en-US" sz="1000" dirty="0"/>
          </a:p>
        </p:txBody>
      </p:sp>
      <p:sp>
        <p:nvSpPr>
          <p:cNvPr id="30" name="Oval 29"/>
          <p:cNvSpPr/>
          <p:nvPr/>
        </p:nvSpPr>
        <p:spPr>
          <a:xfrm>
            <a:off x="1693990" y="5085184"/>
            <a:ext cx="576064" cy="576064"/>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H="1">
            <a:off x="1835696" y="5383652"/>
            <a:ext cx="1151602"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2" name="Freeform 37"/>
          <p:cNvSpPr>
            <a:spLocks noChangeAspect="1" noEditPoints="1"/>
          </p:cNvSpPr>
          <p:nvPr/>
        </p:nvSpPr>
        <p:spPr bwMode="auto">
          <a:xfrm>
            <a:off x="1872595" y="5220898"/>
            <a:ext cx="222806" cy="304808"/>
          </a:xfrm>
          <a:custGeom>
            <a:avLst/>
            <a:gdLst>
              <a:gd name="T0" fmla="*/ 673 w 800"/>
              <a:gd name="T1" fmla="*/ 673 h 1094"/>
              <a:gd name="T2" fmla="*/ 126 w 800"/>
              <a:gd name="T3" fmla="*/ 631 h 1094"/>
              <a:gd name="T4" fmla="*/ 126 w 800"/>
              <a:gd name="T5" fmla="*/ 926 h 1094"/>
              <a:gd name="T6" fmla="*/ 673 w 800"/>
              <a:gd name="T7" fmla="*/ 884 h 1094"/>
              <a:gd name="T8" fmla="*/ 126 w 800"/>
              <a:gd name="T9" fmla="*/ 926 h 1094"/>
              <a:gd name="T10" fmla="*/ 673 w 800"/>
              <a:gd name="T11" fmla="*/ 547 h 1094"/>
              <a:gd name="T12" fmla="*/ 126 w 800"/>
              <a:gd name="T13" fmla="*/ 505 h 1094"/>
              <a:gd name="T14" fmla="*/ 126 w 800"/>
              <a:gd name="T15" fmla="*/ 800 h 1094"/>
              <a:gd name="T16" fmla="*/ 673 w 800"/>
              <a:gd name="T17" fmla="*/ 758 h 1094"/>
              <a:gd name="T18" fmla="*/ 126 w 800"/>
              <a:gd name="T19" fmla="*/ 800 h 1094"/>
              <a:gd name="T20" fmla="*/ 673 w 800"/>
              <a:gd name="T21" fmla="*/ 42 h 1094"/>
              <a:gd name="T22" fmla="*/ 631 w 800"/>
              <a:gd name="T23" fmla="*/ 0 h 1094"/>
              <a:gd name="T24" fmla="*/ 505 w 800"/>
              <a:gd name="T25" fmla="*/ 42 h 1094"/>
              <a:gd name="T26" fmla="*/ 463 w 800"/>
              <a:gd name="T27" fmla="*/ 0 h 1094"/>
              <a:gd name="T28" fmla="*/ 337 w 800"/>
              <a:gd name="T29" fmla="*/ 42 h 1094"/>
              <a:gd name="T30" fmla="*/ 294 w 800"/>
              <a:gd name="T31" fmla="*/ 0 h 1094"/>
              <a:gd name="T32" fmla="*/ 168 w 800"/>
              <a:gd name="T33" fmla="*/ 42 h 1094"/>
              <a:gd name="T34" fmla="*/ 126 w 800"/>
              <a:gd name="T35" fmla="*/ 0 h 1094"/>
              <a:gd name="T36" fmla="*/ 84 w 800"/>
              <a:gd name="T37" fmla="*/ 42 h 1094"/>
              <a:gd name="T38" fmla="*/ 0 w 800"/>
              <a:gd name="T39" fmla="*/ 1010 h 1094"/>
              <a:gd name="T40" fmla="*/ 716 w 800"/>
              <a:gd name="T41" fmla="*/ 1094 h 1094"/>
              <a:gd name="T42" fmla="*/ 800 w 800"/>
              <a:gd name="T43" fmla="*/ 126 h 1094"/>
              <a:gd name="T44" fmla="*/ 758 w 800"/>
              <a:gd name="T45" fmla="*/ 1010 h 1094"/>
              <a:gd name="T46" fmla="*/ 84 w 800"/>
              <a:gd name="T47" fmla="*/ 1052 h 1094"/>
              <a:gd name="T48" fmla="*/ 42 w 800"/>
              <a:gd name="T49" fmla="*/ 126 h 1094"/>
              <a:gd name="T50" fmla="*/ 126 w 800"/>
              <a:gd name="T51" fmla="*/ 84 h 1094"/>
              <a:gd name="T52" fmla="*/ 168 w 800"/>
              <a:gd name="T53" fmla="*/ 126 h 1094"/>
              <a:gd name="T54" fmla="*/ 294 w 800"/>
              <a:gd name="T55" fmla="*/ 84 h 1094"/>
              <a:gd name="T56" fmla="*/ 337 w 800"/>
              <a:gd name="T57" fmla="*/ 126 h 1094"/>
              <a:gd name="T58" fmla="*/ 463 w 800"/>
              <a:gd name="T59" fmla="*/ 84 h 1094"/>
              <a:gd name="T60" fmla="*/ 505 w 800"/>
              <a:gd name="T61" fmla="*/ 126 h 1094"/>
              <a:gd name="T62" fmla="*/ 631 w 800"/>
              <a:gd name="T63" fmla="*/ 84 h 1094"/>
              <a:gd name="T64" fmla="*/ 673 w 800"/>
              <a:gd name="T65" fmla="*/ 126 h 1094"/>
              <a:gd name="T66" fmla="*/ 716 w 800"/>
              <a:gd name="T67" fmla="*/ 84 h 1094"/>
              <a:gd name="T68" fmla="*/ 758 w 800"/>
              <a:gd name="T69" fmla="*/ 1010 h 1094"/>
              <a:gd name="T70" fmla="*/ 673 w 800"/>
              <a:gd name="T71" fmla="*/ 421 h 1094"/>
              <a:gd name="T72" fmla="*/ 126 w 800"/>
              <a:gd name="T73" fmla="*/ 379 h 1094"/>
              <a:gd name="T74" fmla="*/ 126 w 800"/>
              <a:gd name="T75" fmla="*/ 294 h 1094"/>
              <a:gd name="T76" fmla="*/ 673 w 800"/>
              <a:gd name="T77" fmla="*/ 252 h 1094"/>
              <a:gd name="T78" fmla="*/ 126 w 800"/>
              <a:gd name="T79" fmla="*/ 2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0" h="1094">
                <a:moveTo>
                  <a:pt x="126" y="673"/>
                </a:moveTo>
                <a:cubicBezTo>
                  <a:pt x="673" y="673"/>
                  <a:pt x="673" y="673"/>
                  <a:pt x="673" y="673"/>
                </a:cubicBezTo>
                <a:cubicBezTo>
                  <a:pt x="673" y="631"/>
                  <a:pt x="673" y="631"/>
                  <a:pt x="673" y="631"/>
                </a:cubicBezTo>
                <a:cubicBezTo>
                  <a:pt x="126" y="631"/>
                  <a:pt x="126" y="631"/>
                  <a:pt x="126" y="631"/>
                </a:cubicBezTo>
                <a:lnTo>
                  <a:pt x="126" y="673"/>
                </a:lnTo>
                <a:close/>
                <a:moveTo>
                  <a:pt x="126" y="926"/>
                </a:moveTo>
                <a:cubicBezTo>
                  <a:pt x="673" y="926"/>
                  <a:pt x="673" y="926"/>
                  <a:pt x="673" y="926"/>
                </a:cubicBezTo>
                <a:cubicBezTo>
                  <a:pt x="673" y="884"/>
                  <a:pt x="673" y="884"/>
                  <a:pt x="673" y="884"/>
                </a:cubicBezTo>
                <a:cubicBezTo>
                  <a:pt x="126" y="884"/>
                  <a:pt x="126" y="884"/>
                  <a:pt x="126" y="884"/>
                </a:cubicBezTo>
                <a:lnTo>
                  <a:pt x="126" y="926"/>
                </a:lnTo>
                <a:close/>
                <a:moveTo>
                  <a:pt x="126" y="547"/>
                </a:moveTo>
                <a:cubicBezTo>
                  <a:pt x="673" y="547"/>
                  <a:pt x="673" y="547"/>
                  <a:pt x="673" y="547"/>
                </a:cubicBezTo>
                <a:cubicBezTo>
                  <a:pt x="673" y="505"/>
                  <a:pt x="673" y="505"/>
                  <a:pt x="673" y="505"/>
                </a:cubicBezTo>
                <a:cubicBezTo>
                  <a:pt x="126" y="505"/>
                  <a:pt x="126" y="505"/>
                  <a:pt x="126" y="505"/>
                </a:cubicBezTo>
                <a:lnTo>
                  <a:pt x="126" y="547"/>
                </a:lnTo>
                <a:close/>
                <a:moveTo>
                  <a:pt x="126" y="800"/>
                </a:moveTo>
                <a:cubicBezTo>
                  <a:pt x="673" y="800"/>
                  <a:pt x="673" y="800"/>
                  <a:pt x="673" y="800"/>
                </a:cubicBezTo>
                <a:cubicBezTo>
                  <a:pt x="673" y="758"/>
                  <a:pt x="673" y="758"/>
                  <a:pt x="673" y="758"/>
                </a:cubicBezTo>
                <a:cubicBezTo>
                  <a:pt x="126" y="758"/>
                  <a:pt x="126" y="758"/>
                  <a:pt x="126" y="758"/>
                </a:cubicBezTo>
                <a:lnTo>
                  <a:pt x="126" y="800"/>
                </a:lnTo>
                <a:close/>
                <a:moveTo>
                  <a:pt x="716" y="42"/>
                </a:moveTo>
                <a:cubicBezTo>
                  <a:pt x="673" y="42"/>
                  <a:pt x="673" y="42"/>
                  <a:pt x="673" y="42"/>
                </a:cubicBezTo>
                <a:cubicBezTo>
                  <a:pt x="673" y="0"/>
                  <a:pt x="673" y="0"/>
                  <a:pt x="673" y="0"/>
                </a:cubicBezTo>
                <a:cubicBezTo>
                  <a:pt x="631" y="0"/>
                  <a:pt x="631" y="0"/>
                  <a:pt x="631" y="0"/>
                </a:cubicBezTo>
                <a:cubicBezTo>
                  <a:pt x="631" y="42"/>
                  <a:pt x="631" y="42"/>
                  <a:pt x="631" y="42"/>
                </a:cubicBezTo>
                <a:cubicBezTo>
                  <a:pt x="505" y="42"/>
                  <a:pt x="505" y="42"/>
                  <a:pt x="505" y="42"/>
                </a:cubicBezTo>
                <a:cubicBezTo>
                  <a:pt x="505" y="0"/>
                  <a:pt x="505" y="0"/>
                  <a:pt x="505" y="0"/>
                </a:cubicBezTo>
                <a:cubicBezTo>
                  <a:pt x="463" y="0"/>
                  <a:pt x="463" y="0"/>
                  <a:pt x="463" y="0"/>
                </a:cubicBezTo>
                <a:cubicBezTo>
                  <a:pt x="463" y="42"/>
                  <a:pt x="463" y="42"/>
                  <a:pt x="463" y="42"/>
                </a:cubicBezTo>
                <a:cubicBezTo>
                  <a:pt x="337" y="42"/>
                  <a:pt x="337" y="42"/>
                  <a:pt x="337" y="42"/>
                </a:cubicBezTo>
                <a:cubicBezTo>
                  <a:pt x="337" y="0"/>
                  <a:pt x="337" y="0"/>
                  <a:pt x="337" y="0"/>
                </a:cubicBezTo>
                <a:cubicBezTo>
                  <a:pt x="294" y="0"/>
                  <a:pt x="294" y="0"/>
                  <a:pt x="294" y="0"/>
                </a:cubicBezTo>
                <a:cubicBezTo>
                  <a:pt x="294" y="42"/>
                  <a:pt x="294" y="42"/>
                  <a:pt x="294" y="42"/>
                </a:cubicBezTo>
                <a:cubicBezTo>
                  <a:pt x="168" y="42"/>
                  <a:pt x="168" y="42"/>
                  <a:pt x="168" y="42"/>
                </a:cubicBezTo>
                <a:cubicBezTo>
                  <a:pt x="168" y="0"/>
                  <a:pt x="168" y="0"/>
                  <a:pt x="168" y="0"/>
                </a:cubicBezTo>
                <a:cubicBezTo>
                  <a:pt x="126" y="0"/>
                  <a:pt x="126" y="0"/>
                  <a:pt x="126" y="0"/>
                </a:cubicBezTo>
                <a:cubicBezTo>
                  <a:pt x="126" y="42"/>
                  <a:pt x="126" y="42"/>
                  <a:pt x="126" y="42"/>
                </a:cubicBezTo>
                <a:cubicBezTo>
                  <a:pt x="84" y="42"/>
                  <a:pt x="84" y="42"/>
                  <a:pt x="84" y="42"/>
                </a:cubicBezTo>
                <a:cubicBezTo>
                  <a:pt x="38" y="42"/>
                  <a:pt x="0" y="80"/>
                  <a:pt x="0" y="126"/>
                </a:cubicBezTo>
                <a:cubicBezTo>
                  <a:pt x="0" y="1010"/>
                  <a:pt x="0" y="1010"/>
                  <a:pt x="0" y="1010"/>
                </a:cubicBezTo>
                <a:cubicBezTo>
                  <a:pt x="0" y="1056"/>
                  <a:pt x="38" y="1094"/>
                  <a:pt x="84" y="1094"/>
                </a:cubicBezTo>
                <a:cubicBezTo>
                  <a:pt x="716" y="1094"/>
                  <a:pt x="716" y="1094"/>
                  <a:pt x="716" y="1094"/>
                </a:cubicBezTo>
                <a:cubicBezTo>
                  <a:pt x="762" y="1094"/>
                  <a:pt x="800" y="1056"/>
                  <a:pt x="800" y="1010"/>
                </a:cubicBezTo>
                <a:cubicBezTo>
                  <a:pt x="800" y="126"/>
                  <a:pt x="800" y="126"/>
                  <a:pt x="800" y="126"/>
                </a:cubicBezTo>
                <a:cubicBezTo>
                  <a:pt x="800" y="80"/>
                  <a:pt x="762" y="42"/>
                  <a:pt x="716" y="42"/>
                </a:cubicBezTo>
                <a:close/>
                <a:moveTo>
                  <a:pt x="758" y="1010"/>
                </a:moveTo>
                <a:cubicBezTo>
                  <a:pt x="758" y="1035"/>
                  <a:pt x="741" y="1052"/>
                  <a:pt x="716" y="1052"/>
                </a:cubicBezTo>
                <a:cubicBezTo>
                  <a:pt x="84" y="1052"/>
                  <a:pt x="84" y="1052"/>
                  <a:pt x="84" y="1052"/>
                </a:cubicBezTo>
                <a:cubicBezTo>
                  <a:pt x="63" y="1052"/>
                  <a:pt x="42" y="1035"/>
                  <a:pt x="42" y="1010"/>
                </a:cubicBezTo>
                <a:cubicBezTo>
                  <a:pt x="42" y="126"/>
                  <a:pt x="42" y="126"/>
                  <a:pt x="42" y="126"/>
                </a:cubicBezTo>
                <a:cubicBezTo>
                  <a:pt x="42" y="101"/>
                  <a:pt x="59" y="84"/>
                  <a:pt x="84" y="84"/>
                </a:cubicBezTo>
                <a:cubicBezTo>
                  <a:pt x="126" y="84"/>
                  <a:pt x="126" y="84"/>
                  <a:pt x="126" y="84"/>
                </a:cubicBezTo>
                <a:cubicBezTo>
                  <a:pt x="126" y="126"/>
                  <a:pt x="126" y="126"/>
                  <a:pt x="126" y="126"/>
                </a:cubicBezTo>
                <a:cubicBezTo>
                  <a:pt x="168" y="126"/>
                  <a:pt x="168" y="126"/>
                  <a:pt x="168" y="126"/>
                </a:cubicBezTo>
                <a:cubicBezTo>
                  <a:pt x="168" y="84"/>
                  <a:pt x="168" y="84"/>
                  <a:pt x="168" y="84"/>
                </a:cubicBezTo>
                <a:cubicBezTo>
                  <a:pt x="294" y="84"/>
                  <a:pt x="294" y="84"/>
                  <a:pt x="294" y="84"/>
                </a:cubicBezTo>
                <a:cubicBezTo>
                  <a:pt x="294" y="126"/>
                  <a:pt x="294" y="126"/>
                  <a:pt x="294" y="126"/>
                </a:cubicBezTo>
                <a:cubicBezTo>
                  <a:pt x="337" y="126"/>
                  <a:pt x="337" y="126"/>
                  <a:pt x="337" y="126"/>
                </a:cubicBezTo>
                <a:cubicBezTo>
                  <a:pt x="337" y="84"/>
                  <a:pt x="337" y="84"/>
                  <a:pt x="337" y="84"/>
                </a:cubicBezTo>
                <a:cubicBezTo>
                  <a:pt x="463" y="84"/>
                  <a:pt x="463" y="84"/>
                  <a:pt x="463" y="84"/>
                </a:cubicBezTo>
                <a:cubicBezTo>
                  <a:pt x="463" y="126"/>
                  <a:pt x="463" y="126"/>
                  <a:pt x="463" y="126"/>
                </a:cubicBezTo>
                <a:cubicBezTo>
                  <a:pt x="505" y="126"/>
                  <a:pt x="505" y="126"/>
                  <a:pt x="505" y="126"/>
                </a:cubicBezTo>
                <a:cubicBezTo>
                  <a:pt x="505" y="84"/>
                  <a:pt x="505" y="84"/>
                  <a:pt x="505" y="84"/>
                </a:cubicBezTo>
                <a:cubicBezTo>
                  <a:pt x="631" y="84"/>
                  <a:pt x="631" y="84"/>
                  <a:pt x="631" y="84"/>
                </a:cubicBezTo>
                <a:cubicBezTo>
                  <a:pt x="631" y="126"/>
                  <a:pt x="631" y="126"/>
                  <a:pt x="631" y="126"/>
                </a:cubicBezTo>
                <a:cubicBezTo>
                  <a:pt x="673" y="126"/>
                  <a:pt x="673" y="126"/>
                  <a:pt x="673" y="126"/>
                </a:cubicBezTo>
                <a:cubicBezTo>
                  <a:pt x="673" y="84"/>
                  <a:pt x="673" y="84"/>
                  <a:pt x="673" y="84"/>
                </a:cubicBezTo>
                <a:cubicBezTo>
                  <a:pt x="716" y="84"/>
                  <a:pt x="716" y="84"/>
                  <a:pt x="716" y="84"/>
                </a:cubicBezTo>
                <a:cubicBezTo>
                  <a:pt x="737" y="84"/>
                  <a:pt x="758" y="101"/>
                  <a:pt x="758" y="126"/>
                </a:cubicBezTo>
                <a:lnTo>
                  <a:pt x="758" y="1010"/>
                </a:lnTo>
                <a:close/>
                <a:moveTo>
                  <a:pt x="126" y="421"/>
                </a:moveTo>
                <a:cubicBezTo>
                  <a:pt x="673" y="421"/>
                  <a:pt x="673" y="421"/>
                  <a:pt x="673" y="421"/>
                </a:cubicBezTo>
                <a:cubicBezTo>
                  <a:pt x="673" y="379"/>
                  <a:pt x="673" y="379"/>
                  <a:pt x="673" y="379"/>
                </a:cubicBezTo>
                <a:cubicBezTo>
                  <a:pt x="126" y="379"/>
                  <a:pt x="126" y="379"/>
                  <a:pt x="126" y="379"/>
                </a:cubicBezTo>
                <a:lnTo>
                  <a:pt x="126" y="421"/>
                </a:lnTo>
                <a:close/>
                <a:moveTo>
                  <a:pt x="126" y="294"/>
                </a:moveTo>
                <a:cubicBezTo>
                  <a:pt x="673" y="294"/>
                  <a:pt x="673" y="294"/>
                  <a:pt x="673" y="294"/>
                </a:cubicBezTo>
                <a:cubicBezTo>
                  <a:pt x="673" y="252"/>
                  <a:pt x="673" y="252"/>
                  <a:pt x="673" y="252"/>
                </a:cubicBezTo>
                <a:cubicBezTo>
                  <a:pt x="126" y="252"/>
                  <a:pt x="126" y="252"/>
                  <a:pt x="126" y="252"/>
                </a:cubicBezTo>
                <a:lnTo>
                  <a:pt x="126" y="29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p:nvPr/>
        </p:nvSpPr>
        <p:spPr>
          <a:xfrm>
            <a:off x="59346" y="4833450"/>
            <a:ext cx="1645115" cy="1051057"/>
          </a:xfrm>
          <a:prstGeom prst="rect">
            <a:avLst/>
          </a:prstGeom>
        </p:spPr>
        <p:txBody>
          <a:bodyPr wrap="square" lIns="182880" rIns="182880" bIns="45720">
            <a:spAutoFit/>
          </a:bodyPr>
          <a:lstStyle/>
          <a:p>
            <a:pPr>
              <a:lnSpc>
                <a:spcPct val="89000"/>
              </a:lnSpc>
            </a:pPr>
            <a:r>
              <a:rPr lang="en-US" sz="1000" dirty="0" smtClean="0"/>
              <a:t>Not all staff are aware of the guidance, and there is a perception that ED is used as the first option even in the absence of physical health concerns</a:t>
            </a:r>
            <a:endParaRPr lang="en-US" sz="1000" dirty="0"/>
          </a:p>
        </p:txBody>
      </p:sp>
      <p:sp>
        <p:nvSpPr>
          <p:cNvPr id="34" name="Rectangle 33"/>
          <p:cNvSpPr/>
          <p:nvPr/>
        </p:nvSpPr>
        <p:spPr>
          <a:xfrm>
            <a:off x="59346" y="1183050"/>
            <a:ext cx="1776350" cy="914096"/>
          </a:xfrm>
          <a:prstGeom prst="rect">
            <a:avLst/>
          </a:prstGeom>
        </p:spPr>
        <p:txBody>
          <a:bodyPr wrap="square" lIns="182880" rIns="182880" bIns="45720">
            <a:spAutoFit/>
          </a:bodyPr>
          <a:lstStyle/>
          <a:p>
            <a:pPr>
              <a:lnSpc>
                <a:spcPct val="89000"/>
              </a:lnSpc>
            </a:pPr>
            <a:r>
              <a:rPr lang="en-US" sz="1000" dirty="0" smtClean="0"/>
              <a:t>Safely caring for patients when </a:t>
            </a:r>
            <a:r>
              <a:rPr lang="en-US" sz="1000" dirty="0"/>
              <a:t>police </a:t>
            </a:r>
            <a:r>
              <a:rPr lang="en-US" sz="1000" dirty="0" smtClean="0"/>
              <a:t>leave can be challenging due to small numbers of security staff and nursing staffing for 1:1 care </a:t>
            </a:r>
            <a:endParaRPr lang="en-US" sz="1000" dirty="0"/>
          </a:p>
        </p:txBody>
      </p:sp>
      <p:pic>
        <p:nvPicPr>
          <p:cNvPr id="1030" name="Picture 6" descr="Image result for variance icon white"/>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backgroundRemoval t="10000" b="90000" l="10000" r="90000">
                        <a14:foregroundMark x1="28000" y1="12000" x2="28000" y2="12000"/>
                        <a14:foregroundMark x1="64600" y1="58800" x2="64600" y2="58800"/>
                        <a14:foregroundMark x1="29200" y1="55800" x2="29200" y2="55800"/>
                      </a14:backgroundRemoval>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954061" y="3847746"/>
            <a:ext cx="422221" cy="42222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8280" b="91720" l="5535" r="89668">
                        <a14:backgroundMark x1="49077" y1="43312" x2="49077" y2="43312"/>
                        <a14:backgroundMark x1="48708" y1="44586" x2="48708" y2="44586"/>
                      </a14:backgroundRemoval>
                    </a14:imgEffect>
                  </a14:imgLayer>
                </a14:imgProps>
              </a:ext>
              <a:ext uri="{28A0092B-C50C-407E-A947-70E740481C1C}">
                <a14:useLocalDpi xmlns:a14="http://schemas.microsoft.com/office/drawing/2010/main" val="0"/>
              </a:ext>
            </a:extLst>
          </a:blip>
          <a:srcRect/>
          <a:stretch>
            <a:fillRect/>
          </a:stretch>
        </p:blipFill>
        <p:spPr bwMode="auto">
          <a:xfrm>
            <a:off x="1693990" y="1429168"/>
            <a:ext cx="565604" cy="32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5" name="Straight Connector 34"/>
          <p:cNvCxnSpPr>
            <a:stCxn id="14" idx="2"/>
            <a:endCxn id="8" idx="0"/>
          </p:cNvCxnSpPr>
          <p:nvPr/>
        </p:nvCxnSpPr>
        <p:spPr>
          <a:xfrm flipH="1">
            <a:off x="6215758" y="4058857"/>
            <a:ext cx="660498"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Freeform 35"/>
          <p:cNvSpPr>
            <a:spLocks noEditPoints="1"/>
          </p:cNvSpPr>
          <p:nvPr/>
        </p:nvSpPr>
        <p:spPr bwMode="auto">
          <a:xfrm>
            <a:off x="6908100" y="1442347"/>
            <a:ext cx="459632" cy="227765"/>
          </a:xfrm>
          <a:custGeom>
            <a:avLst/>
            <a:gdLst>
              <a:gd name="T0" fmla="*/ 439 w 528"/>
              <a:gd name="T1" fmla="*/ 140 h 253"/>
              <a:gd name="T2" fmla="*/ 403 w 528"/>
              <a:gd name="T3" fmla="*/ 0 h 253"/>
              <a:gd name="T4" fmla="*/ 368 w 528"/>
              <a:gd name="T5" fmla="*/ 141 h 253"/>
              <a:gd name="T6" fmla="*/ 278 w 528"/>
              <a:gd name="T7" fmla="*/ 248 h 253"/>
              <a:gd name="T8" fmla="*/ 523 w 528"/>
              <a:gd name="T9" fmla="*/ 253 h 253"/>
              <a:gd name="T10" fmla="*/ 460 w 528"/>
              <a:gd name="T11" fmla="*/ 186 h 253"/>
              <a:gd name="T12" fmla="*/ 403 w 528"/>
              <a:gd name="T13" fmla="*/ 10 h 253"/>
              <a:gd name="T14" fmla="*/ 403 w 528"/>
              <a:gd name="T15" fmla="*/ 148 h 253"/>
              <a:gd name="T16" fmla="*/ 288 w 528"/>
              <a:gd name="T17" fmla="*/ 243 h 253"/>
              <a:gd name="T18" fmla="*/ 350 w 528"/>
              <a:gd name="T19" fmla="*/ 195 h 253"/>
              <a:gd name="T20" fmla="*/ 403 w 528"/>
              <a:gd name="T21" fmla="*/ 157 h 253"/>
              <a:gd name="T22" fmla="*/ 457 w 528"/>
              <a:gd name="T23" fmla="*/ 195 h 253"/>
              <a:gd name="T24" fmla="*/ 518 w 528"/>
              <a:gd name="T25" fmla="*/ 243 h 253"/>
              <a:gd name="T26" fmla="*/ 319 w 528"/>
              <a:gd name="T27" fmla="*/ 94 h 253"/>
              <a:gd name="T28" fmla="*/ 334 w 528"/>
              <a:gd name="T29" fmla="*/ 79 h 253"/>
              <a:gd name="T30" fmla="*/ 319 w 528"/>
              <a:gd name="T31" fmla="*/ 64 h 253"/>
              <a:gd name="T32" fmla="*/ 304 w 528"/>
              <a:gd name="T33" fmla="*/ 79 h 253"/>
              <a:gd name="T34" fmla="*/ 319 w 528"/>
              <a:gd name="T35" fmla="*/ 94 h 253"/>
              <a:gd name="T36" fmla="*/ 319 w 528"/>
              <a:gd name="T37" fmla="*/ 73 h 253"/>
              <a:gd name="T38" fmla="*/ 325 w 528"/>
              <a:gd name="T39" fmla="*/ 79 h 253"/>
              <a:gd name="T40" fmla="*/ 315 w 528"/>
              <a:gd name="T41" fmla="*/ 83 h 253"/>
              <a:gd name="T42" fmla="*/ 315 w 528"/>
              <a:gd name="T43" fmla="*/ 75 h 253"/>
              <a:gd name="T44" fmla="*/ 160 w 528"/>
              <a:gd name="T45" fmla="*/ 140 h 253"/>
              <a:gd name="T46" fmla="*/ 124 w 528"/>
              <a:gd name="T47" fmla="*/ 0 h 253"/>
              <a:gd name="T48" fmla="*/ 89 w 528"/>
              <a:gd name="T49" fmla="*/ 141 h 253"/>
              <a:gd name="T50" fmla="*/ 0 w 528"/>
              <a:gd name="T51" fmla="*/ 248 h 253"/>
              <a:gd name="T52" fmla="*/ 244 w 528"/>
              <a:gd name="T53" fmla="*/ 253 h 253"/>
              <a:gd name="T54" fmla="*/ 181 w 528"/>
              <a:gd name="T55" fmla="*/ 186 h 253"/>
              <a:gd name="T56" fmla="*/ 124 w 528"/>
              <a:gd name="T57" fmla="*/ 10 h 253"/>
              <a:gd name="T58" fmla="*/ 124 w 528"/>
              <a:gd name="T59" fmla="*/ 148 h 253"/>
              <a:gd name="T60" fmla="*/ 9 w 528"/>
              <a:gd name="T61" fmla="*/ 243 h 253"/>
              <a:gd name="T62" fmla="*/ 72 w 528"/>
              <a:gd name="T63" fmla="*/ 195 h 253"/>
              <a:gd name="T64" fmla="*/ 124 w 528"/>
              <a:gd name="T65" fmla="*/ 157 h 253"/>
              <a:gd name="T66" fmla="*/ 179 w 528"/>
              <a:gd name="T67" fmla="*/ 195 h 253"/>
              <a:gd name="T68" fmla="*/ 239 w 528"/>
              <a:gd name="T69" fmla="*/ 243 h 253"/>
              <a:gd name="T70" fmla="*/ 297 w 528"/>
              <a:gd name="T71" fmla="*/ 79 h 253"/>
              <a:gd name="T72" fmla="*/ 267 w 528"/>
              <a:gd name="T73" fmla="*/ 79 h 253"/>
              <a:gd name="T74" fmla="*/ 297 w 528"/>
              <a:gd name="T75" fmla="*/ 79 h 253"/>
              <a:gd name="T76" fmla="*/ 282 w 528"/>
              <a:gd name="T77" fmla="*/ 73 h 253"/>
              <a:gd name="T78" fmla="*/ 282 w 528"/>
              <a:gd name="T79" fmla="*/ 84 h 253"/>
              <a:gd name="T80" fmla="*/ 245 w 528"/>
              <a:gd name="T81" fmla="*/ 63 h 253"/>
              <a:gd name="T82" fmla="*/ 245 w 528"/>
              <a:gd name="T83" fmla="*/ 94 h 253"/>
              <a:gd name="T84" fmla="*/ 245 w 528"/>
              <a:gd name="T85" fmla="*/ 63 h 253"/>
              <a:gd name="T86" fmla="*/ 239 w 528"/>
              <a:gd name="T87" fmla="*/ 79 h 253"/>
              <a:gd name="T88" fmla="*/ 251 w 528"/>
              <a:gd name="T89" fmla="*/ 79 h 253"/>
              <a:gd name="T90" fmla="*/ 208 w 528"/>
              <a:gd name="T91" fmla="*/ 94 h 253"/>
              <a:gd name="T92" fmla="*/ 223 w 528"/>
              <a:gd name="T93" fmla="*/ 79 h 253"/>
              <a:gd name="T94" fmla="*/ 208 w 528"/>
              <a:gd name="T95" fmla="*/ 64 h 253"/>
              <a:gd name="T96" fmla="*/ 193 w 528"/>
              <a:gd name="T97" fmla="*/ 79 h 253"/>
              <a:gd name="T98" fmla="*/ 208 w 528"/>
              <a:gd name="T99" fmla="*/ 94 h 253"/>
              <a:gd name="T100" fmla="*/ 208 w 528"/>
              <a:gd name="T101" fmla="*/ 73 h 253"/>
              <a:gd name="T102" fmla="*/ 214 w 528"/>
              <a:gd name="T103" fmla="*/ 79 h 253"/>
              <a:gd name="T104" fmla="*/ 204 w 528"/>
              <a:gd name="T105" fmla="*/ 83 h 253"/>
              <a:gd name="T106" fmla="*/ 204 w 528"/>
              <a:gd name="T107" fmla="*/ 7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8" h="253">
                <a:moveTo>
                  <a:pt x="460" y="186"/>
                </a:moveTo>
                <a:cubicBezTo>
                  <a:pt x="444" y="182"/>
                  <a:pt x="439" y="156"/>
                  <a:pt x="439" y="140"/>
                </a:cubicBezTo>
                <a:cubicBezTo>
                  <a:pt x="453" y="126"/>
                  <a:pt x="463" y="103"/>
                  <a:pt x="463" y="79"/>
                </a:cubicBezTo>
                <a:cubicBezTo>
                  <a:pt x="463" y="30"/>
                  <a:pt x="440" y="0"/>
                  <a:pt x="403" y="0"/>
                </a:cubicBezTo>
                <a:cubicBezTo>
                  <a:pt x="366" y="0"/>
                  <a:pt x="343" y="30"/>
                  <a:pt x="343" y="79"/>
                </a:cubicBezTo>
                <a:cubicBezTo>
                  <a:pt x="343" y="103"/>
                  <a:pt x="353" y="126"/>
                  <a:pt x="368" y="141"/>
                </a:cubicBezTo>
                <a:cubicBezTo>
                  <a:pt x="367" y="159"/>
                  <a:pt x="362" y="181"/>
                  <a:pt x="348" y="186"/>
                </a:cubicBezTo>
                <a:cubicBezTo>
                  <a:pt x="302" y="195"/>
                  <a:pt x="278" y="216"/>
                  <a:pt x="278" y="248"/>
                </a:cubicBezTo>
                <a:cubicBezTo>
                  <a:pt x="278" y="251"/>
                  <a:pt x="280" y="253"/>
                  <a:pt x="283" y="253"/>
                </a:cubicBezTo>
                <a:cubicBezTo>
                  <a:pt x="523" y="253"/>
                  <a:pt x="523" y="253"/>
                  <a:pt x="523" y="253"/>
                </a:cubicBezTo>
                <a:cubicBezTo>
                  <a:pt x="525" y="253"/>
                  <a:pt x="528" y="251"/>
                  <a:pt x="528" y="248"/>
                </a:cubicBezTo>
                <a:cubicBezTo>
                  <a:pt x="528" y="217"/>
                  <a:pt x="504" y="195"/>
                  <a:pt x="460" y="186"/>
                </a:cubicBezTo>
                <a:close/>
                <a:moveTo>
                  <a:pt x="352" y="79"/>
                </a:moveTo>
                <a:cubicBezTo>
                  <a:pt x="352" y="45"/>
                  <a:pt x="366" y="10"/>
                  <a:pt x="403" y="10"/>
                </a:cubicBezTo>
                <a:cubicBezTo>
                  <a:pt x="440" y="10"/>
                  <a:pt x="453" y="45"/>
                  <a:pt x="453" y="79"/>
                </a:cubicBezTo>
                <a:cubicBezTo>
                  <a:pt x="453" y="118"/>
                  <a:pt x="427" y="148"/>
                  <a:pt x="403" y="148"/>
                </a:cubicBezTo>
                <a:cubicBezTo>
                  <a:pt x="379" y="148"/>
                  <a:pt x="352" y="118"/>
                  <a:pt x="352" y="79"/>
                </a:cubicBezTo>
                <a:close/>
                <a:moveTo>
                  <a:pt x="288" y="243"/>
                </a:moveTo>
                <a:cubicBezTo>
                  <a:pt x="290" y="219"/>
                  <a:pt x="311" y="202"/>
                  <a:pt x="350" y="195"/>
                </a:cubicBezTo>
                <a:cubicBezTo>
                  <a:pt x="350" y="195"/>
                  <a:pt x="350" y="195"/>
                  <a:pt x="350" y="195"/>
                </a:cubicBezTo>
                <a:cubicBezTo>
                  <a:pt x="367" y="189"/>
                  <a:pt x="375" y="169"/>
                  <a:pt x="377" y="148"/>
                </a:cubicBezTo>
                <a:cubicBezTo>
                  <a:pt x="385" y="154"/>
                  <a:pt x="394" y="157"/>
                  <a:pt x="403" y="157"/>
                </a:cubicBezTo>
                <a:cubicBezTo>
                  <a:pt x="412" y="157"/>
                  <a:pt x="422" y="154"/>
                  <a:pt x="430" y="148"/>
                </a:cubicBezTo>
                <a:cubicBezTo>
                  <a:pt x="433" y="186"/>
                  <a:pt x="453" y="194"/>
                  <a:pt x="457" y="195"/>
                </a:cubicBezTo>
                <a:cubicBezTo>
                  <a:pt x="458" y="195"/>
                  <a:pt x="458" y="195"/>
                  <a:pt x="458" y="195"/>
                </a:cubicBezTo>
                <a:cubicBezTo>
                  <a:pt x="495" y="203"/>
                  <a:pt x="516" y="219"/>
                  <a:pt x="518" y="243"/>
                </a:cubicBezTo>
                <a:lnTo>
                  <a:pt x="288" y="243"/>
                </a:lnTo>
                <a:close/>
                <a:moveTo>
                  <a:pt x="319" y="94"/>
                </a:moveTo>
                <a:cubicBezTo>
                  <a:pt x="323" y="94"/>
                  <a:pt x="327" y="92"/>
                  <a:pt x="330" y="89"/>
                </a:cubicBezTo>
                <a:cubicBezTo>
                  <a:pt x="332" y="86"/>
                  <a:pt x="334" y="83"/>
                  <a:pt x="334" y="79"/>
                </a:cubicBezTo>
                <a:cubicBezTo>
                  <a:pt x="334" y="75"/>
                  <a:pt x="332" y="71"/>
                  <a:pt x="330" y="68"/>
                </a:cubicBezTo>
                <a:cubicBezTo>
                  <a:pt x="327" y="65"/>
                  <a:pt x="323" y="64"/>
                  <a:pt x="319" y="64"/>
                </a:cubicBezTo>
                <a:cubicBezTo>
                  <a:pt x="315" y="64"/>
                  <a:pt x="311" y="65"/>
                  <a:pt x="308" y="68"/>
                </a:cubicBezTo>
                <a:cubicBezTo>
                  <a:pt x="305" y="71"/>
                  <a:pt x="304" y="75"/>
                  <a:pt x="304" y="79"/>
                </a:cubicBezTo>
                <a:cubicBezTo>
                  <a:pt x="304" y="83"/>
                  <a:pt x="305" y="86"/>
                  <a:pt x="308" y="89"/>
                </a:cubicBezTo>
                <a:cubicBezTo>
                  <a:pt x="311" y="92"/>
                  <a:pt x="315" y="94"/>
                  <a:pt x="319" y="94"/>
                </a:cubicBezTo>
                <a:close/>
                <a:moveTo>
                  <a:pt x="315" y="75"/>
                </a:moveTo>
                <a:cubicBezTo>
                  <a:pt x="316" y="74"/>
                  <a:pt x="317" y="73"/>
                  <a:pt x="319" y="73"/>
                </a:cubicBezTo>
                <a:cubicBezTo>
                  <a:pt x="320" y="73"/>
                  <a:pt x="322" y="74"/>
                  <a:pt x="323" y="75"/>
                </a:cubicBezTo>
                <a:cubicBezTo>
                  <a:pt x="324" y="76"/>
                  <a:pt x="325" y="77"/>
                  <a:pt x="325" y="79"/>
                </a:cubicBezTo>
                <a:cubicBezTo>
                  <a:pt x="325" y="80"/>
                  <a:pt x="324" y="82"/>
                  <a:pt x="323" y="83"/>
                </a:cubicBezTo>
                <a:cubicBezTo>
                  <a:pt x="321" y="85"/>
                  <a:pt x="317" y="85"/>
                  <a:pt x="315" y="83"/>
                </a:cubicBezTo>
                <a:cubicBezTo>
                  <a:pt x="314" y="82"/>
                  <a:pt x="313" y="80"/>
                  <a:pt x="313" y="79"/>
                </a:cubicBezTo>
                <a:cubicBezTo>
                  <a:pt x="313" y="77"/>
                  <a:pt x="314" y="76"/>
                  <a:pt x="315" y="75"/>
                </a:cubicBezTo>
                <a:close/>
                <a:moveTo>
                  <a:pt x="181" y="186"/>
                </a:moveTo>
                <a:cubicBezTo>
                  <a:pt x="165" y="182"/>
                  <a:pt x="161" y="156"/>
                  <a:pt x="160" y="140"/>
                </a:cubicBezTo>
                <a:cubicBezTo>
                  <a:pt x="175" y="126"/>
                  <a:pt x="184" y="103"/>
                  <a:pt x="184" y="79"/>
                </a:cubicBezTo>
                <a:cubicBezTo>
                  <a:pt x="184" y="30"/>
                  <a:pt x="161" y="0"/>
                  <a:pt x="124" y="0"/>
                </a:cubicBezTo>
                <a:cubicBezTo>
                  <a:pt x="87" y="0"/>
                  <a:pt x="64" y="30"/>
                  <a:pt x="64" y="79"/>
                </a:cubicBezTo>
                <a:cubicBezTo>
                  <a:pt x="64" y="103"/>
                  <a:pt x="74" y="126"/>
                  <a:pt x="89" y="141"/>
                </a:cubicBezTo>
                <a:cubicBezTo>
                  <a:pt x="89" y="159"/>
                  <a:pt x="83" y="181"/>
                  <a:pt x="69" y="186"/>
                </a:cubicBezTo>
                <a:cubicBezTo>
                  <a:pt x="24" y="195"/>
                  <a:pt x="0" y="216"/>
                  <a:pt x="0" y="248"/>
                </a:cubicBezTo>
                <a:cubicBezTo>
                  <a:pt x="0" y="251"/>
                  <a:pt x="2" y="253"/>
                  <a:pt x="4" y="253"/>
                </a:cubicBezTo>
                <a:cubicBezTo>
                  <a:pt x="244" y="253"/>
                  <a:pt x="244" y="253"/>
                  <a:pt x="244" y="253"/>
                </a:cubicBezTo>
                <a:cubicBezTo>
                  <a:pt x="247" y="253"/>
                  <a:pt x="249" y="251"/>
                  <a:pt x="249" y="248"/>
                </a:cubicBezTo>
                <a:cubicBezTo>
                  <a:pt x="249" y="217"/>
                  <a:pt x="226" y="195"/>
                  <a:pt x="181" y="186"/>
                </a:cubicBezTo>
                <a:close/>
                <a:moveTo>
                  <a:pt x="74" y="79"/>
                </a:moveTo>
                <a:cubicBezTo>
                  <a:pt x="74" y="45"/>
                  <a:pt x="87" y="10"/>
                  <a:pt x="124" y="10"/>
                </a:cubicBezTo>
                <a:cubicBezTo>
                  <a:pt x="161" y="10"/>
                  <a:pt x="175" y="45"/>
                  <a:pt x="175" y="79"/>
                </a:cubicBezTo>
                <a:cubicBezTo>
                  <a:pt x="175" y="118"/>
                  <a:pt x="148" y="148"/>
                  <a:pt x="124" y="148"/>
                </a:cubicBezTo>
                <a:cubicBezTo>
                  <a:pt x="100" y="148"/>
                  <a:pt x="74" y="118"/>
                  <a:pt x="74" y="79"/>
                </a:cubicBezTo>
                <a:close/>
                <a:moveTo>
                  <a:pt x="9" y="243"/>
                </a:moveTo>
                <a:cubicBezTo>
                  <a:pt x="11" y="219"/>
                  <a:pt x="32" y="202"/>
                  <a:pt x="71" y="195"/>
                </a:cubicBezTo>
                <a:cubicBezTo>
                  <a:pt x="71" y="195"/>
                  <a:pt x="71" y="195"/>
                  <a:pt x="72" y="195"/>
                </a:cubicBezTo>
                <a:cubicBezTo>
                  <a:pt x="89" y="189"/>
                  <a:pt x="96" y="169"/>
                  <a:pt x="98" y="148"/>
                </a:cubicBezTo>
                <a:cubicBezTo>
                  <a:pt x="106" y="154"/>
                  <a:pt x="115" y="157"/>
                  <a:pt x="124" y="157"/>
                </a:cubicBezTo>
                <a:cubicBezTo>
                  <a:pt x="134" y="157"/>
                  <a:pt x="143" y="154"/>
                  <a:pt x="151" y="148"/>
                </a:cubicBezTo>
                <a:cubicBezTo>
                  <a:pt x="154" y="186"/>
                  <a:pt x="174" y="194"/>
                  <a:pt x="179" y="195"/>
                </a:cubicBezTo>
                <a:cubicBezTo>
                  <a:pt x="179" y="195"/>
                  <a:pt x="179" y="195"/>
                  <a:pt x="179" y="195"/>
                </a:cubicBezTo>
                <a:cubicBezTo>
                  <a:pt x="217" y="203"/>
                  <a:pt x="237" y="219"/>
                  <a:pt x="239" y="243"/>
                </a:cubicBezTo>
                <a:lnTo>
                  <a:pt x="9" y="243"/>
                </a:lnTo>
                <a:close/>
                <a:moveTo>
                  <a:pt x="297" y="79"/>
                </a:moveTo>
                <a:cubicBezTo>
                  <a:pt x="297" y="70"/>
                  <a:pt x="290" y="63"/>
                  <a:pt x="282" y="63"/>
                </a:cubicBezTo>
                <a:cubicBezTo>
                  <a:pt x="274" y="63"/>
                  <a:pt x="267" y="70"/>
                  <a:pt x="267" y="79"/>
                </a:cubicBezTo>
                <a:cubicBezTo>
                  <a:pt x="267" y="87"/>
                  <a:pt x="274" y="94"/>
                  <a:pt x="282" y="94"/>
                </a:cubicBezTo>
                <a:cubicBezTo>
                  <a:pt x="290" y="94"/>
                  <a:pt x="297" y="87"/>
                  <a:pt x="297" y="79"/>
                </a:cubicBezTo>
                <a:close/>
                <a:moveTo>
                  <a:pt x="276" y="79"/>
                </a:moveTo>
                <a:cubicBezTo>
                  <a:pt x="276" y="75"/>
                  <a:pt x="279" y="73"/>
                  <a:pt x="282" y="73"/>
                </a:cubicBezTo>
                <a:cubicBezTo>
                  <a:pt x="285" y="73"/>
                  <a:pt x="288" y="75"/>
                  <a:pt x="288" y="79"/>
                </a:cubicBezTo>
                <a:cubicBezTo>
                  <a:pt x="288" y="82"/>
                  <a:pt x="285" y="84"/>
                  <a:pt x="282" y="84"/>
                </a:cubicBezTo>
                <a:cubicBezTo>
                  <a:pt x="279" y="84"/>
                  <a:pt x="276" y="82"/>
                  <a:pt x="276" y="79"/>
                </a:cubicBezTo>
                <a:close/>
                <a:moveTo>
                  <a:pt x="245" y="63"/>
                </a:moveTo>
                <a:cubicBezTo>
                  <a:pt x="237" y="63"/>
                  <a:pt x="230" y="70"/>
                  <a:pt x="230" y="79"/>
                </a:cubicBezTo>
                <a:cubicBezTo>
                  <a:pt x="230" y="87"/>
                  <a:pt x="237" y="94"/>
                  <a:pt x="245" y="94"/>
                </a:cubicBezTo>
                <a:cubicBezTo>
                  <a:pt x="253" y="94"/>
                  <a:pt x="260" y="87"/>
                  <a:pt x="260" y="79"/>
                </a:cubicBezTo>
                <a:cubicBezTo>
                  <a:pt x="260" y="70"/>
                  <a:pt x="253" y="63"/>
                  <a:pt x="245" y="63"/>
                </a:cubicBezTo>
                <a:close/>
                <a:moveTo>
                  <a:pt x="245" y="84"/>
                </a:moveTo>
                <a:cubicBezTo>
                  <a:pt x="242" y="84"/>
                  <a:pt x="239" y="82"/>
                  <a:pt x="239" y="79"/>
                </a:cubicBezTo>
                <a:cubicBezTo>
                  <a:pt x="239" y="75"/>
                  <a:pt x="242" y="73"/>
                  <a:pt x="245" y="73"/>
                </a:cubicBezTo>
                <a:cubicBezTo>
                  <a:pt x="248" y="73"/>
                  <a:pt x="251" y="75"/>
                  <a:pt x="251" y="79"/>
                </a:cubicBezTo>
                <a:cubicBezTo>
                  <a:pt x="251" y="82"/>
                  <a:pt x="248" y="84"/>
                  <a:pt x="245" y="84"/>
                </a:cubicBezTo>
                <a:close/>
                <a:moveTo>
                  <a:pt x="208" y="94"/>
                </a:moveTo>
                <a:cubicBezTo>
                  <a:pt x="212" y="94"/>
                  <a:pt x="216" y="92"/>
                  <a:pt x="219" y="89"/>
                </a:cubicBezTo>
                <a:cubicBezTo>
                  <a:pt x="222" y="86"/>
                  <a:pt x="223" y="83"/>
                  <a:pt x="223" y="79"/>
                </a:cubicBezTo>
                <a:cubicBezTo>
                  <a:pt x="223" y="75"/>
                  <a:pt x="222" y="71"/>
                  <a:pt x="219" y="68"/>
                </a:cubicBezTo>
                <a:cubicBezTo>
                  <a:pt x="216" y="65"/>
                  <a:pt x="212" y="64"/>
                  <a:pt x="208" y="64"/>
                </a:cubicBezTo>
                <a:cubicBezTo>
                  <a:pt x="204" y="64"/>
                  <a:pt x="200" y="65"/>
                  <a:pt x="198" y="68"/>
                </a:cubicBezTo>
                <a:cubicBezTo>
                  <a:pt x="195" y="71"/>
                  <a:pt x="193" y="75"/>
                  <a:pt x="193" y="79"/>
                </a:cubicBezTo>
                <a:cubicBezTo>
                  <a:pt x="193" y="83"/>
                  <a:pt x="195" y="87"/>
                  <a:pt x="198" y="89"/>
                </a:cubicBezTo>
                <a:cubicBezTo>
                  <a:pt x="200" y="92"/>
                  <a:pt x="204" y="94"/>
                  <a:pt x="208" y="94"/>
                </a:cubicBezTo>
                <a:close/>
                <a:moveTo>
                  <a:pt x="204" y="75"/>
                </a:moveTo>
                <a:cubicBezTo>
                  <a:pt x="205" y="74"/>
                  <a:pt x="207" y="73"/>
                  <a:pt x="208" y="73"/>
                </a:cubicBezTo>
                <a:cubicBezTo>
                  <a:pt x="210" y="73"/>
                  <a:pt x="211" y="74"/>
                  <a:pt x="212" y="75"/>
                </a:cubicBezTo>
                <a:cubicBezTo>
                  <a:pt x="213" y="76"/>
                  <a:pt x="214" y="77"/>
                  <a:pt x="214" y="79"/>
                </a:cubicBezTo>
                <a:cubicBezTo>
                  <a:pt x="214" y="80"/>
                  <a:pt x="213" y="82"/>
                  <a:pt x="212" y="83"/>
                </a:cubicBezTo>
                <a:cubicBezTo>
                  <a:pt x="210" y="85"/>
                  <a:pt x="206" y="85"/>
                  <a:pt x="204" y="83"/>
                </a:cubicBezTo>
                <a:cubicBezTo>
                  <a:pt x="203" y="82"/>
                  <a:pt x="202" y="80"/>
                  <a:pt x="202" y="79"/>
                </a:cubicBezTo>
                <a:cubicBezTo>
                  <a:pt x="202" y="77"/>
                  <a:pt x="203" y="76"/>
                  <a:pt x="204" y="75"/>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415266804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2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14:presetBounceEnd="55556">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14:bounceEnd="55556">
                                          <p:cBhvr additive="base">
                                            <p:cTn id="12" dur="900" fill="hold"/>
                                            <p:tgtEl>
                                              <p:spTgt spid="10"/>
                                            </p:tgtEl>
                                            <p:attrNameLst>
                                              <p:attrName>ppt_x</p:attrName>
                                            </p:attrNameLst>
                                          </p:cBhvr>
                                          <p:tavLst>
                                            <p:tav tm="0">
                                              <p:val>
                                                <p:strVal val="#ppt_x"/>
                                              </p:val>
                                            </p:tav>
                                            <p:tav tm="100000">
                                              <p:val>
                                                <p:strVal val="#ppt_x"/>
                                              </p:val>
                                            </p:tav>
                                          </p:tavLst>
                                        </p:anim>
                                        <p:anim calcmode="lin" valueType="num" p14:bounceEnd="55556">
                                          <p:cBhvr additive="base">
                                            <p:cTn id="13" dur="900" fill="hold"/>
                                            <p:tgtEl>
                                              <p:spTgt spid="10"/>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14:presetBounceEnd="55556">
                                      <p:stCondLst>
                                        <p:cond delay="300"/>
                                      </p:stCondLst>
                                      <p:childTnLst>
                                        <p:set>
                                          <p:cBhvr>
                                            <p:cTn id="15" dur="1" fill="hold">
                                              <p:stCondLst>
                                                <p:cond delay="0"/>
                                              </p:stCondLst>
                                            </p:cTn>
                                            <p:tgtEl>
                                              <p:spTgt spid="9"/>
                                            </p:tgtEl>
                                            <p:attrNameLst>
                                              <p:attrName>style.visibility</p:attrName>
                                            </p:attrNameLst>
                                          </p:cBhvr>
                                          <p:to>
                                            <p:strVal val="visible"/>
                                          </p:to>
                                        </p:set>
                                        <p:anim calcmode="lin" valueType="num" p14:bounceEnd="55556">
                                          <p:cBhvr additive="base">
                                            <p:cTn id="16" dur="1000" fill="hold"/>
                                            <p:tgtEl>
                                              <p:spTgt spid="9"/>
                                            </p:tgtEl>
                                            <p:attrNameLst>
                                              <p:attrName>ppt_x</p:attrName>
                                            </p:attrNameLst>
                                          </p:cBhvr>
                                          <p:tavLst>
                                            <p:tav tm="0">
                                              <p:val>
                                                <p:strVal val="#ppt_x"/>
                                              </p:val>
                                            </p:tav>
                                            <p:tav tm="100000">
                                              <p:val>
                                                <p:strVal val="#ppt_x"/>
                                              </p:val>
                                            </p:tav>
                                          </p:tavLst>
                                        </p:anim>
                                        <p:anim calcmode="lin" valueType="num" p14:bounceEnd="55556">
                                          <p:cBhvr additive="base">
                                            <p:cTn id="17" dur="1000" fill="hold"/>
                                            <p:tgtEl>
                                              <p:spTgt spid="9"/>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14:presetBounceEnd="55556">
                                      <p:stCondLst>
                                        <p:cond delay="600"/>
                                      </p:stCondLst>
                                      <p:childTnLst>
                                        <p:set>
                                          <p:cBhvr>
                                            <p:cTn id="19" dur="1" fill="hold">
                                              <p:stCondLst>
                                                <p:cond delay="0"/>
                                              </p:stCondLst>
                                            </p:cTn>
                                            <p:tgtEl>
                                              <p:spTgt spid="8"/>
                                            </p:tgtEl>
                                            <p:attrNameLst>
                                              <p:attrName>style.visibility</p:attrName>
                                            </p:attrNameLst>
                                          </p:cBhvr>
                                          <p:to>
                                            <p:strVal val="visible"/>
                                          </p:to>
                                        </p:set>
                                        <p:anim calcmode="lin" valueType="num" p14:bounceEnd="55556">
                                          <p:cBhvr additive="base">
                                            <p:cTn id="20" dur="1100" fill="hold"/>
                                            <p:tgtEl>
                                              <p:spTgt spid="8"/>
                                            </p:tgtEl>
                                            <p:attrNameLst>
                                              <p:attrName>ppt_x</p:attrName>
                                            </p:attrNameLst>
                                          </p:cBhvr>
                                          <p:tavLst>
                                            <p:tav tm="0">
                                              <p:val>
                                                <p:strVal val="#ppt_x"/>
                                              </p:val>
                                            </p:tav>
                                            <p:tav tm="100000">
                                              <p:val>
                                                <p:strVal val="#ppt_x"/>
                                              </p:val>
                                            </p:tav>
                                          </p:tavLst>
                                        </p:anim>
                                        <p:anim calcmode="lin" valueType="num" p14:bounceEnd="55556">
                                          <p:cBhvr additive="base">
                                            <p:cTn id="21" dur="1100" fill="hold"/>
                                            <p:tgtEl>
                                              <p:spTgt spid="8"/>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14:presetBounceEnd="55556">
                                      <p:stCondLst>
                                        <p:cond delay="1000"/>
                                      </p:stCondLst>
                                      <p:childTnLst>
                                        <p:set>
                                          <p:cBhvr>
                                            <p:cTn id="23" dur="1" fill="hold">
                                              <p:stCondLst>
                                                <p:cond delay="0"/>
                                              </p:stCondLst>
                                            </p:cTn>
                                            <p:tgtEl>
                                              <p:spTgt spid="7"/>
                                            </p:tgtEl>
                                            <p:attrNameLst>
                                              <p:attrName>style.visibility</p:attrName>
                                            </p:attrNameLst>
                                          </p:cBhvr>
                                          <p:to>
                                            <p:strVal val="visible"/>
                                          </p:to>
                                        </p:set>
                                        <p:anim calcmode="lin" valueType="num" p14:bounceEnd="55556">
                                          <p:cBhvr additive="base">
                                            <p:cTn id="24" dur="1200" fill="hold"/>
                                            <p:tgtEl>
                                              <p:spTgt spid="7"/>
                                            </p:tgtEl>
                                            <p:attrNameLst>
                                              <p:attrName>ppt_x</p:attrName>
                                            </p:attrNameLst>
                                          </p:cBhvr>
                                          <p:tavLst>
                                            <p:tav tm="0">
                                              <p:val>
                                                <p:strVal val="#ppt_x"/>
                                              </p:val>
                                            </p:tav>
                                            <p:tav tm="100000">
                                              <p:val>
                                                <p:strVal val="#ppt_x"/>
                                              </p:val>
                                            </p:tav>
                                          </p:tavLst>
                                        </p:anim>
                                        <p:anim calcmode="lin" valueType="num" p14:bounceEnd="55556">
                                          <p:cBhvr additive="base">
                                            <p:cTn id="25" dur="1200" fill="hold"/>
                                            <p:tgtEl>
                                              <p:spTgt spid="7"/>
                                            </p:tgtEl>
                                            <p:attrNameLst>
                                              <p:attrName>ppt_y</p:attrName>
                                            </p:attrNameLst>
                                          </p:cBhvr>
                                          <p:tavLst>
                                            <p:tav tm="0">
                                              <p:val>
                                                <p:strVal val="0-#ppt_h/2"/>
                                              </p:val>
                                            </p:tav>
                                            <p:tav tm="100000">
                                              <p:val>
                                                <p:strVal val="#ppt_y"/>
                                              </p:val>
                                            </p:tav>
                                          </p:tavLst>
                                        </p:anim>
                                      </p:childTnLst>
                                    </p:cTn>
                                  </p:par>
                                  <p:par>
                                    <p:cTn id="26" presetID="10" presetClass="entr" presetSubtype="0" fill="hold" nodeType="withEffect">
                                      <p:stCondLst>
                                        <p:cond delay="6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6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9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nodeType="withEffect">
                                      <p:stCondLst>
                                        <p:cond delay="90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nodeType="withEffect">
                                      <p:stCondLst>
                                        <p:cond delay="90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90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120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nodeType="withEffect">
                                      <p:stCondLst>
                                        <p:cond delay="120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150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grpId="0" nodeType="withEffect">
                                      <p:stCondLst>
                                        <p:cond delay="150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90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10" presetClass="entr" presetSubtype="0" fill="hold" grpId="0" nodeType="withEffect">
                                      <p:stCondLst>
                                        <p:cond delay="120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par>
                                    <p:cTn id="62" presetID="10" presetClass="entr" presetSubtype="0" fill="hold" nodeType="withEffect">
                                      <p:stCondLst>
                                        <p:cond delay="120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200"/>
                                            <p:tgtEl>
                                              <p:spTgt spid="32"/>
                                            </p:tgtEl>
                                          </p:cBhvr>
                                        </p:animEffect>
                                      </p:childTnLst>
                                    </p:cTn>
                                  </p:par>
                                  <p:par>
                                    <p:cTn id="68" presetID="10" presetClass="entr" presetSubtype="0" fill="hold" grpId="0" nodeType="withEffect">
                                      <p:stCondLst>
                                        <p:cond delay="90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par>
                                    <p:cTn id="71" presetID="10" presetClass="entr" presetSubtype="0" fill="hold" grpId="0" nodeType="withEffect">
                                      <p:stCondLst>
                                        <p:cond delay="90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par>
                                    <p:cTn id="74" presetID="10" presetClass="entr" presetSubtype="0" fill="hold" nodeType="withEffect">
                                      <p:stCondLst>
                                        <p:cond delay="90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P spid="7" grpId="0" animBg="1"/>
          <p:bldP spid="9" grpId="0" animBg="1"/>
          <p:bldP spid="10" grpId="0" animBg="1"/>
          <p:bldP spid="11" grpId="0" animBg="1"/>
          <p:bldP spid="12" grpId="0" animBg="1"/>
          <p:bldP spid="13" grpId="0" animBg="1"/>
          <p:bldP spid="14" grpId="0" animBg="1"/>
          <p:bldP spid="23" grpId="0"/>
          <p:bldP spid="24" grpId="0"/>
          <p:bldP spid="26" grpId="0"/>
          <p:bldP spid="30" grpId="0" animBg="1"/>
          <p:bldP spid="32" grpId="0" animBg="1"/>
          <p:bldP spid="33" grpId="0"/>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2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900" fill="hold"/>
                                            <p:tgtEl>
                                              <p:spTgt spid="10"/>
                                            </p:tgtEl>
                                            <p:attrNameLst>
                                              <p:attrName>ppt_x</p:attrName>
                                            </p:attrNameLst>
                                          </p:cBhvr>
                                          <p:tavLst>
                                            <p:tav tm="0">
                                              <p:val>
                                                <p:strVal val="#ppt_x"/>
                                              </p:val>
                                            </p:tav>
                                            <p:tav tm="100000">
                                              <p:val>
                                                <p:strVal val="#ppt_x"/>
                                              </p:val>
                                            </p:tav>
                                          </p:tavLst>
                                        </p:anim>
                                        <p:anim calcmode="lin" valueType="num">
                                          <p:cBhvr additive="base">
                                            <p:cTn id="13" dur="900" fill="hold"/>
                                            <p:tgtEl>
                                              <p:spTgt spid="10"/>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30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0" fill="hold"/>
                                            <p:tgtEl>
                                              <p:spTgt spid="9"/>
                                            </p:tgtEl>
                                            <p:attrNameLst>
                                              <p:attrName>ppt_x</p:attrName>
                                            </p:attrNameLst>
                                          </p:cBhvr>
                                          <p:tavLst>
                                            <p:tav tm="0">
                                              <p:val>
                                                <p:strVal val="#ppt_x"/>
                                              </p:val>
                                            </p:tav>
                                            <p:tav tm="100000">
                                              <p:val>
                                                <p:strVal val="#ppt_x"/>
                                              </p:val>
                                            </p:tav>
                                          </p:tavLst>
                                        </p:anim>
                                        <p:anim calcmode="lin" valueType="num">
                                          <p:cBhvr additive="base">
                                            <p:cTn id="17" dur="1000" fill="hold"/>
                                            <p:tgtEl>
                                              <p:spTgt spid="9"/>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60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1100" fill="hold"/>
                                            <p:tgtEl>
                                              <p:spTgt spid="8"/>
                                            </p:tgtEl>
                                            <p:attrNameLst>
                                              <p:attrName>ppt_x</p:attrName>
                                            </p:attrNameLst>
                                          </p:cBhvr>
                                          <p:tavLst>
                                            <p:tav tm="0">
                                              <p:val>
                                                <p:strVal val="#ppt_x"/>
                                              </p:val>
                                            </p:tav>
                                            <p:tav tm="100000">
                                              <p:val>
                                                <p:strVal val="#ppt_x"/>
                                              </p:val>
                                            </p:tav>
                                          </p:tavLst>
                                        </p:anim>
                                        <p:anim calcmode="lin" valueType="num">
                                          <p:cBhvr additive="base">
                                            <p:cTn id="21" dur="1100" fill="hold"/>
                                            <p:tgtEl>
                                              <p:spTgt spid="8"/>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100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200" fill="hold"/>
                                            <p:tgtEl>
                                              <p:spTgt spid="7"/>
                                            </p:tgtEl>
                                            <p:attrNameLst>
                                              <p:attrName>ppt_x</p:attrName>
                                            </p:attrNameLst>
                                          </p:cBhvr>
                                          <p:tavLst>
                                            <p:tav tm="0">
                                              <p:val>
                                                <p:strVal val="#ppt_x"/>
                                              </p:val>
                                            </p:tav>
                                            <p:tav tm="100000">
                                              <p:val>
                                                <p:strVal val="#ppt_x"/>
                                              </p:val>
                                            </p:tav>
                                          </p:tavLst>
                                        </p:anim>
                                        <p:anim calcmode="lin" valueType="num">
                                          <p:cBhvr additive="base">
                                            <p:cTn id="25" dur="1200" fill="hold"/>
                                            <p:tgtEl>
                                              <p:spTgt spid="7"/>
                                            </p:tgtEl>
                                            <p:attrNameLst>
                                              <p:attrName>ppt_y</p:attrName>
                                            </p:attrNameLst>
                                          </p:cBhvr>
                                          <p:tavLst>
                                            <p:tav tm="0">
                                              <p:val>
                                                <p:strVal val="0-#ppt_h/2"/>
                                              </p:val>
                                            </p:tav>
                                            <p:tav tm="100000">
                                              <p:val>
                                                <p:strVal val="#ppt_y"/>
                                              </p:val>
                                            </p:tav>
                                          </p:tavLst>
                                        </p:anim>
                                      </p:childTnLst>
                                    </p:cTn>
                                  </p:par>
                                  <p:par>
                                    <p:cTn id="26" presetID="10" presetClass="entr" presetSubtype="0" fill="hold" nodeType="withEffect">
                                      <p:stCondLst>
                                        <p:cond delay="6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6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9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nodeType="withEffect">
                                      <p:stCondLst>
                                        <p:cond delay="90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nodeType="withEffect">
                                      <p:stCondLst>
                                        <p:cond delay="90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90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120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nodeType="withEffect">
                                      <p:stCondLst>
                                        <p:cond delay="120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150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grpId="0" nodeType="withEffect">
                                      <p:stCondLst>
                                        <p:cond delay="150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90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10" presetClass="entr" presetSubtype="0" fill="hold" grpId="0" nodeType="withEffect">
                                      <p:stCondLst>
                                        <p:cond delay="120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par>
                                    <p:cTn id="62" presetID="10" presetClass="entr" presetSubtype="0" fill="hold" nodeType="withEffect">
                                      <p:stCondLst>
                                        <p:cond delay="120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200"/>
                                            <p:tgtEl>
                                              <p:spTgt spid="32"/>
                                            </p:tgtEl>
                                          </p:cBhvr>
                                        </p:animEffect>
                                      </p:childTnLst>
                                    </p:cTn>
                                  </p:par>
                                  <p:par>
                                    <p:cTn id="68" presetID="10" presetClass="entr" presetSubtype="0" fill="hold" grpId="0" nodeType="withEffect">
                                      <p:stCondLst>
                                        <p:cond delay="90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par>
                                    <p:cTn id="71" presetID="10" presetClass="entr" presetSubtype="0" fill="hold" grpId="0" nodeType="withEffect">
                                      <p:stCondLst>
                                        <p:cond delay="90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par>
                                    <p:cTn id="74" presetID="10" presetClass="entr" presetSubtype="0" fill="hold" nodeType="withEffect">
                                      <p:stCondLst>
                                        <p:cond delay="90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P spid="7" grpId="0" animBg="1"/>
          <p:bldP spid="9" grpId="0" animBg="1"/>
          <p:bldP spid="10" grpId="0" animBg="1"/>
          <p:bldP spid="11" grpId="0" animBg="1"/>
          <p:bldP spid="12" grpId="0" animBg="1"/>
          <p:bldP spid="13" grpId="0" animBg="1"/>
          <p:bldP spid="14" grpId="0" animBg="1"/>
          <p:bldP spid="23" grpId="0"/>
          <p:bldP spid="24" grpId="0"/>
          <p:bldP spid="26" grpId="0"/>
          <p:bldP spid="30" grpId="0" animBg="1"/>
          <p:bldP spid="32" grpId="0" animBg="1"/>
          <p:bldP spid="33" grpId="0"/>
          <p:bldP spid="34"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2"/>
          </a:xfrm>
          <a:solidFill>
            <a:schemeClr val="accent1">
              <a:lumMod val="75000"/>
            </a:schemeClr>
          </a:solidFill>
        </p:spPr>
        <p:txBody>
          <a:bodyPr anchor="ctr"/>
          <a:lstStyle/>
          <a:p>
            <a:pPr marL="0"/>
            <a:r>
              <a:rPr lang="en-GB" sz="1800" dirty="0" smtClean="0"/>
              <a:t>Multiagency MHA Training: What worked well and lessons learnt</a:t>
            </a:r>
            <a:endParaRPr lang="en-GB" sz="1600" dirty="0"/>
          </a:p>
        </p:txBody>
      </p:sp>
      <p:sp>
        <p:nvSpPr>
          <p:cNvPr id="24" name="Freeform 23"/>
          <p:cNvSpPr/>
          <p:nvPr/>
        </p:nvSpPr>
        <p:spPr>
          <a:xfrm>
            <a:off x="5618126" y="1146743"/>
            <a:ext cx="2842306" cy="771392"/>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1">
                <a:lumMod val="60000"/>
                <a:lumOff val="40000"/>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a:off x="5781962" y="3570616"/>
            <a:ext cx="2750478" cy="236741"/>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1">
                <a:lumMod val="75000"/>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Freeform 25"/>
          <p:cNvSpPr/>
          <p:nvPr/>
        </p:nvSpPr>
        <p:spPr>
          <a:xfrm flipH="1">
            <a:off x="427213" y="1146743"/>
            <a:ext cx="3064667" cy="812845"/>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1">
                <a:lumMod val="40000"/>
                <a:lumOff val="60000"/>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a:p>
        </p:txBody>
      </p:sp>
      <p:sp>
        <p:nvSpPr>
          <p:cNvPr id="27" name="Freeform 26"/>
          <p:cNvSpPr/>
          <p:nvPr/>
        </p:nvSpPr>
        <p:spPr>
          <a:xfrm flipH="1">
            <a:off x="423518" y="3563552"/>
            <a:ext cx="2928669" cy="270971"/>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1">
                <a:lumMod val="50000"/>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dirty="0"/>
          </a:p>
        </p:txBody>
      </p:sp>
      <p:sp>
        <p:nvSpPr>
          <p:cNvPr id="28" name="Oval 27"/>
          <p:cNvSpPr/>
          <p:nvPr/>
        </p:nvSpPr>
        <p:spPr>
          <a:xfrm>
            <a:off x="3368797" y="1946042"/>
            <a:ext cx="2389297" cy="2389297"/>
          </a:xfrm>
          <a:prstGeom prst="ellipse">
            <a:avLst/>
          </a:prstGeom>
          <a:noFill/>
          <a:ln w="19050" cmpd="sng">
            <a:solidFill>
              <a:schemeClr val="accent2">
                <a:lumMod val="50000"/>
              </a:schemeClr>
            </a:solidFill>
          </a:ln>
          <a:effectLst/>
        </p:spPr>
        <p:style>
          <a:lnRef idx="0">
            <a:scrgbClr r="0" g="0" b="0"/>
          </a:lnRef>
          <a:fillRef idx="1">
            <a:scrgbClr r="0" g="0" b="0"/>
          </a:fillRef>
          <a:effectRef idx="2">
            <a:scrgbClr r="0" g="0" b="0"/>
          </a:effectRef>
          <a:fontRef idx="minor">
            <a:schemeClr val="dk1">
              <a:hueOff val="0"/>
              <a:satOff val="0"/>
              <a:lumOff val="0"/>
              <a:alphaOff val="0"/>
            </a:schemeClr>
          </a:fontRef>
        </p:style>
      </p:sp>
      <p:sp>
        <p:nvSpPr>
          <p:cNvPr id="29" name="Freeform 28"/>
          <p:cNvSpPr/>
          <p:nvPr/>
        </p:nvSpPr>
        <p:spPr>
          <a:xfrm>
            <a:off x="3212662" y="1789907"/>
            <a:ext cx="1147239" cy="1147239"/>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1">
              <a:lumMod val="40000"/>
              <a:lumOff val="6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25159" tIns="225159" rIns="225159" bIns="225159" numCol="1" spcCol="1270" anchor="ctr" anchorCtr="0">
            <a:noAutofit/>
          </a:bodyPr>
          <a:lstStyle/>
          <a:p>
            <a:pPr algn="ctr" defTabSz="666734">
              <a:lnSpc>
                <a:spcPct val="90000"/>
              </a:lnSpc>
              <a:spcBef>
                <a:spcPct val="0"/>
              </a:spcBef>
              <a:spcAft>
                <a:spcPct val="35000"/>
              </a:spcAft>
            </a:pPr>
            <a:endParaRPr lang="en-US" sz="1500" dirty="0">
              <a:solidFill>
                <a:srgbClr val="FFFFFF"/>
              </a:solidFill>
            </a:endParaRPr>
          </a:p>
        </p:txBody>
      </p:sp>
      <p:sp>
        <p:nvSpPr>
          <p:cNvPr id="30" name="Freeform 29"/>
          <p:cNvSpPr/>
          <p:nvPr/>
        </p:nvSpPr>
        <p:spPr>
          <a:xfrm>
            <a:off x="4766990" y="1789907"/>
            <a:ext cx="1147239" cy="1147239"/>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1">
              <a:lumMod val="60000"/>
              <a:lumOff val="4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25159" tIns="225159" rIns="225159" bIns="225159" numCol="1" spcCol="1270" anchor="ctr" anchorCtr="0">
            <a:noAutofit/>
          </a:bodyPr>
          <a:lstStyle/>
          <a:p>
            <a:pPr algn="ctr" defTabSz="666734">
              <a:lnSpc>
                <a:spcPct val="90000"/>
              </a:lnSpc>
              <a:spcBef>
                <a:spcPct val="0"/>
              </a:spcBef>
              <a:spcAft>
                <a:spcPct val="35000"/>
              </a:spcAft>
            </a:pPr>
            <a:endParaRPr lang="en-US" sz="1500" dirty="0">
              <a:solidFill>
                <a:srgbClr val="FFFFFF"/>
              </a:solidFill>
            </a:endParaRPr>
          </a:p>
        </p:txBody>
      </p:sp>
      <p:sp>
        <p:nvSpPr>
          <p:cNvPr id="31" name="Freeform 30"/>
          <p:cNvSpPr/>
          <p:nvPr/>
        </p:nvSpPr>
        <p:spPr>
          <a:xfrm>
            <a:off x="3212662" y="3344235"/>
            <a:ext cx="1147239" cy="1147239"/>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1">
              <a:lumMod val="5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25159" tIns="225159" rIns="225159" bIns="225159" numCol="1" spcCol="1270" anchor="ctr" anchorCtr="0">
            <a:noAutofit/>
          </a:bodyPr>
          <a:lstStyle/>
          <a:p>
            <a:pPr algn="ctr" defTabSz="666734">
              <a:lnSpc>
                <a:spcPct val="90000"/>
              </a:lnSpc>
              <a:spcBef>
                <a:spcPct val="0"/>
              </a:spcBef>
              <a:spcAft>
                <a:spcPct val="35000"/>
              </a:spcAft>
            </a:pPr>
            <a:endParaRPr lang="en-US" sz="1500" dirty="0">
              <a:solidFill>
                <a:srgbClr val="FFFFFF"/>
              </a:solidFill>
            </a:endParaRPr>
          </a:p>
        </p:txBody>
      </p:sp>
      <p:sp>
        <p:nvSpPr>
          <p:cNvPr id="32" name="Freeform 31"/>
          <p:cNvSpPr/>
          <p:nvPr/>
        </p:nvSpPr>
        <p:spPr>
          <a:xfrm>
            <a:off x="4766990" y="3344235"/>
            <a:ext cx="1147239" cy="1147239"/>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1">
              <a:lumMod val="75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25159" tIns="225159" rIns="225159" bIns="225159" numCol="1" spcCol="1270" anchor="ctr" anchorCtr="0">
            <a:noAutofit/>
          </a:bodyPr>
          <a:lstStyle/>
          <a:p>
            <a:pPr algn="ctr" defTabSz="666734">
              <a:lnSpc>
                <a:spcPct val="90000"/>
              </a:lnSpc>
              <a:spcBef>
                <a:spcPct val="0"/>
              </a:spcBef>
              <a:spcAft>
                <a:spcPct val="35000"/>
              </a:spcAft>
            </a:pPr>
            <a:endParaRPr lang="en-US" sz="1500" dirty="0">
              <a:solidFill>
                <a:srgbClr val="FFFFFF"/>
              </a:solidFill>
            </a:endParaRPr>
          </a:p>
        </p:txBody>
      </p:sp>
      <p:sp>
        <p:nvSpPr>
          <p:cNvPr id="33" name="TextBox 32"/>
          <p:cNvSpPr txBox="1"/>
          <p:nvPr/>
        </p:nvSpPr>
        <p:spPr>
          <a:xfrm>
            <a:off x="427213" y="836712"/>
            <a:ext cx="2488603" cy="2223686"/>
          </a:xfrm>
          <a:prstGeom prst="rect">
            <a:avLst/>
          </a:prstGeom>
          <a:noFill/>
        </p:spPr>
        <p:txBody>
          <a:bodyPr wrap="square" lIns="91440" rIns="91440" rtlCol="0">
            <a:spAutoFit/>
          </a:bodyPr>
          <a:lstStyle/>
          <a:p>
            <a:pPr algn="r">
              <a:lnSpc>
                <a:spcPct val="90000"/>
              </a:lnSpc>
              <a:spcAft>
                <a:spcPts val="600"/>
              </a:spcAft>
            </a:pPr>
            <a:r>
              <a:rPr lang="en-US" sz="1400" dirty="0" smtClean="0">
                <a:solidFill>
                  <a:schemeClr val="accent5"/>
                </a:solidFill>
              </a:rPr>
              <a:t> </a:t>
            </a:r>
            <a:r>
              <a:rPr lang="en-US" sz="1500" b="1" dirty="0" smtClean="0">
                <a:solidFill>
                  <a:schemeClr val="accent5"/>
                </a:solidFill>
              </a:rPr>
              <a:t>Delivery and content</a:t>
            </a:r>
          </a:p>
          <a:p>
            <a:pPr marL="171450" indent="-171450">
              <a:spcBef>
                <a:spcPts val="400"/>
              </a:spcBef>
              <a:buFont typeface="Wingdings" pitchFamily="2" charset="2"/>
              <a:buChar char="ü"/>
            </a:pPr>
            <a:r>
              <a:rPr lang="en-US" sz="1000" dirty="0">
                <a:solidFill>
                  <a:srgbClr val="3F3F3F"/>
                </a:solidFill>
              </a:rPr>
              <a:t>All staff groups saw value in training on legal responsibilities and the training was able to clarify misconceptions around roles and responsibilities</a:t>
            </a:r>
          </a:p>
          <a:p>
            <a:pPr marL="171450" indent="-171450">
              <a:spcBef>
                <a:spcPts val="400"/>
              </a:spcBef>
              <a:buFont typeface="Wingdings" pitchFamily="2" charset="2"/>
              <a:buChar char="ü"/>
            </a:pPr>
            <a:r>
              <a:rPr lang="en-US" sz="1000" dirty="0">
                <a:solidFill>
                  <a:srgbClr val="3F3F3F"/>
                </a:solidFill>
              </a:rPr>
              <a:t>There are ‘grey areas’ to the law where discussion and opportunity to ask questions is helpful for staff</a:t>
            </a:r>
          </a:p>
          <a:p>
            <a:pPr marL="171450" indent="-171450">
              <a:spcBef>
                <a:spcPts val="400"/>
              </a:spcBef>
              <a:buFont typeface="Wingdings" pitchFamily="2" charset="2"/>
              <a:buChar char="ü"/>
            </a:pPr>
            <a:r>
              <a:rPr lang="en-US" sz="1000" dirty="0" smtClean="0">
                <a:solidFill>
                  <a:srgbClr val="3F3F3F"/>
                </a:solidFill>
              </a:rPr>
              <a:t>There </a:t>
            </a:r>
            <a:r>
              <a:rPr lang="en-US" sz="1000" dirty="0">
                <a:solidFill>
                  <a:srgbClr val="3F3F3F"/>
                </a:solidFill>
              </a:rPr>
              <a:t>is significant appetite for training around mental health in EDs with10 EDs booking repeat </a:t>
            </a:r>
            <a:r>
              <a:rPr lang="en-US" sz="1000" dirty="0" smtClean="0">
                <a:solidFill>
                  <a:srgbClr val="3F3F3F"/>
                </a:solidFill>
              </a:rPr>
              <a:t>sessions</a:t>
            </a:r>
            <a:endParaRPr lang="en-US" sz="1000" dirty="0">
              <a:solidFill>
                <a:srgbClr val="3F3F3F"/>
              </a:solidFill>
            </a:endParaRPr>
          </a:p>
        </p:txBody>
      </p:sp>
      <p:sp>
        <p:nvSpPr>
          <p:cNvPr id="35" name="TextBox 34"/>
          <p:cNvSpPr txBox="1"/>
          <p:nvPr/>
        </p:nvSpPr>
        <p:spPr>
          <a:xfrm>
            <a:off x="423517" y="3255300"/>
            <a:ext cx="2399113" cy="2723823"/>
          </a:xfrm>
          <a:prstGeom prst="rect">
            <a:avLst/>
          </a:prstGeom>
          <a:noFill/>
        </p:spPr>
        <p:txBody>
          <a:bodyPr wrap="square" lIns="91440" rIns="91440" rtlCol="0">
            <a:spAutoFit/>
          </a:bodyPr>
          <a:lstStyle/>
          <a:p>
            <a:pPr>
              <a:lnSpc>
                <a:spcPct val="90000"/>
              </a:lnSpc>
              <a:spcAft>
                <a:spcPts val="600"/>
              </a:spcAft>
            </a:pPr>
            <a:r>
              <a:rPr lang="en-US" sz="1500" b="1" dirty="0" smtClean="0">
                <a:solidFill>
                  <a:schemeClr val="accent5"/>
                </a:solidFill>
              </a:rPr>
              <a:t>                        Attendees</a:t>
            </a:r>
          </a:p>
          <a:p>
            <a:pPr marL="171450" indent="-171450">
              <a:lnSpc>
                <a:spcPct val="90000"/>
              </a:lnSpc>
              <a:spcBef>
                <a:spcPts val="400"/>
              </a:spcBef>
              <a:buFont typeface="Wingdings" pitchFamily="2" charset="2"/>
              <a:buChar char="ü"/>
            </a:pPr>
            <a:r>
              <a:rPr lang="en-US" sz="1000" dirty="0">
                <a:solidFill>
                  <a:srgbClr val="3F3F3F"/>
                </a:solidFill>
              </a:rPr>
              <a:t>Training is enhanced by bringing multiple agencies together to discuss different </a:t>
            </a:r>
            <a:r>
              <a:rPr lang="en-US" sz="1000" dirty="0" smtClean="0">
                <a:solidFill>
                  <a:srgbClr val="3F3F3F"/>
                </a:solidFill>
              </a:rPr>
              <a:t>perspectives</a:t>
            </a:r>
            <a:endParaRPr lang="en-US" sz="1000" dirty="0" smtClean="0">
              <a:solidFill>
                <a:schemeClr val="accent5"/>
              </a:solidFill>
            </a:endParaRPr>
          </a:p>
          <a:p>
            <a:pPr marL="171450" indent="-171450">
              <a:lnSpc>
                <a:spcPct val="90000"/>
              </a:lnSpc>
              <a:spcBef>
                <a:spcPts val="400"/>
              </a:spcBef>
              <a:buFont typeface="Wingdings" pitchFamily="2" charset="2"/>
              <a:buChar char="ü"/>
            </a:pPr>
            <a:r>
              <a:rPr lang="en-US" sz="1000" dirty="0" smtClean="0">
                <a:solidFill>
                  <a:schemeClr val="accent5"/>
                </a:solidFill>
              </a:rPr>
              <a:t>Senior managers and clinical decision makers, when in attendance, can action discussed solutions and further training (appendix 4)</a:t>
            </a:r>
          </a:p>
          <a:p>
            <a:pPr marL="171450" indent="-171450">
              <a:lnSpc>
                <a:spcPct val="90000"/>
              </a:lnSpc>
              <a:spcBef>
                <a:spcPts val="400"/>
              </a:spcBef>
              <a:buFont typeface="Wingdings" pitchFamily="2" charset="2"/>
              <a:buChar char="ü"/>
              <a:tabLst>
                <a:tab pos="1701800" algn="l"/>
              </a:tabLst>
            </a:pPr>
            <a:r>
              <a:rPr lang="en-US" sz="1000" dirty="0" smtClean="0">
                <a:solidFill>
                  <a:schemeClr val="accent5"/>
                </a:solidFill>
              </a:rPr>
              <a:t>Multi-agency attendance provided clarity on different staff roles and regular challenges</a:t>
            </a:r>
          </a:p>
          <a:p>
            <a:pPr marL="171450" indent="-171450">
              <a:lnSpc>
                <a:spcPct val="90000"/>
              </a:lnSpc>
              <a:spcBef>
                <a:spcPts val="400"/>
              </a:spcBef>
              <a:buFont typeface="Wingdings" pitchFamily="2" charset="2"/>
              <a:buChar char="ü"/>
              <a:tabLst>
                <a:tab pos="1701800" algn="l"/>
              </a:tabLst>
            </a:pPr>
            <a:r>
              <a:rPr lang="en-US" sz="1000" dirty="0">
                <a:solidFill>
                  <a:schemeClr val="accent5"/>
                </a:solidFill>
              </a:rPr>
              <a:t>Highest attendance achieved through active promotion by hospital coordinator</a:t>
            </a:r>
          </a:p>
          <a:p>
            <a:pPr marL="171450" indent="-171450">
              <a:lnSpc>
                <a:spcPct val="90000"/>
              </a:lnSpc>
              <a:spcBef>
                <a:spcPts val="500"/>
              </a:spcBef>
              <a:buFont typeface="Wingdings" pitchFamily="2" charset="2"/>
              <a:buChar char="ü"/>
              <a:tabLst>
                <a:tab pos="1701800" algn="l"/>
              </a:tabLst>
            </a:pPr>
            <a:endParaRPr lang="en-US" sz="1000" dirty="0">
              <a:solidFill>
                <a:schemeClr val="accent5"/>
              </a:solidFill>
            </a:endParaRPr>
          </a:p>
        </p:txBody>
      </p:sp>
      <p:cxnSp>
        <p:nvCxnSpPr>
          <p:cNvPr id="36" name="Straight Connector 35"/>
          <p:cNvCxnSpPr/>
          <p:nvPr/>
        </p:nvCxnSpPr>
        <p:spPr>
          <a:xfrm>
            <a:off x="4565984" y="1959589"/>
            <a:ext cx="0" cy="2362200"/>
          </a:xfrm>
          <a:prstGeom prst="line">
            <a:avLst/>
          </a:prstGeom>
          <a:ln w="3175" cmpd="sng">
            <a:solidFill>
              <a:schemeClr val="accent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5400000">
            <a:off x="4563444" y="1959589"/>
            <a:ext cx="0" cy="2362200"/>
          </a:xfrm>
          <a:prstGeom prst="line">
            <a:avLst/>
          </a:prstGeom>
          <a:ln w="3175" cmpd="sng">
            <a:solidFill>
              <a:schemeClr val="accent2">
                <a:alpha val="50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6227490" y="836712"/>
            <a:ext cx="2232942" cy="2434000"/>
          </a:xfrm>
          <a:prstGeom prst="rect">
            <a:avLst/>
          </a:prstGeom>
          <a:noFill/>
        </p:spPr>
        <p:txBody>
          <a:bodyPr wrap="square" lIns="91440" rIns="91440" rtlCol="0">
            <a:spAutoFit/>
          </a:bodyPr>
          <a:lstStyle/>
          <a:p>
            <a:pPr>
              <a:lnSpc>
                <a:spcPct val="90000"/>
              </a:lnSpc>
              <a:spcAft>
                <a:spcPts val="600"/>
              </a:spcAft>
            </a:pPr>
            <a:r>
              <a:rPr lang="en-US" sz="1500" b="1" dirty="0" smtClean="0">
                <a:solidFill>
                  <a:schemeClr val="accent5"/>
                </a:solidFill>
              </a:rPr>
              <a:t>Coordination</a:t>
            </a:r>
            <a:r>
              <a:rPr lang="en-US" sz="1500" dirty="0" smtClean="0">
                <a:solidFill>
                  <a:schemeClr val="accent5"/>
                </a:solidFill>
              </a:rPr>
              <a:t> </a:t>
            </a:r>
            <a:endParaRPr lang="en-US" sz="1500" dirty="0">
              <a:solidFill>
                <a:schemeClr val="accent5"/>
              </a:solidFill>
            </a:endParaRPr>
          </a:p>
          <a:p>
            <a:pPr marL="171450" indent="-171450">
              <a:lnSpc>
                <a:spcPct val="90000"/>
              </a:lnSpc>
              <a:spcBef>
                <a:spcPts val="400"/>
              </a:spcBef>
              <a:buFont typeface="Wingdings" pitchFamily="2" charset="2"/>
              <a:buChar char="ü"/>
            </a:pPr>
            <a:r>
              <a:rPr lang="en-US" sz="1000" dirty="0" smtClean="0">
                <a:solidFill>
                  <a:schemeClr val="accent5"/>
                </a:solidFill>
              </a:rPr>
              <a:t>Notifying trainer of expected agency representation to ensure included in the discussion</a:t>
            </a:r>
          </a:p>
          <a:p>
            <a:pPr marL="171450" indent="-171450">
              <a:lnSpc>
                <a:spcPct val="90000"/>
              </a:lnSpc>
              <a:spcBef>
                <a:spcPts val="400"/>
              </a:spcBef>
              <a:buFont typeface="Wingdings" pitchFamily="2" charset="2"/>
              <a:buChar char="ü"/>
            </a:pPr>
            <a:r>
              <a:rPr lang="en-US" sz="1000" dirty="0">
                <a:solidFill>
                  <a:schemeClr val="accent5"/>
                </a:solidFill>
              </a:rPr>
              <a:t>Targeted promotion of guidance and handover process for voluntary patients at sites with poor </a:t>
            </a:r>
            <a:r>
              <a:rPr lang="en-US" sz="1000" dirty="0" smtClean="0">
                <a:solidFill>
                  <a:schemeClr val="accent5"/>
                </a:solidFill>
              </a:rPr>
              <a:t>uptake</a:t>
            </a:r>
          </a:p>
          <a:p>
            <a:pPr marL="171450" indent="-171450">
              <a:lnSpc>
                <a:spcPct val="90000"/>
              </a:lnSpc>
              <a:spcBef>
                <a:spcPts val="400"/>
              </a:spcBef>
              <a:buFont typeface="Wingdings" pitchFamily="2" charset="2"/>
              <a:buChar char="ü"/>
            </a:pPr>
            <a:r>
              <a:rPr lang="en-US" sz="1000" dirty="0" smtClean="0">
                <a:solidFill>
                  <a:srgbClr val="3F3F3F"/>
                </a:solidFill>
              </a:rPr>
              <a:t>The </a:t>
            </a:r>
            <a:r>
              <a:rPr lang="en-US" sz="1000" dirty="0">
                <a:solidFill>
                  <a:srgbClr val="3F3F3F"/>
                </a:solidFill>
              </a:rPr>
              <a:t>length of the session was increased between autumn and spring-summer, but many attendees still felt more time was needed for this important </a:t>
            </a:r>
            <a:r>
              <a:rPr lang="en-US" sz="1000" dirty="0" smtClean="0">
                <a:solidFill>
                  <a:srgbClr val="3F3F3F"/>
                </a:solidFill>
              </a:rPr>
              <a:t>topic</a:t>
            </a:r>
            <a:endParaRPr lang="en-US" sz="1000" dirty="0" smtClean="0">
              <a:solidFill>
                <a:schemeClr val="accent5"/>
              </a:solidFill>
            </a:endParaRPr>
          </a:p>
          <a:p>
            <a:pPr marL="171450" indent="-171450">
              <a:lnSpc>
                <a:spcPct val="90000"/>
              </a:lnSpc>
              <a:spcBef>
                <a:spcPts val="800"/>
              </a:spcBef>
              <a:buFont typeface="Wingdings" pitchFamily="2" charset="2"/>
              <a:buChar char="ü"/>
            </a:pPr>
            <a:endParaRPr lang="en-US" sz="1000" dirty="0">
              <a:solidFill>
                <a:schemeClr val="accent5"/>
              </a:solidFill>
            </a:endParaRPr>
          </a:p>
        </p:txBody>
      </p:sp>
      <p:sp>
        <p:nvSpPr>
          <p:cNvPr id="41" name="TextBox 40"/>
          <p:cNvSpPr txBox="1"/>
          <p:nvPr/>
        </p:nvSpPr>
        <p:spPr>
          <a:xfrm>
            <a:off x="251518" y="5805264"/>
            <a:ext cx="5904657" cy="954107"/>
          </a:xfrm>
          <a:prstGeom prst="rect">
            <a:avLst/>
          </a:prstGeom>
          <a:solidFill>
            <a:srgbClr val="FCEAF3">
              <a:alpha val="60000"/>
            </a:srgbClr>
          </a:solidFill>
        </p:spPr>
        <p:txBody>
          <a:bodyPr wrap="square" lIns="182880" tIns="91440" rIns="182880" bIns="91440" rtlCol="0">
            <a:spAutoFit/>
          </a:bodyPr>
          <a:lstStyle/>
          <a:p>
            <a:pPr marL="361950"/>
            <a:r>
              <a:rPr lang="en-US" sz="1000" b="1" i="1" dirty="0" smtClean="0">
                <a:solidFill>
                  <a:schemeClr val="accent1">
                    <a:lumMod val="50000"/>
                  </a:schemeClr>
                </a:solidFill>
              </a:rPr>
              <a:t>Thoughts from the trainer: </a:t>
            </a:r>
            <a:r>
              <a:rPr lang="en-US" sz="1000" i="1" dirty="0" smtClean="0">
                <a:solidFill>
                  <a:schemeClr val="accent5"/>
                </a:solidFill>
              </a:rPr>
              <a:t>“A large part of the workshops’ value was having a wide range of attendees, not just hospital staff, meaning that the discussions included the points of view of different agencies…. It was also very helpful to have the attendance of ED doctors at</a:t>
            </a:r>
          </a:p>
          <a:p>
            <a:r>
              <a:rPr lang="en-US" sz="1000" i="1" dirty="0" smtClean="0">
                <a:solidFill>
                  <a:schemeClr val="accent5"/>
                </a:solidFill>
              </a:rPr>
              <a:t>some (although sadly not all) of the workshops; many of the difficulties encountered in ED can only be addressed by clinical decision makers and senior managers.”</a:t>
            </a:r>
            <a:endParaRPr lang="en-US" sz="1000" b="1" i="1" dirty="0" smtClean="0">
              <a:solidFill>
                <a:schemeClr val="accent5"/>
              </a:solidFill>
            </a:endParaRPr>
          </a:p>
        </p:txBody>
      </p:sp>
      <p:sp>
        <p:nvSpPr>
          <p:cNvPr id="43" name="Content Placeholder 4"/>
          <p:cNvSpPr txBox="1">
            <a:spLocks/>
          </p:cNvSpPr>
          <p:nvPr/>
        </p:nvSpPr>
        <p:spPr>
          <a:xfrm>
            <a:off x="251519" y="836711"/>
            <a:ext cx="8641655" cy="1044117"/>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1700" dirty="0" smtClean="0"/>
          </a:p>
        </p:txBody>
      </p:sp>
      <p:sp>
        <p:nvSpPr>
          <p:cNvPr id="44" name="Freeform 37"/>
          <p:cNvSpPr>
            <a:spLocks noChangeAspect="1" noEditPoints="1"/>
          </p:cNvSpPr>
          <p:nvPr/>
        </p:nvSpPr>
        <p:spPr bwMode="auto">
          <a:xfrm>
            <a:off x="3625752" y="2143915"/>
            <a:ext cx="321058" cy="439221"/>
          </a:xfrm>
          <a:custGeom>
            <a:avLst/>
            <a:gdLst>
              <a:gd name="T0" fmla="*/ 673 w 800"/>
              <a:gd name="T1" fmla="*/ 673 h 1094"/>
              <a:gd name="T2" fmla="*/ 126 w 800"/>
              <a:gd name="T3" fmla="*/ 631 h 1094"/>
              <a:gd name="T4" fmla="*/ 126 w 800"/>
              <a:gd name="T5" fmla="*/ 926 h 1094"/>
              <a:gd name="T6" fmla="*/ 673 w 800"/>
              <a:gd name="T7" fmla="*/ 884 h 1094"/>
              <a:gd name="T8" fmla="*/ 126 w 800"/>
              <a:gd name="T9" fmla="*/ 926 h 1094"/>
              <a:gd name="T10" fmla="*/ 673 w 800"/>
              <a:gd name="T11" fmla="*/ 547 h 1094"/>
              <a:gd name="T12" fmla="*/ 126 w 800"/>
              <a:gd name="T13" fmla="*/ 505 h 1094"/>
              <a:gd name="T14" fmla="*/ 126 w 800"/>
              <a:gd name="T15" fmla="*/ 800 h 1094"/>
              <a:gd name="T16" fmla="*/ 673 w 800"/>
              <a:gd name="T17" fmla="*/ 758 h 1094"/>
              <a:gd name="T18" fmla="*/ 126 w 800"/>
              <a:gd name="T19" fmla="*/ 800 h 1094"/>
              <a:gd name="T20" fmla="*/ 673 w 800"/>
              <a:gd name="T21" fmla="*/ 42 h 1094"/>
              <a:gd name="T22" fmla="*/ 631 w 800"/>
              <a:gd name="T23" fmla="*/ 0 h 1094"/>
              <a:gd name="T24" fmla="*/ 505 w 800"/>
              <a:gd name="T25" fmla="*/ 42 h 1094"/>
              <a:gd name="T26" fmla="*/ 463 w 800"/>
              <a:gd name="T27" fmla="*/ 0 h 1094"/>
              <a:gd name="T28" fmla="*/ 337 w 800"/>
              <a:gd name="T29" fmla="*/ 42 h 1094"/>
              <a:gd name="T30" fmla="*/ 294 w 800"/>
              <a:gd name="T31" fmla="*/ 0 h 1094"/>
              <a:gd name="T32" fmla="*/ 168 w 800"/>
              <a:gd name="T33" fmla="*/ 42 h 1094"/>
              <a:gd name="T34" fmla="*/ 126 w 800"/>
              <a:gd name="T35" fmla="*/ 0 h 1094"/>
              <a:gd name="T36" fmla="*/ 84 w 800"/>
              <a:gd name="T37" fmla="*/ 42 h 1094"/>
              <a:gd name="T38" fmla="*/ 0 w 800"/>
              <a:gd name="T39" fmla="*/ 1010 h 1094"/>
              <a:gd name="T40" fmla="*/ 716 w 800"/>
              <a:gd name="T41" fmla="*/ 1094 h 1094"/>
              <a:gd name="T42" fmla="*/ 800 w 800"/>
              <a:gd name="T43" fmla="*/ 126 h 1094"/>
              <a:gd name="T44" fmla="*/ 758 w 800"/>
              <a:gd name="T45" fmla="*/ 1010 h 1094"/>
              <a:gd name="T46" fmla="*/ 84 w 800"/>
              <a:gd name="T47" fmla="*/ 1052 h 1094"/>
              <a:gd name="T48" fmla="*/ 42 w 800"/>
              <a:gd name="T49" fmla="*/ 126 h 1094"/>
              <a:gd name="T50" fmla="*/ 126 w 800"/>
              <a:gd name="T51" fmla="*/ 84 h 1094"/>
              <a:gd name="T52" fmla="*/ 168 w 800"/>
              <a:gd name="T53" fmla="*/ 126 h 1094"/>
              <a:gd name="T54" fmla="*/ 294 w 800"/>
              <a:gd name="T55" fmla="*/ 84 h 1094"/>
              <a:gd name="T56" fmla="*/ 337 w 800"/>
              <a:gd name="T57" fmla="*/ 126 h 1094"/>
              <a:gd name="T58" fmla="*/ 463 w 800"/>
              <a:gd name="T59" fmla="*/ 84 h 1094"/>
              <a:gd name="T60" fmla="*/ 505 w 800"/>
              <a:gd name="T61" fmla="*/ 126 h 1094"/>
              <a:gd name="T62" fmla="*/ 631 w 800"/>
              <a:gd name="T63" fmla="*/ 84 h 1094"/>
              <a:gd name="T64" fmla="*/ 673 w 800"/>
              <a:gd name="T65" fmla="*/ 126 h 1094"/>
              <a:gd name="T66" fmla="*/ 716 w 800"/>
              <a:gd name="T67" fmla="*/ 84 h 1094"/>
              <a:gd name="T68" fmla="*/ 758 w 800"/>
              <a:gd name="T69" fmla="*/ 1010 h 1094"/>
              <a:gd name="T70" fmla="*/ 673 w 800"/>
              <a:gd name="T71" fmla="*/ 421 h 1094"/>
              <a:gd name="T72" fmla="*/ 126 w 800"/>
              <a:gd name="T73" fmla="*/ 379 h 1094"/>
              <a:gd name="T74" fmla="*/ 126 w 800"/>
              <a:gd name="T75" fmla="*/ 294 h 1094"/>
              <a:gd name="T76" fmla="*/ 673 w 800"/>
              <a:gd name="T77" fmla="*/ 252 h 1094"/>
              <a:gd name="T78" fmla="*/ 126 w 800"/>
              <a:gd name="T79" fmla="*/ 2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0" h="1094">
                <a:moveTo>
                  <a:pt x="126" y="673"/>
                </a:moveTo>
                <a:cubicBezTo>
                  <a:pt x="673" y="673"/>
                  <a:pt x="673" y="673"/>
                  <a:pt x="673" y="673"/>
                </a:cubicBezTo>
                <a:cubicBezTo>
                  <a:pt x="673" y="631"/>
                  <a:pt x="673" y="631"/>
                  <a:pt x="673" y="631"/>
                </a:cubicBezTo>
                <a:cubicBezTo>
                  <a:pt x="126" y="631"/>
                  <a:pt x="126" y="631"/>
                  <a:pt x="126" y="631"/>
                </a:cubicBezTo>
                <a:lnTo>
                  <a:pt x="126" y="673"/>
                </a:lnTo>
                <a:close/>
                <a:moveTo>
                  <a:pt x="126" y="926"/>
                </a:moveTo>
                <a:cubicBezTo>
                  <a:pt x="673" y="926"/>
                  <a:pt x="673" y="926"/>
                  <a:pt x="673" y="926"/>
                </a:cubicBezTo>
                <a:cubicBezTo>
                  <a:pt x="673" y="884"/>
                  <a:pt x="673" y="884"/>
                  <a:pt x="673" y="884"/>
                </a:cubicBezTo>
                <a:cubicBezTo>
                  <a:pt x="126" y="884"/>
                  <a:pt x="126" y="884"/>
                  <a:pt x="126" y="884"/>
                </a:cubicBezTo>
                <a:lnTo>
                  <a:pt x="126" y="926"/>
                </a:lnTo>
                <a:close/>
                <a:moveTo>
                  <a:pt x="126" y="547"/>
                </a:moveTo>
                <a:cubicBezTo>
                  <a:pt x="673" y="547"/>
                  <a:pt x="673" y="547"/>
                  <a:pt x="673" y="547"/>
                </a:cubicBezTo>
                <a:cubicBezTo>
                  <a:pt x="673" y="505"/>
                  <a:pt x="673" y="505"/>
                  <a:pt x="673" y="505"/>
                </a:cubicBezTo>
                <a:cubicBezTo>
                  <a:pt x="126" y="505"/>
                  <a:pt x="126" y="505"/>
                  <a:pt x="126" y="505"/>
                </a:cubicBezTo>
                <a:lnTo>
                  <a:pt x="126" y="547"/>
                </a:lnTo>
                <a:close/>
                <a:moveTo>
                  <a:pt x="126" y="800"/>
                </a:moveTo>
                <a:cubicBezTo>
                  <a:pt x="673" y="800"/>
                  <a:pt x="673" y="800"/>
                  <a:pt x="673" y="800"/>
                </a:cubicBezTo>
                <a:cubicBezTo>
                  <a:pt x="673" y="758"/>
                  <a:pt x="673" y="758"/>
                  <a:pt x="673" y="758"/>
                </a:cubicBezTo>
                <a:cubicBezTo>
                  <a:pt x="126" y="758"/>
                  <a:pt x="126" y="758"/>
                  <a:pt x="126" y="758"/>
                </a:cubicBezTo>
                <a:lnTo>
                  <a:pt x="126" y="800"/>
                </a:lnTo>
                <a:close/>
                <a:moveTo>
                  <a:pt x="716" y="42"/>
                </a:moveTo>
                <a:cubicBezTo>
                  <a:pt x="673" y="42"/>
                  <a:pt x="673" y="42"/>
                  <a:pt x="673" y="42"/>
                </a:cubicBezTo>
                <a:cubicBezTo>
                  <a:pt x="673" y="0"/>
                  <a:pt x="673" y="0"/>
                  <a:pt x="673" y="0"/>
                </a:cubicBezTo>
                <a:cubicBezTo>
                  <a:pt x="631" y="0"/>
                  <a:pt x="631" y="0"/>
                  <a:pt x="631" y="0"/>
                </a:cubicBezTo>
                <a:cubicBezTo>
                  <a:pt x="631" y="42"/>
                  <a:pt x="631" y="42"/>
                  <a:pt x="631" y="42"/>
                </a:cubicBezTo>
                <a:cubicBezTo>
                  <a:pt x="505" y="42"/>
                  <a:pt x="505" y="42"/>
                  <a:pt x="505" y="42"/>
                </a:cubicBezTo>
                <a:cubicBezTo>
                  <a:pt x="505" y="0"/>
                  <a:pt x="505" y="0"/>
                  <a:pt x="505" y="0"/>
                </a:cubicBezTo>
                <a:cubicBezTo>
                  <a:pt x="463" y="0"/>
                  <a:pt x="463" y="0"/>
                  <a:pt x="463" y="0"/>
                </a:cubicBezTo>
                <a:cubicBezTo>
                  <a:pt x="463" y="42"/>
                  <a:pt x="463" y="42"/>
                  <a:pt x="463" y="42"/>
                </a:cubicBezTo>
                <a:cubicBezTo>
                  <a:pt x="337" y="42"/>
                  <a:pt x="337" y="42"/>
                  <a:pt x="337" y="42"/>
                </a:cubicBezTo>
                <a:cubicBezTo>
                  <a:pt x="337" y="0"/>
                  <a:pt x="337" y="0"/>
                  <a:pt x="337" y="0"/>
                </a:cubicBezTo>
                <a:cubicBezTo>
                  <a:pt x="294" y="0"/>
                  <a:pt x="294" y="0"/>
                  <a:pt x="294" y="0"/>
                </a:cubicBezTo>
                <a:cubicBezTo>
                  <a:pt x="294" y="42"/>
                  <a:pt x="294" y="42"/>
                  <a:pt x="294" y="42"/>
                </a:cubicBezTo>
                <a:cubicBezTo>
                  <a:pt x="168" y="42"/>
                  <a:pt x="168" y="42"/>
                  <a:pt x="168" y="42"/>
                </a:cubicBezTo>
                <a:cubicBezTo>
                  <a:pt x="168" y="0"/>
                  <a:pt x="168" y="0"/>
                  <a:pt x="168" y="0"/>
                </a:cubicBezTo>
                <a:cubicBezTo>
                  <a:pt x="126" y="0"/>
                  <a:pt x="126" y="0"/>
                  <a:pt x="126" y="0"/>
                </a:cubicBezTo>
                <a:cubicBezTo>
                  <a:pt x="126" y="42"/>
                  <a:pt x="126" y="42"/>
                  <a:pt x="126" y="42"/>
                </a:cubicBezTo>
                <a:cubicBezTo>
                  <a:pt x="84" y="42"/>
                  <a:pt x="84" y="42"/>
                  <a:pt x="84" y="42"/>
                </a:cubicBezTo>
                <a:cubicBezTo>
                  <a:pt x="38" y="42"/>
                  <a:pt x="0" y="80"/>
                  <a:pt x="0" y="126"/>
                </a:cubicBezTo>
                <a:cubicBezTo>
                  <a:pt x="0" y="1010"/>
                  <a:pt x="0" y="1010"/>
                  <a:pt x="0" y="1010"/>
                </a:cubicBezTo>
                <a:cubicBezTo>
                  <a:pt x="0" y="1056"/>
                  <a:pt x="38" y="1094"/>
                  <a:pt x="84" y="1094"/>
                </a:cubicBezTo>
                <a:cubicBezTo>
                  <a:pt x="716" y="1094"/>
                  <a:pt x="716" y="1094"/>
                  <a:pt x="716" y="1094"/>
                </a:cubicBezTo>
                <a:cubicBezTo>
                  <a:pt x="762" y="1094"/>
                  <a:pt x="800" y="1056"/>
                  <a:pt x="800" y="1010"/>
                </a:cubicBezTo>
                <a:cubicBezTo>
                  <a:pt x="800" y="126"/>
                  <a:pt x="800" y="126"/>
                  <a:pt x="800" y="126"/>
                </a:cubicBezTo>
                <a:cubicBezTo>
                  <a:pt x="800" y="80"/>
                  <a:pt x="762" y="42"/>
                  <a:pt x="716" y="42"/>
                </a:cubicBezTo>
                <a:close/>
                <a:moveTo>
                  <a:pt x="758" y="1010"/>
                </a:moveTo>
                <a:cubicBezTo>
                  <a:pt x="758" y="1035"/>
                  <a:pt x="741" y="1052"/>
                  <a:pt x="716" y="1052"/>
                </a:cubicBezTo>
                <a:cubicBezTo>
                  <a:pt x="84" y="1052"/>
                  <a:pt x="84" y="1052"/>
                  <a:pt x="84" y="1052"/>
                </a:cubicBezTo>
                <a:cubicBezTo>
                  <a:pt x="63" y="1052"/>
                  <a:pt x="42" y="1035"/>
                  <a:pt x="42" y="1010"/>
                </a:cubicBezTo>
                <a:cubicBezTo>
                  <a:pt x="42" y="126"/>
                  <a:pt x="42" y="126"/>
                  <a:pt x="42" y="126"/>
                </a:cubicBezTo>
                <a:cubicBezTo>
                  <a:pt x="42" y="101"/>
                  <a:pt x="59" y="84"/>
                  <a:pt x="84" y="84"/>
                </a:cubicBezTo>
                <a:cubicBezTo>
                  <a:pt x="126" y="84"/>
                  <a:pt x="126" y="84"/>
                  <a:pt x="126" y="84"/>
                </a:cubicBezTo>
                <a:cubicBezTo>
                  <a:pt x="126" y="126"/>
                  <a:pt x="126" y="126"/>
                  <a:pt x="126" y="126"/>
                </a:cubicBezTo>
                <a:cubicBezTo>
                  <a:pt x="168" y="126"/>
                  <a:pt x="168" y="126"/>
                  <a:pt x="168" y="126"/>
                </a:cubicBezTo>
                <a:cubicBezTo>
                  <a:pt x="168" y="84"/>
                  <a:pt x="168" y="84"/>
                  <a:pt x="168" y="84"/>
                </a:cubicBezTo>
                <a:cubicBezTo>
                  <a:pt x="294" y="84"/>
                  <a:pt x="294" y="84"/>
                  <a:pt x="294" y="84"/>
                </a:cubicBezTo>
                <a:cubicBezTo>
                  <a:pt x="294" y="126"/>
                  <a:pt x="294" y="126"/>
                  <a:pt x="294" y="126"/>
                </a:cubicBezTo>
                <a:cubicBezTo>
                  <a:pt x="337" y="126"/>
                  <a:pt x="337" y="126"/>
                  <a:pt x="337" y="126"/>
                </a:cubicBezTo>
                <a:cubicBezTo>
                  <a:pt x="337" y="84"/>
                  <a:pt x="337" y="84"/>
                  <a:pt x="337" y="84"/>
                </a:cubicBezTo>
                <a:cubicBezTo>
                  <a:pt x="463" y="84"/>
                  <a:pt x="463" y="84"/>
                  <a:pt x="463" y="84"/>
                </a:cubicBezTo>
                <a:cubicBezTo>
                  <a:pt x="463" y="126"/>
                  <a:pt x="463" y="126"/>
                  <a:pt x="463" y="126"/>
                </a:cubicBezTo>
                <a:cubicBezTo>
                  <a:pt x="505" y="126"/>
                  <a:pt x="505" y="126"/>
                  <a:pt x="505" y="126"/>
                </a:cubicBezTo>
                <a:cubicBezTo>
                  <a:pt x="505" y="84"/>
                  <a:pt x="505" y="84"/>
                  <a:pt x="505" y="84"/>
                </a:cubicBezTo>
                <a:cubicBezTo>
                  <a:pt x="631" y="84"/>
                  <a:pt x="631" y="84"/>
                  <a:pt x="631" y="84"/>
                </a:cubicBezTo>
                <a:cubicBezTo>
                  <a:pt x="631" y="126"/>
                  <a:pt x="631" y="126"/>
                  <a:pt x="631" y="126"/>
                </a:cubicBezTo>
                <a:cubicBezTo>
                  <a:pt x="673" y="126"/>
                  <a:pt x="673" y="126"/>
                  <a:pt x="673" y="126"/>
                </a:cubicBezTo>
                <a:cubicBezTo>
                  <a:pt x="673" y="84"/>
                  <a:pt x="673" y="84"/>
                  <a:pt x="673" y="84"/>
                </a:cubicBezTo>
                <a:cubicBezTo>
                  <a:pt x="716" y="84"/>
                  <a:pt x="716" y="84"/>
                  <a:pt x="716" y="84"/>
                </a:cubicBezTo>
                <a:cubicBezTo>
                  <a:pt x="737" y="84"/>
                  <a:pt x="758" y="101"/>
                  <a:pt x="758" y="126"/>
                </a:cubicBezTo>
                <a:lnTo>
                  <a:pt x="758" y="1010"/>
                </a:lnTo>
                <a:close/>
                <a:moveTo>
                  <a:pt x="126" y="421"/>
                </a:moveTo>
                <a:cubicBezTo>
                  <a:pt x="673" y="421"/>
                  <a:pt x="673" y="421"/>
                  <a:pt x="673" y="421"/>
                </a:cubicBezTo>
                <a:cubicBezTo>
                  <a:pt x="673" y="379"/>
                  <a:pt x="673" y="379"/>
                  <a:pt x="673" y="379"/>
                </a:cubicBezTo>
                <a:cubicBezTo>
                  <a:pt x="126" y="379"/>
                  <a:pt x="126" y="379"/>
                  <a:pt x="126" y="379"/>
                </a:cubicBezTo>
                <a:lnTo>
                  <a:pt x="126" y="421"/>
                </a:lnTo>
                <a:close/>
                <a:moveTo>
                  <a:pt x="126" y="294"/>
                </a:moveTo>
                <a:cubicBezTo>
                  <a:pt x="673" y="294"/>
                  <a:pt x="673" y="294"/>
                  <a:pt x="673" y="294"/>
                </a:cubicBezTo>
                <a:cubicBezTo>
                  <a:pt x="673" y="252"/>
                  <a:pt x="673" y="252"/>
                  <a:pt x="673" y="252"/>
                </a:cubicBezTo>
                <a:cubicBezTo>
                  <a:pt x="126" y="252"/>
                  <a:pt x="126" y="252"/>
                  <a:pt x="126" y="252"/>
                </a:cubicBezTo>
                <a:lnTo>
                  <a:pt x="126" y="29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pic>
        <p:nvPicPr>
          <p:cNvPr id="45" name="Picture 8" descr="Image result for head with cog icon"/>
          <p:cNvPicPr>
            <a:picLocks noChangeAspect="1" noChangeArrowheads="1"/>
          </p:cNvPicPr>
          <p:nvPr/>
        </p:nvPicPr>
        <p:blipFill>
          <a:blip r:embed="rId2" cstate="print">
            <a:clrChange>
              <a:clrFrom>
                <a:srgbClr val="292929"/>
              </a:clrFrom>
              <a:clrTo>
                <a:srgbClr val="292929">
                  <a:alpha val="0"/>
                </a:srgbClr>
              </a:clrTo>
            </a:clrChange>
            <a:lum bright="70000" contrast="-70000"/>
            <a:extLst>
              <a:ext uri="{BEBA8EAE-BF5A-486C-A8C5-ECC9F3942E4B}">
                <a14:imgProps xmlns:a14="http://schemas.microsoft.com/office/drawing/2010/main">
                  <a14:imgLayer r:embed="rId3">
                    <a14:imgEffect>
                      <a14:backgroundRemoval t="1389" b="90000" l="4200" r="93300">
                        <a14:foregroundMark x1="40200" y1="26111" x2="40200" y2="26111"/>
                        <a14:foregroundMark x1="56900" y1="42963" x2="56900" y2="42963"/>
                        <a14:foregroundMark x1="37100" y1="14352" x2="37100" y2="14352"/>
                        <a14:foregroundMark x1="23200" y1="21667" x2="33900" y2="13241"/>
                        <a14:foregroundMark x1="38300" y1="14352" x2="47400" y2="18426"/>
                        <a14:foregroundMark x1="46600" y1="19167" x2="49300" y2="25370"/>
                        <a14:foregroundMark x1="24000" y1="23519" x2="24800" y2="33056"/>
                        <a14:foregroundMark x1="26800" y1="34907" x2="37100" y2="38519"/>
                        <a14:foregroundMark x1="37900" y1="38519" x2="37900" y2="38519"/>
                        <a14:foregroundMark x1="48500" y1="43704" x2="53700" y2="37500"/>
                      </a14:backgroundRemoval>
                    </a14:imgEffect>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5071821" y="2073236"/>
            <a:ext cx="537575" cy="580580"/>
          </a:xfrm>
          <a:prstGeom prst="rect">
            <a:avLst/>
          </a:prstGeom>
          <a:noFill/>
          <a:extLst>
            <a:ext uri="{909E8E84-426E-40DD-AFC4-6F175D3DCCD1}">
              <a14:hiddenFill xmlns:a14="http://schemas.microsoft.com/office/drawing/2010/main">
                <a:solidFill>
                  <a:srgbClr val="FFFFFF"/>
                </a:solidFill>
              </a14:hiddenFill>
            </a:ext>
          </a:extLst>
        </p:spPr>
      </p:pic>
      <p:sp>
        <p:nvSpPr>
          <p:cNvPr id="50" name="Freeform 79"/>
          <p:cNvSpPr>
            <a:spLocks noEditPoints="1"/>
          </p:cNvSpPr>
          <p:nvPr/>
        </p:nvSpPr>
        <p:spPr bwMode="auto">
          <a:xfrm>
            <a:off x="3590860" y="3685711"/>
            <a:ext cx="88034" cy="88034"/>
          </a:xfrm>
          <a:custGeom>
            <a:avLst/>
            <a:gdLst>
              <a:gd name="T0" fmla="*/ 22 w 43"/>
              <a:gd name="T1" fmla="*/ 43 h 43"/>
              <a:gd name="T2" fmla="*/ 43 w 43"/>
              <a:gd name="T3" fmla="*/ 21 h 43"/>
              <a:gd name="T4" fmla="*/ 22 w 43"/>
              <a:gd name="T5" fmla="*/ 0 h 43"/>
              <a:gd name="T6" fmla="*/ 0 w 43"/>
              <a:gd name="T7" fmla="*/ 21 h 43"/>
              <a:gd name="T8" fmla="*/ 22 w 43"/>
              <a:gd name="T9" fmla="*/ 43 h 43"/>
              <a:gd name="T10" fmla="*/ 22 w 43"/>
              <a:gd name="T11" fmla="*/ 5 h 43"/>
              <a:gd name="T12" fmla="*/ 39 w 43"/>
              <a:gd name="T13" fmla="*/ 21 h 43"/>
              <a:gd name="T14" fmla="*/ 22 w 43"/>
              <a:gd name="T15" fmla="*/ 38 h 43"/>
              <a:gd name="T16" fmla="*/ 5 w 43"/>
              <a:gd name="T17" fmla="*/ 21 h 43"/>
              <a:gd name="T18" fmla="*/ 22 w 43"/>
              <a:gd name="T19"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3">
                <a:moveTo>
                  <a:pt x="22" y="43"/>
                </a:moveTo>
                <a:cubicBezTo>
                  <a:pt x="34" y="43"/>
                  <a:pt x="43" y="33"/>
                  <a:pt x="43" y="21"/>
                </a:cubicBezTo>
                <a:cubicBezTo>
                  <a:pt x="43" y="10"/>
                  <a:pt x="34" y="0"/>
                  <a:pt x="22" y="0"/>
                </a:cubicBezTo>
                <a:cubicBezTo>
                  <a:pt x="10" y="0"/>
                  <a:pt x="0" y="10"/>
                  <a:pt x="0" y="21"/>
                </a:cubicBezTo>
                <a:cubicBezTo>
                  <a:pt x="0" y="33"/>
                  <a:pt x="10" y="43"/>
                  <a:pt x="22" y="43"/>
                </a:cubicBezTo>
                <a:close/>
                <a:moveTo>
                  <a:pt x="22" y="5"/>
                </a:moveTo>
                <a:cubicBezTo>
                  <a:pt x="31" y="5"/>
                  <a:pt x="39" y="12"/>
                  <a:pt x="39" y="21"/>
                </a:cubicBezTo>
                <a:cubicBezTo>
                  <a:pt x="39" y="31"/>
                  <a:pt x="31" y="38"/>
                  <a:pt x="22" y="38"/>
                </a:cubicBezTo>
                <a:cubicBezTo>
                  <a:pt x="12" y="38"/>
                  <a:pt x="5" y="31"/>
                  <a:pt x="5" y="21"/>
                </a:cubicBezTo>
                <a:cubicBezTo>
                  <a:pt x="5" y="12"/>
                  <a:pt x="12" y="5"/>
                  <a:pt x="2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80"/>
          <p:cNvSpPr>
            <a:spLocks noEditPoints="1"/>
          </p:cNvSpPr>
          <p:nvPr/>
        </p:nvSpPr>
        <p:spPr bwMode="auto">
          <a:xfrm>
            <a:off x="3850799" y="3685711"/>
            <a:ext cx="88034" cy="88034"/>
          </a:xfrm>
          <a:custGeom>
            <a:avLst/>
            <a:gdLst>
              <a:gd name="T0" fmla="*/ 22 w 43"/>
              <a:gd name="T1" fmla="*/ 43 h 43"/>
              <a:gd name="T2" fmla="*/ 43 w 43"/>
              <a:gd name="T3" fmla="*/ 21 h 43"/>
              <a:gd name="T4" fmla="*/ 22 w 43"/>
              <a:gd name="T5" fmla="*/ 0 h 43"/>
              <a:gd name="T6" fmla="*/ 0 w 43"/>
              <a:gd name="T7" fmla="*/ 21 h 43"/>
              <a:gd name="T8" fmla="*/ 22 w 43"/>
              <a:gd name="T9" fmla="*/ 43 h 43"/>
              <a:gd name="T10" fmla="*/ 22 w 43"/>
              <a:gd name="T11" fmla="*/ 5 h 43"/>
              <a:gd name="T12" fmla="*/ 39 w 43"/>
              <a:gd name="T13" fmla="*/ 21 h 43"/>
              <a:gd name="T14" fmla="*/ 22 w 43"/>
              <a:gd name="T15" fmla="*/ 38 h 43"/>
              <a:gd name="T16" fmla="*/ 5 w 43"/>
              <a:gd name="T17" fmla="*/ 21 h 43"/>
              <a:gd name="T18" fmla="*/ 22 w 43"/>
              <a:gd name="T19"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3">
                <a:moveTo>
                  <a:pt x="22" y="43"/>
                </a:moveTo>
                <a:cubicBezTo>
                  <a:pt x="34" y="43"/>
                  <a:pt x="43" y="33"/>
                  <a:pt x="43" y="21"/>
                </a:cubicBezTo>
                <a:cubicBezTo>
                  <a:pt x="43" y="10"/>
                  <a:pt x="34" y="0"/>
                  <a:pt x="22" y="0"/>
                </a:cubicBezTo>
                <a:cubicBezTo>
                  <a:pt x="10" y="0"/>
                  <a:pt x="0" y="10"/>
                  <a:pt x="0" y="21"/>
                </a:cubicBezTo>
                <a:cubicBezTo>
                  <a:pt x="0" y="33"/>
                  <a:pt x="10" y="43"/>
                  <a:pt x="22" y="43"/>
                </a:cubicBezTo>
                <a:close/>
                <a:moveTo>
                  <a:pt x="22" y="5"/>
                </a:moveTo>
                <a:cubicBezTo>
                  <a:pt x="31" y="5"/>
                  <a:pt x="39" y="12"/>
                  <a:pt x="39" y="21"/>
                </a:cubicBezTo>
                <a:cubicBezTo>
                  <a:pt x="39" y="31"/>
                  <a:pt x="31" y="38"/>
                  <a:pt x="22" y="38"/>
                </a:cubicBezTo>
                <a:cubicBezTo>
                  <a:pt x="13" y="38"/>
                  <a:pt x="5" y="31"/>
                  <a:pt x="5" y="21"/>
                </a:cubicBezTo>
                <a:cubicBezTo>
                  <a:pt x="5" y="12"/>
                  <a:pt x="13" y="5"/>
                  <a:pt x="2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81"/>
          <p:cNvSpPr>
            <a:spLocks noEditPoints="1"/>
          </p:cNvSpPr>
          <p:nvPr/>
        </p:nvSpPr>
        <p:spPr bwMode="auto">
          <a:xfrm>
            <a:off x="3535541" y="3783857"/>
            <a:ext cx="460395" cy="365223"/>
          </a:xfrm>
          <a:custGeom>
            <a:avLst/>
            <a:gdLst>
              <a:gd name="T0" fmla="*/ 205 w 225"/>
              <a:gd name="T1" fmla="*/ 13 h 178"/>
              <a:gd name="T2" fmla="*/ 151 w 225"/>
              <a:gd name="T3" fmla="*/ 13 h 178"/>
              <a:gd name="T4" fmla="*/ 112 w 225"/>
              <a:gd name="T5" fmla="*/ 60 h 178"/>
              <a:gd name="T6" fmla="*/ 74 w 225"/>
              <a:gd name="T7" fmla="*/ 13 h 178"/>
              <a:gd name="T8" fmla="*/ 19 w 225"/>
              <a:gd name="T9" fmla="*/ 13 h 178"/>
              <a:gd name="T10" fmla="*/ 2 w 225"/>
              <a:gd name="T11" fmla="*/ 54 h 178"/>
              <a:gd name="T12" fmla="*/ 26 w 225"/>
              <a:gd name="T13" fmla="*/ 94 h 178"/>
              <a:gd name="T14" fmla="*/ 36 w 225"/>
              <a:gd name="T15" fmla="*/ 178 h 178"/>
              <a:gd name="T16" fmla="*/ 53 w 225"/>
              <a:gd name="T17" fmla="*/ 169 h 178"/>
              <a:gd name="T18" fmla="*/ 74 w 225"/>
              <a:gd name="T19" fmla="*/ 169 h 178"/>
              <a:gd name="T20" fmla="*/ 77 w 225"/>
              <a:gd name="T21" fmla="*/ 60 h 178"/>
              <a:gd name="T22" fmla="*/ 112 w 225"/>
              <a:gd name="T23" fmla="*/ 78 h 178"/>
              <a:gd name="T24" fmla="*/ 147 w 225"/>
              <a:gd name="T25" fmla="*/ 61 h 178"/>
              <a:gd name="T26" fmla="*/ 151 w 225"/>
              <a:gd name="T27" fmla="*/ 169 h 178"/>
              <a:gd name="T28" fmla="*/ 171 w 225"/>
              <a:gd name="T29" fmla="*/ 169 h 178"/>
              <a:gd name="T30" fmla="*/ 189 w 225"/>
              <a:gd name="T31" fmla="*/ 178 h 178"/>
              <a:gd name="T32" fmla="*/ 199 w 225"/>
              <a:gd name="T33" fmla="*/ 169 h 178"/>
              <a:gd name="T34" fmla="*/ 207 w 225"/>
              <a:gd name="T35" fmla="*/ 90 h 178"/>
              <a:gd name="T36" fmla="*/ 81 w 225"/>
              <a:gd name="T37" fmla="*/ 57 h 178"/>
              <a:gd name="T38" fmla="*/ 68 w 225"/>
              <a:gd name="T39" fmla="*/ 24 h 178"/>
              <a:gd name="T40" fmla="*/ 66 w 225"/>
              <a:gd name="T41" fmla="*/ 44 h 178"/>
              <a:gd name="T42" fmla="*/ 69 w 225"/>
              <a:gd name="T43" fmla="*/ 147 h 178"/>
              <a:gd name="T44" fmla="*/ 69 w 225"/>
              <a:gd name="T45" fmla="*/ 169 h 178"/>
              <a:gd name="T46" fmla="*/ 52 w 225"/>
              <a:gd name="T47" fmla="*/ 92 h 178"/>
              <a:gd name="T48" fmla="*/ 41 w 225"/>
              <a:gd name="T49" fmla="*/ 168 h 178"/>
              <a:gd name="T50" fmla="*/ 30 w 225"/>
              <a:gd name="T51" fmla="*/ 169 h 178"/>
              <a:gd name="T52" fmla="*/ 31 w 225"/>
              <a:gd name="T53" fmla="*/ 92 h 178"/>
              <a:gd name="T54" fmla="*/ 31 w 225"/>
              <a:gd name="T55" fmla="*/ 76 h 178"/>
              <a:gd name="T56" fmla="*/ 27 w 225"/>
              <a:gd name="T57" fmla="*/ 35 h 178"/>
              <a:gd name="T58" fmla="*/ 23 w 225"/>
              <a:gd name="T59" fmla="*/ 68 h 178"/>
              <a:gd name="T60" fmla="*/ 27 w 225"/>
              <a:gd name="T61" fmla="*/ 80 h 178"/>
              <a:gd name="T62" fmla="*/ 26 w 225"/>
              <a:gd name="T63" fmla="*/ 89 h 178"/>
              <a:gd name="T64" fmla="*/ 6 w 225"/>
              <a:gd name="T65" fmla="*/ 42 h 178"/>
              <a:gd name="T66" fmla="*/ 48 w 225"/>
              <a:gd name="T67" fmla="*/ 4 h 178"/>
              <a:gd name="T68" fmla="*/ 88 w 225"/>
              <a:gd name="T69" fmla="*/ 47 h 178"/>
              <a:gd name="T70" fmla="*/ 110 w 225"/>
              <a:gd name="T71" fmla="*/ 64 h 178"/>
              <a:gd name="T72" fmla="*/ 114 w 225"/>
              <a:gd name="T73" fmla="*/ 72 h 178"/>
              <a:gd name="T74" fmla="*/ 26 w 225"/>
              <a:gd name="T75" fmla="*/ 43 h 178"/>
              <a:gd name="T76" fmla="*/ 26 w 225"/>
              <a:gd name="T77" fmla="*/ 43 h 178"/>
              <a:gd name="T78" fmla="*/ 198 w 225"/>
              <a:gd name="T79" fmla="*/ 89 h 178"/>
              <a:gd name="T80" fmla="*/ 198 w 225"/>
              <a:gd name="T81" fmla="*/ 80 h 178"/>
              <a:gd name="T82" fmla="*/ 202 w 225"/>
              <a:gd name="T83" fmla="*/ 68 h 178"/>
              <a:gd name="T84" fmla="*/ 198 w 225"/>
              <a:gd name="T85" fmla="*/ 35 h 178"/>
              <a:gd name="T86" fmla="*/ 194 w 225"/>
              <a:gd name="T87" fmla="*/ 76 h 178"/>
              <a:gd name="T88" fmla="*/ 194 w 225"/>
              <a:gd name="T89" fmla="*/ 92 h 178"/>
              <a:gd name="T90" fmla="*/ 195 w 225"/>
              <a:gd name="T91" fmla="*/ 169 h 178"/>
              <a:gd name="T92" fmla="*/ 183 w 225"/>
              <a:gd name="T93" fmla="*/ 168 h 178"/>
              <a:gd name="T94" fmla="*/ 173 w 225"/>
              <a:gd name="T95" fmla="*/ 92 h 178"/>
              <a:gd name="T96" fmla="*/ 155 w 225"/>
              <a:gd name="T97" fmla="*/ 169 h 178"/>
              <a:gd name="T98" fmla="*/ 156 w 225"/>
              <a:gd name="T99" fmla="*/ 147 h 178"/>
              <a:gd name="T100" fmla="*/ 159 w 225"/>
              <a:gd name="T101" fmla="*/ 44 h 178"/>
              <a:gd name="T102" fmla="*/ 157 w 225"/>
              <a:gd name="T103" fmla="*/ 24 h 178"/>
              <a:gd name="T104" fmla="*/ 144 w 225"/>
              <a:gd name="T105" fmla="*/ 57 h 178"/>
              <a:gd name="T106" fmla="*/ 117 w 225"/>
              <a:gd name="T107" fmla="*/ 63 h 178"/>
              <a:gd name="T108" fmla="*/ 137 w 225"/>
              <a:gd name="T109" fmla="*/ 47 h 178"/>
              <a:gd name="T110" fmla="*/ 177 w 225"/>
              <a:gd name="T111" fmla="*/ 4 h 178"/>
              <a:gd name="T112" fmla="*/ 218 w 225"/>
              <a:gd name="T113" fmla="*/ 42 h 178"/>
              <a:gd name="T114" fmla="*/ 203 w 225"/>
              <a:gd name="T115" fmla="*/ 5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5" h="178">
                <a:moveTo>
                  <a:pt x="222" y="40"/>
                </a:moveTo>
                <a:cubicBezTo>
                  <a:pt x="222" y="40"/>
                  <a:pt x="222" y="40"/>
                  <a:pt x="222" y="40"/>
                </a:cubicBezTo>
                <a:cubicBezTo>
                  <a:pt x="205" y="13"/>
                  <a:pt x="205" y="13"/>
                  <a:pt x="205" y="13"/>
                </a:cubicBezTo>
                <a:cubicBezTo>
                  <a:pt x="199" y="4"/>
                  <a:pt x="195" y="0"/>
                  <a:pt x="177" y="0"/>
                </a:cubicBezTo>
                <a:cubicBezTo>
                  <a:pt x="177" y="0"/>
                  <a:pt x="177" y="0"/>
                  <a:pt x="177" y="0"/>
                </a:cubicBezTo>
                <a:cubicBezTo>
                  <a:pt x="158" y="0"/>
                  <a:pt x="154" y="8"/>
                  <a:pt x="151" y="13"/>
                </a:cubicBezTo>
                <a:cubicBezTo>
                  <a:pt x="151" y="13"/>
                  <a:pt x="151" y="13"/>
                  <a:pt x="151" y="13"/>
                </a:cubicBezTo>
                <a:cubicBezTo>
                  <a:pt x="147" y="20"/>
                  <a:pt x="135" y="41"/>
                  <a:pt x="133" y="44"/>
                </a:cubicBezTo>
                <a:cubicBezTo>
                  <a:pt x="131" y="46"/>
                  <a:pt x="119" y="55"/>
                  <a:pt x="112" y="60"/>
                </a:cubicBezTo>
                <a:cubicBezTo>
                  <a:pt x="107" y="56"/>
                  <a:pt x="98" y="49"/>
                  <a:pt x="92" y="44"/>
                </a:cubicBezTo>
                <a:cubicBezTo>
                  <a:pt x="90" y="41"/>
                  <a:pt x="77" y="20"/>
                  <a:pt x="74" y="13"/>
                </a:cubicBezTo>
                <a:cubicBezTo>
                  <a:pt x="74" y="13"/>
                  <a:pt x="74" y="13"/>
                  <a:pt x="74" y="13"/>
                </a:cubicBezTo>
                <a:cubicBezTo>
                  <a:pt x="71" y="8"/>
                  <a:pt x="66" y="0"/>
                  <a:pt x="48" y="0"/>
                </a:cubicBezTo>
                <a:cubicBezTo>
                  <a:pt x="48" y="0"/>
                  <a:pt x="48" y="0"/>
                  <a:pt x="48" y="0"/>
                </a:cubicBezTo>
                <a:cubicBezTo>
                  <a:pt x="29" y="0"/>
                  <a:pt x="26" y="4"/>
                  <a:pt x="19" y="13"/>
                </a:cubicBezTo>
                <a:cubicBezTo>
                  <a:pt x="2" y="40"/>
                  <a:pt x="2" y="40"/>
                  <a:pt x="2" y="40"/>
                </a:cubicBezTo>
                <a:cubicBezTo>
                  <a:pt x="2" y="40"/>
                  <a:pt x="2" y="40"/>
                  <a:pt x="2" y="40"/>
                </a:cubicBezTo>
                <a:cubicBezTo>
                  <a:pt x="0" y="44"/>
                  <a:pt x="0" y="49"/>
                  <a:pt x="2" y="54"/>
                </a:cubicBezTo>
                <a:cubicBezTo>
                  <a:pt x="17" y="90"/>
                  <a:pt x="17" y="90"/>
                  <a:pt x="17" y="90"/>
                </a:cubicBezTo>
                <a:cubicBezTo>
                  <a:pt x="19" y="92"/>
                  <a:pt x="21" y="94"/>
                  <a:pt x="25" y="94"/>
                </a:cubicBezTo>
                <a:cubicBezTo>
                  <a:pt x="25" y="94"/>
                  <a:pt x="25" y="94"/>
                  <a:pt x="26" y="94"/>
                </a:cubicBezTo>
                <a:cubicBezTo>
                  <a:pt x="25" y="153"/>
                  <a:pt x="25" y="167"/>
                  <a:pt x="25" y="169"/>
                </a:cubicBezTo>
                <a:cubicBezTo>
                  <a:pt x="25" y="169"/>
                  <a:pt x="25" y="169"/>
                  <a:pt x="25" y="169"/>
                </a:cubicBezTo>
                <a:cubicBezTo>
                  <a:pt x="26" y="174"/>
                  <a:pt x="30" y="178"/>
                  <a:pt x="36" y="178"/>
                </a:cubicBezTo>
                <a:cubicBezTo>
                  <a:pt x="41" y="177"/>
                  <a:pt x="46" y="173"/>
                  <a:pt x="46" y="169"/>
                </a:cubicBezTo>
                <a:cubicBezTo>
                  <a:pt x="50" y="122"/>
                  <a:pt x="50" y="122"/>
                  <a:pt x="50" y="122"/>
                </a:cubicBezTo>
                <a:cubicBezTo>
                  <a:pt x="53" y="169"/>
                  <a:pt x="53" y="169"/>
                  <a:pt x="53" y="169"/>
                </a:cubicBezTo>
                <a:cubicBezTo>
                  <a:pt x="54" y="173"/>
                  <a:pt x="58" y="177"/>
                  <a:pt x="63" y="178"/>
                </a:cubicBezTo>
                <a:cubicBezTo>
                  <a:pt x="64" y="178"/>
                  <a:pt x="64" y="178"/>
                  <a:pt x="64" y="178"/>
                </a:cubicBezTo>
                <a:cubicBezTo>
                  <a:pt x="69" y="178"/>
                  <a:pt x="73" y="174"/>
                  <a:pt x="74" y="169"/>
                </a:cubicBezTo>
                <a:cubicBezTo>
                  <a:pt x="74" y="169"/>
                  <a:pt x="74" y="169"/>
                  <a:pt x="74" y="169"/>
                </a:cubicBezTo>
                <a:cubicBezTo>
                  <a:pt x="74" y="166"/>
                  <a:pt x="72" y="100"/>
                  <a:pt x="71" y="51"/>
                </a:cubicBezTo>
                <a:cubicBezTo>
                  <a:pt x="77" y="60"/>
                  <a:pt x="77" y="60"/>
                  <a:pt x="77" y="60"/>
                </a:cubicBezTo>
                <a:cubicBezTo>
                  <a:pt x="77" y="60"/>
                  <a:pt x="78" y="61"/>
                  <a:pt x="78" y="61"/>
                </a:cubicBezTo>
                <a:cubicBezTo>
                  <a:pt x="107" y="77"/>
                  <a:pt x="107" y="77"/>
                  <a:pt x="107" y="77"/>
                </a:cubicBezTo>
                <a:cubicBezTo>
                  <a:pt x="108" y="78"/>
                  <a:pt x="110" y="78"/>
                  <a:pt x="112" y="78"/>
                </a:cubicBezTo>
                <a:cubicBezTo>
                  <a:pt x="113" y="78"/>
                  <a:pt x="113" y="78"/>
                  <a:pt x="114" y="78"/>
                </a:cubicBezTo>
                <a:cubicBezTo>
                  <a:pt x="115" y="78"/>
                  <a:pt x="117" y="78"/>
                  <a:pt x="118" y="77"/>
                </a:cubicBezTo>
                <a:cubicBezTo>
                  <a:pt x="147" y="61"/>
                  <a:pt x="147" y="61"/>
                  <a:pt x="147" y="61"/>
                </a:cubicBezTo>
                <a:cubicBezTo>
                  <a:pt x="147" y="61"/>
                  <a:pt x="147" y="60"/>
                  <a:pt x="147" y="60"/>
                </a:cubicBezTo>
                <a:cubicBezTo>
                  <a:pt x="154" y="51"/>
                  <a:pt x="154" y="51"/>
                  <a:pt x="154" y="51"/>
                </a:cubicBezTo>
                <a:cubicBezTo>
                  <a:pt x="152" y="100"/>
                  <a:pt x="151" y="166"/>
                  <a:pt x="151" y="169"/>
                </a:cubicBezTo>
                <a:cubicBezTo>
                  <a:pt x="151" y="169"/>
                  <a:pt x="151" y="169"/>
                  <a:pt x="151" y="169"/>
                </a:cubicBezTo>
                <a:cubicBezTo>
                  <a:pt x="151" y="174"/>
                  <a:pt x="156" y="178"/>
                  <a:pt x="161" y="178"/>
                </a:cubicBezTo>
                <a:cubicBezTo>
                  <a:pt x="167" y="177"/>
                  <a:pt x="171" y="173"/>
                  <a:pt x="171" y="169"/>
                </a:cubicBezTo>
                <a:cubicBezTo>
                  <a:pt x="175" y="122"/>
                  <a:pt x="175" y="122"/>
                  <a:pt x="175" y="122"/>
                </a:cubicBezTo>
                <a:cubicBezTo>
                  <a:pt x="179" y="169"/>
                  <a:pt x="179" y="169"/>
                  <a:pt x="179" y="169"/>
                </a:cubicBezTo>
                <a:cubicBezTo>
                  <a:pt x="179" y="173"/>
                  <a:pt x="183" y="177"/>
                  <a:pt x="189" y="178"/>
                </a:cubicBezTo>
                <a:cubicBezTo>
                  <a:pt x="189" y="178"/>
                  <a:pt x="189" y="178"/>
                  <a:pt x="189" y="178"/>
                </a:cubicBezTo>
                <a:cubicBezTo>
                  <a:pt x="194" y="178"/>
                  <a:pt x="199" y="174"/>
                  <a:pt x="199" y="169"/>
                </a:cubicBezTo>
                <a:cubicBezTo>
                  <a:pt x="199" y="169"/>
                  <a:pt x="199" y="169"/>
                  <a:pt x="199" y="169"/>
                </a:cubicBezTo>
                <a:cubicBezTo>
                  <a:pt x="199" y="167"/>
                  <a:pt x="199" y="153"/>
                  <a:pt x="199" y="94"/>
                </a:cubicBezTo>
                <a:cubicBezTo>
                  <a:pt x="199" y="94"/>
                  <a:pt x="200" y="94"/>
                  <a:pt x="200" y="94"/>
                </a:cubicBezTo>
                <a:cubicBezTo>
                  <a:pt x="203" y="94"/>
                  <a:pt x="206" y="92"/>
                  <a:pt x="207" y="90"/>
                </a:cubicBezTo>
                <a:cubicBezTo>
                  <a:pt x="223" y="54"/>
                  <a:pt x="223" y="54"/>
                  <a:pt x="223" y="54"/>
                </a:cubicBezTo>
                <a:cubicBezTo>
                  <a:pt x="225" y="49"/>
                  <a:pt x="225" y="44"/>
                  <a:pt x="222" y="40"/>
                </a:cubicBezTo>
                <a:close/>
                <a:moveTo>
                  <a:pt x="81" y="57"/>
                </a:moveTo>
                <a:cubicBezTo>
                  <a:pt x="71" y="43"/>
                  <a:pt x="71" y="43"/>
                  <a:pt x="71" y="43"/>
                </a:cubicBezTo>
                <a:cubicBezTo>
                  <a:pt x="71" y="37"/>
                  <a:pt x="70" y="32"/>
                  <a:pt x="70" y="27"/>
                </a:cubicBezTo>
                <a:cubicBezTo>
                  <a:pt x="70" y="25"/>
                  <a:pt x="69" y="24"/>
                  <a:pt x="68" y="24"/>
                </a:cubicBezTo>
                <a:cubicBezTo>
                  <a:pt x="68" y="24"/>
                  <a:pt x="68" y="24"/>
                  <a:pt x="68" y="24"/>
                </a:cubicBezTo>
                <a:cubicBezTo>
                  <a:pt x="67" y="24"/>
                  <a:pt x="66" y="25"/>
                  <a:pt x="66" y="27"/>
                </a:cubicBezTo>
                <a:cubicBezTo>
                  <a:pt x="66" y="27"/>
                  <a:pt x="66" y="33"/>
                  <a:pt x="66" y="44"/>
                </a:cubicBezTo>
                <a:cubicBezTo>
                  <a:pt x="66" y="44"/>
                  <a:pt x="66" y="44"/>
                  <a:pt x="66" y="44"/>
                </a:cubicBezTo>
                <a:cubicBezTo>
                  <a:pt x="66" y="58"/>
                  <a:pt x="67" y="78"/>
                  <a:pt x="67" y="98"/>
                </a:cubicBezTo>
                <a:cubicBezTo>
                  <a:pt x="68" y="116"/>
                  <a:pt x="68" y="133"/>
                  <a:pt x="69" y="147"/>
                </a:cubicBezTo>
                <a:cubicBezTo>
                  <a:pt x="69" y="153"/>
                  <a:pt x="69" y="159"/>
                  <a:pt x="69" y="163"/>
                </a:cubicBezTo>
                <a:cubicBezTo>
                  <a:pt x="69" y="166"/>
                  <a:pt x="69" y="167"/>
                  <a:pt x="69" y="169"/>
                </a:cubicBezTo>
                <a:cubicBezTo>
                  <a:pt x="69" y="169"/>
                  <a:pt x="69" y="169"/>
                  <a:pt x="69" y="169"/>
                </a:cubicBezTo>
                <a:cubicBezTo>
                  <a:pt x="69" y="171"/>
                  <a:pt x="67" y="173"/>
                  <a:pt x="64" y="173"/>
                </a:cubicBezTo>
                <a:cubicBezTo>
                  <a:pt x="61" y="173"/>
                  <a:pt x="58" y="171"/>
                  <a:pt x="58" y="168"/>
                </a:cubicBezTo>
                <a:cubicBezTo>
                  <a:pt x="52" y="92"/>
                  <a:pt x="52" y="92"/>
                  <a:pt x="52" y="92"/>
                </a:cubicBezTo>
                <a:cubicBezTo>
                  <a:pt x="52" y="91"/>
                  <a:pt x="51" y="90"/>
                  <a:pt x="50" y="90"/>
                </a:cubicBezTo>
                <a:cubicBezTo>
                  <a:pt x="48" y="90"/>
                  <a:pt x="47" y="91"/>
                  <a:pt x="47" y="92"/>
                </a:cubicBezTo>
                <a:cubicBezTo>
                  <a:pt x="41" y="168"/>
                  <a:pt x="41" y="168"/>
                  <a:pt x="41" y="168"/>
                </a:cubicBezTo>
                <a:cubicBezTo>
                  <a:pt x="41" y="171"/>
                  <a:pt x="39" y="173"/>
                  <a:pt x="36" y="173"/>
                </a:cubicBezTo>
                <a:cubicBezTo>
                  <a:pt x="33" y="173"/>
                  <a:pt x="30" y="171"/>
                  <a:pt x="30" y="169"/>
                </a:cubicBezTo>
                <a:cubicBezTo>
                  <a:pt x="30" y="169"/>
                  <a:pt x="30" y="169"/>
                  <a:pt x="30" y="169"/>
                </a:cubicBezTo>
                <a:cubicBezTo>
                  <a:pt x="30" y="167"/>
                  <a:pt x="30" y="165"/>
                  <a:pt x="30" y="162"/>
                </a:cubicBezTo>
                <a:cubicBezTo>
                  <a:pt x="30" y="157"/>
                  <a:pt x="30" y="151"/>
                  <a:pt x="30" y="144"/>
                </a:cubicBezTo>
                <a:cubicBezTo>
                  <a:pt x="30" y="129"/>
                  <a:pt x="30" y="110"/>
                  <a:pt x="31" y="92"/>
                </a:cubicBezTo>
                <a:cubicBezTo>
                  <a:pt x="33" y="90"/>
                  <a:pt x="34" y="87"/>
                  <a:pt x="33" y="84"/>
                </a:cubicBezTo>
                <a:cubicBezTo>
                  <a:pt x="33" y="84"/>
                  <a:pt x="33" y="84"/>
                  <a:pt x="33" y="83"/>
                </a:cubicBezTo>
                <a:cubicBezTo>
                  <a:pt x="33" y="83"/>
                  <a:pt x="32" y="80"/>
                  <a:pt x="31" y="76"/>
                </a:cubicBezTo>
                <a:cubicBezTo>
                  <a:pt x="31" y="50"/>
                  <a:pt x="31" y="36"/>
                  <a:pt x="31" y="36"/>
                </a:cubicBezTo>
                <a:cubicBezTo>
                  <a:pt x="31" y="35"/>
                  <a:pt x="30" y="34"/>
                  <a:pt x="29" y="34"/>
                </a:cubicBezTo>
                <a:cubicBezTo>
                  <a:pt x="28" y="34"/>
                  <a:pt x="27" y="34"/>
                  <a:pt x="27" y="35"/>
                </a:cubicBezTo>
                <a:cubicBezTo>
                  <a:pt x="17" y="48"/>
                  <a:pt x="17" y="48"/>
                  <a:pt x="17" y="48"/>
                </a:cubicBezTo>
                <a:cubicBezTo>
                  <a:pt x="17" y="48"/>
                  <a:pt x="17" y="49"/>
                  <a:pt x="17" y="50"/>
                </a:cubicBezTo>
                <a:cubicBezTo>
                  <a:pt x="17" y="50"/>
                  <a:pt x="20" y="59"/>
                  <a:pt x="23" y="68"/>
                </a:cubicBezTo>
                <a:cubicBezTo>
                  <a:pt x="24" y="71"/>
                  <a:pt x="25" y="74"/>
                  <a:pt x="26" y="77"/>
                </a:cubicBezTo>
                <a:cubicBezTo>
                  <a:pt x="26" y="77"/>
                  <a:pt x="26" y="77"/>
                  <a:pt x="26" y="77"/>
                </a:cubicBezTo>
                <a:cubicBezTo>
                  <a:pt x="26" y="78"/>
                  <a:pt x="27" y="79"/>
                  <a:pt x="27" y="80"/>
                </a:cubicBezTo>
                <a:cubicBezTo>
                  <a:pt x="28" y="82"/>
                  <a:pt x="28" y="84"/>
                  <a:pt x="29" y="85"/>
                </a:cubicBezTo>
                <a:cubicBezTo>
                  <a:pt x="29" y="85"/>
                  <a:pt x="29" y="85"/>
                  <a:pt x="29" y="85"/>
                </a:cubicBezTo>
                <a:cubicBezTo>
                  <a:pt x="29" y="87"/>
                  <a:pt x="28" y="88"/>
                  <a:pt x="26" y="89"/>
                </a:cubicBezTo>
                <a:cubicBezTo>
                  <a:pt x="24" y="90"/>
                  <a:pt x="22" y="89"/>
                  <a:pt x="21" y="88"/>
                </a:cubicBezTo>
                <a:cubicBezTo>
                  <a:pt x="6" y="52"/>
                  <a:pt x="6" y="52"/>
                  <a:pt x="6" y="52"/>
                </a:cubicBezTo>
                <a:cubicBezTo>
                  <a:pt x="5" y="49"/>
                  <a:pt x="5" y="45"/>
                  <a:pt x="6" y="42"/>
                </a:cubicBezTo>
                <a:cubicBezTo>
                  <a:pt x="23" y="16"/>
                  <a:pt x="23" y="16"/>
                  <a:pt x="23" y="16"/>
                </a:cubicBezTo>
                <a:cubicBezTo>
                  <a:pt x="29" y="8"/>
                  <a:pt x="31" y="4"/>
                  <a:pt x="48" y="4"/>
                </a:cubicBezTo>
                <a:cubicBezTo>
                  <a:pt x="48" y="4"/>
                  <a:pt x="48" y="4"/>
                  <a:pt x="48" y="4"/>
                </a:cubicBezTo>
                <a:cubicBezTo>
                  <a:pt x="64" y="4"/>
                  <a:pt x="67" y="11"/>
                  <a:pt x="69" y="15"/>
                </a:cubicBezTo>
                <a:cubicBezTo>
                  <a:pt x="70" y="15"/>
                  <a:pt x="70" y="15"/>
                  <a:pt x="70" y="15"/>
                </a:cubicBezTo>
                <a:cubicBezTo>
                  <a:pt x="74" y="22"/>
                  <a:pt x="88" y="47"/>
                  <a:pt x="88" y="47"/>
                </a:cubicBezTo>
                <a:cubicBezTo>
                  <a:pt x="88" y="47"/>
                  <a:pt x="88" y="47"/>
                  <a:pt x="88" y="47"/>
                </a:cubicBezTo>
                <a:cubicBezTo>
                  <a:pt x="88" y="47"/>
                  <a:pt x="95" y="52"/>
                  <a:pt x="101" y="57"/>
                </a:cubicBezTo>
                <a:cubicBezTo>
                  <a:pt x="104" y="60"/>
                  <a:pt x="108" y="62"/>
                  <a:pt x="110" y="64"/>
                </a:cubicBezTo>
                <a:cubicBezTo>
                  <a:pt x="112" y="65"/>
                  <a:pt x="113" y="66"/>
                  <a:pt x="114" y="67"/>
                </a:cubicBezTo>
                <a:cubicBezTo>
                  <a:pt x="114" y="67"/>
                  <a:pt x="114" y="67"/>
                  <a:pt x="114" y="67"/>
                </a:cubicBezTo>
                <a:cubicBezTo>
                  <a:pt x="115" y="68"/>
                  <a:pt x="115" y="70"/>
                  <a:pt x="114" y="72"/>
                </a:cubicBezTo>
                <a:cubicBezTo>
                  <a:pt x="113" y="73"/>
                  <a:pt x="111" y="74"/>
                  <a:pt x="109" y="73"/>
                </a:cubicBezTo>
                <a:lnTo>
                  <a:pt x="81" y="57"/>
                </a:lnTo>
                <a:close/>
                <a:moveTo>
                  <a:pt x="26" y="43"/>
                </a:moveTo>
                <a:cubicBezTo>
                  <a:pt x="26" y="48"/>
                  <a:pt x="26" y="54"/>
                  <a:pt x="26" y="63"/>
                </a:cubicBezTo>
                <a:cubicBezTo>
                  <a:pt x="25" y="58"/>
                  <a:pt x="23" y="54"/>
                  <a:pt x="22" y="50"/>
                </a:cubicBezTo>
                <a:lnTo>
                  <a:pt x="26" y="43"/>
                </a:lnTo>
                <a:close/>
                <a:moveTo>
                  <a:pt x="219" y="52"/>
                </a:moveTo>
                <a:cubicBezTo>
                  <a:pt x="203" y="88"/>
                  <a:pt x="203" y="88"/>
                  <a:pt x="203" y="88"/>
                </a:cubicBezTo>
                <a:cubicBezTo>
                  <a:pt x="202" y="89"/>
                  <a:pt x="200" y="90"/>
                  <a:pt x="198" y="89"/>
                </a:cubicBezTo>
                <a:cubicBezTo>
                  <a:pt x="196" y="88"/>
                  <a:pt x="195" y="87"/>
                  <a:pt x="196" y="85"/>
                </a:cubicBezTo>
                <a:cubicBezTo>
                  <a:pt x="196" y="85"/>
                  <a:pt x="196" y="85"/>
                  <a:pt x="196" y="85"/>
                </a:cubicBezTo>
                <a:cubicBezTo>
                  <a:pt x="196" y="84"/>
                  <a:pt x="197" y="82"/>
                  <a:pt x="198" y="80"/>
                </a:cubicBezTo>
                <a:cubicBezTo>
                  <a:pt x="198" y="79"/>
                  <a:pt x="198" y="78"/>
                  <a:pt x="198" y="77"/>
                </a:cubicBezTo>
                <a:cubicBezTo>
                  <a:pt x="198" y="77"/>
                  <a:pt x="198" y="77"/>
                  <a:pt x="198" y="77"/>
                </a:cubicBezTo>
                <a:cubicBezTo>
                  <a:pt x="199" y="74"/>
                  <a:pt x="201" y="71"/>
                  <a:pt x="202" y="68"/>
                </a:cubicBezTo>
                <a:cubicBezTo>
                  <a:pt x="205" y="59"/>
                  <a:pt x="208" y="50"/>
                  <a:pt x="208" y="50"/>
                </a:cubicBezTo>
                <a:cubicBezTo>
                  <a:pt x="208" y="49"/>
                  <a:pt x="208" y="48"/>
                  <a:pt x="207" y="48"/>
                </a:cubicBezTo>
                <a:cubicBezTo>
                  <a:pt x="198" y="35"/>
                  <a:pt x="198" y="35"/>
                  <a:pt x="198" y="35"/>
                </a:cubicBezTo>
                <a:cubicBezTo>
                  <a:pt x="197" y="34"/>
                  <a:pt x="196" y="34"/>
                  <a:pt x="195" y="34"/>
                </a:cubicBezTo>
                <a:cubicBezTo>
                  <a:pt x="194" y="34"/>
                  <a:pt x="194" y="35"/>
                  <a:pt x="194" y="36"/>
                </a:cubicBezTo>
                <a:cubicBezTo>
                  <a:pt x="194" y="36"/>
                  <a:pt x="194" y="50"/>
                  <a:pt x="194" y="76"/>
                </a:cubicBezTo>
                <a:cubicBezTo>
                  <a:pt x="193" y="80"/>
                  <a:pt x="192" y="83"/>
                  <a:pt x="191" y="83"/>
                </a:cubicBezTo>
                <a:cubicBezTo>
                  <a:pt x="191" y="84"/>
                  <a:pt x="191" y="84"/>
                  <a:pt x="191" y="84"/>
                </a:cubicBezTo>
                <a:cubicBezTo>
                  <a:pt x="190" y="87"/>
                  <a:pt x="192" y="90"/>
                  <a:pt x="194" y="92"/>
                </a:cubicBezTo>
                <a:cubicBezTo>
                  <a:pt x="194" y="110"/>
                  <a:pt x="194" y="129"/>
                  <a:pt x="194" y="144"/>
                </a:cubicBezTo>
                <a:cubicBezTo>
                  <a:pt x="194" y="151"/>
                  <a:pt x="195" y="157"/>
                  <a:pt x="195" y="162"/>
                </a:cubicBezTo>
                <a:cubicBezTo>
                  <a:pt x="195" y="165"/>
                  <a:pt x="195" y="167"/>
                  <a:pt x="195" y="169"/>
                </a:cubicBezTo>
                <a:cubicBezTo>
                  <a:pt x="195" y="169"/>
                  <a:pt x="195" y="169"/>
                  <a:pt x="195" y="169"/>
                </a:cubicBezTo>
                <a:cubicBezTo>
                  <a:pt x="194" y="171"/>
                  <a:pt x="192" y="173"/>
                  <a:pt x="189" y="173"/>
                </a:cubicBezTo>
                <a:cubicBezTo>
                  <a:pt x="186" y="173"/>
                  <a:pt x="183" y="171"/>
                  <a:pt x="183" y="168"/>
                </a:cubicBezTo>
                <a:cubicBezTo>
                  <a:pt x="177" y="92"/>
                  <a:pt x="177" y="92"/>
                  <a:pt x="177" y="92"/>
                </a:cubicBezTo>
                <a:cubicBezTo>
                  <a:pt x="177" y="91"/>
                  <a:pt x="176" y="90"/>
                  <a:pt x="175" y="90"/>
                </a:cubicBezTo>
                <a:cubicBezTo>
                  <a:pt x="174" y="90"/>
                  <a:pt x="173" y="91"/>
                  <a:pt x="173" y="92"/>
                </a:cubicBezTo>
                <a:cubicBezTo>
                  <a:pt x="167" y="168"/>
                  <a:pt x="167" y="168"/>
                  <a:pt x="167" y="168"/>
                </a:cubicBezTo>
                <a:cubicBezTo>
                  <a:pt x="166" y="171"/>
                  <a:pt x="164" y="173"/>
                  <a:pt x="161" y="173"/>
                </a:cubicBezTo>
                <a:cubicBezTo>
                  <a:pt x="158" y="173"/>
                  <a:pt x="155" y="171"/>
                  <a:pt x="155" y="169"/>
                </a:cubicBezTo>
                <a:cubicBezTo>
                  <a:pt x="155" y="169"/>
                  <a:pt x="155" y="169"/>
                  <a:pt x="155" y="169"/>
                </a:cubicBezTo>
                <a:cubicBezTo>
                  <a:pt x="155" y="167"/>
                  <a:pt x="155" y="166"/>
                  <a:pt x="155" y="163"/>
                </a:cubicBezTo>
                <a:cubicBezTo>
                  <a:pt x="156" y="159"/>
                  <a:pt x="156" y="153"/>
                  <a:pt x="156" y="147"/>
                </a:cubicBezTo>
                <a:cubicBezTo>
                  <a:pt x="156" y="133"/>
                  <a:pt x="157" y="116"/>
                  <a:pt x="157" y="98"/>
                </a:cubicBezTo>
                <a:cubicBezTo>
                  <a:pt x="158" y="78"/>
                  <a:pt x="158" y="58"/>
                  <a:pt x="159" y="44"/>
                </a:cubicBezTo>
                <a:cubicBezTo>
                  <a:pt x="159" y="44"/>
                  <a:pt x="159" y="44"/>
                  <a:pt x="159" y="44"/>
                </a:cubicBezTo>
                <a:cubicBezTo>
                  <a:pt x="159" y="33"/>
                  <a:pt x="159" y="27"/>
                  <a:pt x="159" y="27"/>
                </a:cubicBezTo>
                <a:cubicBezTo>
                  <a:pt x="159" y="25"/>
                  <a:pt x="158" y="24"/>
                  <a:pt x="157" y="24"/>
                </a:cubicBezTo>
                <a:cubicBezTo>
                  <a:pt x="157" y="24"/>
                  <a:pt x="157" y="24"/>
                  <a:pt x="157" y="24"/>
                </a:cubicBezTo>
                <a:cubicBezTo>
                  <a:pt x="155" y="24"/>
                  <a:pt x="154" y="25"/>
                  <a:pt x="154" y="27"/>
                </a:cubicBezTo>
                <a:cubicBezTo>
                  <a:pt x="154" y="32"/>
                  <a:pt x="154" y="37"/>
                  <a:pt x="154" y="43"/>
                </a:cubicBezTo>
                <a:cubicBezTo>
                  <a:pt x="144" y="57"/>
                  <a:pt x="144" y="57"/>
                  <a:pt x="144" y="57"/>
                </a:cubicBezTo>
                <a:cubicBezTo>
                  <a:pt x="119" y="71"/>
                  <a:pt x="119" y="71"/>
                  <a:pt x="119" y="71"/>
                </a:cubicBezTo>
                <a:cubicBezTo>
                  <a:pt x="120" y="68"/>
                  <a:pt x="119" y="65"/>
                  <a:pt x="117" y="63"/>
                </a:cubicBezTo>
                <a:cubicBezTo>
                  <a:pt x="117" y="63"/>
                  <a:pt x="117" y="63"/>
                  <a:pt x="117" y="63"/>
                </a:cubicBezTo>
                <a:cubicBezTo>
                  <a:pt x="117" y="63"/>
                  <a:pt x="116" y="63"/>
                  <a:pt x="116" y="63"/>
                </a:cubicBezTo>
                <a:cubicBezTo>
                  <a:pt x="124" y="57"/>
                  <a:pt x="136" y="47"/>
                  <a:pt x="136" y="47"/>
                </a:cubicBezTo>
                <a:cubicBezTo>
                  <a:pt x="136" y="47"/>
                  <a:pt x="137" y="47"/>
                  <a:pt x="137" y="47"/>
                </a:cubicBezTo>
                <a:cubicBezTo>
                  <a:pt x="137" y="47"/>
                  <a:pt x="151" y="22"/>
                  <a:pt x="155" y="15"/>
                </a:cubicBezTo>
                <a:cubicBezTo>
                  <a:pt x="155" y="15"/>
                  <a:pt x="155" y="15"/>
                  <a:pt x="155" y="15"/>
                </a:cubicBezTo>
                <a:cubicBezTo>
                  <a:pt x="157" y="11"/>
                  <a:pt x="161" y="4"/>
                  <a:pt x="177" y="4"/>
                </a:cubicBezTo>
                <a:cubicBezTo>
                  <a:pt x="177" y="4"/>
                  <a:pt x="177" y="4"/>
                  <a:pt x="177" y="4"/>
                </a:cubicBezTo>
                <a:cubicBezTo>
                  <a:pt x="194" y="4"/>
                  <a:pt x="196" y="8"/>
                  <a:pt x="201" y="16"/>
                </a:cubicBezTo>
                <a:cubicBezTo>
                  <a:pt x="218" y="42"/>
                  <a:pt x="218" y="42"/>
                  <a:pt x="218" y="42"/>
                </a:cubicBezTo>
                <a:cubicBezTo>
                  <a:pt x="220" y="45"/>
                  <a:pt x="220" y="49"/>
                  <a:pt x="219" y="52"/>
                </a:cubicBezTo>
                <a:close/>
                <a:moveTo>
                  <a:pt x="198" y="43"/>
                </a:moveTo>
                <a:cubicBezTo>
                  <a:pt x="203" y="50"/>
                  <a:pt x="203" y="50"/>
                  <a:pt x="203" y="50"/>
                </a:cubicBezTo>
                <a:cubicBezTo>
                  <a:pt x="202" y="54"/>
                  <a:pt x="200" y="58"/>
                  <a:pt x="198" y="63"/>
                </a:cubicBezTo>
                <a:cubicBezTo>
                  <a:pt x="198" y="54"/>
                  <a:pt x="198" y="48"/>
                  <a:pt x="198" y="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43" name="Picture 19" descr="https://previews.123rf.com/images/olkita/olkita1812/olkita181200049/113960580-isolated-black-outline-icon-of-plant-in-hands-on-white-background-line-icon-of-leaf-and-hands-symbol.jpg"/>
          <p:cNvPicPr>
            <a:picLocks noChangeAspect="1" noChangeArrowheads="1"/>
          </p:cNvPicPr>
          <p:nvPr/>
        </p:nvPicPr>
        <p:blipFill>
          <a:blip r:embed="rId4" cstate="print">
            <a:lum bright="70000" contrast="-70000"/>
            <a:extLst>
              <a:ext uri="{BEBA8EAE-BF5A-486C-A8C5-ECC9F3942E4B}">
                <a14:imgProps xmlns:a14="http://schemas.microsoft.com/office/drawing/2010/main">
                  <a14:imgLayer r:embed="rId5">
                    <a14:imgEffect>
                      <a14:backgroundRemoval t="10000" b="90000" l="10000" r="90000">
                        <a14:foregroundMark x1="70000" y1="51462" x2="70000" y2="51462"/>
                        <a14:foregroundMark x1="50538" y1="24231" x2="50538" y2="24231"/>
                        <a14:foregroundMark x1="62462" y1="28308" x2="62462" y2="28308"/>
                        <a14:foregroundMark x1="34154" y1="30000" x2="34154" y2="30000"/>
                      </a14:backgroundRemoval>
                    </a14:imgEffect>
                  </a14:imgLayer>
                </a14:imgProps>
              </a:ext>
              <a:ext uri="{28A0092B-C50C-407E-A947-70E740481C1C}">
                <a14:useLocalDpi xmlns:a14="http://schemas.microsoft.com/office/drawing/2010/main" val="0"/>
              </a:ext>
            </a:extLst>
          </a:blip>
          <a:srcRect/>
          <a:stretch>
            <a:fillRect/>
          </a:stretch>
        </p:blipFill>
        <p:spPr bwMode="auto">
          <a:xfrm>
            <a:off x="4932040" y="3501008"/>
            <a:ext cx="820781" cy="8207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27490" y="3255300"/>
            <a:ext cx="2736998" cy="3016210"/>
          </a:xfrm>
          <a:prstGeom prst="rect">
            <a:avLst/>
          </a:prstGeom>
        </p:spPr>
        <p:txBody>
          <a:bodyPr wrap="square">
            <a:spAutoFit/>
          </a:bodyPr>
          <a:lstStyle/>
          <a:p>
            <a:pPr>
              <a:spcAft>
                <a:spcPts val="600"/>
              </a:spcAft>
            </a:pPr>
            <a:r>
              <a:rPr lang="en-US" sz="1500" b="1" dirty="0">
                <a:solidFill>
                  <a:schemeClr val="accent5"/>
                </a:solidFill>
              </a:rPr>
              <a:t> </a:t>
            </a:r>
            <a:r>
              <a:rPr lang="en-US" sz="1500" b="1" dirty="0" smtClean="0">
                <a:solidFill>
                  <a:schemeClr val="accent5"/>
                </a:solidFill>
              </a:rPr>
              <a:t>S136 Challenges</a:t>
            </a:r>
            <a:endParaRPr lang="en-GB" sz="1000" dirty="0" smtClean="0">
              <a:solidFill>
                <a:srgbClr val="3F3F3F"/>
              </a:solidFill>
            </a:endParaRPr>
          </a:p>
          <a:p>
            <a:pPr marL="171450" indent="-171450">
              <a:spcBef>
                <a:spcPts val="400"/>
              </a:spcBef>
              <a:buFont typeface="Wingdings" pitchFamily="2" charset="2"/>
              <a:buChar char="ü"/>
            </a:pPr>
            <a:r>
              <a:rPr lang="en-GB" sz="1000" dirty="0" smtClean="0">
                <a:solidFill>
                  <a:srgbClr val="3F3F3F"/>
                </a:solidFill>
              </a:rPr>
              <a:t>Staff </a:t>
            </a:r>
            <a:r>
              <a:rPr lang="en-GB" sz="1000" dirty="0">
                <a:solidFill>
                  <a:srgbClr val="3F3F3F"/>
                </a:solidFill>
              </a:rPr>
              <a:t>not always </a:t>
            </a:r>
            <a:r>
              <a:rPr lang="en-GB" sz="1000" dirty="0" smtClean="0">
                <a:solidFill>
                  <a:srgbClr val="3F3F3F"/>
                </a:solidFill>
              </a:rPr>
              <a:t>clear on their </a:t>
            </a:r>
            <a:r>
              <a:rPr lang="en-GB" sz="1000" dirty="0">
                <a:solidFill>
                  <a:srgbClr val="3F3F3F"/>
                </a:solidFill>
              </a:rPr>
              <a:t>legal </a:t>
            </a:r>
            <a:r>
              <a:rPr lang="en-GB" sz="1000" dirty="0" smtClean="0">
                <a:solidFill>
                  <a:srgbClr val="3F3F3F"/>
                </a:solidFill>
              </a:rPr>
              <a:t>and </a:t>
            </a:r>
            <a:r>
              <a:rPr lang="en-GB" sz="1000" dirty="0">
                <a:solidFill>
                  <a:srgbClr val="3F3F3F"/>
                </a:solidFill>
              </a:rPr>
              <a:t>clinical </a:t>
            </a:r>
            <a:r>
              <a:rPr lang="en-GB" sz="1000" dirty="0" smtClean="0">
                <a:solidFill>
                  <a:srgbClr val="3F3F3F"/>
                </a:solidFill>
              </a:rPr>
              <a:t>responsibility</a:t>
            </a:r>
            <a:endParaRPr lang="en-GB" sz="1000" dirty="0">
              <a:solidFill>
                <a:srgbClr val="3F3F3F"/>
              </a:solidFill>
            </a:endParaRPr>
          </a:p>
          <a:p>
            <a:pPr marL="171450" indent="-171450">
              <a:spcBef>
                <a:spcPts val="400"/>
              </a:spcBef>
              <a:buFont typeface="Wingdings" pitchFamily="2" charset="2"/>
              <a:buChar char="ü"/>
            </a:pPr>
            <a:r>
              <a:rPr lang="en-GB" sz="1000" dirty="0">
                <a:solidFill>
                  <a:srgbClr val="3F3F3F"/>
                </a:solidFill>
              </a:rPr>
              <a:t>Role of security: not aware of powers under common law and few available</a:t>
            </a:r>
          </a:p>
          <a:p>
            <a:pPr marL="171450" indent="-171450">
              <a:spcBef>
                <a:spcPts val="400"/>
              </a:spcBef>
              <a:buFont typeface="Wingdings" pitchFamily="2" charset="2"/>
              <a:buChar char="ü"/>
            </a:pPr>
            <a:r>
              <a:rPr lang="en-GB" sz="1000" dirty="0" smtClean="0">
                <a:solidFill>
                  <a:srgbClr val="3F3F3F"/>
                </a:solidFill>
              </a:rPr>
              <a:t>Patients not always admitted to EDs and HBPoS in line with London’s s136 pathway</a:t>
            </a:r>
            <a:endParaRPr lang="en-GB" sz="1000" dirty="0">
              <a:solidFill>
                <a:srgbClr val="3F3F3F"/>
              </a:solidFill>
            </a:endParaRPr>
          </a:p>
          <a:p>
            <a:pPr marL="171450" indent="-171450">
              <a:spcBef>
                <a:spcPts val="400"/>
              </a:spcBef>
              <a:buFont typeface="Wingdings" pitchFamily="2" charset="2"/>
              <a:buChar char="ü"/>
            </a:pPr>
            <a:r>
              <a:rPr lang="en-GB" sz="1000" dirty="0" smtClean="0">
                <a:solidFill>
                  <a:srgbClr val="3F3F3F"/>
                </a:solidFill>
              </a:rPr>
              <a:t>Key </a:t>
            </a:r>
            <a:r>
              <a:rPr lang="en-GB" sz="1000" dirty="0">
                <a:solidFill>
                  <a:srgbClr val="3F3F3F"/>
                </a:solidFill>
              </a:rPr>
              <a:t>causes of delays: shortage of beds, independent s12 Dr/AMHP (particularly overnight), out of area patients requiring admission and delays in secure </a:t>
            </a:r>
            <a:r>
              <a:rPr lang="en-GB" sz="1000" dirty="0" smtClean="0">
                <a:solidFill>
                  <a:srgbClr val="3F3F3F"/>
                </a:solidFill>
              </a:rPr>
              <a:t>transport</a:t>
            </a:r>
          </a:p>
          <a:p>
            <a:pPr marL="171450" indent="-171450">
              <a:spcBef>
                <a:spcPts val="400"/>
              </a:spcBef>
              <a:buFont typeface="Wingdings" pitchFamily="2" charset="2"/>
              <a:buChar char="ü"/>
            </a:pPr>
            <a:r>
              <a:rPr lang="en-GB" sz="1000" dirty="0" smtClean="0">
                <a:solidFill>
                  <a:srgbClr val="3F3F3F"/>
                </a:solidFill>
              </a:rPr>
              <a:t>Lack of local protocols for what </a:t>
            </a:r>
            <a:r>
              <a:rPr lang="en-GB" sz="1000" dirty="0">
                <a:solidFill>
                  <a:srgbClr val="3F3F3F"/>
                </a:solidFill>
              </a:rPr>
              <a:t>happens after 24 </a:t>
            </a:r>
            <a:r>
              <a:rPr lang="en-GB" sz="1000" dirty="0" smtClean="0">
                <a:solidFill>
                  <a:srgbClr val="3F3F3F"/>
                </a:solidFill>
              </a:rPr>
              <a:t>hours</a:t>
            </a:r>
            <a:endParaRPr lang="en-GB" sz="1000" dirty="0">
              <a:solidFill>
                <a:srgbClr val="3F3F3F"/>
              </a:solidFill>
            </a:endParaRPr>
          </a:p>
          <a:p>
            <a:pPr marL="171450" indent="-171450">
              <a:spcBef>
                <a:spcPts val="400"/>
              </a:spcBef>
              <a:buFont typeface="Wingdings" pitchFamily="2" charset="2"/>
              <a:buChar char="ü"/>
            </a:pPr>
            <a:r>
              <a:rPr lang="en-GB" sz="1000" dirty="0" smtClean="0">
                <a:solidFill>
                  <a:srgbClr val="3F3F3F"/>
                </a:solidFill>
              </a:rPr>
              <a:t>Not </a:t>
            </a:r>
            <a:r>
              <a:rPr lang="en-GB" sz="1000" dirty="0">
                <a:solidFill>
                  <a:srgbClr val="3F3F3F"/>
                </a:solidFill>
              </a:rPr>
              <a:t>all </a:t>
            </a:r>
            <a:r>
              <a:rPr lang="en-GB" sz="1000" dirty="0" smtClean="0">
                <a:solidFill>
                  <a:srgbClr val="3F3F3F"/>
                </a:solidFill>
              </a:rPr>
              <a:t>staff aware </a:t>
            </a:r>
            <a:r>
              <a:rPr lang="en-GB" sz="1000" dirty="0">
                <a:solidFill>
                  <a:srgbClr val="3F3F3F"/>
                </a:solidFill>
              </a:rPr>
              <a:t>of London’s s136 </a:t>
            </a:r>
            <a:r>
              <a:rPr lang="en-GB" sz="1000" dirty="0" smtClean="0">
                <a:solidFill>
                  <a:srgbClr val="3F3F3F"/>
                </a:solidFill>
              </a:rPr>
              <a:t>pathway </a:t>
            </a:r>
            <a:r>
              <a:rPr lang="en-GB" sz="1000" dirty="0">
                <a:solidFill>
                  <a:srgbClr val="3F3F3F"/>
                </a:solidFill>
              </a:rPr>
              <a:t>and voluntary handover process</a:t>
            </a:r>
          </a:p>
        </p:txBody>
      </p:sp>
      <p:pic>
        <p:nvPicPr>
          <p:cNvPr id="38" name="Picture 7" descr="https://banner2.kisspng.com/20180625/eui/kisspng-incandescent-light-bulb-drawing-led-lamp-clip-art-idea-lightbulb-5b306a0d5436f6.732807151529899533345.jpg"/>
          <p:cNvPicPr>
            <a:picLocks noChangeAspect="1" noChangeArrowheads="1"/>
          </p:cNvPicPr>
          <p:nvPr/>
        </p:nvPicPr>
        <p:blipFill rotWithShape="1">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backgroundRemoval t="0" b="100000" l="34667" r="65111"/>
                    </a14:imgEffect>
                  </a14:imgLayer>
                </a14:imgProps>
              </a:ext>
              <a:ext uri="{28A0092B-C50C-407E-A947-70E740481C1C}">
                <a14:useLocalDpi xmlns:a14="http://schemas.microsoft.com/office/drawing/2010/main" val="0"/>
              </a:ext>
            </a:extLst>
          </a:blip>
          <a:srcRect l="35544" r="34852"/>
          <a:stretch/>
        </p:blipFill>
        <p:spPr bwMode="auto">
          <a:xfrm>
            <a:off x="427213" y="5909131"/>
            <a:ext cx="260049" cy="429454"/>
          </a:xfrm>
          <a:prstGeom prst="rect">
            <a:avLst/>
          </a:prstGeom>
          <a:noFill/>
          <a:extLst>
            <a:ext uri="{909E8E84-426E-40DD-AFC4-6F175D3DCCD1}">
              <a14:hiddenFill xmlns:a14="http://schemas.microsoft.com/office/drawing/2010/main">
                <a:solidFill>
                  <a:srgbClr val="FFFFFF"/>
                </a:solidFill>
              </a14:hiddenFill>
            </a:ext>
          </a:extLst>
        </p:spPr>
      </p:pic>
      <p:sp>
        <p:nvSpPr>
          <p:cNvPr id="47" name="Slide Number Placeholder 3"/>
          <p:cNvSpPr>
            <a:spLocks noGrp="1"/>
          </p:cNvSpPr>
          <p:nvPr>
            <p:ph type="sldNum" sz="quarter" idx="14"/>
          </p:nvPr>
        </p:nvSpPr>
        <p:spPr>
          <a:xfrm>
            <a:off x="6876256" y="6381328"/>
            <a:ext cx="2133600" cy="365125"/>
          </a:xfrm>
        </p:spPr>
        <p:txBody>
          <a:bodyPr/>
          <a:lstStyle/>
          <a:p>
            <a:fld id="{8FC524A1-7B6A-464D-B8BC-8FE2E057339E}" type="slidenum">
              <a:rPr lang="en-GB" smtClean="0">
                <a:solidFill>
                  <a:srgbClr val="3F3F3F">
                    <a:lumMod val="50000"/>
                  </a:srgbClr>
                </a:solidFill>
              </a:rPr>
              <a:pPr/>
              <a:t>11</a:t>
            </a:fld>
            <a:endParaRPr lang="en-GB" dirty="0">
              <a:solidFill>
                <a:srgbClr val="3F3F3F">
                  <a:lumMod val="50000"/>
                </a:srgbClr>
              </a:solidFill>
            </a:endParaRPr>
          </a:p>
        </p:txBody>
      </p:sp>
    </p:spTree>
    <p:extLst>
      <p:ext uri="{BB962C8B-B14F-4D97-AF65-F5344CB8AC3E}">
        <p14:creationId xmlns:p14="http://schemas.microsoft.com/office/powerpoint/2010/main" val="355518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50"/>
                                        <p:tgtEl>
                                          <p:spTgt spid="28"/>
                                        </p:tgtEl>
                                      </p:cBhvr>
                                    </p:animEffect>
                                  </p:childTnLst>
                                </p:cTn>
                              </p:par>
                              <p:par>
                                <p:cTn id="8" presetID="22" presetClass="entr" presetSubtype="4" fill="hold" nodeType="withEffect">
                                  <p:stCondLst>
                                    <p:cond delay="250"/>
                                  </p:stCondLst>
                                  <p:childTnLst>
                                    <p:set>
                                      <p:cBhvr>
                                        <p:cTn id="9" dur="1" fill="hold">
                                          <p:stCondLst>
                                            <p:cond delay="0"/>
                                          </p:stCondLst>
                                        </p:cTn>
                                        <p:tgtEl>
                                          <p:spTgt spid="36"/>
                                        </p:tgtEl>
                                        <p:attrNameLst>
                                          <p:attrName>style.visibility</p:attrName>
                                        </p:attrNameLst>
                                      </p:cBhvr>
                                      <p:to>
                                        <p:strVal val="visible"/>
                                      </p:to>
                                    </p:set>
                                    <p:animEffect transition="in" filter="wipe(down)">
                                      <p:cBhvr>
                                        <p:cTn id="10" dur="250"/>
                                        <p:tgtEl>
                                          <p:spTgt spid="36"/>
                                        </p:tgtEl>
                                      </p:cBhvr>
                                    </p:animEffect>
                                  </p:childTnLst>
                                </p:cTn>
                              </p:par>
                              <p:par>
                                <p:cTn id="11" presetID="22" presetClass="entr" presetSubtype="2" fill="hold" nodeType="withEffect">
                                  <p:stCondLst>
                                    <p:cond delay="250"/>
                                  </p:stCondLst>
                                  <p:childTnLst>
                                    <p:set>
                                      <p:cBhvr>
                                        <p:cTn id="12" dur="1" fill="hold">
                                          <p:stCondLst>
                                            <p:cond delay="0"/>
                                          </p:stCondLst>
                                        </p:cTn>
                                        <p:tgtEl>
                                          <p:spTgt spid="37"/>
                                        </p:tgtEl>
                                        <p:attrNameLst>
                                          <p:attrName>style.visibility</p:attrName>
                                        </p:attrNameLst>
                                      </p:cBhvr>
                                      <p:to>
                                        <p:strVal val="visible"/>
                                      </p:to>
                                    </p:set>
                                    <p:animEffect transition="in" filter="wipe(right)">
                                      <p:cBhvr>
                                        <p:cTn id="13" dur="250"/>
                                        <p:tgtEl>
                                          <p:spTgt spid="37"/>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250"/>
                                        <p:tgtEl>
                                          <p:spTgt spid="29"/>
                                        </p:tgtEl>
                                      </p:cBhvr>
                                    </p:animEffect>
                                  </p:childTnLst>
                                </p:cTn>
                              </p:par>
                              <p:par>
                                <p:cTn id="17" presetID="22" presetClass="entr" presetSubtype="2" fill="hold" grpId="0" nodeType="withEffect">
                                  <p:stCondLst>
                                    <p:cond delay="100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250"/>
                                        <p:tgtEl>
                                          <p:spTgt spid="26"/>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250"/>
                                        <p:tgtEl>
                                          <p:spTgt spid="30"/>
                                        </p:tgtEl>
                                      </p:cBhvr>
                                    </p:animEffect>
                                  </p:childTnLst>
                                </p:cTn>
                              </p:par>
                              <p:par>
                                <p:cTn id="23" presetID="22" presetClass="entr" presetSubtype="8" fill="hold" grpId="0" nodeType="withEffect">
                                  <p:stCondLst>
                                    <p:cond delay="175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250"/>
                                        <p:tgtEl>
                                          <p:spTgt spid="24"/>
                                        </p:tgtEl>
                                      </p:cBhvr>
                                    </p:animEffect>
                                  </p:childTnLst>
                                </p:cTn>
                              </p:par>
                              <p:par>
                                <p:cTn id="26" presetID="10" presetClass="entr" presetSubtype="0" fill="hold" grpId="0" nodeType="withEffect">
                                  <p:stCondLst>
                                    <p:cond delay="200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250"/>
                                        <p:tgtEl>
                                          <p:spTgt spid="33"/>
                                        </p:tgtEl>
                                      </p:cBhvr>
                                    </p:animEffect>
                                  </p:childTnLst>
                                </p:cTn>
                              </p:par>
                              <p:par>
                                <p:cTn id="29" presetID="10" presetClass="entr" presetSubtype="0" fill="hold" grpId="0" nodeType="withEffect">
                                  <p:stCondLst>
                                    <p:cond delay="225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250"/>
                                        <p:tgtEl>
                                          <p:spTgt spid="31"/>
                                        </p:tgtEl>
                                      </p:cBhvr>
                                    </p:animEffect>
                                  </p:childTnLst>
                                </p:cTn>
                              </p:par>
                              <p:par>
                                <p:cTn id="32" presetID="22" presetClass="entr" presetSubtype="2" fill="hold" grpId="0" nodeType="withEffect">
                                  <p:stCondLst>
                                    <p:cond delay="2500"/>
                                  </p:stCondLst>
                                  <p:childTnLst>
                                    <p:set>
                                      <p:cBhvr>
                                        <p:cTn id="33" dur="1" fill="hold">
                                          <p:stCondLst>
                                            <p:cond delay="0"/>
                                          </p:stCondLst>
                                        </p:cTn>
                                        <p:tgtEl>
                                          <p:spTgt spid="27"/>
                                        </p:tgtEl>
                                        <p:attrNameLst>
                                          <p:attrName>style.visibility</p:attrName>
                                        </p:attrNameLst>
                                      </p:cBhvr>
                                      <p:to>
                                        <p:strVal val="visible"/>
                                      </p:to>
                                    </p:set>
                                    <p:animEffect transition="in" filter="wipe(right)">
                                      <p:cBhvr>
                                        <p:cTn id="34" dur="250"/>
                                        <p:tgtEl>
                                          <p:spTgt spid="27"/>
                                        </p:tgtEl>
                                      </p:cBhvr>
                                    </p:animEffect>
                                  </p:childTnLst>
                                </p:cTn>
                              </p:par>
                              <p:par>
                                <p:cTn id="35" presetID="10" presetClass="entr" presetSubtype="0" fill="hold" grpId="0" nodeType="withEffect">
                                  <p:stCondLst>
                                    <p:cond delay="275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250"/>
                                        <p:tgtEl>
                                          <p:spTgt spid="35"/>
                                        </p:tgtEl>
                                      </p:cBhvr>
                                    </p:animEffect>
                                  </p:childTnLst>
                                </p:cTn>
                              </p:par>
                              <p:par>
                                <p:cTn id="38" presetID="10" presetClass="entr" presetSubtype="0" fill="hold" grpId="0" nodeType="withEffect">
                                  <p:stCondLst>
                                    <p:cond delay="300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250"/>
                                        <p:tgtEl>
                                          <p:spTgt spid="32"/>
                                        </p:tgtEl>
                                      </p:cBhvr>
                                    </p:animEffect>
                                  </p:childTnLst>
                                </p:cTn>
                              </p:par>
                              <p:par>
                                <p:cTn id="41" presetID="22" presetClass="entr" presetSubtype="8" fill="hold" grpId="0" nodeType="withEffect">
                                  <p:stCondLst>
                                    <p:cond delay="325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250"/>
                                        <p:tgtEl>
                                          <p:spTgt spid="25"/>
                                        </p:tgtEl>
                                      </p:cBhvr>
                                    </p:animEffect>
                                  </p:childTnLst>
                                </p:cTn>
                              </p:par>
                              <p:par>
                                <p:cTn id="44" presetID="10" presetClass="entr" presetSubtype="0" fill="hold" grpId="0" nodeType="withEffect">
                                  <p:stCondLst>
                                    <p:cond delay="275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250"/>
                                        <p:tgtEl>
                                          <p:spTgt spid="4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200"/>
                                        <p:tgtEl>
                                          <p:spTgt spid="44"/>
                                        </p:tgtEl>
                                      </p:cBhvr>
                                    </p:animEffect>
                                  </p:childTnLst>
                                </p:cTn>
                              </p:par>
                            </p:childTnLst>
                          </p:cTn>
                        </p:par>
                      </p:childTnLst>
                    </p:cTn>
                  </p:par>
                  <p:par>
                    <p:cTn id="50" fill="hold">
                      <p:stCondLst>
                        <p:cond delay="indefinite"/>
                      </p:stCondLst>
                      <p:childTnLst>
                        <p:par>
                          <p:cTn id="51" fill="hold">
                            <p:stCondLst>
                              <p:cond delay="0"/>
                            </p:stCondLst>
                            <p:childTnLst>
                              <p:par>
                                <p:cTn id="52" presetID="32" presetClass="emph" presetSubtype="0" fill="hold" nodeType="clickEffect">
                                  <p:stCondLst>
                                    <p:cond delay="0"/>
                                  </p:stCondLst>
                                  <p:childTnLst>
                                    <p:animRot by="120000">
                                      <p:cBhvr>
                                        <p:cTn id="53" dur="100" fill="hold">
                                          <p:stCondLst>
                                            <p:cond delay="0"/>
                                          </p:stCondLst>
                                        </p:cTn>
                                        <p:tgtEl>
                                          <p:spTgt spid="38"/>
                                        </p:tgtEl>
                                        <p:attrNameLst>
                                          <p:attrName>r</p:attrName>
                                        </p:attrNameLst>
                                      </p:cBhvr>
                                    </p:animRot>
                                    <p:animRot by="-240000">
                                      <p:cBhvr>
                                        <p:cTn id="54" dur="200" fill="hold">
                                          <p:stCondLst>
                                            <p:cond delay="200"/>
                                          </p:stCondLst>
                                        </p:cTn>
                                        <p:tgtEl>
                                          <p:spTgt spid="38"/>
                                        </p:tgtEl>
                                        <p:attrNameLst>
                                          <p:attrName>r</p:attrName>
                                        </p:attrNameLst>
                                      </p:cBhvr>
                                    </p:animRot>
                                    <p:animRot by="240000">
                                      <p:cBhvr>
                                        <p:cTn id="55" dur="200" fill="hold">
                                          <p:stCondLst>
                                            <p:cond delay="400"/>
                                          </p:stCondLst>
                                        </p:cTn>
                                        <p:tgtEl>
                                          <p:spTgt spid="38"/>
                                        </p:tgtEl>
                                        <p:attrNameLst>
                                          <p:attrName>r</p:attrName>
                                        </p:attrNameLst>
                                      </p:cBhvr>
                                    </p:animRot>
                                    <p:animRot by="-240000">
                                      <p:cBhvr>
                                        <p:cTn id="56" dur="200" fill="hold">
                                          <p:stCondLst>
                                            <p:cond delay="600"/>
                                          </p:stCondLst>
                                        </p:cTn>
                                        <p:tgtEl>
                                          <p:spTgt spid="38"/>
                                        </p:tgtEl>
                                        <p:attrNameLst>
                                          <p:attrName>r</p:attrName>
                                        </p:attrNameLst>
                                      </p:cBhvr>
                                    </p:animRot>
                                    <p:animRot by="120000">
                                      <p:cBhvr>
                                        <p:cTn id="57" dur="200" fill="hold">
                                          <p:stCondLst>
                                            <p:cond delay="800"/>
                                          </p:stCondLst>
                                        </p:cTn>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9" grpId="0" animBg="1"/>
      <p:bldP spid="30" grpId="0" animBg="1"/>
      <p:bldP spid="31" grpId="0" animBg="1"/>
      <p:bldP spid="32" grpId="0" animBg="1"/>
      <p:bldP spid="33" grpId="0"/>
      <p:bldP spid="35" grpId="0"/>
      <p:bldP spid="40" grpId="0"/>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able 33"/>
          <p:cNvGraphicFramePr>
            <a:graphicFrameLocks noGrp="1"/>
          </p:cNvGraphicFramePr>
          <p:nvPr>
            <p:extLst>
              <p:ext uri="{D42A27DB-BD31-4B8C-83A1-F6EECF244321}">
                <p14:modId xmlns:p14="http://schemas.microsoft.com/office/powerpoint/2010/main" val="1727251071"/>
              </p:ext>
            </p:extLst>
          </p:nvPr>
        </p:nvGraphicFramePr>
        <p:xfrm>
          <a:off x="251520" y="771624"/>
          <a:ext cx="8641654" cy="5857240"/>
        </p:xfrm>
        <a:graphic>
          <a:graphicData uri="http://schemas.openxmlformats.org/drawingml/2006/table">
            <a:tbl>
              <a:tblPr firstRow="1" bandRow="1">
                <a:tableStyleId>{5C22544A-7EE6-4342-B048-85BDC9FD1C3A}</a:tableStyleId>
              </a:tblPr>
              <a:tblGrid>
                <a:gridCol w="1800200"/>
                <a:gridCol w="6841454"/>
              </a:tblGrid>
              <a:tr h="370840">
                <a:tc>
                  <a:txBody>
                    <a:bodyPr/>
                    <a:lstStyle/>
                    <a:p>
                      <a:r>
                        <a:rPr lang="en-GB" sz="1100" dirty="0" smtClean="0"/>
                        <a:t>Identified</a:t>
                      </a:r>
                      <a:r>
                        <a:rPr lang="en-GB" sz="1100" baseline="0" dirty="0" smtClean="0"/>
                        <a:t> challenge</a:t>
                      </a:r>
                      <a:endParaRPr lang="en-GB" sz="1100" dirty="0"/>
                    </a:p>
                  </a:txBody>
                  <a:tcPr anchor="ctr">
                    <a:solidFill>
                      <a:schemeClr val="accent1">
                        <a:lumMod val="75000"/>
                      </a:schemeClr>
                    </a:solidFill>
                  </a:tcPr>
                </a:tc>
                <a:tc>
                  <a:txBody>
                    <a:bodyPr/>
                    <a:lstStyle/>
                    <a:p>
                      <a:r>
                        <a:rPr lang="en-GB" sz="1100" dirty="0" smtClean="0">
                          <a:latin typeface="Arial" pitchFamily="34" charset="0"/>
                          <a:cs typeface="Arial" pitchFamily="34" charset="0"/>
                        </a:rPr>
                        <a:t>National</a:t>
                      </a:r>
                      <a:r>
                        <a:rPr lang="en-GB" sz="1100" baseline="0" dirty="0" smtClean="0">
                          <a:latin typeface="Arial" pitchFamily="34" charset="0"/>
                          <a:cs typeface="Arial" pitchFamily="34" charset="0"/>
                        </a:rPr>
                        <a:t>, regional and local a</a:t>
                      </a:r>
                      <a:r>
                        <a:rPr lang="en-GB" sz="1100" dirty="0" smtClean="0">
                          <a:latin typeface="Arial" pitchFamily="34" charset="0"/>
                          <a:cs typeface="Arial" pitchFamily="34" charset="0"/>
                        </a:rPr>
                        <a:t>ctions</a:t>
                      </a:r>
                      <a:r>
                        <a:rPr lang="en-GB" sz="1100" baseline="0" dirty="0" smtClean="0">
                          <a:latin typeface="Arial" pitchFamily="34" charset="0"/>
                          <a:cs typeface="Arial" pitchFamily="34" charset="0"/>
                        </a:rPr>
                        <a:t> underway to address s136 challenges</a:t>
                      </a:r>
                      <a:endParaRPr lang="en-GB" sz="1100" dirty="0">
                        <a:latin typeface="Arial" pitchFamily="34" charset="0"/>
                        <a:cs typeface="Arial" pitchFamily="34" charset="0"/>
                      </a:endParaRPr>
                    </a:p>
                  </a:txBody>
                  <a:tcPr anchor="ctr">
                    <a:solidFill>
                      <a:schemeClr val="accent1">
                        <a:lumMod val="75000"/>
                      </a:schemeClr>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smtClean="0">
                          <a:solidFill>
                            <a:schemeClr val="accent1">
                              <a:lumMod val="75000"/>
                            </a:schemeClr>
                          </a:solidFill>
                          <a:latin typeface="Arial" pitchFamily="34" charset="0"/>
                          <a:cs typeface="Arial" pitchFamily="34" charset="0"/>
                        </a:rPr>
                        <a:t>Rising s136 numbers</a:t>
                      </a:r>
                      <a:endParaRPr lang="en-GB" sz="1000" b="1" baseline="0" dirty="0" smtClean="0">
                        <a:solidFill>
                          <a:schemeClr val="accent1">
                            <a:lumMod val="75000"/>
                          </a:schemeClr>
                        </a:solidFill>
                        <a:latin typeface="Arial" pitchFamily="34" charset="0"/>
                        <a:cs typeface="Arial" pitchFamily="34" charset="0"/>
                      </a:endParaRPr>
                    </a:p>
                  </a:txBody>
                  <a:tcPr>
                    <a:solidFill>
                      <a:srgbClr val="AF1665">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u="sng" baseline="0" dirty="0" smtClean="0">
                          <a:solidFill>
                            <a:schemeClr val="tx1"/>
                          </a:solidFill>
                          <a:latin typeface="Arial" pitchFamily="34" charset="0"/>
                          <a:cs typeface="Arial" pitchFamily="34" charset="0"/>
                        </a:rPr>
                        <a:t>Implementation of </a:t>
                      </a:r>
                      <a:r>
                        <a:rPr lang="en-GB" sz="1000" b="0" u="sng" baseline="0" dirty="0" err="1" smtClean="0">
                          <a:solidFill>
                            <a:schemeClr val="tx1"/>
                          </a:solidFill>
                          <a:latin typeface="Arial" pitchFamily="34" charset="0"/>
                          <a:cs typeface="Arial" pitchFamily="34" charset="0"/>
                        </a:rPr>
                        <a:t>pan-London</a:t>
                      </a:r>
                      <a:r>
                        <a:rPr lang="en-GB" sz="1000" b="0" u="sng" baseline="0" dirty="0" smtClean="0">
                          <a:solidFill>
                            <a:schemeClr val="tx1"/>
                          </a:solidFill>
                          <a:latin typeface="Arial" pitchFamily="34" charset="0"/>
                          <a:cs typeface="Arial" pitchFamily="34" charset="0"/>
                        </a:rPr>
                        <a:t> s136 new model of care:</a:t>
                      </a:r>
                      <a:r>
                        <a:rPr lang="en-GB" sz="1000" b="0" baseline="0" dirty="0" smtClean="0">
                          <a:solidFill>
                            <a:schemeClr val="tx1"/>
                          </a:solidFill>
                          <a:latin typeface="Arial" pitchFamily="34" charset="0"/>
                          <a:cs typeface="Arial" pitchFamily="34" charset="0"/>
                        </a:rPr>
                        <a:t> expected benefits include </a:t>
                      </a:r>
                      <a:r>
                        <a:rPr lang="en-GB" sz="1000" b="0" baseline="0" dirty="0" smtClean="0">
                          <a:solidFill>
                            <a:schemeClr val="dk1"/>
                          </a:solidFill>
                          <a:latin typeface="Arial" pitchFamily="34" charset="0"/>
                          <a:cs typeface="Arial" pitchFamily="34" charset="0"/>
                        </a:rPr>
                        <a:t>f</a:t>
                      </a:r>
                      <a:r>
                        <a:rPr lang="en-GB" sz="1000" dirty="0" smtClean="0">
                          <a:latin typeface="Arial" pitchFamily="34" charset="0"/>
                          <a:cs typeface="Arial" pitchFamily="34" charset="0"/>
                        </a:rPr>
                        <a:t>ewer repeat uses of s136.</a:t>
                      </a:r>
                      <a:endParaRPr lang="en-GB" sz="1000" b="0" dirty="0" smtClean="0">
                        <a:solidFill>
                          <a:schemeClr val="tx1"/>
                        </a:solidFill>
                        <a:latin typeface="Arial" pitchFamily="34" charset="0"/>
                        <a:cs typeface="Arial" pitchFamily="34" charset="0"/>
                        <a:hlinkClick r:id="rId2"/>
                      </a:endParaRPr>
                    </a:p>
                    <a:p>
                      <a:r>
                        <a:rPr lang="en-GB" sz="1000" b="0" dirty="0" smtClean="0">
                          <a:solidFill>
                            <a:schemeClr val="tx1"/>
                          </a:solidFill>
                          <a:latin typeface="Arial" pitchFamily="34" charset="0"/>
                          <a:cs typeface="Arial" pitchFamily="34" charset="0"/>
                          <a:hlinkClick r:id="rId2"/>
                        </a:rPr>
                        <a:t>Serenity</a:t>
                      </a:r>
                      <a:r>
                        <a:rPr lang="en-GB" sz="1000" b="0" baseline="0" dirty="0" smtClean="0">
                          <a:solidFill>
                            <a:schemeClr val="tx1"/>
                          </a:solidFill>
                          <a:latin typeface="Arial" pitchFamily="34" charset="0"/>
                          <a:cs typeface="Arial" pitchFamily="34" charset="0"/>
                          <a:hlinkClick r:id="rId2"/>
                        </a:rPr>
                        <a:t> Integrated mentoring</a:t>
                      </a:r>
                      <a:r>
                        <a:rPr lang="en-GB" sz="1000" b="0" baseline="0" dirty="0" smtClean="0">
                          <a:solidFill>
                            <a:schemeClr val="tx1"/>
                          </a:solidFill>
                          <a:latin typeface="Arial" pitchFamily="34" charset="0"/>
                          <a:cs typeface="Arial" pitchFamily="34" charset="0"/>
                        </a:rPr>
                        <a:t>: plan for full London implementation by March 2020.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u="sng" baseline="0" dirty="0" smtClean="0">
                          <a:solidFill>
                            <a:schemeClr val="tx1"/>
                          </a:solidFill>
                          <a:latin typeface="Arial" pitchFamily="34" charset="0"/>
                          <a:cs typeface="Arial" pitchFamily="34" charset="0"/>
                        </a:rPr>
                        <a:t>MH training for frontline Metropolitan Police officers:</a:t>
                      </a:r>
                      <a:r>
                        <a:rPr lang="en-GB" sz="1000" b="0" u="none" baseline="0" dirty="0" smtClean="0">
                          <a:solidFill>
                            <a:schemeClr val="tx1"/>
                          </a:solidFill>
                          <a:latin typeface="Arial" pitchFamily="34" charset="0"/>
                          <a:cs typeface="Arial" pitchFamily="34" charset="0"/>
                        </a:rPr>
                        <a:t> o</a:t>
                      </a:r>
                      <a:r>
                        <a:rPr lang="en-GB" sz="1000" b="0" dirty="0" smtClean="0">
                          <a:solidFill>
                            <a:schemeClr val="tx1"/>
                          </a:solidFill>
                          <a:latin typeface="Arial" pitchFamily="34" charset="0"/>
                          <a:cs typeface="Arial" pitchFamily="34" charset="0"/>
                        </a:rPr>
                        <a:t>ne-day course for 8000 front-line officers focusing on MH legislation and MH conditions frequently encountered. Training will aim to support officers to use s136 services less. </a:t>
                      </a:r>
                    </a:p>
                    <a:p>
                      <a:r>
                        <a:rPr lang="en-GB" sz="1000" b="0" u="sng" baseline="0" dirty="0" smtClean="0">
                          <a:solidFill>
                            <a:schemeClr val="tx1"/>
                          </a:solidFill>
                          <a:latin typeface="Arial" pitchFamily="34" charset="0"/>
                          <a:cs typeface="Arial" pitchFamily="34" charset="0"/>
                        </a:rPr>
                        <a:t>MH advice lines: </a:t>
                      </a:r>
                      <a:r>
                        <a:rPr lang="en-GB" sz="1000" b="0" dirty="0" smtClean="0">
                          <a:solidFill>
                            <a:schemeClr val="tx1"/>
                          </a:solidFill>
                          <a:uFill>
                            <a:solidFill>
                              <a:srgbClr val="000000"/>
                            </a:solidFill>
                          </a:uFill>
                          <a:latin typeface="Arial" pitchFamily="34" charset="0"/>
                          <a:ea typeface="Arial Unicode MS"/>
                          <a:cs typeface="Arial" pitchFamily="34" charset="0"/>
                        </a:rPr>
                        <a:t>A single </a:t>
                      </a:r>
                      <a:r>
                        <a:rPr lang="en-GB" sz="1000" b="0" dirty="0" err="1" smtClean="0">
                          <a:solidFill>
                            <a:schemeClr val="tx1"/>
                          </a:solidFill>
                          <a:uFill>
                            <a:solidFill>
                              <a:srgbClr val="000000"/>
                            </a:solidFill>
                          </a:uFill>
                          <a:latin typeface="Arial" pitchFamily="34" charset="0"/>
                          <a:ea typeface="Arial Unicode MS"/>
                          <a:cs typeface="Arial" pitchFamily="34" charset="0"/>
                        </a:rPr>
                        <a:t>pan-London</a:t>
                      </a:r>
                      <a:r>
                        <a:rPr lang="en-GB" sz="1000" b="0" dirty="0" smtClean="0">
                          <a:solidFill>
                            <a:schemeClr val="tx1"/>
                          </a:solidFill>
                          <a:uFill>
                            <a:solidFill>
                              <a:srgbClr val="000000"/>
                            </a:solidFill>
                          </a:uFill>
                          <a:latin typeface="Arial" pitchFamily="34" charset="0"/>
                          <a:ea typeface="Arial Unicode MS"/>
                          <a:cs typeface="Arial" pitchFamily="34" charset="0"/>
                        </a:rPr>
                        <a:t> number for officers routing to local Mental Health advice line</a:t>
                      </a:r>
                      <a:r>
                        <a:rPr lang="en-GB" sz="1000" b="0" baseline="0" dirty="0" smtClean="0">
                          <a:solidFill>
                            <a:schemeClr val="tx1"/>
                          </a:solidFill>
                          <a:uFillTx/>
                          <a:latin typeface="Arial" pitchFamily="34" charset="0"/>
                          <a:ea typeface="+mn-ea"/>
                          <a:cs typeface="Arial" pitchFamily="34" charset="0"/>
                        </a:rPr>
                        <a:t> </a:t>
                      </a:r>
                      <a:r>
                        <a:rPr lang="en-GB" sz="1000" b="0" baseline="0" dirty="0" smtClean="0">
                          <a:solidFill>
                            <a:schemeClr val="tx1"/>
                          </a:solidFill>
                          <a:latin typeface="Arial" pitchFamily="34" charset="0"/>
                          <a:cs typeface="Arial" pitchFamily="34" charset="0"/>
                        </a:rPr>
                        <a:t>rolled out in February 2019 to provide advice to front-line police when they encounter someone in crisis.</a:t>
                      </a:r>
                    </a:p>
                    <a:p>
                      <a:r>
                        <a:rPr lang="en-GB" sz="1000" b="0" u="sng" baseline="0" dirty="0" smtClean="0">
                          <a:solidFill>
                            <a:schemeClr val="tx1"/>
                          </a:solidFill>
                          <a:latin typeface="Arial" pitchFamily="34" charset="0"/>
                          <a:cs typeface="Arial" pitchFamily="34" charset="0"/>
                        </a:rPr>
                        <a:t>NHS Long term plan commitments: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baseline="0" dirty="0" smtClean="0">
                          <a:solidFill>
                            <a:schemeClr val="tx1"/>
                          </a:solidFill>
                          <a:latin typeface="Arial" pitchFamily="34" charset="0"/>
                          <a:cs typeface="Arial" pitchFamily="34" charset="0"/>
                        </a:rPr>
                        <a:t> </a:t>
                      </a:r>
                      <a:r>
                        <a:rPr lang="en-GB" sz="1000" b="0" dirty="0" smtClean="0">
                          <a:solidFill>
                            <a:schemeClr val="tx1"/>
                          </a:solidFill>
                          <a:latin typeface="Arial" pitchFamily="34" charset="0"/>
                          <a:cs typeface="Arial" pitchFamily="34" charset="0"/>
                        </a:rPr>
                        <a:t>24/7 community-based mental health crisis response for adults and older adults available across England by 20/21</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dirty="0" smtClean="0">
                          <a:solidFill>
                            <a:schemeClr val="tx1"/>
                          </a:solidFill>
                          <a:latin typeface="Arial" pitchFamily="34" charset="0"/>
                          <a:cs typeface="Arial" pitchFamily="34" charset="0"/>
                        </a:rPr>
                        <a:t>Single point of access for those in crisis through NHS 111 and timely, universal mental health crisis care for everyone.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dirty="0" smtClean="0">
                          <a:solidFill>
                            <a:schemeClr val="tx1"/>
                          </a:solidFill>
                          <a:latin typeface="Arial" pitchFamily="34" charset="0"/>
                          <a:cs typeface="Arial" pitchFamily="34" charset="0"/>
                        </a:rPr>
                        <a:t>Increase alternative forms of provision for those in crisis.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dirty="0" smtClean="0">
                          <a:solidFill>
                            <a:schemeClr val="tx1"/>
                          </a:solidFill>
                          <a:latin typeface="Arial" pitchFamily="34" charset="0"/>
                          <a:cs typeface="Arial" pitchFamily="34" charset="0"/>
                        </a:rPr>
                        <a:t>An additional 345,000 CYP (aged 0-25) will access support via NHS funded MH services and school/college MH Support Teams rolled out to between one-fifth and a quarter of the country (by 2023/24). </a:t>
                      </a:r>
                    </a:p>
                  </a:txBody>
                  <a:tcPr>
                    <a:solidFill>
                      <a:srgbClr val="AF1665">
                        <a:alpha val="20000"/>
                      </a:srgbClr>
                    </a:solidFill>
                  </a:tcPr>
                </a:tc>
              </a:tr>
              <a:tr h="1224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tx1"/>
                          </a:solidFill>
                          <a:latin typeface="Arial" pitchFamily="34" charset="0"/>
                          <a:cs typeface="Arial" pitchFamily="34" charset="0"/>
                        </a:rPr>
                        <a:t>Staff not always clear on their </a:t>
                      </a:r>
                      <a:r>
                        <a:rPr lang="en-GB" sz="1000" b="1" dirty="0" smtClean="0">
                          <a:solidFill>
                            <a:schemeClr val="accent1">
                              <a:lumMod val="75000"/>
                            </a:schemeClr>
                          </a:solidFill>
                          <a:latin typeface="Arial" pitchFamily="34" charset="0"/>
                          <a:cs typeface="Arial" pitchFamily="34" charset="0"/>
                        </a:rPr>
                        <a:t>legal and clinical responsibilities</a:t>
                      </a:r>
                    </a:p>
                  </a:txBody>
                  <a:tcPr>
                    <a:solidFill>
                      <a:srgbClr val="AF1665">
                        <a:alpha val="10196"/>
                      </a:srgbClr>
                    </a:solidFill>
                  </a:tcPr>
                </a:tc>
                <a:tc>
                  <a:txBody>
                    <a:bodyPr/>
                    <a:lstStyle/>
                    <a:p>
                      <a:r>
                        <a:rPr lang="en-GB" sz="1000" b="0" u="sng" dirty="0" smtClean="0">
                          <a:solidFill>
                            <a:schemeClr val="tx1"/>
                          </a:solidFill>
                          <a:latin typeface="Arial" pitchFamily="34" charset="0"/>
                          <a:cs typeface="Arial" pitchFamily="34" charset="0"/>
                        </a:rPr>
                        <a:t>Implementation of </a:t>
                      </a:r>
                      <a:r>
                        <a:rPr lang="en-GB" sz="1000" b="0" u="sng" dirty="0" err="1" smtClean="0">
                          <a:solidFill>
                            <a:schemeClr val="tx1"/>
                          </a:solidFill>
                          <a:latin typeface="Arial" pitchFamily="34" charset="0"/>
                          <a:cs typeface="Arial" pitchFamily="34" charset="0"/>
                        </a:rPr>
                        <a:t>pan-London</a:t>
                      </a:r>
                      <a:r>
                        <a:rPr lang="en-GB" sz="1000" b="0" u="sng" dirty="0" smtClean="0">
                          <a:solidFill>
                            <a:schemeClr val="tx1"/>
                          </a:solidFill>
                          <a:latin typeface="Arial" pitchFamily="34" charset="0"/>
                          <a:cs typeface="Arial" pitchFamily="34" charset="0"/>
                        </a:rPr>
                        <a:t> s136 new model</a:t>
                      </a:r>
                      <a:r>
                        <a:rPr lang="en-GB" sz="1000" b="0" u="sng" baseline="0" dirty="0" smtClean="0">
                          <a:solidFill>
                            <a:schemeClr val="tx1"/>
                          </a:solidFill>
                          <a:latin typeface="Arial" pitchFamily="34" charset="0"/>
                          <a:cs typeface="Arial" pitchFamily="34" charset="0"/>
                        </a:rPr>
                        <a:t> of care:</a:t>
                      </a:r>
                      <a:r>
                        <a:rPr lang="en-GB" sz="1000" b="0" u="none" baseline="0" dirty="0" smtClean="0">
                          <a:solidFill>
                            <a:schemeClr val="tx1"/>
                          </a:solidFill>
                          <a:latin typeface="Arial" pitchFamily="34" charset="0"/>
                          <a:cs typeface="Arial" pitchFamily="34" charset="0"/>
                        </a:rPr>
                        <a:t> expected benefits include</a:t>
                      </a:r>
                      <a:r>
                        <a:rPr lang="en-GB" sz="1000" b="0" u="none" baseline="0" dirty="0" smtClean="0">
                          <a:solidFill>
                            <a:schemeClr val="dk1"/>
                          </a:solidFill>
                          <a:latin typeface="Arial" pitchFamily="34" charset="0"/>
                          <a:cs typeface="Arial" pitchFamily="34" charset="0"/>
                        </a:rPr>
                        <a:t> f</a:t>
                      </a:r>
                      <a:r>
                        <a:rPr lang="en-GB" sz="1000" dirty="0" smtClean="0">
                          <a:latin typeface="Arial" pitchFamily="34" charset="0"/>
                          <a:cs typeface="Arial" pitchFamily="34" charset="0"/>
                        </a:rPr>
                        <a:t>ewer A&amp;E attendances</a:t>
                      </a:r>
                      <a:r>
                        <a:rPr lang="en-GB" sz="1000" baseline="0" dirty="0" smtClean="0">
                          <a:latin typeface="Arial" pitchFamily="34" charset="0"/>
                          <a:cs typeface="Arial" pitchFamily="34" charset="0"/>
                        </a:rPr>
                        <a:t> and i</a:t>
                      </a:r>
                      <a:r>
                        <a:rPr lang="en-GB" sz="1000" dirty="0" smtClean="0">
                          <a:latin typeface="Arial" pitchFamily="34" charset="0"/>
                          <a:cs typeface="Arial" pitchFamily="34" charset="0"/>
                        </a:rPr>
                        <a:t>mproved staff expertise</a:t>
                      </a:r>
                      <a:endParaRPr lang="en-GB" sz="1000" b="0" u="sng" dirty="0" smtClean="0">
                        <a:solidFill>
                          <a:schemeClr val="tx1"/>
                        </a:solidFill>
                        <a:latin typeface="Arial" pitchFamily="34" charset="0"/>
                        <a:cs typeface="Arial" pitchFamily="34" charset="0"/>
                      </a:endParaRPr>
                    </a:p>
                    <a:p>
                      <a:r>
                        <a:rPr lang="en-GB" sz="1000" b="0" u="sng" dirty="0" smtClean="0">
                          <a:solidFill>
                            <a:schemeClr val="tx1"/>
                          </a:solidFill>
                          <a:latin typeface="Arial" pitchFamily="34" charset="0"/>
                          <a:cs typeface="Arial" pitchFamily="34" charset="0"/>
                        </a:rPr>
                        <a:t>MHA multiagency training</a:t>
                      </a:r>
                      <a:r>
                        <a:rPr lang="en-GB" sz="1000" b="0" u="sng" baseline="0" dirty="0" smtClean="0">
                          <a:solidFill>
                            <a:schemeClr val="tx1"/>
                          </a:solidFill>
                          <a:latin typeface="Arial" pitchFamily="34" charset="0"/>
                          <a:cs typeface="Arial" pitchFamily="34" charset="0"/>
                        </a:rPr>
                        <a:t> </a:t>
                      </a:r>
                      <a:r>
                        <a:rPr lang="en-GB" sz="1000" b="0" baseline="0" dirty="0" smtClean="0">
                          <a:solidFill>
                            <a:schemeClr val="tx1"/>
                          </a:solidFill>
                          <a:latin typeface="Arial" pitchFamily="34" charset="0"/>
                          <a:cs typeface="Arial" pitchFamily="34" charset="0"/>
                        </a:rPr>
                        <a:t>evaluation, crisis care </a:t>
                      </a:r>
                      <a:r>
                        <a:rPr lang="en-GB" sz="1000" b="0" baseline="0" dirty="0" smtClean="0">
                          <a:solidFill>
                            <a:schemeClr val="tx1"/>
                          </a:solidFill>
                          <a:latin typeface="Arial" pitchFamily="34" charset="0"/>
                          <a:cs typeface="Arial" pitchFamily="34" charset="0"/>
                          <a:hlinkClick r:id="rId3"/>
                        </a:rPr>
                        <a:t>toolkit</a:t>
                      </a:r>
                      <a:r>
                        <a:rPr lang="en-GB" sz="1000" b="0" baseline="0" dirty="0" smtClean="0">
                          <a:solidFill>
                            <a:schemeClr val="tx1"/>
                          </a:solidFill>
                          <a:latin typeface="Arial" pitchFamily="34" charset="0"/>
                          <a:cs typeface="Arial" pitchFamily="34" charset="0"/>
                        </a:rPr>
                        <a:t> and roles and responsibility posters shared widely to support further local training. </a:t>
                      </a:r>
                    </a:p>
                    <a:p>
                      <a:r>
                        <a:rPr lang="en-GB" sz="1000" b="0" u="sng" baseline="0" dirty="0" smtClean="0">
                          <a:solidFill>
                            <a:schemeClr val="tx1"/>
                          </a:solidFill>
                          <a:latin typeface="Arial" pitchFamily="34" charset="0"/>
                          <a:cs typeface="Arial" pitchFamily="34" charset="0"/>
                        </a:rPr>
                        <a:t>NHS Long Term Plan commitments: </a:t>
                      </a:r>
                      <a:r>
                        <a:rPr lang="en-GB" sz="1000" b="0" u="none" baseline="0" dirty="0" smtClean="0">
                          <a:solidFill>
                            <a:schemeClr val="tx1"/>
                          </a:solidFill>
                          <a:latin typeface="Arial" pitchFamily="34" charset="0"/>
                          <a:cs typeface="Arial" pitchFamily="34" charset="0"/>
                        </a:rPr>
                        <a:t>a</a:t>
                      </a:r>
                      <a:r>
                        <a:rPr lang="en-GB" sz="1000" b="0" dirty="0" smtClean="0">
                          <a:solidFill>
                            <a:schemeClr val="tx1"/>
                          </a:solidFill>
                          <a:latin typeface="Arial" pitchFamily="34" charset="0"/>
                          <a:cs typeface="Arial" pitchFamily="34" charset="0"/>
                        </a:rPr>
                        <a:t>mbulance staff will be trained and equipped to respond effectively to people in a crisis</a:t>
                      </a:r>
                    </a:p>
                  </a:txBody>
                  <a:tcPr>
                    <a:solidFill>
                      <a:srgbClr val="AF1665">
                        <a:alpha val="10196"/>
                      </a:srgbClr>
                    </a:solidFill>
                  </a:tcPr>
                </a:tc>
              </a:tr>
              <a:tr h="122416">
                <a:tc>
                  <a:txBody>
                    <a:bodyPr/>
                    <a:lstStyle/>
                    <a:p>
                      <a:pPr lvl="0"/>
                      <a:r>
                        <a:rPr lang="en-GB" sz="1000" b="1" dirty="0" smtClean="0">
                          <a:solidFill>
                            <a:schemeClr val="accent1">
                              <a:lumMod val="75000"/>
                            </a:schemeClr>
                          </a:solidFill>
                          <a:latin typeface="Arial" pitchFamily="34" charset="0"/>
                          <a:cs typeface="Arial" pitchFamily="34" charset="0"/>
                        </a:rPr>
                        <a:t>Delays</a:t>
                      </a:r>
                      <a:r>
                        <a:rPr lang="en-GB" sz="1000" b="1" dirty="0" smtClean="0">
                          <a:solidFill>
                            <a:schemeClr val="tx1"/>
                          </a:solidFill>
                          <a:latin typeface="Arial" pitchFamily="34" charset="0"/>
                          <a:cs typeface="Arial" pitchFamily="34" charset="0"/>
                        </a:rPr>
                        <a:t> </a:t>
                      </a:r>
                      <a:r>
                        <a:rPr lang="en-GB" sz="1000" b="0" dirty="0" smtClean="0">
                          <a:solidFill>
                            <a:schemeClr val="tx1"/>
                          </a:solidFill>
                          <a:latin typeface="Arial" pitchFamily="34" charset="0"/>
                          <a:cs typeface="Arial" pitchFamily="34" charset="0"/>
                        </a:rPr>
                        <a:t>in</a:t>
                      </a:r>
                      <a:r>
                        <a:rPr lang="en-GB" sz="1000" b="0" baseline="0" dirty="0" smtClean="0">
                          <a:solidFill>
                            <a:schemeClr val="tx1"/>
                          </a:solidFill>
                          <a:latin typeface="Arial" pitchFamily="34" charset="0"/>
                          <a:cs typeface="Arial" pitchFamily="34" charset="0"/>
                        </a:rPr>
                        <a:t> pathway</a:t>
                      </a:r>
                      <a:endParaRPr lang="en-GB" sz="1000" b="0" dirty="0">
                        <a:solidFill>
                          <a:schemeClr val="tx1"/>
                        </a:solidFill>
                        <a:latin typeface="Arial" pitchFamily="34" charset="0"/>
                        <a:cs typeface="Arial" pitchFamily="34" charset="0"/>
                      </a:endParaRPr>
                    </a:p>
                  </a:txBody>
                  <a:tcPr>
                    <a:solidFill>
                      <a:srgbClr val="AF1665">
                        <a:alpha val="20000"/>
                      </a:srgbClr>
                    </a:solidFill>
                  </a:tcPr>
                </a:tc>
                <a:tc>
                  <a:txBody>
                    <a:bodyPr/>
                    <a:lstStyle/>
                    <a:p>
                      <a:pPr marL="0" indent="0">
                        <a:spcAft>
                          <a:spcPts val="0"/>
                        </a:spcAft>
                        <a:buFont typeface="Arial" pitchFamily="34" charset="0"/>
                        <a:buNone/>
                      </a:pPr>
                      <a:r>
                        <a:rPr lang="en-GB" sz="1000" b="0" u="sng" dirty="0" smtClean="0">
                          <a:solidFill>
                            <a:schemeClr val="tx1"/>
                          </a:solidFill>
                          <a:latin typeface="Arial" pitchFamily="34" charset="0"/>
                          <a:cs typeface="Arial" pitchFamily="34" charset="0"/>
                        </a:rPr>
                        <a:t>Implementation of </a:t>
                      </a:r>
                      <a:r>
                        <a:rPr lang="en-GB" sz="1000" b="0" u="sng" dirty="0" err="1" smtClean="0">
                          <a:solidFill>
                            <a:schemeClr val="tx1"/>
                          </a:solidFill>
                          <a:latin typeface="Arial" pitchFamily="34" charset="0"/>
                          <a:cs typeface="Arial" pitchFamily="34" charset="0"/>
                        </a:rPr>
                        <a:t>pan-London</a:t>
                      </a:r>
                      <a:r>
                        <a:rPr lang="en-GB" sz="1000" b="0" u="sng" dirty="0" smtClean="0">
                          <a:solidFill>
                            <a:schemeClr val="tx1"/>
                          </a:solidFill>
                          <a:latin typeface="Arial" pitchFamily="34" charset="0"/>
                          <a:cs typeface="Arial" pitchFamily="34" charset="0"/>
                        </a:rPr>
                        <a:t> s136 new model</a:t>
                      </a:r>
                      <a:r>
                        <a:rPr lang="en-GB" sz="1000" b="0" u="sng" baseline="0" dirty="0" smtClean="0">
                          <a:solidFill>
                            <a:schemeClr val="tx1"/>
                          </a:solidFill>
                          <a:latin typeface="Arial" pitchFamily="34" charset="0"/>
                          <a:cs typeface="Arial" pitchFamily="34" charset="0"/>
                        </a:rPr>
                        <a:t> of care:</a:t>
                      </a:r>
                      <a:r>
                        <a:rPr lang="en-GB" sz="1000" b="0" u="none" baseline="0" dirty="0" smtClean="0">
                          <a:solidFill>
                            <a:schemeClr val="tx1"/>
                          </a:solidFill>
                          <a:latin typeface="Arial" pitchFamily="34" charset="0"/>
                          <a:cs typeface="Arial" pitchFamily="34" charset="0"/>
                        </a:rPr>
                        <a:t> expected benefits include </a:t>
                      </a:r>
                      <a:r>
                        <a:rPr lang="en-GB" sz="1000" b="0" u="none" baseline="0" dirty="0" smtClean="0">
                          <a:solidFill>
                            <a:schemeClr val="dk1"/>
                          </a:solidFill>
                          <a:latin typeface="Arial" pitchFamily="34" charset="0"/>
                          <a:cs typeface="Arial" pitchFamily="34" charset="0"/>
                        </a:rPr>
                        <a:t>f</a:t>
                      </a:r>
                      <a:r>
                        <a:rPr lang="en-GB" sz="1000" dirty="0" smtClean="0">
                          <a:latin typeface="Arial" pitchFamily="34" charset="0"/>
                          <a:cs typeface="Arial" pitchFamily="34" charset="0"/>
                        </a:rPr>
                        <a:t>ewer delays in getting care</a:t>
                      </a:r>
                      <a:r>
                        <a:rPr lang="en-GB" sz="1000" baseline="0" dirty="0" smtClean="0">
                          <a:latin typeface="Arial" pitchFamily="34" charset="0"/>
                          <a:cs typeface="Arial" pitchFamily="34" charset="0"/>
                        </a:rPr>
                        <a:t> and r</a:t>
                      </a:r>
                      <a:r>
                        <a:rPr lang="en-GB" sz="1000" dirty="0" smtClean="0">
                          <a:latin typeface="Arial" pitchFamily="34" charset="0"/>
                          <a:cs typeface="Arial" pitchFamily="34" charset="0"/>
                        </a:rPr>
                        <a:t>educed length of stay at a HBPoS</a:t>
                      </a:r>
                      <a:endParaRPr lang="en-GB" sz="1000" b="0" u="none" baseline="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u="sng" baseline="0" dirty="0" smtClean="0">
                          <a:solidFill>
                            <a:schemeClr val="tx1"/>
                          </a:solidFill>
                          <a:latin typeface="Arial" pitchFamily="34" charset="0"/>
                          <a:cs typeface="Arial" pitchFamily="34" charset="0"/>
                        </a:rPr>
                        <a:t>NHS Long term plan commitments: </a:t>
                      </a:r>
                      <a:r>
                        <a:rPr lang="en-GB" sz="1000" b="0" u="none" baseline="0" dirty="0" smtClean="0">
                          <a:solidFill>
                            <a:schemeClr val="tx1"/>
                          </a:solidFill>
                          <a:latin typeface="Arial" pitchFamily="34" charset="0"/>
                          <a:cs typeface="Arial" pitchFamily="34" charset="0"/>
                        </a:rPr>
                        <a:t>s</a:t>
                      </a:r>
                      <a:r>
                        <a:rPr lang="en-GB" sz="1000" b="0" u="none" dirty="0" smtClean="0">
                          <a:solidFill>
                            <a:schemeClr val="tx1"/>
                          </a:solidFill>
                          <a:latin typeface="Arial" pitchFamily="34" charset="0"/>
                          <a:cs typeface="Arial" pitchFamily="34" charset="0"/>
                        </a:rPr>
                        <a:t>pecific waiting times targets </a:t>
                      </a:r>
                      <a:r>
                        <a:rPr lang="en-GB" sz="1000" b="0" dirty="0" smtClean="0">
                          <a:solidFill>
                            <a:schemeClr val="tx1"/>
                          </a:solidFill>
                          <a:latin typeface="Arial" pitchFamily="34" charset="0"/>
                          <a:cs typeface="Arial" pitchFamily="34" charset="0"/>
                        </a:rPr>
                        <a:t>for emergency mental health services will take effect from 2020.</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u="sng" dirty="0" smtClean="0">
                          <a:solidFill>
                            <a:schemeClr val="tx1"/>
                          </a:solidFill>
                          <a:latin typeface="Arial" pitchFamily="34" charset="0"/>
                          <a:cs typeface="Arial" pitchFamily="34" charset="0"/>
                          <a:sym typeface="Calibri"/>
                        </a:rPr>
                        <a:t>Mental Health Compact Implementation</a:t>
                      </a:r>
                      <a:r>
                        <a:rPr lang="en-GB" sz="1000" b="0" u="none" dirty="0" smtClean="0">
                          <a:solidFill>
                            <a:schemeClr val="tx1"/>
                          </a:solidFill>
                          <a:latin typeface="Arial" pitchFamily="34" charset="0"/>
                          <a:cs typeface="Arial" pitchFamily="34" charset="0"/>
                          <a:sym typeface="Calibri"/>
                        </a:rPr>
                        <a:t>:</a:t>
                      </a:r>
                      <a:r>
                        <a:rPr lang="en-GB" sz="1000" b="0" u="none" baseline="0" dirty="0" smtClean="0">
                          <a:solidFill>
                            <a:schemeClr val="tx1"/>
                          </a:solidFill>
                          <a:latin typeface="Arial" pitchFamily="34" charset="0"/>
                          <a:cs typeface="Arial" pitchFamily="34" charset="0"/>
                          <a:sym typeface="Calibri"/>
                        </a:rPr>
                        <a:t> s</a:t>
                      </a:r>
                      <a:r>
                        <a:rPr lang="en-GB" sz="1000" b="0" dirty="0" smtClean="0">
                          <a:solidFill>
                            <a:schemeClr val="tx1"/>
                          </a:solidFill>
                          <a:latin typeface="Arial" pitchFamily="34" charset="0"/>
                          <a:cs typeface="Arial" pitchFamily="34" charset="0"/>
                        </a:rPr>
                        <a:t>etting out roles and responsibilities and principles for a London-wide approach to capacity management and escalation. </a:t>
                      </a:r>
                    </a:p>
                    <a:p>
                      <a:r>
                        <a:rPr lang="en-GB" sz="1000" b="0" u="sng" dirty="0" smtClean="0">
                          <a:solidFill>
                            <a:schemeClr val="tx1"/>
                          </a:solidFill>
                          <a:latin typeface="Arial" pitchFamily="34" charset="0"/>
                          <a:cs typeface="Arial" pitchFamily="34" charset="0"/>
                        </a:rPr>
                        <a:t>UEC Accelerated Improvement programme</a:t>
                      </a:r>
                      <a:r>
                        <a:rPr lang="en-GB" sz="1000" b="0" u="none" dirty="0" smtClean="0">
                          <a:solidFill>
                            <a:schemeClr val="tx1"/>
                          </a:solidFill>
                          <a:latin typeface="Arial" pitchFamily="34" charset="0"/>
                          <a:cs typeface="Arial" pitchFamily="34" charset="0"/>
                        </a:rPr>
                        <a:t>:</a:t>
                      </a:r>
                      <a:r>
                        <a:rPr lang="en-GB" sz="1000" b="0" u="none" baseline="0" dirty="0" smtClean="0">
                          <a:solidFill>
                            <a:schemeClr val="tx1"/>
                          </a:solidFill>
                          <a:latin typeface="Arial" pitchFamily="34" charset="0"/>
                          <a:cs typeface="Arial" pitchFamily="34" charset="0"/>
                        </a:rPr>
                        <a:t> d</a:t>
                      </a:r>
                      <a:r>
                        <a:rPr lang="en-GB" sz="1000" b="0" baseline="0" dirty="0" smtClean="0">
                          <a:solidFill>
                            <a:schemeClr val="tx1"/>
                          </a:solidFill>
                          <a:latin typeface="Arial" pitchFamily="34" charset="0"/>
                          <a:cs typeface="Arial" pitchFamily="34" charset="0"/>
                        </a:rPr>
                        <a:t>elayed transfer of care support in certain hospitals  to improve flow through system.  </a:t>
                      </a:r>
                      <a:endParaRPr lang="en-GB" sz="1000" b="0" dirty="0">
                        <a:solidFill>
                          <a:schemeClr val="tx1"/>
                        </a:solidFill>
                        <a:latin typeface="Arial" pitchFamily="34" charset="0"/>
                        <a:cs typeface="Arial" pitchFamily="34" charset="0"/>
                      </a:endParaRPr>
                    </a:p>
                  </a:txBody>
                  <a:tcPr>
                    <a:solidFill>
                      <a:srgbClr val="AF1665">
                        <a:alpha val="20000"/>
                      </a:srgbClr>
                    </a:solidFill>
                  </a:tcPr>
                </a:tc>
              </a:tr>
              <a:tr h="370840">
                <a:tc>
                  <a:txBody>
                    <a:bodyPr/>
                    <a:lstStyle/>
                    <a:p>
                      <a:pPr marL="0" indent="0">
                        <a:spcBef>
                          <a:spcPts val="400"/>
                        </a:spcBef>
                        <a:buFont typeface="Wingdings" pitchFamily="2" charset="2"/>
                        <a:buNone/>
                      </a:pPr>
                      <a:r>
                        <a:rPr lang="en-GB" sz="1000" b="0" dirty="0" smtClean="0">
                          <a:solidFill>
                            <a:schemeClr val="tx1"/>
                          </a:solidFill>
                          <a:latin typeface="Arial" pitchFamily="34" charset="0"/>
                          <a:cs typeface="Arial" pitchFamily="34" charset="0"/>
                        </a:rPr>
                        <a:t>Not all staff </a:t>
                      </a:r>
                      <a:r>
                        <a:rPr lang="en-GB" sz="1000" b="1" dirty="0" smtClean="0">
                          <a:solidFill>
                            <a:schemeClr val="accent1">
                              <a:lumMod val="75000"/>
                            </a:schemeClr>
                          </a:solidFill>
                          <a:latin typeface="Arial" pitchFamily="34" charset="0"/>
                          <a:cs typeface="Arial" pitchFamily="34" charset="0"/>
                        </a:rPr>
                        <a:t>aware</a:t>
                      </a:r>
                      <a:r>
                        <a:rPr lang="en-GB" sz="1000" b="0" dirty="0" smtClean="0">
                          <a:solidFill>
                            <a:schemeClr val="tx1"/>
                          </a:solidFill>
                          <a:latin typeface="Arial" pitchFamily="34" charset="0"/>
                          <a:cs typeface="Arial" pitchFamily="34" charset="0"/>
                        </a:rPr>
                        <a:t> of London’s s136 pathway and voluntary handover process</a:t>
                      </a:r>
                      <a:endParaRPr lang="en-GB" sz="1000" b="0" dirty="0">
                        <a:solidFill>
                          <a:schemeClr val="tx1"/>
                        </a:solidFill>
                        <a:latin typeface="Arial" pitchFamily="34" charset="0"/>
                        <a:cs typeface="Arial" pitchFamily="34" charset="0"/>
                      </a:endParaRPr>
                    </a:p>
                  </a:txBody>
                  <a:tcPr>
                    <a:solidFill>
                      <a:srgbClr val="AF1665">
                        <a:alpha val="10196"/>
                      </a:srgbClr>
                    </a:solidFill>
                  </a:tcPr>
                </a:tc>
                <a:tc>
                  <a:txBody>
                    <a:bodyPr/>
                    <a:lstStyle/>
                    <a:p>
                      <a:r>
                        <a:rPr lang="en-GB" sz="1000" b="0" u="sng" dirty="0" smtClean="0">
                          <a:solidFill>
                            <a:schemeClr val="tx1"/>
                          </a:solidFill>
                          <a:latin typeface="Arial" pitchFamily="34" charset="0"/>
                          <a:cs typeface="Arial" pitchFamily="34" charset="0"/>
                        </a:rPr>
                        <a:t>MHA multiagency</a:t>
                      </a:r>
                      <a:r>
                        <a:rPr lang="en-GB" sz="1000" b="0" u="sng" baseline="0" dirty="0" smtClean="0">
                          <a:solidFill>
                            <a:schemeClr val="tx1"/>
                          </a:solidFill>
                          <a:latin typeface="Arial" pitchFamily="34" charset="0"/>
                          <a:cs typeface="Arial" pitchFamily="34" charset="0"/>
                        </a:rPr>
                        <a:t> t</a:t>
                      </a:r>
                      <a:r>
                        <a:rPr lang="en-GB" sz="1000" b="0" u="sng" dirty="0" smtClean="0">
                          <a:solidFill>
                            <a:schemeClr val="tx1"/>
                          </a:solidFill>
                          <a:latin typeface="Arial" pitchFamily="34" charset="0"/>
                          <a:cs typeface="Arial" pitchFamily="34" charset="0"/>
                        </a:rPr>
                        <a:t>raining</a:t>
                      </a:r>
                      <a:r>
                        <a:rPr lang="en-GB" sz="1000" b="0" u="none" dirty="0" smtClean="0">
                          <a:solidFill>
                            <a:schemeClr val="tx1"/>
                          </a:solidFill>
                          <a:latin typeface="Arial" pitchFamily="34" charset="0"/>
                          <a:cs typeface="Arial" pitchFamily="34" charset="0"/>
                        </a:rPr>
                        <a:t> </a:t>
                      </a:r>
                      <a:r>
                        <a:rPr lang="en-GB" sz="1000" b="0" baseline="0" dirty="0" smtClean="0">
                          <a:solidFill>
                            <a:schemeClr val="tx1"/>
                          </a:solidFill>
                          <a:latin typeface="Arial" pitchFamily="34" charset="0"/>
                          <a:cs typeface="Arial" pitchFamily="34" charset="0"/>
                        </a:rPr>
                        <a:t>evaluation, crisis care </a:t>
                      </a:r>
                      <a:r>
                        <a:rPr lang="en-GB" sz="1000" b="0" baseline="0" dirty="0" smtClean="0">
                          <a:solidFill>
                            <a:schemeClr val="tx1"/>
                          </a:solidFill>
                          <a:latin typeface="Arial" pitchFamily="34" charset="0"/>
                          <a:cs typeface="Arial" pitchFamily="34" charset="0"/>
                          <a:hlinkClick r:id="rId3"/>
                        </a:rPr>
                        <a:t>toolkit</a:t>
                      </a:r>
                      <a:r>
                        <a:rPr lang="en-GB" sz="1000" b="0" baseline="0" dirty="0" smtClean="0">
                          <a:solidFill>
                            <a:schemeClr val="tx1"/>
                          </a:solidFill>
                          <a:latin typeface="Arial" pitchFamily="34" charset="0"/>
                          <a:cs typeface="Arial" pitchFamily="34" charset="0"/>
                        </a:rPr>
                        <a:t> and roles and responsibility posters shared widely to support further local training.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baseline="0" dirty="0" smtClean="0">
                        <a:solidFill>
                          <a:schemeClr val="tx1"/>
                        </a:solidFill>
                        <a:latin typeface="Arial" pitchFamily="34" charset="0"/>
                        <a:cs typeface="Arial" pitchFamily="34" charset="0"/>
                      </a:endParaRPr>
                    </a:p>
                  </a:txBody>
                  <a:tcPr>
                    <a:solidFill>
                      <a:srgbClr val="AF1665">
                        <a:alpha val="10196"/>
                      </a:srgbClr>
                    </a:solidFill>
                  </a:tcPr>
                </a:tc>
              </a:tr>
              <a:tr h="370840">
                <a:tc>
                  <a:txBody>
                    <a:bodyPr/>
                    <a:lstStyle/>
                    <a:p>
                      <a:pPr marL="0" indent="0">
                        <a:spcBef>
                          <a:spcPts val="400"/>
                        </a:spcBef>
                        <a:buFont typeface="Wingdings" pitchFamily="2" charset="2"/>
                        <a:buNone/>
                      </a:pPr>
                      <a:r>
                        <a:rPr lang="en-GB" sz="1000" b="1" dirty="0" smtClean="0">
                          <a:solidFill>
                            <a:schemeClr val="accent1">
                              <a:lumMod val="75000"/>
                            </a:schemeClr>
                          </a:solidFill>
                          <a:latin typeface="Arial" pitchFamily="34" charset="0"/>
                          <a:cs typeface="Arial" pitchFamily="34" charset="0"/>
                        </a:rPr>
                        <a:t>Use of EDs</a:t>
                      </a:r>
                      <a:r>
                        <a:rPr lang="en-GB" sz="1000" b="1" baseline="0" dirty="0" smtClean="0">
                          <a:solidFill>
                            <a:schemeClr val="accent1">
                              <a:lumMod val="75000"/>
                            </a:schemeClr>
                          </a:solidFill>
                          <a:latin typeface="Arial" pitchFamily="34" charset="0"/>
                          <a:cs typeface="Arial" pitchFamily="34" charset="0"/>
                        </a:rPr>
                        <a:t> </a:t>
                      </a:r>
                      <a:r>
                        <a:rPr lang="en-GB" sz="1000" b="0" baseline="0" dirty="0" smtClean="0">
                          <a:solidFill>
                            <a:schemeClr val="tx1"/>
                          </a:solidFill>
                          <a:latin typeface="Arial" pitchFamily="34" charset="0"/>
                          <a:cs typeface="Arial" pitchFamily="34" charset="0"/>
                        </a:rPr>
                        <a:t>for ‘medical clearance’</a:t>
                      </a:r>
                      <a:endParaRPr lang="en-GB" sz="1000" b="0" dirty="0">
                        <a:solidFill>
                          <a:schemeClr val="tx1"/>
                        </a:solidFill>
                        <a:latin typeface="Arial" pitchFamily="34" charset="0"/>
                        <a:cs typeface="Arial" pitchFamily="34" charset="0"/>
                      </a:endParaRPr>
                    </a:p>
                  </a:txBody>
                  <a:tcPr>
                    <a:solidFill>
                      <a:srgbClr val="AF1665">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u="sng" baseline="0" dirty="0" smtClean="0">
                          <a:solidFill>
                            <a:schemeClr val="tx1"/>
                          </a:solidFill>
                          <a:latin typeface="Arial" pitchFamily="34" charset="0"/>
                          <a:cs typeface="Arial" pitchFamily="34" charset="0"/>
                        </a:rPr>
                        <a:t>Rotational Nursing Programmes between HBPoS sites and EDs</a:t>
                      </a:r>
                      <a:r>
                        <a:rPr lang="en-GB" sz="1000" b="0" u="none" baseline="0" dirty="0" smtClean="0">
                          <a:solidFill>
                            <a:schemeClr val="tx1"/>
                          </a:solidFill>
                          <a:latin typeface="Arial" pitchFamily="34" charset="0"/>
                          <a:cs typeface="Arial" pitchFamily="34" charset="0"/>
                        </a:rPr>
                        <a:t>: s</a:t>
                      </a:r>
                      <a:r>
                        <a:rPr lang="en-GB" sz="1000" baseline="0" dirty="0" smtClean="0">
                          <a:solidFill>
                            <a:schemeClr val="tx1"/>
                          </a:solidFill>
                          <a:latin typeface="Arial" pitchFamily="34" charset="0"/>
                          <a:cs typeface="Arial" pitchFamily="34" charset="0"/>
                        </a:rPr>
                        <a:t>upport for rotational programmes aimed to improve relationships between EDs and HBPoS sites and improve physical health skills and mental health skills of mental health nurses and ED nurses respectively.</a:t>
                      </a:r>
                    </a:p>
                  </a:txBody>
                  <a:tcPr>
                    <a:solidFill>
                      <a:srgbClr val="AF1665">
                        <a:alpha val="20000"/>
                      </a:srgbClr>
                    </a:solidFill>
                  </a:tcPr>
                </a:tc>
              </a:tr>
            </a:tbl>
          </a:graphicData>
        </a:graphic>
      </p:graphicFrame>
      <p:sp>
        <p:nvSpPr>
          <p:cNvPr id="2" name="Title 1"/>
          <p:cNvSpPr>
            <a:spLocks noGrp="1"/>
          </p:cNvSpPr>
          <p:nvPr>
            <p:ph type="title"/>
          </p:nvPr>
        </p:nvSpPr>
        <p:spPr>
          <a:xfrm>
            <a:off x="250825" y="188913"/>
            <a:ext cx="8642350" cy="503782"/>
          </a:xfrm>
          <a:solidFill>
            <a:schemeClr val="accent1">
              <a:lumMod val="75000"/>
            </a:schemeClr>
          </a:solidFill>
        </p:spPr>
        <p:txBody>
          <a:bodyPr anchor="ctr"/>
          <a:lstStyle/>
          <a:p>
            <a:pPr marL="0"/>
            <a:r>
              <a:rPr lang="en-GB" dirty="0" smtClean="0"/>
              <a:t>Actions underway to address s136 challenges</a:t>
            </a:r>
            <a:endParaRPr lang="en-GB" dirty="0"/>
          </a:p>
        </p:txBody>
      </p:sp>
      <p:sp>
        <p:nvSpPr>
          <p:cNvPr id="43" name="Content Placeholder 4"/>
          <p:cNvSpPr txBox="1">
            <a:spLocks/>
          </p:cNvSpPr>
          <p:nvPr/>
        </p:nvSpPr>
        <p:spPr>
          <a:xfrm>
            <a:off x="251519" y="836711"/>
            <a:ext cx="8641655" cy="1044117"/>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1700" dirty="0" smtClean="0"/>
          </a:p>
        </p:txBody>
      </p:sp>
      <p:sp>
        <p:nvSpPr>
          <p:cNvPr id="47" name="Slide Number Placeholder 3"/>
          <p:cNvSpPr>
            <a:spLocks noGrp="1"/>
          </p:cNvSpPr>
          <p:nvPr>
            <p:ph type="sldNum" sz="quarter" idx="14"/>
          </p:nvPr>
        </p:nvSpPr>
        <p:spPr>
          <a:xfrm>
            <a:off x="6876256" y="6381328"/>
            <a:ext cx="2133600" cy="365125"/>
          </a:xfrm>
        </p:spPr>
        <p:txBody>
          <a:bodyPr/>
          <a:lstStyle/>
          <a:p>
            <a:fld id="{8FC524A1-7B6A-464D-B8BC-8FE2E057339E}" type="slidenum">
              <a:rPr lang="en-GB" smtClean="0">
                <a:solidFill>
                  <a:srgbClr val="3F3F3F">
                    <a:lumMod val="50000"/>
                  </a:srgbClr>
                </a:solidFill>
              </a:rPr>
              <a:pPr/>
              <a:t>12</a:t>
            </a:fld>
            <a:endParaRPr lang="en-GB" dirty="0">
              <a:solidFill>
                <a:srgbClr val="3F3F3F">
                  <a:lumMod val="50000"/>
                </a:srgbClr>
              </a:solidFill>
            </a:endParaRPr>
          </a:p>
        </p:txBody>
      </p:sp>
    </p:spTree>
    <p:extLst>
      <p:ext uri="{BB962C8B-B14F-4D97-AF65-F5344CB8AC3E}">
        <p14:creationId xmlns:p14="http://schemas.microsoft.com/office/powerpoint/2010/main" val="509187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lstStyle/>
          <a:p>
            <a:pPr marL="0"/>
            <a:r>
              <a:rPr lang="en-GB" dirty="0" smtClean="0"/>
              <a:t>Recommendations for future developments</a:t>
            </a:r>
            <a:endParaRPr lang="en-GB" dirty="0"/>
          </a:p>
        </p:txBody>
      </p:sp>
      <p:sp>
        <p:nvSpPr>
          <p:cNvPr id="10" name="TextBox 9"/>
          <p:cNvSpPr txBox="1"/>
          <p:nvPr/>
        </p:nvSpPr>
        <p:spPr>
          <a:xfrm>
            <a:off x="251520" y="5541039"/>
            <a:ext cx="8641654" cy="861774"/>
          </a:xfrm>
          <a:prstGeom prst="rect">
            <a:avLst/>
          </a:prstGeom>
          <a:solidFill>
            <a:srgbClr val="FCEAF3">
              <a:alpha val="60000"/>
            </a:srgbClr>
          </a:solidFill>
        </p:spPr>
        <p:txBody>
          <a:bodyPr wrap="square" lIns="182880" tIns="91440" rIns="182880" bIns="91440" rtlCol="0">
            <a:spAutoFit/>
          </a:bodyPr>
          <a:lstStyle/>
          <a:p>
            <a:pPr marL="363538"/>
            <a:r>
              <a:rPr lang="en-US" sz="1100" b="1" i="1" dirty="0" smtClean="0">
                <a:solidFill>
                  <a:schemeClr val="accent1">
                    <a:lumMod val="50000"/>
                  </a:schemeClr>
                </a:solidFill>
              </a:rPr>
              <a:t>Thoughts from the trainer: </a:t>
            </a:r>
            <a:r>
              <a:rPr lang="en-GB" sz="1100" i="1" dirty="0" smtClean="0">
                <a:solidFill>
                  <a:schemeClr val="accent5"/>
                </a:solidFill>
              </a:rPr>
              <a:t>“What </a:t>
            </a:r>
            <a:r>
              <a:rPr lang="en-GB" sz="1100" i="1" dirty="0">
                <a:solidFill>
                  <a:schemeClr val="accent5"/>
                </a:solidFill>
              </a:rPr>
              <a:t>the workshops highlighted for me were the practical problems for ED settings receiving increasing numbers of mentally distressed people without proper facilities to manage </a:t>
            </a:r>
            <a:r>
              <a:rPr lang="en-GB" sz="1100" i="1" dirty="0" smtClean="0">
                <a:solidFill>
                  <a:schemeClr val="accent5"/>
                </a:solidFill>
              </a:rPr>
              <a:t>them……However</a:t>
            </a:r>
            <a:r>
              <a:rPr lang="en-GB" sz="1100" i="1" dirty="0">
                <a:solidFill>
                  <a:schemeClr val="accent5"/>
                </a:solidFill>
              </a:rPr>
              <a:t>, it was illuminating to hear how the different hospital trusts handled essentially the same issues so differently: in some places the participants </a:t>
            </a:r>
            <a:r>
              <a:rPr lang="en-GB" sz="1100" i="1" dirty="0" smtClean="0">
                <a:solidFill>
                  <a:schemeClr val="accent5"/>
                </a:solidFill>
              </a:rPr>
              <a:t>seemed</a:t>
            </a:r>
          </a:p>
          <a:p>
            <a:pPr marL="1588"/>
            <a:r>
              <a:rPr lang="en-GB" sz="1100" i="1" dirty="0" smtClean="0">
                <a:solidFill>
                  <a:schemeClr val="accent5"/>
                </a:solidFill>
              </a:rPr>
              <a:t>satisfied </a:t>
            </a:r>
            <a:r>
              <a:rPr lang="en-GB" sz="1100" i="1" dirty="0">
                <a:solidFill>
                  <a:schemeClr val="accent5"/>
                </a:solidFill>
              </a:rPr>
              <a:t>with how local multi-agency arrangements were working, in others there was clearly great discontent on all sides</a:t>
            </a:r>
            <a:r>
              <a:rPr lang="en-GB" sz="1100" i="1" dirty="0" smtClean="0">
                <a:solidFill>
                  <a:schemeClr val="accent5"/>
                </a:solidFill>
              </a:rPr>
              <a:t>.”</a:t>
            </a:r>
            <a:endParaRPr lang="en-US" sz="1100" b="1" i="1" dirty="0" smtClean="0">
              <a:solidFill>
                <a:schemeClr val="accent5"/>
              </a:solidFill>
            </a:endParaRPr>
          </a:p>
        </p:txBody>
      </p:sp>
      <p:pic>
        <p:nvPicPr>
          <p:cNvPr id="11" name="Picture 7" descr="https://banner2.kisspng.com/20180625/eui/kisspng-incandescent-light-bulb-drawing-led-lamp-clip-art-idea-lightbulb-5b306a0d5436f6.732807151529899533345.jpg"/>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ackgroundRemoval t="0" b="100000" l="34667" r="65111"/>
                    </a14:imgEffect>
                  </a14:imgLayer>
                </a14:imgProps>
              </a:ext>
              <a:ext uri="{28A0092B-C50C-407E-A947-70E740481C1C}">
                <a14:useLocalDpi xmlns:a14="http://schemas.microsoft.com/office/drawing/2010/main" val="0"/>
              </a:ext>
            </a:extLst>
          </a:blip>
          <a:srcRect l="35544" r="34852"/>
          <a:stretch/>
        </p:blipFill>
        <p:spPr bwMode="auto">
          <a:xfrm>
            <a:off x="423519" y="5645551"/>
            <a:ext cx="260049" cy="429454"/>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a:stCxn id="55" idx="7"/>
            <a:endCxn id="28" idx="3"/>
          </p:cNvCxnSpPr>
          <p:nvPr/>
        </p:nvCxnSpPr>
        <p:spPr>
          <a:xfrm flipV="1">
            <a:off x="2755988" y="1984196"/>
            <a:ext cx="2170440" cy="2116876"/>
          </a:xfrm>
          <a:prstGeom prst="line">
            <a:avLst/>
          </a:prstGeom>
          <a:ln w="12700" cmpd="sng">
            <a:solidFill>
              <a:schemeClr val="tx1">
                <a:lumMod val="65000"/>
                <a:alpha val="50000"/>
              </a:schemeClr>
            </a:solidFill>
          </a:ln>
          <a:effectLst/>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4794645" y="1216106"/>
            <a:ext cx="899872" cy="899871"/>
          </a:xfrm>
          <a:prstGeom prst="ellipse">
            <a:avLst/>
          </a:prstGeom>
          <a:solidFill>
            <a:schemeClr val="accent1">
              <a:lumMod val="50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p:nvPr/>
        </p:nvSpPr>
        <p:spPr>
          <a:xfrm>
            <a:off x="3894772" y="2126693"/>
            <a:ext cx="899872" cy="899872"/>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Oval 47"/>
          <p:cNvSpPr/>
          <p:nvPr/>
        </p:nvSpPr>
        <p:spPr>
          <a:xfrm>
            <a:off x="3758721" y="2019722"/>
            <a:ext cx="446721" cy="446721"/>
          </a:xfrm>
          <a:prstGeom prst="ellipse">
            <a:avLst/>
          </a:prstGeom>
          <a:solidFill>
            <a:schemeClr val="accent1">
              <a:lumMod val="75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600" dirty="0">
                <a:solidFill>
                  <a:srgbClr val="FFFFFF"/>
                </a:solidFill>
              </a:rPr>
              <a:t>03</a:t>
            </a:r>
          </a:p>
        </p:txBody>
      </p:sp>
      <p:sp>
        <p:nvSpPr>
          <p:cNvPr id="49" name="Rectangle 48"/>
          <p:cNvSpPr/>
          <p:nvPr/>
        </p:nvSpPr>
        <p:spPr>
          <a:xfrm>
            <a:off x="1115616" y="795341"/>
            <a:ext cx="3672409" cy="1007968"/>
          </a:xfrm>
          <a:prstGeom prst="rect">
            <a:avLst/>
          </a:prstGeom>
        </p:spPr>
        <p:txBody>
          <a:bodyPr wrap="square">
            <a:spAutoFit/>
          </a:bodyPr>
          <a:lstStyle/>
          <a:p>
            <a:pPr algn="r">
              <a:lnSpc>
                <a:spcPct val="85000"/>
              </a:lnSpc>
            </a:pPr>
            <a:r>
              <a:rPr lang="en-US" sz="1500" dirty="0" smtClean="0">
                <a:solidFill>
                  <a:schemeClr val="accent1">
                    <a:lumMod val="50000"/>
                  </a:schemeClr>
                </a:solidFill>
              </a:rPr>
              <a:t>Encourage other training</a:t>
            </a:r>
          </a:p>
          <a:p>
            <a:pPr marL="171450" indent="-171450" algn="r">
              <a:lnSpc>
                <a:spcPct val="85000"/>
              </a:lnSpc>
              <a:buFont typeface="Arial" pitchFamily="34" charset="0"/>
              <a:buChar char="•"/>
            </a:pPr>
            <a:r>
              <a:rPr lang="en-US" sz="1100" dirty="0" smtClean="0">
                <a:solidFill>
                  <a:schemeClr val="accent5"/>
                </a:solidFill>
              </a:rPr>
              <a:t>Highlighted the evaluation and toolkit to MHA offices who will have the expertise to deliver training</a:t>
            </a:r>
          </a:p>
          <a:p>
            <a:pPr marL="171450" indent="-171450" algn="r">
              <a:lnSpc>
                <a:spcPct val="85000"/>
              </a:lnSpc>
              <a:buFont typeface="Arial" pitchFamily="34" charset="0"/>
              <a:buChar char="•"/>
            </a:pPr>
            <a:r>
              <a:rPr lang="en-US" sz="1100" dirty="0">
                <a:solidFill>
                  <a:schemeClr val="accent5"/>
                </a:solidFill>
              </a:rPr>
              <a:t>S</a:t>
            </a:r>
            <a:r>
              <a:rPr lang="en-US" sz="1100" dirty="0" smtClean="0">
                <a:solidFill>
                  <a:schemeClr val="accent5"/>
                </a:solidFill>
              </a:rPr>
              <a:t>hared with Health Education England London team. </a:t>
            </a:r>
          </a:p>
          <a:p>
            <a:pPr algn="r">
              <a:lnSpc>
                <a:spcPct val="85000"/>
              </a:lnSpc>
            </a:pPr>
            <a:endParaRPr lang="en-US" sz="1100" dirty="0" smtClean="0">
              <a:solidFill>
                <a:schemeClr val="accent5"/>
              </a:solidFill>
            </a:endParaRPr>
          </a:p>
          <a:p>
            <a:pPr algn="r">
              <a:lnSpc>
                <a:spcPct val="85000"/>
              </a:lnSpc>
            </a:pPr>
            <a:endParaRPr lang="en-US" sz="1100" dirty="0">
              <a:solidFill>
                <a:schemeClr val="accent5"/>
              </a:solidFill>
            </a:endParaRPr>
          </a:p>
        </p:txBody>
      </p:sp>
      <p:sp>
        <p:nvSpPr>
          <p:cNvPr id="50" name="Rectangle 49"/>
          <p:cNvSpPr/>
          <p:nvPr/>
        </p:nvSpPr>
        <p:spPr>
          <a:xfrm>
            <a:off x="5855208" y="2091352"/>
            <a:ext cx="3037966" cy="1295739"/>
          </a:xfrm>
          <a:prstGeom prst="rect">
            <a:avLst/>
          </a:prstGeom>
        </p:spPr>
        <p:txBody>
          <a:bodyPr wrap="square">
            <a:spAutoFit/>
          </a:bodyPr>
          <a:lstStyle/>
          <a:p>
            <a:pPr>
              <a:lnSpc>
                <a:spcPct val="85000"/>
              </a:lnSpc>
            </a:pPr>
            <a:r>
              <a:rPr lang="en-US" sz="1500" dirty="0" smtClean="0">
                <a:solidFill>
                  <a:schemeClr val="accent1">
                    <a:lumMod val="50000"/>
                  </a:schemeClr>
                </a:solidFill>
              </a:rPr>
              <a:t>Wider staff participation</a:t>
            </a:r>
          </a:p>
          <a:p>
            <a:pPr marL="171450" indent="-171450">
              <a:lnSpc>
                <a:spcPct val="85000"/>
              </a:lnSpc>
              <a:buFont typeface="Arial" pitchFamily="34" charset="0"/>
              <a:buChar char="•"/>
            </a:pPr>
            <a:r>
              <a:rPr lang="en-US" sz="1100" dirty="0">
                <a:solidFill>
                  <a:schemeClr val="accent5"/>
                </a:solidFill>
              </a:rPr>
              <a:t>Video footage of the training or online modules may be a way to reach less engaged EDs, avoid issues of limited attendance, and cater for busy </a:t>
            </a:r>
            <a:r>
              <a:rPr lang="en-US" sz="1100" dirty="0" smtClean="0">
                <a:solidFill>
                  <a:schemeClr val="accent5"/>
                </a:solidFill>
              </a:rPr>
              <a:t>schedules</a:t>
            </a:r>
            <a:endParaRPr lang="en-US" sz="1100" dirty="0">
              <a:solidFill>
                <a:schemeClr val="accent5"/>
              </a:solidFill>
            </a:endParaRPr>
          </a:p>
          <a:p>
            <a:pPr marL="171450" indent="-171450">
              <a:lnSpc>
                <a:spcPct val="85000"/>
              </a:lnSpc>
              <a:buFont typeface="Arial" pitchFamily="34" charset="0"/>
              <a:buChar char="•"/>
            </a:pPr>
            <a:r>
              <a:rPr lang="en-US" sz="1100" dirty="0" smtClean="0">
                <a:solidFill>
                  <a:schemeClr val="accent5"/>
                </a:solidFill>
              </a:rPr>
              <a:t>Contacting security staff managers could help secure their valuable contribution of their team members.</a:t>
            </a:r>
            <a:endParaRPr lang="en-US" sz="1100" dirty="0">
              <a:solidFill>
                <a:schemeClr val="accent5"/>
              </a:solidFill>
            </a:endParaRPr>
          </a:p>
        </p:txBody>
      </p:sp>
      <p:sp>
        <p:nvSpPr>
          <p:cNvPr id="51" name="Rectangle 50"/>
          <p:cNvSpPr/>
          <p:nvPr/>
        </p:nvSpPr>
        <p:spPr>
          <a:xfrm>
            <a:off x="323528" y="3055762"/>
            <a:ext cx="2570670" cy="877163"/>
          </a:xfrm>
          <a:prstGeom prst="rect">
            <a:avLst/>
          </a:prstGeom>
        </p:spPr>
        <p:txBody>
          <a:bodyPr wrap="square">
            <a:spAutoFit/>
          </a:bodyPr>
          <a:lstStyle/>
          <a:p>
            <a:pPr algn="r">
              <a:lnSpc>
                <a:spcPct val="85000"/>
              </a:lnSpc>
            </a:pPr>
            <a:r>
              <a:rPr lang="en-US" sz="1600" dirty="0">
                <a:solidFill>
                  <a:schemeClr val="accent5"/>
                </a:solidFill>
              </a:rPr>
              <a:t> </a:t>
            </a:r>
            <a:r>
              <a:rPr lang="en-US" sz="1600" dirty="0" smtClean="0">
                <a:solidFill>
                  <a:schemeClr val="accent1">
                    <a:lumMod val="50000"/>
                  </a:schemeClr>
                </a:solidFill>
              </a:rPr>
              <a:t>Incorporate specific Q&amp;A</a:t>
            </a:r>
            <a:endParaRPr lang="en-US" sz="1600" dirty="0">
              <a:solidFill>
                <a:schemeClr val="accent1">
                  <a:lumMod val="50000"/>
                </a:schemeClr>
              </a:solidFill>
            </a:endParaRPr>
          </a:p>
          <a:p>
            <a:pPr marL="171450" indent="-171450" algn="r">
              <a:lnSpc>
                <a:spcPct val="85000"/>
              </a:lnSpc>
              <a:buFont typeface="Arial" pitchFamily="34" charset="0"/>
              <a:buChar char="•"/>
            </a:pPr>
            <a:r>
              <a:rPr lang="en-US" sz="1100" dirty="0" smtClean="0">
                <a:solidFill>
                  <a:schemeClr val="accent5"/>
                </a:solidFill>
              </a:rPr>
              <a:t>Attendees had some questions left unanswered, which could be resolved with a dedicated Q&amp;A/FAQ</a:t>
            </a:r>
            <a:endParaRPr lang="en-US" sz="1100" dirty="0">
              <a:solidFill>
                <a:schemeClr val="accent5"/>
              </a:solidFill>
            </a:endParaRPr>
          </a:p>
        </p:txBody>
      </p:sp>
      <p:sp>
        <p:nvSpPr>
          <p:cNvPr id="53" name="Oval 52"/>
          <p:cNvSpPr/>
          <p:nvPr/>
        </p:nvSpPr>
        <p:spPr>
          <a:xfrm>
            <a:off x="5408487" y="1819237"/>
            <a:ext cx="446721" cy="446721"/>
          </a:xfrm>
          <a:prstGeom prst="ellipse">
            <a:avLst/>
          </a:prstGeom>
          <a:solidFill>
            <a:schemeClr val="accent1">
              <a:lumMod val="20000"/>
              <a:lumOff val="80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600" dirty="0">
                <a:solidFill>
                  <a:srgbClr val="FFFFFF"/>
                </a:solidFill>
              </a:rPr>
              <a:t>04</a:t>
            </a:r>
          </a:p>
        </p:txBody>
      </p:sp>
      <p:sp>
        <p:nvSpPr>
          <p:cNvPr id="55" name="Oval 54"/>
          <p:cNvSpPr/>
          <p:nvPr/>
        </p:nvSpPr>
        <p:spPr>
          <a:xfrm>
            <a:off x="1987900" y="3969288"/>
            <a:ext cx="899872" cy="899872"/>
          </a:xfrm>
          <a:prstGeom prst="ellipse">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Oval 66"/>
          <p:cNvSpPr/>
          <p:nvPr/>
        </p:nvSpPr>
        <p:spPr>
          <a:xfrm>
            <a:off x="1851087" y="3873032"/>
            <a:ext cx="446721" cy="446721"/>
          </a:xfrm>
          <a:prstGeom prst="ellipse">
            <a:avLst/>
          </a:prstGeom>
          <a:solidFill>
            <a:schemeClr val="accent1">
              <a:lumMod val="50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600" dirty="0">
                <a:solidFill>
                  <a:srgbClr val="FFFFFF"/>
                </a:solidFill>
              </a:rPr>
              <a:t>01</a:t>
            </a:r>
          </a:p>
        </p:txBody>
      </p:sp>
      <p:sp>
        <p:nvSpPr>
          <p:cNvPr id="68" name="Rectangle 67"/>
          <p:cNvSpPr/>
          <p:nvPr/>
        </p:nvSpPr>
        <p:spPr>
          <a:xfrm>
            <a:off x="2909197" y="4077072"/>
            <a:ext cx="2946011" cy="1452705"/>
          </a:xfrm>
          <a:prstGeom prst="rect">
            <a:avLst/>
          </a:prstGeom>
        </p:spPr>
        <p:txBody>
          <a:bodyPr wrap="square">
            <a:spAutoFit/>
          </a:bodyPr>
          <a:lstStyle/>
          <a:p>
            <a:pPr>
              <a:lnSpc>
                <a:spcPct val="85000"/>
              </a:lnSpc>
            </a:pPr>
            <a:r>
              <a:rPr lang="en-US" sz="1500" dirty="0" smtClean="0">
                <a:solidFill>
                  <a:schemeClr val="accent1">
                    <a:lumMod val="50000"/>
                  </a:schemeClr>
                </a:solidFill>
              </a:rPr>
              <a:t>Expand content</a:t>
            </a:r>
            <a:r>
              <a:rPr lang="en-US" sz="1600" dirty="0" smtClean="0">
                <a:solidFill>
                  <a:schemeClr val="accent1">
                    <a:lumMod val="50000"/>
                  </a:schemeClr>
                </a:solidFill>
              </a:rPr>
              <a:t> </a:t>
            </a:r>
            <a:endParaRPr lang="en-US" sz="1600" dirty="0">
              <a:solidFill>
                <a:schemeClr val="accent1">
                  <a:lumMod val="50000"/>
                </a:schemeClr>
              </a:solidFill>
            </a:endParaRPr>
          </a:p>
          <a:p>
            <a:pPr marL="171450" indent="-171450">
              <a:lnSpc>
                <a:spcPct val="85000"/>
              </a:lnSpc>
              <a:buFont typeface="Arial" pitchFamily="34" charset="0"/>
              <a:buChar char="•"/>
            </a:pPr>
            <a:r>
              <a:rPr lang="en-US" sz="1100" dirty="0" smtClean="0">
                <a:solidFill>
                  <a:schemeClr val="accent5"/>
                </a:solidFill>
              </a:rPr>
              <a:t>&lt;18 patients and pre-hospital interactions between agencies could be a focus of further sessions</a:t>
            </a:r>
          </a:p>
          <a:p>
            <a:pPr marL="171450" indent="-171450">
              <a:lnSpc>
                <a:spcPct val="85000"/>
              </a:lnSpc>
              <a:buFont typeface="Arial" pitchFamily="34" charset="0"/>
              <a:buChar char="•"/>
            </a:pPr>
            <a:r>
              <a:rPr lang="en-US" sz="1100" dirty="0">
                <a:solidFill>
                  <a:schemeClr val="accent5"/>
                </a:solidFill>
              </a:rPr>
              <a:t>LAS attendees have expressed an interest in additional sessions to specifically cover the role of LAS and hospital handover.</a:t>
            </a:r>
          </a:p>
          <a:p>
            <a:pPr>
              <a:lnSpc>
                <a:spcPct val="85000"/>
              </a:lnSpc>
            </a:pPr>
            <a:endParaRPr lang="en-US" sz="1100" dirty="0">
              <a:solidFill>
                <a:schemeClr val="accent5"/>
              </a:solidFill>
            </a:endParaRPr>
          </a:p>
        </p:txBody>
      </p:sp>
      <p:sp>
        <p:nvSpPr>
          <p:cNvPr id="75" name="TextBox 74"/>
          <p:cNvSpPr txBox="1"/>
          <p:nvPr/>
        </p:nvSpPr>
        <p:spPr>
          <a:xfrm>
            <a:off x="6416667" y="3933056"/>
            <a:ext cx="2317633" cy="307777"/>
          </a:xfrm>
          <a:prstGeom prst="rect">
            <a:avLst/>
          </a:prstGeom>
          <a:solidFill>
            <a:schemeClr val="accent1">
              <a:lumMod val="75000"/>
            </a:schemeClr>
          </a:solidFill>
        </p:spPr>
        <p:txBody>
          <a:bodyPr wrap="square" rtlCol="0">
            <a:spAutoFit/>
          </a:bodyPr>
          <a:lstStyle/>
          <a:p>
            <a:r>
              <a:rPr lang="en-GB" sz="1400" dirty="0" smtClean="0">
                <a:solidFill>
                  <a:schemeClr val="bg1"/>
                </a:solidFill>
              </a:rPr>
              <a:t>Crisis care toolkit</a:t>
            </a:r>
            <a:endParaRPr lang="en-GB" sz="1400" dirty="0">
              <a:solidFill>
                <a:schemeClr val="bg1"/>
              </a:solidFill>
            </a:endParaRPr>
          </a:p>
        </p:txBody>
      </p:sp>
      <p:sp>
        <p:nvSpPr>
          <p:cNvPr id="76" name="TextBox 75"/>
          <p:cNvSpPr txBox="1"/>
          <p:nvPr/>
        </p:nvSpPr>
        <p:spPr>
          <a:xfrm>
            <a:off x="6430578" y="4239582"/>
            <a:ext cx="2317886" cy="1101327"/>
          </a:xfrm>
          <a:prstGeom prst="rect">
            <a:avLst/>
          </a:prstGeom>
          <a:solidFill>
            <a:schemeClr val="accent2">
              <a:lumMod val="75000"/>
              <a:alpha val="10000"/>
            </a:schemeClr>
          </a:solidFill>
        </p:spPr>
        <p:txBody>
          <a:bodyPr wrap="square" rtlCol="0">
            <a:spAutoFit/>
          </a:bodyPr>
          <a:lstStyle/>
          <a:p>
            <a:pPr defTabSz="666734">
              <a:lnSpc>
                <a:spcPct val="90000"/>
              </a:lnSpc>
              <a:spcBef>
                <a:spcPts val="1000"/>
              </a:spcBef>
              <a:spcAft>
                <a:spcPts val="200"/>
              </a:spcAft>
            </a:pPr>
            <a:endParaRPr lang="en-US" sz="100" dirty="0">
              <a:solidFill>
                <a:schemeClr val="accent5"/>
              </a:solidFill>
            </a:endParaRPr>
          </a:p>
          <a:p>
            <a:pPr defTabSz="666734">
              <a:lnSpc>
                <a:spcPct val="90000"/>
              </a:lnSpc>
              <a:spcAft>
                <a:spcPts val="200"/>
              </a:spcAft>
            </a:pPr>
            <a:r>
              <a:rPr lang="en-US" sz="1000" dirty="0" smtClean="0">
                <a:solidFill>
                  <a:schemeClr val="accent5"/>
                </a:solidFill>
              </a:rPr>
              <a:t>The mental health crisis care </a:t>
            </a:r>
            <a:r>
              <a:rPr lang="en-US" sz="1000" dirty="0" smtClean="0">
                <a:solidFill>
                  <a:schemeClr val="accent5"/>
                </a:solidFill>
                <a:hlinkClick r:id="rId4"/>
              </a:rPr>
              <a:t>toolkit</a:t>
            </a:r>
            <a:r>
              <a:rPr lang="en-US" sz="1000" dirty="0" smtClean="0">
                <a:solidFill>
                  <a:schemeClr val="accent5"/>
                </a:solidFill>
              </a:rPr>
              <a:t> is shared with hospital coordinators after each session for them to share amongst staff . This encourages further training and reinforces the teaching; the toolkit has been updated to ensure accuracy. </a:t>
            </a:r>
          </a:p>
        </p:txBody>
      </p:sp>
      <p:sp>
        <p:nvSpPr>
          <p:cNvPr id="74" name="Oval 73"/>
          <p:cNvSpPr/>
          <p:nvPr/>
        </p:nvSpPr>
        <p:spPr>
          <a:xfrm>
            <a:off x="2909197" y="3026577"/>
            <a:ext cx="899872" cy="89987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Oval 46"/>
          <p:cNvSpPr/>
          <p:nvPr/>
        </p:nvSpPr>
        <p:spPr>
          <a:xfrm>
            <a:off x="3544466" y="3608269"/>
            <a:ext cx="446721" cy="446721"/>
          </a:xfrm>
          <a:prstGeom prst="ellipse">
            <a:avLst/>
          </a:prstGeom>
          <a:solidFill>
            <a:schemeClr val="accent1">
              <a:lumMod val="40000"/>
              <a:lumOff val="60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600" dirty="0">
                <a:solidFill>
                  <a:srgbClr val="FFFFFF"/>
                </a:solidFill>
              </a:rPr>
              <a:t>02</a:t>
            </a:r>
          </a:p>
        </p:txBody>
      </p:sp>
      <p:grpSp>
        <p:nvGrpSpPr>
          <p:cNvPr id="82" name="Group 81"/>
          <p:cNvGrpSpPr/>
          <p:nvPr/>
        </p:nvGrpSpPr>
        <p:grpSpPr>
          <a:xfrm>
            <a:off x="2195736" y="4212467"/>
            <a:ext cx="467710" cy="428401"/>
            <a:chOff x="1547664" y="3873030"/>
            <a:chExt cx="876928" cy="817847"/>
          </a:xfrm>
        </p:grpSpPr>
        <p:cxnSp>
          <p:nvCxnSpPr>
            <p:cNvPr id="83" name="Straight Arrow Connector 82"/>
            <p:cNvCxnSpPr/>
            <p:nvPr/>
          </p:nvCxnSpPr>
          <p:spPr>
            <a:xfrm>
              <a:off x="1979712" y="4319754"/>
              <a:ext cx="0" cy="37112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060104" y="4267619"/>
              <a:ext cx="364488"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a:off x="1547664" y="4273520"/>
              <a:ext cx="364488"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V="1">
              <a:off x="1979712" y="3873030"/>
              <a:ext cx="0" cy="37112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107" name="Freeform 42"/>
          <p:cNvSpPr>
            <a:spLocks noEditPoints="1"/>
          </p:cNvSpPr>
          <p:nvPr/>
        </p:nvSpPr>
        <p:spPr bwMode="auto">
          <a:xfrm>
            <a:off x="3174912" y="3260660"/>
            <a:ext cx="368442" cy="431710"/>
          </a:xfrm>
          <a:custGeom>
            <a:avLst/>
            <a:gdLst>
              <a:gd name="T0" fmla="*/ 122 w 419"/>
              <a:gd name="T1" fmla="*/ 141 h 491"/>
              <a:gd name="T2" fmla="*/ 156 w 419"/>
              <a:gd name="T3" fmla="*/ 239 h 491"/>
              <a:gd name="T4" fmla="*/ 169 w 419"/>
              <a:gd name="T5" fmla="*/ 276 h 491"/>
              <a:gd name="T6" fmla="*/ 194 w 419"/>
              <a:gd name="T7" fmla="*/ 293 h 491"/>
              <a:gd name="T8" fmla="*/ 220 w 419"/>
              <a:gd name="T9" fmla="*/ 276 h 491"/>
              <a:gd name="T10" fmla="*/ 233 w 419"/>
              <a:gd name="T11" fmla="*/ 239 h 491"/>
              <a:gd name="T12" fmla="*/ 266 w 419"/>
              <a:gd name="T13" fmla="*/ 141 h 491"/>
              <a:gd name="T14" fmla="*/ 194 w 419"/>
              <a:gd name="T15" fmla="*/ 283 h 491"/>
              <a:gd name="T16" fmla="*/ 207 w 419"/>
              <a:gd name="T17" fmla="*/ 276 h 491"/>
              <a:gd name="T18" fmla="*/ 223 w 419"/>
              <a:gd name="T19" fmla="*/ 263 h 491"/>
              <a:gd name="T20" fmla="*/ 169 w 419"/>
              <a:gd name="T21" fmla="*/ 266 h 491"/>
              <a:gd name="T22" fmla="*/ 165 w 419"/>
              <a:gd name="T23" fmla="*/ 244 h 491"/>
              <a:gd name="T24" fmla="*/ 223 w 419"/>
              <a:gd name="T25" fmla="*/ 263 h 491"/>
              <a:gd name="T26" fmla="*/ 223 w 419"/>
              <a:gd name="T27" fmla="*/ 235 h 491"/>
              <a:gd name="T28" fmla="*/ 199 w 419"/>
              <a:gd name="T29" fmla="*/ 168 h 491"/>
              <a:gd name="T30" fmla="*/ 221 w 419"/>
              <a:gd name="T31" fmla="*/ 134 h 491"/>
              <a:gd name="T32" fmla="*/ 194 w 419"/>
              <a:gd name="T33" fmla="*/ 159 h 491"/>
              <a:gd name="T34" fmla="*/ 168 w 419"/>
              <a:gd name="T35" fmla="*/ 134 h 491"/>
              <a:gd name="T36" fmla="*/ 190 w 419"/>
              <a:gd name="T37" fmla="*/ 168 h 491"/>
              <a:gd name="T38" fmla="*/ 165 w 419"/>
              <a:gd name="T39" fmla="*/ 235 h 491"/>
              <a:gd name="T40" fmla="*/ 132 w 419"/>
              <a:gd name="T41" fmla="*/ 141 h 491"/>
              <a:gd name="T42" fmla="*/ 257 w 419"/>
              <a:gd name="T43" fmla="*/ 141 h 491"/>
              <a:gd name="T44" fmla="*/ 407 w 419"/>
              <a:gd name="T45" fmla="*/ 250 h 491"/>
              <a:gd name="T46" fmla="*/ 374 w 419"/>
              <a:gd name="T47" fmla="*/ 183 h 491"/>
              <a:gd name="T48" fmla="*/ 374 w 419"/>
              <a:gd name="T49" fmla="*/ 118 h 491"/>
              <a:gd name="T50" fmla="*/ 193 w 419"/>
              <a:gd name="T51" fmla="*/ 0 h 491"/>
              <a:gd name="T52" fmla="*/ 61 w 419"/>
              <a:gd name="T53" fmla="*/ 288 h 491"/>
              <a:gd name="T54" fmla="*/ 72 w 419"/>
              <a:gd name="T55" fmla="*/ 454 h 491"/>
              <a:gd name="T56" fmla="*/ 197 w 419"/>
              <a:gd name="T57" fmla="*/ 491 h 491"/>
              <a:gd name="T58" fmla="*/ 259 w 419"/>
              <a:gd name="T59" fmla="*/ 480 h 491"/>
              <a:gd name="T60" fmla="*/ 345 w 419"/>
              <a:gd name="T61" fmla="*/ 413 h 491"/>
              <a:gd name="T62" fmla="*/ 378 w 419"/>
              <a:gd name="T63" fmla="*/ 391 h 491"/>
              <a:gd name="T64" fmla="*/ 378 w 419"/>
              <a:gd name="T65" fmla="*/ 360 h 491"/>
              <a:gd name="T66" fmla="*/ 388 w 419"/>
              <a:gd name="T67" fmla="*/ 339 h 491"/>
              <a:gd name="T68" fmla="*/ 394 w 419"/>
              <a:gd name="T69" fmla="*/ 319 h 491"/>
              <a:gd name="T70" fmla="*/ 390 w 419"/>
              <a:gd name="T71" fmla="*/ 304 h 491"/>
              <a:gd name="T72" fmla="*/ 409 w 419"/>
              <a:gd name="T73" fmla="*/ 289 h 491"/>
              <a:gd name="T74" fmla="*/ 407 w 419"/>
              <a:gd name="T75" fmla="*/ 250 h 491"/>
              <a:gd name="T76" fmla="*/ 385 w 419"/>
              <a:gd name="T77" fmla="*/ 286 h 491"/>
              <a:gd name="T78" fmla="*/ 380 w 419"/>
              <a:gd name="T79" fmla="*/ 307 h 491"/>
              <a:gd name="T80" fmla="*/ 385 w 419"/>
              <a:gd name="T81" fmla="*/ 317 h 491"/>
              <a:gd name="T82" fmla="*/ 376 w 419"/>
              <a:gd name="T83" fmla="*/ 331 h 491"/>
              <a:gd name="T84" fmla="*/ 375 w 419"/>
              <a:gd name="T85" fmla="*/ 344 h 491"/>
              <a:gd name="T86" fmla="*/ 369 w 419"/>
              <a:gd name="T87" fmla="*/ 365 h 491"/>
              <a:gd name="T88" fmla="*/ 347 w 419"/>
              <a:gd name="T89" fmla="*/ 404 h 491"/>
              <a:gd name="T90" fmla="*/ 261 w 419"/>
              <a:gd name="T91" fmla="*/ 386 h 491"/>
              <a:gd name="T92" fmla="*/ 250 w 419"/>
              <a:gd name="T93" fmla="*/ 476 h 491"/>
              <a:gd name="T94" fmla="*/ 89 w 419"/>
              <a:gd name="T95" fmla="*/ 307 h 491"/>
              <a:gd name="T96" fmla="*/ 9 w 419"/>
              <a:gd name="T97" fmla="*/ 167 h 491"/>
              <a:gd name="T98" fmla="*/ 193 w 419"/>
              <a:gd name="T99" fmla="*/ 9 h 491"/>
              <a:gd name="T100" fmla="*/ 365 w 419"/>
              <a:gd name="T101" fmla="*/ 120 h 491"/>
              <a:gd name="T102" fmla="*/ 365 w 419"/>
              <a:gd name="T103" fmla="*/ 180 h 491"/>
              <a:gd name="T104" fmla="*/ 399 w 419"/>
              <a:gd name="T105" fmla="*/ 255 h 491"/>
              <a:gd name="T106" fmla="*/ 405 w 419"/>
              <a:gd name="T107" fmla="*/ 28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9" h="491">
                <a:moveTo>
                  <a:pt x="194" y="69"/>
                </a:moveTo>
                <a:cubicBezTo>
                  <a:pt x="155" y="69"/>
                  <a:pt x="122" y="101"/>
                  <a:pt x="122" y="141"/>
                </a:cubicBezTo>
                <a:cubicBezTo>
                  <a:pt x="122" y="161"/>
                  <a:pt x="130" y="180"/>
                  <a:pt x="144" y="195"/>
                </a:cubicBezTo>
                <a:cubicBezTo>
                  <a:pt x="148" y="199"/>
                  <a:pt x="156" y="210"/>
                  <a:pt x="156" y="239"/>
                </a:cubicBezTo>
                <a:cubicBezTo>
                  <a:pt x="156" y="263"/>
                  <a:pt x="156" y="263"/>
                  <a:pt x="156" y="263"/>
                </a:cubicBezTo>
                <a:cubicBezTo>
                  <a:pt x="156" y="270"/>
                  <a:pt x="162" y="276"/>
                  <a:pt x="169" y="276"/>
                </a:cubicBezTo>
                <a:cubicBezTo>
                  <a:pt x="172" y="276"/>
                  <a:pt x="172" y="276"/>
                  <a:pt x="172" y="276"/>
                </a:cubicBezTo>
                <a:cubicBezTo>
                  <a:pt x="174" y="285"/>
                  <a:pt x="183" y="293"/>
                  <a:pt x="194" y="293"/>
                </a:cubicBezTo>
                <a:cubicBezTo>
                  <a:pt x="205" y="293"/>
                  <a:pt x="214" y="285"/>
                  <a:pt x="217" y="276"/>
                </a:cubicBezTo>
                <a:cubicBezTo>
                  <a:pt x="220" y="276"/>
                  <a:pt x="220" y="276"/>
                  <a:pt x="220" y="276"/>
                </a:cubicBezTo>
                <a:cubicBezTo>
                  <a:pt x="227" y="276"/>
                  <a:pt x="233" y="270"/>
                  <a:pt x="233" y="263"/>
                </a:cubicBezTo>
                <a:cubicBezTo>
                  <a:pt x="233" y="239"/>
                  <a:pt x="233" y="239"/>
                  <a:pt x="233" y="239"/>
                </a:cubicBezTo>
                <a:cubicBezTo>
                  <a:pt x="233" y="210"/>
                  <a:pt x="241" y="199"/>
                  <a:pt x="244" y="195"/>
                </a:cubicBezTo>
                <a:cubicBezTo>
                  <a:pt x="258" y="180"/>
                  <a:pt x="266" y="161"/>
                  <a:pt x="266" y="141"/>
                </a:cubicBezTo>
                <a:cubicBezTo>
                  <a:pt x="266" y="101"/>
                  <a:pt x="234" y="69"/>
                  <a:pt x="194" y="69"/>
                </a:cubicBezTo>
                <a:close/>
                <a:moveTo>
                  <a:pt x="194" y="283"/>
                </a:moveTo>
                <a:cubicBezTo>
                  <a:pt x="189" y="283"/>
                  <a:pt x="184" y="280"/>
                  <a:pt x="182" y="276"/>
                </a:cubicBezTo>
                <a:cubicBezTo>
                  <a:pt x="207" y="276"/>
                  <a:pt x="207" y="276"/>
                  <a:pt x="207" y="276"/>
                </a:cubicBezTo>
                <a:cubicBezTo>
                  <a:pt x="205" y="280"/>
                  <a:pt x="200" y="283"/>
                  <a:pt x="194" y="283"/>
                </a:cubicBezTo>
                <a:close/>
                <a:moveTo>
                  <a:pt x="223" y="263"/>
                </a:moveTo>
                <a:cubicBezTo>
                  <a:pt x="223" y="265"/>
                  <a:pt x="222" y="266"/>
                  <a:pt x="220" y="266"/>
                </a:cubicBezTo>
                <a:cubicBezTo>
                  <a:pt x="169" y="266"/>
                  <a:pt x="169" y="266"/>
                  <a:pt x="169" y="266"/>
                </a:cubicBezTo>
                <a:cubicBezTo>
                  <a:pt x="167" y="266"/>
                  <a:pt x="165" y="265"/>
                  <a:pt x="165" y="263"/>
                </a:cubicBezTo>
                <a:cubicBezTo>
                  <a:pt x="165" y="244"/>
                  <a:pt x="165" y="244"/>
                  <a:pt x="165" y="244"/>
                </a:cubicBezTo>
                <a:cubicBezTo>
                  <a:pt x="223" y="244"/>
                  <a:pt x="223" y="244"/>
                  <a:pt x="223" y="244"/>
                </a:cubicBezTo>
                <a:lnTo>
                  <a:pt x="223" y="263"/>
                </a:lnTo>
                <a:close/>
                <a:moveTo>
                  <a:pt x="237" y="188"/>
                </a:moveTo>
                <a:cubicBezTo>
                  <a:pt x="232" y="194"/>
                  <a:pt x="224" y="207"/>
                  <a:pt x="223" y="235"/>
                </a:cubicBezTo>
                <a:cubicBezTo>
                  <a:pt x="199" y="235"/>
                  <a:pt x="199" y="235"/>
                  <a:pt x="199" y="235"/>
                </a:cubicBezTo>
                <a:cubicBezTo>
                  <a:pt x="199" y="168"/>
                  <a:pt x="199" y="168"/>
                  <a:pt x="199" y="168"/>
                </a:cubicBezTo>
                <a:cubicBezTo>
                  <a:pt x="218" y="165"/>
                  <a:pt x="224" y="141"/>
                  <a:pt x="224" y="140"/>
                </a:cubicBezTo>
                <a:cubicBezTo>
                  <a:pt x="225" y="137"/>
                  <a:pt x="223" y="135"/>
                  <a:pt x="221" y="134"/>
                </a:cubicBezTo>
                <a:cubicBezTo>
                  <a:pt x="218" y="133"/>
                  <a:pt x="216" y="135"/>
                  <a:pt x="215" y="137"/>
                </a:cubicBezTo>
                <a:cubicBezTo>
                  <a:pt x="215" y="138"/>
                  <a:pt x="210" y="159"/>
                  <a:pt x="194" y="159"/>
                </a:cubicBezTo>
                <a:cubicBezTo>
                  <a:pt x="179" y="159"/>
                  <a:pt x="173" y="138"/>
                  <a:pt x="173" y="137"/>
                </a:cubicBezTo>
                <a:cubicBezTo>
                  <a:pt x="173" y="135"/>
                  <a:pt x="170" y="133"/>
                  <a:pt x="168" y="134"/>
                </a:cubicBezTo>
                <a:cubicBezTo>
                  <a:pt x="165" y="135"/>
                  <a:pt x="164" y="137"/>
                  <a:pt x="164" y="140"/>
                </a:cubicBezTo>
                <a:cubicBezTo>
                  <a:pt x="165" y="141"/>
                  <a:pt x="170" y="165"/>
                  <a:pt x="190" y="168"/>
                </a:cubicBezTo>
                <a:cubicBezTo>
                  <a:pt x="190" y="235"/>
                  <a:pt x="190" y="235"/>
                  <a:pt x="190" y="235"/>
                </a:cubicBezTo>
                <a:cubicBezTo>
                  <a:pt x="165" y="235"/>
                  <a:pt x="165" y="235"/>
                  <a:pt x="165" y="235"/>
                </a:cubicBezTo>
                <a:cubicBezTo>
                  <a:pt x="164" y="207"/>
                  <a:pt x="156" y="194"/>
                  <a:pt x="151" y="188"/>
                </a:cubicBezTo>
                <a:cubicBezTo>
                  <a:pt x="139" y="176"/>
                  <a:pt x="132" y="158"/>
                  <a:pt x="132" y="141"/>
                </a:cubicBezTo>
                <a:cubicBezTo>
                  <a:pt x="132" y="107"/>
                  <a:pt x="160" y="79"/>
                  <a:pt x="194" y="79"/>
                </a:cubicBezTo>
                <a:cubicBezTo>
                  <a:pt x="229" y="79"/>
                  <a:pt x="257" y="107"/>
                  <a:pt x="257" y="141"/>
                </a:cubicBezTo>
                <a:cubicBezTo>
                  <a:pt x="257" y="158"/>
                  <a:pt x="250" y="176"/>
                  <a:pt x="237" y="188"/>
                </a:cubicBezTo>
                <a:close/>
                <a:moveTo>
                  <a:pt x="407" y="250"/>
                </a:moveTo>
                <a:cubicBezTo>
                  <a:pt x="395" y="232"/>
                  <a:pt x="374" y="197"/>
                  <a:pt x="372" y="188"/>
                </a:cubicBezTo>
                <a:cubicBezTo>
                  <a:pt x="373" y="187"/>
                  <a:pt x="373" y="185"/>
                  <a:pt x="374" y="183"/>
                </a:cubicBezTo>
                <a:cubicBezTo>
                  <a:pt x="376" y="176"/>
                  <a:pt x="379" y="166"/>
                  <a:pt x="379" y="158"/>
                </a:cubicBezTo>
                <a:cubicBezTo>
                  <a:pt x="379" y="146"/>
                  <a:pt x="377" y="129"/>
                  <a:pt x="374" y="118"/>
                </a:cubicBezTo>
                <a:cubicBezTo>
                  <a:pt x="373" y="112"/>
                  <a:pt x="364" y="83"/>
                  <a:pt x="338" y="55"/>
                </a:cubicBezTo>
                <a:cubicBezTo>
                  <a:pt x="303" y="18"/>
                  <a:pt x="255" y="0"/>
                  <a:pt x="193" y="0"/>
                </a:cubicBezTo>
                <a:cubicBezTo>
                  <a:pt x="65" y="0"/>
                  <a:pt x="0" y="56"/>
                  <a:pt x="0" y="167"/>
                </a:cubicBezTo>
                <a:cubicBezTo>
                  <a:pt x="0" y="231"/>
                  <a:pt x="37" y="266"/>
                  <a:pt x="61" y="288"/>
                </a:cubicBezTo>
                <a:cubicBezTo>
                  <a:pt x="70" y="297"/>
                  <a:pt x="78" y="304"/>
                  <a:pt x="80" y="310"/>
                </a:cubicBezTo>
                <a:cubicBezTo>
                  <a:pt x="97" y="376"/>
                  <a:pt x="82" y="429"/>
                  <a:pt x="72" y="454"/>
                </a:cubicBezTo>
                <a:cubicBezTo>
                  <a:pt x="71" y="456"/>
                  <a:pt x="72" y="459"/>
                  <a:pt x="74" y="460"/>
                </a:cubicBezTo>
                <a:cubicBezTo>
                  <a:pt x="112" y="480"/>
                  <a:pt x="154" y="491"/>
                  <a:pt x="197" y="491"/>
                </a:cubicBezTo>
                <a:cubicBezTo>
                  <a:pt x="217" y="491"/>
                  <a:pt x="236" y="489"/>
                  <a:pt x="256" y="484"/>
                </a:cubicBezTo>
                <a:cubicBezTo>
                  <a:pt x="258" y="484"/>
                  <a:pt x="259" y="482"/>
                  <a:pt x="259" y="480"/>
                </a:cubicBezTo>
                <a:cubicBezTo>
                  <a:pt x="259" y="438"/>
                  <a:pt x="260" y="406"/>
                  <a:pt x="262" y="396"/>
                </a:cubicBezTo>
                <a:cubicBezTo>
                  <a:pt x="280" y="401"/>
                  <a:pt x="335" y="413"/>
                  <a:pt x="345" y="413"/>
                </a:cubicBezTo>
                <a:cubicBezTo>
                  <a:pt x="346" y="413"/>
                  <a:pt x="347" y="413"/>
                  <a:pt x="347" y="413"/>
                </a:cubicBezTo>
                <a:cubicBezTo>
                  <a:pt x="355" y="413"/>
                  <a:pt x="374" y="413"/>
                  <a:pt x="378" y="391"/>
                </a:cubicBezTo>
                <a:cubicBezTo>
                  <a:pt x="381" y="380"/>
                  <a:pt x="380" y="370"/>
                  <a:pt x="379" y="364"/>
                </a:cubicBezTo>
                <a:cubicBezTo>
                  <a:pt x="379" y="362"/>
                  <a:pt x="378" y="360"/>
                  <a:pt x="378" y="360"/>
                </a:cubicBezTo>
                <a:cubicBezTo>
                  <a:pt x="379" y="356"/>
                  <a:pt x="382" y="352"/>
                  <a:pt x="384" y="348"/>
                </a:cubicBezTo>
                <a:cubicBezTo>
                  <a:pt x="386" y="344"/>
                  <a:pt x="387" y="342"/>
                  <a:pt x="388" y="339"/>
                </a:cubicBezTo>
                <a:cubicBezTo>
                  <a:pt x="388" y="337"/>
                  <a:pt x="387" y="333"/>
                  <a:pt x="386" y="330"/>
                </a:cubicBezTo>
                <a:cubicBezTo>
                  <a:pt x="389" y="327"/>
                  <a:pt x="393" y="323"/>
                  <a:pt x="394" y="319"/>
                </a:cubicBezTo>
                <a:cubicBezTo>
                  <a:pt x="394" y="315"/>
                  <a:pt x="392" y="310"/>
                  <a:pt x="390" y="305"/>
                </a:cubicBezTo>
                <a:cubicBezTo>
                  <a:pt x="390" y="305"/>
                  <a:pt x="390" y="305"/>
                  <a:pt x="390" y="304"/>
                </a:cubicBezTo>
                <a:cubicBezTo>
                  <a:pt x="390" y="303"/>
                  <a:pt x="390" y="299"/>
                  <a:pt x="390" y="294"/>
                </a:cubicBezTo>
                <a:cubicBezTo>
                  <a:pt x="396" y="293"/>
                  <a:pt x="406" y="291"/>
                  <a:pt x="409" y="289"/>
                </a:cubicBezTo>
                <a:cubicBezTo>
                  <a:pt x="415" y="286"/>
                  <a:pt x="419" y="277"/>
                  <a:pt x="419" y="272"/>
                </a:cubicBezTo>
                <a:cubicBezTo>
                  <a:pt x="419" y="270"/>
                  <a:pt x="418" y="270"/>
                  <a:pt x="407" y="250"/>
                </a:cubicBezTo>
                <a:close/>
                <a:moveTo>
                  <a:pt x="405" y="281"/>
                </a:moveTo>
                <a:cubicBezTo>
                  <a:pt x="403" y="282"/>
                  <a:pt x="393" y="284"/>
                  <a:pt x="385" y="286"/>
                </a:cubicBezTo>
                <a:cubicBezTo>
                  <a:pt x="383" y="286"/>
                  <a:pt x="381" y="288"/>
                  <a:pt x="381" y="290"/>
                </a:cubicBezTo>
                <a:cubicBezTo>
                  <a:pt x="380" y="305"/>
                  <a:pt x="380" y="306"/>
                  <a:pt x="380" y="307"/>
                </a:cubicBezTo>
                <a:cubicBezTo>
                  <a:pt x="381" y="308"/>
                  <a:pt x="381" y="308"/>
                  <a:pt x="382" y="310"/>
                </a:cubicBezTo>
                <a:cubicBezTo>
                  <a:pt x="384" y="314"/>
                  <a:pt x="385" y="316"/>
                  <a:pt x="385" y="317"/>
                </a:cubicBezTo>
                <a:cubicBezTo>
                  <a:pt x="384" y="319"/>
                  <a:pt x="381" y="322"/>
                  <a:pt x="377" y="325"/>
                </a:cubicBezTo>
                <a:cubicBezTo>
                  <a:pt x="376" y="326"/>
                  <a:pt x="375" y="329"/>
                  <a:pt x="376" y="331"/>
                </a:cubicBezTo>
                <a:cubicBezTo>
                  <a:pt x="377" y="334"/>
                  <a:pt x="378" y="337"/>
                  <a:pt x="378" y="338"/>
                </a:cubicBezTo>
                <a:cubicBezTo>
                  <a:pt x="378" y="339"/>
                  <a:pt x="377" y="342"/>
                  <a:pt x="375" y="344"/>
                </a:cubicBezTo>
                <a:cubicBezTo>
                  <a:pt x="373" y="348"/>
                  <a:pt x="371" y="353"/>
                  <a:pt x="369" y="357"/>
                </a:cubicBezTo>
                <a:cubicBezTo>
                  <a:pt x="369" y="359"/>
                  <a:pt x="369" y="362"/>
                  <a:pt x="369" y="365"/>
                </a:cubicBezTo>
                <a:cubicBezTo>
                  <a:pt x="370" y="371"/>
                  <a:pt x="371" y="379"/>
                  <a:pt x="369" y="389"/>
                </a:cubicBezTo>
                <a:cubicBezTo>
                  <a:pt x="367" y="401"/>
                  <a:pt x="359" y="404"/>
                  <a:pt x="347" y="404"/>
                </a:cubicBezTo>
                <a:cubicBezTo>
                  <a:pt x="347" y="404"/>
                  <a:pt x="346" y="404"/>
                  <a:pt x="345" y="404"/>
                </a:cubicBezTo>
                <a:cubicBezTo>
                  <a:pt x="335" y="403"/>
                  <a:pt x="271" y="389"/>
                  <a:pt x="261" y="386"/>
                </a:cubicBezTo>
                <a:cubicBezTo>
                  <a:pt x="259" y="386"/>
                  <a:pt x="257" y="386"/>
                  <a:pt x="256" y="387"/>
                </a:cubicBezTo>
                <a:cubicBezTo>
                  <a:pt x="250" y="394"/>
                  <a:pt x="249" y="449"/>
                  <a:pt x="250" y="476"/>
                </a:cubicBezTo>
                <a:cubicBezTo>
                  <a:pt x="193" y="488"/>
                  <a:pt x="133" y="480"/>
                  <a:pt x="83" y="454"/>
                </a:cubicBezTo>
                <a:cubicBezTo>
                  <a:pt x="93" y="426"/>
                  <a:pt x="105" y="373"/>
                  <a:pt x="89" y="307"/>
                </a:cubicBezTo>
                <a:cubicBezTo>
                  <a:pt x="87" y="299"/>
                  <a:pt x="79" y="292"/>
                  <a:pt x="68" y="282"/>
                </a:cubicBezTo>
                <a:cubicBezTo>
                  <a:pt x="44" y="260"/>
                  <a:pt x="9" y="227"/>
                  <a:pt x="9" y="167"/>
                </a:cubicBezTo>
                <a:cubicBezTo>
                  <a:pt x="9" y="119"/>
                  <a:pt x="22" y="82"/>
                  <a:pt x="47" y="56"/>
                </a:cubicBezTo>
                <a:cubicBezTo>
                  <a:pt x="78" y="25"/>
                  <a:pt x="127" y="9"/>
                  <a:pt x="193" y="9"/>
                </a:cubicBezTo>
                <a:cubicBezTo>
                  <a:pt x="252" y="9"/>
                  <a:pt x="298" y="27"/>
                  <a:pt x="331" y="61"/>
                </a:cubicBezTo>
                <a:cubicBezTo>
                  <a:pt x="357" y="88"/>
                  <a:pt x="364" y="117"/>
                  <a:pt x="365" y="120"/>
                </a:cubicBezTo>
                <a:cubicBezTo>
                  <a:pt x="367" y="130"/>
                  <a:pt x="370" y="147"/>
                  <a:pt x="370" y="158"/>
                </a:cubicBezTo>
                <a:cubicBezTo>
                  <a:pt x="370" y="165"/>
                  <a:pt x="367" y="174"/>
                  <a:pt x="365" y="180"/>
                </a:cubicBezTo>
                <a:cubicBezTo>
                  <a:pt x="363" y="185"/>
                  <a:pt x="363" y="187"/>
                  <a:pt x="363" y="189"/>
                </a:cubicBezTo>
                <a:cubicBezTo>
                  <a:pt x="364" y="198"/>
                  <a:pt x="380" y="224"/>
                  <a:pt x="399" y="255"/>
                </a:cubicBezTo>
                <a:cubicBezTo>
                  <a:pt x="403" y="263"/>
                  <a:pt x="408" y="271"/>
                  <a:pt x="409" y="273"/>
                </a:cubicBezTo>
                <a:cubicBezTo>
                  <a:pt x="409" y="275"/>
                  <a:pt x="406" y="280"/>
                  <a:pt x="405" y="281"/>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800"/>
          </a:p>
        </p:txBody>
      </p:sp>
      <p:grpSp>
        <p:nvGrpSpPr>
          <p:cNvPr id="90" name="Group 89"/>
          <p:cNvGrpSpPr>
            <a:grpSpLocks noChangeAspect="1"/>
          </p:cNvGrpSpPr>
          <p:nvPr/>
        </p:nvGrpSpPr>
        <p:grpSpPr>
          <a:xfrm>
            <a:off x="4139952" y="2348881"/>
            <a:ext cx="381215" cy="418586"/>
            <a:chOff x="4860032" y="2348880"/>
            <a:chExt cx="403292" cy="442827"/>
          </a:xfrm>
        </p:grpSpPr>
        <p:sp>
          <p:nvSpPr>
            <p:cNvPr id="111" name="Freeform 79"/>
            <p:cNvSpPr>
              <a:spLocks noEditPoints="1"/>
            </p:cNvSpPr>
            <p:nvPr/>
          </p:nvSpPr>
          <p:spPr bwMode="auto">
            <a:xfrm>
              <a:off x="4915350" y="2348880"/>
              <a:ext cx="77115" cy="83083"/>
            </a:xfrm>
            <a:custGeom>
              <a:avLst/>
              <a:gdLst>
                <a:gd name="T0" fmla="*/ 22 w 43"/>
                <a:gd name="T1" fmla="*/ 43 h 43"/>
                <a:gd name="T2" fmla="*/ 43 w 43"/>
                <a:gd name="T3" fmla="*/ 21 h 43"/>
                <a:gd name="T4" fmla="*/ 22 w 43"/>
                <a:gd name="T5" fmla="*/ 0 h 43"/>
                <a:gd name="T6" fmla="*/ 0 w 43"/>
                <a:gd name="T7" fmla="*/ 21 h 43"/>
                <a:gd name="T8" fmla="*/ 22 w 43"/>
                <a:gd name="T9" fmla="*/ 43 h 43"/>
                <a:gd name="T10" fmla="*/ 22 w 43"/>
                <a:gd name="T11" fmla="*/ 5 h 43"/>
                <a:gd name="T12" fmla="*/ 39 w 43"/>
                <a:gd name="T13" fmla="*/ 21 h 43"/>
                <a:gd name="T14" fmla="*/ 22 w 43"/>
                <a:gd name="T15" fmla="*/ 38 h 43"/>
                <a:gd name="T16" fmla="*/ 5 w 43"/>
                <a:gd name="T17" fmla="*/ 21 h 43"/>
                <a:gd name="T18" fmla="*/ 22 w 43"/>
                <a:gd name="T19"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3">
                  <a:moveTo>
                    <a:pt x="22" y="43"/>
                  </a:moveTo>
                  <a:cubicBezTo>
                    <a:pt x="34" y="43"/>
                    <a:pt x="43" y="33"/>
                    <a:pt x="43" y="21"/>
                  </a:cubicBezTo>
                  <a:cubicBezTo>
                    <a:pt x="43" y="10"/>
                    <a:pt x="34" y="0"/>
                    <a:pt x="22" y="0"/>
                  </a:cubicBezTo>
                  <a:cubicBezTo>
                    <a:pt x="10" y="0"/>
                    <a:pt x="0" y="10"/>
                    <a:pt x="0" y="21"/>
                  </a:cubicBezTo>
                  <a:cubicBezTo>
                    <a:pt x="0" y="33"/>
                    <a:pt x="10" y="43"/>
                    <a:pt x="22" y="43"/>
                  </a:cubicBezTo>
                  <a:close/>
                  <a:moveTo>
                    <a:pt x="22" y="5"/>
                  </a:moveTo>
                  <a:cubicBezTo>
                    <a:pt x="31" y="5"/>
                    <a:pt x="39" y="12"/>
                    <a:pt x="39" y="21"/>
                  </a:cubicBezTo>
                  <a:cubicBezTo>
                    <a:pt x="39" y="31"/>
                    <a:pt x="31" y="38"/>
                    <a:pt x="22" y="38"/>
                  </a:cubicBezTo>
                  <a:cubicBezTo>
                    <a:pt x="12" y="38"/>
                    <a:pt x="5" y="31"/>
                    <a:pt x="5" y="21"/>
                  </a:cubicBezTo>
                  <a:cubicBezTo>
                    <a:pt x="5" y="12"/>
                    <a:pt x="12" y="5"/>
                    <a:pt x="2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80"/>
            <p:cNvSpPr>
              <a:spLocks noEditPoints="1"/>
            </p:cNvSpPr>
            <p:nvPr/>
          </p:nvSpPr>
          <p:spPr bwMode="auto">
            <a:xfrm>
              <a:off x="5142957" y="2348880"/>
              <a:ext cx="77115" cy="83083"/>
            </a:xfrm>
            <a:custGeom>
              <a:avLst/>
              <a:gdLst>
                <a:gd name="T0" fmla="*/ 22 w 43"/>
                <a:gd name="T1" fmla="*/ 43 h 43"/>
                <a:gd name="T2" fmla="*/ 43 w 43"/>
                <a:gd name="T3" fmla="*/ 21 h 43"/>
                <a:gd name="T4" fmla="*/ 22 w 43"/>
                <a:gd name="T5" fmla="*/ 0 h 43"/>
                <a:gd name="T6" fmla="*/ 0 w 43"/>
                <a:gd name="T7" fmla="*/ 21 h 43"/>
                <a:gd name="T8" fmla="*/ 22 w 43"/>
                <a:gd name="T9" fmla="*/ 43 h 43"/>
                <a:gd name="T10" fmla="*/ 22 w 43"/>
                <a:gd name="T11" fmla="*/ 5 h 43"/>
                <a:gd name="T12" fmla="*/ 39 w 43"/>
                <a:gd name="T13" fmla="*/ 21 h 43"/>
                <a:gd name="T14" fmla="*/ 22 w 43"/>
                <a:gd name="T15" fmla="*/ 38 h 43"/>
                <a:gd name="T16" fmla="*/ 5 w 43"/>
                <a:gd name="T17" fmla="*/ 21 h 43"/>
                <a:gd name="T18" fmla="*/ 22 w 43"/>
                <a:gd name="T19"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3">
                  <a:moveTo>
                    <a:pt x="22" y="43"/>
                  </a:moveTo>
                  <a:cubicBezTo>
                    <a:pt x="34" y="43"/>
                    <a:pt x="43" y="33"/>
                    <a:pt x="43" y="21"/>
                  </a:cubicBezTo>
                  <a:cubicBezTo>
                    <a:pt x="43" y="10"/>
                    <a:pt x="34" y="0"/>
                    <a:pt x="22" y="0"/>
                  </a:cubicBezTo>
                  <a:cubicBezTo>
                    <a:pt x="10" y="0"/>
                    <a:pt x="0" y="10"/>
                    <a:pt x="0" y="21"/>
                  </a:cubicBezTo>
                  <a:cubicBezTo>
                    <a:pt x="0" y="33"/>
                    <a:pt x="10" y="43"/>
                    <a:pt x="22" y="43"/>
                  </a:cubicBezTo>
                  <a:close/>
                  <a:moveTo>
                    <a:pt x="22" y="5"/>
                  </a:moveTo>
                  <a:cubicBezTo>
                    <a:pt x="31" y="5"/>
                    <a:pt x="39" y="12"/>
                    <a:pt x="39" y="21"/>
                  </a:cubicBezTo>
                  <a:cubicBezTo>
                    <a:pt x="39" y="31"/>
                    <a:pt x="31" y="38"/>
                    <a:pt x="22" y="38"/>
                  </a:cubicBezTo>
                  <a:cubicBezTo>
                    <a:pt x="13" y="38"/>
                    <a:pt x="5" y="31"/>
                    <a:pt x="5" y="21"/>
                  </a:cubicBezTo>
                  <a:cubicBezTo>
                    <a:pt x="5" y="12"/>
                    <a:pt x="13" y="5"/>
                    <a:pt x="2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81"/>
            <p:cNvSpPr>
              <a:spLocks noEditPoints="1"/>
            </p:cNvSpPr>
            <p:nvPr/>
          </p:nvSpPr>
          <p:spPr bwMode="auto">
            <a:xfrm>
              <a:off x="4860032" y="2447026"/>
              <a:ext cx="403292" cy="344681"/>
            </a:xfrm>
            <a:custGeom>
              <a:avLst/>
              <a:gdLst>
                <a:gd name="T0" fmla="*/ 205 w 225"/>
                <a:gd name="T1" fmla="*/ 13 h 178"/>
                <a:gd name="T2" fmla="*/ 151 w 225"/>
                <a:gd name="T3" fmla="*/ 13 h 178"/>
                <a:gd name="T4" fmla="*/ 112 w 225"/>
                <a:gd name="T5" fmla="*/ 60 h 178"/>
                <a:gd name="T6" fmla="*/ 74 w 225"/>
                <a:gd name="T7" fmla="*/ 13 h 178"/>
                <a:gd name="T8" fmla="*/ 19 w 225"/>
                <a:gd name="T9" fmla="*/ 13 h 178"/>
                <a:gd name="T10" fmla="*/ 2 w 225"/>
                <a:gd name="T11" fmla="*/ 54 h 178"/>
                <a:gd name="T12" fmla="*/ 26 w 225"/>
                <a:gd name="T13" fmla="*/ 94 h 178"/>
                <a:gd name="T14" fmla="*/ 36 w 225"/>
                <a:gd name="T15" fmla="*/ 178 h 178"/>
                <a:gd name="T16" fmla="*/ 53 w 225"/>
                <a:gd name="T17" fmla="*/ 169 h 178"/>
                <a:gd name="T18" fmla="*/ 74 w 225"/>
                <a:gd name="T19" fmla="*/ 169 h 178"/>
                <a:gd name="T20" fmla="*/ 77 w 225"/>
                <a:gd name="T21" fmla="*/ 60 h 178"/>
                <a:gd name="T22" fmla="*/ 112 w 225"/>
                <a:gd name="T23" fmla="*/ 78 h 178"/>
                <a:gd name="T24" fmla="*/ 147 w 225"/>
                <a:gd name="T25" fmla="*/ 61 h 178"/>
                <a:gd name="T26" fmla="*/ 151 w 225"/>
                <a:gd name="T27" fmla="*/ 169 h 178"/>
                <a:gd name="T28" fmla="*/ 171 w 225"/>
                <a:gd name="T29" fmla="*/ 169 h 178"/>
                <a:gd name="T30" fmla="*/ 189 w 225"/>
                <a:gd name="T31" fmla="*/ 178 h 178"/>
                <a:gd name="T32" fmla="*/ 199 w 225"/>
                <a:gd name="T33" fmla="*/ 169 h 178"/>
                <a:gd name="T34" fmla="*/ 207 w 225"/>
                <a:gd name="T35" fmla="*/ 90 h 178"/>
                <a:gd name="T36" fmla="*/ 81 w 225"/>
                <a:gd name="T37" fmla="*/ 57 h 178"/>
                <a:gd name="T38" fmla="*/ 68 w 225"/>
                <a:gd name="T39" fmla="*/ 24 h 178"/>
                <a:gd name="T40" fmla="*/ 66 w 225"/>
                <a:gd name="T41" fmla="*/ 44 h 178"/>
                <a:gd name="T42" fmla="*/ 69 w 225"/>
                <a:gd name="T43" fmla="*/ 147 h 178"/>
                <a:gd name="T44" fmla="*/ 69 w 225"/>
                <a:gd name="T45" fmla="*/ 169 h 178"/>
                <a:gd name="T46" fmla="*/ 52 w 225"/>
                <a:gd name="T47" fmla="*/ 92 h 178"/>
                <a:gd name="T48" fmla="*/ 41 w 225"/>
                <a:gd name="T49" fmla="*/ 168 h 178"/>
                <a:gd name="T50" fmla="*/ 30 w 225"/>
                <a:gd name="T51" fmla="*/ 169 h 178"/>
                <a:gd name="T52" fmla="*/ 31 w 225"/>
                <a:gd name="T53" fmla="*/ 92 h 178"/>
                <a:gd name="T54" fmla="*/ 31 w 225"/>
                <a:gd name="T55" fmla="*/ 76 h 178"/>
                <a:gd name="T56" fmla="*/ 27 w 225"/>
                <a:gd name="T57" fmla="*/ 35 h 178"/>
                <a:gd name="T58" fmla="*/ 23 w 225"/>
                <a:gd name="T59" fmla="*/ 68 h 178"/>
                <a:gd name="T60" fmla="*/ 27 w 225"/>
                <a:gd name="T61" fmla="*/ 80 h 178"/>
                <a:gd name="T62" fmla="*/ 26 w 225"/>
                <a:gd name="T63" fmla="*/ 89 h 178"/>
                <a:gd name="T64" fmla="*/ 6 w 225"/>
                <a:gd name="T65" fmla="*/ 42 h 178"/>
                <a:gd name="T66" fmla="*/ 48 w 225"/>
                <a:gd name="T67" fmla="*/ 4 h 178"/>
                <a:gd name="T68" fmla="*/ 88 w 225"/>
                <a:gd name="T69" fmla="*/ 47 h 178"/>
                <a:gd name="T70" fmla="*/ 110 w 225"/>
                <a:gd name="T71" fmla="*/ 64 h 178"/>
                <a:gd name="T72" fmla="*/ 114 w 225"/>
                <a:gd name="T73" fmla="*/ 72 h 178"/>
                <a:gd name="T74" fmla="*/ 26 w 225"/>
                <a:gd name="T75" fmla="*/ 43 h 178"/>
                <a:gd name="T76" fmla="*/ 26 w 225"/>
                <a:gd name="T77" fmla="*/ 43 h 178"/>
                <a:gd name="T78" fmla="*/ 198 w 225"/>
                <a:gd name="T79" fmla="*/ 89 h 178"/>
                <a:gd name="T80" fmla="*/ 198 w 225"/>
                <a:gd name="T81" fmla="*/ 80 h 178"/>
                <a:gd name="T82" fmla="*/ 202 w 225"/>
                <a:gd name="T83" fmla="*/ 68 h 178"/>
                <a:gd name="T84" fmla="*/ 198 w 225"/>
                <a:gd name="T85" fmla="*/ 35 h 178"/>
                <a:gd name="T86" fmla="*/ 194 w 225"/>
                <a:gd name="T87" fmla="*/ 76 h 178"/>
                <a:gd name="T88" fmla="*/ 194 w 225"/>
                <a:gd name="T89" fmla="*/ 92 h 178"/>
                <a:gd name="T90" fmla="*/ 195 w 225"/>
                <a:gd name="T91" fmla="*/ 169 h 178"/>
                <a:gd name="T92" fmla="*/ 183 w 225"/>
                <a:gd name="T93" fmla="*/ 168 h 178"/>
                <a:gd name="T94" fmla="*/ 173 w 225"/>
                <a:gd name="T95" fmla="*/ 92 h 178"/>
                <a:gd name="T96" fmla="*/ 155 w 225"/>
                <a:gd name="T97" fmla="*/ 169 h 178"/>
                <a:gd name="T98" fmla="*/ 156 w 225"/>
                <a:gd name="T99" fmla="*/ 147 h 178"/>
                <a:gd name="T100" fmla="*/ 159 w 225"/>
                <a:gd name="T101" fmla="*/ 44 h 178"/>
                <a:gd name="T102" fmla="*/ 157 w 225"/>
                <a:gd name="T103" fmla="*/ 24 h 178"/>
                <a:gd name="T104" fmla="*/ 144 w 225"/>
                <a:gd name="T105" fmla="*/ 57 h 178"/>
                <a:gd name="T106" fmla="*/ 117 w 225"/>
                <a:gd name="T107" fmla="*/ 63 h 178"/>
                <a:gd name="T108" fmla="*/ 137 w 225"/>
                <a:gd name="T109" fmla="*/ 47 h 178"/>
                <a:gd name="T110" fmla="*/ 177 w 225"/>
                <a:gd name="T111" fmla="*/ 4 h 178"/>
                <a:gd name="T112" fmla="*/ 218 w 225"/>
                <a:gd name="T113" fmla="*/ 42 h 178"/>
                <a:gd name="T114" fmla="*/ 203 w 225"/>
                <a:gd name="T115" fmla="*/ 5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5" h="178">
                  <a:moveTo>
                    <a:pt x="222" y="40"/>
                  </a:moveTo>
                  <a:cubicBezTo>
                    <a:pt x="222" y="40"/>
                    <a:pt x="222" y="40"/>
                    <a:pt x="222" y="40"/>
                  </a:cubicBezTo>
                  <a:cubicBezTo>
                    <a:pt x="205" y="13"/>
                    <a:pt x="205" y="13"/>
                    <a:pt x="205" y="13"/>
                  </a:cubicBezTo>
                  <a:cubicBezTo>
                    <a:pt x="199" y="4"/>
                    <a:pt x="195" y="0"/>
                    <a:pt x="177" y="0"/>
                  </a:cubicBezTo>
                  <a:cubicBezTo>
                    <a:pt x="177" y="0"/>
                    <a:pt x="177" y="0"/>
                    <a:pt x="177" y="0"/>
                  </a:cubicBezTo>
                  <a:cubicBezTo>
                    <a:pt x="158" y="0"/>
                    <a:pt x="154" y="8"/>
                    <a:pt x="151" y="13"/>
                  </a:cubicBezTo>
                  <a:cubicBezTo>
                    <a:pt x="151" y="13"/>
                    <a:pt x="151" y="13"/>
                    <a:pt x="151" y="13"/>
                  </a:cubicBezTo>
                  <a:cubicBezTo>
                    <a:pt x="147" y="20"/>
                    <a:pt x="135" y="41"/>
                    <a:pt x="133" y="44"/>
                  </a:cubicBezTo>
                  <a:cubicBezTo>
                    <a:pt x="131" y="46"/>
                    <a:pt x="119" y="55"/>
                    <a:pt x="112" y="60"/>
                  </a:cubicBezTo>
                  <a:cubicBezTo>
                    <a:pt x="107" y="56"/>
                    <a:pt x="98" y="49"/>
                    <a:pt x="92" y="44"/>
                  </a:cubicBezTo>
                  <a:cubicBezTo>
                    <a:pt x="90" y="41"/>
                    <a:pt x="77" y="20"/>
                    <a:pt x="74" y="13"/>
                  </a:cubicBezTo>
                  <a:cubicBezTo>
                    <a:pt x="74" y="13"/>
                    <a:pt x="74" y="13"/>
                    <a:pt x="74" y="13"/>
                  </a:cubicBezTo>
                  <a:cubicBezTo>
                    <a:pt x="71" y="8"/>
                    <a:pt x="66" y="0"/>
                    <a:pt x="48" y="0"/>
                  </a:cubicBezTo>
                  <a:cubicBezTo>
                    <a:pt x="48" y="0"/>
                    <a:pt x="48" y="0"/>
                    <a:pt x="48" y="0"/>
                  </a:cubicBezTo>
                  <a:cubicBezTo>
                    <a:pt x="29" y="0"/>
                    <a:pt x="26" y="4"/>
                    <a:pt x="19" y="13"/>
                  </a:cubicBezTo>
                  <a:cubicBezTo>
                    <a:pt x="2" y="40"/>
                    <a:pt x="2" y="40"/>
                    <a:pt x="2" y="40"/>
                  </a:cubicBezTo>
                  <a:cubicBezTo>
                    <a:pt x="2" y="40"/>
                    <a:pt x="2" y="40"/>
                    <a:pt x="2" y="40"/>
                  </a:cubicBezTo>
                  <a:cubicBezTo>
                    <a:pt x="0" y="44"/>
                    <a:pt x="0" y="49"/>
                    <a:pt x="2" y="54"/>
                  </a:cubicBezTo>
                  <a:cubicBezTo>
                    <a:pt x="17" y="90"/>
                    <a:pt x="17" y="90"/>
                    <a:pt x="17" y="90"/>
                  </a:cubicBezTo>
                  <a:cubicBezTo>
                    <a:pt x="19" y="92"/>
                    <a:pt x="21" y="94"/>
                    <a:pt x="25" y="94"/>
                  </a:cubicBezTo>
                  <a:cubicBezTo>
                    <a:pt x="25" y="94"/>
                    <a:pt x="25" y="94"/>
                    <a:pt x="26" y="94"/>
                  </a:cubicBezTo>
                  <a:cubicBezTo>
                    <a:pt x="25" y="153"/>
                    <a:pt x="25" y="167"/>
                    <a:pt x="25" y="169"/>
                  </a:cubicBezTo>
                  <a:cubicBezTo>
                    <a:pt x="25" y="169"/>
                    <a:pt x="25" y="169"/>
                    <a:pt x="25" y="169"/>
                  </a:cubicBezTo>
                  <a:cubicBezTo>
                    <a:pt x="26" y="174"/>
                    <a:pt x="30" y="178"/>
                    <a:pt x="36" y="178"/>
                  </a:cubicBezTo>
                  <a:cubicBezTo>
                    <a:pt x="41" y="177"/>
                    <a:pt x="46" y="173"/>
                    <a:pt x="46" y="169"/>
                  </a:cubicBezTo>
                  <a:cubicBezTo>
                    <a:pt x="50" y="122"/>
                    <a:pt x="50" y="122"/>
                    <a:pt x="50" y="122"/>
                  </a:cubicBezTo>
                  <a:cubicBezTo>
                    <a:pt x="53" y="169"/>
                    <a:pt x="53" y="169"/>
                    <a:pt x="53" y="169"/>
                  </a:cubicBezTo>
                  <a:cubicBezTo>
                    <a:pt x="54" y="173"/>
                    <a:pt x="58" y="177"/>
                    <a:pt x="63" y="178"/>
                  </a:cubicBezTo>
                  <a:cubicBezTo>
                    <a:pt x="64" y="178"/>
                    <a:pt x="64" y="178"/>
                    <a:pt x="64" y="178"/>
                  </a:cubicBezTo>
                  <a:cubicBezTo>
                    <a:pt x="69" y="178"/>
                    <a:pt x="73" y="174"/>
                    <a:pt x="74" y="169"/>
                  </a:cubicBezTo>
                  <a:cubicBezTo>
                    <a:pt x="74" y="169"/>
                    <a:pt x="74" y="169"/>
                    <a:pt x="74" y="169"/>
                  </a:cubicBezTo>
                  <a:cubicBezTo>
                    <a:pt x="74" y="166"/>
                    <a:pt x="72" y="100"/>
                    <a:pt x="71" y="51"/>
                  </a:cubicBezTo>
                  <a:cubicBezTo>
                    <a:pt x="77" y="60"/>
                    <a:pt x="77" y="60"/>
                    <a:pt x="77" y="60"/>
                  </a:cubicBezTo>
                  <a:cubicBezTo>
                    <a:pt x="77" y="60"/>
                    <a:pt x="78" y="61"/>
                    <a:pt x="78" y="61"/>
                  </a:cubicBezTo>
                  <a:cubicBezTo>
                    <a:pt x="107" y="77"/>
                    <a:pt x="107" y="77"/>
                    <a:pt x="107" y="77"/>
                  </a:cubicBezTo>
                  <a:cubicBezTo>
                    <a:pt x="108" y="78"/>
                    <a:pt x="110" y="78"/>
                    <a:pt x="112" y="78"/>
                  </a:cubicBezTo>
                  <a:cubicBezTo>
                    <a:pt x="113" y="78"/>
                    <a:pt x="113" y="78"/>
                    <a:pt x="114" y="78"/>
                  </a:cubicBezTo>
                  <a:cubicBezTo>
                    <a:pt x="115" y="78"/>
                    <a:pt x="117" y="78"/>
                    <a:pt x="118" y="77"/>
                  </a:cubicBezTo>
                  <a:cubicBezTo>
                    <a:pt x="147" y="61"/>
                    <a:pt x="147" y="61"/>
                    <a:pt x="147" y="61"/>
                  </a:cubicBezTo>
                  <a:cubicBezTo>
                    <a:pt x="147" y="61"/>
                    <a:pt x="147" y="60"/>
                    <a:pt x="147" y="60"/>
                  </a:cubicBezTo>
                  <a:cubicBezTo>
                    <a:pt x="154" y="51"/>
                    <a:pt x="154" y="51"/>
                    <a:pt x="154" y="51"/>
                  </a:cubicBezTo>
                  <a:cubicBezTo>
                    <a:pt x="152" y="100"/>
                    <a:pt x="151" y="166"/>
                    <a:pt x="151" y="169"/>
                  </a:cubicBezTo>
                  <a:cubicBezTo>
                    <a:pt x="151" y="169"/>
                    <a:pt x="151" y="169"/>
                    <a:pt x="151" y="169"/>
                  </a:cubicBezTo>
                  <a:cubicBezTo>
                    <a:pt x="151" y="174"/>
                    <a:pt x="156" y="178"/>
                    <a:pt x="161" y="178"/>
                  </a:cubicBezTo>
                  <a:cubicBezTo>
                    <a:pt x="167" y="177"/>
                    <a:pt x="171" y="173"/>
                    <a:pt x="171" y="169"/>
                  </a:cubicBezTo>
                  <a:cubicBezTo>
                    <a:pt x="175" y="122"/>
                    <a:pt x="175" y="122"/>
                    <a:pt x="175" y="122"/>
                  </a:cubicBezTo>
                  <a:cubicBezTo>
                    <a:pt x="179" y="169"/>
                    <a:pt x="179" y="169"/>
                    <a:pt x="179" y="169"/>
                  </a:cubicBezTo>
                  <a:cubicBezTo>
                    <a:pt x="179" y="173"/>
                    <a:pt x="183" y="177"/>
                    <a:pt x="189" y="178"/>
                  </a:cubicBezTo>
                  <a:cubicBezTo>
                    <a:pt x="189" y="178"/>
                    <a:pt x="189" y="178"/>
                    <a:pt x="189" y="178"/>
                  </a:cubicBezTo>
                  <a:cubicBezTo>
                    <a:pt x="194" y="178"/>
                    <a:pt x="199" y="174"/>
                    <a:pt x="199" y="169"/>
                  </a:cubicBezTo>
                  <a:cubicBezTo>
                    <a:pt x="199" y="169"/>
                    <a:pt x="199" y="169"/>
                    <a:pt x="199" y="169"/>
                  </a:cubicBezTo>
                  <a:cubicBezTo>
                    <a:pt x="199" y="167"/>
                    <a:pt x="199" y="153"/>
                    <a:pt x="199" y="94"/>
                  </a:cubicBezTo>
                  <a:cubicBezTo>
                    <a:pt x="199" y="94"/>
                    <a:pt x="200" y="94"/>
                    <a:pt x="200" y="94"/>
                  </a:cubicBezTo>
                  <a:cubicBezTo>
                    <a:pt x="203" y="94"/>
                    <a:pt x="206" y="92"/>
                    <a:pt x="207" y="90"/>
                  </a:cubicBezTo>
                  <a:cubicBezTo>
                    <a:pt x="223" y="54"/>
                    <a:pt x="223" y="54"/>
                    <a:pt x="223" y="54"/>
                  </a:cubicBezTo>
                  <a:cubicBezTo>
                    <a:pt x="225" y="49"/>
                    <a:pt x="225" y="44"/>
                    <a:pt x="222" y="40"/>
                  </a:cubicBezTo>
                  <a:close/>
                  <a:moveTo>
                    <a:pt x="81" y="57"/>
                  </a:moveTo>
                  <a:cubicBezTo>
                    <a:pt x="71" y="43"/>
                    <a:pt x="71" y="43"/>
                    <a:pt x="71" y="43"/>
                  </a:cubicBezTo>
                  <a:cubicBezTo>
                    <a:pt x="71" y="37"/>
                    <a:pt x="70" y="32"/>
                    <a:pt x="70" y="27"/>
                  </a:cubicBezTo>
                  <a:cubicBezTo>
                    <a:pt x="70" y="25"/>
                    <a:pt x="69" y="24"/>
                    <a:pt x="68" y="24"/>
                  </a:cubicBezTo>
                  <a:cubicBezTo>
                    <a:pt x="68" y="24"/>
                    <a:pt x="68" y="24"/>
                    <a:pt x="68" y="24"/>
                  </a:cubicBezTo>
                  <a:cubicBezTo>
                    <a:pt x="67" y="24"/>
                    <a:pt x="66" y="25"/>
                    <a:pt x="66" y="27"/>
                  </a:cubicBezTo>
                  <a:cubicBezTo>
                    <a:pt x="66" y="27"/>
                    <a:pt x="66" y="33"/>
                    <a:pt x="66" y="44"/>
                  </a:cubicBezTo>
                  <a:cubicBezTo>
                    <a:pt x="66" y="44"/>
                    <a:pt x="66" y="44"/>
                    <a:pt x="66" y="44"/>
                  </a:cubicBezTo>
                  <a:cubicBezTo>
                    <a:pt x="66" y="58"/>
                    <a:pt x="67" y="78"/>
                    <a:pt x="67" y="98"/>
                  </a:cubicBezTo>
                  <a:cubicBezTo>
                    <a:pt x="68" y="116"/>
                    <a:pt x="68" y="133"/>
                    <a:pt x="69" y="147"/>
                  </a:cubicBezTo>
                  <a:cubicBezTo>
                    <a:pt x="69" y="153"/>
                    <a:pt x="69" y="159"/>
                    <a:pt x="69" y="163"/>
                  </a:cubicBezTo>
                  <a:cubicBezTo>
                    <a:pt x="69" y="166"/>
                    <a:pt x="69" y="167"/>
                    <a:pt x="69" y="169"/>
                  </a:cubicBezTo>
                  <a:cubicBezTo>
                    <a:pt x="69" y="169"/>
                    <a:pt x="69" y="169"/>
                    <a:pt x="69" y="169"/>
                  </a:cubicBezTo>
                  <a:cubicBezTo>
                    <a:pt x="69" y="171"/>
                    <a:pt x="67" y="173"/>
                    <a:pt x="64" y="173"/>
                  </a:cubicBezTo>
                  <a:cubicBezTo>
                    <a:pt x="61" y="173"/>
                    <a:pt x="58" y="171"/>
                    <a:pt x="58" y="168"/>
                  </a:cubicBezTo>
                  <a:cubicBezTo>
                    <a:pt x="52" y="92"/>
                    <a:pt x="52" y="92"/>
                    <a:pt x="52" y="92"/>
                  </a:cubicBezTo>
                  <a:cubicBezTo>
                    <a:pt x="52" y="91"/>
                    <a:pt x="51" y="90"/>
                    <a:pt x="50" y="90"/>
                  </a:cubicBezTo>
                  <a:cubicBezTo>
                    <a:pt x="48" y="90"/>
                    <a:pt x="47" y="91"/>
                    <a:pt x="47" y="92"/>
                  </a:cubicBezTo>
                  <a:cubicBezTo>
                    <a:pt x="41" y="168"/>
                    <a:pt x="41" y="168"/>
                    <a:pt x="41" y="168"/>
                  </a:cubicBezTo>
                  <a:cubicBezTo>
                    <a:pt x="41" y="171"/>
                    <a:pt x="39" y="173"/>
                    <a:pt x="36" y="173"/>
                  </a:cubicBezTo>
                  <a:cubicBezTo>
                    <a:pt x="33" y="173"/>
                    <a:pt x="30" y="171"/>
                    <a:pt x="30" y="169"/>
                  </a:cubicBezTo>
                  <a:cubicBezTo>
                    <a:pt x="30" y="169"/>
                    <a:pt x="30" y="169"/>
                    <a:pt x="30" y="169"/>
                  </a:cubicBezTo>
                  <a:cubicBezTo>
                    <a:pt x="30" y="167"/>
                    <a:pt x="30" y="165"/>
                    <a:pt x="30" y="162"/>
                  </a:cubicBezTo>
                  <a:cubicBezTo>
                    <a:pt x="30" y="157"/>
                    <a:pt x="30" y="151"/>
                    <a:pt x="30" y="144"/>
                  </a:cubicBezTo>
                  <a:cubicBezTo>
                    <a:pt x="30" y="129"/>
                    <a:pt x="30" y="110"/>
                    <a:pt x="31" y="92"/>
                  </a:cubicBezTo>
                  <a:cubicBezTo>
                    <a:pt x="33" y="90"/>
                    <a:pt x="34" y="87"/>
                    <a:pt x="33" y="84"/>
                  </a:cubicBezTo>
                  <a:cubicBezTo>
                    <a:pt x="33" y="84"/>
                    <a:pt x="33" y="84"/>
                    <a:pt x="33" y="83"/>
                  </a:cubicBezTo>
                  <a:cubicBezTo>
                    <a:pt x="33" y="83"/>
                    <a:pt x="32" y="80"/>
                    <a:pt x="31" y="76"/>
                  </a:cubicBezTo>
                  <a:cubicBezTo>
                    <a:pt x="31" y="50"/>
                    <a:pt x="31" y="36"/>
                    <a:pt x="31" y="36"/>
                  </a:cubicBezTo>
                  <a:cubicBezTo>
                    <a:pt x="31" y="35"/>
                    <a:pt x="30" y="34"/>
                    <a:pt x="29" y="34"/>
                  </a:cubicBezTo>
                  <a:cubicBezTo>
                    <a:pt x="28" y="34"/>
                    <a:pt x="27" y="34"/>
                    <a:pt x="27" y="35"/>
                  </a:cubicBezTo>
                  <a:cubicBezTo>
                    <a:pt x="17" y="48"/>
                    <a:pt x="17" y="48"/>
                    <a:pt x="17" y="48"/>
                  </a:cubicBezTo>
                  <a:cubicBezTo>
                    <a:pt x="17" y="48"/>
                    <a:pt x="17" y="49"/>
                    <a:pt x="17" y="50"/>
                  </a:cubicBezTo>
                  <a:cubicBezTo>
                    <a:pt x="17" y="50"/>
                    <a:pt x="20" y="59"/>
                    <a:pt x="23" y="68"/>
                  </a:cubicBezTo>
                  <a:cubicBezTo>
                    <a:pt x="24" y="71"/>
                    <a:pt x="25" y="74"/>
                    <a:pt x="26" y="77"/>
                  </a:cubicBezTo>
                  <a:cubicBezTo>
                    <a:pt x="26" y="77"/>
                    <a:pt x="26" y="77"/>
                    <a:pt x="26" y="77"/>
                  </a:cubicBezTo>
                  <a:cubicBezTo>
                    <a:pt x="26" y="78"/>
                    <a:pt x="27" y="79"/>
                    <a:pt x="27" y="80"/>
                  </a:cubicBezTo>
                  <a:cubicBezTo>
                    <a:pt x="28" y="82"/>
                    <a:pt x="28" y="84"/>
                    <a:pt x="29" y="85"/>
                  </a:cubicBezTo>
                  <a:cubicBezTo>
                    <a:pt x="29" y="85"/>
                    <a:pt x="29" y="85"/>
                    <a:pt x="29" y="85"/>
                  </a:cubicBezTo>
                  <a:cubicBezTo>
                    <a:pt x="29" y="87"/>
                    <a:pt x="28" y="88"/>
                    <a:pt x="26" y="89"/>
                  </a:cubicBezTo>
                  <a:cubicBezTo>
                    <a:pt x="24" y="90"/>
                    <a:pt x="22" y="89"/>
                    <a:pt x="21" y="88"/>
                  </a:cubicBezTo>
                  <a:cubicBezTo>
                    <a:pt x="6" y="52"/>
                    <a:pt x="6" y="52"/>
                    <a:pt x="6" y="52"/>
                  </a:cubicBezTo>
                  <a:cubicBezTo>
                    <a:pt x="5" y="49"/>
                    <a:pt x="5" y="45"/>
                    <a:pt x="6" y="42"/>
                  </a:cubicBezTo>
                  <a:cubicBezTo>
                    <a:pt x="23" y="16"/>
                    <a:pt x="23" y="16"/>
                    <a:pt x="23" y="16"/>
                  </a:cubicBezTo>
                  <a:cubicBezTo>
                    <a:pt x="29" y="8"/>
                    <a:pt x="31" y="4"/>
                    <a:pt x="48" y="4"/>
                  </a:cubicBezTo>
                  <a:cubicBezTo>
                    <a:pt x="48" y="4"/>
                    <a:pt x="48" y="4"/>
                    <a:pt x="48" y="4"/>
                  </a:cubicBezTo>
                  <a:cubicBezTo>
                    <a:pt x="64" y="4"/>
                    <a:pt x="67" y="11"/>
                    <a:pt x="69" y="15"/>
                  </a:cubicBezTo>
                  <a:cubicBezTo>
                    <a:pt x="70" y="15"/>
                    <a:pt x="70" y="15"/>
                    <a:pt x="70" y="15"/>
                  </a:cubicBezTo>
                  <a:cubicBezTo>
                    <a:pt x="74" y="22"/>
                    <a:pt x="88" y="47"/>
                    <a:pt x="88" y="47"/>
                  </a:cubicBezTo>
                  <a:cubicBezTo>
                    <a:pt x="88" y="47"/>
                    <a:pt x="88" y="47"/>
                    <a:pt x="88" y="47"/>
                  </a:cubicBezTo>
                  <a:cubicBezTo>
                    <a:pt x="88" y="47"/>
                    <a:pt x="95" y="52"/>
                    <a:pt x="101" y="57"/>
                  </a:cubicBezTo>
                  <a:cubicBezTo>
                    <a:pt x="104" y="60"/>
                    <a:pt x="108" y="62"/>
                    <a:pt x="110" y="64"/>
                  </a:cubicBezTo>
                  <a:cubicBezTo>
                    <a:pt x="112" y="65"/>
                    <a:pt x="113" y="66"/>
                    <a:pt x="114" y="67"/>
                  </a:cubicBezTo>
                  <a:cubicBezTo>
                    <a:pt x="114" y="67"/>
                    <a:pt x="114" y="67"/>
                    <a:pt x="114" y="67"/>
                  </a:cubicBezTo>
                  <a:cubicBezTo>
                    <a:pt x="115" y="68"/>
                    <a:pt x="115" y="70"/>
                    <a:pt x="114" y="72"/>
                  </a:cubicBezTo>
                  <a:cubicBezTo>
                    <a:pt x="113" y="73"/>
                    <a:pt x="111" y="74"/>
                    <a:pt x="109" y="73"/>
                  </a:cubicBezTo>
                  <a:lnTo>
                    <a:pt x="81" y="57"/>
                  </a:lnTo>
                  <a:close/>
                  <a:moveTo>
                    <a:pt x="26" y="43"/>
                  </a:moveTo>
                  <a:cubicBezTo>
                    <a:pt x="26" y="48"/>
                    <a:pt x="26" y="54"/>
                    <a:pt x="26" y="63"/>
                  </a:cubicBezTo>
                  <a:cubicBezTo>
                    <a:pt x="25" y="58"/>
                    <a:pt x="23" y="54"/>
                    <a:pt x="22" y="50"/>
                  </a:cubicBezTo>
                  <a:lnTo>
                    <a:pt x="26" y="43"/>
                  </a:lnTo>
                  <a:close/>
                  <a:moveTo>
                    <a:pt x="219" y="52"/>
                  </a:moveTo>
                  <a:cubicBezTo>
                    <a:pt x="203" y="88"/>
                    <a:pt x="203" y="88"/>
                    <a:pt x="203" y="88"/>
                  </a:cubicBezTo>
                  <a:cubicBezTo>
                    <a:pt x="202" y="89"/>
                    <a:pt x="200" y="90"/>
                    <a:pt x="198" y="89"/>
                  </a:cubicBezTo>
                  <a:cubicBezTo>
                    <a:pt x="196" y="88"/>
                    <a:pt x="195" y="87"/>
                    <a:pt x="196" y="85"/>
                  </a:cubicBezTo>
                  <a:cubicBezTo>
                    <a:pt x="196" y="85"/>
                    <a:pt x="196" y="85"/>
                    <a:pt x="196" y="85"/>
                  </a:cubicBezTo>
                  <a:cubicBezTo>
                    <a:pt x="196" y="84"/>
                    <a:pt x="197" y="82"/>
                    <a:pt x="198" y="80"/>
                  </a:cubicBezTo>
                  <a:cubicBezTo>
                    <a:pt x="198" y="79"/>
                    <a:pt x="198" y="78"/>
                    <a:pt x="198" y="77"/>
                  </a:cubicBezTo>
                  <a:cubicBezTo>
                    <a:pt x="198" y="77"/>
                    <a:pt x="198" y="77"/>
                    <a:pt x="198" y="77"/>
                  </a:cubicBezTo>
                  <a:cubicBezTo>
                    <a:pt x="199" y="74"/>
                    <a:pt x="201" y="71"/>
                    <a:pt x="202" y="68"/>
                  </a:cubicBezTo>
                  <a:cubicBezTo>
                    <a:pt x="205" y="59"/>
                    <a:pt x="208" y="50"/>
                    <a:pt x="208" y="50"/>
                  </a:cubicBezTo>
                  <a:cubicBezTo>
                    <a:pt x="208" y="49"/>
                    <a:pt x="208" y="48"/>
                    <a:pt x="207" y="48"/>
                  </a:cubicBezTo>
                  <a:cubicBezTo>
                    <a:pt x="198" y="35"/>
                    <a:pt x="198" y="35"/>
                    <a:pt x="198" y="35"/>
                  </a:cubicBezTo>
                  <a:cubicBezTo>
                    <a:pt x="197" y="34"/>
                    <a:pt x="196" y="34"/>
                    <a:pt x="195" y="34"/>
                  </a:cubicBezTo>
                  <a:cubicBezTo>
                    <a:pt x="194" y="34"/>
                    <a:pt x="194" y="35"/>
                    <a:pt x="194" y="36"/>
                  </a:cubicBezTo>
                  <a:cubicBezTo>
                    <a:pt x="194" y="36"/>
                    <a:pt x="194" y="50"/>
                    <a:pt x="194" y="76"/>
                  </a:cubicBezTo>
                  <a:cubicBezTo>
                    <a:pt x="193" y="80"/>
                    <a:pt x="192" y="83"/>
                    <a:pt x="191" y="83"/>
                  </a:cubicBezTo>
                  <a:cubicBezTo>
                    <a:pt x="191" y="84"/>
                    <a:pt x="191" y="84"/>
                    <a:pt x="191" y="84"/>
                  </a:cubicBezTo>
                  <a:cubicBezTo>
                    <a:pt x="190" y="87"/>
                    <a:pt x="192" y="90"/>
                    <a:pt x="194" y="92"/>
                  </a:cubicBezTo>
                  <a:cubicBezTo>
                    <a:pt x="194" y="110"/>
                    <a:pt x="194" y="129"/>
                    <a:pt x="194" y="144"/>
                  </a:cubicBezTo>
                  <a:cubicBezTo>
                    <a:pt x="194" y="151"/>
                    <a:pt x="195" y="157"/>
                    <a:pt x="195" y="162"/>
                  </a:cubicBezTo>
                  <a:cubicBezTo>
                    <a:pt x="195" y="165"/>
                    <a:pt x="195" y="167"/>
                    <a:pt x="195" y="169"/>
                  </a:cubicBezTo>
                  <a:cubicBezTo>
                    <a:pt x="195" y="169"/>
                    <a:pt x="195" y="169"/>
                    <a:pt x="195" y="169"/>
                  </a:cubicBezTo>
                  <a:cubicBezTo>
                    <a:pt x="194" y="171"/>
                    <a:pt x="192" y="173"/>
                    <a:pt x="189" y="173"/>
                  </a:cubicBezTo>
                  <a:cubicBezTo>
                    <a:pt x="186" y="173"/>
                    <a:pt x="183" y="171"/>
                    <a:pt x="183" y="168"/>
                  </a:cubicBezTo>
                  <a:cubicBezTo>
                    <a:pt x="177" y="92"/>
                    <a:pt x="177" y="92"/>
                    <a:pt x="177" y="92"/>
                  </a:cubicBezTo>
                  <a:cubicBezTo>
                    <a:pt x="177" y="91"/>
                    <a:pt x="176" y="90"/>
                    <a:pt x="175" y="90"/>
                  </a:cubicBezTo>
                  <a:cubicBezTo>
                    <a:pt x="174" y="90"/>
                    <a:pt x="173" y="91"/>
                    <a:pt x="173" y="92"/>
                  </a:cubicBezTo>
                  <a:cubicBezTo>
                    <a:pt x="167" y="168"/>
                    <a:pt x="167" y="168"/>
                    <a:pt x="167" y="168"/>
                  </a:cubicBezTo>
                  <a:cubicBezTo>
                    <a:pt x="166" y="171"/>
                    <a:pt x="164" y="173"/>
                    <a:pt x="161" y="173"/>
                  </a:cubicBezTo>
                  <a:cubicBezTo>
                    <a:pt x="158" y="173"/>
                    <a:pt x="155" y="171"/>
                    <a:pt x="155" y="169"/>
                  </a:cubicBezTo>
                  <a:cubicBezTo>
                    <a:pt x="155" y="169"/>
                    <a:pt x="155" y="169"/>
                    <a:pt x="155" y="169"/>
                  </a:cubicBezTo>
                  <a:cubicBezTo>
                    <a:pt x="155" y="167"/>
                    <a:pt x="155" y="166"/>
                    <a:pt x="155" y="163"/>
                  </a:cubicBezTo>
                  <a:cubicBezTo>
                    <a:pt x="156" y="159"/>
                    <a:pt x="156" y="153"/>
                    <a:pt x="156" y="147"/>
                  </a:cubicBezTo>
                  <a:cubicBezTo>
                    <a:pt x="156" y="133"/>
                    <a:pt x="157" y="116"/>
                    <a:pt x="157" y="98"/>
                  </a:cubicBezTo>
                  <a:cubicBezTo>
                    <a:pt x="158" y="78"/>
                    <a:pt x="158" y="58"/>
                    <a:pt x="159" y="44"/>
                  </a:cubicBezTo>
                  <a:cubicBezTo>
                    <a:pt x="159" y="44"/>
                    <a:pt x="159" y="44"/>
                    <a:pt x="159" y="44"/>
                  </a:cubicBezTo>
                  <a:cubicBezTo>
                    <a:pt x="159" y="33"/>
                    <a:pt x="159" y="27"/>
                    <a:pt x="159" y="27"/>
                  </a:cubicBezTo>
                  <a:cubicBezTo>
                    <a:pt x="159" y="25"/>
                    <a:pt x="158" y="24"/>
                    <a:pt x="157" y="24"/>
                  </a:cubicBezTo>
                  <a:cubicBezTo>
                    <a:pt x="157" y="24"/>
                    <a:pt x="157" y="24"/>
                    <a:pt x="157" y="24"/>
                  </a:cubicBezTo>
                  <a:cubicBezTo>
                    <a:pt x="155" y="24"/>
                    <a:pt x="154" y="25"/>
                    <a:pt x="154" y="27"/>
                  </a:cubicBezTo>
                  <a:cubicBezTo>
                    <a:pt x="154" y="32"/>
                    <a:pt x="154" y="37"/>
                    <a:pt x="154" y="43"/>
                  </a:cubicBezTo>
                  <a:cubicBezTo>
                    <a:pt x="144" y="57"/>
                    <a:pt x="144" y="57"/>
                    <a:pt x="144" y="57"/>
                  </a:cubicBezTo>
                  <a:cubicBezTo>
                    <a:pt x="119" y="71"/>
                    <a:pt x="119" y="71"/>
                    <a:pt x="119" y="71"/>
                  </a:cubicBezTo>
                  <a:cubicBezTo>
                    <a:pt x="120" y="68"/>
                    <a:pt x="119" y="65"/>
                    <a:pt x="117" y="63"/>
                  </a:cubicBezTo>
                  <a:cubicBezTo>
                    <a:pt x="117" y="63"/>
                    <a:pt x="117" y="63"/>
                    <a:pt x="117" y="63"/>
                  </a:cubicBezTo>
                  <a:cubicBezTo>
                    <a:pt x="117" y="63"/>
                    <a:pt x="116" y="63"/>
                    <a:pt x="116" y="63"/>
                  </a:cubicBezTo>
                  <a:cubicBezTo>
                    <a:pt x="124" y="57"/>
                    <a:pt x="136" y="47"/>
                    <a:pt x="136" y="47"/>
                  </a:cubicBezTo>
                  <a:cubicBezTo>
                    <a:pt x="136" y="47"/>
                    <a:pt x="137" y="47"/>
                    <a:pt x="137" y="47"/>
                  </a:cubicBezTo>
                  <a:cubicBezTo>
                    <a:pt x="137" y="47"/>
                    <a:pt x="151" y="22"/>
                    <a:pt x="155" y="15"/>
                  </a:cubicBezTo>
                  <a:cubicBezTo>
                    <a:pt x="155" y="15"/>
                    <a:pt x="155" y="15"/>
                    <a:pt x="155" y="15"/>
                  </a:cubicBezTo>
                  <a:cubicBezTo>
                    <a:pt x="157" y="11"/>
                    <a:pt x="161" y="4"/>
                    <a:pt x="177" y="4"/>
                  </a:cubicBezTo>
                  <a:cubicBezTo>
                    <a:pt x="177" y="4"/>
                    <a:pt x="177" y="4"/>
                    <a:pt x="177" y="4"/>
                  </a:cubicBezTo>
                  <a:cubicBezTo>
                    <a:pt x="194" y="4"/>
                    <a:pt x="196" y="8"/>
                    <a:pt x="201" y="16"/>
                  </a:cubicBezTo>
                  <a:cubicBezTo>
                    <a:pt x="218" y="42"/>
                    <a:pt x="218" y="42"/>
                    <a:pt x="218" y="42"/>
                  </a:cubicBezTo>
                  <a:cubicBezTo>
                    <a:pt x="220" y="45"/>
                    <a:pt x="220" y="49"/>
                    <a:pt x="219" y="52"/>
                  </a:cubicBezTo>
                  <a:close/>
                  <a:moveTo>
                    <a:pt x="198" y="43"/>
                  </a:moveTo>
                  <a:cubicBezTo>
                    <a:pt x="203" y="50"/>
                    <a:pt x="203" y="50"/>
                    <a:pt x="203" y="50"/>
                  </a:cubicBezTo>
                  <a:cubicBezTo>
                    <a:pt x="202" y="54"/>
                    <a:pt x="200" y="58"/>
                    <a:pt x="198" y="63"/>
                  </a:cubicBezTo>
                  <a:cubicBezTo>
                    <a:pt x="198" y="54"/>
                    <a:pt x="198" y="48"/>
                    <a:pt x="198" y="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7" name="Freeform 25"/>
          <p:cNvSpPr>
            <a:spLocks noEditPoints="1"/>
          </p:cNvSpPr>
          <p:nvPr/>
        </p:nvSpPr>
        <p:spPr bwMode="auto">
          <a:xfrm>
            <a:off x="5028557" y="1460362"/>
            <a:ext cx="432047" cy="384462"/>
          </a:xfrm>
          <a:custGeom>
            <a:avLst/>
            <a:gdLst>
              <a:gd name="T0" fmla="*/ 414 w 444"/>
              <a:gd name="T1" fmla="*/ 172 h 365"/>
              <a:gd name="T2" fmla="*/ 392 w 444"/>
              <a:gd name="T3" fmla="*/ 0 h 365"/>
              <a:gd name="T4" fmla="*/ 0 w 444"/>
              <a:gd name="T5" fmla="*/ 22 h 365"/>
              <a:gd name="T6" fmla="*/ 22 w 444"/>
              <a:gd name="T7" fmla="*/ 283 h 365"/>
              <a:gd name="T8" fmla="*/ 144 w 444"/>
              <a:gd name="T9" fmla="*/ 355 h 365"/>
              <a:gd name="T10" fmla="*/ 118 w 444"/>
              <a:gd name="T11" fmla="*/ 360 h 365"/>
              <a:gd name="T12" fmla="*/ 291 w 444"/>
              <a:gd name="T13" fmla="*/ 365 h 365"/>
              <a:gd name="T14" fmla="*/ 291 w 444"/>
              <a:gd name="T15" fmla="*/ 355 h 365"/>
              <a:gd name="T16" fmla="*/ 254 w 444"/>
              <a:gd name="T17" fmla="*/ 283 h 365"/>
              <a:gd name="T18" fmla="*/ 326 w 444"/>
              <a:gd name="T19" fmla="*/ 348 h 365"/>
              <a:gd name="T20" fmla="*/ 427 w 444"/>
              <a:gd name="T21" fmla="*/ 365 h 365"/>
              <a:gd name="T22" fmla="*/ 444 w 444"/>
              <a:gd name="T23" fmla="*/ 189 h 365"/>
              <a:gd name="T24" fmla="*/ 10 w 444"/>
              <a:gd name="T25" fmla="*/ 22 h 365"/>
              <a:gd name="T26" fmla="*/ 392 w 444"/>
              <a:gd name="T27" fmla="*/ 9 h 365"/>
              <a:gd name="T28" fmla="*/ 404 w 444"/>
              <a:gd name="T29" fmla="*/ 36 h 365"/>
              <a:gd name="T30" fmla="*/ 10 w 444"/>
              <a:gd name="T31" fmla="*/ 22 h 365"/>
              <a:gd name="T32" fmla="*/ 158 w 444"/>
              <a:gd name="T33" fmla="*/ 355 h 365"/>
              <a:gd name="T34" fmla="*/ 245 w 444"/>
              <a:gd name="T35" fmla="*/ 283 h 365"/>
              <a:gd name="T36" fmla="*/ 259 w 444"/>
              <a:gd name="T37" fmla="*/ 355 h 365"/>
              <a:gd name="T38" fmla="*/ 22 w 444"/>
              <a:gd name="T39" fmla="*/ 273 h 365"/>
              <a:gd name="T40" fmla="*/ 10 w 444"/>
              <a:gd name="T41" fmla="*/ 247 h 365"/>
              <a:gd name="T42" fmla="*/ 326 w 444"/>
              <a:gd name="T43" fmla="*/ 273 h 365"/>
              <a:gd name="T44" fmla="*/ 326 w 444"/>
              <a:gd name="T45" fmla="*/ 237 h 365"/>
              <a:gd name="T46" fmla="*/ 10 w 444"/>
              <a:gd name="T47" fmla="*/ 45 h 365"/>
              <a:gd name="T48" fmla="*/ 404 w 444"/>
              <a:gd name="T49" fmla="*/ 172 h 365"/>
              <a:gd name="T50" fmla="*/ 326 w 444"/>
              <a:gd name="T51" fmla="*/ 189 h 365"/>
              <a:gd name="T52" fmla="*/ 427 w 444"/>
              <a:gd name="T53" fmla="*/ 355 h 365"/>
              <a:gd name="T54" fmla="*/ 336 w 444"/>
              <a:gd name="T55" fmla="*/ 348 h 365"/>
              <a:gd name="T56" fmla="*/ 434 w 444"/>
              <a:gd name="T57" fmla="*/ 339 h 365"/>
              <a:gd name="T58" fmla="*/ 434 w 444"/>
              <a:gd name="T59" fmla="*/ 329 h 365"/>
              <a:gd name="T60" fmla="*/ 336 w 444"/>
              <a:gd name="T61" fmla="*/ 205 h 365"/>
              <a:gd name="T62" fmla="*/ 434 w 444"/>
              <a:gd name="T63" fmla="*/ 329 h 365"/>
              <a:gd name="T64" fmla="*/ 336 w 444"/>
              <a:gd name="T65" fmla="*/ 196 h 365"/>
              <a:gd name="T66" fmla="*/ 343 w 444"/>
              <a:gd name="T67" fmla="*/ 181 h 365"/>
              <a:gd name="T68" fmla="*/ 434 w 444"/>
              <a:gd name="T69" fmla="*/ 18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365">
                <a:moveTo>
                  <a:pt x="427" y="172"/>
                </a:moveTo>
                <a:cubicBezTo>
                  <a:pt x="414" y="172"/>
                  <a:pt x="414" y="172"/>
                  <a:pt x="414" y="172"/>
                </a:cubicBezTo>
                <a:cubicBezTo>
                  <a:pt x="414" y="22"/>
                  <a:pt x="414" y="22"/>
                  <a:pt x="414" y="22"/>
                </a:cubicBezTo>
                <a:cubicBezTo>
                  <a:pt x="414" y="10"/>
                  <a:pt x="404" y="0"/>
                  <a:pt x="392" y="0"/>
                </a:cubicBezTo>
                <a:cubicBezTo>
                  <a:pt x="22" y="0"/>
                  <a:pt x="22" y="0"/>
                  <a:pt x="22" y="0"/>
                </a:cubicBezTo>
                <a:cubicBezTo>
                  <a:pt x="10" y="0"/>
                  <a:pt x="0" y="10"/>
                  <a:pt x="0" y="22"/>
                </a:cubicBezTo>
                <a:cubicBezTo>
                  <a:pt x="0" y="261"/>
                  <a:pt x="0" y="261"/>
                  <a:pt x="0" y="261"/>
                </a:cubicBezTo>
                <a:cubicBezTo>
                  <a:pt x="0" y="273"/>
                  <a:pt x="10" y="283"/>
                  <a:pt x="22" y="283"/>
                </a:cubicBezTo>
                <a:cubicBezTo>
                  <a:pt x="163" y="283"/>
                  <a:pt x="163" y="283"/>
                  <a:pt x="163" y="283"/>
                </a:cubicBezTo>
                <a:cubicBezTo>
                  <a:pt x="161" y="319"/>
                  <a:pt x="154" y="355"/>
                  <a:pt x="144" y="355"/>
                </a:cubicBezTo>
                <a:cubicBezTo>
                  <a:pt x="123" y="355"/>
                  <a:pt x="123" y="355"/>
                  <a:pt x="123" y="355"/>
                </a:cubicBezTo>
                <a:cubicBezTo>
                  <a:pt x="120" y="355"/>
                  <a:pt x="118" y="358"/>
                  <a:pt x="118" y="360"/>
                </a:cubicBezTo>
                <a:cubicBezTo>
                  <a:pt x="118" y="363"/>
                  <a:pt x="120" y="365"/>
                  <a:pt x="123" y="365"/>
                </a:cubicBezTo>
                <a:cubicBezTo>
                  <a:pt x="291" y="365"/>
                  <a:pt x="291" y="365"/>
                  <a:pt x="291" y="365"/>
                </a:cubicBezTo>
                <a:cubicBezTo>
                  <a:pt x="294" y="365"/>
                  <a:pt x="296" y="363"/>
                  <a:pt x="296" y="360"/>
                </a:cubicBezTo>
                <a:cubicBezTo>
                  <a:pt x="296" y="358"/>
                  <a:pt x="294" y="355"/>
                  <a:pt x="291" y="355"/>
                </a:cubicBezTo>
                <a:cubicBezTo>
                  <a:pt x="273" y="355"/>
                  <a:pt x="273" y="355"/>
                  <a:pt x="273" y="355"/>
                </a:cubicBezTo>
                <a:cubicBezTo>
                  <a:pt x="264" y="355"/>
                  <a:pt x="256" y="319"/>
                  <a:pt x="254" y="283"/>
                </a:cubicBezTo>
                <a:cubicBezTo>
                  <a:pt x="326" y="283"/>
                  <a:pt x="326" y="283"/>
                  <a:pt x="326" y="283"/>
                </a:cubicBezTo>
                <a:cubicBezTo>
                  <a:pt x="326" y="348"/>
                  <a:pt x="326" y="348"/>
                  <a:pt x="326" y="348"/>
                </a:cubicBezTo>
                <a:cubicBezTo>
                  <a:pt x="326" y="357"/>
                  <a:pt x="334" y="365"/>
                  <a:pt x="343" y="365"/>
                </a:cubicBezTo>
                <a:cubicBezTo>
                  <a:pt x="427" y="365"/>
                  <a:pt x="427" y="365"/>
                  <a:pt x="427" y="365"/>
                </a:cubicBezTo>
                <a:cubicBezTo>
                  <a:pt x="436" y="365"/>
                  <a:pt x="444" y="357"/>
                  <a:pt x="444" y="348"/>
                </a:cubicBezTo>
                <a:cubicBezTo>
                  <a:pt x="444" y="189"/>
                  <a:pt x="444" y="189"/>
                  <a:pt x="444" y="189"/>
                </a:cubicBezTo>
                <a:cubicBezTo>
                  <a:pt x="444" y="179"/>
                  <a:pt x="436" y="172"/>
                  <a:pt x="427" y="172"/>
                </a:cubicBezTo>
                <a:close/>
                <a:moveTo>
                  <a:pt x="10" y="22"/>
                </a:moveTo>
                <a:cubicBezTo>
                  <a:pt x="10" y="15"/>
                  <a:pt x="15" y="9"/>
                  <a:pt x="22" y="9"/>
                </a:cubicBezTo>
                <a:cubicBezTo>
                  <a:pt x="392" y="9"/>
                  <a:pt x="392" y="9"/>
                  <a:pt x="392" y="9"/>
                </a:cubicBezTo>
                <a:cubicBezTo>
                  <a:pt x="399" y="9"/>
                  <a:pt x="404" y="15"/>
                  <a:pt x="404" y="22"/>
                </a:cubicBezTo>
                <a:cubicBezTo>
                  <a:pt x="404" y="36"/>
                  <a:pt x="404" y="36"/>
                  <a:pt x="404" y="36"/>
                </a:cubicBezTo>
                <a:cubicBezTo>
                  <a:pt x="10" y="36"/>
                  <a:pt x="10" y="36"/>
                  <a:pt x="10" y="36"/>
                </a:cubicBezTo>
                <a:lnTo>
                  <a:pt x="10" y="22"/>
                </a:lnTo>
                <a:close/>
                <a:moveTo>
                  <a:pt x="259" y="355"/>
                </a:moveTo>
                <a:cubicBezTo>
                  <a:pt x="158" y="355"/>
                  <a:pt x="158" y="355"/>
                  <a:pt x="158" y="355"/>
                </a:cubicBezTo>
                <a:cubicBezTo>
                  <a:pt x="169" y="338"/>
                  <a:pt x="172" y="301"/>
                  <a:pt x="172" y="283"/>
                </a:cubicBezTo>
                <a:cubicBezTo>
                  <a:pt x="245" y="283"/>
                  <a:pt x="245" y="283"/>
                  <a:pt x="245" y="283"/>
                </a:cubicBezTo>
                <a:cubicBezTo>
                  <a:pt x="245" y="290"/>
                  <a:pt x="246" y="305"/>
                  <a:pt x="249" y="320"/>
                </a:cubicBezTo>
                <a:cubicBezTo>
                  <a:pt x="251" y="336"/>
                  <a:pt x="255" y="348"/>
                  <a:pt x="259" y="355"/>
                </a:cubicBezTo>
                <a:close/>
                <a:moveTo>
                  <a:pt x="326" y="273"/>
                </a:moveTo>
                <a:cubicBezTo>
                  <a:pt x="22" y="273"/>
                  <a:pt x="22" y="273"/>
                  <a:pt x="22" y="273"/>
                </a:cubicBezTo>
                <a:cubicBezTo>
                  <a:pt x="15" y="273"/>
                  <a:pt x="10" y="268"/>
                  <a:pt x="10" y="261"/>
                </a:cubicBezTo>
                <a:cubicBezTo>
                  <a:pt x="10" y="247"/>
                  <a:pt x="10" y="247"/>
                  <a:pt x="10" y="247"/>
                </a:cubicBezTo>
                <a:cubicBezTo>
                  <a:pt x="326" y="247"/>
                  <a:pt x="326" y="247"/>
                  <a:pt x="326" y="247"/>
                </a:cubicBezTo>
                <a:lnTo>
                  <a:pt x="326" y="273"/>
                </a:lnTo>
                <a:close/>
                <a:moveTo>
                  <a:pt x="326" y="189"/>
                </a:moveTo>
                <a:cubicBezTo>
                  <a:pt x="326" y="237"/>
                  <a:pt x="326" y="237"/>
                  <a:pt x="326" y="237"/>
                </a:cubicBezTo>
                <a:cubicBezTo>
                  <a:pt x="10" y="237"/>
                  <a:pt x="10" y="237"/>
                  <a:pt x="10" y="237"/>
                </a:cubicBezTo>
                <a:cubicBezTo>
                  <a:pt x="10" y="45"/>
                  <a:pt x="10" y="45"/>
                  <a:pt x="10" y="45"/>
                </a:cubicBezTo>
                <a:cubicBezTo>
                  <a:pt x="404" y="45"/>
                  <a:pt x="404" y="45"/>
                  <a:pt x="404" y="45"/>
                </a:cubicBezTo>
                <a:cubicBezTo>
                  <a:pt x="404" y="172"/>
                  <a:pt x="404" y="172"/>
                  <a:pt x="404" y="172"/>
                </a:cubicBezTo>
                <a:cubicBezTo>
                  <a:pt x="343" y="172"/>
                  <a:pt x="343" y="172"/>
                  <a:pt x="343" y="172"/>
                </a:cubicBezTo>
                <a:cubicBezTo>
                  <a:pt x="334" y="172"/>
                  <a:pt x="326" y="179"/>
                  <a:pt x="326" y="189"/>
                </a:cubicBezTo>
                <a:close/>
                <a:moveTo>
                  <a:pt x="434" y="348"/>
                </a:moveTo>
                <a:cubicBezTo>
                  <a:pt x="434" y="352"/>
                  <a:pt x="431" y="355"/>
                  <a:pt x="427" y="355"/>
                </a:cubicBezTo>
                <a:cubicBezTo>
                  <a:pt x="343" y="355"/>
                  <a:pt x="343" y="355"/>
                  <a:pt x="343" y="355"/>
                </a:cubicBezTo>
                <a:cubicBezTo>
                  <a:pt x="339" y="355"/>
                  <a:pt x="336" y="352"/>
                  <a:pt x="336" y="348"/>
                </a:cubicBezTo>
                <a:cubicBezTo>
                  <a:pt x="336" y="339"/>
                  <a:pt x="336" y="339"/>
                  <a:pt x="336" y="339"/>
                </a:cubicBezTo>
                <a:cubicBezTo>
                  <a:pt x="434" y="339"/>
                  <a:pt x="434" y="339"/>
                  <a:pt x="434" y="339"/>
                </a:cubicBezTo>
                <a:lnTo>
                  <a:pt x="434" y="348"/>
                </a:lnTo>
                <a:close/>
                <a:moveTo>
                  <a:pt x="434" y="329"/>
                </a:moveTo>
                <a:cubicBezTo>
                  <a:pt x="336" y="329"/>
                  <a:pt x="336" y="329"/>
                  <a:pt x="336" y="329"/>
                </a:cubicBezTo>
                <a:cubicBezTo>
                  <a:pt x="336" y="205"/>
                  <a:pt x="336" y="205"/>
                  <a:pt x="336" y="205"/>
                </a:cubicBezTo>
                <a:cubicBezTo>
                  <a:pt x="434" y="205"/>
                  <a:pt x="434" y="205"/>
                  <a:pt x="434" y="205"/>
                </a:cubicBezTo>
                <a:lnTo>
                  <a:pt x="434" y="329"/>
                </a:lnTo>
                <a:close/>
                <a:moveTo>
                  <a:pt x="434" y="196"/>
                </a:moveTo>
                <a:cubicBezTo>
                  <a:pt x="336" y="196"/>
                  <a:pt x="336" y="196"/>
                  <a:pt x="336" y="196"/>
                </a:cubicBezTo>
                <a:cubicBezTo>
                  <a:pt x="336" y="189"/>
                  <a:pt x="336" y="189"/>
                  <a:pt x="336" y="189"/>
                </a:cubicBezTo>
                <a:cubicBezTo>
                  <a:pt x="336" y="184"/>
                  <a:pt x="339" y="181"/>
                  <a:pt x="343" y="181"/>
                </a:cubicBezTo>
                <a:cubicBezTo>
                  <a:pt x="427" y="181"/>
                  <a:pt x="427" y="181"/>
                  <a:pt x="427" y="181"/>
                </a:cubicBezTo>
                <a:cubicBezTo>
                  <a:pt x="431" y="181"/>
                  <a:pt x="434" y="184"/>
                  <a:pt x="434" y="189"/>
                </a:cubicBezTo>
                <a:lnTo>
                  <a:pt x="434" y="196"/>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800"/>
          </a:p>
        </p:txBody>
      </p:sp>
      <p:sp>
        <p:nvSpPr>
          <p:cNvPr id="37" name="Slide Number Placeholder 3"/>
          <p:cNvSpPr>
            <a:spLocks noGrp="1"/>
          </p:cNvSpPr>
          <p:nvPr>
            <p:ph type="sldNum" sz="quarter" idx="14"/>
          </p:nvPr>
        </p:nvSpPr>
        <p:spPr>
          <a:xfrm>
            <a:off x="6876256" y="6381328"/>
            <a:ext cx="2133600" cy="365125"/>
          </a:xfrm>
        </p:spPr>
        <p:txBody>
          <a:bodyPr/>
          <a:lstStyle/>
          <a:p>
            <a:fld id="{8FC524A1-7B6A-464D-B8BC-8FE2E057339E}" type="slidenum">
              <a:rPr lang="en-GB" smtClean="0"/>
              <a:pPr/>
              <a:t>13</a:t>
            </a:fld>
            <a:endParaRPr lang="en-GB" dirty="0"/>
          </a:p>
        </p:txBody>
      </p:sp>
    </p:spTree>
    <p:extLst>
      <p:ext uri="{BB962C8B-B14F-4D97-AF65-F5344CB8AC3E}">
        <p14:creationId xmlns:p14="http://schemas.microsoft.com/office/powerpoint/2010/main" val="306669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par>
                                <p:cTn id="11" presetID="10" presetClass="entr" presetSubtype="0" fill="hold" grpId="0" nodeType="withEffect">
                                  <p:stCondLst>
                                    <p:cond delay="400"/>
                                  </p:stCondLst>
                                  <p:childTnLst>
                                    <p:set>
                                      <p:cBhvr>
                                        <p:cTn id="12" dur="1" fill="hold">
                                          <p:stCondLst>
                                            <p:cond delay="0"/>
                                          </p:stCondLst>
                                        </p:cTn>
                                        <p:tgtEl>
                                          <p:spTgt spid="67"/>
                                        </p:tgtEl>
                                        <p:attrNameLst>
                                          <p:attrName>style.visibility</p:attrName>
                                        </p:attrNameLst>
                                      </p:cBhvr>
                                      <p:to>
                                        <p:strVal val="visible"/>
                                      </p:to>
                                    </p:set>
                                    <p:animEffect transition="in" filter="fade">
                                      <p:cBhvr>
                                        <p:cTn id="13" dur="200"/>
                                        <p:tgtEl>
                                          <p:spTgt spid="67"/>
                                        </p:tgtEl>
                                      </p:cBhvr>
                                    </p:animEffect>
                                  </p:childTnLst>
                                </p:cTn>
                              </p:par>
                              <p:par>
                                <p:cTn id="14" presetID="10" presetClass="entr" presetSubtype="0" fill="hold" grpId="0" nodeType="withEffect">
                                  <p:stCondLst>
                                    <p:cond delay="40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250"/>
                                        <p:tgtEl>
                                          <p:spTgt spid="49"/>
                                        </p:tgtEl>
                                      </p:cBhvr>
                                    </p:animEffect>
                                  </p:childTnLst>
                                </p:cTn>
                              </p:par>
                              <p:par>
                                <p:cTn id="17" presetID="22" presetClass="entr" presetSubtype="4" fill="hold" nodeType="withEffect">
                                  <p:stCondLst>
                                    <p:cond delay="20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1000"/>
                                        <p:tgtEl>
                                          <p:spTgt spid="17"/>
                                        </p:tgtEl>
                                      </p:cBhvr>
                                    </p:animEffect>
                                  </p:childTnLst>
                                </p:cTn>
                              </p:par>
                              <p:par>
                                <p:cTn id="20" presetID="10" presetClass="entr" presetSubtype="0" fill="hold" grpId="0" nodeType="withEffect">
                                  <p:stCondLst>
                                    <p:cond delay="80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200"/>
                                        <p:tgtEl>
                                          <p:spTgt spid="47"/>
                                        </p:tgtEl>
                                      </p:cBhvr>
                                    </p:animEffect>
                                  </p:childTnLst>
                                </p:cTn>
                              </p:par>
                              <p:par>
                                <p:cTn id="23" presetID="10" presetClass="entr" presetSubtype="0" fill="hold" grpId="0" nodeType="withEffect">
                                  <p:stCondLst>
                                    <p:cond delay="80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250"/>
                                        <p:tgtEl>
                                          <p:spTgt spid="51"/>
                                        </p:tgtEl>
                                      </p:cBhvr>
                                    </p:animEffect>
                                  </p:childTnLst>
                                </p:cTn>
                              </p:par>
                              <p:par>
                                <p:cTn id="26" presetID="10" presetClass="entr" presetSubtype="0" fill="hold" grpId="0" nodeType="withEffect">
                                  <p:stCondLst>
                                    <p:cond delay="120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200"/>
                                        <p:tgtEl>
                                          <p:spTgt spid="48"/>
                                        </p:tgtEl>
                                      </p:cBhvr>
                                    </p:animEffect>
                                  </p:childTnLst>
                                </p:cTn>
                              </p:par>
                              <p:par>
                                <p:cTn id="29" presetID="10" presetClass="entr" presetSubtype="0" fill="hold" grpId="0" nodeType="withEffect">
                                  <p:stCondLst>
                                    <p:cond delay="120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250"/>
                                        <p:tgtEl>
                                          <p:spTgt spid="50"/>
                                        </p:tgtEl>
                                      </p:cBhvr>
                                    </p:animEffect>
                                  </p:childTnLst>
                                </p:cTn>
                              </p:par>
                              <p:par>
                                <p:cTn id="32" presetID="10" presetClass="entr" presetSubtype="0" fill="hold" grpId="0" nodeType="withEffect">
                                  <p:stCondLst>
                                    <p:cond delay="160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200"/>
                                        <p:tgtEl>
                                          <p:spTgt spid="53"/>
                                        </p:tgtEl>
                                      </p:cBhvr>
                                    </p:animEffect>
                                  </p:childTnLst>
                                </p:cTn>
                              </p:par>
                              <p:par>
                                <p:cTn id="35" presetID="10" presetClass="entr" presetSubtype="0" fill="hold" grpId="0" nodeType="withEffect">
                                  <p:stCondLst>
                                    <p:cond delay="1600"/>
                                  </p:stCondLst>
                                  <p:childTnLst>
                                    <p:set>
                                      <p:cBhvr>
                                        <p:cTn id="36" dur="1" fill="hold">
                                          <p:stCondLst>
                                            <p:cond delay="0"/>
                                          </p:stCondLst>
                                        </p:cTn>
                                        <p:tgtEl>
                                          <p:spTgt spid="68"/>
                                        </p:tgtEl>
                                        <p:attrNameLst>
                                          <p:attrName>style.visibility</p:attrName>
                                        </p:attrNameLst>
                                      </p:cBhvr>
                                      <p:to>
                                        <p:strVal val="visible"/>
                                      </p:to>
                                    </p:set>
                                    <p:animEffect transition="in" filter="fade">
                                      <p:cBhvr>
                                        <p:cTn id="37" dur="25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p:bldP spid="51" grpId="0"/>
      <p:bldP spid="53" grpId="0" animBg="1"/>
      <p:bldP spid="67" grpId="0" animBg="1"/>
      <p:bldP spid="68" grpId="0"/>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1655" cy="503783"/>
          </a:xfrm>
          <a:solidFill>
            <a:schemeClr val="accent1">
              <a:lumMod val="75000"/>
            </a:schemeClr>
          </a:solidFill>
        </p:spPr>
        <p:txBody>
          <a:bodyPr/>
          <a:lstStyle/>
          <a:p>
            <a:pPr marL="0"/>
            <a:r>
              <a:rPr lang="en-GB" dirty="0" smtClean="0"/>
              <a:t>Support with running sessions locally</a:t>
            </a:r>
            <a:endParaRPr lang="en-GB" dirty="0"/>
          </a:p>
        </p:txBody>
      </p:sp>
      <p:sp>
        <p:nvSpPr>
          <p:cNvPr id="6" name="TextBox 5"/>
          <p:cNvSpPr txBox="1"/>
          <p:nvPr/>
        </p:nvSpPr>
        <p:spPr>
          <a:xfrm>
            <a:off x="251520" y="4544035"/>
            <a:ext cx="8640960" cy="1046440"/>
          </a:xfrm>
          <a:prstGeom prst="rect">
            <a:avLst/>
          </a:prstGeom>
          <a:solidFill>
            <a:schemeClr val="accent1">
              <a:lumMod val="20000"/>
              <a:lumOff val="80000"/>
              <a:alpha val="60000"/>
            </a:schemeClr>
          </a:solidFill>
        </p:spPr>
        <p:txBody>
          <a:bodyPr wrap="square" lIns="182880" tIns="91440" rIns="182880" bIns="91440" rtlCol="0">
            <a:spAutoFit/>
          </a:bodyPr>
          <a:lstStyle/>
          <a:p>
            <a:pPr marL="287338" indent="-285750">
              <a:buFont typeface="Arial" pitchFamily="34" charset="0"/>
              <a:buChar char="•"/>
            </a:pPr>
            <a:r>
              <a:rPr lang="en-GB" sz="1400" dirty="0" smtClean="0"/>
              <a:t>London’s s136 pathway and HBPoS </a:t>
            </a:r>
            <a:r>
              <a:rPr lang="en-GB" sz="1400" dirty="0" smtClean="0">
                <a:hlinkClick r:id="rId2"/>
              </a:rPr>
              <a:t>specification</a:t>
            </a:r>
            <a:endParaRPr lang="en-GB" sz="1400" dirty="0" smtClean="0"/>
          </a:p>
          <a:p>
            <a:pPr marL="287338" indent="-285750">
              <a:buFont typeface="Arial" pitchFamily="34" charset="0"/>
              <a:buChar char="•"/>
            </a:pPr>
            <a:r>
              <a:rPr lang="en-GB" sz="1400" dirty="0" smtClean="0"/>
              <a:t>Information of the </a:t>
            </a:r>
            <a:r>
              <a:rPr lang="en-GB" sz="1400" dirty="0" smtClean="0">
                <a:hlinkClick r:id="rId3"/>
              </a:rPr>
              <a:t>handover process </a:t>
            </a:r>
            <a:r>
              <a:rPr lang="en-GB" sz="1400" dirty="0" smtClean="0"/>
              <a:t>for the voluntary patients accompanied to ED by police and downloadable form</a:t>
            </a:r>
          </a:p>
          <a:p>
            <a:pPr marL="287338" indent="-285750">
              <a:buFont typeface="Arial" pitchFamily="34" charset="0"/>
              <a:buChar char="•"/>
            </a:pPr>
            <a:r>
              <a:rPr lang="en-GB" sz="1400" dirty="0" smtClean="0"/>
              <a:t>Briefing </a:t>
            </a:r>
            <a:r>
              <a:rPr lang="en-GB" sz="1400" dirty="0" smtClean="0">
                <a:hlinkClick r:id="rId4"/>
              </a:rPr>
              <a:t>posters</a:t>
            </a:r>
            <a:r>
              <a:rPr lang="en-GB" sz="1400" dirty="0" smtClean="0"/>
              <a:t> for roles and responsibilities along the s136 pathway to display in your organisations.</a:t>
            </a:r>
          </a:p>
        </p:txBody>
      </p:sp>
      <p:sp>
        <p:nvSpPr>
          <p:cNvPr id="12" name="TextBox 11"/>
          <p:cNvSpPr txBox="1"/>
          <p:nvPr/>
        </p:nvSpPr>
        <p:spPr>
          <a:xfrm>
            <a:off x="251520" y="988273"/>
            <a:ext cx="5418159" cy="2800767"/>
          </a:xfrm>
          <a:prstGeom prst="rect">
            <a:avLst/>
          </a:prstGeom>
          <a:noFill/>
          <a:ln>
            <a:noFill/>
          </a:ln>
        </p:spPr>
        <p:txBody>
          <a:bodyPr wrap="square" rtlCol="0">
            <a:spAutoFit/>
          </a:bodyPr>
          <a:lstStyle/>
          <a:p>
            <a:r>
              <a:rPr lang="en-GB" sz="1600" dirty="0"/>
              <a:t>In order to keep staff up to date, reach those unable to attend and train new staff, organisations along the s136 pathway will need to continue to provide training on the topics covered within the multiagency training.</a:t>
            </a:r>
          </a:p>
          <a:p>
            <a:endParaRPr lang="en-GB" sz="1600" dirty="0"/>
          </a:p>
          <a:p>
            <a:r>
              <a:rPr lang="en-GB" sz="1600" dirty="0" smtClean="0"/>
              <a:t>To </a:t>
            </a:r>
            <a:r>
              <a:rPr lang="en-GB" sz="1600" dirty="0"/>
              <a:t>support this, a </a:t>
            </a:r>
            <a:r>
              <a:rPr lang="en-GB" sz="1600" dirty="0">
                <a:hlinkClick r:id="rId4"/>
              </a:rPr>
              <a:t>toolkit</a:t>
            </a:r>
            <a:r>
              <a:rPr lang="en-GB" sz="1600" dirty="0"/>
              <a:t> has been developed.</a:t>
            </a:r>
          </a:p>
          <a:p>
            <a:endParaRPr lang="en-GB" sz="1600" dirty="0"/>
          </a:p>
          <a:p>
            <a:r>
              <a:rPr lang="en-GB" sz="1600" b="1" dirty="0">
                <a:solidFill>
                  <a:schemeClr val="accent1">
                    <a:lumMod val="50000"/>
                  </a:schemeClr>
                </a:solidFill>
              </a:rPr>
              <a:t>London’s Crisis Care Programme </a:t>
            </a:r>
            <a:r>
              <a:rPr lang="en-GB" sz="1600" dirty="0"/>
              <a:t>can also be contacted for further advice and support with contacting local police, AMHPs and paramedics to join the training: </a:t>
            </a:r>
            <a:r>
              <a:rPr lang="en-GB" sz="1600" dirty="0" smtClean="0"/>
              <a:t>hlp.londoncrisiscare@nhs.net.</a:t>
            </a:r>
            <a:endParaRPr lang="en-GB" sz="1600" dirty="0"/>
          </a:p>
        </p:txBody>
      </p:sp>
      <p:sp>
        <p:nvSpPr>
          <p:cNvPr id="14" name="TextBox 13"/>
          <p:cNvSpPr txBox="1"/>
          <p:nvPr/>
        </p:nvSpPr>
        <p:spPr>
          <a:xfrm>
            <a:off x="291882" y="5733256"/>
            <a:ext cx="8600598" cy="830997"/>
          </a:xfrm>
          <a:prstGeom prst="rect">
            <a:avLst/>
          </a:prstGeom>
          <a:noFill/>
        </p:spPr>
        <p:txBody>
          <a:bodyPr wrap="square" rtlCol="0">
            <a:spAutoFit/>
          </a:bodyPr>
          <a:lstStyle/>
          <a:p>
            <a:r>
              <a:rPr lang="en-GB" sz="1600" i="1" dirty="0" smtClean="0"/>
              <a:t>Many thanks to Simon Foster for his expert design and delivery of the sessions.</a:t>
            </a:r>
          </a:p>
          <a:p>
            <a:r>
              <a:rPr lang="en-GB" sz="1600" i="1" dirty="0" smtClean="0"/>
              <a:t>Also thank you to those </a:t>
            </a:r>
            <a:r>
              <a:rPr lang="en-GB" sz="1600" i="1" dirty="0"/>
              <a:t>that supported developing the </a:t>
            </a:r>
            <a:r>
              <a:rPr lang="en-GB" sz="1600" i="1" dirty="0" smtClean="0"/>
              <a:t>content, all the local coordinators and session helpers, and all those who attended the training and contributed to the discussions. </a:t>
            </a:r>
            <a:endParaRPr lang="en-GB" sz="1600" i="1" dirty="0"/>
          </a:p>
        </p:txBody>
      </p:sp>
      <p:sp>
        <p:nvSpPr>
          <p:cNvPr id="11" name="Slide Number Placeholder 3"/>
          <p:cNvSpPr>
            <a:spLocks noGrp="1"/>
          </p:cNvSpPr>
          <p:nvPr>
            <p:ph type="sldNum" sz="quarter" idx="14"/>
          </p:nvPr>
        </p:nvSpPr>
        <p:spPr>
          <a:xfrm>
            <a:off x="6876256" y="6381328"/>
            <a:ext cx="2133600" cy="365125"/>
          </a:xfrm>
        </p:spPr>
        <p:txBody>
          <a:bodyPr/>
          <a:lstStyle/>
          <a:p>
            <a:fld id="{8FC524A1-7B6A-464D-B8BC-8FE2E057339E}" type="slidenum">
              <a:rPr lang="en-GB" smtClean="0"/>
              <a:pPr/>
              <a:t>14</a:t>
            </a:fld>
            <a:endParaRPr lang="en-GB" dirty="0"/>
          </a:p>
        </p:txBody>
      </p:sp>
      <p:grpSp>
        <p:nvGrpSpPr>
          <p:cNvPr id="13" name="Group 12"/>
          <p:cNvGrpSpPr/>
          <p:nvPr/>
        </p:nvGrpSpPr>
        <p:grpSpPr>
          <a:xfrm>
            <a:off x="5691652" y="548680"/>
            <a:ext cx="3632876" cy="2830707"/>
            <a:chOff x="-2672919" y="853903"/>
            <a:chExt cx="3632876" cy="2830707"/>
          </a:xfrm>
        </p:grpSpPr>
        <p:pic>
          <p:nvPicPr>
            <p:cNvPr id="15" name="Picture 28" descr="Empty speech bubble vector illustration Stock Vector - 100915677"/>
            <p:cNvPicPr>
              <a:picLocks noChangeAspect="1" noChangeArrowheads="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672919" y="853903"/>
              <a:ext cx="3632876" cy="283070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037897" y="1357959"/>
              <a:ext cx="2323269" cy="1477328"/>
            </a:xfrm>
            <a:prstGeom prst="rect">
              <a:avLst/>
            </a:prstGeom>
            <a:noFill/>
          </p:spPr>
          <p:txBody>
            <a:bodyPr wrap="square" rtlCol="0">
              <a:spAutoFit/>
            </a:bodyPr>
            <a:lstStyle/>
            <a:p>
              <a:pPr lvl="0" algn="ctr"/>
              <a:r>
                <a:rPr lang="en-GB" sz="1000" i="1" dirty="0" smtClean="0"/>
                <a:t>“What </a:t>
              </a:r>
              <a:r>
                <a:rPr lang="en-GB" sz="1000" i="1" dirty="0"/>
                <a:t>made </a:t>
              </a:r>
              <a:r>
                <a:rPr lang="en-GB" sz="1000" i="1" dirty="0" smtClean="0"/>
                <a:t>[all the </a:t>
              </a:r>
            </a:p>
            <a:p>
              <a:pPr lvl="0" algn="ctr"/>
              <a:r>
                <a:rPr lang="en-GB" sz="1000" i="1" dirty="0" smtClean="0"/>
                <a:t>sessions] enjoyable for </a:t>
              </a:r>
              <a:r>
                <a:rPr lang="en-GB" sz="1000" i="1" dirty="0"/>
                <a:t>me </a:t>
              </a:r>
              <a:r>
                <a:rPr lang="en-GB" sz="1000" i="1" dirty="0" smtClean="0"/>
                <a:t>was</a:t>
              </a:r>
            </a:p>
            <a:p>
              <a:pPr lvl="0" algn="ctr"/>
              <a:r>
                <a:rPr lang="en-GB" sz="1000" i="1" dirty="0" smtClean="0"/>
                <a:t>the </a:t>
              </a:r>
              <a:r>
                <a:rPr lang="en-GB" sz="1000" i="1" dirty="0"/>
                <a:t>engagement, </a:t>
              </a:r>
              <a:r>
                <a:rPr lang="en-GB" sz="1000" i="1" dirty="0" smtClean="0"/>
                <a:t>the professionalism </a:t>
              </a:r>
              <a:r>
                <a:rPr lang="en-GB" sz="1000" i="1" dirty="0"/>
                <a:t>and the dedication of the </a:t>
              </a:r>
              <a:r>
                <a:rPr lang="en-GB" sz="1000" i="1" dirty="0" smtClean="0"/>
                <a:t>participants. </a:t>
              </a:r>
              <a:r>
                <a:rPr lang="en-GB" sz="1000" i="1" dirty="0"/>
                <a:t>I am in awe of the work done by front-line staff of all the agencies, day after day, with limited resources and not much appreciation. We are very </a:t>
              </a:r>
              <a:endParaRPr lang="en-GB" sz="1000" i="1" dirty="0" smtClean="0"/>
            </a:p>
            <a:p>
              <a:pPr lvl="0" algn="ctr"/>
              <a:r>
                <a:rPr lang="en-GB" sz="1000" i="1" dirty="0" smtClean="0"/>
                <a:t>lucky to </a:t>
              </a:r>
              <a:r>
                <a:rPr lang="en-GB" sz="1000" i="1" dirty="0"/>
                <a:t>have them</a:t>
              </a:r>
              <a:r>
                <a:rPr lang="en-GB" sz="1000" i="1" dirty="0" smtClean="0"/>
                <a:t>.”</a:t>
              </a:r>
              <a:endParaRPr lang="en-GB" sz="1000" i="1" dirty="0"/>
            </a:p>
          </p:txBody>
        </p:sp>
      </p:grpSp>
      <p:sp>
        <p:nvSpPr>
          <p:cNvPr id="17" name="TextBox 16"/>
          <p:cNvSpPr txBox="1"/>
          <p:nvPr/>
        </p:nvSpPr>
        <p:spPr>
          <a:xfrm>
            <a:off x="6319600" y="3278019"/>
            <a:ext cx="1265567" cy="461665"/>
          </a:xfrm>
          <a:prstGeom prst="rect">
            <a:avLst/>
          </a:prstGeom>
          <a:noFill/>
        </p:spPr>
        <p:txBody>
          <a:bodyPr wrap="square" rtlCol="0">
            <a:spAutoFit/>
          </a:bodyPr>
          <a:lstStyle/>
          <a:p>
            <a:r>
              <a:rPr lang="en-US" sz="1200" b="1" i="1" dirty="0">
                <a:solidFill>
                  <a:schemeClr val="accent1">
                    <a:lumMod val="50000"/>
                  </a:schemeClr>
                </a:solidFill>
              </a:rPr>
              <a:t>Thoughts from the trainer</a:t>
            </a:r>
            <a:endParaRPr lang="en-GB" sz="1200" b="1" dirty="0">
              <a:solidFill>
                <a:schemeClr val="accent1">
                  <a:lumMod val="50000"/>
                </a:schemeClr>
              </a:solidFill>
            </a:endParaRPr>
          </a:p>
        </p:txBody>
      </p:sp>
      <p:sp>
        <p:nvSpPr>
          <p:cNvPr id="18" name="Rectangle 17"/>
          <p:cNvSpPr/>
          <p:nvPr/>
        </p:nvSpPr>
        <p:spPr>
          <a:xfrm>
            <a:off x="279943" y="4149080"/>
            <a:ext cx="8640959" cy="43204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1600" b="1" dirty="0" smtClean="0">
                <a:solidFill>
                  <a:schemeClr val="bg1"/>
                </a:solidFill>
              </a:rPr>
              <a:t>Other useful resources</a:t>
            </a:r>
            <a:endParaRPr lang="en-US" sz="1600" b="1" dirty="0">
              <a:solidFill>
                <a:schemeClr val="bg1"/>
              </a:solidFill>
            </a:endParaRPr>
          </a:p>
        </p:txBody>
      </p:sp>
      <p:pic>
        <p:nvPicPr>
          <p:cNvPr id="5122" name="Picture 2"/>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732" b="95584" l="8943" r="89431"/>
                    </a14:imgEffect>
                  </a14:imgLayer>
                </a14:imgProps>
              </a:ext>
              <a:ext uri="{28A0092B-C50C-407E-A947-70E740481C1C}">
                <a14:useLocalDpi xmlns:a14="http://schemas.microsoft.com/office/drawing/2010/main" val="0"/>
              </a:ext>
            </a:extLst>
          </a:blip>
          <a:srcRect/>
          <a:stretch>
            <a:fillRect/>
          </a:stretch>
        </p:blipFill>
        <p:spPr bwMode="auto">
          <a:xfrm flipH="1">
            <a:off x="5669679" y="2482461"/>
            <a:ext cx="553062" cy="1425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9264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Appendices</a:t>
            </a:r>
            <a:endParaRPr lang="en-GB" dirty="0"/>
          </a:p>
        </p:txBody>
      </p: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15</a:t>
            </a:fld>
            <a:endParaRPr lang="en-GB" dirty="0">
              <a:solidFill>
                <a:srgbClr val="3F3F3F">
                  <a:lumMod val="50000"/>
                </a:srgbClr>
              </a:solidFill>
            </a:endParaRPr>
          </a:p>
        </p:txBody>
      </p:sp>
      <p:sp>
        <p:nvSpPr>
          <p:cNvPr id="4" name="Rectangle 3"/>
          <p:cNvSpPr/>
          <p:nvPr/>
        </p:nvSpPr>
        <p:spPr>
          <a:xfrm>
            <a:off x="107504" y="188640"/>
            <a:ext cx="1800200" cy="10801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36222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34598384"/>
              </p:ext>
            </p:extLst>
          </p:nvPr>
        </p:nvGraphicFramePr>
        <p:xfrm>
          <a:off x="231930" y="836712"/>
          <a:ext cx="6096000" cy="4406232"/>
        </p:xfrm>
        <a:graphic>
          <a:graphicData uri="http://schemas.openxmlformats.org/drawingml/2006/table">
            <a:tbl>
              <a:tblPr>
                <a:tableStyleId>{5C22544A-7EE6-4342-B048-85BDC9FD1C3A}</a:tableStyleId>
              </a:tblPr>
              <a:tblGrid>
                <a:gridCol w="2032000"/>
                <a:gridCol w="1016000"/>
                <a:gridCol w="1016000"/>
                <a:gridCol w="2032000"/>
              </a:tblGrid>
              <a:tr h="1101558">
                <a:tc>
                  <a:txBody>
                    <a:bodyPr/>
                    <a:lstStyle/>
                    <a:p>
                      <a:endParaRPr lang="en-GB" sz="1200" kern="1200" dirty="0" smtClean="0">
                        <a:solidFill>
                          <a:schemeClr val="dk1"/>
                        </a:solidFill>
                        <a:latin typeface="+mn-lt"/>
                        <a:ea typeface="+mn-ea"/>
                        <a:cs typeface="+mn-cs"/>
                      </a:endParaRPr>
                    </a:p>
                    <a:p>
                      <a:endParaRPr lang="en-GB" sz="1200" kern="1200" dirty="0" smtClean="0">
                        <a:solidFill>
                          <a:schemeClr val="dk1"/>
                        </a:solidFill>
                        <a:latin typeface="+mn-lt"/>
                        <a:ea typeface="+mn-ea"/>
                        <a:cs typeface="+mn-cs"/>
                      </a:endParaRPr>
                    </a:p>
                    <a:p>
                      <a:endParaRPr lang="en-GB" sz="1200" kern="1200" dirty="0">
                        <a:solidFill>
                          <a:schemeClr val="dk1"/>
                        </a:solidFill>
                        <a:latin typeface="+mn-lt"/>
                        <a:ea typeface="+mn-ea"/>
                        <a:cs typeface="+mn-cs"/>
                      </a:endParaRPr>
                    </a:p>
                  </a:txBody>
                  <a:tcPr>
                    <a:solidFill>
                      <a:srgbClr val="EDDEEC">
                        <a:alpha val="69804"/>
                      </a:srgbClr>
                    </a:solidFill>
                  </a:tcPr>
                </a:tc>
                <a:tc gridSpan="2">
                  <a:txBody>
                    <a:bodyPr/>
                    <a:lstStyle/>
                    <a:p>
                      <a:endParaRPr lang="en-GB" sz="1200" kern="1200" dirty="0">
                        <a:solidFill>
                          <a:schemeClr val="dk1"/>
                        </a:solidFill>
                        <a:latin typeface="+mn-lt"/>
                        <a:ea typeface="+mn-ea"/>
                        <a:cs typeface="+mn-cs"/>
                      </a:endParaRPr>
                    </a:p>
                  </a:txBody>
                  <a:tcPr>
                    <a:solidFill>
                      <a:srgbClr val="EDDEEC">
                        <a:alpha val="69804"/>
                      </a:srgbClr>
                    </a:solidFill>
                  </a:tcPr>
                </a:tc>
                <a:tc hMerge="1">
                  <a:txBody>
                    <a:bodyPr/>
                    <a:lstStyle/>
                    <a:p>
                      <a:endParaRPr lang="en-GB"/>
                    </a:p>
                  </a:txBody>
                  <a:tcPr/>
                </a:tc>
                <a:tc>
                  <a:txBody>
                    <a:bodyPr/>
                    <a:lstStyle/>
                    <a:p>
                      <a:endParaRPr lang="en-GB" sz="1200" kern="1200">
                        <a:solidFill>
                          <a:schemeClr val="dk1"/>
                        </a:solidFill>
                        <a:latin typeface="+mn-lt"/>
                        <a:ea typeface="+mn-ea"/>
                        <a:cs typeface="+mn-cs"/>
                      </a:endParaRPr>
                    </a:p>
                  </a:txBody>
                  <a:tcPr>
                    <a:solidFill>
                      <a:srgbClr val="EDDEEC">
                        <a:alpha val="69804"/>
                      </a:srgbClr>
                    </a:solidFill>
                  </a:tcPr>
                </a:tc>
              </a:tr>
              <a:tr h="1101558">
                <a:tc>
                  <a:txBody>
                    <a:bodyPr/>
                    <a:lstStyle/>
                    <a:p>
                      <a:endParaRPr lang="en-GB" sz="1200" kern="1200" dirty="0" smtClean="0">
                        <a:solidFill>
                          <a:schemeClr val="dk1"/>
                        </a:solidFill>
                        <a:latin typeface="+mn-lt"/>
                        <a:ea typeface="+mn-ea"/>
                        <a:cs typeface="+mn-cs"/>
                      </a:endParaRPr>
                    </a:p>
                    <a:p>
                      <a:endParaRPr lang="en-GB" sz="1200" kern="1200" dirty="0" smtClean="0">
                        <a:solidFill>
                          <a:schemeClr val="dk1"/>
                        </a:solidFill>
                        <a:latin typeface="+mn-lt"/>
                        <a:ea typeface="+mn-ea"/>
                        <a:cs typeface="+mn-cs"/>
                      </a:endParaRPr>
                    </a:p>
                    <a:p>
                      <a:endParaRPr lang="en-GB" sz="1200" kern="1200" dirty="0">
                        <a:solidFill>
                          <a:schemeClr val="dk1"/>
                        </a:solidFill>
                        <a:latin typeface="+mn-lt"/>
                        <a:ea typeface="+mn-ea"/>
                        <a:cs typeface="+mn-cs"/>
                      </a:endParaRPr>
                    </a:p>
                  </a:txBody>
                  <a:tcPr>
                    <a:solidFill>
                      <a:srgbClr val="EDDEEC">
                        <a:alpha val="69804"/>
                      </a:srgbClr>
                    </a:solidFill>
                  </a:tcPr>
                </a:tc>
                <a:tc gridSpan="2">
                  <a:txBody>
                    <a:bodyPr/>
                    <a:lstStyle/>
                    <a:p>
                      <a:endParaRPr lang="en-GB" sz="1200" kern="1200" dirty="0">
                        <a:solidFill>
                          <a:schemeClr val="dk1"/>
                        </a:solidFill>
                        <a:latin typeface="+mn-lt"/>
                        <a:ea typeface="+mn-ea"/>
                        <a:cs typeface="+mn-cs"/>
                      </a:endParaRPr>
                    </a:p>
                  </a:txBody>
                  <a:tcPr>
                    <a:solidFill>
                      <a:srgbClr val="EDDEEC">
                        <a:alpha val="69804"/>
                      </a:srgbClr>
                    </a:solidFill>
                  </a:tcPr>
                </a:tc>
                <a:tc hMerge="1">
                  <a:txBody>
                    <a:bodyPr/>
                    <a:lstStyle/>
                    <a:p>
                      <a:endParaRPr lang="en-GB"/>
                    </a:p>
                  </a:txBody>
                  <a:tcPr/>
                </a:tc>
                <a:tc>
                  <a:txBody>
                    <a:bodyPr/>
                    <a:lstStyle/>
                    <a:p>
                      <a:endParaRPr lang="en-GB" sz="1200" kern="1200" dirty="0" smtClean="0">
                        <a:solidFill>
                          <a:schemeClr val="dk1"/>
                        </a:solidFill>
                        <a:latin typeface="+mn-lt"/>
                        <a:ea typeface="+mn-ea"/>
                        <a:cs typeface="+mn-cs"/>
                      </a:endParaRPr>
                    </a:p>
                    <a:p>
                      <a:endParaRPr lang="en-GB" sz="1200" kern="1200" dirty="0" smtClean="0">
                        <a:solidFill>
                          <a:schemeClr val="dk1"/>
                        </a:solidFill>
                        <a:latin typeface="+mn-lt"/>
                        <a:ea typeface="+mn-ea"/>
                        <a:cs typeface="+mn-cs"/>
                      </a:endParaRPr>
                    </a:p>
                    <a:p>
                      <a:endParaRPr lang="en-GB" sz="1200" kern="1200" dirty="0" smtClean="0">
                        <a:solidFill>
                          <a:schemeClr val="dk1"/>
                        </a:solidFill>
                        <a:latin typeface="+mn-lt"/>
                        <a:ea typeface="+mn-ea"/>
                        <a:cs typeface="+mn-cs"/>
                      </a:endParaRPr>
                    </a:p>
                    <a:p>
                      <a:endParaRPr lang="en-GB" sz="1200" kern="1200" dirty="0">
                        <a:solidFill>
                          <a:schemeClr val="dk1"/>
                        </a:solidFill>
                        <a:latin typeface="+mn-lt"/>
                        <a:ea typeface="+mn-ea"/>
                        <a:cs typeface="+mn-cs"/>
                      </a:endParaRPr>
                    </a:p>
                  </a:txBody>
                  <a:tcPr>
                    <a:solidFill>
                      <a:srgbClr val="EDDEEC">
                        <a:alpha val="69804"/>
                      </a:srgbClr>
                    </a:solidFill>
                  </a:tcPr>
                </a:tc>
              </a:tr>
              <a:tr h="1101558">
                <a:tc>
                  <a:txBody>
                    <a:bodyPr/>
                    <a:lstStyle/>
                    <a:p>
                      <a:endParaRPr lang="en-GB" sz="1200" kern="1200" dirty="0" smtClean="0">
                        <a:solidFill>
                          <a:schemeClr val="dk1"/>
                        </a:solidFill>
                        <a:latin typeface="+mn-lt"/>
                        <a:ea typeface="+mn-ea"/>
                        <a:cs typeface="+mn-cs"/>
                      </a:endParaRPr>
                    </a:p>
                    <a:p>
                      <a:endParaRPr lang="en-GB" sz="1200" kern="1200" dirty="0" smtClean="0">
                        <a:solidFill>
                          <a:schemeClr val="dk1"/>
                        </a:solidFill>
                        <a:latin typeface="+mn-lt"/>
                        <a:ea typeface="+mn-ea"/>
                        <a:cs typeface="+mn-cs"/>
                      </a:endParaRPr>
                    </a:p>
                    <a:p>
                      <a:endParaRPr lang="en-GB" sz="1200" kern="1200" dirty="0" smtClean="0">
                        <a:solidFill>
                          <a:schemeClr val="dk1"/>
                        </a:solidFill>
                        <a:latin typeface="+mn-lt"/>
                        <a:ea typeface="+mn-ea"/>
                        <a:cs typeface="+mn-cs"/>
                      </a:endParaRPr>
                    </a:p>
                    <a:p>
                      <a:endParaRPr lang="en-GB" sz="1200" kern="1200" dirty="0">
                        <a:solidFill>
                          <a:schemeClr val="dk1"/>
                        </a:solidFill>
                        <a:latin typeface="+mn-lt"/>
                        <a:ea typeface="+mn-ea"/>
                        <a:cs typeface="+mn-cs"/>
                      </a:endParaRPr>
                    </a:p>
                  </a:txBody>
                  <a:tcPr>
                    <a:solidFill>
                      <a:srgbClr val="EDDEEC">
                        <a:alpha val="69804"/>
                      </a:srgbClr>
                    </a:solidFill>
                  </a:tcPr>
                </a:tc>
                <a:tc gridSpan="2">
                  <a:txBody>
                    <a:bodyPr/>
                    <a:lstStyle/>
                    <a:p>
                      <a:endParaRPr lang="en-GB" sz="1200" kern="1200" dirty="0" smtClean="0">
                        <a:solidFill>
                          <a:schemeClr val="dk1"/>
                        </a:solidFill>
                        <a:latin typeface="+mn-lt"/>
                        <a:ea typeface="+mn-ea"/>
                        <a:cs typeface="+mn-cs"/>
                      </a:endParaRPr>
                    </a:p>
                    <a:p>
                      <a:endParaRPr lang="en-GB" sz="1200" kern="1200" dirty="0" smtClean="0">
                        <a:solidFill>
                          <a:schemeClr val="dk1"/>
                        </a:solidFill>
                        <a:latin typeface="+mn-lt"/>
                        <a:ea typeface="+mn-ea"/>
                        <a:cs typeface="+mn-cs"/>
                      </a:endParaRPr>
                    </a:p>
                    <a:p>
                      <a:endParaRPr lang="en-GB" sz="1200" kern="1200" dirty="0" smtClean="0">
                        <a:solidFill>
                          <a:schemeClr val="dk1"/>
                        </a:solidFill>
                        <a:latin typeface="+mn-lt"/>
                        <a:ea typeface="+mn-ea"/>
                        <a:cs typeface="+mn-cs"/>
                      </a:endParaRPr>
                    </a:p>
                    <a:p>
                      <a:endParaRPr lang="en-GB" sz="1200" kern="1200" dirty="0" smtClean="0">
                        <a:solidFill>
                          <a:schemeClr val="dk1"/>
                        </a:solidFill>
                        <a:latin typeface="+mn-lt"/>
                        <a:ea typeface="+mn-ea"/>
                        <a:cs typeface="+mn-cs"/>
                      </a:endParaRPr>
                    </a:p>
                    <a:p>
                      <a:endParaRPr lang="en-GB" sz="1200" kern="1200" dirty="0">
                        <a:solidFill>
                          <a:schemeClr val="dk1"/>
                        </a:solidFill>
                        <a:latin typeface="+mn-lt"/>
                        <a:ea typeface="+mn-ea"/>
                        <a:cs typeface="+mn-cs"/>
                      </a:endParaRPr>
                    </a:p>
                  </a:txBody>
                  <a:tcPr>
                    <a:solidFill>
                      <a:srgbClr val="EDDEEC">
                        <a:alpha val="69804"/>
                      </a:srgbClr>
                    </a:solidFill>
                  </a:tcPr>
                </a:tc>
                <a:tc hMerge="1">
                  <a:txBody>
                    <a:bodyPr/>
                    <a:lstStyle/>
                    <a:p>
                      <a:endParaRPr lang="en-GB"/>
                    </a:p>
                  </a:txBody>
                  <a:tcPr/>
                </a:tc>
                <a:tc>
                  <a:txBody>
                    <a:bodyPr/>
                    <a:lstStyle/>
                    <a:p>
                      <a:endParaRPr lang="en-GB" sz="1200" kern="1200" dirty="0">
                        <a:solidFill>
                          <a:schemeClr val="dk1"/>
                        </a:solidFill>
                        <a:latin typeface="+mn-lt"/>
                        <a:ea typeface="+mn-ea"/>
                        <a:cs typeface="+mn-cs"/>
                      </a:endParaRPr>
                    </a:p>
                  </a:txBody>
                  <a:tcPr>
                    <a:solidFill>
                      <a:srgbClr val="EDDEEC">
                        <a:alpha val="69804"/>
                      </a:srgbClr>
                    </a:solidFill>
                  </a:tcPr>
                </a:tc>
              </a:tr>
              <a:tr h="1101558">
                <a:tc gridSpan="2">
                  <a:txBody>
                    <a:bodyPr/>
                    <a:lstStyle/>
                    <a:p>
                      <a:endParaRPr lang="en-GB" sz="1200" kern="1200" dirty="0" smtClean="0">
                        <a:solidFill>
                          <a:schemeClr val="dk1"/>
                        </a:solidFill>
                        <a:latin typeface="+mn-lt"/>
                        <a:ea typeface="+mn-ea"/>
                        <a:cs typeface="+mn-cs"/>
                      </a:endParaRPr>
                    </a:p>
                    <a:p>
                      <a:endParaRPr lang="en-GB" sz="1200" kern="1200" dirty="0" smtClean="0">
                        <a:solidFill>
                          <a:schemeClr val="dk1"/>
                        </a:solidFill>
                        <a:latin typeface="+mn-lt"/>
                        <a:ea typeface="+mn-ea"/>
                        <a:cs typeface="+mn-cs"/>
                      </a:endParaRPr>
                    </a:p>
                    <a:p>
                      <a:endParaRPr lang="en-GB" sz="1200" kern="1200" dirty="0">
                        <a:solidFill>
                          <a:schemeClr val="dk1"/>
                        </a:solidFill>
                        <a:latin typeface="+mn-lt"/>
                        <a:ea typeface="+mn-ea"/>
                        <a:cs typeface="+mn-cs"/>
                      </a:endParaRPr>
                    </a:p>
                  </a:txBody>
                  <a:tcPr>
                    <a:solidFill>
                      <a:srgbClr val="EDDEEC">
                        <a:alpha val="69804"/>
                      </a:srgbClr>
                    </a:solidFill>
                  </a:tcPr>
                </a:tc>
                <a:tc hMerge="1">
                  <a:txBody>
                    <a:bodyPr/>
                    <a:lstStyle/>
                    <a:p>
                      <a:endParaRPr lang="en-GB" dirty="0"/>
                    </a:p>
                  </a:txBody>
                  <a:tcPr/>
                </a:tc>
                <a:tc gridSpan="2">
                  <a:txBody>
                    <a:bodyPr/>
                    <a:lstStyle/>
                    <a:p>
                      <a:endParaRPr lang="en-GB" sz="1200" kern="1200" dirty="0">
                        <a:solidFill>
                          <a:schemeClr val="dk1"/>
                        </a:solidFill>
                        <a:latin typeface="+mn-lt"/>
                        <a:ea typeface="+mn-ea"/>
                        <a:cs typeface="+mn-cs"/>
                      </a:endParaRPr>
                    </a:p>
                  </a:txBody>
                  <a:tcPr>
                    <a:solidFill>
                      <a:srgbClr val="EDDEEC">
                        <a:alpha val="69804"/>
                      </a:srgbClr>
                    </a:solidFill>
                  </a:tcPr>
                </a:tc>
                <a:tc hMerge="1">
                  <a:txBody>
                    <a:bodyPr/>
                    <a:lstStyle/>
                    <a:p>
                      <a:endParaRPr lang="en-GB" dirty="0"/>
                    </a:p>
                  </a:txBody>
                  <a:tcPr/>
                </a:tc>
              </a:tr>
            </a:tbl>
          </a:graphicData>
        </a:graphic>
      </p:graphicFrame>
      <p:sp>
        <p:nvSpPr>
          <p:cNvPr id="2" name="Title 1"/>
          <p:cNvSpPr>
            <a:spLocks noGrp="1"/>
          </p:cNvSpPr>
          <p:nvPr>
            <p:ph type="title"/>
          </p:nvPr>
        </p:nvSpPr>
        <p:spPr>
          <a:solidFill>
            <a:schemeClr val="accent2"/>
          </a:solidFill>
        </p:spPr>
        <p:txBody>
          <a:bodyPr anchor="ctr"/>
          <a:lstStyle/>
          <a:p>
            <a:pPr marL="0"/>
            <a:r>
              <a:rPr lang="en-GB" sz="2000" dirty="0" smtClean="0"/>
              <a:t>Appendix 1: Mental Health Trust training </a:t>
            </a:r>
            <a:r>
              <a:rPr lang="en-GB" sz="2000" dirty="0"/>
              <a:t>s</a:t>
            </a:r>
            <a:r>
              <a:rPr lang="en-GB" sz="2000" dirty="0" smtClean="0"/>
              <a:t>ession </a:t>
            </a:r>
            <a:r>
              <a:rPr lang="en-GB" sz="2000" dirty="0"/>
              <a:t>f</a:t>
            </a:r>
            <a:r>
              <a:rPr lang="en-GB" sz="2000" dirty="0" smtClean="0"/>
              <a:t>eedback</a:t>
            </a:r>
            <a:endParaRPr lang="en-GB" sz="2000" dirty="0"/>
          </a:p>
        </p:txBody>
      </p:sp>
      <p:graphicFrame>
        <p:nvGraphicFramePr>
          <p:cNvPr id="22" name="Content Placeholder 3"/>
          <p:cNvGraphicFramePr>
            <a:graphicFrameLocks/>
          </p:cNvGraphicFramePr>
          <p:nvPr>
            <p:extLst>
              <p:ext uri="{D42A27DB-BD31-4B8C-83A1-F6EECF244321}">
                <p14:modId xmlns:p14="http://schemas.microsoft.com/office/powerpoint/2010/main" val="4288330648"/>
              </p:ext>
            </p:extLst>
          </p:nvPr>
        </p:nvGraphicFramePr>
        <p:xfrm>
          <a:off x="-540568" y="2826891"/>
          <a:ext cx="2057400" cy="1236345"/>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2"/>
          <p:cNvSpPr txBox="1"/>
          <p:nvPr/>
        </p:nvSpPr>
        <p:spPr>
          <a:xfrm>
            <a:off x="940420" y="987986"/>
            <a:ext cx="1261586" cy="507831"/>
          </a:xfrm>
          <a:prstGeom prst="rect">
            <a:avLst/>
          </a:prstGeom>
          <a:noFill/>
        </p:spPr>
        <p:txBody>
          <a:bodyPr wrap="square" rtlCol="0">
            <a:spAutoFit/>
          </a:bodyPr>
          <a:lstStyle/>
          <a:p>
            <a:r>
              <a:rPr lang="en-US" sz="900" b="1" dirty="0" smtClean="0">
                <a:solidFill>
                  <a:schemeClr val="accent4"/>
                </a:solidFill>
              </a:rPr>
              <a:t>95% </a:t>
            </a:r>
            <a:r>
              <a:rPr lang="en-US" sz="900" dirty="0" smtClean="0"/>
              <a:t>felt satisfied with the training overall</a:t>
            </a:r>
            <a:endParaRPr lang="en-US" sz="900" dirty="0"/>
          </a:p>
        </p:txBody>
      </p:sp>
      <p:sp>
        <p:nvSpPr>
          <p:cNvPr id="26" name="TextBox 25"/>
          <p:cNvSpPr txBox="1"/>
          <p:nvPr/>
        </p:nvSpPr>
        <p:spPr>
          <a:xfrm>
            <a:off x="2915816" y="982469"/>
            <a:ext cx="1242687" cy="507831"/>
          </a:xfrm>
          <a:prstGeom prst="rect">
            <a:avLst/>
          </a:prstGeom>
          <a:noFill/>
        </p:spPr>
        <p:txBody>
          <a:bodyPr wrap="square" rtlCol="0">
            <a:spAutoFit/>
          </a:bodyPr>
          <a:lstStyle/>
          <a:p>
            <a:r>
              <a:rPr lang="en-US" sz="900" b="1" dirty="0" smtClean="0">
                <a:solidFill>
                  <a:schemeClr val="accent4"/>
                </a:solidFill>
              </a:rPr>
              <a:t>98% </a:t>
            </a:r>
            <a:r>
              <a:rPr lang="en-US" sz="900" dirty="0" smtClean="0"/>
              <a:t>felt the training met the objectives outlined</a:t>
            </a:r>
            <a:endParaRPr lang="en-US" sz="900" dirty="0"/>
          </a:p>
        </p:txBody>
      </p:sp>
      <p:graphicFrame>
        <p:nvGraphicFramePr>
          <p:cNvPr id="34" name="Chart 33"/>
          <p:cNvGraphicFramePr>
            <a:graphicFrameLocks/>
          </p:cNvGraphicFramePr>
          <p:nvPr>
            <p:extLst>
              <p:ext uri="{D42A27DB-BD31-4B8C-83A1-F6EECF244321}">
                <p14:modId xmlns:p14="http://schemas.microsoft.com/office/powerpoint/2010/main" val="2972501534"/>
              </p:ext>
            </p:extLst>
          </p:nvPr>
        </p:nvGraphicFramePr>
        <p:xfrm>
          <a:off x="2202006" y="872816"/>
          <a:ext cx="900000" cy="9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Chart 34"/>
          <p:cNvGraphicFramePr>
            <a:graphicFrameLocks/>
          </p:cNvGraphicFramePr>
          <p:nvPr>
            <p:extLst>
              <p:ext uri="{D42A27DB-BD31-4B8C-83A1-F6EECF244321}">
                <p14:modId xmlns:p14="http://schemas.microsoft.com/office/powerpoint/2010/main" val="3626976839"/>
              </p:ext>
            </p:extLst>
          </p:nvPr>
        </p:nvGraphicFramePr>
        <p:xfrm>
          <a:off x="4271687" y="872816"/>
          <a:ext cx="900000" cy="900000"/>
        </p:xfrm>
        <a:graphic>
          <a:graphicData uri="http://schemas.openxmlformats.org/drawingml/2006/chart">
            <c:chart xmlns:c="http://schemas.openxmlformats.org/drawingml/2006/chart" xmlns:r="http://schemas.openxmlformats.org/officeDocument/2006/relationships" r:id="rId4"/>
          </a:graphicData>
        </a:graphic>
      </p:graphicFrame>
      <p:sp>
        <p:nvSpPr>
          <p:cNvPr id="36" name="TextBox 35"/>
          <p:cNvSpPr txBox="1"/>
          <p:nvPr/>
        </p:nvSpPr>
        <p:spPr>
          <a:xfrm>
            <a:off x="4993541" y="982469"/>
            <a:ext cx="1286166" cy="646331"/>
          </a:xfrm>
          <a:prstGeom prst="rect">
            <a:avLst/>
          </a:prstGeom>
          <a:noFill/>
        </p:spPr>
        <p:txBody>
          <a:bodyPr wrap="square" rtlCol="0">
            <a:spAutoFit/>
          </a:bodyPr>
          <a:lstStyle/>
          <a:p>
            <a:r>
              <a:rPr lang="en-US" sz="900" b="1" dirty="0" smtClean="0">
                <a:solidFill>
                  <a:schemeClr val="accent4"/>
                </a:solidFill>
              </a:rPr>
              <a:t>99% </a:t>
            </a:r>
            <a:r>
              <a:rPr lang="en-US" sz="900" dirty="0" smtClean="0"/>
              <a:t>felt that the training was relevant to them and their organisation</a:t>
            </a:r>
            <a:endParaRPr lang="en-US" sz="900" dirty="0"/>
          </a:p>
        </p:txBody>
      </p:sp>
      <p:graphicFrame>
        <p:nvGraphicFramePr>
          <p:cNvPr id="42" name="Chart 41"/>
          <p:cNvGraphicFramePr>
            <a:graphicFrameLocks/>
          </p:cNvGraphicFramePr>
          <p:nvPr>
            <p:extLst>
              <p:ext uri="{D42A27DB-BD31-4B8C-83A1-F6EECF244321}">
                <p14:modId xmlns:p14="http://schemas.microsoft.com/office/powerpoint/2010/main" val="1101365125"/>
              </p:ext>
            </p:extLst>
          </p:nvPr>
        </p:nvGraphicFramePr>
        <p:xfrm>
          <a:off x="179512" y="1988840"/>
          <a:ext cx="900000" cy="900000"/>
        </p:xfrm>
        <a:graphic>
          <a:graphicData uri="http://schemas.openxmlformats.org/drawingml/2006/chart">
            <c:chart xmlns:c="http://schemas.openxmlformats.org/drawingml/2006/chart" xmlns:r="http://schemas.openxmlformats.org/officeDocument/2006/relationships" r:id="rId5"/>
          </a:graphicData>
        </a:graphic>
      </p:graphicFrame>
      <p:sp>
        <p:nvSpPr>
          <p:cNvPr id="43" name="TextBox 42"/>
          <p:cNvSpPr txBox="1"/>
          <p:nvPr/>
        </p:nvSpPr>
        <p:spPr>
          <a:xfrm>
            <a:off x="947316" y="2068106"/>
            <a:ext cx="1254690" cy="646331"/>
          </a:xfrm>
          <a:prstGeom prst="rect">
            <a:avLst/>
          </a:prstGeom>
          <a:noFill/>
        </p:spPr>
        <p:txBody>
          <a:bodyPr wrap="square" rtlCol="0">
            <a:spAutoFit/>
          </a:bodyPr>
          <a:lstStyle/>
          <a:p>
            <a:r>
              <a:rPr lang="en-US" sz="900" b="1" dirty="0" smtClean="0">
                <a:solidFill>
                  <a:schemeClr val="accent4"/>
                </a:solidFill>
              </a:rPr>
              <a:t>91%</a:t>
            </a:r>
            <a:r>
              <a:rPr lang="en-US" sz="900" dirty="0" smtClean="0">
                <a:solidFill>
                  <a:schemeClr val="accent4"/>
                </a:solidFill>
              </a:rPr>
              <a:t> </a:t>
            </a:r>
            <a:r>
              <a:rPr lang="en-US" sz="900" dirty="0" smtClean="0"/>
              <a:t>felt there was sufficient opportunity to learn and network with others</a:t>
            </a:r>
            <a:endParaRPr lang="en-US" sz="900" dirty="0"/>
          </a:p>
        </p:txBody>
      </p:sp>
      <p:graphicFrame>
        <p:nvGraphicFramePr>
          <p:cNvPr id="44" name="Chart 43"/>
          <p:cNvGraphicFramePr>
            <a:graphicFrameLocks/>
          </p:cNvGraphicFramePr>
          <p:nvPr>
            <p:extLst>
              <p:ext uri="{D42A27DB-BD31-4B8C-83A1-F6EECF244321}">
                <p14:modId xmlns:p14="http://schemas.microsoft.com/office/powerpoint/2010/main" val="2430154999"/>
              </p:ext>
            </p:extLst>
          </p:nvPr>
        </p:nvGraphicFramePr>
        <p:xfrm>
          <a:off x="2202006" y="1988840"/>
          <a:ext cx="900000" cy="900000"/>
        </p:xfrm>
        <a:graphic>
          <a:graphicData uri="http://schemas.openxmlformats.org/drawingml/2006/chart">
            <c:chart xmlns:c="http://schemas.openxmlformats.org/drawingml/2006/chart" xmlns:r="http://schemas.openxmlformats.org/officeDocument/2006/relationships" r:id="rId6"/>
          </a:graphicData>
        </a:graphic>
      </p:graphicFrame>
      <p:sp>
        <p:nvSpPr>
          <p:cNvPr id="45" name="TextBox 44"/>
          <p:cNvSpPr txBox="1"/>
          <p:nvPr/>
        </p:nvSpPr>
        <p:spPr>
          <a:xfrm>
            <a:off x="2915816" y="2068106"/>
            <a:ext cx="1272031" cy="646331"/>
          </a:xfrm>
          <a:prstGeom prst="rect">
            <a:avLst/>
          </a:prstGeom>
          <a:noFill/>
        </p:spPr>
        <p:txBody>
          <a:bodyPr wrap="square" rtlCol="0">
            <a:spAutoFit/>
          </a:bodyPr>
          <a:lstStyle/>
          <a:p>
            <a:r>
              <a:rPr lang="en-US" sz="900" b="1" dirty="0" smtClean="0">
                <a:solidFill>
                  <a:schemeClr val="accent4"/>
                </a:solidFill>
              </a:rPr>
              <a:t>86% </a:t>
            </a:r>
            <a:r>
              <a:rPr lang="en-US" sz="900" dirty="0" smtClean="0"/>
              <a:t>felt the training would make a difference to the way they do their job</a:t>
            </a:r>
            <a:endParaRPr lang="en-US" sz="900" dirty="0"/>
          </a:p>
        </p:txBody>
      </p:sp>
      <p:graphicFrame>
        <p:nvGraphicFramePr>
          <p:cNvPr id="46" name="Chart 45"/>
          <p:cNvGraphicFramePr>
            <a:graphicFrameLocks/>
          </p:cNvGraphicFramePr>
          <p:nvPr>
            <p:extLst>
              <p:ext uri="{D42A27DB-BD31-4B8C-83A1-F6EECF244321}">
                <p14:modId xmlns:p14="http://schemas.microsoft.com/office/powerpoint/2010/main" val="1778422683"/>
              </p:ext>
            </p:extLst>
          </p:nvPr>
        </p:nvGraphicFramePr>
        <p:xfrm>
          <a:off x="4271687" y="3068960"/>
          <a:ext cx="900000" cy="900000"/>
        </p:xfrm>
        <a:graphic>
          <a:graphicData uri="http://schemas.openxmlformats.org/drawingml/2006/chart">
            <c:chart xmlns:c="http://schemas.openxmlformats.org/drawingml/2006/chart" xmlns:r="http://schemas.openxmlformats.org/officeDocument/2006/relationships" r:id="rId7"/>
          </a:graphicData>
        </a:graphic>
      </p:graphicFrame>
      <p:sp>
        <p:nvSpPr>
          <p:cNvPr id="47" name="TextBox 46"/>
          <p:cNvSpPr txBox="1"/>
          <p:nvPr/>
        </p:nvSpPr>
        <p:spPr>
          <a:xfrm>
            <a:off x="4993541" y="3140968"/>
            <a:ext cx="1378659" cy="923330"/>
          </a:xfrm>
          <a:prstGeom prst="rect">
            <a:avLst/>
          </a:prstGeom>
          <a:noFill/>
        </p:spPr>
        <p:txBody>
          <a:bodyPr wrap="square" rtlCol="0">
            <a:spAutoFit/>
          </a:bodyPr>
          <a:lstStyle/>
          <a:p>
            <a:r>
              <a:rPr lang="en-US" sz="900" b="1" dirty="0" smtClean="0">
                <a:solidFill>
                  <a:schemeClr val="accent4"/>
                </a:solidFill>
              </a:rPr>
              <a:t>88% </a:t>
            </a:r>
            <a:r>
              <a:rPr lang="en-US" sz="900" dirty="0" smtClean="0"/>
              <a:t>felt that the training provided an opportunity to build and improve working relations with other agencies</a:t>
            </a:r>
            <a:endParaRPr lang="en-US" sz="900" dirty="0"/>
          </a:p>
        </p:txBody>
      </p:sp>
      <p:graphicFrame>
        <p:nvGraphicFramePr>
          <p:cNvPr id="48" name="Chart 47"/>
          <p:cNvGraphicFramePr>
            <a:graphicFrameLocks/>
          </p:cNvGraphicFramePr>
          <p:nvPr>
            <p:extLst>
              <p:ext uri="{D42A27DB-BD31-4B8C-83A1-F6EECF244321}">
                <p14:modId xmlns:p14="http://schemas.microsoft.com/office/powerpoint/2010/main" val="2008265741"/>
              </p:ext>
            </p:extLst>
          </p:nvPr>
        </p:nvGraphicFramePr>
        <p:xfrm>
          <a:off x="179512" y="3068960"/>
          <a:ext cx="900000" cy="900000"/>
        </p:xfrm>
        <a:graphic>
          <a:graphicData uri="http://schemas.openxmlformats.org/drawingml/2006/chart">
            <c:chart xmlns:c="http://schemas.openxmlformats.org/drawingml/2006/chart" xmlns:r="http://schemas.openxmlformats.org/officeDocument/2006/relationships" r:id="rId8"/>
          </a:graphicData>
        </a:graphic>
      </p:graphicFrame>
      <p:sp>
        <p:nvSpPr>
          <p:cNvPr id="49" name="TextBox 48"/>
          <p:cNvSpPr txBox="1"/>
          <p:nvPr/>
        </p:nvSpPr>
        <p:spPr>
          <a:xfrm>
            <a:off x="884130" y="3140968"/>
            <a:ext cx="1455622" cy="923330"/>
          </a:xfrm>
          <a:prstGeom prst="rect">
            <a:avLst/>
          </a:prstGeom>
          <a:noFill/>
        </p:spPr>
        <p:txBody>
          <a:bodyPr wrap="square" rtlCol="0">
            <a:spAutoFit/>
          </a:bodyPr>
          <a:lstStyle/>
          <a:p>
            <a:r>
              <a:rPr lang="en-US" sz="900" b="1" dirty="0" smtClean="0">
                <a:solidFill>
                  <a:schemeClr val="accent4"/>
                </a:solidFill>
              </a:rPr>
              <a:t>98% </a:t>
            </a:r>
            <a:r>
              <a:rPr lang="en-US" sz="900" dirty="0" smtClean="0"/>
              <a:t>felt session provided fresh insight on the legislation, how it is changing, and highlighted the implications of changes</a:t>
            </a:r>
            <a:endParaRPr lang="en-US" sz="900" dirty="0"/>
          </a:p>
        </p:txBody>
      </p:sp>
      <p:graphicFrame>
        <p:nvGraphicFramePr>
          <p:cNvPr id="50" name="Chart 49"/>
          <p:cNvGraphicFramePr>
            <a:graphicFrameLocks/>
          </p:cNvGraphicFramePr>
          <p:nvPr>
            <p:extLst>
              <p:ext uri="{D42A27DB-BD31-4B8C-83A1-F6EECF244321}">
                <p14:modId xmlns:p14="http://schemas.microsoft.com/office/powerpoint/2010/main" val="3914519739"/>
              </p:ext>
            </p:extLst>
          </p:nvPr>
        </p:nvGraphicFramePr>
        <p:xfrm>
          <a:off x="179512" y="4185184"/>
          <a:ext cx="900000" cy="900000"/>
        </p:xfrm>
        <a:graphic>
          <a:graphicData uri="http://schemas.openxmlformats.org/drawingml/2006/chart">
            <c:chart xmlns:c="http://schemas.openxmlformats.org/drawingml/2006/chart" xmlns:r="http://schemas.openxmlformats.org/officeDocument/2006/relationships" r:id="rId9"/>
          </a:graphicData>
        </a:graphic>
      </p:graphicFrame>
      <p:sp>
        <p:nvSpPr>
          <p:cNvPr id="51" name="TextBox 50"/>
          <p:cNvSpPr txBox="1"/>
          <p:nvPr/>
        </p:nvSpPr>
        <p:spPr>
          <a:xfrm>
            <a:off x="942380" y="4300647"/>
            <a:ext cx="2232596" cy="784830"/>
          </a:xfrm>
          <a:prstGeom prst="rect">
            <a:avLst/>
          </a:prstGeom>
          <a:noFill/>
        </p:spPr>
        <p:txBody>
          <a:bodyPr wrap="square" rtlCol="0">
            <a:spAutoFit/>
          </a:bodyPr>
          <a:lstStyle/>
          <a:p>
            <a:r>
              <a:rPr lang="en-US" sz="900" b="1" dirty="0" smtClean="0">
                <a:solidFill>
                  <a:schemeClr val="accent4"/>
                </a:solidFill>
              </a:rPr>
              <a:t>94% </a:t>
            </a:r>
            <a:r>
              <a:rPr lang="en-GB" sz="900" dirty="0" smtClean="0"/>
              <a:t>felt the </a:t>
            </a:r>
            <a:r>
              <a:rPr lang="en-GB" sz="900" dirty="0"/>
              <a:t>group discussion was helpful to explore how individuals under s136 may be affected by the new legislation and to identify potential challenges</a:t>
            </a:r>
            <a:endParaRPr lang="en-US" sz="900" dirty="0"/>
          </a:p>
        </p:txBody>
      </p:sp>
      <p:graphicFrame>
        <p:nvGraphicFramePr>
          <p:cNvPr id="52" name="Chart 51"/>
          <p:cNvGraphicFramePr>
            <a:graphicFrameLocks/>
          </p:cNvGraphicFramePr>
          <p:nvPr>
            <p:extLst>
              <p:ext uri="{D42A27DB-BD31-4B8C-83A1-F6EECF244321}">
                <p14:modId xmlns:p14="http://schemas.microsoft.com/office/powerpoint/2010/main" val="2647384268"/>
              </p:ext>
            </p:extLst>
          </p:nvPr>
        </p:nvGraphicFramePr>
        <p:xfrm>
          <a:off x="3200343" y="4185184"/>
          <a:ext cx="900000" cy="900000"/>
        </p:xfrm>
        <a:graphic>
          <a:graphicData uri="http://schemas.openxmlformats.org/drawingml/2006/chart">
            <c:chart xmlns:c="http://schemas.openxmlformats.org/drawingml/2006/chart" xmlns:r="http://schemas.openxmlformats.org/officeDocument/2006/relationships" r:id="rId10"/>
          </a:graphicData>
        </a:graphic>
      </p:graphicFrame>
      <p:sp>
        <p:nvSpPr>
          <p:cNvPr id="53" name="TextBox 52"/>
          <p:cNvSpPr txBox="1"/>
          <p:nvPr/>
        </p:nvSpPr>
        <p:spPr>
          <a:xfrm>
            <a:off x="3965104" y="4293096"/>
            <a:ext cx="2314603" cy="784830"/>
          </a:xfrm>
          <a:prstGeom prst="rect">
            <a:avLst/>
          </a:prstGeom>
          <a:noFill/>
        </p:spPr>
        <p:txBody>
          <a:bodyPr wrap="square" rtlCol="0">
            <a:spAutoFit/>
          </a:bodyPr>
          <a:lstStyle/>
          <a:p>
            <a:r>
              <a:rPr lang="en-US" sz="900" b="1" dirty="0" smtClean="0">
                <a:solidFill>
                  <a:schemeClr val="accent4"/>
                </a:solidFill>
              </a:rPr>
              <a:t>93% </a:t>
            </a:r>
            <a:r>
              <a:rPr lang="en-US" sz="900" dirty="0" smtClean="0"/>
              <a:t>felt t</a:t>
            </a:r>
            <a:r>
              <a:rPr lang="en-GB" sz="900" dirty="0" smtClean="0"/>
              <a:t>he </a:t>
            </a:r>
            <a:r>
              <a:rPr lang="en-GB" sz="900" dirty="0"/>
              <a:t>presentation on local processes provided fresh insight on how the Trust is responding to the legislation changes / implementing the pan-London s136 pathway guidance</a:t>
            </a:r>
            <a:endParaRPr lang="en-US" sz="900" dirty="0"/>
          </a:p>
        </p:txBody>
      </p:sp>
      <p:graphicFrame>
        <p:nvGraphicFramePr>
          <p:cNvPr id="54" name="Chart 53"/>
          <p:cNvGraphicFramePr>
            <a:graphicFrameLocks/>
          </p:cNvGraphicFramePr>
          <p:nvPr>
            <p:extLst>
              <p:ext uri="{D42A27DB-BD31-4B8C-83A1-F6EECF244321}">
                <p14:modId xmlns:p14="http://schemas.microsoft.com/office/powerpoint/2010/main" val="3547845366"/>
              </p:ext>
            </p:extLst>
          </p:nvPr>
        </p:nvGraphicFramePr>
        <p:xfrm>
          <a:off x="2202006" y="3068960"/>
          <a:ext cx="900000" cy="900000"/>
        </p:xfrm>
        <a:graphic>
          <a:graphicData uri="http://schemas.openxmlformats.org/drawingml/2006/chart">
            <c:chart xmlns:c="http://schemas.openxmlformats.org/drawingml/2006/chart" xmlns:r="http://schemas.openxmlformats.org/officeDocument/2006/relationships" r:id="rId11"/>
          </a:graphicData>
        </a:graphic>
      </p:graphicFrame>
      <p:sp>
        <p:nvSpPr>
          <p:cNvPr id="55" name="TextBox 54"/>
          <p:cNvSpPr txBox="1"/>
          <p:nvPr/>
        </p:nvSpPr>
        <p:spPr>
          <a:xfrm>
            <a:off x="2915816" y="3140968"/>
            <a:ext cx="1353012" cy="923330"/>
          </a:xfrm>
          <a:prstGeom prst="rect">
            <a:avLst/>
          </a:prstGeom>
          <a:noFill/>
        </p:spPr>
        <p:txBody>
          <a:bodyPr wrap="square" rtlCol="0">
            <a:spAutoFit/>
          </a:bodyPr>
          <a:lstStyle/>
          <a:p>
            <a:r>
              <a:rPr lang="en-US" sz="900" b="1" dirty="0" smtClean="0">
                <a:solidFill>
                  <a:schemeClr val="accent4"/>
                </a:solidFill>
              </a:rPr>
              <a:t>95% </a:t>
            </a:r>
            <a:r>
              <a:rPr lang="en-GB" sz="900" dirty="0" smtClean="0"/>
              <a:t>felt the </a:t>
            </a:r>
            <a:r>
              <a:rPr lang="en-GB" sz="900" dirty="0"/>
              <a:t>session provided fresh insight on London's section 136 pathway and where the clinical and legal responsibility </a:t>
            </a:r>
            <a:r>
              <a:rPr lang="en-GB" sz="900" dirty="0" smtClean="0"/>
              <a:t>lies</a:t>
            </a:r>
            <a:endParaRPr lang="en-US" sz="900" dirty="0"/>
          </a:p>
        </p:txBody>
      </p:sp>
      <p:graphicFrame>
        <p:nvGraphicFramePr>
          <p:cNvPr id="56" name="Chart 55"/>
          <p:cNvGraphicFramePr>
            <a:graphicFrameLocks/>
          </p:cNvGraphicFramePr>
          <p:nvPr>
            <p:extLst>
              <p:ext uri="{D42A27DB-BD31-4B8C-83A1-F6EECF244321}">
                <p14:modId xmlns:p14="http://schemas.microsoft.com/office/powerpoint/2010/main" val="2378982307"/>
              </p:ext>
            </p:extLst>
          </p:nvPr>
        </p:nvGraphicFramePr>
        <p:xfrm>
          <a:off x="4271687" y="1988840"/>
          <a:ext cx="900000" cy="900000"/>
        </p:xfrm>
        <a:graphic>
          <a:graphicData uri="http://schemas.openxmlformats.org/drawingml/2006/chart">
            <c:chart xmlns:c="http://schemas.openxmlformats.org/drawingml/2006/chart" xmlns:r="http://schemas.openxmlformats.org/officeDocument/2006/relationships" r:id="rId12"/>
          </a:graphicData>
        </a:graphic>
      </p:graphicFrame>
      <p:sp>
        <p:nvSpPr>
          <p:cNvPr id="57" name="TextBox 56"/>
          <p:cNvSpPr txBox="1"/>
          <p:nvPr/>
        </p:nvSpPr>
        <p:spPr>
          <a:xfrm>
            <a:off x="4993541" y="2068106"/>
            <a:ext cx="1208112" cy="784830"/>
          </a:xfrm>
          <a:prstGeom prst="rect">
            <a:avLst/>
          </a:prstGeom>
          <a:noFill/>
        </p:spPr>
        <p:txBody>
          <a:bodyPr wrap="square" rtlCol="0">
            <a:spAutoFit/>
          </a:bodyPr>
          <a:lstStyle/>
          <a:p>
            <a:r>
              <a:rPr lang="en-US" sz="900" b="1" dirty="0" smtClean="0">
                <a:solidFill>
                  <a:schemeClr val="accent4"/>
                </a:solidFill>
              </a:rPr>
              <a:t>93% </a:t>
            </a:r>
            <a:r>
              <a:rPr lang="en-GB" sz="900" dirty="0"/>
              <a:t>felt session was interactive and </a:t>
            </a:r>
            <a:r>
              <a:rPr lang="en-GB" sz="900" dirty="0" smtClean="0"/>
              <a:t>there </a:t>
            </a:r>
            <a:r>
              <a:rPr lang="en-GB" sz="900" dirty="0"/>
              <a:t>were actions </a:t>
            </a:r>
            <a:r>
              <a:rPr lang="en-GB" sz="900" dirty="0" smtClean="0"/>
              <a:t>they </a:t>
            </a:r>
            <a:r>
              <a:rPr lang="en-GB" sz="900" dirty="0"/>
              <a:t>could take away</a:t>
            </a:r>
            <a:endParaRPr lang="en-US" sz="900" dirty="0"/>
          </a:p>
        </p:txBody>
      </p:sp>
      <p:pic>
        <p:nvPicPr>
          <p:cNvPr id="59" name="Picture 28" descr="Empty speech bubble vector illustration Stock Vector - 100915677"/>
          <p:cNvPicPr>
            <a:picLocks noChangeAspect="1" noChangeArrowheads="1"/>
          </p:cNvPicPr>
          <p:nvPr/>
        </p:nvPicPr>
        <p:blipFill>
          <a:blip r:embed="rId13">
            <a:duotone>
              <a:schemeClr val="accent2">
                <a:shade val="45000"/>
                <a:satMod val="135000"/>
              </a:schemeClr>
              <a:prstClr val="white"/>
            </a:duotone>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0800000">
            <a:off x="-180530" y="5170934"/>
            <a:ext cx="2452125" cy="17864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3481" y="5735578"/>
            <a:ext cx="1697980" cy="861774"/>
          </a:xfrm>
          <a:prstGeom prst="rect">
            <a:avLst/>
          </a:prstGeom>
          <a:noFill/>
        </p:spPr>
        <p:txBody>
          <a:bodyPr wrap="square" rtlCol="0">
            <a:spAutoFit/>
          </a:bodyPr>
          <a:lstStyle/>
          <a:p>
            <a:pPr algn="ctr"/>
            <a:r>
              <a:rPr lang="en-GB" sz="1000" i="1" dirty="0"/>
              <a:t>"Highly valuable, </a:t>
            </a:r>
            <a:endParaRPr lang="en-GB" sz="1000" i="1" dirty="0" smtClean="0"/>
          </a:p>
          <a:p>
            <a:pPr algn="ctr"/>
            <a:r>
              <a:rPr lang="en-GB" sz="1000" i="1" dirty="0" smtClean="0"/>
              <a:t>informed</a:t>
            </a:r>
            <a:r>
              <a:rPr lang="en-GB" sz="1000" i="1" dirty="0"/>
              <a:t>. Really helped focus my mind on the key principles and </a:t>
            </a:r>
            <a:r>
              <a:rPr lang="en-GB" sz="1000" i="1" dirty="0" smtClean="0"/>
              <a:t>challenges</a:t>
            </a:r>
            <a:r>
              <a:rPr lang="en-GB" sz="1000" i="1" dirty="0"/>
              <a:t>. Thank you!"</a:t>
            </a:r>
          </a:p>
        </p:txBody>
      </p:sp>
      <p:pic>
        <p:nvPicPr>
          <p:cNvPr id="61" name="Picture 31"/>
          <p:cNvPicPr>
            <a:picLocks noChangeAspect="1" noChangeArrowheads="1"/>
          </p:cNvPicPr>
          <p:nvPr/>
        </p:nvPicPr>
        <p:blipFill>
          <a:blip r:embed="rId15">
            <a:duotone>
              <a:schemeClr val="accent2">
                <a:shade val="45000"/>
                <a:satMod val="135000"/>
              </a:schemeClr>
              <a:prstClr val="white"/>
            </a:duotone>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7375966">
            <a:off x="6696009" y="2223276"/>
            <a:ext cx="2306173" cy="261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036838" y="2945290"/>
            <a:ext cx="1296144" cy="1169551"/>
          </a:xfrm>
          <a:prstGeom prst="rect">
            <a:avLst/>
          </a:prstGeom>
          <a:noFill/>
        </p:spPr>
        <p:txBody>
          <a:bodyPr wrap="square" rtlCol="0">
            <a:spAutoFit/>
          </a:bodyPr>
          <a:lstStyle/>
          <a:p>
            <a:pPr algn="ctr"/>
            <a:r>
              <a:rPr lang="en-GB" sz="1000" i="1" dirty="0"/>
              <a:t>"A most enjoyable day, informative demonstrating sharing knowledge, experience and understanding of legal challenges."</a:t>
            </a:r>
          </a:p>
        </p:txBody>
      </p:sp>
      <p:pic>
        <p:nvPicPr>
          <p:cNvPr id="63" name="Picture 14" descr="Image result for speech bubble round"/>
          <p:cNvPicPr>
            <a:picLocks noChangeAspect="1" noChangeArrowheads="1"/>
          </p:cNvPicPr>
          <p:nvPr/>
        </p:nvPicPr>
        <p:blipFill rotWithShape="1">
          <a:blip r:embed="rId17" cstate="print">
            <a:duotone>
              <a:schemeClr val="accent2">
                <a:shade val="45000"/>
                <a:satMod val="135000"/>
              </a:schemeClr>
              <a:prstClr val="white"/>
            </a:duotone>
            <a:extLst>
              <a:ext uri="{BEBA8EAE-BF5A-486C-A8C5-ECC9F3942E4B}">
                <a14:imgProps xmlns:a14="http://schemas.microsoft.com/office/drawing/2010/main">
                  <a14:imgLayer r:embed="rId18">
                    <a14:imgEffect>
                      <a14:backgroundRemoval t="4375" b="92917" l="9977" r="89789"/>
                    </a14:imgEffect>
                  </a14:imgLayer>
                </a14:imgProps>
              </a:ext>
              <a:ext uri="{28A0092B-C50C-407E-A947-70E740481C1C}">
                <a14:useLocalDpi xmlns:a14="http://schemas.microsoft.com/office/drawing/2010/main" val="0"/>
              </a:ext>
            </a:extLst>
          </a:blip>
          <a:srcRect l="13842" r="19092"/>
          <a:stretch/>
        </p:blipFill>
        <p:spPr bwMode="auto">
          <a:xfrm rot="9988725">
            <a:off x="2486752" y="5393874"/>
            <a:ext cx="1691593" cy="1457978"/>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8" descr="Empty speech bubble vector illustration Stock Vector - 100915677"/>
          <p:cNvPicPr>
            <a:picLocks noChangeAspect="1" noChangeArrowheads="1"/>
          </p:cNvPicPr>
          <p:nvPr/>
        </p:nvPicPr>
        <p:blipFill>
          <a:blip r:embed="rId13">
            <a:duotone>
              <a:schemeClr val="accent2">
                <a:shade val="45000"/>
                <a:satMod val="135000"/>
              </a:schemeClr>
              <a:prstClr val="white"/>
            </a:duotone>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907019" y="4221287"/>
            <a:ext cx="3633533" cy="28312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588225" y="4848672"/>
            <a:ext cx="2232247" cy="1323439"/>
          </a:xfrm>
          <a:prstGeom prst="rect">
            <a:avLst/>
          </a:prstGeom>
          <a:noFill/>
        </p:spPr>
        <p:txBody>
          <a:bodyPr wrap="square" rtlCol="0">
            <a:spAutoFit/>
          </a:bodyPr>
          <a:lstStyle/>
          <a:p>
            <a:pPr algn="ctr"/>
            <a:r>
              <a:rPr lang="en-GB" sz="1000" i="1" dirty="0"/>
              <a:t>"Mr Foster </a:t>
            </a:r>
            <a:r>
              <a:rPr lang="en-GB" sz="1000" i="1" dirty="0" smtClean="0"/>
              <a:t>was </a:t>
            </a:r>
            <a:r>
              <a:rPr lang="en-GB" sz="1000" i="1" dirty="0"/>
              <a:t>very good </a:t>
            </a:r>
            <a:r>
              <a:rPr lang="en-GB" sz="1000" i="1" dirty="0" smtClean="0"/>
              <a:t>in </a:t>
            </a:r>
            <a:r>
              <a:rPr lang="en-GB" sz="1000" i="1" dirty="0"/>
              <a:t>his delivery and explained everything in </a:t>
            </a:r>
            <a:r>
              <a:rPr lang="en-GB" sz="1000" i="1" dirty="0" smtClean="0"/>
              <a:t>layman’s </a:t>
            </a:r>
            <a:r>
              <a:rPr lang="en-GB" sz="1000" i="1" dirty="0"/>
              <a:t>language without jargon. His method of not skipping topics and dealing with each topic one by one was very good which makes it easy to assimilate and retain all the information he gave"</a:t>
            </a:r>
          </a:p>
        </p:txBody>
      </p:sp>
      <p:sp>
        <p:nvSpPr>
          <p:cNvPr id="9" name="TextBox 8"/>
          <p:cNvSpPr txBox="1"/>
          <p:nvPr/>
        </p:nvSpPr>
        <p:spPr>
          <a:xfrm>
            <a:off x="2706438" y="5845864"/>
            <a:ext cx="1309522" cy="553998"/>
          </a:xfrm>
          <a:prstGeom prst="rect">
            <a:avLst/>
          </a:prstGeom>
          <a:noFill/>
        </p:spPr>
        <p:txBody>
          <a:bodyPr wrap="square" rtlCol="0">
            <a:spAutoFit/>
          </a:bodyPr>
          <a:lstStyle/>
          <a:p>
            <a:pPr algn="ctr"/>
            <a:r>
              <a:rPr lang="en-GB" sz="1000" i="1" dirty="0"/>
              <a:t>"Very useful and </a:t>
            </a:r>
            <a:r>
              <a:rPr lang="en-GB" sz="1000" i="1" dirty="0" smtClean="0"/>
              <a:t>informative - </a:t>
            </a:r>
            <a:r>
              <a:rPr lang="en-GB" sz="1000" i="1" dirty="0"/>
              <a:t>I wish it was a full day!"</a:t>
            </a:r>
          </a:p>
        </p:txBody>
      </p:sp>
      <p:pic>
        <p:nvPicPr>
          <p:cNvPr id="67" name="Picture 28" descr="Empty speech bubble vector illustration Stock Vector - 100915677"/>
          <p:cNvPicPr>
            <a:picLocks noChangeAspect="1" noChangeArrowheads="1"/>
          </p:cNvPicPr>
          <p:nvPr/>
        </p:nvPicPr>
        <p:blipFill>
          <a:blip r:embed="rId13">
            <a:duotone>
              <a:schemeClr val="accent2">
                <a:shade val="45000"/>
                <a:satMod val="135000"/>
              </a:schemeClr>
              <a:prstClr val="white"/>
            </a:duotone>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012160" y="596035"/>
            <a:ext cx="3456384" cy="232890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660232" y="1081598"/>
            <a:ext cx="2160240" cy="1169551"/>
          </a:xfrm>
          <a:prstGeom prst="rect">
            <a:avLst/>
          </a:prstGeom>
          <a:noFill/>
        </p:spPr>
        <p:txBody>
          <a:bodyPr wrap="square" rtlCol="0">
            <a:spAutoFit/>
          </a:bodyPr>
          <a:lstStyle/>
          <a:p>
            <a:pPr algn="ctr"/>
            <a:r>
              <a:rPr lang="en-GB" sz="1000" i="1" dirty="0"/>
              <a:t>"This was a good opportunity to talk through some mutually </a:t>
            </a:r>
            <a:r>
              <a:rPr lang="en-GB" sz="1000" i="1" dirty="0" err="1"/>
              <a:t>impactive</a:t>
            </a:r>
            <a:r>
              <a:rPr lang="en-GB" sz="1000" i="1" dirty="0"/>
              <a:t> issues. Generated some interesting questions, which is a good thing even if we don't get all the answers. Some real issues to unpick with A&amp;E."</a:t>
            </a:r>
          </a:p>
        </p:txBody>
      </p:sp>
      <p:pic>
        <p:nvPicPr>
          <p:cNvPr id="69" name="Picture 31"/>
          <p:cNvPicPr>
            <a:picLocks noChangeAspect="1" noChangeArrowheads="1"/>
          </p:cNvPicPr>
          <p:nvPr/>
        </p:nvPicPr>
        <p:blipFill>
          <a:blip r:embed="rId15">
            <a:duotone>
              <a:schemeClr val="accent2">
                <a:shade val="45000"/>
                <a:satMod val="135000"/>
              </a:schemeClr>
              <a:prstClr val="white"/>
            </a:duotone>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7375966">
            <a:off x="4523768" y="5098333"/>
            <a:ext cx="1648583" cy="208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644009" y="5745450"/>
            <a:ext cx="1152128" cy="707886"/>
          </a:xfrm>
          <a:prstGeom prst="rect">
            <a:avLst/>
          </a:prstGeom>
          <a:noFill/>
        </p:spPr>
        <p:txBody>
          <a:bodyPr wrap="square" rtlCol="0">
            <a:spAutoFit/>
          </a:bodyPr>
          <a:lstStyle/>
          <a:p>
            <a:pPr algn="ctr"/>
            <a:r>
              <a:rPr lang="en-GB" sz="1000" i="1" dirty="0" smtClean="0"/>
              <a:t>“Comprehensive </a:t>
            </a:r>
            <a:r>
              <a:rPr lang="en-GB" sz="1000" i="1" dirty="0"/>
              <a:t>training which is highly relevant to my work</a:t>
            </a:r>
            <a:r>
              <a:rPr lang="en-GB" sz="1000" i="1" dirty="0" smtClean="0"/>
              <a:t>.”</a:t>
            </a:r>
            <a:endParaRPr lang="en-GB" sz="1000" i="1" dirty="0"/>
          </a:p>
        </p:txBody>
      </p:sp>
      <p:sp>
        <p:nvSpPr>
          <p:cNvPr id="40" name="Slide Number Placeholder 3"/>
          <p:cNvSpPr>
            <a:spLocks noGrp="1"/>
          </p:cNvSpPr>
          <p:nvPr>
            <p:ph type="sldNum" sz="quarter" idx="14"/>
          </p:nvPr>
        </p:nvSpPr>
        <p:spPr>
          <a:xfrm>
            <a:off x="6876256" y="6381328"/>
            <a:ext cx="2133600" cy="365125"/>
          </a:xfrm>
        </p:spPr>
        <p:txBody>
          <a:bodyPr/>
          <a:lstStyle/>
          <a:p>
            <a:fld id="{8FC524A1-7B6A-464D-B8BC-8FE2E057339E}" type="slidenum">
              <a:rPr lang="en-GB" smtClean="0"/>
              <a:pPr/>
              <a:t>16</a:t>
            </a:fld>
            <a:endParaRPr lang="en-GB" dirty="0"/>
          </a:p>
        </p:txBody>
      </p:sp>
      <p:graphicFrame>
        <p:nvGraphicFramePr>
          <p:cNvPr id="41" name="Chart 40"/>
          <p:cNvGraphicFramePr>
            <a:graphicFrameLocks/>
          </p:cNvGraphicFramePr>
          <p:nvPr>
            <p:extLst>
              <p:ext uri="{D42A27DB-BD31-4B8C-83A1-F6EECF244321}">
                <p14:modId xmlns:p14="http://schemas.microsoft.com/office/powerpoint/2010/main" val="3311480023"/>
              </p:ext>
            </p:extLst>
          </p:nvPr>
        </p:nvGraphicFramePr>
        <p:xfrm>
          <a:off x="179512" y="872816"/>
          <a:ext cx="900000" cy="900000"/>
        </p:xfrm>
        <a:graphic>
          <a:graphicData uri="http://schemas.openxmlformats.org/drawingml/2006/chart">
            <c:chart xmlns:c="http://schemas.openxmlformats.org/drawingml/2006/chart" xmlns:r="http://schemas.openxmlformats.org/officeDocument/2006/relationships" r:id="rId19"/>
          </a:graphicData>
        </a:graphic>
      </p:graphicFrame>
    </p:spTree>
    <p:extLst>
      <p:ext uri="{BB962C8B-B14F-4D97-AF65-F5344CB8AC3E}">
        <p14:creationId xmlns:p14="http://schemas.microsoft.com/office/powerpoint/2010/main" val="207804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750"/>
                                        <p:tgtEl>
                                          <p:spTgt spid="2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P spid="23" grpId="0"/>
      <p:bldP spid="26" grpId="0"/>
      <p:bldP spid="36" grpId="0"/>
      <p:bldP spid="43" grpId="0"/>
      <p:bldP spid="45" grpId="0"/>
      <p:bldP spid="47" grpId="0"/>
      <p:bldP spid="49" grpId="0"/>
      <p:bldP spid="51" grpId="0"/>
      <p:bldP spid="53" grpId="0"/>
      <p:bldP spid="55"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14" descr="Image result for speech bubble round"/>
          <p:cNvPicPr>
            <a:picLocks noChangeAspect="1" noChangeArrowheads="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backgroundRemoval t="4375" b="92917" l="9977" r="89789"/>
                    </a14:imgEffect>
                  </a14:imgLayer>
                </a14:imgProps>
              </a:ext>
              <a:ext uri="{28A0092B-C50C-407E-A947-70E740481C1C}">
                <a14:useLocalDpi xmlns:a14="http://schemas.microsoft.com/office/drawing/2010/main" val="0"/>
              </a:ext>
            </a:extLst>
          </a:blip>
          <a:srcRect l="13842" r="19092"/>
          <a:stretch/>
        </p:blipFill>
        <p:spPr bwMode="auto">
          <a:xfrm rot="9988725">
            <a:off x="2268874" y="5349918"/>
            <a:ext cx="1745788" cy="14485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2647646189"/>
              </p:ext>
            </p:extLst>
          </p:nvPr>
        </p:nvGraphicFramePr>
        <p:xfrm>
          <a:off x="231930" y="836712"/>
          <a:ext cx="6096000" cy="4502264"/>
        </p:xfrm>
        <a:graphic>
          <a:graphicData uri="http://schemas.openxmlformats.org/drawingml/2006/table">
            <a:tbl>
              <a:tblPr>
                <a:tableStyleId>{5C22544A-7EE6-4342-B048-85BDC9FD1C3A}</a:tableStyleId>
              </a:tblPr>
              <a:tblGrid>
                <a:gridCol w="2032000"/>
                <a:gridCol w="2032000"/>
                <a:gridCol w="2032000"/>
              </a:tblGrid>
              <a:tr h="936104">
                <a:tc>
                  <a:txBody>
                    <a:bodyPr/>
                    <a:lstStyle/>
                    <a:p>
                      <a:endParaRPr lang="en-GB" dirty="0" smtClean="0"/>
                    </a:p>
                    <a:p>
                      <a:endParaRPr lang="en-GB" dirty="0" smtClean="0"/>
                    </a:p>
                  </a:txBody>
                  <a:tcPr>
                    <a:solidFill>
                      <a:srgbClr val="EDDEEC">
                        <a:alpha val="69804"/>
                      </a:srgbClr>
                    </a:solidFill>
                  </a:tcPr>
                </a:tc>
                <a:tc>
                  <a:txBody>
                    <a:bodyPr/>
                    <a:lstStyle/>
                    <a:p>
                      <a:endParaRPr lang="en-GB" dirty="0"/>
                    </a:p>
                  </a:txBody>
                  <a:tcPr>
                    <a:solidFill>
                      <a:srgbClr val="EDDEEC">
                        <a:alpha val="69804"/>
                      </a:srgbClr>
                    </a:solidFill>
                  </a:tcPr>
                </a:tc>
                <a:tc>
                  <a:txBody>
                    <a:bodyPr/>
                    <a:lstStyle/>
                    <a:p>
                      <a:endParaRPr lang="en-GB" dirty="0"/>
                    </a:p>
                  </a:txBody>
                  <a:tcPr>
                    <a:solidFill>
                      <a:srgbClr val="EDDEEC">
                        <a:alpha val="69804"/>
                      </a:srgbClr>
                    </a:solidFill>
                  </a:tcPr>
                </a:tc>
              </a:tr>
              <a:tr h="1188720">
                <a:tc>
                  <a:txBody>
                    <a:bodyPr/>
                    <a:lstStyle/>
                    <a:p>
                      <a:endParaRPr lang="en-GB" dirty="0" smtClean="0"/>
                    </a:p>
                    <a:p>
                      <a:endParaRPr lang="en-GB" dirty="0" smtClean="0"/>
                    </a:p>
                    <a:p>
                      <a:endParaRPr lang="en-GB" dirty="0"/>
                    </a:p>
                  </a:txBody>
                  <a:tcPr>
                    <a:solidFill>
                      <a:srgbClr val="EDDEEC">
                        <a:alpha val="69804"/>
                      </a:srgbClr>
                    </a:solidFill>
                  </a:tcPr>
                </a:tc>
                <a:tc>
                  <a:txBody>
                    <a:bodyPr/>
                    <a:lstStyle/>
                    <a:p>
                      <a:endParaRPr lang="en-GB" dirty="0"/>
                    </a:p>
                  </a:txBody>
                  <a:tcPr>
                    <a:solidFill>
                      <a:srgbClr val="EDDEEC">
                        <a:alpha val="69804"/>
                      </a:srgbClr>
                    </a:solidFill>
                  </a:tcPr>
                </a:tc>
                <a:tc>
                  <a:txBody>
                    <a:bodyPr/>
                    <a:lstStyle/>
                    <a:p>
                      <a:endParaRPr lang="en-GB" dirty="0" smtClean="0"/>
                    </a:p>
                    <a:p>
                      <a:endParaRPr lang="en-GB" dirty="0" smtClean="0"/>
                    </a:p>
                    <a:p>
                      <a:endParaRPr lang="en-GB" dirty="0" smtClean="0"/>
                    </a:p>
                  </a:txBody>
                  <a:tcPr>
                    <a:solidFill>
                      <a:srgbClr val="EDDEEC">
                        <a:alpha val="69804"/>
                      </a:srgbClr>
                    </a:solidFill>
                  </a:tcPr>
                </a:tc>
              </a:tr>
              <a:tr h="1188720">
                <a:tc>
                  <a:txBody>
                    <a:bodyPr/>
                    <a:lstStyle/>
                    <a:p>
                      <a:endParaRPr lang="en-GB" dirty="0" smtClean="0"/>
                    </a:p>
                  </a:txBody>
                  <a:tcPr>
                    <a:solidFill>
                      <a:srgbClr val="EDDEEC">
                        <a:alpha val="69804"/>
                      </a:srgbClr>
                    </a:solidFill>
                  </a:tcPr>
                </a:tc>
                <a:tc>
                  <a:txBody>
                    <a:bodyPr/>
                    <a:lstStyle/>
                    <a:p>
                      <a:endParaRPr lang="en-GB" dirty="0" smtClean="0"/>
                    </a:p>
                    <a:p>
                      <a:endParaRPr lang="en-GB" dirty="0" smtClean="0"/>
                    </a:p>
                    <a:p>
                      <a:endParaRPr lang="en-GB" dirty="0" smtClean="0"/>
                    </a:p>
                    <a:p>
                      <a:endParaRPr lang="en-GB" dirty="0" smtClean="0"/>
                    </a:p>
                  </a:txBody>
                  <a:tcPr>
                    <a:solidFill>
                      <a:srgbClr val="EDDEEC">
                        <a:alpha val="69804"/>
                      </a:srgbClr>
                    </a:solidFill>
                  </a:tcPr>
                </a:tc>
                <a:tc>
                  <a:txBody>
                    <a:bodyPr/>
                    <a:lstStyle/>
                    <a:p>
                      <a:endParaRPr lang="en-GB" dirty="0"/>
                    </a:p>
                  </a:txBody>
                  <a:tcPr>
                    <a:solidFill>
                      <a:srgbClr val="EDDEEC">
                        <a:alpha val="69804"/>
                      </a:srgbClr>
                    </a:solidFill>
                  </a:tcPr>
                </a:tc>
              </a:tr>
              <a:tr h="1188720">
                <a:tc>
                  <a:txBody>
                    <a:bodyPr/>
                    <a:lstStyle/>
                    <a:p>
                      <a:endParaRPr lang="en-GB" dirty="0" smtClean="0"/>
                    </a:p>
                    <a:p>
                      <a:endParaRPr lang="en-GB" dirty="0" smtClean="0"/>
                    </a:p>
                    <a:p>
                      <a:endParaRPr lang="en-GB" dirty="0"/>
                    </a:p>
                  </a:txBody>
                  <a:tcPr>
                    <a:solidFill>
                      <a:srgbClr val="EDDEEC">
                        <a:alpha val="69804"/>
                      </a:srgbClr>
                    </a:solidFill>
                  </a:tcPr>
                </a:tc>
                <a:tc>
                  <a:txBody>
                    <a:bodyPr/>
                    <a:lstStyle/>
                    <a:p>
                      <a:endParaRPr lang="en-GB" dirty="0"/>
                    </a:p>
                  </a:txBody>
                  <a:tcPr>
                    <a:solidFill>
                      <a:srgbClr val="EDDEEC">
                        <a:alpha val="69804"/>
                      </a:srgbClr>
                    </a:solidFill>
                  </a:tcPr>
                </a:tc>
                <a:tc>
                  <a:txBody>
                    <a:bodyPr/>
                    <a:lstStyle/>
                    <a:p>
                      <a:endParaRPr lang="en-GB" dirty="0"/>
                    </a:p>
                  </a:txBody>
                  <a:tcPr>
                    <a:solidFill>
                      <a:srgbClr val="EDDEEC">
                        <a:alpha val="69804"/>
                      </a:srgbClr>
                    </a:solidFill>
                  </a:tcPr>
                </a:tc>
              </a:tr>
            </a:tbl>
          </a:graphicData>
        </a:graphic>
      </p:graphicFrame>
      <p:sp>
        <p:nvSpPr>
          <p:cNvPr id="2" name="Title 1"/>
          <p:cNvSpPr>
            <a:spLocks noGrp="1"/>
          </p:cNvSpPr>
          <p:nvPr>
            <p:ph type="title"/>
          </p:nvPr>
        </p:nvSpPr>
        <p:spPr>
          <a:solidFill>
            <a:schemeClr val="accent2"/>
          </a:solidFill>
        </p:spPr>
        <p:txBody>
          <a:bodyPr/>
          <a:lstStyle/>
          <a:p>
            <a:pPr marL="0"/>
            <a:r>
              <a:rPr lang="en-GB" dirty="0" smtClean="0"/>
              <a:t>Appendix 2: LAS training session </a:t>
            </a:r>
            <a:r>
              <a:rPr lang="en-GB" dirty="0"/>
              <a:t>f</a:t>
            </a:r>
            <a:r>
              <a:rPr lang="en-GB" dirty="0" smtClean="0"/>
              <a:t>eedback</a:t>
            </a:r>
            <a:endParaRPr lang="en-GB" dirty="0"/>
          </a:p>
        </p:txBody>
      </p:sp>
      <p:sp>
        <p:nvSpPr>
          <p:cNvPr id="128" name="Content Placeholder 4"/>
          <p:cNvSpPr txBox="1">
            <a:spLocks/>
          </p:cNvSpPr>
          <p:nvPr/>
        </p:nvSpPr>
        <p:spPr>
          <a:xfrm>
            <a:off x="250825" y="836712"/>
            <a:ext cx="8641655" cy="690590"/>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1300" dirty="0" smtClean="0"/>
          </a:p>
        </p:txBody>
      </p:sp>
      <p:sp>
        <p:nvSpPr>
          <p:cNvPr id="23" name="TextBox 22"/>
          <p:cNvSpPr txBox="1"/>
          <p:nvPr/>
        </p:nvSpPr>
        <p:spPr>
          <a:xfrm>
            <a:off x="899592" y="4288447"/>
            <a:ext cx="1368152" cy="784830"/>
          </a:xfrm>
          <a:prstGeom prst="rect">
            <a:avLst/>
          </a:prstGeom>
          <a:noFill/>
        </p:spPr>
        <p:txBody>
          <a:bodyPr wrap="square" rtlCol="0">
            <a:spAutoFit/>
          </a:bodyPr>
          <a:lstStyle/>
          <a:p>
            <a:r>
              <a:rPr lang="en-US" sz="900" b="1" dirty="0" smtClean="0">
                <a:solidFill>
                  <a:schemeClr val="accent6"/>
                </a:solidFill>
              </a:rPr>
              <a:t>79% </a:t>
            </a:r>
            <a:r>
              <a:rPr lang="en-GB" sz="900" dirty="0" smtClean="0"/>
              <a:t>felt the </a:t>
            </a:r>
            <a:r>
              <a:rPr lang="en-GB" sz="900" dirty="0"/>
              <a:t>scenarios were interactive </a:t>
            </a:r>
            <a:r>
              <a:rPr lang="en-GB" sz="900" dirty="0" smtClean="0"/>
              <a:t>and </a:t>
            </a:r>
            <a:r>
              <a:rPr lang="en-GB" sz="900" dirty="0"/>
              <a:t>I felt that there were actions that I could take </a:t>
            </a:r>
            <a:r>
              <a:rPr lang="en-GB" sz="900" dirty="0" smtClean="0"/>
              <a:t>away</a:t>
            </a:r>
            <a:endParaRPr lang="en-US" sz="900" dirty="0"/>
          </a:p>
        </p:txBody>
      </p:sp>
      <p:sp>
        <p:nvSpPr>
          <p:cNvPr id="26" name="TextBox 25"/>
          <p:cNvSpPr txBox="1"/>
          <p:nvPr/>
        </p:nvSpPr>
        <p:spPr>
          <a:xfrm>
            <a:off x="899592" y="939781"/>
            <a:ext cx="1242687" cy="507831"/>
          </a:xfrm>
          <a:prstGeom prst="rect">
            <a:avLst/>
          </a:prstGeom>
          <a:noFill/>
        </p:spPr>
        <p:txBody>
          <a:bodyPr wrap="square" rtlCol="0">
            <a:spAutoFit/>
          </a:bodyPr>
          <a:lstStyle/>
          <a:p>
            <a:r>
              <a:rPr lang="en-US" sz="900" b="1" dirty="0" smtClean="0">
                <a:solidFill>
                  <a:schemeClr val="accent6"/>
                </a:solidFill>
              </a:rPr>
              <a:t>100% </a:t>
            </a:r>
            <a:r>
              <a:rPr lang="en-US" sz="900" dirty="0" smtClean="0"/>
              <a:t>felt the training met the objectives</a:t>
            </a:r>
            <a:endParaRPr lang="en-US" sz="900" dirty="0"/>
          </a:p>
        </p:txBody>
      </p:sp>
      <p:sp>
        <p:nvSpPr>
          <p:cNvPr id="36" name="TextBox 35"/>
          <p:cNvSpPr txBox="1"/>
          <p:nvPr/>
        </p:nvSpPr>
        <p:spPr>
          <a:xfrm>
            <a:off x="899592" y="1955058"/>
            <a:ext cx="1267213" cy="646331"/>
          </a:xfrm>
          <a:prstGeom prst="rect">
            <a:avLst/>
          </a:prstGeom>
          <a:noFill/>
        </p:spPr>
        <p:txBody>
          <a:bodyPr wrap="square" rtlCol="0">
            <a:spAutoFit/>
          </a:bodyPr>
          <a:lstStyle/>
          <a:p>
            <a:r>
              <a:rPr lang="en-US" sz="900" b="1" dirty="0" smtClean="0">
                <a:solidFill>
                  <a:schemeClr val="accent6"/>
                </a:solidFill>
              </a:rPr>
              <a:t>100% </a:t>
            </a:r>
            <a:r>
              <a:rPr lang="en-US" sz="900" dirty="0" smtClean="0"/>
              <a:t>felt that the training was relevant to them and their organisation</a:t>
            </a:r>
            <a:endParaRPr lang="en-US" sz="900" dirty="0"/>
          </a:p>
        </p:txBody>
      </p:sp>
      <p:sp>
        <p:nvSpPr>
          <p:cNvPr id="43" name="TextBox 42"/>
          <p:cNvSpPr txBox="1"/>
          <p:nvPr/>
        </p:nvSpPr>
        <p:spPr>
          <a:xfrm>
            <a:off x="4948064" y="939781"/>
            <a:ext cx="1362276" cy="646331"/>
          </a:xfrm>
          <a:prstGeom prst="rect">
            <a:avLst/>
          </a:prstGeom>
          <a:noFill/>
        </p:spPr>
        <p:txBody>
          <a:bodyPr wrap="square" rtlCol="0">
            <a:spAutoFit/>
          </a:bodyPr>
          <a:lstStyle/>
          <a:p>
            <a:r>
              <a:rPr lang="en-US" sz="900" b="1" dirty="0" smtClean="0">
                <a:solidFill>
                  <a:schemeClr val="accent6"/>
                </a:solidFill>
              </a:rPr>
              <a:t>98%</a:t>
            </a:r>
            <a:r>
              <a:rPr lang="en-US" sz="900" dirty="0" smtClean="0">
                <a:solidFill>
                  <a:schemeClr val="accent6"/>
                </a:solidFill>
              </a:rPr>
              <a:t> </a:t>
            </a:r>
            <a:r>
              <a:rPr lang="en-US" sz="900" dirty="0" smtClean="0"/>
              <a:t>felt there was sufficient opportunity to learn and interact with others</a:t>
            </a:r>
            <a:endParaRPr lang="en-US" sz="900" dirty="0"/>
          </a:p>
        </p:txBody>
      </p:sp>
      <p:sp>
        <p:nvSpPr>
          <p:cNvPr id="45" name="TextBox 44"/>
          <p:cNvSpPr txBox="1"/>
          <p:nvPr/>
        </p:nvSpPr>
        <p:spPr>
          <a:xfrm>
            <a:off x="3016755" y="1955058"/>
            <a:ext cx="1272031" cy="646331"/>
          </a:xfrm>
          <a:prstGeom prst="rect">
            <a:avLst/>
          </a:prstGeom>
          <a:noFill/>
        </p:spPr>
        <p:txBody>
          <a:bodyPr wrap="square" rtlCol="0">
            <a:spAutoFit/>
          </a:bodyPr>
          <a:lstStyle/>
          <a:p>
            <a:r>
              <a:rPr lang="en-US" sz="900" b="1" dirty="0" smtClean="0">
                <a:solidFill>
                  <a:schemeClr val="accent6"/>
                </a:solidFill>
              </a:rPr>
              <a:t>89% </a:t>
            </a:r>
            <a:r>
              <a:rPr lang="en-US" sz="900" dirty="0" smtClean="0"/>
              <a:t>felt the training would make a difference to the way they do their job</a:t>
            </a:r>
            <a:endParaRPr lang="en-US" sz="900" dirty="0"/>
          </a:p>
        </p:txBody>
      </p:sp>
      <p:sp>
        <p:nvSpPr>
          <p:cNvPr id="47" name="TextBox 46"/>
          <p:cNvSpPr txBox="1"/>
          <p:nvPr/>
        </p:nvSpPr>
        <p:spPr>
          <a:xfrm>
            <a:off x="4948064" y="3015243"/>
            <a:ext cx="1425840" cy="1061829"/>
          </a:xfrm>
          <a:prstGeom prst="rect">
            <a:avLst/>
          </a:prstGeom>
          <a:noFill/>
        </p:spPr>
        <p:txBody>
          <a:bodyPr wrap="square" rtlCol="0">
            <a:spAutoFit/>
          </a:bodyPr>
          <a:lstStyle/>
          <a:p>
            <a:r>
              <a:rPr lang="en-US" sz="900" b="1" dirty="0" smtClean="0">
                <a:solidFill>
                  <a:schemeClr val="accent6"/>
                </a:solidFill>
              </a:rPr>
              <a:t>94% </a:t>
            </a:r>
            <a:r>
              <a:rPr lang="en-GB" sz="900" dirty="0" smtClean="0"/>
              <a:t>felt the </a:t>
            </a:r>
            <a:r>
              <a:rPr lang="en-GB" sz="900" dirty="0"/>
              <a:t>group discussion was helpful to explore how </a:t>
            </a:r>
            <a:r>
              <a:rPr lang="en-GB" sz="900" dirty="0" smtClean="0"/>
              <a:t>individuals and </a:t>
            </a:r>
            <a:r>
              <a:rPr lang="en-GB" sz="900" dirty="0"/>
              <a:t>staff may be affected by the new legislation </a:t>
            </a:r>
            <a:r>
              <a:rPr lang="en-GB" sz="900" dirty="0" smtClean="0"/>
              <a:t>and </a:t>
            </a:r>
            <a:r>
              <a:rPr lang="en-GB" sz="900" dirty="0"/>
              <a:t>to identify challenges</a:t>
            </a:r>
            <a:endParaRPr lang="en-US" sz="900" dirty="0"/>
          </a:p>
        </p:txBody>
      </p:sp>
      <p:sp>
        <p:nvSpPr>
          <p:cNvPr id="49" name="TextBox 48"/>
          <p:cNvSpPr txBox="1"/>
          <p:nvPr/>
        </p:nvSpPr>
        <p:spPr>
          <a:xfrm>
            <a:off x="899592" y="3015243"/>
            <a:ext cx="1346464" cy="1061829"/>
          </a:xfrm>
          <a:prstGeom prst="rect">
            <a:avLst/>
          </a:prstGeom>
          <a:noFill/>
        </p:spPr>
        <p:txBody>
          <a:bodyPr wrap="square" rtlCol="0">
            <a:spAutoFit/>
          </a:bodyPr>
          <a:lstStyle/>
          <a:p>
            <a:r>
              <a:rPr lang="en-US" sz="900" b="1" dirty="0" smtClean="0">
                <a:solidFill>
                  <a:schemeClr val="accent6"/>
                </a:solidFill>
              </a:rPr>
              <a:t>98% </a:t>
            </a:r>
            <a:r>
              <a:rPr lang="en-US" sz="900" dirty="0" smtClean="0"/>
              <a:t>felt </a:t>
            </a:r>
            <a:r>
              <a:rPr lang="en-GB" sz="900" dirty="0" smtClean="0"/>
              <a:t>the </a:t>
            </a:r>
            <a:r>
              <a:rPr lang="en-GB" sz="900" dirty="0"/>
              <a:t>session clearly explained </a:t>
            </a:r>
            <a:r>
              <a:rPr lang="en-GB" sz="900" dirty="0" smtClean="0"/>
              <a:t>s136 and </a:t>
            </a:r>
            <a:r>
              <a:rPr lang="en-GB" sz="900" dirty="0"/>
              <a:t>provided fresh insight </a:t>
            </a:r>
            <a:r>
              <a:rPr lang="en-GB" sz="900" dirty="0" smtClean="0"/>
              <a:t>on </a:t>
            </a:r>
            <a:r>
              <a:rPr lang="en-GB" sz="900" dirty="0"/>
              <a:t>MHA legislation, how </a:t>
            </a:r>
            <a:r>
              <a:rPr lang="en-GB" sz="900" dirty="0" smtClean="0"/>
              <a:t>it has changed implications </a:t>
            </a:r>
            <a:r>
              <a:rPr lang="en-GB" sz="900" dirty="0"/>
              <a:t>of </a:t>
            </a:r>
            <a:r>
              <a:rPr lang="en-GB" sz="900" dirty="0" smtClean="0"/>
              <a:t>these </a:t>
            </a:r>
            <a:r>
              <a:rPr lang="en-GB" sz="900" dirty="0"/>
              <a:t>changes</a:t>
            </a:r>
            <a:endParaRPr lang="en-US" sz="900" dirty="0"/>
          </a:p>
        </p:txBody>
      </p:sp>
      <p:sp>
        <p:nvSpPr>
          <p:cNvPr id="51" name="TextBox 50"/>
          <p:cNvSpPr txBox="1"/>
          <p:nvPr/>
        </p:nvSpPr>
        <p:spPr>
          <a:xfrm>
            <a:off x="2948034" y="3015243"/>
            <a:ext cx="1402232" cy="1061829"/>
          </a:xfrm>
          <a:prstGeom prst="rect">
            <a:avLst/>
          </a:prstGeom>
          <a:noFill/>
        </p:spPr>
        <p:txBody>
          <a:bodyPr wrap="square" rtlCol="0">
            <a:spAutoFit/>
          </a:bodyPr>
          <a:lstStyle/>
          <a:p>
            <a:r>
              <a:rPr lang="en-US" sz="900" b="1" dirty="0" smtClean="0">
                <a:solidFill>
                  <a:schemeClr val="accent6"/>
                </a:solidFill>
              </a:rPr>
              <a:t>96% </a:t>
            </a:r>
            <a:r>
              <a:rPr lang="en-GB" sz="900" dirty="0" smtClean="0"/>
              <a:t>felt the </a:t>
            </a:r>
            <a:r>
              <a:rPr lang="en-GB" sz="900" dirty="0"/>
              <a:t>session provided better understanding of what 'lacking capacity' means, the 'best interests' </a:t>
            </a:r>
            <a:r>
              <a:rPr lang="en-GB" sz="900" dirty="0" smtClean="0"/>
              <a:t>principle, their </a:t>
            </a:r>
            <a:r>
              <a:rPr lang="en-GB" sz="900" dirty="0"/>
              <a:t>role in using the MCA</a:t>
            </a:r>
            <a:endParaRPr lang="en-US" sz="900" dirty="0"/>
          </a:p>
        </p:txBody>
      </p:sp>
      <p:sp>
        <p:nvSpPr>
          <p:cNvPr id="53" name="TextBox 52"/>
          <p:cNvSpPr txBox="1"/>
          <p:nvPr/>
        </p:nvSpPr>
        <p:spPr>
          <a:xfrm>
            <a:off x="3016755" y="939781"/>
            <a:ext cx="1339221" cy="646331"/>
          </a:xfrm>
          <a:prstGeom prst="rect">
            <a:avLst/>
          </a:prstGeom>
          <a:noFill/>
        </p:spPr>
        <p:txBody>
          <a:bodyPr wrap="square" rtlCol="0">
            <a:spAutoFit/>
          </a:bodyPr>
          <a:lstStyle/>
          <a:p>
            <a:r>
              <a:rPr lang="en-US" sz="900" b="1" dirty="0" smtClean="0">
                <a:solidFill>
                  <a:schemeClr val="accent6"/>
                </a:solidFill>
              </a:rPr>
              <a:t>94% </a:t>
            </a:r>
            <a:r>
              <a:rPr lang="en-GB" sz="900" dirty="0" smtClean="0"/>
              <a:t>felt he </a:t>
            </a:r>
            <a:r>
              <a:rPr lang="en-GB" sz="900" dirty="0"/>
              <a:t>session provided me with a better understanding of lawful restraint</a:t>
            </a:r>
            <a:endParaRPr lang="en-US" sz="900" dirty="0"/>
          </a:p>
        </p:txBody>
      </p:sp>
      <p:sp>
        <p:nvSpPr>
          <p:cNvPr id="55" name="TextBox 54"/>
          <p:cNvSpPr txBox="1"/>
          <p:nvPr/>
        </p:nvSpPr>
        <p:spPr>
          <a:xfrm>
            <a:off x="4948064" y="4288447"/>
            <a:ext cx="1426881" cy="923330"/>
          </a:xfrm>
          <a:prstGeom prst="rect">
            <a:avLst/>
          </a:prstGeom>
          <a:noFill/>
        </p:spPr>
        <p:txBody>
          <a:bodyPr wrap="square" rtlCol="0">
            <a:spAutoFit/>
          </a:bodyPr>
          <a:lstStyle/>
          <a:p>
            <a:r>
              <a:rPr lang="en-US" sz="900" b="1" dirty="0" smtClean="0">
                <a:solidFill>
                  <a:schemeClr val="accent6"/>
                </a:solidFill>
              </a:rPr>
              <a:t>96% </a:t>
            </a:r>
            <a:r>
              <a:rPr lang="en-GB" sz="900" dirty="0"/>
              <a:t>felt </a:t>
            </a:r>
            <a:r>
              <a:rPr lang="en-GB" sz="900" dirty="0" smtClean="0"/>
              <a:t>the </a:t>
            </a:r>
            <a:r>
              <a:rPr lang="en-GB" sz="900" dirty="0"/>
              <a:t>session clearly explained the roles and </a:t>
            </a:r>
            <a:r>
              <a:rPr lang="en-GB" sz="900" dirty="0" smtClean="0"/>
              <a:t>responsibilities </a:t>
            </a:r>
            <a:r>
              <a:rPr lang="en-GB" sz="900" dirty="0"/>
              <a:t>of the agencies involved in </a:t>
            </a:r>
            <a:r>
              <a:rPr lang="en-GB" sz="900" dirty="0" smtClean="0"/>
              <a:t>s136</a:t>
            </a:r>
            <a:endParaRPr lang="en-US" sz="900" dirty="0"/>
          </a:p>
        </p:txBody>
      </p:sp>
      <p:sp>
        <p:nvSpPr>
          <p:cNvPr id="57" name="TextBox 56"/>
          <p:cNvSpPr txBox="1"/>
          <p:nvPr/>
        </p:nvSpPr>
        <p:spPr>
          <a:xfrm>
            <a:off x="4948064" y="1955058"/>
            <a:ext cx="1371406" cy="784830"/>
          </a:xfrm>
          <a:prstGeom prst="rect">
            <a:avLst/>
          </a:prstGeom>
          <a:noFill/>
        </p:spPr>
        <p:txBody>
          <a:bodyPr wrap="square" rtlCol="0">
            <a:spAutoFit/>
          </a:bodyPr>
          <a:lstStyle/>
          <a:p>
            <a:r>
              <a:rPr lang="en-US" sz="900" b="1" dirty="0" smtClean="0">
                <a:solidFill>
                  <a:schemeClr val="accent6"/>
                </a:solidFill>
              </a:rPr>
              <a:t>85% </a:t>
            </a:r>
            <a:r>
              <a:rPr lang="en-GB" sz="900" dirty="0" smtClean="0"/>
              <a:t>felt the </a:t>
            </a:r>
            <a:r>
              <a:rPr lang="en-GB" sz="900" dirty="0"/>
              <a:t>workshop provided an opportunity to build </a:t>
            </a:r>
            <a:r>
              <a:rPr lang="en-GB" sz="900" dirty="0" smtClean="0"/>
              <a:t>and </a:t>
            </a:r>
            <a:r>
              <a:rPr lang="en-GB" sz="900" dirty="0"/>
              <a:t>improve on working relationships</a:t>
            </a:r>
            <a:endParaRPr lang="en-US" sz="900" dirty="0"/>
          </a:p>
        </p:txBody>
      </p:sp>
      <p:pic>
        <p:nvPicPr>
          <p:cNvPr id="59" name="Picture 28" descr="Empty speech bubble vector illustration Stock Vector - 100915677"/>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0800000">
            <a:off x="-19377" y="5198991"/>
            <a:ext cx="2374403" cy="17298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3528" y="5725243"/>
            <a:ext cx="1656184" cy="861774"/>
          </a:xfrm>
          <a:prstGeom prst="rect">
            <a:avLst/>
          </a:prstGeom>
          <a:noFill/>
        </p:spPr>
        <p:txBody>
          <a:bodyPr wrap="square" rtlCol="0">
            <a:spAutoFit/>
          </a:bodyPr>
          <a:lstStyle/>
          <a:p>
            <a:pPr algn="ctr"/>
            <a:r>
              <a:rPr lang="en-GB" sz="1000" i="1" dirty="0"/>
              <a:t>"Very useful to get a current update and how it impacts on staff role and responsibility in terms of caring for </a:t>
            </a:r>
            <a:r>
              <a:rPr lang="en-GB" sz="1000" i="1" dirty="0" smtClean="0"/>
              <a:t>patients”</a:t>
            </a:r>
            <a:endParaRPr lang="en-GB" sz="1000" i="1" dirty="0"/>
          </a:p>
        </p:txBody>
      </p:sp>
      <p:pic>
        <p:nvPicPr>
          <p:cNvPr id="61" name="Picture 31"/>
          <p:cNvPicPr>
            <a:picLocks noChangeAspect="1" noChangeArrowheads="1"/>
          </p:cNvPicPr>
          <p:nvPr/>
        </p:nvPicPr>
        <p:blipFill>
          <a:blip r:embed="rId6">
            <a:duotone>
              <a:schemeClr val="accent2">
                <a:shade val="45000"/>
                <a:satMod val="135000"/>
              </a:schemeClr>
              <a:prstClr val="white"/>
            </a:duotone>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7375966">
            <a:off x="6647082" y="2094630"/>
            <a:ext cx="2435786" cy="2760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493696" y="5797190"/>
            <a:ext cx="1296144" cy="553998"/>
          </a:xfrm>
          <a:prstGeom prst="rect">
            <a:avLst/>
          </a:prstGeom>
          <a:noFill/>
        </p:spPr>
        <p:txBody>
          <a:bodyPr wrap="square" rtlCol="0">
            <a:spAutoFit/>
          </a:bodyPr>
          <a:lstStyle/>
          <a:p>
            <a:pPr algn="ctr"/>
            <a:r>
              <a:rPr lang="en-GB" sz="1000" i="1" dirty="0"/>
              <a:t>"Good, concise explanations of legal </a:t>
            </a:r>
            <a:r>
              <a:rPr lang="en-GB" sz="1000" i="1" dirty="0" smtClean="0"/>
              <a:t>framework”</a:t>
            </a:r>
            <a:endParaRPr lang="en-GB" sz="1000" i="1" dirty="0"/>
          </a:p>
        </p:txBody>
      </p:sp>
      <p:pic>
        <p:nvPicPr>
          <p:cNvPr id="64" name="Picture 28" descr="Empty speech bubble vector illustration Stock Vector - 100915677"/>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012160" y="4653136"/>
            <a:ext cx="3407225" cy="23849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691493" y="5356023"/>
            <a:ext cx="2001973" cy="707886"/>
          </a:xfrm>
          <a:prstGeom prst="rect">
            <a:avLst/>
          </a:prstGeom>
          <a:noFill/>
        </p:spPr>
        <p:txBody>
          <a:bodyPr wrap="square" rtlCol="0">
            <a:spAutoFit/>
          </a:bodyPr>
          <a:lstStyle/>
          <a:p>
            <a:pPr algn="ctr"/>
            <a:r>
              <a:rPr lang="en-GB" sz="1000" i="1" dirty="0"/>
              <a:t>"As the group included </a:t>
            </a:r>
            <a:r>
              <a:rPr lang="en-GB" sz="1000" i="1" dirty="0" smtClean="0"/>
              <a:t>police, </a:t>
            </a:r>
            <a:r>
              <a:rPr lang="en-GB" sz="1000" i="1" dirty="0"/>
              <a:t>it was good to hear the police law and discuss different scenarios </a:t>
            </a:r>
            <a:r>
              <a:rPr lang="en-GB" sz="1000" i="1" dirty="0" err="1" smtClean="0"/>
              <a:t>interprofessionally</a:t>
            </a:r>
            <a:r>
              <a:rPr lang="en-GB" sz="1000" i="1" dirty="0" smtClean="0"/>
              <a:t>”</a:t>
            </a:r>
            <a:endParaRPr lang="en-GB" sz="1000" i="1" dirty="0"/>
          </a:p>
        </p:txBody>
      </p:sp>
      <p:sp>
        <p:nvSpPr>
          <p:cNvPr id="9" name="TextBox 8"/>
          <p:cNvSpPr txBox="1"/>
          <p:nvPr/>
        </p:nvSpPr>
        <p:spPr>
          <a:xfrm>
            <a:off x="7000998" y="2852936"/>
            <a:ext cx="1368152" cy="1169551"/>
          </a:xfrm>
          <a:prstGeom prst="rect">
            <a:avLst/>
          </a:prstGeom>
          <a:noFill/>
        </p:spPr>
        <p:txBody>
          <a:bodyPr wrap="square" rtlCol="0">
            <a:spAutoFit/>
          </a:bodyPr>
          <a:lstStyle/>
          <a:p>
            <a:pPr algn="ctr"/>
            <a:r>
              <a:rPr lang="en-GB" sz="1000" i="1" dirty="0" smtClean="0"/>
              <a:t>“Was </a:t>
            </a:r>
            <a:r>
              <a:rPr lang="en-GB" sz="1000" i="1" dirty="0"/>
              <a:t>a very informative and good sharing session with organisations and helping to clarify any misunderstanding, Very well </a:t>
            </a:r>
            <a:r>
              <a:rPr lang="en-GB" sz="1000" i="1" dirty="0" smtClean="0"/>
              <a:t>presented”</a:t>
            </a:r>
            <a:endParaRPr lang="en-GB" sz="1000" i="1" dirty="0"/>
          </a:p>
        </p:txBody>
      </p:sp>
      <p:pic>
        <p:nvPicPr>
          <p:cNvPr id="67" name="Picture 28" descr="Empty speech bubble vector illustration Stock Vector - 100915677"/>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930096" y="547936"/>
            <a:ext cx="3516322" cy="21602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556043" y="1127066"/>
            <a:ext cx="2264429" cy="861774"/>
          </a:xfrm>
          <a:prstGeom prst="rect">
            <a:avLst/>
          </a:prstGeom>
          <a:noFill/>
        </p:spPr>
        <p:txBody>
          <a:bodyPr wrap="square" rtlCol="0">
            <a:spAutoFit/>
          </a:bodyPr>
          <a:lstStyle/>
          <a:p>
            <a:pPr algn="ctr"/>
            <a:r>
              <a:rPr lang="en-GB" sz="1000" i="1" dirty="0"/>
              <a:t>"Useful to learn the new changes to the law. Also great discussion for grey areas between MHA and MCA. Good to have different teams together as well</a:t>
            </a:r>
            <a:r>
              <a:rPr lang="en-GB" sz="1000" i="1" dirty="0" smtClean="0"/>
              <a:t>.”</a:t>
            </a:r>
            <a:endParaRPr lang="en-GB" sz="1000" i="1" dirty="0"/>
          </a:p>
        </p:txBody>
      </p:sp>
      <p:pic>
        <p:nvPicPr>
          <p:cNvPr id="69" name="Picture 31"/>
          <p:cNvPicPr>
            <a:picLocks noChangeAspect="1" noChangeArrowheads="1"/>
          </p:cNvPicPr>
          <p:nvPr/>
        </p:nvPicPr>
        <p:blipFill>
          <a:blip r:embed="rId6">
            <a:duotone>
              <a:schemeClr val="accent2">
                <a:shade val="45000"/>
                <a:satMod val="135000"/>
              </a:schemeClr>
              <a:prstClr val="white"/>
            </a:duotone>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7375966">
            <a:off x="4273419" y="5049639"/>
            <a:ext cx="1671354" cy="2109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350266" y="5795020"/>
            <a:ext cx="1263011" cy="553998"/>
          </a:xfrm>
          <a:prstGeom prst="rect">
            <a:avLst/>
          </a:prstGeom>
          <a:noFill/>
        </p:spPr>
        <p:txBody>
          <a:bodyPr wrap="square" rtlCol="0">
            <a:spAutoFit/>
          </a:bodyPr>
          <a:lstStyle/>
          <a:p>
            <a:pPr algn="ctr"/>
            <a:r>
              <a:rPr lang="en-GB" sz="1000" i="1" dirty="0"/>
              <a:t>“Excellent clarity on many issues for my </a:t>
            </a:r>
            <a:r>
              <a:rPr lang="en-GB" sz="1000" i="1" dirty="0" smtClean="0"/>
              <a:t>practice”</a:t>
            </a:r>
            <a:endParaRPr lang="en-GB" sz="1000" i="1" dirty="0"/>
          </a:p>
        </p:txBody>
      </p:sp>
      <p:sp>
        <p:nvSpPr>
          <p:cNvPr id="3" name="TextBox 2"/>
          <p:cNvSpPr txBox="1"/>
          <p:nvPr/>
        </p:nvSpPr>
        <p:spPr>
          <a:xfrm>
            <a:off x="2948034" y="4288447"/>
            <a:ext cx="1402232" cy="923330"/>
          </a:xfrm>
          <a:prstGeom prst="rect">
            <a:avLst/>
          </a:prstGeom>
          <a:noFill/>
        </p:spPr>
        <p:txBody>
          <a:bodyPr wrap="square" rtlCol="0">
            <a:spAutoFit/>
          </a:bodyPr>
          <a:lstStyle/>
          <a:p>
            <a:r>
              <a:rPr lang="en-GB" sz="900" b="1" dirty="0" smtClean="0">
                <a:solidFill>
                  <a:schemeClr val="accent6"/>
                </a:solidFill>
              </a:rPr>
              <a:t>84% </a:t>
            </a:r>
            <a:r>
              <a:rPr lang="en-GB" sz="900" dirty="0" smtClean="0"/>
              <a:t>felt scenarios </a:t>
            </a:r>
            <a:r>
              <a:rPr lang="en-GB" sz="900" dirty="0"/>
              <a:t>were helpful in exploring the </a:t>
            </a:r>
            <a:r>
              <a:rPr lang="en-GB" sz="900" dirty="0" smtClean="0"/>
              <a:t>areas </a:t>
            </a:r>
            <a:r>
              <a:rPr lang="en-GB" sz="900" dirty="0"/>
              <a:t>more fully </a:t>
            </a:r>
            <a:r>
              <a:rPr lang="en-GB" sz="900" dirty="0" smtClean="0"/>
              <a:t>and </a:t>
            </a:r>
            <a:r>
              <a:rPr lang="en-GB" sz="900" dirty="0"/>
              <a:t>increased by understanding of the role of </a:t>
            </a:r>
            <a:r>
              <a:rPr lang="en-GB" sz="900" dirty="0" smtClean="0"/>
              <a:t>LAS crews</a:t>
            </a:r>
            <a:endParaRPr lang="en-GB" sz="900" dirty="0"/>
          </a:p>
        </p:txBody>
      </p:sp>
      <p:graphicFrame>
        <p:nvGraphicFramePr>
          <p:cNvPr id="41" name="Chart 40"/>
          <p:cNvGraphicFramePr>
            <a:graphicFrameLocks/>
          </p:cNvGraphicFramePr>
          <p:nvPr>
            <p:extLst>
              <p:ext uri="{D42A27DB-BD31-4B8C-83A1-F6EECF244321}">
                <p14:modId xmlns:p14="http://schemas.microsoft.com/office/powerpoint/2010/main" val="655748815"/>
              </p:ext>
            </p:extLst>
          </p:nvPr>
        </p:nvGraphicFramePr>
        <p:xfrm>
          <a:off x="173888" y="872816"/>
          <a:ext cx="900000" cy="90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8" name="Chart 57"/>
          <p:cNvGraphicFramePr>
            <a:graphicFrameLocks/>
          </p:cNvGraphicFramePr>
          <p:nvPr>
            <p:extLst>
              <p:ext uri="{D42A27DB-BD31-4B8C-83A1-F6EECF244321}">
                <p14:modId xmlns:p14="http://schemas.microsoft.com/office/powerpoint/2010/main" val="1594456883"/>
              </p:ext>
            </p:extLst>
          </p:nvPr>
        </p:nvGraphicFramePr>
        <p:xfrm>
          <a:off x="173888" y="1919627"/>
          <a:ext cx="900000" cy="89720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0" name="Chart 59"/>
          <p:cNvGraphicFramePr>
            <a:graphicFrameLocks/>
          </p:cNvGraphicFramePr>
          <p:nvPr>
            <p:extLst>
              <p:ext uri="{D42A27DB-BD31-4B8C-83A1-F6EECF244321}">
                <p14:modId xmlns:p14="http://schemas.microsoft.com/office/powerpoint/2010/main" val="1058999630"/>
              </p:ext>
            </p:extLst>
          </p:nvPr>
        </p:nvGraphicFramePr>
        <p:xfrm>
          <a:off x="2238813" y="872816"/>
          <a:ext cx="900000" cy="900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2" name="Chart 61"/>
          <p:cNvGraphicFramePr>
            <a:graphicFrameLocks/>
          </p:cNvGraphicFramePr>
          <p:nvPr>
            <p:extLst>
              <p:ext uri="{D42A27DB-BD31-4B8C-83A1-F6EECF244321}">
                <p14:modId xmlns:p14="http://schemas.microsoft.com/office/powerpoint/2010/main" val="1024085228"/>
              </p:ext>
            </p:extLst>
          </p:nvPr>
        </p:nvGraphicFramePr>
        <p:xfrm>
          <a:off x="4228878" y="2996952"/>
          <a:ext cx="900000" cy="900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5" name="Chart 64"/>
          <p:cNvGraphicFramePr>
            <a:graphicFrameLocks/>
          </p:cNvGraphicFramePr>
          <p:nvPr>
            <p:extLst>
              <p:ext uri="{D42A27DB-BD31-4B8C-83A1-F6EECF244321}">
                <p14:modId xmlns:p14="http://schemas.microsoft.com/office/powerpoint/2010/main" val="607551208"/>
              </p:ext>
            </p:extLst>
          </p:nvPr>
        </p:nvGraphicFramePr>
        <p:xfrm>
          <a:off x="2238813" y="2996952"/>
          <a:ext cx="900000" cy="9000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66" name="Chart 65"/>
          <p:cNvGraphicFramePr>
            <a:graphicFrameLocks/>
          </p:cNvGraphicFramePr>
          <p:nvPr>
            <p:extLst>
              <p:ext uri="{D42A27DB-BD31-4B8C-83A1-F6EECF244321}">
                <p14:modId xmlns:p14="http://schemas.microsoft.com/office/powerpoint/2010/main" val="2595701733"/>
              </p:ext>
            </p:extLst>
          </p:nvPr>
        </p:nvGraphicFramePr>
        <p:xfrm>
          <a:off x="4228878" y="4239049"/>
          <a:ext cx="900000" cy="900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68" name="Chart 67"/>
          <p:cNvGraphicFramePr>
            <a:graphicFrameLocks/>
          </p:cNvGraphicFramePr>
          <p:nvPr>
            <p:extLst>
              <p:ext uri="{D42A27DB-BD31-4B8C-83A1-F6EECF244321}">
                <p14:modId xmlns:p14="http://schemas.microsoft.com/office/powerpoint/2010/main" val="2249481466"/>
              </p:ext>
            </p:extLst>
          </p:nvPr>
        </p:nvGraphicFramePr>
        <p:xfrm>
          <a:off x="4228878" y="872816"/>
          <a:ext cx="900000" cy="900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70" name="Chart 69"/>
          <p:cNvGraphicFramePr>
            <a:graphicFrameLocks/>
          </p:cNvGraphicFramePr>
          <p:nvPr>
            <p:extLst>
              <p:ext uri="{D42A27DB-BD31-4B8C-83A1-F6EECF244321}">
                <p14:modId xmlns:p14="http://schemas.microsoft.com/office/powerpoint/2010/main" val="1382786893"/>
              </p:ext>
            </p:extLst>
          </p:nvPr>
        </p:nvGraphicFramePr>
        <p:xfrm>
          <a:off x="173888" y="2996952"/>
          <a:ext cx="900000" cy="90000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71" name="Chart 70"/>
          <p:cNvGraphicFramePr>
            <a:graphicFrameLocks/>
          </p:cNvGraphicFramePr>
          <p:nvPr>
            <p:extLst>
              <p:ext uri="{D42A27DB-BD31-4B8C-83A1-F6EECF244321}">
                <p14:modId xmlns:p14="http://schemas.microsoft.com/office/powerpoint/2010/main" val="2018240397"/>
              </p:ext>
            </p:extLst>
          </p:nvPr>
        </p:nvGraphicFramePr>
        <p:xfrm>
          <a:off x="2238813" y="1916832"/>
          <a:ext cx="900000" cy="900000"/>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72" name="Chart 71"/>
          <p:cNvGraphicFramePr>
            <a:graphicFrameLocks/>
          </p:cNvGraphicFramePr>
          <p:nvPr>
            <p:extLst>
              <p:ext uri="{D42A27DB-BD31-4B8C-83A1-F6EECF244321}">
                <p14:modId xmlns:p14="http://schemas.microsoft.com/office/powerpoint/2010/main" val="3189536207"/>
              </p:ext>
            </p:extLst>
          </p:nvPr>
        </p:nvGraphicFramePr>
        <p:xfrm>
          <a:off x="4228878" y="1916832"/>
          <a:ext cx="900000" cy="900000"/>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73" name="Chart 72"/>
          <p:cNvGraphicFramePr>
            <a:graphicFrameLocks/>
          </p:cNvGraphicFramePr>
          <p:nvPr>
            <p:extLst>
              <p:ext uri="{D42A27DB-BD31-4B8C-83A1-F6EECF244321}">
                <p14:modId xmlns:p14="http://schemas.microsoft.com/office/powerpoint/2010/main" val="1472110715"/>
              </p:ext>
            </p:extLst>
          </p:nvPr>
        </p:nvGraphicFramePr>
        <p:xfrm>
          <a:off x="2225245" y="4239049"/>
          <a:ext cx="900000" cy="900000"/>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74" name="Chart 73"/>
          <p:cNvGraphicFramePr>
            <a:graphicFrameLocks/>
          </p:cNvGraphicFramePr>
          <p:nvPr>
            <p:extLst>
              <p:ext uri="{D42A27DB-BD31-4B8C-83A1-F6EECF244321}">
                <p14:modId xmlns:p14="http://schemas.microsoft.com/office/powerpoint/2010/main" val="1338395289"/>
              </p:ext>
            </p:extLst>
          </p:nvPr>
        </p:nvGraphicFramePr>
        <p:xfrm>
          <a:off x="173888" y="4239049"/>
          <a:ext cx="900000" cy="900000"/>
        </p:xfrm>
        <a:graphic>
          <a:graphicData uri="http://schemas.openxmlformats.org/drawingml/2006/chart">
            <c:chart xmlns:c="http://schemas.openxmlformats.org/drawingml/2006/chart" xmlns:r="http://schemas.openxmlformats.org/officeDocument/2006/relationships" r:id="rId19"/>
          </a:graphicData>
        </a:graphic>
      </p:graphicFrame>
      <p:sp>
        <p:nvSpPr>
          <p:cNvPr id="42" name="Slide Number Placeholder 3"/>
          <p:cNvSpPr>
            <a:spLocks noGrp="1"/>
          </p:cNvSpPr>
          <p:nvPr>
            <p:ph type="sldNum" sz="quarter" idx="14"/>
          </p:nvPr>
        </p:nvSpPr>
        <p:spPr>
          <a:xfrm>
            <a:off x="6876256" y="6381328"/>
            <a:ext cx="2133600" cy="365125"/>
          </a:xfrm>
        </p:spPr>
        <p:txBody>
          <a:bodyPr/>
          <a:lstStyle/>
          <a:p>
            <a:fld id="{8FC524A1-7B6A-464D-B8BC-8FE2E057339E}" type="slidenum">
              <a:rPr lang="en-GB" smtClean="0"/>
              <a:pPr/>
              <a:t>17</a:t>
            </a:fld>
            <a:endParaRPr lang="en-GB" dirty="0"/>
          </a:p>
        </p:txBody>
      </p:sp>
    </p:spTree>
    <p:extLst>
      <p:ext uri="{BB962C8B-B14F-4D97-AF65-F5344CB8AC3E}">
        <p14:creationId xmlns:p14="http://schemas.microsoft.com/office/powerpoint/2010/main" val="423805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36" grpId="0"/>
      <p:bldP spid="43" grpId="0"/>
      <p:bldP spid="45" grpId="0"/>
      <p:bldP spid="47" grpId="0"/>
      <p:bldP spid="49" grpId="0"/>
      <p:bldP spid="51" grpId="0"/>
      <p:bldP spid="53" grpId="0"/>
      <p:bldP spid="55"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Rectangle 170"/>
          <p:cNvSpPr/>
          <p:nvPr/>
        </p:nvSpPr>
        <p:spPr>
          <a:xfrm>
            <a:off x="229060" y="1050985"/>
            <a:ext cx="8663420" cy="4250223"/>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09625">
              <a:lnSpc>
                <a:spcPct val="85000"/>
              </a:lnSpc>
            </a:pPr>
            <a:endParaRPr lang="en-US" sz="1100" dirty="0" smtClean="0">
              <a:solidFill>
                <a:schemeClr val="tx1"/>
              </a:solidFill>
            </a:endParaRPr>
          </a:p>
          <a:p>
            <a:pPr marL="714375">
              <a:lnSpc>
                <a:spcPct val="85000"/>
              </a:lnSpc>
            </a:pPr>
            <a:r>
              <a:rPr lang="en-US" sz="1200" b="1" dirty="0" smtClean="0">
                <a:solidFill>
                  <a:schemeClr val="accent2"/>
                </a:solidFill>
              </a:rPr>
              <a:t>97% </a:t>
            </a:r>
            <a:r>
              <a:rPr lang="en-US" sz="1200" dirty="0" smtClean="0">
                <a:solidFill>
                  <a:schemeClr val="tx1"/>
                </a:solidFill>
              </a:rPr>
              <a:t>of respondents felt the training met the objectives</a:t>
            </a:r>
          </a:p>
          <a:p>
            <a:pPr marL="714375">
              <a:lnSpc>
                <a:spcPct val="85000"/>
              </a:lnSpc>
            </a:pPr>
            <a:endParaRPr lang="en-US" sz="1200" dirty="0" smtClean="0">
              <a:solidFill>
                <a:schemeClr val="tx1"/>
              </a:solidFill>
            </a:endParaRPr>
          </a:p>
          <a:p>
            <a:pPr marL="714375">
              <a:lnSpc>
                <a:spcPct val="85000"/>
              </a:lnSpc>
            </a:pPr>
            <a:endParaRPr lang="en-US" sz="1200" b="1" dirty="0" smtClean="0">
              <a:solidFill>
                <a:schemeClr val="accent2"/>
              </a:solidFill>
            </a:endParaRPr>
          </a:p>
          <a:p>
            <a:pPr marL="714375">
              <a:lnSpc>
                <a:spcPct val="85000"/>
              </a:lnSpc>
            </a:pPr>
            <a:r>
              <a:rPr lang="en-GB" sz="1200" b="1" dirty="0" smtClean="0">
                <a:solidFill>
                  <a:schemeClr val="accent2"/>
                </a:solidFill>
              </a:rPr>
              <a:t>95% </a:t>
            </a:r>
            <a:r>
              <a:rPr lang="en-GB" sz="1200" dirty="0" smtClean="0">
                <a:solidFill>
                  <a:schemeClr val="tx1"/>
                </a:solidFill>
              </a:rPr>
              <a:t>felt the training was relevant to them and their organisation</a:t>
            </a:r>
          </a:p>
          <a:p>
            <a:pPr marL="714375">
              <a:lnSpc>
                <a:spcPct val="85000"/>
              </a:lnSpc>
            </a:pPr>
            <a:endParaRPr lang="en-US" sz="1200" dirty="0" smtClean="0">
              <a:solidFill>
                <a:schemeClr val="tx1"/>
              </a:solidFill>
            </a:endParaRPr>
          </a:p>
          <a:p>
            <a:pPr marL="714375">
              <a:lnSpc>
                <a:spcPct val="85000"/>
              </a:lnSpc>
            </a:pPr>
            <a:endParaRPr lang="en-US" sz="1200" dirty="0" smtClean="0">
              <a:solidFill>
                <a:schemeClr val="tx1"/>
              </a:solidFill>
            </a:endParaRPr>
          </a:p>
          <a:p>
            <a:pPr marL="714375">
              <a:lnSpc>
                <a:spcPct val="85000"/>
              </a:lnSpc>
            </a:pPr>
            <a:r>
              <a:rPr lang="en-GB" sz="1200" b="1" dirty="0" smtClean="0">
                <a:solidFill>
                  <a:schemeClr val="accent2"/>
                </a:solidFill>
              </a:rPr>
              <a:t>95% </a:t>
            </a:r>
            <a:r>
              <a:rPr lang="en-GB" sz="1200" dirty="0" smtClean="0">
                <a:solidFill>
                  <a:schemeClr val="tx1"/>
                </a:solidFill>
              </a:rPr>
              <a:t>felt the session clearly explained the difference in procedure when someone under criminal arrest is having a mental health crisis</a:t>
            </a:r>
          </a:p>
          <a:p>
            <a:pPr marL="714375">
              <a:lnSpc>
                <a:spcPct val="85000"/>
              </a:lnSpc>
            </a:pPr>
            <a:endParaRPr lang="en-GB" sz="1200" dirty="0">
              <a:solidFill>
                <a:schemeClr val="tx1"/>
              </a:solidFill>
            </a:endParaRPr>
          </a:p>
          <a:p>
            <a:pPr marL="714375">
              <a:lnSpc>
                <a:spcPct val="85000"/>
              </a:lnSpc>
            </a:pPr>
            <a:endParaRPr lang="en-GB" sz="1200" dirty="0" smtClean="0">
              <a:solidFill>
                <a:schemeClr val="tx1"/>
              </a:solidFill>
            </a:endParaRPr>
          </a:p>
          <a:p>
            <a:pPr marL="714375">
              <a:lnSpc>
                <a:spcPct val="85000"/>
              </a:lnSpc>
            </a:pPr>
            <a:r>
              <a:rPr lang="en-GB" sz="1200" b="1" dirty="0">
                <a:solidFill>
                  <a:schemeClr val="accent2"/>
                </a:solidFill>
              </a:rPr>
              <a:t>92%</a:t>
            </a:r>
            <a:r>
              <a:rPr lang="en-GB" sz="1200" dirty="0">
                <a:solidFill>
                  <a:schemeClr val="tx1"/>
                </a:solidFill>
              </a:rPr>
              <a:t> felt the session provided a better understanding of what ‘lacking capacity’ means, the ‘best interests’ principle and their role in using the </a:t>
            </a:r>
            <a:r>
              <a:rPr lang="en-GB" sz="1200" dirty="0" smtClean="0">
                <a:solidFill>
                  <a:schemeClr val="tx1"/>
                </a:solidFill>
              </a:rPr>
              <a:t>MCA</a:t>
            </a:r>
          </a:p>
          <a:p>
            <a:pPr marL="714375">
              <a:lnSpc>
                <a:spcPct val="85000"/>
              </a:lnSpc>
            </a:pPr>
            <a:endParaRPr lang="en-GB" sz="1200" dirty="0">
              <a:solidFill>
                <a:schemeClr val="tx1"/>
              </a:solidFill>
            </a:endParaRPr>
          </a:p>
          <a:p>
            <a:pPr marL="714375">
              <a:lnSpc>
                <a:spcPct val="85000"/>
              </a:lnSpc>
            </a:pPr>
            <a:endParaRPr lang="en-GB" sz="1200" dirty="0" smtClean="0">
              <a:solidFill>
                <a:schemeClr val="tx1"/>
              </a:solidFill>
            </a:endParaRPr>
          </a:p>
          <a:p>
            <a:pPr marL="714375">
              <a:lnSpc>
                <a:spcPct val="85000"/>
              </a:lnSpc>
            </a:pPr>
            <a:r>
              <a:rPr lang="en-GB" sz="1200" b="1" dirty="0">
                <a:solidFill>
                  <a:schemeClr val="accent2"/>
                </a:solidFill>
              </a:rPr>
              <a:t>91% </a:t>
            </a:r>
            <a:r>
              <a:rPr lang="en-GB" sz="1200" dirty="0">
                <a:solidFill>
                  <a:schemeClr val="tx1"/>
                </a:solidFill>
              </a:rPr>
              <a:t>of respondents felt they came away from the session with a better understanding of lawful </a:t>
            </a:r>
            <a:r>
              <a:rPr lang="en-GB" sz="1200" dirty="0" smtClean="0">
                <a:solidFill>
                  <a:schemeClr val="tx1"/>
                </a:solidFill>
              </a:rPr>
              <a:t>restraint</a:t>
            </a:r>
          </a:p>
          <a:p>
            <a:pPr marL="714375">
              <a:lnSpc>
                <a:spcPct val="85000"/>
              </a:lnSpc>
            </a:pPr>
            <a:endParaRPr lang="en-GB" sz="1200" dirty="0">
              <a:solidFill>
                <a:schemeClr val="tx1"/>
              </a:solidFill>
            </a:endParaRPr>
          </a:p>
          <a:p>
            <a:pPr marL="714375">
              <a:lnSpc>
                <a:spcPct val="85000"/>
              </a:lnSpc>
            </a:pPr>
            <a:endParaRPr lang="en-GB" sz="1200" dirty="0">
              <a:solidFill>
                <a:schemeClr val="tx1"/>
              </a:solidFill>
            </a:endParaRPr>
          </a:p>
          <a:p>
            <a:pPr marL="714375">
              <a:lnSpc>
                <a:spcPct val="85000"/>
              </a:lnSpc>
            </a:pPr>
            <a:r>
              <a:rPr lang="en-GB" sz="1200" b="1" dirty="0">
                <a:solidFill>
                  <a:schemeClr val="accent2"/>
                </a:solidFill>
              </a:rPr>
              <a:t>88% </a:t>
            </a:r>
            <a:r>
              <a:rPr lang="en-GB" sz="1200" dirty="0">
                <a:solidFill>
                  <a:schemeClr val="tx1"/>
                </a:solidFill>
              </a:rPr>
              <a:t>thought there was sufficient opportunity to learn and interact with </a:t>
            </a:r>
            <a:r>
              <a:rPr lang="en-GB" sz="1200" dirty="0" smtClean="0">
                <a:solidFill>
                  <a:schemeClr val="tx1"/>
                </a:solidFill>
              </a:rPr>
              <a:t>others</a:t>
            </a:r>
          </a:p>
          <a:p>
            <a:pPr marL="714375">
              <a:lnSpc>
                <a:spcPct val="85000"/>
              </a:lnSpc>
            </a:pPr>
            <a:endParaRPr lang="en-GB" sz="1200" dirty="0">
              <a:solidFill>
                <a:schemeClr val="tx1"/>
              </a:solidFill>
            </a:endParaRPr>
          </a:p>
          <a:p>
            <a:pPr marL="714375">
              <a:lnSpc>
                <a:spcPct val="85000"/>
              </a:lnSpc>
            </a:pPr>
            <a:endParaRPr lang="en-GB" sz="1200" dirty="0" smtClean="0">
              <a:solidFill>
                <a:schemeClr val="tx1"/>
              </a:solidFill>
            </a:endParaRPr>
          </a:p>
          <a:p>
            <a:pPr marL="714375">
              <a:lnSpc>
                <a:spcPct val="85000"/>
              </a:lnSpc>
            </a:pPr>
            <a:r>
              <a:rPr lang="en-GB" sz="1200" b="1" dirty="0">
                <a:solidFill>
                  <a:schemeClr val="accent2"/>
                </a:solidFill>
              </a:rPr>
              <a:t>87%</a:t>
            </a:r>
            <a:r>
              <a:rPr lang="en-GB" sz="1200" dirty="0">
                <a:solidFill>
                  <a:schemeClr val="tx1"/>
                </a:solidFill>
              </a:rPr>
              <a:t> felt the scenarios were interactive and there were actions they could take away</a:t>
            </a:r>
          </a:p>
          <a:p>
            <a:pPr marL="714375">
              <a:lnSpc>
                <a:spcPct val="85000"/>
              </a:lnSpc>
            </a:pPr>
            <a:endParaRPr lang="en-GB" sz="1200" dirty="0" smtClean="0">
              <a:solidFill>
                <a:schemeClr val="tx1"/>
              </a:solidFill>
            </a:endParaRPr>
          </a:p>
          <a:p>
            <a:pPr marL="714375">
              <a:lnSpc>
                <a:spcPct val="85000"/>
              </a:lnSpc>
            </a:pPr>
            <a:endParaRPr lang="en-GB" sz="1200" dirty="0" smtClean="0">
              <a:solidFill>
                <a:schemeClr val="tx1"/>
              </a:solidFill>
            </a:endParaRPr>
          </a:p>
          <a:p>
            <a:pPr marL="714375">
              <a:lnSpc>
                <a:spcPct val="85000"/>
              </a:lnSpc>
            </a:pPr>
            <a:r>
              <a:rPr lang="en-GB" sz="1200" b="1" dirty="0">
                <a:solidFill>
                  <a:schemeClr val="accent2"/>
                </a:solidFill>
              </a:rPr>
              <a:t>85% </a:t>
            </a:r>
            <a:r>
              <a:rPr lang="en-GB" sz="1200" dirty="0">
                <a:solidFill>
                  <a:schemeClr val="tx1"/>
                </a:solidFill>
              </a:rPr>
              <a:t>thought the scenarios helped in exploring the MHA &amp; MCA more fully, and increased their understanding of the role of ambulance crews</a:t>
            </a:r>
          </a:p>
          <a:p>
            <a:pPr marL="714375">
              <a:lnSpc>
                <a:spcPct val="85000"/>
              </a:lnSpc>
            </a:pPr>
            <a:endParaRPr lang="en-GB" sz="1200" dirty="0" smtClean="0">
              <a:solidFill>
                <a:schemeClr val="tx1"/>
              </a:solidFill>
            </a:endParaRPr>
          </a:p>
          <a:p>
            <a:pPr marL="714375">
              <a:lnSpc>
                <a:spcPct val="85000"/>
              </a:lnSpc>
            </a:pPr>
            <a:endParaRPr lang="en-GB" sz="1200" dirty="0" smtClean="0">
              <a:solidFill>
                <a:schemeClr val="tx1"/>
              </a:solidFill>
            </a:endParaRPr>
          </a:p>
          <a:p>
            <a:pPr marL="809625">
              <a:lnSpc>
                <a:spcPct val="85000"/>
              </a:lnSpc>
            </a:pPr>
            <a:endParaRPr lang="en-US" sz="1200" dirty="0">
              <a:solidFill>
                <a:schemeClr val="tx1"/>
              </a:solidFill>
            </a:endParaRPr>
          </a:p>
        </p:txBody>
      </p:sp>
      <p:sp>
        <p:nvSpPr>
          <p:cNvPr id="35" name="TextBox 34"/>
          <p:cNvSpPr txBox="1"/>
          <p:nvPr/>
        </p:nvSpPr>
        <p:spPr>
          <a:xfrm>
            <a:off x="229060" y="5517232"/>
            <a:ext cx="8663420" cy="830997"/>
          </a:xfrm>
          <a:prstGeom prst="rect">
            <a:avLst/>
          </a:prstGeom>
          <a:solidFill>
            <a:schemeClr val="accent2">
              <a:lumMod val="20000"/>
              <a:lumOff val="80000"/>
              <a:alpha val="60000"/>
            </a:schemeClr>
          </a:solidFill>
        </p:spPr>
        <p:txBody>
          <a:bodyPr wrap="square" lIns="182880" tIns="91440" rIns="182880" bIns="91440" rtlCol="0">
            <a:spAutoFit/>
          </a:bodyPr>
          <a:lstStyle/>
          <a:p>
            <a:pPr marL="450850"/>
            <a:r>
              <a:rPr lang="en-US" sz="1400" i="1" dirty="0" smtClean="0"/>
              <a:t>The slightly lower percentage of respondents who thought the scenarios helped in exploring the MHA and MCA more fully likely indicates the relevant principles were appropriately explained and understood, but more time could be spent practicing applying the knowledge to real-life situations.</a:t>
            </a:r>
            <a:endParaRPr lang="en-US" sz="1400" i="1" dirty="0"/>
          </a:p>
        </p:txBody>
      </p:sp>
      <p:sp>
        <p:nvSpPr>
          <p:cNvPr id="2" name="Title 1"/>
          <p:cNvSpPr>
            <a:spLocks noGrp="1"/>
          </p:cNvSpPr>
          <p:nvPr>
            <p:ph type="title"/>
          </p:nvPr>
        </p:nvSpPr>
        <p:spPr>
          <a:solidFill>
            <a:schemeClr val="accent2"/>
          </a:solidFill>
        </p:spPr>
        <p:txBody>
          <a:bodyPr anchor="ctr"/>
          <a:lstStyle/>
          <a:p>
            <a:pPr marL="0"/>
            <a:r>
              <a:rPr lang="en-GB" sz="2000" dirty="0" smtClean="0"/>
              <a:t>Appendix 3: Additional ED </a:t>
            </a:r>
            <a:r>
              <a:rPr lang="en-GB" sz="2000" dirty="0"/>
              <a:t>training sessions feedback</a:t>
            </a:r>
          </a:p>
        </p:txBody>
      </p:sp>
      <p:sp>
        <p:nvSpPr>
          <p:cNvPr id="4" name="Slide Number Placeholder 3"/>
          <p:cNvSpPr>
            <a:spLocks noGrp="1"/>
          </p:cNvSpPr>
          <p:nvPr>
            <p:ph type="sldNum" sz="quarter" idx="14"/>
          </p:nvPr>
        </p:nvSpPr>
        <p:spPr>
          <a:xfrm>
            <a:off x="6902896" y="6381328"/>
            <a:ext cx="2133600" cy="365125"/>
          </a:xfrm>
        </p:spPr>
        <p:txBody>
          <a:bodyPr/>
          <a:lstStyle/>
          <a:p>
            <a:fld id="{8FC524A1-7B6A-464D-B8BC-8FE2E057339E}" type="slidenum">
              <a:rPr lang="en-GB" smtClean="0">
                <a:solidFill>
                  <a:srgbClr val="3F3F3F">
                    <a:lumMod val="50000"/>
                  </a:srgbClr>
                </a:solidFill>
              </a:rPr>
              <a:pPr/>
              <a:t>18</a:t>
            </a:fld>
            <a:endParaRPr lang="en-GB" dirty="0">
              <a:solidFill>
                <a:srgbClr val="3F3F3F">
                  <a:lumMod val="50000"/>
                </a:srgbClr>
              </a:solidFill>
            </a:endParaRPr>
          </a:p>
        </p:txBody>
      </p:sp>
      <p:pic>
        <p:nvPicPr>
          <p:cNvPr id="36" name="Picture 7" descr="https://banner2.kisspng.com/20180625/eui/kisspng-incandescent-light-bulb-drawing-led-lamp-clip-art-idea-lightbulb-5b306a0d5436f6.732807151529899533345.jpg"/>
          <p:cNvPicPr>
            <a:picLocks noChangeAspect="1" noChangeArrowheads="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backgroundRemoval t="0" b="100000" l="34667" r="65111"/>
                    </a14:imgEffect>
                  </a14:imgLayer>
                </a14:imgProps>
              </a:ext>
              <a:ext uri="{28A0092B-C50C-407E-A947-70E740481C1C}">
                <a14:useLocalDpi xmlns:a14="http://schemas.microsoft.com/office/drawing/2010/main" val="0"/>
              </a:ext>
            </a:extLst>
          </a:blip>
          <a:srcRect l="35544" r="34852"/>
          <a:stretch/>
        </p:blipFill>
        <p:spPr bwMode="auto">
          <a:xfrm>
            <a:off x="395536" y="5661248"/>
            <a:ext cx="300477" cy="451114"/>
          </a:xfrm>
          <a:prstGeom prst="rect">
            <a:avLst/>
          </a:prstGeom>
          <a:noFill/>
          <a:extLst>
            <a:ext uri="{909E8E84-426E-40DD-AFC4-6F175D3DCCD1}">
              <a14:hiddenFill xmlns:a14="http://schemas.microsoft.com/office/drawing/2010/main">
                <a:solidFill>
                  <a:srgbClr val="FFFFFF"/>
                </a:solidFill>
              </a14:hiddenFill>
            </a:ext>
          </a:extLst>
        </p:spPr>
      </p:pic>
      <p:sp>
        <p:nvSpPr>
          <p:cNvPr id="149" name="Freeform 35"/>
          <p:cNvSpPr>
            <a:spLocks noEditPoints="1"/>
          </p:cNvSpPr>
          <p:nvPr/>
        </p:nvSpPr>
        <p:spPr bwMode="auto">
          <a:xfrm>
            <a:off x="395536" y="2768660"/>
            <a:ext cx="459632" cy="227765"/>
          </a:xfrm>
          <a:custGeom>
            <a:avLst/>
            <a:gdLst>
              <a:gd name="T0" fmla="*/ 439 w 528"/>
              <a:gd name="T1" fmla="*/ 140 h 253"/>
              <a:gd name="T2" fmla="*/ 403 w 528"/>
              <a:gd name="T3" fmla="*/ 0 h 253"/>
              <a:gd name="T4" fmla="*/ 368 w 528"/>
              <a:gd name="T5" fmla="*/ 141 h 253"/>
              <a:gd name="T6" fmla="*/ 278 w 528"/>
              <a:gd name="T7" fmla="*/ 248 h 253"/>
              <a:gd name="T8" fmla="*/ 523 w 528"/>
              <a:gd name="T9" fmla="*/ 253 h 253"/>
              <a:gd name="T10" fmla="*/ 460 w 528"/>
              <a:gd name="T11" fmla="*/ 186 h 253"/>
              <a:gd name="T12" fmla="*/ 403 w 528"/>
              <a:gd name="T13" fmla="*/ 10 h 253"/>
              <a:gd name="T14" fmla="*/ 403 w 528"/>
              <a:gd name="T15" fmla="*/ 148 h 253"/>
              <a:gd name="T16" fmla="*/ 288 w 528"/>
              <a:gd name="T17" fmla="*/ 243 h 253"/>
              <a:gd name="T18" fmla="*/ 350 w 528"/>
              <a:gd name="T19" fmla="*/ 195 h 253"/>
              <a:gd name="T20" fmla="*/ 403 w 528"/>
              <a:gd name="T21" fmla="*/ 157 h 253"/>
              <a:gd name="T22" fmla="*/ 457 w 528"/>
              <a:gd name="T23" fmla="*/ 195 h 253"/>
              <a:gd name="T24" fmla="*/ 518 w 528"/>
              <a:gd name="T25" fmla="*/ 243 h 253"/>
              <a:gd name="T26" fmla="*/ 319 w 528"/>
              <a:gd name="T27" fmla="*/ 94 h 253"/>
              <a:gd name="T28" fmla="*/ 334 w 528"/>
              <a:gd name="T29" fmla="*/ 79 h 253"/>
              <a:gd name="T30" fmla="*/ 319 w 528"/>
              <a:gd name="T31" fmla="*/ 64 h 253"/>
              <a:gd name="T32" fmla="*/ 304 w 528"/>
              <a:gd name="T33" fmla="*/ 79 h 253"/>
              <a:gd name="T34" fmla="*/ 319 w 528"/>
              <a:gd name="T35" fmla="*/ 94 h 253"/>
              <a:gd name="T36" fmla="*/ 319 w 528"/>
              <a:gd name="T37" fmla="*/ 73 h 253"/>
              <a:gd name="T38" fmla="*/ 325 w 528"/>
              <a:gd name="T39" fmla="*/ 79 h 253"/>
              <a:gd name="T40" fmla="*/ 315 w 528"/>
              <a:gd name="T41" fmla="*/ 83 h 253"/>
              <a:gd name="T42" fmla="*/ 315 w 528"/>
              <a:gd name="T43" fmla="*/ 75 h 253"/>
              <a:gd name="T44" fmla="*/ 160 w 528"/>
              <a:gd name="T45" fmla="*/ 140 h 253"/>
              <a:gd name="T46" fmla="*/ 124 w 528"/>
              <a:gd name="T47" fmla="*/ 0 h 253"/>
              <a:gd name="T48" fmla="*/ 89 w 528"/>
              <a:gd name="T49" fmla="*/ 141 h 253"/>
              <a:gd name="T50" fmla="*/ 0 w 528"/>
              <a:gd name="T51" fmla="*/ 248 h 253"/>
              <a:gd name="T52" fmla="*/ 244 w 528"/>
              <a:gd name="T53" fmla="*/ 253 h 253"/>
              <a:gd name="T54" fmla="*/ 181 w 528"/>
              <a:gd name="T55" fmla="*/ 186 h 253"/>
              <a:gd name="T56" fmla="*/ 124 w 528"/>
              <a:gd name="T57" fmla="*/ 10 h 253"/>
              <a:gd name="T58" fmla="*/ 124 w 528"/>
              <a:gd name="T59" fmla="*/ 148 h 253"/>
              <a:gd name="T60" fmla="*/ 9 w 528"/>
              <a:gd name="T61" fmla="*/ 243 h 253"/>
              <a:gd name="T62" fmla="*/ 72 w 528"/>
              <a:gd name="T63" fmla="*/ 195 h 253"/>
              <a:gd name="T64" fmla="*/ 124 w 528"/>
              <a:gd name="T65" fmla="*/ 157 h 253"/>
              <a:gd name="T66" fmla="*/ 179 w 528"/>
              <a:gd name="T67" fmla="*/ 195 h 253"/>
              <a:gd name="T68" fmla="*/ 239 w 528"/>
              <a:gd name="T69" fmla="*/ 243 h 253"/>
              <a:gd name="T70" fmla="*/ 297 w 528"/>
              <a:gd name="T71" fmla="*/ 79 h 253"/>
              <a:gd name="T72" fmla="*/ 267 w 528"/>
              <a:gd name="T73" fmla="*/ 79 h 253"/>
              <a:gd name="T74" fmla="*/ 297 w 528"/>
              <a:gd name="T75" fmla="*/ 79 h 253"/>
              <a:gd name="T76" fmla="*/ 282 w 528"/>
              <a:gd name="T77" fmla="*/ 73 h 253"/>
              <a:gd name="T78" fmla="*/ 282 w 528"/>
              <a:gd name="T79" fmla="*/ 84 h 253"/>
              <a:gd name="T80" fmla="*/ 245 w 528"/>
              <a:gd name="T81" fmla="*/ 63 h 253"/>
              <a:gd name="T82" fmla="*/ 245 w 528"/>
              <a:gd name="T83" fmla="*/ 94 h 253"/>
              <a:gd name="T84" fmla="*/ 245 w 528"/>
              <a:gd name="T85" fmla="*/ 63 h 253"/>
              <a:gd name="T86" fmla="*/ 239 w 528"/>
              <a:gd name="T87" fmla="*/ 79 h 253"/>
              <a:gd name="T88" fmla="*/ 251 w 528"/>
              <a:gd name="T89" fmla="*/ 79 h 253"/>
              <a:gd name="T90" fmla="*/ 208 w 528"/>
              <a:gd name="T91" fmla="*/ 94 h 253"/>
              <a:gd name="T92" fmla="*/ 223 w 528"/>
              <a:gd name="T93" fmla="*/ 79 h 253"/>
              <a:gd name="T94" fmla="*/ 208 w 528"/>
              <a:gd name="T95" fmla="*/ 64 h 253"/>
              <a:gd name="T96" fmla="*/ 193 w 528"/>
              <a:gd name="T97" fmla="*/ 79 h 253"/>
              <a:gd name="T98" fmla="*/ 208 w 528"/>
              <a:gd name="T99" fmla="*/ 94 h 253"/>
              <a:gd name="T100" fmla="*/ 208 w 528"/>
              <a:gd name="T101" fmla="*/ 73 h 253"/>
              <a:gd name="T102" fmla="*/ 214 w 528"/>
              <a:gd name="T103" fmla="*/ 79 h 253"/>
              <a:gd name="T104" fmla="*/ 204 w 528"/>
              <a:gd name="T105" fmla="*/ 83 h 253"/>
              <a:gd name="T106" fmla="*/ 204 w 528"/>
              <a:gd name="T107" fmla="*/ 7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8" h="253">
                <a:moveTo>
                  <a:pt x="460" y="186"/>
                </a:moveTo>
                <a:cubicBezTo>
                  <a:pt x="444" y="182"/>
                  <a:pt x="439" y="156"/>
                  <a:pt x="439" y="140"/>
                </a:cubicBezTo>
                <a:cubicBezTo>
                  <a:pt x="453" y="126"/>
                  <a:pt x="463" y="103"/>
                  <a:pt x="463" y="79"/>
                </a:cubicBezTo>
                <a:cubicBezTo>
                  <a:pt x="463" y="30"/>
                  <a:pt x="440" y="0"/>
                  <a:pt x="403" y="0"/>
                </a:cubicBezTo>
                <a:cubicBezTo>
                  <a:pt x="366" y="0"/>
                  <a:pt x="343" y="30"/>
                  <a:pt x="343" y="79"/>
                </a:cubicBezTo>
                <a:cubicBezTo>
                  <a:pt x="343" y="103"/>
                  <a:pt x="353" y="126"/>
                  <a:pt x="368" y="141"/>
                </a:cubicBezTo>
                <a:cubicBezTo>
                  <a:pt x="367" y="159"/>
                  <a:pt x="362" y="181"/>
                  <a:pt x="348" y="186"/>
                </a:cubicBezTo>
                <a:cubicBezTo>
                  <a:pt x="302" y="195"/>
                  <a:pt x="278" y="216"/>
                  <a:pt x="278" y="248"/>
                </a:cubicBezTo>
                <a:cubicBezTo>
                  <a:pt x="278" y="251"/>
                  <a:pt x="280" y="253"/>
                  <a:pt x="283" y="253"/>
                </a:cubicBezTo>
                <a:cubicBezTo>
                  <a:pt x="523" y="253"/>
                  <a:pt x="523" y="253"/>
                  <a:pt x="523" y="253"/>
                </a:cubicBezTo>
                <a:cubicBezTo>
                  <a:pt x="525" y="253"/>
                  <a:pt x="528" y="251"/>
                  <a:pt x="528" y="248"/>
                </a:cubicBezTo>
                <a:cubicBezTo>
                  <a:pt x="528" y="217"/>
                  <a:pt x="504" y="195"/>
                  <a:pt x="460" y="186"/>
                </a:cubicBezTo>
                <a:close/>
                <a:moveTo>
                  <a:pt x="352" y="79"/>
                </a:moveTo>
                <a:cubicBezTo>
                  <a:pt x="352" y="45"/>
                  <a:pt x="366" y="10"/>
                  <a:pt x="403" y="10"/>
                </a:cubicBezTo>
                <a:cubicBezTo>
                  <a:pt x="440" y="10"/>
                  <a:pt x="453" y="45"/>
                  <a:pt x="453" y="79"/>
                </a:cubicBezTo>
                <a:cubicBezTo>
                  <a:pt x="453" y="118"/>
                  <a:pt x="427" y="148"/>
                  <a:pt x="403" y="148"/>
                </a:cubicBezTo>
                <a:cubicBezTo>
                  <a:pt x="379" y="148"/>
                  <a:pt x="352" y="118"/>
                  <a:pt x="352" y="79"/>
                </a:cubicBezTo>
                <a:close/>
                <a:moveTo>
                  <a:pt x="288" y="243"/>
                </a:moveTo>
                <a:cubicBezTo>
                  <a:pt x="290" y="219"/>
                  <a:pt x="311" y="202"/>
                  <a:pt x="350" y="195"/>
                </a:cubicBezTo>
                <a:cubicBezTo>
                  <a:pt x="350" y="195"/>
                  <a:pt x="350" y="195"/>
                  <a:pt x="350" y="195"/>
                </a:cubicBezTo>
                <a:cubicBezTo>
                  <a:pt x="367" y="189"/>
                  <a:pt x="375" y="169"/>
                  <a:pt x="377" y="148"/>
                </a:cubicBezTo>
                <a:cubicBezTo>
                  <a:pt x="385" y="154"/>
                  <a:pt x="394" y="157"/>
                  <a:pt x="403" y="157"/>
                </a:cubicBezTo>
                <a:cubicBezTo>
                  <a:pt x="412" y="157"/>
                  <a:pt x="422" y="154"/>
                  <a:pt x="430" y="148"/>
                </a:cubicBezTo>
                <a:cubicBezTo>
                  <a:pt x="433" y="186"/>
                  <a:pt x="453" y="194"/>
                  <a:pt x="457" y="195"/>
                </a:cubicBezTo>
                <a:cubicBezTo>
                  <a:pt x="458" y="195"/>
                  <a:pt x="458" y="195"/>
                  <a:pt x="458" y="195"/>
                </a:cubicBezTo>
                <a:cubicBezTo>
                  <a:pt x="495" y="203"/>
                  <a:pt x="516" y="219"/>
                  <a:pt x="518" y="243"/>
                </a:cubicBezTo>
                <a:lnTo>
                  <a:pt x="288" y="243"/>
                </a:lnTo>
                <a:close/>
                <a:moveTo>
                  <a:pt x="319" y="94"/>
                </a:moveTo>
                <a:cubicBezTo>
                  <a:pt x="323" y="94"/>
                  <a:pt x="327" y="92"/>
                  <a:pt x="330" y="89"/>
                </a:cubicBezTo>
                <a:cubicBezTo>
                  <a:pt x="332" y="86"/>
                  <a:pt x="334" y="83"/>
                  <a:pt x="334" y="79"/>
                </a:cubicBezTo>
                <a:cubicBezTo>
                  <a:pt x="334" y="75"/>
                  <a:pt x="332" y="71"/>
                  <a:pt x="330" y="68"/>
                </a:cubicBezTo>
                <a:cubicBezTo>
                  <a:pt x="327" y="65"/>
                  <a:pt x="323" y="64"/>
                  <a:pt x="319" y="64"/>
                </a:cubicBezTo>
                <a:cubicBezTo>
                  <a:pt x="315" y="64"/>
                  <a:pt x="311" y="65"/>
                  <a:pt x="308" y="68"/>
                </a:cubicBezTo>
                <a:cubicBezTo>
                  <a:pt x="305" y="71"/>
                  <a:pt x="304" y="75"/>
                  <a:pt x="304" y="79"/>
                </a:cubicBezTo>
                <a:cubicBezTo>
                  <a:pt x="304" y="83"/>
                  <a:pt x="305" y="86"/>
                  <a:pt x="308" y="89"/>
                </a:cubicBezTo>
                <a:cubicBezTo>
                  <a:pt x="311" y="92"/>
                  <a:pt x="315" y="94"/>
                  <a:pt x="319" y="94"/>
                </a:cubicBezTo>
                <a:close/>
                <a:moveTo>
                  <a:pt x="315" y="75"/>
                </a:moveTo>
                <a:cubicBezTo>
                  <a:pt x="316" y="74"/>
                  <a:pt x="317" y="73"/>
                  <a:pt x="319" y="73"/>
                </a:cubicBezTo>
                <a:cubicBezTo>
                  <a:pt x="320" y="73"/>
                  <a:pt x="322" y="74"/>
                  <a:pt x="323" y="75"/>
                </a:cubicBezTo>
                <a:cubicBezTo>
                  <a:pt x="324" y="76"/>
                  <a:pt x="325" y="77"/>
                  <a:pt x="325" y="79"/>
                </a:cubicBezTo>
                <a:cubicBezTo>
                  <a:pt x="325" y="80"/>
                  <a:pt x="324" y="82"/>
                  <a:pt x="323" y="83"/>
                </a:cubicBezTo>
                <a:cubicBezTo>
                  <a:pt x="321" y="85"/>
                  <a:pt x="317" y="85"/>
                  <a:pt x="315" y="83"/>
                </a:cubicBezTo>
                <a:cubicBezTo>
                  <a:pt x="314" y="82"/>
                  <a:pt x="313" y="80"/>
                  <a:pt x="313" y="79"/>
                </a:cubicBezTo>
                <a:cubicBezTo>
                  <a:pt x="313" y="77"/>
                  <a:pt x="314" y="76"/>
                  <a:pt x="315" y="75"/>
                </a:cubicBezTo>
                <a:close/>
                <a:moveTo>
                  <a:pt x="181" y="186"/>
                </a:moveTo>
                <a:cubicBezTo>
                  <a:pt x="165" y="182"/>
                  <a:pt x="161" y="156"/>
                  <a:pt x="160" y="140"/>
                </a:cubicBezTo>
                <a:cubicBezTo>
                  <a:pt x="175" y="126"/>
                  <a:pt x="184" y="103"/>
                  <a:pt x="184" y="79"/>
                </a:cubicBezTo>
                <a:cubicBezTo>
                  <a:pt x="184" y="30"/>
                  <a:pt x="161" y="0"/>
                  <a:pt x="124" y="0"/>
                </a:cubicBezTo>
                <a:cubicBezTo>
                  <a:pt x="87" y="0"/>
                  <a:pt x="64" y="30"/>
                  <a:pt x="64" y="79"/>
                </a:cubicBezTo>
                <a:cubicBezTo>
                  <a:pt x="64" y="103"/>
                  <a:pt x="74" y="126"/>
                  <a:pt x="89" y="141"/>
                </a:cubicBezTo>
                <a:cubicBezTo>
                  <a:pt x="89" y="159"/>
                  <a:pt x="83" y="181"/>
                  <a:pt x="69" y="186"/>
                </a:cubicBezTo>
                <a:cubicBezTo>
                  <a:pt x="24" y="195"/>
                  <a:pt x="0" y="216"/>
                  <a:pt x="0" y="248"/>
                </a:cubicBezTo>
                <a:cubicBezTo>
                  <a:pt x="0" y="251"/>
                  <a:pt x="2" y="253"/>
                  <a:pt x="4" y="253"/>
                </a:cubicBezTo>
                <a:cubicBezTo>
                  <a:pt x="244" y="253"/>
                  <a:pt x="244" y="253"/>
                  <a:pt x="244" y="253"/>
                </a:cubicBezTo>
                <a:cubicBezTo>
                  <a:pt x="247" y="253"/>
                  <a:pt x="249" y="251"/>
                  <a:pt x="249" y="248"/>
                </a:cubicBezTo>
                <a:cubicBezTo>
                  <a:pt x="249" y="217"/>
                  <a:pt x="226" y="195"/>
                  <a:pt x="181" y="186"/>
                </a:cubicBezTo>
                <a:close/>
                <a:moveTo>
                  <a:pt x="74" y="79"/>
                </a:moveTo>
                <a:cubicBezTo>
                  <a:pt x="74" y="45"/>
                  <a:pt x="87" y="10"/>
                  <a:pt x="124" y="10"/>
                </a:cubicBezTo>
                <a:cubicBezTo>
                  <a:pt x="161" y="10"/>
                  <a:pt x="175" y="45"/>
                  <a:pt x="175" y="79"/>
                </a:cubicBezTo>
                <a:cubicBezTo>
                  <a:pt x="175" y="118"/>
                  <a:pt x="148" y="148"/>
                  <a:pt x="124" y="148"/>
                </a:cubicBezTo>
                <a:cubicBezTo>
                  <a:pt x="100" y="148"/>
                  <a:pt x="74" y="118"/>
                  <a:pt x="74" y="79"/>
                </a:cubicBezTo>
                <a:close/>
                <a:moveTo>
                  <a:pt x="9" y="243"/>
                </a:moveTo>
                <a:cubicBezTo>
                  <a:pt x="11" y="219"/>
                  <a:pt x="32" y="202"/>
                  <a:pt x="71" y="195"/>
                </a:cubicBezTo>
                <a:cubicBezTo>
                  <a:pt x="71" y="195"/>
                  <a:pt x="71" y="195"/>
                  <a:pt x="72" y="195"/>
                </a:cubicBezTo>
                <a:cubicBezTo>
                  <a:pt x="89" y="189"/>
                  <a:pt x="96" y="169"/>
                  <a:pt x="98" y="148"/>
                </a:cubicBezTo>
                <a:cubicBezTo>
                  <a:pt x="106" y="154"/>
                  <a:pt x="115" y="157"/>
                  <a:pt x="124" y="157"/>
                </a:cubicBezTo>
                <a:cubicBezTo>
                  <a:pt x="134" y="157"/>
                  <a:pt x="143" y="154"/>
                  <a:pt x="151" y="148"/>
                </a:cubicBezTo>
                <a:cubicBezTo>
                  <a:pt x="154" y="186"/>
                  <a:pt x="174" y="194"/>
                  <a:pt x="179" y="195"/>
                </a:cubicBezTo>
                <a:cubicBezTo>
                  <a:pt x="179" y="195"/>
                  <a:pt x="179" y="195"/>
                  <a:pt x="179" y="195"/>
                </a:cubicBezTo>
                <a:cubicBezTo>
                  <a:pt x="217" y="203"/>
                  <a:pt x="237" y="219"/>
                  <a:pt x="239" y="243"/>
                </a:cubicBezTo>
                <a:lnTo>
                  <a:pt x="9" y="243"/>
                </a:lnTo>
                <a:close/>
                <a:moveTo>
                  <a:pt x="297" y="79"/>
                </a:moveTo>
                <a:cubicBezTo>
                  <a:pt x="297" y="70"/>
                  <a:pt x="290" y="63"/>
                  <a:pt x="282" y="63"/>
                </a:cubicBezTo>
                <a:cubicBezTo>
                  <a:pt x="274" y="63"/>
                  <a:pt x="267" y="70"/>
                  <a:pt x="267" y="79"/>
                </a:cubicBezTo>
                <a:cubicBezTo>
                  <a:pt x="267" y="87"/>
                  <a:pt x="274" y="94"/>
                  <a:pt x="282" y="94"/>
                </a:cubicBezTo>
                <a:cubicBezTo>
                  <a:pt x="290" y="94"/>
                  <a:pt x="297" y="87"/>
                  <a:pt x="297" y="79"/>
                </a:cubicBezTo>
                <a:close/>
                <a:moveTo>
                  <a:pt x="276" y="79"/>
                </a:moveTo>
                <a:cubicBezTo>
                  <a:pt x="276" y="75"/>
                  <a:pt x="279" y="73"/>
                  <a:pt x="282" y="73"/>
                </a:cubicBezTo>
                <a:cubicBezTo>
                  <a:pt x="285" y="73"/>
                  <a:pt x="288" y="75"/>
                  <a:pt x="288" y="79"/>
                </a:cubicBezTo>
                <a:cubicBezTo>
                  <a:pt x="288" y="82"/>
                  <a:pt x="285" y="84"/>
                  <a:pt x="282" y="84"/>
                </a:cubicBezTo>
                <a:cubicBezTo>
                  <a:pt x="279" y="84"/>
                  <a:pt x="276" y="82"/>
                  <a:pt x="276" y="79"/>
                </a:cubicBezTo>
                <a:close/>
                <a:moveTo>
                  <a:pt x="245" y="63"/>
                </a:moveTo>
                <a:cubicBezTo>
                  <a:pt x="237" y="63"/>
                  <a:pt x="230" y="70"/>
                  <a:pt x="230" y="79"/>
                </a:cubicBezTo>
                <a:cubicBezTo>
                  <a:pt x="230" y="87"/>
                  <a:pt x="237" y="94"/>
                  <a:pt x="245" y="94"/>
                </a:cubicBezTo>
                <a:cubicBezTo>
                  <a:pt x="253" y="94"/>
                  <a:pt x="260" y="87"/>
                  <a:pt x="260" y="79"/>
                </a:cubicBezTo>
                <a:cubicBezTo>
                  <a:pt x="260" y="70"/>
                  <a:pt x="253" y="63"/>
                  <a:pt x="245" y="63"/>
                </a:cubicBezTo>
                <a:close/>
                <a:moveTo>
                  <a:pt x="245" y="84"/>
                </a:moveTo>
                <a:cubicBezTo>
                  <a:pt x="242" y="84"/>
                  <a:pt x="239" y="82"/>
                  <a:pt x="239" y="79"/>
                </a:cubicBezTo>
                <a:cubicBezTo>
                  <a:pt x="239" y="75"/>
                  <a:pt x="242" y="73"/>
                  <a:pt x="245" y="73"/>
                </a:cubicBezTo>
                <a:cubicBezTo>
                  <a:pt x="248" y="73"/>
                  <a:pt x="251" y="75"/>
                  <a:pt x="251" y="79"/>
                </a:cubicBezTo>
                <a:cubicBezTo>
                  <a:pt x="251" y="82"/>
                  <a:pt x="248" y="84"/>
                  <a:pt x="245" y="84"/>
                </a:cubicBezTo>
                <a:close/>
                <a:moveTo>
                  <a:pt x="208" y="94"/>
                </a:moveTo>
                <a:cubicBezTo>
                  <a:pt x="212" y="94"/>
                  <a:pt x="216" y="92"/>
                  <a:pt x="219" y="89"/>
                </a:cubicBezTo>
                <a:cubicBezTo>
                  <a:pt x="222" y="86"/>
                  <a:pt x="223" y="83"/>
                  <a:pt x="223" y="79"/>
                </a:cubicBezTo>
                <a:cubicBezTo>
                  <a:pt x="223" y="75"/>
                  <a:pt x="222" y="71"/>
                  <a:pt x="219" y="68"/>
                </a:cubicBezTo>
                <a:cubicBezTo>
                  <a:pt x="216" y="65"/>
                  <a:pt x="212" y="64"/>
                  <a:pt x="208" y="64"/>
                </a:cubicBezTo>
                <a:cubicBezTo>
                  <a:pt x="204" y="64"/>
                  <a:pt x="200" y="65"/>
                  <a:pt x="198" y="68"/>
                </a:cubicBezTo>
                <a:cubicBezTo>
                  <a:pt x="195" y="71"/>
                  <a:pt x="193" y="75"/>
                  <a:pt x="193" y="79"/>
                </a:cubicBezTo>
                <a:cubicBezTo>
                  <a:pt x="193" y="83"/>
                  <a:pt x="195" y="87"/>
                  <a:pt x="198" y="89"/>
                </a:cubicBezTo>
                <a:cubicBezTo>
                  <a:pt x="200" y="92"/>
                  <a:pt x="204" y="94"/>
                  <a:pt x="208" y="94"/>
                </a:cubicBezTo>
                <a:close/>
                <a:moveTo>
                  <a:pt x="204" y="75"/>
                </a:moveTo>
                <a:cubicBezTo>
                  <a:pt x="205" y="74"/>
                  <a:pt x="207" y="73"/>
                  <a:pt x="208" y="73"/>
                </a:cubicBezTo>
                <a:cubicBezTo>
                  <a:pt x="210" y="73"/>
                  <a:pt x="211" y="74"/>
                  <a:pt x="212" y="75"/>
                </a:cubicBezTo>
                <a:cubicBezTo>
                  <a:pt x="213" y="76"/>
                  <a:pt x="214" y="77"/>
                  <a:pt x="214" y="79"/>
                </a:cubicBezTo>
                <a:cubicBezTo>
                  <a:pt x="214" y="80"/>
                  <a:pt x="213" y="82"/>
                  <a:pt x="212" y="83"/>
                </a:cubicBezTo>
                <a:cubicBezTo>
                  <a:pt x="210" y="85"/>
                  <a:pt x="206" y="85"/>
                  <a:pt x="204" y="83"/>
                </a:cubicBezTo>
                <a:cubicBezTo>
                  <a:pt x="203" y="82"/>
                  <a:pt x="202" y="80"/>
                  <a:pt x="202" y="79"/>
                </a:cubicBezTo>
                <a:cubicBezTo>
                  <a:pt x="202" y="77"/>
                  <a:pt x="203" y="76"/>
                  <a:pt x="204" y="75"/>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800"/>
          </a:p>
        </p:txBody>
      </p:sp>
      <p:pic>
        <p:nvPicPr>
          <p:cNvPr id="150" name="Picture 4" descr="handcuffs icon"/>
          <p:cNvPicPr>
            <a:picLocks noChangeAspect="1" noChangeArrowheads="1"/>
          </p:cNvPicPr>
          <p:nvPr/>
        </p:nvPicPr>
        <p:blipFill>
          <a:blip r:embed="rId4" cstate="print">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442401" y="3212976"/>
            <a:ext cx="371849" cy="371849"/>
          </a:xfrm>
          <a:prstGeom prst="rect">
            <a:avLst/>
          </a:prstGeom>
          <a:noFill/>
          <a:extLst>
            <a:ext uri="{909E8E84-426E-40DD-AFC4-6F175D3DCCD1}">
              <a14:hiddenFill xmlns:a14="http://schemas.microsoft.com/office/drawing/2010/main">
                <a:solidFill>
                  <a:srgbClr val="FFFFFF"/>
                </a:solidFill>
              </a14:hiddenFill>
            </a:ext>
          </a:extLst>
        </p:spPr>
      </p:pic>
      <p:grpSp>
        <p:nvGrpSpPr>
          <p:cNvPr id="161" name="Group 160"/>
          <p:cNvGrpSpPr>
            <a:grpSpLocks noChangeAspect="1"/>
          </p:cNvGrpSpPr>
          <p:nvPr/>
        </p:nvGrpSpPr>
        <p:grpSpPr>
          <a:xfrm>
            <a:off x="519091" y="3738628"/>
            <a:ext cx="205157" cy="338444"/>
            <a:chOff x="6531329" y="2691707"/>
            <a:chExt cx="444716" cy="733318"/>
          </a:xfrm>
        </p:grpSpPr>
        <p:sp>
          <p:nvSpPr>
            <p:cNvPr id="162" name="Freeform 95"/>
            <p:cNvSpPr>
              <a:spLocks/>
            </p:cNvSpPr>
            <p:nvPr/>
          </p:nvSpPr>
          <p:spPr bwMode="auto">
            <a:xfrm>
              <a:off x="6652002" y="3283678"/>
              <a:ext cx="203371" cy="52742"/>
            </a:xfrm>
            <a:custGeom>
              <a:avLst/>
              <a:gdLst>
                <a:gd name="T0" fmla="*/ 177 w 204"/>
                <a:gd name="T1" fmla="*/ 0 h 53"/>
                <a:gd name="T2" fmla="*/ 26 w 204"/>
                <a:gd name="T3" fmla="*/ 0 h 53"/>
                <a:gd name="T4" fmla="*/ 0 w 204"/>
                <a:gd name="T5" fmla="*/ 26 h 53"/>
                <a:gd name="T6" fmla="*/ 26 w 204"/>
                <a:gd name="T7" fmla="*/ 53 h 53"/>
                <a:gd name="T8" fmla="*/ 177 w 204"/>
                <a:gd name="T9" fmla="*/ 53 h 53"/>
                <a:gd name="T10" fmla="*/ 204 w 204"/>
                <a:gd name="T11" fmla="*/ 26 h 53"/>
                <a:gd name="T12" fmla="*/ 177 w 204"/>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204" h="53">
                  <a:moveTo>
                    <a:pt x="177" y="0"/>
                  </a:moveTo>
                  <a:cubicBezTo>
                    <a:pt x="26" y="0"/>
                    <a:pt x="26" y="0"/>
                    <a:pt x="26" y="0"/>
                  </a:cubicBezTo>
                  <a:cubicBezTo>
                    <a:pt x="12" y="0"/>
                    <a:pt x="0" y="12"/>
                    <a:pt x="0" y="26"/>
                  </a:cubicBezTo>
                  <a:cubicBezTo>
                    <a:pt x="0" y="41"/>
                    <a:pt x="12" y="53"/>
                    <a:pt x="26" y="53"/>
                  </a:cubicBezTo>
                  <a:cubicBezTo>
                    <a:pt x="177" y="53"/>
                    <a:pt x="177" y="53"/>
                    <a:pt x="177" y="53"/>
                  </a:cubicBezTo>
                  <a:cubicBezTo>
                    <a:pt x="192" y="53"/>
                    <a:pt x="204" y="41"/>
                    <a:pt x="204" y="26"/>
                  </a:cubicBezTo>
                  <a:cubicBezTo>
                    <a:pt x="204" y="12"/>
                    <a:pt x="192" y="0"/>
                    <a:pt x="177" y="0"/>
                  </a:cubicBezTo>
                  <a:close/>
                </a:path>
              </a:pathLst>
            </a:custGeom>
            <a:noFill/>
            <a:ln w="952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63" name="Freeform 96"/>
            <p:cNvSpPr>
              <a:spLocks/>
            </p:cNvSpPr>
            <p:nvPr/>
          </p:nvSpPr>
          <p:spPr bwMode="auto">
            <a:xfrm>
              <a:off x="6652002" y="3336419"/>
              <a:ext cx="203371" cy="54007"/>
            </a:xfrm>
            <a:custGeom>
              <a:avLst/>
              <a:gdLst>
                <a:gd name="T0" fmla="*/ 177 w 204"/>
                <a:gd name="T1" fmla="*/ 0 h 54"/>
                <a:gd name="T2" fmla="*/ 26 w 204"/>
                <a:gd name="T3" fmla="*/ 0 h 54"/>
                <a:gd name="T4" fmla="*/ 0 w 204"/>
                <a:gd name="T5" fmla="*/ 27 h 54"/>
                <a:gd name="T6" fmla="*/ 26 w 204"/>
                <a:gd name="T7" fmla="*/ 54 h 54"/>
                <a:gd name="T8" fmla="*/ 177 w 204"/>
                <a:gd name="T9" fmla="*/ 54 h 54"/>
                <a:gd name="T10" fmla="*/ 204 w 204"/>
                <a:gd name="T11" fmla="*/ 27 h 54"/>
                <a:gd name="T12" fmla="*/ 177 w 204"/>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204" h="54">
                  <a:moveTo>
                    <a:pt x="177" y="0"/>
                  </a:moveTo>
                  <a:cubicBezTo>
                    <a:pt x="26" y="0"/>
                    <a:pt x="26" y="0"/>
                    <a:pt x="26" y="0"/>
                  </a:cubicBezTo>
                  <a:cubicBezTo>
                    <a:pt x="12" y="0"/>
                    <a:pt x="0" y="12"/>
                    <a:pt x="0" y="27"/>
                  </a:cubicBezTo>
                  <a:cubicBezTo>
                    <a:pt x="0" y="42"/>
                    <a:pt x="12" y="54"/>
                    <a:pt x="26" y="54"/>
                  </a:cubicBezTo>
                  <a:cubicBezTo>
                    <a:pt x="177" y="54"/>
                    <a:pt x="177" y="54"/>
                    <a:pt x="177" y="54"/>
                  </a:cubicBezTo>
                  <a:cubicBezTo>
                    <a:pt x="192" y="54"/>
                    <a:pt x="204" y="42"/>
                    <a:pt x="204" y="27"/>
                  </a:cubicBezTo>
                  <a:cubicBezTo>
                    <a:pt x="204" y="12"/>
                    <a:pt x="192" y="0"/>
                    <a:pt x="177" y="0"/>
                  </a:cubicBezTo>
                  <a:close/>
                </a:path>
              </a:pathLst>
            </a:custGeom>
            <a:noFill/>
            <a:ln w="952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64" name="Freeform 97"/>
            <p:cNvSpPr>
              <a:spLocks/>
            </p:cNvSpPr>
            <p:nvPr/>
          </p:nvSpPr>
          <p:spPr bwMode="auto">
            <a:xfrm>
              <a:off x="6687866" y="3390427"/>
              <a:ext cx="131643" cy="34598"/>
            </a:xfrm>
            <a:custGeom>
              <a:avLst/>
              <a:gdLst>
                <a:gd name="T0" fmla="*/ 0 w 132"/>
                <a:gd name="T1" fmla="*/ 0 h 35"/>
                <a:gd name="T2" fmla="*/ 66 w 132"/>
                <a:gd name="T3" fmla="*/ 35 h 35"/>
                <a:gd name="T4" fmla="*/ 132 w 132"/>
                <a:gd name="T5" fmla="*/ 0 h 35"/>
              </a:gdLst>
              <a:ahLst/>
              <a:cxnLst>
                <a:cxn ang="0">
                  <a:pos x="T0" y="T1"/>
                </a:cxn>
                <a:cxn ang="0">
                  <a:pos x="T2" y="T3"/>
                </a:cxn>
                <a:cxn ang="0">
                  <a:pos x="T4" y="T5"/>
                </a:cxn>
              </a:cxnLst>
              <a:rect l="0" t="0" r="r" b="b"/>
              <a:pathLst>
                <a:path w="132" h="35">
                  <a:moveTo>
                    <a:pt x="0" y="0"/>
                  </a:moveTo>
                  <a:cubicBezTo>
                    <a:pt x="0" y="19"/>
                    <a:pt x="29" y="35"/>
                    <a:pt x="66" y="35"/>
                  </a:cubicBezTo>
                  <a:cubicBezTo>
                    <a:pt x="102" y="35"/>
                    <a:pt x="132" y="19"/>
                    <a:pt x="132" y="0"/>
                  </a:cubicBezTo>
                </a:path>
              </a:pathLst>
            </a:custGeom>
            <a:noFill/>
            <a:ln w="952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65" name="Freeform 98"/>
            <p:cNvSpPr>
              <a:spLocks/>
            </p:cNvSpPr>
            <p:nvPr/>
          </p:nvSpPr>
          <p:spPr bwMode="auto">
            <a:xfrm>
              <a:off x="6531329" y="2691707"/>
              <a:ext cx="444716" cy="537964"/>
            </a:xfrm>
            <a:custGeom>
              <a:avLst/>
              <a:gdLst>
                <a:gd name="T0" fmla="*/ 223 w 446"/>
                <a:gd name="T1" fmla="*/ 0 h 540"/>
                <a:gd name="T2" fmla="*/ 0 w 446"/>
                <a:gd name="T3" fmla="*/ 223 h 540"/>
                <a:gd name="T4" fmla="*/ 62 w 446"/>
                <a:gd name="T5" fmla="*/ 379 h 540"/>
                <a:gd name="T6" fmla="*/ 94 w 446"/>
                <a:gd name="T7" fmla="*/ 440 h 540"/>
                <a:gd name="T8" fmla="*/ 94 w 446"/>
                <a:gd name="T9" fmla="*/ 484 h 540"/>
                <a:gd name="T10" fmla="*/ 150 w 446"/>
                <a:gd name="T11" fmla="*/ 540 h 540"/>
                <a:gd name="T12" fmla="*/ 296 w 446"/>
                <a:gd name="T13" fmla="*/ 540 h 540"/>
                <a:gd name="T14" fmla="*/ 352 w 446"/>
                <a:gd name="T15" fmla="*/ 484 h 540"/>
                <a:gd name="T16" fmla="*/ 352 w 446"/>
                <a:gd name="T17" fmla="*/ 440 h 540"/>
                <a:gd name="T18" fmla="*/ 383 w 446"/>
                <a:gd name="T19" fmla="*/ 379 h 540"/>
                <a:gd name="T20" fmla="*/ 446 w 446"/>
                <a:gd name="T21" fmla="*/ 223 h 540"/>
                <a:gd name="T22" fmla="*/ 223 w 446"/>
                <a:gd name="T23"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6" h="540">
                  <a:moveTo>
                    <a:pt x="223" y="0"/>
                  </a:moveTo>
                  <a:cubicBezTo>
                    <a:pt x="99" y="0"/>
                    <a:pt x="0" y="100"/>
                    <a:pt x="0" y="223"/>
                  </a:cubicBezTo>
                  <a:cubicBezTo>
                    <a:pt x="0" y="284"/>
                    <a:pt x="22" y="339"/>
                    <a:pt x="62" y="379"/>
                  </a:cubicBezTo>
                  <a:cubicBezTo>
                    <a:pt x="83" y="399"/>
                    <a:pt x="94" y="415"/>
                    <a:pt x="94" y="440"/>
                  </a:cubicBezTo>
                  <a:cubicBezTo>
                    <a:pt x="94" y="466"/>
                    <a:pt x="94" y="484"/>
                    <a:pt x="94" y="484"/>
                  </a:cubicBezTo>
                  <a:cubicBezTo>
                    <a:pt x="94" y="515"/>
                    <a:pt x="119" y="540"/>
                    <a:pt x="150" y="540"/>
                  </a:cubicBezTo>
                  <a:cubicBezTo>
                    <a:pt x="296" y="540"/>
                    <a:pt x="296" y="540"/>
                    <a:pt x="296" y="540"/>
                  </a:cubicBezTo>
                  <a:cubicBezTo>
                    <a:pt x="327" y="540"/>
                    <a:pt x="352" y="515"/>
                    <a:pt x="352" y="484"/>
                  </a:cubicBezTo>
                  <a:cubicBezTo>
                    <a:pt x="352" y="484"/>
                    <a:pt x="352" y="466"/>
                    <a:pt x="352" y="440"/>
                  </a:cubicBezTo>
                  <a:cubicBezTo>
                    <a:pt x="352" y="415"/>
                    <a:pt x="362" y="399"/>
                    <a:pt x="383" y="379"/>
                  </a:cubicBezTo>
                  <a:cubicBezTo>
                    <a:pt x="423" y="339"/>
                    <a:pt x="446" y="284"/>
                    <a:pt x="446" y="223"/>
                  </a:cubicBezTo>
                  <a:cubicBezTo>
                    <a:pt x="446" y="100"/>
                    <a:pt x="347" y="0"/>
                    <a:pt x="223" y="0"/>
                  </a:cubicBezTo>
                  <a:close/>
                </a:path>
              </a:pathLst>
            </a:custGeom>
            <a:noFill/>
            <a:ln w="952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66" name="Freeform 99"/>
            <p:cNvSpPr>
              <a:spLocks/>
            </p:cNvSpPr>
            <p:nvPr/>
          </p:nvSpPr>
          <p:spPr bwMode="auto">
            <a:xfrm>
              <a:off x="6652002" y="3229670"/>
              <a:ext cx="203371" cy="54007"/>
            </a:xfrm>
            <a:custGeom>
              <a:avLst/>
              <a:gdLst>
                <a:gd name="T0" fmla="*/ 177 w 204"/>
                <a:gd name="T1" fmla="*/ 0 h 54"/>
                <a:gd name="T2" fmla="*/ 26 w 204"/>
                <a:gd name="T3" fmla="*/ 0 h 54"/>
                <a:gd name="T4" fmla="*/ 0 w 204"/>
                <a:gd name="T5" fmla="*/ 27 h 54"/>
                <a:gd name="T6" fmla="*/ 26 w 204"/>
                <a:gd name="T7" fmla="*/ 54 h 54"/>
                <a:gd name="T8" fmla="*/ 177 w 204"/>
                <a:gd name="T9" fmla="*/ 54 h 54"/>
                <a:gd name="T10" fmla="*/ 204 w 204"/>
                <a:gd name="T11" fmla="*/ 27 h 54"/>
                <a:gd name="T12" fmla="*/ 177 w 204"/>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204" h="54">
                  <a:moveTo>
                    <a:pt x="177" y="0"/>
                  </a:moveTo>
                  <a:cubicBezTo>
                    <a:pt x="26" y="0"/>
                    <a:pt x="26" y="0"/>
                    <a:pt x="26" y="0"/>
                  </a:cubicBezTo>
                  <a:cubicBezTo>
                    <a:pt x="12" y="0"/>
                    <a:pt x="0" y="12"/>
                    <a:pt x="0" y="27"/>
                  </a:cubicBezTo>
                  <a:cubicBezTo>
                    <a:pt x="0" y="42"/>
                    <a:pt x="12" y="54"/>
                    <a:pt x="26" y="54"/>
                  </a:cubicBezTo>
                  <a:cubicBezTo>
                    <a:pt x="177" y="54"/>
                    <a:pt x="177" y="54"/>
                    <a:pt x="177" y="54"/>
                  </a:cubicBezTo>
                  <a:cubicBezTo>
                    <a:pt x="192" y="54"/>
                    <a:pt x="204" y="42"/>
                    <a:pt x="204" y="27"/>
                  </a:cubicBezTo>
                  <a:cubicBezTo>
                    <a:pt x="204" y="12"/>
                    <a:pt x="192" y="0"/>
                    <a:pt x="177" y="0"/>
                  </a:cubicBezTo>
                  <a:close/>
                </a:path>
              </a:pathLst>
            </a:custGeom>
            <a:noFill/>
            <a:ln w="952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sp>
        <p:nvSpPr>
          <p:cNvPr id="170" name="Freeform 33"/>
          <p:cNvSpPr>
            <a:spLocks noChangeAspect="1" noEditPoints="1"/>
          </p:cNvSpPr>
          <p:nvPr/>
        </p:nvSpPr>
        <p:spPr bwMode="auto">
          <a:xfrm>
            <a:off x="395536" y="4221088"/>
            <a:ext cx="495219" cy="375264"/>
          </a:xfrm>
          <a:custGeom>
            <a:avLst/>
            <a:gdLst>
              <a:gd name="T0" fmla="*/ 169 w 485"/>
              <a:gd name="T1" fmla="*/ 91 h 364"/>
              <a:gd name="T2" fmla="*/ 169 w 485"/>
              <a:gd name="T3" fmla="*/ 81 h 364"/>
              <a:gd name="T4" fmla="*/ 177 w 485"/>
              <a:gd name="T5" fmla="*/ 74 h 364"/>
              <a:gd name="T6" fmla="*/ 123 w 485"/>
              <a:gd name="T7" fmla="*/ 279 h 364"/>
              <a:gd name="T8" fmla="*/ 49 w 485"/>
              <a:gd name="T9" fmla="*/ 232 h 364"/>
              <a:gd name="T10" fmla="*/ 0 w 485"/>
              <a:gd name="T11" fmla="*/ 359 h 364"/>
              <a:gd name="T12" fmla="*/ 190 w 485"/>
              <a:gd name="T13" fmla="*/ 359 h 364"/>
              <a:gd name="T14" fmla="*/ 95 w 485"/>
              <a:gd name="T15" fmla="*/ 181 h 364"/>
              <a:gd name="T16" fmla="*/ 58 w 485"/>
              <a:gd name="T17" fmla="*/ 232 h 364"/>
              <a:gd name="T18" fmla="*/ 56 w 485"/>
              <a:gd name="T19" fmla="*/ 320 h 364"/>
              <a:gd name="T20" fmla="*/ 114 w 485"/>
              <a:gd name="T21" fmla="*/ 286 h 364"/>
              <a:gd name="T22" fmla="*/ 180 w 485"/>
              <a:gd name="T23" fmla="*/ 355 h 364"/>
              <a:gd name="T24" fmla="*/ 246 w 485"/>
              <a:gd name="T25" fmla="*/ 109 h 364"/>
              <a:gd name="T26" fmla="*/ 262 w 485"/>
              <a:gd name="T27" fmla="*/ 92 h 364"/>
              <a:gd name="T28" fmla="*/ 262 w 485"/>
              <a:gd name="T29" fmla="*/ 102 h 364"/>
              <a:gd name="T30" fmla="*/ 316 w 485"/>
              <a:gd name="T31" fmla="*/ 109 h 364"/>
              <a:gd name="T32" fmla="*/ 299 w 485"/>
              <a:gd name="T33" fmla="*/ 126 h 364"/>
              <a:gd name="T34" fmla="*/ 292 w 485"/>
              <a:gd name="T35" fmla="*/ 109 h 364"/>
              <a:gd name="T36" fmla="*/ 299 w 485"/>
              <a:gd name="T37" fmla="*/ 117 h 364"/>
              <a:gd name="T38" fmla="*/ 327 w 485"/>
              <a:gd name="T39" fmla="*/ 215 h 364"/>
              <a:gd name="T40" fmla="*/ 378 w 485"/>
              <a:gd name="T41" fmla="*/ 108 h 364"/>
              <a:gd name="T42" fmla="*/ 203 w 485"/>
              <a:gd name="T43" fmla="*/ 0 h 364"/>
              <a:gd name="T44" fmla="*/ 154 w 485"/>
              <a:gd name="T45" fmla="*/ 183 h 364"/>
              <a:gd name="T46" fmla="*/ 208 w 485"/>
              <a:gd name="T47" fmla="*/ 143 h 364"/>
              <a:gd name="T48" fmla="*/ 321 w 485"/>
              <a:gd name="T49" fmla="*/ 216 h 364"/>
              <a:gd name="T50" fmla="*/ 226 w 485"/>
              <a:gd name="T51" fmla="*/ 130 h 364"/>
              <a:gd name="T52" fmla="*/ 199 w 485"/>
              <a:gd name="T53" fmla="*/ 137 h 364"/>
              <a:gd name="T54" fmla="*/ 180 w 485"/>
              <a:gd name="T55" fmla="*/ 134 h 364"/>
              <a:gd name="T56" fmla="*/ 131 w 485"/>
              <a:gd name="T57" fmla="*/ 71 h 364"/>
              <a:gd name="T58" fmla="*/ 275 w 485"/>
              <a:gd name="T59" fmla="*/ 49 h 364"/>
              <a:gd name="T60" fmla="*/ 314 w 485"/>
              <a:gd name="T61" fmla="*/ 169 h 364"/>
              <a:gd name="T62" fmla="*/ 296 w 485"/>
              <a:gd name="T63" fmla="*/ 173 h 364"/>
              <a:gd name="T64" fmla="*/ 418 w 485"/>
              <a:gd name="T65" fmla="*/ 279 h 364"/>
              <a:gd name="T66" fmla="*/ 343 w 485"/>
              <a:gd name="T67" fmla="*/ 232 h 364"/>
              <a:gd name="T68" fmla="*/ 295 w 485"/>
              <a:gd name="T69" fmla="*/ 359 h 364"/>
              <a:gd name="T70" fmla="*/ 485 w 485"/>
              <a:gd name="T71" fmla="*/ 359 h 364"/>
              <a:gd name="T72" fmla="*/ 390 w 485"/>
              <a:gd name="T73" fmla="*/ 181 h 364"/>
              <a:gd name="T74" fmla="*/ 353 w 485"/>
              <a:gd name="T75" fmla="*/ 232 h 364"/>
              <a:gd name="T76" fmla="*/ 350 w 485"/>
              <a:gd name="T77" fmla="*/ 320 h 364"/>
              <a:gd name="T78" fmla="*/ 409 w 485"/>
              <a:gd name="T79" fmla="*/ 286 h 364"/>
              <a:gd name="T80" fmla="*/ 475 w 485"/>
              <a:gd name="T81" fmla="*/ 355 h 364"/>
              <a:gd name="T82" fmla="*/ 189 w 485"/>
              <a:gd name="T83" fmla="*/ 74 h 364"/>
              <a:gd name="T84" fmla="*/ 206 w 485"/>
              <a:gd name="T85" fmla="*/ 57 h 364"/>
              <a:gd name="T86" fmla="*/ 206 w 485"/>
              <a:gd name="T87" fmla="*/ 66 h 364"/>
              <a:gd name="T88" fmla="*/ 260 w 485"/>
              <a:gd name="T89" fmla="*/ 74 h 364"/>
              <a:gd name="T90" fmla="*/ 243 w 485"/>
              <a:gd name="T91" fmla="*/ 91 h 364"/>
              <a:gd name="T92" fmla="*/ 236 w 485"/>
              <a:gd name="T93" fmla="*/ 74 h 364"/>
              <a:gd name="T94" fmla="*/ 243 w 485"/>
              <a:gd name="T95" fmla="*/ 81 h 364"/>
              <a:gd name="T96" fmla="*/ 336 w 485"/>
              <a:gd name="T97" fmla="*/ 92 h 364"/>
              <a:gd name="T98" fmla="*/ 336 w 485"/>
              <a:gd name="T99" fmla="*/ 102 h 364"/>
              <a:gd name="T100" fmla="*/ 329 w 485"/>
              <a:gd name="T101" fmla="*/ 109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5" h="364">
                <a:moveTo>
                  <a:pt x="169" y="57"/>
                </a:moveTo>
                <a:cubicBezTo>
                  <a:pt x="160" y="57"/>
                  <a:pt x="153" y="65"/>
                  <a:pt x="153" y="74"/>
                </a:cubicBezTo>
                <a:cubicBezTo>
                  <a:pt x="153" y="83"/>
                  <a:pt x="160" y="91"/>
                  <a:pt x="169" y="91"/>
                </a:cubicBezTo>
                <a:cubicBezTo>
                  <a:pt x="179" y="91"/>
                  <a:pt x="186" y="83"/>
                  <a:pt x="186" y="74"/>
                </a:cubicBezTo>
                <a:cubicBezTo>
                  <a:pt x="186" y="65"/>
                  <a:pt x="179" y="57"/>
                  <a:pt x="169" y="57"/>
                </a:cubicBezTo>
                <a:close/>
                <a:moveTo>
                  <a:pt x="169" y="81"/>
                </a:moveTo>
                <a:cubicBezTo>
                  <a:pt x="165" y="81"/>
                  <a:pt x="162" y="78"/>
                  <a:pt x="162" y="74"/>
                </a:cubicBezTo>
                <a:cubicBezTo>
                  <a:pt x="162" y="70"/>
                  <a:pt x="165" y="66"/>
                  <a:pt x="169" y="66"/>
                </a:cubicBezTo>
                <a:cubicBezTo>
                  <a:pt x="173" y="66"/>
                  <a:pt x="177" y="70"/>
                  <a:pt x="177" y="74"/>
                </a:cubicBezTo>
                <a:cubicBezTo>
                  <a:pt x="177" y="78"/>
                  <a:pt x="173" y="81"/>
                  <a:pt x="169" y="81"/>
                </a:cubicBezTo>
                <a:close/>
                <a:moveTo>
                  <a:pt x="138" y="312"/>
                </a:moveTo>
                <a:cubicBezTo>
                  <a:pt x="127" y="309"/>
                  <a:pt x="124" y="290"/>
                  <a:pt x="123" y="279"/>
                </a:cubicBezTo>
                <a:cubicBezTo>
                  <a:pt x="134" y="267"/>
                  <a:pt x="141" y="250"/>
                  <a:pt x="141" y="232"/>
                </a:cubicBezTo>
                <a:cubicBezTo>
                  <a:pt x="141" y="195"/>
                  <a:pt x="123" y="171"/>
                  <a:pt x="95" y="171"/>
                </a:cubicBezTo>
                <a:cubicBezTo>
                  <a:pt x="66" y="171"/>
                  <a:pt x="49" y="195"/>
                  <a:pt x="49" y="232"/>
                </a:cubicBezTo>
                <a:cubicBezTo>
                  <a:pt x="49" y="251"/>
                  <a:pt x="56" y="268"/>
                  <a:pt x="67" y="279"/>
                </a:cubicBezTo>
                <a:cubicBezTo>
                  <a:pt x="67" y="293"/>
                  <a:pt x="62" y="308"/>
                  <a:pt x="53" y="311"/>
                </a:cubicBezTo>
                <a:cubicBezTo>
                  <a:pt x="9" y="320"/>
                  <a:pt x="0" y="342"/>
                  <a:pt x="0" y="359"/>
                </a:cubicBezTo>
                <a:cubicBezTo>
                  <a:pt x="0" y="362"/>
                  <a:pt x="2" y="364"/>
                  <a:pt x="4" y="364"/>
                </a:cubicBezTo>
                <a:cubicBezTo>
                  <a:pt x="185" y="364"/>
                  <a:pt x="185" y="364"/>
                  <a:pt x="185" y="364"/>
                </a:cubicBezTo>
                <a:cubicBezTo>
                  <a:pt x="188" y="364"/>
                  <a:pt x="190" y="362"/>
                  <a:pt x="190" y="359"/>
                </a:cubicBezTo>
                <a:cubicBezTo>
                  <a:pt x="190" y="343"/>
                  <a:pt x="181" y="321"/>
                  <a:pt x="138" y="312"/>
                </a:cubicBezTo>
                <a:close/>
                <a:moveTo>
                  <a:pt x="58" y="232"/>
                </a:moveTo>
                <a:cubicBezTo>
                  <a:pt x="58" y="185"/>
                  <a:pt x="86" y="181"/>
                  <a:pt x="95" y="181"/>
                </a:cubicBezTo>
                <a:cubicBezTo>
                  <a:pt x="104" y="181"/>
                  <a:pt x="132" y="185"/>
                  <a:pt x="132" y="232"/>
                </a:cubicBezTo>
                <a:cubicBezTo>
                  <a:pt x="132" y="261"/>
                  <a:pt x="112" y="283"/>
                  <a:pt x="95" y="283"/>
                </a:cubicBezTo>
                <a:cubicBezTo>
                  <a:pt x="77" y="283"/>
                  <a:pt x="58" y="261"/>
                  <a:pt x="58" y="232"/>
                </a:cubicBezTo>
                <a:close/>
                <a:moveTo>
                  <a:pt x="9" y="355"/>
                </a:moveTo>
                <a:cubicBezTo>
                  <a:pt x="12" y="338"/>
                  <a:pt x="27" y="326"/>
                  <a:pt x="55" y="320"/>
                </a:cubicBezTo>
                <a:cubicBezTo>
                  <a:pt x="55" y="320"/>
                  <a:pt x="55" y="320"/>
                  <a:pt x="56" y="320"/>
                </a:cubicBezTo>
                <a:cubicBezTo>
                  <a:pt x="68" y="316"/>
                  <a:pt x="74" y="301"/>
                  <a:pt x="76" y="286"/>
                </a:cubicBezTo>
                <a:cubicBezTo>
                  <a:pt x="82" y="290"/>
                  <a:pt x="88" y="292"/>
                  <a:pt x="95" y="292"/>
                </a:cubicBezTo>
                <a:cubicBezTo>
                  <a:pt x="102" y="292"/>
                  <a:pt x="108" y="290"/>
                  <a:pt x="114" y="286"/>
                </a:cubicBezTo>
                <a:cubicBezTo>
                  <a:pt x="116" y="302"/>
                  <a:pt x="122" y="317"/>
                  <a:pt x="136" y="321"/>
                </a:cubicBezTo>
                <a:cubicBezTo>
                  <a:pt x="136" y="321"/>
                  <a:pt x="136" y="321"/>
                  <a:pt x="136" y="321"/>
                </a:cubicBezTo>
                <a:cubicBezTo>
                  <a:pt x="163" y="326"/>
                  <a:pt x="178" y="338"/>
                  <a:pt x="180" y="355"/>
                </a:cubicBezTo>
                <a:lnTo>
                  <a:pt x="9" y="355"/>
                </a:lnTo>
                <a:close/>
                <a:moveTo>
                  <a:pt x="262" y="92"/>
                </a:moveTo>
                <a:cubicBezTo>
                  <a:pt x="253" y="92"/>
                  <a:pt x="246" y="100"/>
                  <a:pt x="246" y="109"/>
                </a:cubicBezTo>
                <a:cubicBezTo>
                  <a:pt x="246" y="118"/>
                  <a:pt x="253" y="126"/>
                  <a:pt x="262" y="126"/>
                </a:cubicBezTo>
                <a:cubicBezTo>
                  <a:pt x="272" y="126"/>
                  <a:pt x="279" y="118"/>
                  <a:pt x="279" y="109"/>
                </a:cubicBezTo>
                <a:cubicBezTo>
                  <a:pt x="279" y="100"/>
                  <a:pt x="272" y="92"/>
                  <a:pt x="262" y="92"/>
                </a:cubicBezTo>
                <a:close/>
                <a:moveTo>
                  <a:pt x="262" y="117"/>
                </a:moveTo>
                <a:cubicBezTo>
                  <a:pt x="258" y="117"/>
                  <a:pt x="255" y="113"/>
                  <a:pt x="255" y="109"/>
                </a:cubicBezTo>
                <a:cubicBezTo>
                  <a:pt x="255" y="105"/>
                  <a:pt x="258" y="102"/>
                  <a:pt x="262" y="102"/>
                </a:cubicBezTo>
                <a:cubicBezTo>
                  <a:pt x="267" y="102"/>
                  <a:pt x="270" y="105"/>
                  <a:pt x="270" y="109"/>
                </a:cubicBezTo>
                <a:cubicBezTo>
                  <a:pt x="270" y="113"/>
                  <a:pt x="267" y="117"/>
                  <a:pt x="262" y="117"/>
                </a:cubicBezTo>
                <a:close/>
                <a:moveTo>
                  <a:pt x="316" y="109"/>
                </a:moveTo>
                <a:cubicBezTo>
                  <a:pt x="316" y="100"/>
                  <a:pt x="308" y="92"/>
                  <a:pt x="299" y="92"/>
                </a:cubicBezTo>
                <a:cubicBezTo>
                  <a:pt x="290" y="92"/>
                  <a:pt x="282" y="100"/>
                  <a:pt x="282" y="109"/>
                </a:cubicBezTo>
                <a:cubicBezTo>
                  <a:pt x="282" y="118"/>
                  <a:pt x="290" y="126"/>
                  <a:pt x="299" y="126"/>
                </a:cubicBezTo>
                <a:cubicBezTo>
                  <a:pt x="308" y="126"/>
                  <a:pt x="316" y="118"/>
                  <a:pt x="316" y="109"/>
                </a:cubicBezTo>
                <a:close/>
                <a:moveTo>
                  <a:pt x="299" y="117"/>
                </a:moveTo>
                <a:cubicBezTo>
                  <a:pt x="295" y="117"/>
                  <a:pt x="292" y="113"/>
                  <a:pt x="292" y="109"/>
                </a:cubicBezTo>
                <a:cubicBezTo>
                  <a:pt x="292" y="105"/>
                  <a:pt x="295" y="102"/>
                  <a:pt x="299" y="102"/>
                </a:cubicBezTo>
                <a:cubicBezTo>
                  <a:pt x="303" y="102"/>
                  <a:pt x="307" y="105"/>
                  <a:pt x="307" y="109"/>
                </a:cubicBezTo>
                <a:cubicBezTo>
                  <a:pt x="307" y="113"/>
                  <a:pt x="303" y="117"/>
                  <a:pt x="299" y="117"/>
                </a:cubicBezTo>
                <a:close/>
                <a:moveTo>
                  <a:pt x="321" y="216"/>
                </a:moveTo>
                <a:cubicBezTo>
                  <a:pt x="322" y="216"/>
                  <a:pt x="323" y="216"/>
                  <a:pt x="324" y="216"/>
                </a:cubicBezTo>
                <a:cubicBezTo>
                  <a:pt x="325" y="216"/>
                  <a:pt x="326" y="216"/>
                  <a:pt x="327" y="215"/>
                </a:cubicBezTo>
                <a:cubicBezTo>
                  <a:pt x="328" y="214"/>
                  <a:pt x="329" y="212"/>
                  <a:pt x="328" y="210"/>
                </a:cubicBezTo>
                <a:cubicBezTo>
                  <a:pt x="328" y="210"/>
                  <a:pt x="321" y="195"/>
                  <a:pt x="320" y="177"/>
                </a:cubicBezTo>
                <a:cubicBezTo>
                  <a:pt x="354" y="168"/>
                  <a:pt x="378" y="140"/>
                  <a:pt x="378" y="108"/>
                </a:cubicBezTo>
                <a:cubicBezTo>
                  <a:pt x="378" y="69"/>
                  <a:pt x="341" y="37"/>
                  <a:pt x="296" y="37"/>
                </a:cubicBezTo>
                <a:cubicBezTo>
                  <a:pt x="289" y="37"/>
                  <a:pt x="283" y="37"/>
                  <a:pt x="276" y="39"/>
                </a:cubicBezTo>
                <a:cubicBezTo>
                  <a:pt x="262" y="15"/>
                  <a:pt x="234" y="0"/>
                  <a:pt x="203" y="0"/>
                </a:cubicBezTo>
                <a:cubicBezTo>
                  <a:pt x="158" y="0"/>
                  <a:pt x="122" y="32"/>
                  <a:pt x="122" y="71"/>
                </a:cubicBezTo>
                <a:cubicBezTo>
                  <a:pt x="122" y="100"/>
                  <a:pt x="141" y="125"/>
                  <a:pt x="171" y="137"/>
                </a:cubicBezTo>
                <a:cubicBezTo>
                  <a:pt x="169" y="163"/>
                  <a:pt x="154" y="183"/>
                  <a:pt x="154" y="183"/>
                </a:cubicBezTo>
                <a:cubicBezTo>
                  <a:pt x="152" y="185"/>
                  <a:pt x="152" y="188"/>
                  <a:pt x="154" y="189"/>
                </a:cubicBezTo>
                <a:cubicBezTo>
                  <a:pt x="155" y="191"/>
                  <a:pt x="157" y="191"/>
                  <a:pt x="159" y="191"/>
                </a:cubicBezTo>
                <a:cubicBezTo>
                  <a:pt x="184" y="179"/>
                  <a:pt x="200" y="164"/>
                  <a:pt x="208" y="143"/>
                </a:cubicBezTo>
                <a:cubicBezTo>
                  <a:pt x="213" y="142"/>
                  <a:pt x="218" y="142"/>
                  <a:pt x="224" y="141"/>
                </a:cubicBezTo>
                <a:cubicBezTo>
                  <a:pt x="236" y="163"/>
                  <a:pt x="261" y="177"/>
                  <a:pt x="289" y="179"/>
                </a:cubicBezTo>
                <a:cubicBezTo>
                  <a:pt x="295" y="193"/>
                  <a:pt x="306" y="205"/>
                  <a:pt x="321" y="216"/>
                </a:cubicBezTo>
                <a:close/>
                <a:moveTo>
                  <a:pt x="292" y="170"/>
                </a:moveTo>
                <a:cubicBezTo>
                  <a:pt x="265" y="169"/>
                  <a:pt x="241" y="155"/>
                  <a:pt x="230" y="133"/>
                </a:cubicBezTo>
                <a:cubicBezTo>
                  <a:pt x="229" y="131"/>
                  <a:pt x="228" y="130"/>
                  <a:pt x="226" y="130"/>
                </a:cubicBezTo>
                <a:cubicBezTo>
                  <a:pt x="226" y="130"/>
                  <a:pt x="225" y="130"/>
                  <a:pt x="225" y="131"/>
                </a:cubicBezTo>
                <a:cubicBezTo>
                  <a:pt x="218" y="132"/>
                  <a:pt x="211" y="133"/>
                  <a:pt x="204" y="133"/>
                </a:cubicBezTo>
                <a:cubicBezTo>
                  <a:pt x="202" y="133"/>
                  <a:pt x="200" y="135"/>
                  <a:pt x="199" y="137"/>
                </a:cubicBezTo>
                <a:cubicBezTo>
                  <a:pt x="199" y="138"/>
                  <a:pt x="199" y="138"/>
                  <a:pt x="199" y="139"/>
                </a:cubicBezTo>
                <a:cubicBezTo>
                  <a:pt x="194" y="154"/>
                  <a:pt x="185" y="165"/>
                  <a:pt x="170" y="175"/>
                </a:cubicBezTo>
                <a:cubicBezTo>
                  <a:pt x="175" y="165"/>
                  <a:pt x="180" y="150"/>
                  <a:pt x="180" y="134"/>
                </a:cubicBezTo>
                <a:cubicBezTo>
                  <a:pt x="180" y="134"/>
                  <a:pt x="180" y="134"/>
                  <a:pt x="180" y="134"/>
                </a:cubicBezTo>
                <a:cubicBezTo>
                  <a:pt x="180" y="132"/>
                  <a:pt x="179" y="130"/>
                  <a:pt x="177" y="129"/>
                </a:cubicBezTo>
                <a:cubicBezTo>
                  <a:pt x="149" y="120"/>
                  <a:pt x="131" y="97"/>
                  <a:pt x="131" y="71"/>
                </a:cubicBezTo>
                <a:cubicBezTo>
                  <a:pt x="131" y="37"/>
                  <a:pt x="164" y="9"/>
                  <a:pt x="203" y="9"/>
                </a:cubicBezTo>
                <a:cubicBezTo>
                  <a:pt x="232" y="9"/>
                  <a:pt x="258" y="24"/>
                  <a:pt x="269" y="47"/>
                </a:cubicBezTo>
                <a:cubicBezTo>
                  <a:pt x="270" y="48"/>
                  <a:pt x="273" y="49"/>
                  <a:pt x="275" y="49"/>
                </a:cubicBezTo>
                <a:cubicBezTo>
                  <a:pt x="282" y="47"/>
                  <a:pt x="289" y="46"/>
                  <a:pt x="296" y="46"/>
                </a:cubicBezTo>
                <a:cubicBezTo>
                  <a:pt x="336" y="46"/>
                  <a:pt x="368" y="74"/>
                  <a:pt x="368" y="108"/>
                </a:cubicBezTo>
                <a:cubicBezTo>
                  <a:pt x="368" y="137"/>
                  <a:pt x="346" y="162"/>
                  <a:pt x="314" y="169"/>
                </a:cubicBezTo>
                <a:cubicBezTo>
                  <a:pt x="312" y="169"/>
                  <a:pt x="310" y="171"/>
                  <a:pt x="310" y="173"/>
                </a:cubicBezTo>
                <a:cubicBezTo>
                  <a:pt x="311" y="183"/>
                  <a:pt x="312" y="191"/>
                  <a:pt x="314" y="198"/>
                </a:cubicBezTo>
                <a:cubicBezTo>
                  <a:pt x="306" y="190"/>
                  <a:pt x="300" y="182"/>
                  <a:pt x="296" y="173"/>
                </a:cubicBezTo>
                <a:cubicBezTo>
                  <a:pt x="296" y="171"/>
                  <a:pt x="294" y="170"/>
                  <a:pt x="292" y="170"/>
                </a:cubicBezTo>
                <a:close/>
                <a:moveTo>
                  <a:pt x="433" y="312"/>
                </a:moveTo>
                <a:cubicBezTo>
                  <a:pt x="422" y="309"/>
                  <a:pt x="418" y="290"/>
                  <a:pt x="418" y="279"/>
                </a:cubicBezTo>
                <a:cubicBezTo>
                  <a:pt x="429" y="267"/>
                  <a:pt x="436" y="250"/>
                  <a:pt x="436" y="232"/>
                </a:cubicBezTo>
                <a:cubicBezTo>
                  <a:pt x="436" y="195"/>
                  <a:pt x="418" y="171"/>
                  <a:pt x="390" y="171"/>
                </a:cubicBezTo>
                <a:cubicBezTo>
                  <a:pt x="361" y="171"/>
                  <a:pt x="343" y="195"/>
                  <a:pt x="343" y="232"/>
                </a:cubicBezTo>
                <a:cubicBezTo>
                  <a:pt x="343" y="251"/>
                  <a:pt x="351" y="268"/>
                  <a:pt x="362" y="279"/>
                </a:cubicBezTo>
                <a:cubicBezTo>
                  <a:pt x="362" y="293"/>
                  <a:pt x="357" y="308"/>
                  <a:pt x="348" y="311"/>
                </a:cubicBezTo>
                <a:cubicBezTo>
                  <a:pt x="304" y="320"/>
                  <a:pt x="295" y="342"/>
                  <a:pt x="295" y="359"/>
                </a:cubicBezTo>
                <a:cubicBezTo>
                  <a:pt x="295" y="362"/>
                  <a:pt x="297" y="364"/>
                  <a:pt x="299" y="364"/>
                </a:cubicBezTo>
                <a:cubicBezTo>
                  <a:pt x="480" y="364"/>
                  <a:pt x="480" y="364"/>
                  <a:pt x="480" y="364"/>
                </a:cubicBezTo>
                <a:cubicBezTo>
                  <a:pt x="483" y="364"/>
                  <a:pt x="485" y="362"/>
                  <a:pt x="485" y="359"/>
                </a:cubicBezTo>
                <a:cubicBezTo>
                  <a:pt x="485" y="343"/>
                  <a:pt x="476" y="321"/>
                  <a:pt x="433" y="312"/>
                </a:cubicBezTo>
                <a:close/>
                <a:moveTo>
                  <a:pt x="353" y="232"/>
                </a:moveTo>
                <a:cubicBezTo>
                  <a:pt x="353" y="185"/>
                  <a:pt x="381" y="181"/>
                  <a:pt x="390" y="181"/>
                </a:cubicBezTo>
                <a:cubicBezTo>
                  <a:pt x="398" y="181"/>
                  <a:pt x="427" y="185"/>
                  <a:pt x="427" y="232"/>
                </a:cubicBezTo>
                <a:cubicBezTo>
                  <a:pt x="427" y="261"/>
                  <a:pt x="407" y="283"/>
                  <a:pt x="390" y="283"/>
                </a:cubicBezTo>
                <a:cubicBezTo>
                  <a:pt x="372" y="283"/>
                  <a:pt x="353" y="261"/>
                  <a:pt x="353" y="232"/>
                </a:cubicBezTo>
                <a:close/>
                <a:moveTo>
                  <a:pt x="304" y="355"/>
                </a:moveTo>
                <a:cubicBezTo>
                  <a:pt x="307" y="338"/>
                  <a:pt x="322" y="326"/>
                  <a:pt x="350" y="320"/>
                </a:cubicBezTo>
                <a:cubicBezTo>
                  <a:pt x="350" y="320"/>
                  <a:pt x="350" y="320"/>
                  <a:pt x="350" y="320"/>
                </a:cubicBezTo>
                <a:cubicBezTo>
                  <a:pt x="363" y="316"/>
                  <a:pt x="369" y="301"/>
                  <a:pt x="371" y="286"/>
                </a:cubicBezTo>
                <a:cubicBezTo>
                  <a:pt x="377" y="290"/>
                  <a:pt x="383" y="292"/>
                  <a:pt x="390" y="292"/>
                </a:cubicBezTo>
                <a:cubicBezTo>
                  <a:pt x="397" y="292"/>
                  <a:pt x="403" y="290"/>
                  <a:pt x="409" y="286"/>
                </a:cubicBezTo>
                <a:cubicBezTo>
                  <a:pt x="411" y="302"/>
                  <a:pt x="417" y="317"/>
                  <a:pt x="431" y="321"/>
                </a:cubicBezTo>
                <a:cubicBezTo>
                  <a:pt x="431" y="321"/>
                  <a:pt x="431" y="321"/>
                  <a:pt x="431" y="321"/>
                </a:cubicBezTo>
                <a:cubicBezTo>
                  <a:pt x="458" y="326"/>
                  <a:pt x="473" y="338"/>
                  <a:pt x="475" y="355"/>
                </a:cubicBezTo>
                <a:lnTo>
                  <a:pt x="304" y="355"/>
                </a:lnTo>
                <a:close/>
                <a:moveTo>
                  <a:pt x="206" y="57"/>
                </a:moveTo>
                <a:cubicBezTo>
                  <a:pt x="197" y="57"/>
                  <a:pt x="189" y="65"/>
                  <a:pt x="189" y="74"/>
                </a:cubicBezTo>
                <a:cubicBezTo>
                  <a:pt x="189" y="83"/>
                  <a:pt x="197" y="91"/>
                  <a:pt x="206" y="91"/>
                </a:cubicBezTo>
                <a:cubicBezTo>
                  <a:pt x="215" y="91"/>
                  <a:pt x="223" y="83"/>
                  <a:pt x="223" y="74"/>
                </a:cubicBezTo>
                <a:cubicBezTo>
                  <a:pt x="223" y="65"/>
                  <a:pt x="215" y="57"/>
                  <a:pt x="206" y="57"/>
                </a:cubicBezTo>
                <a:close/>
                <a:moveTo>
                  <a:pt x="206" y="81"/>
                </a:moveTo>
                <a:cubicBezTo>
                  <a:pt x="202" y="81"/>
                  <a:pt x="199" y="78"/>
                  <a:pt x="199" y="74"/>
                </a:cubicBezTo>
                <a:cubicBezTo>
                  <a:pt x="199" y="70"/>
                  <a:pt x="202" y="66"/>
                  <a:pt x="206" y="66"/>
                </a:cubicBezTo>
                <a:cubicBezTo>
                  <a:pt x="210" y="66"/>
                  <a:pt x="214" y="70"/>
                  <a:pt x="214" y="74"/>
                </a:cubicBezTo>
                <a:cubicBezTo>
                  <a:pt x="214" y="78"/>
                  <a:pt x="210" y="81"/>
                  <a:pt x="206" y="81"/>
                </a:cubicBezTo>
                <a:close/>
                <a:moveTo>
                  <a:pt x="260" y="74"/>
                </a:moveTo>
                <a:cubicBezTo>
                  <a:pt x="260" y="65"/>
                  <a:pt x="252" y="57"/>
                  <a:pt x="243" y="57"/>
                </a:cubicBezTo>
                <a:cubicBezTo>
                  <a:pt x="234" y="57"/>
                  <a:pt x="226" y="65"/>
                  <a:pt x="226" y="74"/>
                </a:cubicBezTo>
                <a:cubicBezTo>
                  <a:pt x="226" y="83"/>
                  <a:pt x="234" y="91"/>
                  <a:pt x="243" y="91"/>
                </a:cubicBezTo>
                <a:cubicBezTo>
                  <a:pt x="252" y="91"/>
                  <a:pt x="260" y="83"/>
                  <a:pt x="260" y="74"/>
                </a:cubicBezTo>
                <a:close/>
                <a:moveTo>
                  <a:pt x="243" y="81"/>
                </a:moveTo>
                <a:cubicBezTo>
                  <a:pt x="239" y="81"/>
                  <a:pt x="236" y="78"/>
                  <a:pt x="236" y="74"/>
                </a:cubicBezTo>
                <a:cubicBezTo>
                  <a:pt x="236" y="70"/>
                  <a:pt x="239" y="66"/>
                  <a:pt x="243" y="66"/>
                </a:cubicBezTo>
                <a:cubicBezTo>
                  <a:pt x="247" y="66"/>
                  <a:pt x="250" y="70"/>
                  <a:pt x="250" y="74"/>
                </a:cubicBezTo>
                <a:cubicBezTo>
                  <a:pt x="250" y="78"/>
                  <a:pt x="247" y="81"/>
                  <a:pt x="243" y="81"/>
                </a:cubicBezTo>
                <a:close/>
                <a:moveTo>
                  <a:pt x="336" y="126"/>
                </a:moveTo>
                <a:cubicBezTo>
                  <a:pt x="345" y="126"/>
                  <a:pt x="353" y="118"/>
                  <a:pt x="353" y="109"/>
                </a:cubicBezTo>
                <a:cubicBezTo>
                  <a:pt x="353" y="100"/>
                  <a:pt x="345" y="92"/>
                  <a:pt x="336" y="92"/>
                </a:cubicBezTo>
                <a:cubicBezTo>
                  <a:pt x="327" y="92"/>
                  <a:pt x="319" y="100"/>
                  <a:pt x="319" y="109"/>
                </a:cubicBezTo>
                <a:cubicBezTo>
                  <a:pt x="319" y="118"/>
                  <a:pt x="327" y="126"/>
                  <a:pt x="336" y="126"/>
                </a:cubicBezTo>
                <a:close/>
                <a:moveTo>
                  <a:pt x="336" y="102"/>
                </a:moveTo>
                <a:cubicBezTo>
                  <a:pt x="340" y="102"/>
                  <a:pt x="343" y="105"/>
                  <a:pt x="343" y="109"/>
                </a:cubicBezTo>
                <a:cubicBezTo>
                  <a:pt x="343" y="113"/>
                  <a:pt x="340" y="117"/>
                  <a:pt x="336" y="117"/>
                </a:cubicBezTo>
                <a:cubicBezTo>
                  <a:pt x="332" y="117"/>
                  <a:pt x="329" y="113"/>
                  <a:pt x="329" y="109"/>
                </a:cubicBezTo>
                <a:cubicBezTo>
                  <a:pt x="329" y="105"/>
                  <a:pt x="332" y="102"/>
                  <a:pt x="336" y="102"/>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800"/>
          </a:p>
        </p:txBody>
      </p:sp>
      <p:grpSp>
        <p:nvGrpSpPr>
          <p:cNvPr id="172" name="Group 171"/>
          <p:cNvGrpSpPr/>
          <p:nvPr/>
        </p:nvGrpSpPr>
        <p:grpSpPr>
          <a:xfrm>
            <a:off x="402120" y="1171930"/>
            <a:ext cx="468146" cy="272583"/>
            <a:chOff x="8048185" y="1753515"/>
            <a:chExt cx="1162873" cy="660413"/>
          </a:xfrm>
          <a:noFill/>
        </p:grpSpPr>
        <p:sp>
          <p:nvSpPr>
            <p:cNvPr id="173" name="Freeform 205"/>
            <p:cNvSpPr>
              <a:spLocks/>
            </p:cNvSpPr>
            <p:nvPr/>
          </p:nvSpPr>
          <p:spPr bwMode="auto">
            <a:xfrm>
              <a:off x="9003704" y="1753515"/>
              <a:ext cx="207354" cy="224255"/>
            </a:xfrm>
            <a:custGeom>
              <a:avLst/>
              <a:gdLst>
                <a:gd name="T0" fmla="*/ 319 w 319"/>
                <a:gd name="T1" fmla="*/ 345 h 345"/>
                <a:gd name="T2" fmla="*/ 269 w 319"/>
                <a:gd name="T3" fmla="*/ 0 h 345"/>
                <a:gd name="T4" fmla="*/ 0 w 319"/>
                <a:gd name="T5" fmla="*/ 201 h 345"/>
              </a:gdLst>
              <a:ahLst/>
              <a:cxnLst>
                <a:cxn ang="0">
                  <a:pos x="T0" y="T1"/>
                </a:cxn>
                <a:cxn ang="0">
                  <a:pos x="T2" y="T3"/>
                </a:cxn>
                <a:cxn ang="0">
                  <a:pos x="T4" y="T5"/>
                </a:cxn>
              </a:cxnLst>
              <a:rect l="0" t="0" r="r" b="b"/>
              <a:pathLst>
                <a:path w="319" h="345">
                  <a:moveTo>
                    <a:pt x="319" y="345"/>
                  </a:moveTo>
                  <a:lnTo>
                    <a:pt x="269" y="0"/>
                  </a:lnTo>
                  <a:lnTo>
                    <a:pt x="0" y="201"/>
                  </a:lnTo>
                </a:path>
              </a:pathLst>
            </a:custGeom>
            <a:grpFill/>
            <a:ln w="12700" cap="rnd">
              <a:solidFill>
                <a:schemeClr val="accent2"/>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4" name="Line 207"/>
            <p:cNvSpPr>
              <a:spLocks noChangeShapeType="1"/>
            </p:cNvSpPr>
            <p:nvPr/>
          </p:nvSpPr>
          <p:spPr bwMode="auto">
            <a:xfrm flipH="1">
              <a:off x="8048185" y="2120772"/>
              <a:ext cx="169003" cy="219704"/>
            </a:xfrm>
            <a:prstGeom prst="line">
              <a:avLst/>
            </a:prstGeom>
            <a:grpFill/>
            <a:ln w="12700" cap="rnd">
              <a:solidFill>
                <a:schemeClr val="accent2"/>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5" name="Line 208"/>
            <p:cNvSpPr>
              <a:spLocks noChangeShapeType="1"/>
            </p:cNvSpPr>
            <p:nvPr/>
          </p:nvSpPr>
          <p:spPr bwMode="auto">
            <a:xfrm flipH="1" flipV="1">
              <a:off x="8315340" y="2119472"/>
              <a:ext cx="150803" cy="165754"/>
            </a:xfrm>
            <a:prstGeom prst="line">
              <a:avLst/>
            </a:prstGeom>
            <a:grpFill/>
            <a:ln w="12700" cap="rnd">
              <a:solidFill>
                <a:schemeClr val="accent2"/>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6" name="Line 209"/>
            <p:cNvSpPr>
              <a:spLocks noChangeShapeType="1"/>
            </p:cNvSpPr>
            <p:nvPr/>
          </p:nvSpPr>
          <p:spPr bwMode="auto">
            <a:xfrm flipH="1">
              <a:off x="8548695" y="2057721"/>
              <a:ext cx="104652" cy="216455"/>
            </a:xfrm>
            <a:prstGeom prst="line">
              <a:avLst/>
            </a:prstGeom>
            <a:grpFill/>
            <a:ln w="12700" cap="rnd">
              <a:solidFill>
                <a:schemeClr val="accent2"/>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7" name="Line 210"/>
            <p:cNvSpPr>
              <a:spLocks noChangeShapeType="1"/>
            </p:cNvSpPr>
            <p:nvPr/>
          </p:nvSpPr>
          <p:spPr bwMode="auto">
            <a:xfrm flipH="1" flipV="1">
              <a:off x="8763849" y="2019370"/>
              <a:ext cx="169003" cy="96852"/>
            </a:xfrm>
            <a:prstGeom prst="line">
              <a:avLst/>
            </a:prstGeom>
            <a:grpFill/>
            <a:ln w="12700" cap="rnd">
              <a:solidFill>
                <a:schemeClr val="accent2"/>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8" name="Line 211"/>
            <p:cNvSpPr>
              <a:spLocks noChangeShapeType="1"/>
            </p:cNvSpPr>
            <p:nvPr/>
          </p:nvSpPr>
          <p:spPr bwMode="auto">
            <a:xfrm flipH="1">
              <a:off x="9038805" y="1753515"/>
              <a:ext cx="139753" cy="325657"/>
            </a:xfrm>
            <a:prstGeom prst="line">
              <a:avLst/>
            </a:prstGeom>
            <a:grpFill/>
            <a:ln w="12700" cap="rnd">
              <a:solidFill>
                <a:schemeClr val="accent2"/>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9" name="Oval 212"/>
            <p:cNvSpPr>
              <a:spLocks noChangeArrowheads="1"/>
            </p:cNvSpPr>
            <p:nvPr/>
          </p:nvSpPr>
          <p:spPr bwMode="auto">
            <a:xfrm>
              <a:off x="8927003" y="2070071"/>
              <a:ext cx="146903" cy="147553"/>
            </a:xfrm>
            <a:prstGeom prst="ellipse">
              <a:avLst/>
            </a:prstGeom>
            <a:grpFill/>
            <a:ln w="12700" cap="rnd">
              <a:solidFill>
                <a:schemeClr val="accent2"/>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80" name="Oval 213"/>
            <p:cNvSpPr>
              <a:spLocks noChangeArrowheads="1"/>
            </p:cNvSpPr>
            <p:nvPr/>
          </p:nvSpPr>
          <p:spPr bwMode="auto">
            <a:xfrm>
              <a:off x="8619547" y="1922518"/>
              <a:ext cx="147553" cy="147553"/>
            </a:xfrm>
            <a:prstGeom prst="ellipse">
              <a:avLst/>
            </a:prstGeom>
            <a:grpFill/>
            <a:ln w="12700" cap="rnd">
              <a:solidFill>
                <a:schemeClr val="accent2"/>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81" name="Oval 214"/>
            <p:cNvSpPr>
              <a:spLocks noChangeArrowheads="1"/>
            </p:cNvSpPr>
            <p:nvPr/>
          </p:nvSpPr>
          <p:spPr bwMode="auto">
            <a:xfrm>
              <a:off x="8443393" y="2266375"/>
              <a:ext cx="146903" cy="147553"/>
            </a:xfrm>
            <a:prstGeom prst="ellipse">
              <a:avLst/>
            </a:prstGeom>
            <a:grpFill/>
            <a:ln w="12700" cap="rnd">
              <a:solidFill>
                <a:schemeClr val="accent2"/>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82" name="Oval 215"/>
            <p:cNvSpPr>
              <a:spLocks noChangeArrowheads="1"/>
            </p:cNvSpPr>
            <p:nvPr/>
          </p:nvSpPr>
          <p:spPr bwMode="auto">
            <a:xfrm>
              <a:off x="8191188" y="1990119"/>
              <a:ext cx="147553" cy="147553"/>
            </a:xfrm>
            <a:prstGeom prst="ellipse">
              <a:avLst/>
            </a:prstGeom>
            <a:grpFill/>
            <a:ln w="12700" cap="rnd">
              <a:solidFill>
                <a:schemeClr val="accent2"/>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grpSp>
      <p:sp>
        <p:nvSpPr>
          <p:cNvPr id="183" name="Freeform 37"/>
          <p:cNvSpPr>
            <a:spLocks noChangeAspect="1" noEditPoints="1"/>
          </p:cNvSpPr>
          <p:nvPr/>
        </p:nvSpPr>
        <p:spPr bwMode="auto">
          <a:xfrm>
            <a:off x="539552" y="2188088"/>
            <a:ext cx="222806" cy="304808"/>
          </a:xfrm>
          <a:custGeom>
            <a:avLst/>
            <a:gdLst>
              <a:gd name="T0" fmla="*/ 673 w 800"/>
              <a:gd name="T1" fmla="*/ 673 h 1094"/>
              <a:gd name="T2" fmla="*/ 126 w 800"/>
              <a:gd name="T3" fmla="*/ 631 h 1094"/>
              <a:gd name="T4" fmla="*/ 126 w 800"/>
              <a:gd name="T5" fmla="*/ 926 h 1094"/>
              <a:gd name="T6" fmla="*/ 673 w 800"/>
              <a:gd name="T7" fmla="*/ 884 h 1094"/>
              <a:gd name="T8" fmla="*/ 126 w 800"/>
              <a:gd name="T9" fmla="*/ 926 h 1094"/>
              <a:gd name="T10" fmla="*/ 673 w 800"/>
              <a:gd name="T11" fmla="*/ 547 h 1094"/>
              <a:gd name="T12" fmla="*/ 126 w 800"/>
              <a:gd name="T13" fmla="*/ 505 h 1094"/>
              <a:gd name="T14" fmla="*/ 126 w 800"/>
              <a:gd name="T15" fmla="*/ 800 h 1094"/>
              <a:gd name="T16" fmla="*/ 673 w 800"/>
              <a:gd name="T17" fmla="*/ 758 h 1094"/>
              <a:gd name="T18" fmla="*/ 126 w 800"/>
              <a:gd name="T19" fmla="*/ 800 h 1094"/>
              <a:gd name="T20" fmla="*/ 673 w 800"/>
              <a:gd name="T21" fmla="*/ 42 h 1094"/>
              <a:gd name="T22" fmla="*/ 631 w 800"/>
              <a:gd name="T23" fmla="*/ 0 h 1094"/>
              <a:gd name="T24" fmla="*/ 505 w 800"/>
              <a:gd name="T25" fmla="*/ 42 h 1094"/>
              <a:gd name="T26" fmla="*/ 463 w 800"/>
              <a:gd name="T27" fmla="*/ 0 h 1094"/>
              <a:gd name="T28" fmla="*/ 337 w 800"/>
              <a:gd name="T29" fmla="*/ 42 h 1094"/>
              <a:gd name="T30" fmla="*/ 294 w 800"/>
              <a:gd name="T31" fmla="*/ 0 h 1094"/>
              <a:gd name="T32" fmla="*/ 168 w 800"/>
              <a:gd name="T33" fmla="*/ 42 h 1094"/>
              <a:gd name="T34" fmla="*/ 126 w 800"/>
              <a:gd name="T35" fmla="*/ 0 h 1094"/>
              <a:gd name="T36" fmla="*/ 84 w 800"/>
              <a:gd name="T37" fmla="*/ 42 h 1094"/>
              <a:gd name="T38" fmla="*/ 0 w 800"/>
              <a:gd name="T39" fmla="*/ 1010 h 1094"/>
              <a:gd name="T40" fmla="*/ 716 w 800"/>
              <a:gd name="T41" fmla="*/ 1094 h 1094"/>
              <a:gd name="T42" fmla="*/ 800 w 800"/>
              <a:gd name="T43" fmla="*/ 126 h 1094"/>
              <a:gd name="T44" fmla="*/ 758 w 800"/>
              <a:gd name="T45" fmla="*/ 1010 h 1094"/>
              <a:gd name="T46" fmla="*/ 84 w 800"/>
              <a:gd name="T47" fmla="*/ 1052 h 1094"/>
              <a:gd name="T48" fmla="*/ 42 w 800"/>
              <a:gd name="T49" fmla="*/ 126 h 1094"/>
              <a:gd name="T50" fmla="*/ 126 w 800"/>
              <a:gd name="T51" fmla="*/ 84 h 1094"/>
              <a:gd name="T52" fmla="*/ 168 w 800"/>
              <a:gd name="T53" fmla="*/ 126 h 1094"/>
              <a:gd name="T54" fmla="*/ 294 w 800"/>
              <a:gd name="T55" fmla="*/ 84 h 1094"/>
              <a:gd name="T56" fmla="*/ 337 w 800"/>
              <a:gd name="T57" fmla="*/ 126 h 1094"/>
              <a:gd name="T58" fmla="*/ 463 w 800"/>
              <a:gd name="T59" fmla="*/ 84 h 1094"/>
              <a:gd name="T60" fmla="*/ 505 w 800"/>
              <a:gd name="T61" fmla="*/ 126 h 1094"/>
              <a:gd name="T62" fmla="*/ 631 w 800"/>
              <a:gd name="T63" fmla="*/ 84 h 1094"/>
              <a:gd name="T64" fmla="*/ 673 w 800"/>
              <a:gd name="T65" fmla="*/ 126 h 1094"/>
              <a:gd name="T66" fmla="*/ 716 w 800"/>
              <a:gd name="T67" fmla="*/ 84 h 1094"/>
              <a:gd name="T68" fmla="*/ 758 w 800"/>
              <a:gd name="T69" fmla="*/ 1010 h 1094"/>
              <a:gd name="T70" fmla="*/ 673 w 800"/>
              <a:gd name="T71" fmla="*/ 421 h 1094"/>
              <a:gd name="T72" fmla="*/ 126 w 800"/>
              <a:gd name="T73" fmla="*/ 379 h 1094"/>
              <a:gd name="T74" fmla="*/ 126 w 800"/>
              <a:gd name="T75" fmla="*/ 294 h 1094"/>
              <a:gd name="T76" fmla="*/ 673 w 800"/>
              <a:gd name="T77" fmla="*/ 252 h 1094"/>
              <a:gd name="T78" fmla="*/ 126 w 800"/>
              <a:gd name="T79" fmla="*/ 2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0" h="1094">
                <a:moveTo>
                  <a:pt x="126" y="673"/>
                </a:moveTo>
                <a:cubicBezTo>
                  <a:pt x="673" y="673"/>
                  <a:pt x="673" y="673"/>
                  <a:pt x="673" y="673"/>
                </a:cubicBezTo>
                <a:cubicBezTo>
                  <a:pt x="673" y="631"/>
                  <a:pt x="673" y="631"/>
                  <a:pt x="673" y="631"/>
                </a:cubicBezTo>
                <a:cubicBezTo>
                  <a:pt x="126" y="631"/>
                  <a:pt x="126" y="631"/>
                  <a:pt x="126" y="631"/>
                </a:cubicBezTo>
                <a:lnTo>
                  <a:pt x="126" y="673"/>
                </a:lnTo>
                <a:close/>
                <a:moveTo>
                  <a:pt x="126" y="926"/>
                </a:moveTo>
                <a:cubicBezTo>
                  <a:pt x="673" y="926"/>
                  <a:pt x="673" y="926"/>
                  <a:pt x="673" y="926"/>
                </a:cubicBezTo>
                <a:cubicBezTo>
                  <a:pt x="673" y="884"/>
                  <a:pt x="673" y="884"/>
                  <a:pt x="673" y="884"/>
                </a:cubicBezTo>
                <a:cubicBezTo>
                  <a:pt x="126" y="884"/>
                  <a:pt x="126" y="884"/>
                  <a:pt x="126" y="884"/>
                </a:cubicBezTo>
                <a:lnTo>
                  <a:pt x="126" y="926"/>
                </a:lnTo>
                <a:close/>
                <a:moveTo>
                  <a:pt x="126" y="547"/>
                </a:moveTo>
                <a:cubicBezTo>
                  <a:pt x="673" y="547"/>
                  <a:pt x="673" y="547"/>
                  <a:pt x="673" y="547"/>
                </a:cubicBezTo>
                <a:cubicBezTo>
                  <a:pt x="673" y="505"/>
                  <a:pt x="673" y="505"/>
                  <a:pt x="673" y="505"/>
                </a:cubicBezTo>
                <a:cubicBezTo>
                  <a:pt x="126" y="505"/>
                  <a:pt x="126" y="505"/>
                  <a:pt x="126" y="505"/>
                </a:cubicBezTo>
                <a:lnTo>
                  <a:pt x="126" y="547"/>
                </a:lnTo>
                <a:close/>
                <a:moveTo>
                  <a:pt x="126" y="800"/>
                </a:moveTo>
                <a:cubicBezTo>
                  <a:pt x="673" y="800"/>
                  <a:pt x="673" y="800"/>
                  <a:pt x="673" y="800"/>
                </a:cubicBezTo>
                <a:cubicBezTo>
                  <a:pt x="673" y="758"/>
                  <a:pt x="673" y="758"/>
                  <a:pt x="673" y="758"/>
                </a:cubicBezTo>
                <a:cubicBezTo>
                  <a:pt x="126" y="758"/>
                  <a:pt x="126" y="758"/>
                  <a:pt x="126" y="758"/>
                </a:cubicBezTo>
                <a:lnTo>
                  <a:pt x="126" y="800"/>
                </a:lnTo>
                <a:close/>
                <a:moveTo>
                  <a:pt x="716" y="42"/>
                </a:moveTo>
                <a:cubicBezTo>
                  <a:pt x="673" y="42"/>
                  <a:pt x="673" y="42"/>
                  <a:pt x="673" y="42"/>
                </a:cubicBezTo>
                <a:cubicBezTo>
                  <a:pt x="673" y="0"/>
                  <a:pt x="673" y="0"/>
                  <a:pt x="673" y="0"/>
                </a:cubicBezTo>
                <a:cubicBezTo>
                  <a:pt x="631" y="0"/>
                  <a:pt x="631" y="0"/>
                  <a:pt x="631" y="0"/>
                </a:cubicBezTo>
                <a:cubicBezTo>
                  <a:pt x="631" y="42"/>
                  <a:pt x="631" y="42"/>
                  <a:pt x="631" y="42"/>
                </a:cubicBezTo>
                <a:cubicBezTo>
                  <a:pt x="505" y="42"/>
                  <a:pt x="505" y="42"/>
                  <a:pt x="505" y="42"/>
                </a:cubicBezTo>
                <a:cubicBezTo>
                  <a:pt x="505" y="0"/>
                  <a:pt x="505" y="0"/>
                  <a:pt x="505" y="0"/>
                </a:cubicBezTo>
                <a:cubicBezTo>
                  <a:pt x="463" y="0"/>
                  <a:pt x="463" y="0"/>
                  <a:pt x="463" y="0"/>
                </a:cubicBezTo>
                <a:cubicBezTo>
                  <a:pt x="463" y="42"/>
                  <a:pt x="463" y="42"/>
                  <a:pt x="463" y="42"/>
                </a:cubicBezTo>
                <a:cubicBezTo>
                  <a:pt x="337" y="42"/>
                  <a:pt x="337" y="42"/>
                  <a:pt x="337" y="42"/>
                </a:cubicBezTo>
                <a:cubicBezTo>
                  <a:pt x="337" y="0"/>
                  <a:pt x="337" y="0"/>
                  <a:pt x="337" y="0"/>
                </a:cubicBezTo>
                <a:cubicBezTo>
                  <a:pt x="294" y="0"/>
                  <a:pt x="294" y="0"/>
                  <a:pt x="294" y="0"/>
                </a:cubicBezTo>
                <a:cubicBezTo>
                  <a:pt x="294" y="42"/>
                  <a:pt x="294" y="42"/>
                  <a:pt x="294" y="42"/>
                </a:cubicBezTo>
                <a:cubicBezTo>
                  <a:pt x="168" y="42"/>
                  <a:pt x="168" y="42"/>
                  <a:pt x="168" y="42"/>
                </a:cubicBezTo>
                <a:cubicBezTo>
                  <a:pt x="168" y="0"/>
                  <a:pt x="168" y="0"/>
                  <a:pt x="168" y="0"/>
                </a:cubicBezTo>
                <a:cubicBezTo>
                  <a:pt x="126" y="0"/>
                  <a:pt x="126" y="0"/>
                  <a:pt x="126" y="0"/>
                </a:cubicBezTo>
                <a:cubicBezTo>
                  <a:pt x="126" y="42"/>
                  <a:pt x="126" y="42"/>
                  <a:pt x="126" y="42"/>
                </a:cubicBezTo>
                <a:cubicBezTo>
                  <a:pt x="84" y="42"/>
                  <a:pt x="84" y="42"/>
                  <a:pt x="84" y="42"/>
                </a:cubicBezTo>
                <a:cubicBezTo>
                  <a:pt x="38" y="42"/>
                  <a:pt x="0" y="80"/>
                  <a:pt x="0" y="126"/>
                </a:cubicBezTo>
                <a:cubicBezTo>
                  <a:pt x="0" y="1010"/>
                  <a:pt x="0" y="1010"/>
                  <a:pt x="0" y="1010"/>
                </a:cubicBezTo>
                <a:cubicBezTo>
                  <a:pt x="0" y="1056"/>
                  <a:pt x="38" y="1094"/>
                  <a:pt x="84" y="1094"/>
                </a:cubicBezTo>
                <a:cubicBezTo>
                  <a:pt x="716" y="1094"/>
                  <a:pt x="716" y="1094"/>
                  <a:pt x="716" y="1094"/>
                </a:cubicBezTo>
                <a:cubicBezTo>
                  <a:pt x="762" y="1094"/>
                  <a:pt x="800" y="1056"/>
                  <a:pt x="800" y="1010"/>
                </a:cubicBezTo>
                <a:cubicBezTo>
                  <a:pt x="800" y="126"/>
                  <a:pt x="800" y="126"/>
                  <a:pt x="800" y="126"/>
                </a:cubicBezTo>
                <a:cubicBezTo>
                  <a:pt x="800" y="80"/>
                  <a:pt x="762" y="42"/>
                  <a:pt x="716" y="42"/>
                </a:cubicBezTo>
                <a:close/>
                <a:moveTo>
                  <a:pt x="758" y="1010"/>
                </a:moveTo>
                <a:cubicBezTo>
                  <a:pt x="758" y="1035"/>
                  <a:pt x="741" y="1052"/>
                  <a:pt x="716" y="1052"/>
                </a:cubicBezTo>
                <a:cubicBezTo>
                  <a:pt x="84" y="1052"/>
                  <a:pt x="84" y="1052"/>
                  <a:pt x="84" y="1052"/>
                </a:cubicBezTo>
                <a:cubicBezTo>
                  <a:pt x="63" y="1052"/>
                  <a:pt x="42" y="1035"/>
                  <a:pt x="42" y="1010"/>
                </a:cubicBezTo>
                <a:cubicBezTo>
                  <a:pt x="42" y="126"/>
                  <a:pt x="42" y="126"/>
                  <a:pt x="42" y="126"/>
                </a:cubicBezTo>
                <a:cubicBezTo>
                  <a:pt x="42" y="101"/>
                  <a:pt x="59" y="84"/>
                  <a:pt x="84" y="84"/>
                </a:cubicBezTo>
                <a:cubicBezTo>
                  <a:pt x="126" y="84"/>
                  <a:pt x="126" y="84"/>
                  <a:pt x="126" y="84"/>
                </a:cubicBezTo>
                <a:cubicBezTo>
                  <a:pt x="126" y="126"/>
                  <a:pt x="126" y="126"/>
                  <a:pt x="126" y="126"/>
                </a:cubicBezTo>
                <a:cubicBezTo>
                  <a:pt x="168" y="126"/>
                  <a:pt x="168" y="126"/>
                  <a:pt x="168" y="126"/>
                </a:cubicBezTo>
                <a:cubicBezTo>
                  <a:pt x="168" y="84"/>
                  <a:pt x="168" y="84"/>
                  <a:pt x="168" y="84"/>
                </a:cubicBezTo>
                <a:cubicBezTo>
                  <a:pt x="294" y="84"/>
                  <a:pt x="294" y="84"/>
                  <a:pt x="294" y="84"/>
                </a:cubicBezTo>
                <a:cubicBezTo>
                  <a:pt x="294" y="126"/>
                  <a:pt x="294" y="126"/>
                  <a:pt x="294" y="126"/>
                </a:cubicBezTo>
                <a:cubicBezTo>
                  <a:pt x="337" y="126"/>
                  <a:pt x="337" y="126"/>
                  <a:pt x="337" y="126"/>
                </a:cubicBezTo>
                <a:cubicBezTo>
                  <a:pt x="337" y="84"/>
                  <a:pt x="337" y="84"/>
                  <a:pt x="337" y="84"/>
                </a:cubicBezTo>
                <a:cubicBezTo>
                  <a:pt x="463" y="84"/>
                  <a:pt x="463" y="84"/>
                  <a:pt x="463" y="84"/>
                </a:cubicBezTo>
                <a:cubicBezTo>
                  <a:pt x="463" y="126"/>
                  <a:pt x="463" y="126"/>
                  <a:pt x="463" y="126"/>
                </a:cubicBezTo>
                <a:cubicBezTo>
                  <a:pt x="505" y="126"/>
                  <a:pt x="505" y="126"/>
                  <a:pt x="505" y="126"/>
                </a:cubicBezTo>
                <a:cubicBezTo>
                  <a:pt x="505" y="84"/>
                  <a:pt x="505" y="84"/>
                  <a:pt x="505" y="84"/>
                </a:cubicBezTo>
                <a:cubicBezTo>
                  <a:pt x="631" y="84"/>
                  <a:pt x="631" y="84"/>
                  <a:pt x="631" y="84"/>
                </a:cubicBezTo>
                <a:cubicBezTo>
                  <a:pt x="631" y="126"/>
                  <a:pt x="631" y="126"/>
                  <a:pt x="631" y="126"/>
                </a:cubicBezTo>
                <a:cubicBezTo>
                  <a:pt x="673" y="126"/>
                  <a:pt x="673" y="126"/>
                  <a:pt x="673" y="126"/>
                </a:cubicBezTo>
                <a:cubicBezTo>
                  <a:pt x="673" y="84"/>
                  <a:pt x="673" y="84"/>
                  <a:pt x="673" y="84"/>
                </a:cubicBezTo>
                <a:cubicBezTo>
                  <a:pt x="716" y="84"/>
                  <a:pt x="716" y="84"/>
                  <a:pt x="716" y="84"/>
                </a:cubicBezTo>
                <a:cubicBezTo>
                  <a:pt x="737" y="84"/>
                  <a:pt x="758" y="101"/>
                  <a:pt x="758" y="126"/>
                </a:cubicBezTo>
                <a:lnTo>
                  <a:pt x="758" y="1010"/>
                </a:lnTo>
                <a:close/>
                <a:moveTo>
                  <a:pt x="126" y="421"/>
                </a:moveTo>
                <a:cubicBezTo>
                  <a:pt x="673" y="421"/>
                  <a:pt x="673" y="421"/>
                  <a:pt x="673" y="421"/>
                </a:cubicBezTo>
                <a:cubicBezTo>
                  <a:pt x="673" y="379"/>
                  <a:pt x="673" y="379"/>
                  <a:pt x="673" y="379"/>
                </a:cubicBezTo>
                <a:cubicBezTo>
                  <a:pt x="126" y="379"/>
                  <a:pt x="126" y="379"/>
                  <a:pt x="126" y="379"/>
                </a:cubicBezTo>
                <a:lnTo>
                  <a:pt x="126" y="421"/>
                </a:lnTo>
                <a:close/>
                <a:moveTo>
                  <a:pt x="126" y="294"/>
                </a:moveTo>
                <a:cubicBezTo>
                  <a:pt x="673" y="294"/>
                  <a:pt x="673" y="294"/>
                  <a:pt x="673" y="294"/>
                </a:cubicBezTo>
                <a:cubicBezTo>
                  <a:pt x="673" y="252"/>
                  <a:pt x="673" y="252"/>
                  <a:pt x="673" y="252"/>
                </a:cubicBezTo>
                <a:cubicBezTo>
                  <a:pt x="126" y="252"/>
                  <a:pt x="126" y="252"/>
                  <a:pt x="126" y="252"/>
                </a:cubicBezTo>
                <a:lnTo>
                  <a:pt x="126" y="29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84" name="Group 183"/>
          <p:cNvGrpSpPr>
            <a:grpSpLocks noChangeAspect="1"/>
          </p:cNvGrpSpPr>
          <p:nvPr/>
        </p:nvGrpSpPr>
        <p:grpSpPr>
          <a:xfrm>
            <a:off x="469011" y="1606153"/>
            <a:ext cx="360040" cy="313200"/>
            <a:chOff x="3486150" y="5151438"/>
            <a:chExt cx="1830388" cy="1592262"/>
          </a:xfrm>
          <a:solidFill>
            <a:schemeClr val="accent2"/>
          </a:solidFill>
        </p:grpSpPr>
        <p:sp>
          <p:nvSpPr>
            <p:cNvPr id="185" name="Freeform 22"/>
            <p:cNvSpPr>
              <a:spLocks noEditPoints="1"/>
            </p:cNvSpPr>
            <p:nvPr/>
          </p:nvSpPr>
          <p:spPr bwMode="auto">
            <a:xfrm>
              <a:off x="3486150" y="5151438"/>
              <a:ext cx="1830388" cy="1592262"/>
            </a:xfrm>
            <a:custGeom>
              <a:avLst/>
              <a:gdLst>
                <a:gd name="T0" fmla="*/ 226 w 228"/>
                <a:gd name="T1" fmla="*/ 75 h 198"/>
                <a:gd name="T2" fmla="*/ 211 w 228"/>
                <a:gd name="T3" fmla="*/ 64 h 198"/>
                <a:gd name="T4" fmla="*/ 211 w 228"/>
                <a:gd name="T5" fmla="*/ 64 h 198"/>
                <a:gd name="T6" fmla="*/ 115 w 228"/>
                <a:gd name="T7" fmla="*/ 0 h 198"/>
                <a:gd name="T8" fmla="*/ 112 w 228"/>
                <a:gd name="T9" fmla="*/ 0 h 198"/>
                <a:gd name="T10" fmla="*/ 71 w 228"/>
                <a:gd name="T11" fmla="*/ 28 h 198"/>
                <a:gd name="T12" fmla="*/ 71 w 228"/>
                <a:gd name="T13" fmla="*/ 10 h 198"/>
                <a:gd name="T14" fmla="*/ 69 w 228"/>
                <a:gd name="T15" fmla="*/ 8 h 198"/>
                <a:gd name="T16" fmla="*/ 41 w 228"/>
                <a:gd name="T17" fmla="*/ 8 h 198"/>
                <a:gd name="T18" fmla="*/ 41 w 228"/>
                <a:gd name="T19" fmla="*/ 8 h 198"/>
                <a:gd name="T20" fmla="*/ 40 w 228"/>
                <a:gd name="T21" fmla="*/ 9 h 198"/>
                <a:gd name="T22" fmla="*/ 39 w 228"/>
                <a:gd name="T23" fmla="*/ 10 h 198"/>
                <a:gd name="T24" fmla="*/ 39 w 228"/>
                <a:gd name="T25" fmla="*/ 49 h 198"/>
                <a:gd name="T26" fmla="*/ 1 w 228"/>
                <a:gd name="T27" fmla="*/ 75 h 198"/>
                <a:gd name="T28" fmla="*/ 1 w 228"/>
                <a:gd name="T29" fmla="*/ 78 h 198"/>
                <a:gd name="T30" fmla="*/ 4 w 228"/>
                <a:gd name="T31" fmla="*/ 78 h 198"/>
                <a:gd name="T32" fmla="*/ 19 w 228"/>
                <a:gd name="T33" fmla="*/ 68 h 198"/>
                <a:gd name="T34" fmla="*/ 19 w 228"/>
                <a:gd name="T35" fmla="*/ 196 h 198"/>
                <a:gd name="T36" fmla="*/ 22 w 228"/>
                <a:gd name="T37" fmla="*/ 198 h 198"/>
                <a:gd name="T38" fmla="*/ 209 w 228"/>
                <a:gd name="T39" fmla="*/ 198 h 198"/>
                <a:gd name="T40" fmla="*/ 212 w 228"/>
                <a:gd name="T41" fmla="*/ 196 h 198"/>
                <a:gd name="T42" fmla="*/ 212 w 228"/>
                <a:gd name="T43" fmla="*/ 70 h 198"/>
                <a:gd name="T44" fmla="*/ 224 w 228"/>
                <a:gd name="T45" fmla="*/ 78 h 198"/>
                <a:gd name="T46" fmla="*/ 225 w 228"/>
                <a:gd name="T47" fmla="*/ 79 h 198"/>
                <a:gd name="T48" fmla="*/ 227 w 228"/>
                <a:gd name="T49" fmla="*/ 78 h 198"/>
                <a:gd name="T50" fmla="*/ 226 w 228"/>
                <a:gd name="T51" fmla="*/ 75 h 198"/>
                <a:gd name="T52" fmla="*/ 44 w 228"/>
                <a:gd name="T53" fmla="*/ 13 h 198"/>
                <a:gd name="T54" fmla="*/ 67 w 228"/>
                <a:gd name="T55" fmla="*/ 13 h 198"/>
                <a:gd name="T56" fmla="*/ 67 w 228"/>
                <a:gd name="T57" fmla="*/ 31 h 198"/>
                <a:gd name="T58" fmla="*/ 44 w 228"/>
                <a:gd name="T59" fmla="*/ 46 h 198"/>
                <a:gd name="T60" fmla="*/ 44 w 228"/>
                <a:gd name="T61" fmla="*/ 13 h 198"/>
                <a:gd name="T62" fmla="*/ 207 w 228"/>
                <a:gd name="T63" fmla="*/ 194 h 198"/>
                <a:gd name="T64" fmla="*/ 24 w 228"/>
                <a:gd name="T65" fmla="*/ 194 h 198"/>
                <a:gd name="T66" fmla="*/ 24 w 228"/>
                <a:gd name="T67" fmla="*/ 65 h 198"/>
                <a:gd name="T68" fmla="*/ 43 w 228"/>
                <a:gd name="T69" fmla="*/ 53 h 198"/>
                <a:gd name="T70" fmla="*/ 43 w 228"/>
                <a:gd name="T71" fmla="*/ 53 h 198"/>
                <a:gd name="T72" fmla="*/ 70 w 228"/>
                <a:gd name="T73" fmla="*/ 34 h 198"/>
                <a:gd name="T74" fmla="*/ 70 w 228"/>
                <a:gd name="T75" fmla="*/ 34 h 198"/>
                <a:gd name="T76" fmla="*/ 114 w 228"/>
                <a:gd name="T77" fmla="*/ 5 h 198"/>
                <a:gd name="T78" fmla="*/ 207 w 228"/>
                <a:gd name="T79" fmla="*/ 67 h 198"/>
                <a:gd name="T80" fmla="*/ 207 w 228"/>
                <a:gd name="T81" fmla="*/ 19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8" h="198">
                  <a:moveTo>
                    <a:pt x="226" y="75"/>
                  </a:moveTo>
                  <a:cubicBezTo>
                    <a:pt x="211" y="64"/>
                    <a:pt x="211" y="64"/>
                    <a:pt x="211" y="64"/>
                  </a:cubicBezTo>
                  <a:cubicBezTo>
                    <a:pt x="211" y="64"/>
                    <a:pt x="211" y="64"/>
                    <a:pt x="211" y="64"/>
                  </a:cubicBezTo>
                  <a:cubicBezTo>
                    <a:pt x="115" y="0"/>
                    <a:pt x="115" y="0"/>
                    <a:pt x="115" y="0"/>
                  </a:cubicBezTo>
                  <a:cubicBezTo>
                    <a:pt x="114" y="0"/>
                    <a:pt x="113" y="0"/>
                    <a:pt x="112" y="0"/>
                  </a:cubicBezTo>
                  <a:cubicBezTo>
                    <a:pt x="71" y="28"/>
                    <a:pt x="71" y="28"/>
                    <a:pt x="71" y="28"/>
                  </a:cubicBezTo>
                  <a:cubicBezTo>
                    <a:pt x="71" y="10"/>
                    <a:pt x="71" y="10"/>
                    <a:pt x="71" y="10"/>
                  </a:cubicBezTo>
                  <a:cubicBezTo>
                    <a:pt x="71" y="9"/>
                    <a:pt x="70" y="8"/>
                    <a:pt x="69" y="8"/>
                  </a:cubicBezTo>
                  <a:cubicBezTo>
                    <a:pt x="41" y="8"/>
                    <a:pt x="41" y="8"/>
                    <a:pt x="41" y="8"/>
                  </a:cubicBezTo>
                  <a:cubicBezTo>
                    <a:pt x="41" y="8"/>
                    <a:pt x="41" y="8"/>
                    <a:pt x="41" y="8"/>
                  </a:cubicBezTo>
                  <a:cubicBezTo>
                    <a:pt x="41" y="8"/>
                    <a:pt x="40" y="8"/>
                    <a:pt x="40" y="9"/>
                  </a:cubicBezTo>
                  <a:cubicBezTo>
                    <a:pt x="39" y="9"/>
                    <a:pt x="39" y="10"/>
                    <a:pt x="39" y="10"/>
                  </a:cubicBezTo>
                  <a:cubicBezTo>
                    <a:pt x="39" y="49"/>
                    <a:pt x="39" y="49"/>
                    <a:pt x="39" y="49"/>
                  </a:cubicBezTo>
                  <a:cubicBezTo>
                    <a:pt x="1" y="75"/>
                    <a:pt x="1" y="75"/>
                    <a:pt x="1" y="75"/>
                  </a:cubicBezTo>
                  <a:cubicBezTo>
                    <a:pt x="0" y="75"/>
                    <a:pt x="0" y="77"/>
                    <a:pt x="1" y="78"/>
                  </a:cubicBezTo>
                  <a:cubicBezTo>
                    <a:pt x="1" y="79"/>
                    <a:pt x="3" y="79"/>
                    <a:pt x="4" y="78"/>
                  </a:cubicBezTo>
                  <a:cubicBezTo>
                    <a:pt x="19" y="68"/>
                    <a:pt x="19" y="68"/>
                    <a:pt x="19" y="68"/>
                  </a:cubicBezTo>
                  <a:cubicBezTo>
                    <a:pt x="19" y="196"/>
                    <a:pt x="19" y="196"/>
                    <a:pt x="19" y="196"/>
                  </a:cubicBezTo>
                  <a:cubicBezTo>
                    <a:pt x="19" y="197"/>
                    <a:pt x="20" y="198"/>
                    <a:pt x="22" y="198"/>
                  </a:cubicBezTo>
                  <a:cubicBezTo>
                    <a:pt x="209" y="198"/>
                    <a:pt x="209" y="198"/>
                    <a:pt x="209" y="198"/>
                  </a:cubicBezTo>
                  <a:cubicBezTo>
                    <a:pt x="211" y="198"/>
                    <a:pt x="212" y="197"/>
                    <a:pt x="212" y="196"/>
                  </a:cubicBezTo>
                  <a:cubicBezTo>
                    <a:pt x="212" y="70"/>
                    <a:pt x="212" y="70"/>
                    <a:pt x="212" y="70"/>
                  </a:cubicBezTo>
                  <a:cubicBezTo>
                    <a:pt x="224" y="78"/>
                    <a:pt x="224" y="78"/>
                    <a:pt x="224" y="78"/>
                  </a:cubicBezTo>
                  <a:cubicBezTo>
                    <a:pt x="224" y="79"/>
                    <a:pt x="225" y="79"/>
                    <a:pt x="225" y="79"/>
                  </a:cubicBezTo>
                  <a:cubicBezTo>
                    <a:pt x="226" y="79"/>
                    <a:pt x="226" y="78"/>
                    <a:pt x="227" y="78"/>
                  </a:cubicBezTo>
                  <a:cubicBezTo>
                    <a:pt x="228" y="77"/>
                    <a:pt x="227" y="75"/>
                    <a:pt x="226" y="75"/>
                  </a:cubicBezTo>
                  <a:close/>
                  <a:moveTo>
                    <a:pt x="44" y="13"/>
                  </a:moveTo>
                  <a:cubicBezTo>
                    <a:pt x="67" y="13"/>
                    <a:pt x="67" y="13"/>
                    <a:pt x="67" y="13"/>
                  </a:cubicBezTo>
                  <a:cubicBezTo>
                    <a:pt x="67" y="31"/>
                    <a:pt x="67" y="31"/>
                    <a:pt x="67" y="31"/>
                  </a:cubicBezTo>
                  <a:cubicBezTo>
                    <a:pt x="44" y="46"/>
                    <a:pt x="44" y="46"/>
                    <a:pt x="44" y="46"/>
                  </a:cubicBezTo>
                  <a:lnTo>
                    <a:pt x="44" y="13"/>
                  </a:lnTo>
                  <a:close/>
                  <a:moveTo>
                    <a:pt x="207" y="194"/>
                  </a:moveTo>
                  <a:cubicBezTo>
                    <a:pt x="24" y="194"/>
                    <a:pt x="24" y="194"/>
                    <a:pt x="24" y="194"/>
                  </a:cubicBezTo>
                  <a:cubicBezTo>
                    <a:pt x="24" y="65"/>
                    <a:pt x="24" y="65"/>
                    <a:pt x="24" y="65"/>
                  </a:cubicBezTo>
                  <a:cubicBezTo>
                    <a:pt x="43" y="53"/>
                    <a:pt x="43" y="53"/>
                    <a:pt x="43" y="53"/>
                  </a:cubicBezTo>
                  <a:cubicBezTo>
                    <a:pt x="43" y="53"/>
                    <a:pt x="43" y="53"/>
                    <a:pt x="43" y="53"/>
                  </a:cubicBezTo>
                  <a:cubicBezTo>
                    <a:pt x="70" y="34"/>
                    <a:pt x="70" y="34"/>
                    <a:pt x="70" y="34"/>
                  </a:cubicBezTo>
                  <a:cubicBezTo>
                    <a:pt x="70" y="34"/>
                    <a:pt x="70" y="34"/>
                    <a:pt x="70" y="34"/>
                  </a:cubicBezTo>
                  <a:cubicBezTo>
                    <a:pt x="114" y="5"/>
                    <a:pt x="114" y="5"/>
                    <a:pt x="114" y="5"/>
                  </a:cubicBezTo>
                  <a:cubicBezTo>
                    <a:pt x="207" y="67"/>
                    <a:pt x="207" y="67"/>
                    <a:pt x="207" y="67"/>
                  </a:cubicBezTo>
                  <a:lnTo>
                    <a:pt x="207"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6" name="Freeform 23"/>
            <p:cNvSpPr>
              <a:spLocks noEditPoints="1"/>
            </p:cNvSpPr>
            <p:nvPr/>
          </p:nvSpPr>
          <p:spPr bwMode="auto">
            <a:xfrm>
              <a:off x="4105275" y="5649913"/>
              <a:ext cx="593725" cy="587375"/>
            </a:xfrm>
            <a:custGeom>
              <a:avLst/>
              <a:gdLst>
                <a:gd name="T0" fmla="*/ 24 w 74"/>
                <a:gd name="T1" fmla="*/ 2 h 73"/>
                <a:gd name="T2" fmla="*/ 24 w 74"/>
                <a:gd name="T3" fmla="*/ 24 h 73"/>
                <a:gd name="T4" fmla="*/ 2 w 74"/>
                <a:gd name="T5" fmla="*/ 24 h 73"/>
                <a:gd name="T6" fmla="*/ 1 w 74"/>
                <a:gd name="T7" fmla="*/ 25 h 73"/>
                <a:gd name="T8" fmla="*/ 0 w 74"/>
                <a:gd name="T9" fmla="*/ 26 h 73"/>
                <a:gd name="T10" fmla="*/ 0 w 74"/>
                <a:gd name="T11" fmla="*/ 47 h 73"/>
                <a:gd name="T12" fmla="*/ 2 w 74"/>
                <a:gd name="T13" fmla="*/ 49 h 73"/>
                <a:gd name="T14" fmla="*/ 24 w 74"/>
                <a:gd name="T15" fmla="*/ 49 h 73"/>
                <a:gd name="T16" fmla="*/ 24 w 74"/>
                <a:gd name="T17" fmla="*/ 71 h 73"/>
                <a:gd name="T18" fmla="*/ 26 w 74"/>
                <a:gd name="T19" fmla="*/ 73 h 73"/>
                <a:gd name="T20" fmla="*/ 47 w 74"/>
                <a:gd name="T21" fmla="*/ 73 h 73"/>
                <a:gd name="T22" fmla="*/ 49 w 74"/>
                <a:gd name="T23" fmla="*/ 71 h 73"/>
                <a:gd name="T24" fmla="*/ 49 w 74"/>
                <a:gd name="T25" fmla="*/ 49 h 73"/>
                <a:gd name="T26" fmla="*/ 71 w 74"/>
                <a:gd name="T27" fmla="*/ 49 h 73"/>
                <a:gd name="T28" fmla="*/ 73 w 74"/>
                <a:gd name="T29" fmla="*/ 48 h 73"/>
                <a:gd name="T30" fmla="*/ 74 w 74"/>
                <a:gd name="T31" fmla="*/ 47 h 73"/>
                <a:gd name="T32" fmla="*/ 74 w 74"/>
                <a:gd name="T33" fmla="*/ 26 h 73"/>
                <a:gd name="T34" fmla="*/ 71 w 74"/>
                <a:gd name="T35" fmla="*/ 24 h 73"/>
                <a:gd name="T36" fmla="*/ 49 w 74"/>
                <a:gd name="T37" fmla="*/ 24 h 73"/>
                <a:gd name="T38" fmla="*/ 49 w 74"/>
                <a:gd name="T39" fmla="*/ 2 h 73"/>
                <a:gd name="T40" fmla="*/ 47 w 74"/>
                <a:gd name="T41" fmla="*/ 0 h 73"/>
                <a:gd name="T42" fmla="*/ 26 w 74"/>
                <a:gd name="T43" fmla="*/ 0 h 73"/>
                <a:gd name="T44" fmla="*/ 24 w 74"/>
                <a:gd name="T45" fmla="*/ 2 h 73"/>
                <a:gd name="T46" fmla="*/ 29 w 74"/>
                <a:gd name="T47" fmla="*/ 26 h 73"/>
                <a:gd name="T48" fmla="*/ 29 w 74"/>
                <a:gd name="T49" fmla="*/ 4 h 73"/>
                <a:gd name="T50" fmla="*/ 45 w 74"/>
                <a:gd name="T51" fmla="*/ 4 h 73"/>
                <a:gd name="T52" fmla="*/ 45 w 74"/>
                <a:gd name="T53" fmla="*/ 26 h 73"/>
                <a:gd name="T54" fmla="*/ 47 w 74"/>
                <a:gd name="T55" fmla="*/ 29 h 73"/>
                <a:gd name="T56" fmla="*/ 69 w 74"/>
                <a:gd name="T57" fmla="*/ 29 h 73"/>
                <a:gd name="T58" fmla="*/ 69 w 74"/>
                <a:gd name="T59" fmla="*/ 45 h 73"/>
                <a:gd name="T60" fmla="*/ 47 w 74"/>
                <a:gd name="T61" fmla="*/ 45 h 73"/>
                <a:gd name="T62" fmla="*/ 45 w 74"/>
                <a:gd name="T63" fmla="*/ 47 h 73"/>
                <a:gd name="T64" fmla="*/ 45 w 74"/>
                <a:gd name="T65" fmla="*/ 69 h 73"/>
                <a:gd name="T66" fmla="*/ 29 w 74"/>
                <a:gd name="T67" fmla="*/ 69 h 73"/>
                <a:gd name="T68" fmla="*/ 29 w 74"/>
                <a:gd name="T69" fmla="*/ 47 h 73"/>
                <a:gd name="T70" fmla="*/ 26 w 74"/>
                <a:gd name="T71" fmla="*/ 45 h 73"/>
                <a:gd name="T72" fmla="*/ 5 w 74"/>
                <a:gd name="T73" fmla="*/ 45 h 73"/>
                <a:gd name="T74" fmla="*/ 5 w 74"/>
                <a:gd name="T75" fmla="*/ 29 h 73"/>
                <a:gd name="T76" fmla="*/ 26 w 74"/>
                <a:gd name="T77" fmla="*/ 29 h 73"/>
                <a:gd name="T78" fmla="*/ 29 w 74"/>
                <a:gd name="T79" fmla="*/ 2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4" h="73">
                  <a:moveTo>
                    <a:pt x="24" y="2"/>
                  </a:moveTo>
                  <a:cubicBezTo>
                    <a:pt x="24" y="24"/>
                    <a:pt x="24" y="24"/>
                    <a:pt x="24" y="24"/>
                  </a:cubicBezTo>
                  <a:cubicBezTo>
                    <a:pt x="2" y="24"/>
                    <a:pt x="2" y="24"/>
                    <a:pt x="2" y="24"/>
                  </a:cubicBezTo>
                  <a:cubicBezTo>
                    <a:pt x="2" y="24"/>
                    <a:pt x="1" y="24"/>
                    <a:pt x="1" y="25"/>
                  </a:cubicBezTo>
                  <a:cubicBezTo>
                    <a:pt x="0" y="25"/>
                    <a:pt x="0" y="26"/>
                    <a:pt x="0" y="26"/>
                  </a:cubicBezTo>
                  <a:cubicBezTo>
                    <a:pt x="0" y="47"/>
                    <a:pt x="0" y="47"/>
                    <a:pt x="0" y="47"/>
                  </a:cubicBezTo>
                  <a:cubicBezTo>
                    <a:pt x="0" y="48"/>
                    <a:pt x="1" y="49"/>
                    <a:pt x="2" y="49"/>
                  </a:cubicBezTo>
                  <a:cubicBezTo>
                    <a:pt x="24" y="49"/>
                    <a:pt x="24" y="49"/>
                    <a:pt x="24" y="49"/>
                  </a:cubicBezTo>
                  <a:cubicBezTo>
                    <a:pt x="24" y="71"/>
                    <a:pt x="24" y="71"/>
                    <a:pt x="24" y="71"/>
                  </a:cubicBezTo>
                  <a:cubicBezTo>
                    <a:pt x="24" y="72"/>
                    <a:pt x="25" y="73"/>
                    <a:pt x="26" y="73"/>
                  </a:cubicBezTo>
                  <a:cubicBezTo>
                    <a:pt x="47" y="73"/>
                    <a:pt x="47" y="73"/>
                    <a:pt x="47" y="73"/>
                  </a:cubicBezTo>
                  <a:cubicBezTo>
                    <a:pt x="48" y="73"/>
                    <a:pt x="49" y="72"/>
                    <a:pt x="49" y="71"/>
                  </a:cubicBezTo>
                  <a:cubicBezTo>
                    <a:pt x="49" y="49"/>
                    <a:pt x="49" y="49"/>
                    <a:pt x="49" y="49"/>
                  </a:cubicBezTo>
                  <a:cubicBezTo>
                    <a:pt x="71" y="49"/>
                    <a:pt x="71" y="49"/>
                    <a:pt x="71" y="49"/>
                  </a:cubicBezTo>
                  <a:cubicBezTo>
                    <a:pt x="72" y="49"/>
                    <a:pt x="73" y="49"/>
                    <a:pt x="73" y="48"/>
                  </a:cubicBezTo>
                  <a:cubicBezTo>
                    <a:pt x="73" y="48"/>
                    <a:pt x="74" y="47"/>
                    <a:pt x="74" y="47"/>
                  </a:cubicBezTo>
                  <a:cubicBezTo>
                    <a:pt x="74" y="26"/>
                    <a:pt x="74" y="26"/>
                    <a:pt x="74" y="26"/>
                  </a:cubicBezTo>
                  <a:cubicBezTo>
                    <a:pt x="74" y="25"/>
                    <a:pt x="73" y="24"/>
                    <a:pt x="71" y="24"/>
                  </a:cubicBezTo>
                  <a:cubicBezTo>
                    <a:pt x="49" y="24"/>
                    <a:pt x="49" y="24"/>
                    <a:pt x="49" y="24"/>
                  </a:cubicBezTo>
                  <a:cubicBezTo>
                    <a:pt x="49" y="2"/>
                    <a:pt x="49" y="2"/>
                    <a:pt x="49" y="2"/>
                  </a:cubicBezTo>
                  <a:cubicBezTo>
                    <a:pt x="49" y="1"/>
                    <a:pt x="48" y="0"/>
                    <a:pt x="47" y="0"/>
                  </a:cubicBezTo>
                  <a:cubicBezTo>
                    <a:pt x="26" y="0"/>
                    <a:pt x="26" y="0"/>
                    <a:pt x="26" y="0"/>
                  </a:cubicBezTo>
                  <a:cubicBezTo>
                    <a:pt x="25" y="0"/>
                    <a:pt x="24" y="1"/>
                    <a:pt x="24" y="2"/>
                  </a:cubicBezTo>
                  <a:close/>
                  <a:moveTo>
                    <a:pt x="29" y="26"/>
                  </a:moveTo>
                  <a:cubicBezTo>
                    <a:pt x="29" y="4"/>
                    <a:pt x="29" y="4"/>
                    <a:pt x="29" y="4"/>
                  </a:cubicBezTo>
                  <a:cubicBezTo>
                    <a:pt x="45" y="4"/>
                    <a:pt x="45" y="4"/>
                    <a:pt x="45" y="4"/>
                  </a:cubicBezTo>
                  <a:cubicBezTo>
                    <a:pt x="45" y="26"/>
                    <a:pt x="45" y="26"/>
                    <a:pt x="45" y="26"/>
                  </a:cubicBezTo>
                  <a:cubicBezTo>
                    <a:pt x="45" y="28"/>
                    <a:pt x="46" y="29"/>
                    <a:pt x="47" y="29"/>
                  </a:cubicBezTo>
                  <a:cubicBezTo>
                    <a:pt x="69" y="29"/>
                    <a:pt x="69" y="29"/>
                    <a:pt x="69" y="29"/>
                  </a:cubicBezTo>
                  <a:cubicBezTo>
                    <a:pt x="69" y="45"/>
                    <a:pt x="69" y="45"/>
                    <a:pt x="69" y="45"/>
                  </a:cubicBezTo>
                  <a:cubicBezTo>
                    <a:pt x="47" y="45"/>
                    <a:pt x="47" y="45"/>
                    <a:pt x="47" y="45"/>
                  </a:cubicBezTo>
                  <a:cubicBezTo>
                    <a:pt x="46" y="45"/>
                    <a:pt x="45" y="46"/>
                    <a:pt x="45" y="47"/>
                  </a:cubicBezTo>
                  <a:cubicBezTo>
                    <a:pt x="45" y="69"/>
                    <a:pt x="45" y="69"/>
                    <a:pt x="45" y="69"/>
                  </a:cubicBezTo>
                  <a:cubicBezTo>
                    <a:pt x="29" y="69"/>
                    <a:pt x="29" y="69"/>
                    <a:pt x="29" y="69"/>
                  </a:cubicBezTo>
                  <a:cubicBezTo>
                    <a:pt x="29" y="47"/>
                    <a:pt x="29" y="47"/>
                    <a:pt x="29" y="47"/>
                  </a:cubicBezTo>
                  <a:cubicBezTo>
                    <a:pt x="29" y="46"/>
                    <a:pt x="28" y="45"/>
                    <a:pt x="26" y="45"/>
                  </a:cubicBezTo>
                  <a:cubicBezTo>
                    <a:pt x="5" y="45"/>
                    <a:pt x="5" y="45"/>
                    <a:pt x="5" y="45"/>
                  </a:cubicBezTo>
                  <a:cubicBezTo>
                    <a:pt x="5" y="29"/>
                    <a:pt x="5" y="29"/>
                    <a:pt x="5" y="29"/>
                  </a:cubicBezTo>
                  <a:cubicBezTo>
                    <a:pt x="26" y="29"/>
                    <a:pt x="26" y="29"/>
                    <a:pt x="26" y="29"/>
                  </a:cubicBezTo>
                  <a:cubicBezTo>
                    <a:pt x="28" y="29"/>
                    <a:pt x="29" y="28"/>
                    <a:pt x="29"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6180" t="13921" r="24635" b="10123"/>
          <a:stretch/>
        </p:blipFill>
        <p:spPr bwMode="auto">
          <a:xfrm>
            <a:off x="424446" y="4773347"/>
            <a:ext cx="425464" cy="45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269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6"/>
                                        </p:tgtEl>
                                        <p:attrNameLst>
                                          <p:attrName>r</p:attrName>
                                        </p:attrNameLst>
                                      </p:cBhvr>
                                    </p:animRot>
                                    <p:animRot by="-240000">
                                      <p:cBhvr>
                                        <p:cTn id="7" dur="200" fill="hold">
                                          <p:stCondLst>
                                            <p:cond delay="200"/>
                                          </p:stCondLst>
                                        </p:cTn>
                                        <p:tgtEl>
                                          <p:spTgt spid="36"/>
                                        </p:tgtEl>
                                        <p:attrNameLst>
                                          <p:attrName>r</p:attrName>
                                        </p:attrNameLst>
                                      </p:cBhvr>
                                    </p:animRot>
                                    <p:animRot by="240000">
                                      <p:cBhvr>
                                        <p:cTn id="8" dur="200" fill="hold">
                                          <p:stCondLst>
                                            <p:cond delay="400"/>
                                          </p:stCondLst>
                                        </p:cTn>
                                        <p:tgtEl>
                                          <p:spTgt spid="36"/>
                                        </p:tgtEl>
                                        <p:attrNameLst>
                                          <p:attrName>r</p:attrName>
                                        </p:attrNameLst>
                                      </p:cBhvr>
                                    </p:animRot>
                                    <p:animRot by="-240000">
                                      <p:cBhvr>
                                        <p:cTn id="9" dur="200" fill="hold">
                                          <p:stCondLst>
                                            <p:cond delay="600"/>
                                          </p:stCondLst>
                                        </p:cTn>
                                        <p:tgtEl>
                                          <p:spTgt spid="36"/>
                                        </p:tgtEl>
                                        <p:attrNameLst>
                                          <p:attrName>r</p:attrName>
                                        </p:attrNameLst>
                                      </p:cBhvr>
                                    </p:animRot>
                                    <p:animRot by="120000">
                                      <p:cBhvr>
                                        <p:cTn id="10" dur="200" fill="hold">
                                          <p:stCondLst>
                                            <p:cond delay="800"/>
                                          </p:stCondLst>
                                        </p:cTn>
                                        <p:tgtEl>
                                          <p:spTgt spid="36"/>
                                        </p:tgtEl>
                                        <p:attrNameLst>
                                          <p:attrName>r</p:attrName>
                                        </p:attrNameLst>
                                      </p:cBhvr>
                                    </p:animRot>
                                  </p:childTnLst>
                                </p:cTn>
                              </p:par>
                              <p:par>
                                <p:cTn id="11" presetID="10" presetClass="entr" presetSubtype="0" fill="hold" nodeType="withEffect">
                                  <p:stCondLst>
                                    <p:cond delay="0"/>
                                  </p:stCondLst>
                                  <p:childTnLst>
                                    <p:set>
                                      <p:cBhvr>
                                        <p:cTn id="12" dur="1" fill="hold">
                                          <p:stCondLst>
                                            <p:cond delay="0"/>
                                          </p:stCondLst>
                                        </p:cTn>
                                        <p:tgtEl>
                                          <p:spTgt spid="161"/>
                                        </p:tgtEl>
                                        <p:attrNameLst>
                                          <p:attrName>style.visibility</p:attrName>
                                        </p:attrNameLst>
                                      </p:cBhvr>
                                      <p:to>
                                        <p:strVal val="visible"/>
                                      </p:to>
                                    </p:set>
                                    <p:animEffect transition="in" filter="fade">
                                      <p:cBhvr>
                                        <p:cTn id="13" dur="200"/>
                                        <p:tgtEl>
                                          <p:spTgt spid="16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3"/>
                                        </p:tgtEl>
                                        <p:attrNameLst>
                                          <p:attrName>style.visibility</p:attrName>
                                        </p:attrNameLst>
                                      </p:cBhvr>
                                      <p:to>
                                        <p:strVal val="visible"/>
                                      </p:to>
                                    </p:set>
                                    <p:animEffect transition="in" filter="fade">
                                      <p:cBhvr>
                                        <p:cTn id="16" dur="200"/>
                                        <p:tgtEl>
                                          <p:spTgt spid="183"/>
                                        </p:tgtEl>
                                      </p:cBhvr>
                                    </p:animEffect>
                                  </p:childTnLst>
                                </p:cTn>
                              </p:par>
                              <p:par>
                                <p:cTn id="17" presetID="10" presetClass="entr" presetSubtype="0" fill="hold" nodeType="withEffect">
                                  <p:stCondLst>
                                    <p:cond delay="0"/>
                                  </p:stCondLst>
                                  <p:childTnLst>
                                    <p:set>
                                      <p:cBhvr>
                                        <p:cTn id="18" dur="1" fill="hold">
                                          <p:stCondLst>
                                            <p:cond delay="0"/>
                                          </p:stCondLst>
                                        </p:cTn>
                                        <p:tgtEl>
                                          <p:spTgt spid="184"/>
                                        </p:tgtEl>
                                        <p:attrNameLst>
                                          <p:attrName>style.visibility</p:attrName>
                                        </p:attrNameLst>
                                      </p:cBhvr>
                                      <p:to>
                                        <p:strVal val="visible"/>
                                      </p:to>
                                    </p:set>
                                    <p:animEffect transition="in" filter="fade">
                                      <p:cBhvr>
                                        <p:cTn id="19"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6"/>
          <p:cNvPicPr>
            <a:picLocks noChangeAspect="1" noChangeArrowheads="1"/>
          </p:cNvPicPr>
          <p:nvPr/>
        </p:nvPicPr>
        <p:blipFill rotWithShape="1">
          <a:blip r:embed="rId2">
            <a:extLst>
              <a:ext uri="{28A0092B-C50C-407E-A947-70E740481C1C}">
                <a14:useLocalDpi xmlns:a14="http://schemas.microsoft.com/office/drawing/2010/main" val="0"/>
              </a:ext>
            </a:extLst>
          </a:blip>
          <a:srcRect r="73516"/>
          <a:stretch/>
        </p:blipFill>
        <p:spPr bwMode="auto">
          <a:xfrm>
            <a:off x="4210999" y="5092549"/>
            <a:ext cx="718002" cy="176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Picture 23" descr="\\nwlondon.local\ClientZone\HLP\HLP\03 Comms\Corporate Comms\Branding\Brand illustrations\HLP characters\NHS staff illustrations - no shadow\white-doctor-think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221088"/>
            <a:ext cx="697228" cy="165297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6"/>
          <p:cNvPicPr>
            <a:picLocks noChangeAspect="1" noChangeArrowheads="1"/>
          </p:cNvPicPr>
          <p:nvPr/>
        </p:nvPicPr>
        <p:blipFill rotWithShape="1">
          <a:blip r:embed="rId2">
            <a:extLst>
              <a:ext uri="{28A0092B-C50C-407E-A947-70E740481C1C}">
                <a14:useLocalDpi xmlns:a14="http://schemas.microsoft.com/office/drawing/2010/main" val="0"/>
              </a:ext>
            </a:extLst>
          </a:blip>
          <a:srcRect l="26483" r="47033" b="2637"/>
          <a:stretch/>
        </p:blipFill>
        <p:spPr bwMode="auto">
          <a:xfrm>
            <a:off x="3215239" y="1190044"/>
            <a:ext cx="708025" cy="16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6"/>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r="25000" b="6256"/>
          <a:stretch/>
        </p:blipFill>
        <p:spPr bwMode="auto">
          <a:xfrm>
            <a:off x="4852472" y="5167827"/>
            <a:ext cx="662151" cy="161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solidFill>
            <a:schemeClr val="accent2"/>
          </a:solidFill>
        </p:spPr>
        <p:txBody>
          <a:bodyPr/>
          <a:lstStyle/>
          <a:p>
            <a:pPr marL="0"/>
            <a:r>
              <a:rPr lang="en-GB" dirty="0" smtClean="0"/>
              <a:t>Qualitative feedback</a:t>
            </a:r>
            <a:endParaRPr lang="en-GB" dirty="0"/>
          </a:p>
        </p:txBody>
      </p:sp>
      <p:sp>
        <p:nvSpPr>
          <p:cNvPr id="3" name="AutoShape 2" descr="Image result for speech bubble graph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speech bubble graphi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8" name="Picture 14" descr="Image result for speech bubble round"/>
          <p:cNvPicPr>
            <a:picLocks noChangeAspect="1" noChangeArrowheads="1"/>
          </p:cNvPicPr>
          <p:nvPr/>
        </p:nvPicPr>
        <p:blipFill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backgroundRemoval t="4375" b="92917" l="9977" r="89789"/>
                    </a14:imgEffect>
                  </a14:imgLayer>
                </a14:imgProps>
              </a:ext>
              <a:ext uri="{28A0092B-C50C-407E-A947-70E740481C1C}">
                <a14:useLocalDpi xmlns:a14="http://schemas.microsoft.com/office/drawing/2010/main" val="0"/>
              </a:ext>
            </a:extLst>
          </a:blip>
          <a:srcRect l="13842" r="19092"/>
          <a:stretch/>
        </p:blipFill>
        <p:spPr bwMode="auto">
          <a:xfrm rot="9988725">
            <a:off x="1326544" y="3755676"/>
            <a:ext cx="3055752" cy="2782506"/>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4"/>
          <p:cNvSpPr txBox="1">
            <a:spLocks/>
          </p:cNvSpPr>
          <p:nvPr/>
        </p:nvSpPr>
        <p:spPr>
          <a:xfrm>
            <a:off x="251519" y="836712"/>
            <a:ext cx="8641655" cy="360040"/>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900" b="1" dirty="0" smtClean="0"/>
              <a:t>Illustrative examples of qualitative comments</a:t>
            </a:r>
          </a:p>
        </p:txBody>
      </p:sp>
      <p:pic>
        <p:nvPicPr>
          <p:cNvPr id="1043" name="Picture 19" descr="\\nwlondon.local\ClientZone\HLP\HLP\03 Comms\Corporate Comms\Branding\Brand illustrations\HLP characters\HLP characters - no shadow\brown-lady-w-handbag-no shadow.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612" y="4286893"/>
            <a:ext cx="1300236" cy="158717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nwlondon.local\ClientZone\HLP\HLP\03 Comms\Corporate Comms\Branding\Brand illustrations\HLP characters\HLP characters - no shadow\blond-woman-no shadow.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51696" y="5167827"/>
            <a:ext cx="632472" cy="1715179"/>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nwlondon.local\ClientZone\HLP\HLP\03 Comms\Corporate Comms\Branding\Brand illustrations\HLP characters\HLP characters - no shadow\white-man-blue-shirt-w-bag-no-shado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45620" y="1260288"/>
            <a:ext cx="824380" cy="159653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nwlondon.local\ClientZone\HLP\HLP\03 Comms\Corporate Comms\Branding\Brand illustrations\HLP characters\NHS staff illustrations - no shadow\Female-nurse-with-clipboard-no-shadow.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1165" y="1282692"/>
            <a:ext cx="536955" cy="158717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nwlondon.local\ClientZone\HLP\HLP\03 Comms\Corporate Comms\Branding\Brand illustrations\HLP characters\NHS staff illustrations - no shadow\White-nurse-with-clipboard-no-shadow.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46420" y="1836299"/>
            <a:ext cx="480571" cy="160991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nwlondon.local\ClientZone\HLP\HLP\03 Comms\Corporate Comms\Branding\Brand illustrations\HLP characters\NHS staff illustrations - no shadow\male-black-GP-no-shadow.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40352" y="1838410"/>
            <a:ext cx="624175" cy="165077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8" descr="Empty speech bubble vector illustration Stock Vector - 100915677"/>
          <p:cNvPicPr>
            <a:picLocks noChangeAspect="1" noChangeArrowheads="1"/>
          </p:cNvPicPr>
          <p:nvPr/>
        </p:nvPicPr>
        <p:blipFill>
          <a:blip r:embed="rId12">
            <a:duotone>
              <a:schemeClr val="accent2">
                <a:shade val="45000"/>
                <a:satMod val="135000"/>
              </a:schemeClr>
              <a:prstClr val="white"/>
            </a:duotone>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0800000">
            <a:off x="-279668" y="1196752"/>
            <a:ext cx="3627532" cy="282654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8" descr="Empty speech bubble vector illustration Stock Vector - 100915677"/>
          <p:cNvPicPr>
            <a:picLocks noChangeAspect="1" noChangeArrowheads="1"/>
          </p:cNvPicPr>
          <p:nvPr/>
        </p:nvPicPr>
        <p:blipFill>
          <a:blip r:embed="rId12">
            <a:duotone>
              <a:schemeClr val="accent2">
                <a:shade val="45000"/>
                <a:satMod val="135000"/>
              </a:schemeClr>
              <a:prstClr val="white"/>
            </a:duotone>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268682" y="3140630"/>
            <a:ext cx="4343878" cy="3384715"/>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p:cNvPicPr>
            <a:picLocks noChangeAspect="1" noChangeArrowheads="1"/>
          </p:cNvPicPr>
          <p:nvPr/>
        </p:nvPicPr>
        <p:blipFill>
          <a:blip r:embed="rId14">
            <a:duotone>
              <a:schemeClr val="accent2">
                <a:shade val="45000"/>
                <a:satMod val="135000"/>
              </a:schemeClr>
              <a:prstClr val="white"/>
            </a:duotone>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7375966">
            <a:off x="4440011" y="676267"/>
            <a:ext cx="3152929" cy="337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979712" y="4293096"/>
            <a:ext cx="2005987" cy="1938992"/>
          </a:xfrm>
          <a:prstGeom prst="rect">
            <a:avLst/>
          </a:prstGeom>
          <a:noFill/>
        </p:spPr>
        <p:txBody>
          <a:bodyPr wrap="square" rtlCol="0">
            <a:spAutoFit/>
          </a:bodyPr>
          <a:lstStyle/>
          <a:p>
            <a:pPr algn="ctr"/>
            <a:r>
              <a:rPr lang="en-GB" sz="1100" dirty="0" smtClean="0">
                <a:solidFill>
                  <a:schemeClr val="accent5"/>
                </a:solidFill>
              </a:rPr>
              <a:t>An </a:t>
            </a:r>
            <a:r>
              <a:rPr lang="en-GB" sz="1100" b="1" dirty="0" smtClean="0">
                <a:solidFill>
                  <a:schemeClr val="accent2">
                    <a:lumMod val="60000"/>
                    <a:lumOff val="40000"/>
                  </a:schemeClr>
                </a:solidFill>
              </a:rPr>
              <a:t>AMHP service </a:t>
            </a:r>
          </a:p>
          <a:p>
            <a:pPr algn="ctr"/>
            <a:r>
              <a:rPr lang="en-GB" sz="1100" b="1" dirty="0" smtClean="0">
                <a:solidFill>
                  <a:schemeClr val="accent2">
                    <a:lumMod val="60000"/>
                    <a:lumOff val="40000"/>
                  </a:schemeClr>
                </a:solidFill>
              </a:rPr>
              <a:t>manager </a:t>
            </a:r>
            <a:r>
              <a:rPr lang="en-GB" sz="1100" dirty="0" smtClean="0">
                <a:solidFill>
                  <a:schemeClr val="accent5"/>
                </a:solidFill>
              </a:rPr>
              <a:t>commented that </a:t>
            </a:r>
            <a:r>
              <a:rPr lang="en-GB" sz="1100" i="1" dirty="0" smtClean="0">
                <a:solidFill>
                  <a:schemeClr val="accent5"/>
                </a:solidFill>
              </a:rPr>
              <a:t>“longer time for group discussion </a:t>
            </a:r>
            <a:r>
              <a:rPr lang="en-GB" sz="1100" i="1" dirty="0">
                <a:solidFill>
                  <a:schemeClr val="accent5"/>
                </a:solidFill>
              </a:rPr>
              <a:t>would have been helpful for further </a:t>
            </a:r>
            <a:r>
              <a:rPr lang="en-GB" sz="1100" i="1" dirty="0" smtClean="0">
                <a:solidFill>
                  <a:schemeClr val="accent5"/>
                </a:solidFill>
              </a:rPr>
              <a:t>clarity and </a:t>
            </a:r>
            <a:r>
              <a:rPr lang="en-GB" sz="1100" i="1" dirty="0">
                <a:solidFill>
                  <a:schemeClr val="accent5"/>
                </a:solidFill>
              </a:rPr>
              <a:t>understanding, enabling participants to use life experiences to promote greater confidence in </a:t>
            </a:r>
            <a:r>
              <a:rPr lang="en-GB" sz="1100" i="1" dirty="0" smtClean="0">
                <a:solidFill>
                  <a:schemeClr val="accent5"/>
                </a:solidFill>
              </a:rPr>
              <a:t>[their] role </a:t>
            </a:r>
            <a:r>
              <a:rPr lang="en-GB" sz="1100" i="1" dirty="0">
                <a:solidFill>
                  <a:schemeClr val="accent5"/>
                </a:solidFill>
              </a:rPr>
              <a:t>and </a:t>
            </a:r>
            <a:r>
              <a:rPr lang="en-GB" sz="1100" i="1" dirty="0" smtClean="0">
                <a:solidFill>
                  <a:schemeClr val="accent5"/>
                </a:solidFill>
              </a:rPr>
              <a:t>responsibility”.</a:t>
            </a:r>
            <a:endParaRPr lang="en-GB" sz="1100" i="1" dirty="0">
              <a:solidFill>
                <a:schemeClr val="accent5"/>
              </a:solidFill>
            </a:endParaRPr>
          </a:p>
          <a:p>
            <a:pPr algn="ctr"/>
            <a:endParaRPr lang="en-GB" sz="1000" dirty="0">
              <a:solidFill>
                <a:schemeClr val="accent5"/>
              </a:solidFill>
            </a:endParaRPr>
          </a:p>
        </p:txBody>
      </p:sp>
      <p:sp>
        <p:nvSpPr>
          <p:cNvPr id="40" name="TextBox 39"/>
          <p:cNvSpPr txBox="1"/>
          <p:nvPr/>
        </p:nvSpPr>
        <p:spPr>
          <a:xfrm>
            <a:off x="465498" y="2132856"/>
            <a:ext cx="2162286" cy="1446550"/>
          </a:xfrm>
          <a:prstGeom prst="rect">
            <a:avLst/>
          </a:prstGeom>
          <a:noFill/>
        </p:spPr>
        <p:txBody>
          <a:bodyPr wrap="square" rtlCol="0">
            <a:spAutoFit/>
          </a:bodyPr>
          <a:lstStyle/>
          <a:p>
            <a:pPr algn="ctr"/>
            <a:r>
              <a:rPr lang="en-GB" sz="1100" dirty="0" smtClean="0">
                <a:solidFill>
                  <a:schemeClr val="accent5"/>
                </a:solidFill>
              </a:rPr>
              <a:t>A </a:t>
            </a:r>
            <a:r>
              <a:rPr lang="en-GB" sz="1100" b="1" dirty="0" smtClean="0">
                <a:solidFill>
                  <a:schemeClr val="accent2"/>
                </a:solidFill>
              </a:rPr>
              <a:t>police liaison officer for mental health </a:t>
            </a:r>
            <a:r>
              <a:rPr lang="en-GB" sz="1100" dirty="0" smtClean="0">
                <a:solidFill>
                  <a:schemeClr val="accent5"/>
                </a:solidFill>
              </a:rPr>
              <a:t>praised the clarity of presentation, stating: </a:t>
            </a:r>
            <a:r>
              <a:rPr lang="en-GB" sz="1100" i="1" dirty="0" smtClean="0">
                <a:solidFill>
                  <a:schemeClr val="accent5"/>
                </a:solidFill>
              </a:rPr>
              <a:t>“[the] MCA </a:t>
            </a:r>
            <a:r>
              <a:rPr lang="en-GB" sz="1100" i="1" dirty="0">
                <a:solidFill>
                  <a:schemeClr val="accent5"/>
                </a:solidFill>
              </a:rPr>
              <a:t>is difficult for some people to understand compared to </a:t>
            </a:r>
            <a:r>
              <a:rPr lang="en-GB" sz="1100" i="1" dirty="0" smtClean="0">
                <a:solidFill>
                  <a:schemeClr val="accent5"/>
                </a:solidFill>
              </a:rPr>
              <a:t>s136 and s135. [The] facilitator </a:t>
            </a:r>
            <a:r>
              <a:rPr lang="en-GB" sz="1100" i="1" dirty="0">
                <a:solidFill>
                  <a:schemeClr val="accent5"/>
                </a:solidFill>
              </a:rPr>
              <a:t>made it much clearer all </a:t>
            </a:r>
            <a:r>
              <a:rPr lang="en-GB" sz="1100" i="1" dirty="0" smtClean="0">
                <a:solidFill>
                  <a:schemeClr val="accent5"/>
                </a:solidFill>
              </a:rPr>
              <a:t>round.”</a:t>
            </a:r>
            <a:endParaRPr lang="en-GB" sz="1100" i="1" dirty="0">
              <a:solidFill>
                <a:schemeClr val="accent5"/>
              </a:solidFill>
            </a:endParaRPr>
          </a:p>
        </p:txBody>
      </p:sp>
      <p:sp>
        <p:nvSpPr>
          <p:cNvPr id="42" name="TextBox 41"/>
          <p:cNvSpPr txBox="1"/>
          <p:nvPr/>
        </p:nvSpPr>
        <p:spPr>
          <a:xfrm>
            <a:off x="6084168" y="3789040"/>
            <a:ext cx="2719740" cy="1785104"/>
          </a:xfrm>
          <a:prstGeom prst="rect">
            <a:avLst/>
          </a:prstGeom>
          <a:noFill/>
        </p:spPr>
        <p:txBody>
          <a:bodyPr wrap="square" rtlCol="0">
            <a:spAutoFit/>
          </a:bodyPr>
          <a:lstStyle/>
          <a:p>
            <a:pPr algn="ctr"/>
            <a:r>
              <a:rPr lang="en-GB" sz="1100" dirty="0" smtClean="0">
                <a:solidFill>
                  <a:schemeClr val="accent5"/>
                </a:solidFill>
              </a:rPr>
              <a:t>A </a:t>
            </a:r>
            <a:r>
              <a:rPr lang="en-GB" sz="1100" b="1" dirty="0" smtClean="0">
                <a:solidFill>
                  <a:schemeClr val="accent2">
                    <a:lumMod val="75000"/>
                  </a:schemeClr>
                </a:solidFill>
              </a:rPr>
              <a:t>clinical lead </a:t>
            </a:r>
            <a:r>
              <a:rPr lang="en-GB" sz="1100" dirty="0" smtClean="0">
                <a:solidFill>
                  <a:schemeClr val="accent5"/>
                </a:solidFill>
              </a:rPr>
              <a:t>stated </a:t>
            </a:r>
          </a:p>
          <a:p>
            <a:pPr algn="ctr"/>
            <a:r>
              <a:rPr lang="en-GB" sz="1100" i="1" dirty="0" smtClean="0">
                <a:solidFill>
                  <a:schemeClr val="accent5"/>
                </a:solidFill>
              </a:rPr>
              <a:t>“</a:t>
            </a:r>
            <a:r>
              <a:rPr lang="en-GB" sz="1100" i="1" dirty="0">
                <a:solidFill>
                  <a:schemeClr val="accent5"/>
                </a:solidFill>
              </a:rPr>
              <a:t>this teaching is </a:t>
            </a:r>
            <a:r>
              <a:rPr lang="en-GB" sz="1100" i="1" dirty="0" smtClean="0">
                <a:solidFill>
                  <a:schemeClr val="accent5"/>
                </a:solidFill>
              </a:rPr>
              <a:t>fantastic </a:t>
            </a:r>
            <a:r>
              <a:rPr lang="en-GB" sz="1100" i="1" dirty="0">
                <a:solidFill>
                  <a:schemeClr val="accent5"/>
                </a:solidFill>
              </a:rPr>
              <a:t>about the </a:t>
            </a:r>
            <a:endParaRPr lang="en-GB" sz="1100" i="1" dirty="0" smtClean="0">
              <a:solidFill>
                <a:schemeClr val="accent5"/>
              </a:solidFill>
            </a:endParaRPr>
          </a:p>
          <a:p>
            <a:pPr algn="ctr"/>
            <a:r>
              <a:rPr lang="en-GB" sz="1100" i="1" dirty="0" smtClean="0">
                <a:solidFill>
                  <a:schemeClr val="accent5"/>
                </a:solidFill>
              </a:rPr>
              <a:t>s136 </a:t>
            </a:r>
            <a:r>
              <a:rPr lang="en-GB" sz="1100" i="1" dirty="0">
                <a:solidFill>
                  <a:schemeClr val="accent5"/>
                </a:solidFill>
              </a:rPr>
              <a:t>pathway and the </a:t>
            </a:r>
            <a:r>
              <a:rPr lang="en-GB" sz="1100" i="1" dirty="0" smtClean="0">
                <a:solidFill>
                  <a:schemeClr val="accent5"/>
                </a:solidFill>
              </a:rPr>
              <a:t>MCA. </a:t>
            </a:r>
            <a:r>
              <a:rPr lang="en-GB" sz="1100" i="1" dirty="0">
                <a:solidFill>
                  <a:schemeClr val="accent5"/>
                </a:solidFill>
              </a:rPr>
              <a:t>It defined the clinical care and </a:t>
            </a:r>
            <a:r>
              <a:rPr lang="en-GB" sz="1100" i="1" dirty="0" smtClean="0">
                <a:solidFill>
                  <a:schemeClr val="accent5"/>
                </a:solidFill>
              </a:rPr>
              <a:t>legal </a:t>
            </a:r>
            <a:r>
              <a:rPr lang="en-GB" sz="1100" i="1" dirty="0">
                <a:solidFill>
                  <a:schemeClr val="accent5"/>
                </a:solidFill>
              </a:rPr>
              <a:t>responsibilities for each team and gave some real life scenarios to put this into practice. What’s more Simon was really open to having all those slightly tricky questions thrown at him which made for a really good debate</a:t>
            </a:r>
            <a:r>
              <a:rPr lang="en-GB" sz="1100" i="1" dirty="0" smtClean="0">
                <a:solidFill>
                  <a:schemeClr val="accent5"/>
                </a:solidFill>
              </a:rPr>
              <a:t>”.</a:t>
            </a:r>
            <a:endParaRPr lang="en-GB" sz="1100" i="1" dirty="0">
              <a:solidFill>
                <a:schemeClr val="accent5"/>
              </a:solidFill>
            </a:endParaRPr>
          </a:p>
        </p:txBody>
      </p:sp>
      <p:sp>
        <p:nvSpPr>
          <p:cNvPr id="43" name="TextBox 42"/>
          <p:cNvSpPr txBox="1"/>
          <p:nvPr/>
        </p:nvSpPr>
        <p:spPr>
          <a:xfrm>
            <a:off x="4798261" y="1556792"/>
            <a:ext cx="2005987" cy="1615827"/>
          </a:xfrm>
          <a:prstGeom prst="rect">
            <a:avLst/>
          </a:prstGeom>
          <a:noFill/>
        </p:spPr>
        <p:txBody>
          <a:bodyPr wrap="square" rtlCol="0">
            <a:spAutoFit/>
          </a:bodyPr>
          <a:lstStyle/>
          <a:p>
            <a:pPr algn="ctr"/>
            <a:r>
              <a:rPr lang="en-GB" sz="1100" dirty="0" smtClean="0">
                <a:solidFill>
                  <a:schemeClr val="accent5"/>
                </a:solidFill>
              </a:rPr>
              <a:t>A </a:t>
            </a:r>
            <a:r>
              <a:rPr lang="en-GB" sz="1100" b="1" dirty="0" smtClean="0">
                <a:solidFill>
                  <a:schemeClr val="accent2">
                    <a:lumMod val="60000"/>
                    <a:lumOff val="40000"/>
                  </a:schemeClr>
                </a:solidFill>
              </a:rPr>
              <a:t>consultant in </a:t>
            </a:r>
          </a:p>
          <a:p>
            <a:pPr algn="ctr"/>
            <a:r>
              <a:rPr lang="en-GB" sz="1100" b="1" dirty="0" smtClean="0">
                <a:solidFill>
                  <a:schemeClr val="accent2">
                    <a:lumMod val="60000"/>
                    <a:lumOff val="40000"/>
                  </a:schemeClr>
                </a:solidFill>
              </a:rPr>
              <a:t>emergency medicine </a:t>
            </a:r>
          </a:p>
          <a:p>
            <a:pPr algn="ctr"/>
            <a:r>
              <a:rPr lang="en-GB" sz="1100" dirty="0" smtClean="0">
                <a:solidFill>
                  <a:schemeClr val="accent5"/>
                </a:solidFill>
              </a:rPr>
              <a:t>noted the timeliness of the training, stating “there is a clear need as systems [are] under a lot of strain with increased presentations to ED of patients in mental health crisis”.</a:t>
            </a:r>
            <a:endParaRPr lang="en-GB" sz="1000" dirty="0">
              <a:solidFill>
                <a:schemeClr val="accent5"/>
              </a:solidFill>
            </a:endParaRPr>
          </a:p>
        </p:txBody>
      </p:sp>
      <p:sp>
        <p:nvSpPr>
          <p:cNvPr id="25" name="Slide Number Placeholder 3"/>
          <p:cNvSpPr>
            <a:spLocks noGrp="1"/>
          </p:cNvSpPr>
          <p:nvPr>
            <p:ph type="sldNum" sz="quarter" idx="14"/>
          </p:nvPr>
        </p:nvSpPr>
        <p:spPr>
          <a:xfrm>
            <a:off x="6876256" y="6381328"/>
            <a:ext cx="2133600" cy="365125"/>
          </a:xfrm>
        </p:spPr>
        <p:txBody>
          <a:bodyPr/>
          <a:lstStyle/>
          <a:p>
            <a:fld id="{8FC524A1-7B6A-464D-B8BC-8FE2E057339E}" type="slidenum">
              <a:rPr lang="en-GB" smtClean="0"/>
              <a:pPr/>
              <a:t>19</a:t>
            </a:fld>
            <a:endParaRPr lang="en-GB" dirty="0"/>
          </a:p>
        </p:txBody>
      </p:sp>
    </p:spTree>
    <p:extLst>
      <p:ext uri="{BB962C8B-B14F-4D97-AF65-F5344CB8AC3E}">
        <p14:creationId xmlns:p14="http://schemas.microsoft.com/office/powerpoint/2010/main" val="792266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51520" y="2595975"/>
            <a:ext cx="6048672" cy="4145393"/>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500" b="1" dirty="0" smtClean="0">
                <a:solidFill>
                  <a:schemeClr val="accent3">
                    <a:lumMod val="75000"/>
                  </a:schemeClr>
                </a:solidFill>
              </a:rPr>
              <a:t>Key findings from training evaluation</a:t>
            </a:r>
          </a:p>
          <a:p>
            <a:endParaRPr lang="en-GB" sz="1100" b="1" dirty="0">
              <a:solidFill>
                <a:schemeClr val="accent3">
                  <a:lumMod val="75000"/>
                </a:schemeClr>
              </a:solidFill>
            </a:endParaRPr>
          </a:p>
          <a:p>
            <a:pPr marL="449263" indent="-1588"/>
            <a:r>
              <a:rPr lang="en-GB" sz="1100" b="1" dirty="0" smtClean="0">
                <a:solidFill>
                  <a:schemeClr val="accent3">
                    <a:lumMod val="75000"/>
                  </a:schemeClr>
                </a:solidFill>
              </a:rPr>
              <a:t>935 </a:t>
            </a:r>
            <a:r>
              <a:rPr lang="en-GB" sz="1100" dirty="0" smtClean="0">
                <a:solidFill>
                  <a:schemeClr val="tx1"/>
                </a:solidFill>
              </a:rPr>
              <a:t>staff trained from Mental Health trusts, LAS and London’s EDs</a:t>
            </a:r>
          </a:p>
          <a:p>
            <a:pPr marL="449263" indent="-1588"/>
            <a:endParaRPr lang="en-GB" sz="1300" b="1" dirty="0" smtClean="0">
              <a:solidFill>
                <a:schemeClr val="accent3">
                  <a:lumMod val="75000"/>
                </a:schemeClr>
              </a:solidFill>
            </a:endParaRPr>
          </a:p>
          <a:p>
            <a:pPr marL="449263" indent="-1588"/>
            <a:r>
              <a:rPr lang="en-GB" sz="1100" b="1" dirty="0" smtClean="0">
                <a:solidFill>
                  <a:schemeClr val="accent3">
                    <a:lumMod val="75000"/>
                  </a:schemeClr>
                </a:solidFill>
              </a:rPr>
              <a:t>94-95% </a:t>
            </a:r>
            <a:r>
              <a:rPr lang="en-GB" sz="1100" dirty="0" smtClean="0">
                <a:solidFill>
                  <a:schemeClr val="tx1"/>
                </a:solidFill>
              </a:rPr>
              <a:t>attendee satisfaction across all sessions</a:t>
            </a:r>
          </a:p>
          <a:p>
            <a:pPr marL="449263" indent="-1588"/>
            <a:endParaRPr lang="en-GB" sz="1100" b="1" dirty="0">
              <a:solidFill>
                <a:schemeClr val="accent3">
                  <a:lumMod val="75000"/>
                </a:schemeClr>
              </a:solidFill>
            </a:endParaRPr>
          </a:p>
          <a:p>
            <a:pPr marL="449263" indent="-1588"/>
            <a:r>
              <a:rPr lang="en-GB" sz="1100" dirty="0">
                <a:solidFill>
                  <a:schemeClr val="tx1"/>
                </a:solidFill>
              </a:rPr>
              <a:t>Training is enhanced by bringing </a:t>
            </a:r>
            <a:r>
              <a:rPr lang="en-GB" sz="1100" b="1" dirty="0">
                <a:solidFill>
                  <a:schemeClr val="accent3">
                    <a:lumMod val="75000"/>
                  </a:schemeClr>
                </a:solidFill>
              </a:rPr>
              <a:t>multiple agencies together</a:t>
            </a:r>
            <a:r>
              <a:rPr lang="en-GB" sz="1100" dirty="0">
                <a:solidFill>
                  <a:schemeClr val="accent3">
                    <a:lumMod val="75000"/>
                  </a:schemeClr>
                </a:solidFill>
              </a:rPr>
              <a:t> </a:t>
            </a:r>
            <a:r>
              <a:rPr lang="en-GB" sz="1100" dirty="0">
                <a:solidFill>
                  <a:schemeClr val="tx1"/>
                </a:solidFill>
              </a:rPr>
              <a:t>to discuss different </a:t>
            </a:r>
            <a:r>
              <a:rPr lang="en-GB" sz="1100" dirty="0" smtClean="0">
                <a:solidFill>
                  <a:schemeClr val="tx1"/>
                </a:solidFill>
              </a:rPr>
              <a:t>perspectives </a:t>
            </a:r>
            <a:r>
              <a:rPr lang="en-GB" sz="1100" dirty="0">
                <a:solidFill>
                  <a:schemeClr val="tx1"/>
                </a:solidFill>
              </a:rPr>
              <a:t>and </a:t>
            </a:r>
            <a:r>
              <a:rPr lang="en-GB" sz="1100" dirty="0" smtClean="0">
                <a:solidFill>
                  <a:schemeClr val="tx1"/>
                </a:solidFill>
              </a:rPr>
              <a:t>clarify </a:t>
            </a:r>
            <a:r>
              <a:rPr lang="en-GB" sz="1100" dirty="0">
                <a:solidFill>
                  <a:schemeClr val="tx1"/>
                </a:solidFill>
              </a:rPr>
              <a:t>staff </a:t>
            </a:r>
            <a:r>
              <a:rPr lang="en-GB" sz="1100" dirty="0" smtClean="0">
                <a:solidFill>
                  <a:schemeClr val="tx1"/>
                </a:solidFill>
              </a:rPr>
              <a:t>roles and legal </a:t>
            </a:r>
            <a:r>
              <a:rPr lang="en-GB" sz="1100" dirty="0" smtClean="0">
                <a:solidFill>
                  <a:schemeClr val="tx1"/>
                </a:solidFill>
              </a:rPr>
              <a:t>responsibilities; </a:t>
            </a:r>
            <a:r>
              <a:rPr lang="en-GB" sz="1100" dirty="0" smtClean="0">
                <a:solidFill>
                  <a:schemeClr val="tx1"/>
                </a:solidFill>
              </a:rPr>
              <a:t>88% </a:t>
            </a:r>
            <a:r>
              <a:rPr lang="en-GB" sz="1100" dirty="0">
                <a:solidFill>
                  <a:schemeClr val="accent5"/>
                </a:solidFill>
              </a:rPr>
              <a:t>of participants in MH trusts</a:t>
            </a:r>
            <a:r>
              <a:rPr lang="en-GB" sz="1100" dirty="0" smtClean="0">
                <a:solidFill>
                  <a:schemeClr val="tx1"/>
                </a:solidFill>
              </a:rPr>
              <a:t> felt sessions were an opportunity to build </a:t>
            </a:r>
            <a:r>
              <a:rPr lang="en-GB" sz="1100" dirty="0" smtClean="0">
                <a:solidFill>
                  <a:schemeClr val="tx1"/>
                </a:solidFill>
              </a:rPr>
              <a:t> </a:t>
            </a:r>
            <a:r>
              <a:rPr lang="en-GB" sz="1100" dirty="0" smtClean="0">
                <a:solidFill>
                  <a:schemeClr val="tx1"/>
                </a:solidFill>
              </a:rPr>
              <a:t>improve relations with other agencies </a:t>
            </a:r>
          </a:p>
          <a:p>
            <a:pPr marL="449263" indent="-1588"/>
            <a:endParaRPr lang="en-GB" sz="1100" dirty="0">
              <a:solidFill>
                <a:schemeClr val="tx1"/>
              </a:solidFill>
            </a:endParaRPr>
          </a:p>
          <a:p>
            <a:pPr marL="449263" indent="-1588"/>
            <a:r>
              <a:rPr lang="en-GB" sz="1100" dirty="0" smtClean="0">
                <a:solidFill>
                  <a:schemeClr val="accent5"/>
                </a:solidFill>
              </a:rPr>
              <a:t>98% of participants in MH trusts felt the session provided </a:t>
            </a:r>
            <a:r>
              <a:rPr lang="en-GB" sz="1100" b="1" dirty="0">
                <a:solidFill>
                  <a:schemeClr val="accent3">
                    <a:lumMod val="75000"/>
                  </a:schemeClr>
                </a:solidFill>
              </a:rPr>
              <a:t>fresh insight on legislation, how it is changing and highlighted the implications of changes </a:t>
            </a:r>
          </a:p>
          <a:p>
            <a:pPr marL="449263" indent="-1588"/>
            <a:endParaRPr lang="en-GB" sz="1100" dirty="0">
              <a:solidFill>
                <a:schemeClr val="tx1"/>
              </a:solidFill>
            </a:endParaRPr>
          </a:p>
          <a:p>
            <a:pPr marL="449263" indent="-1588"/>
            <a:r>
              <a:rPr lang="en-US" sz="1100" dirty="0">
                <a:solidFill>
                  <a:schemeClr val="accent5"/>
                </a:solidFill>
              </a:rPr>
              <a:t>88% of ED participants felt the group discussions </a:t>
            </a:r>
            <a:r>
              <a:rPr lang="en-US" sz="1100" b="1" dirty="0">
                <a:solidFill>
                  <a:schemeClr val="accent3">
                    <a:lumMod val="75000"/>
                  </a:schemeClr>
                </a:solidFill>
              </a:rPr>
              <a:t>helped them explore their responsibilities for keeping patients safe. </a:t>
            </a:r>
            <a:r>
              <a:rPr lang="en-US" sz="1100" dirty="0" smtClean="0">
                <a:solidFill>
                  <a:srgbClr val="3F3F3F"/>
                </a:solidFill>
              </a:rPr>
              <a:t>There </a:t>
            </a:r>
            <a:r>
              <a:rPr lang="en-US" sz="1100" dirty="0">
                <a:solidFill>
                  <a:srgbClr val="3F3F3F"/>
                </a:solidFill>
              </a:rPr>
              <a:t>is </a:t>
            </a:r>
            <a:r>
              <a:rPr lang="en-US" sz="1100" b="1" dirty="0">
                <a:solidFill>
                  <a:schemeClr val="accent3">
                    <a:lumMod val="75000"/>
                  </a:schemeClr>
                </a:solidFill>
              </a:rPr>
              <a:t>significant appetite for training around mental health in EDs with10 EDs booking repeat </a:t>
            </a:r>
            <a:r>
              <a:rPr lang="en-US" sz="1100" b="1" dirty="0" smtClean="0">
                <a:solidFill>
                  <a:schemeClr val="accent3">
                    <a:lumMod val="75000"/>
                  </a:schemeClr>
                </a:solidFill>
              </a:rPr>
              <a:t>sessions</a:t>
            </a:r>
          </a:p>
          <a:p>
            <a:pPr marL="449263" indent="-1588"/>
            <a:endParaRPr lang="en-US" sz="1100" b="1" dirty="0" smtClean="0">
              <a:solidFill>
                <a:schemeClr val="accent3">
                  <a:lumMod val="75000"/>
                </a:schemeClr>
              </a:solidFill>
            </a:endParaRPr>
          </a:p>
          <a:p>
            <a:pPr marL="449263" indent="-1588"/>
            <a:r>
              <a:rPr lang="en-GB" sz="1100" dirty="0" smtClean="0">
                <a:solidFill>
                  <a:srgbClr val="3F3F3F"/>
                </a:solidFill>
              </a:rPr>
              <a:t>Shortage </a:t>
            </a:r>
            <a:r>
              <a:rPr lang="en-GB" sz="1100" dirty="0">
                <a:solidFill>
                  <a:srgbClr val="3F3F3F"/>
                </a:solidFill>
              </a:rPr>
              <a:t>of beds, independent s12 </a:t>
            </a:r>
            <a:r>
              <a:rPr lang="en-GB" sz="1100" dirty="0" smtClean="0">
                <a:solidFill>
                  <a:srgbClr val="3F3F3F"/>
                </a:solidFill>
              </a:rPr>
              <a:t>Dr/AMHP, out </a:t>
            </a:r>
            <a:r>
              <a:rPr lang="en-GB" sz="1100" dirty="0">
                <a:solidFill>
                  <a:srgbClr val="3F3F3F"/>
                </a:solidFill>
              </a:rPr>
              <a:t>of area patients requiring admission and delays in secure </a:t>
            </a:r>
            <a:r>
              <a:rPr lang="en-GB" sz="1100" dirty="0" smtClean="0">
                <a:solidFill>
                  <a:srgbClr val="3F3F3F"/>
                </a:solidFill>
              </a:rPr>
              <a:t>transport are </a:t>
            </a:r>
            <a:r>
              <a:rPr lang="en-GB" sz="1100" b="1" dirty="0" smtClean="0">
                <a:solidFill>
                  <a:schemeClr val="accent3">
                    <a:lumMod val="75000"/>
                  </a:schemeClr>
                </a:solidFill>
              </a:rPr>
              <a:t>key causes of s136 pathway delays. </a:t>
            </a:r>
            <a:r>
              <a:rPr lang="en-GB" sz="1100" dirty="0">
                <a:solidFill>
                  <a:srgbClr val="3F3F3F"/>
                </a:solidFill>
              </a:rPr>
              <a:t>A number of </a:t>
            </a:r>
            <a:r>
              <a:rPr lang="en-GB" sz="1100" b="1" dirty="0">
                <a:solidFill>
                  <a:schemeClr val="accent3">
                    <a:lumMod val="75000"/>
                  </a:schemeClr>
                </a:solidFill>
              </a:rPr>
              <a:t>national, regional and local actions are in place to address s136 challenges highlighted </a:t>
            </a:r>
            <a:r>
              <a:rPr lang="en-GB" sz="1100" dirty="0">
                <a:solidFill>
                  <a:srgbClr val="3F3F3F"/>
                </a:solidFill>
              </a:rPr>
              <a:t>in the sessions as well as a </a:t>
            </a:r>
            <a:r>
              <a:rPr lang="en-GB" sz="1100" b="1" dirty="0">
                <a:solidFill>
                  <a:schemeClr val="accent3">
                    <a:lumMod val="75000"/>
                  </a:schemeClr>
                </a:solidFill>
                <a:hlinkClick r:id="rId2"/>
              </a:rPr>
              <a:t>toolkit</a:t>
            </a:r>
            <a:r>
              <a:rPr lang="en-GB" sz="1100" b="1" dirty="0">
                <a:solidFill>
                  <a:schemeClr val="accent3">
                    <a:lumMod val="75000"/>
                  </a:schemeClr>
                </a:solidFill>
              </a:rPr>
              <a:t> to support local training </a:t>
            </a:r>
          </a:p>
          <a:p>
            <a:pPr marL="449263" indent="-1588"/>
            <a:endParaRPr lang="en-US" sz="1100" b="1" dirty="0" smtClean="0">
              <a:solidFill>
                <a:schemeClr val="tx1"/>
              </a:solidFill>
            </a:endParaRPr>
          </a:p>
          <a:p>
            <a:pPr marL="449263" indent="-1588"/>
            <a:r>
              <a:rPr lang="en-US" sz="1100" b="1" dirty="0" smtClean="0">
                <a:solidFill>
                  <a:schemeClr val="accent3">
                    <a:lumMod val="75000"/>
                  </a:schemeClr>
                </a:solidFill>
              </a:rPr>
              <a:t>86-89% </a:t>
            </a:r>
            <a:r>
              <a:rPr lang="en-US" sz="1100" b="1" dirty="0">
                <a:solidFill>
                  <a:schemeClr val="accent3">
                    <a:lumMod val="75000"/>
                  </a:schemeClr>
                </a:solidFill>
              </a:rPr>
              <a:t>felt the training would make a difference to how they did their job </a:t>
            </a:r>
          </a:p>
          <a:p>
            <a:pPr marL="449263" indent="-1588"/>
            <a:endParaRPr lang="en-US" sz="1100" b="1" dirty="0">
              <a:solidFill>
                <a:schemeClr val="tx1"/>
              </a:solidFill>
            </a:endParaRPr>
          </a:p>
          <a:p>
            <a:pPr marL="541338"/>
            <a:endParaRPr lang="en-GB" sz="1300" b="1" dirty="0">
              <a:solidFill>
                <a:schemeClr val="accent3">
                  <a:lumMod val="75000"/>
                </a:schemeClr>
              </a:solidFill>
            </a:endParaRPr>
          </a:p>
        </p:txBody>
      </p:sp>
      <p:sp>
        <p:nvSpPr>
          <p:cNvPr id="2" name="Title 1"/>
          <p:cNvSpPr>
            <a:spLocks noGrp="1"/>
          </p:cNvSpPr>
          <p:nvPr>
            <p:ph type="title"/>
          </p:nvPr>
        </p:nvSpPr>
        <p:spPr>
          <a:solidFill>
            <a:schemeClr val="accent3"/>
          </a:solidFill>
        </p:spPr>
        <p:txBody>
          <a:bodyPr/>
          <a:lstStyle/>
          <a:p>
            <a:pPr marL="0"/>
            <a:r>
              <a:rPr lang="en-GB" dirty="0" smtClean="0"/>
              <a:t>Summary</a:t>
            </a:r>
            <a:endParaRPr lang="en-GB" dirty="0"/>
          </a:p>
        </p:txBody>
      </p:sp>
      <p:sp>
        <p:nvSpPr>
          <p:cNvPr id="4" name="Slide Number Placeholder 3"/>
          <p:cNvSpPr>
            <a:spLocks noGrp="1"/>
          </p:cNvSpPr>
          <p:nvPr>
            <p:ph type="sldNum" sz="quarter" idx="14"/>
          </p:nvPr>
        </p:nvSpPr>
        <p:spPr>
          <a:xfrm>
            <a:off x="6876256" y="6381328"/>
            <a:ext cx="2133600" cy="365125"/>
          </a:xfrm>
        </p:spPr>
        <p:txBody>
          <a:bodyPr/>
          <a:lstStyle/>
          <a:p>
            <a:fld id="{8FC524A1-7B6A-464D-B8BC-8FE2E057339E}" type="slidenum">
              <a:rPr lang="en-GB" smtClean="0"/>
              <a:pPr/>
              <a:t>2</a:t>
            </a:fld>
            <a:endParaRPr lang="en-GB" dirty="0"/>
          </a:p>
        </p:txBody>
      </p:sp>
      <p:sp>
        <p:nvSpPr>
          <p:cNvPr id="11" name="Rectangle 10"/>
          <p:cNvSpPr/>
          <p:nvPr/>
        </p:nvSpPr>
        <p:spPr>
          <a:xfrm>
            <a:off x="201485" y="764704"/>
            <a:ext cx="8690995" cy="1831271"/>
          </a:xfrm>
          <a:prstGeom prst="rect">
            <a:avLst/>
          </a:prstGeom>
        </p:spPr>
        <p:txBody>
          <a:bodyPr wrap="square">
            <a:spAutoFit/>
          </a:bodyPr>
          <a:lstStyle/>
          <a:p>
            <a:r>
              <a:rPr lang="en-GB" sz="1100" dirty="0"/>
              <a:t>In 2017, London’s Crisis Care Programme developed multiagency training sessions to support the preparation of local systems for s136 Mental Health Act </a:t>
            </a:r>
            <a:r>
              <a:rPr lang="en-GB" sz="1100" dirty="0" smtClean="0"/>
              <a:t>(MHA) legislation changes in November 2017. </a:t>
            </a:r>
            <a:r>
              <a:rPr lang="en-GB" sz="1100" dirty="0"/>
              <a:t>These were </a:t>
            </a:r>
            <a:r>
              <a:rPr lang="en-GB" sz="1100" dirty="0" smtClean="0"/>
              <a:t>initially held </a:t>
            </a:r>
            <a:r>
              <a:rPr lang="en-GB" sz="1100" dirty="0"/>
              <a:t>in each of London’s mental health </a:t>
            </a:r>
            <a:r>
              <a:rPr lang="en-GB" sz="1100" dirty="0" smtClean="0"/>
              <a:t>trusts and at London </a:t>
            </a:r>
            <a:r>
              <a:rPr lang="en-GB" sz="1100" dirty="0"/>
              <a:t>Ambulance </a:t>
            </a:r>
            <a:r>
              <a:rPr lang="en-GB" sz="1100" dirty="0" smtClean="0"/>
              <a:t>Service (LAS). </a:t>
            </a:r>
            <a:r>
              <a:rPr lang="en-GB" sz="1100" dirty="0"/>
              <a:t>The training focused on MHA and aligning local policies </a:t>
            </a:r>
            <a:r>
              <a:rPr lang="en-GB" sz="1100" dirty="0" smtClean="0"/>
              <a:t>to </a:t>
            </a:r>
            <a:r>
              <a:rPr lang="en-GB" sz="1100" dirty="0">
                <a:hlinkClick r:id="rId3"/>
              </a:rPr>
              <a:t>London’s section 136 pathway and Health Based Place of Safety specification</a:t>
            </a:r>
            <a:r>
              <a:rPr lang="en-GB" sz="1100" dirty="0"/>
              <a:t>. It covered the roles and responsibilities for staff along the s136 pathway, particularly in light of the legislative changes.</a:t>
            </a:r>
          </a:p>
          <a:p>
            <a:endParaRPr lang="en-GB" sz="700" dirty="0" smtClean="0"/>
          </a:p>
          <a:p>
            <a:r>
              <a:rPr lang="en-GB" sz="1100" dirty="0" smtClean="0"/>
              <a:t>Recognising </a:t>
            </a:r>
            <a:r>
              <a:rPr lang="en-GB" sz="1100" dirty="0"/>
              <a:t>challenges for the care of s136 patients in emergency departments (EDs), Healthy London Partnership (HLP) </a:t>
            </a:r>
            <a:r>
              <a:rPr lang="en-GB" sz="1100" dirty="0" smtClean="0"/>
              <a:t>also developed </a:t>
            </a:r>
            <a:r>
              <a:rPr lang="en-GB" sz="1100" dirty="0"/>
              <a:t>and carried out a series of bespoke training sessions </a:t>
            </a:r>
            <a:r>
              <a:rPr lang="en-GB" sz="1100" dirty="0" smtClean="0"/>
              <a:t>in 2018-19 to </a:t>
            </a:r>
            <a:r>
              <a:rPr lang="en-GB" sz="1100" dirty="0"/>
              <a:t>specifically focus on the role of </a:t>
            </a:r>
            <a:r>
              <a:rPr lang="en-GB" sz="1100" dirty="0" smtClean="0"/>
              <a:t>EDs. </a:t>
            </a:r>
          </a:p>
          <a:p>
            <a:endParaRPr lang="en-GB" sz="700" dirty="0"/>
          </a:p>
          <a:p>
            <a:pPr lvl="0"/>
            <a:r>
              <a:rPr lang="en-GB" sz="1100" dirty="0" smtClean="0"/>
              <a:t>An evaluation has been carried out to assess the</a:t>
            </a:r>
            <a:r>
              <a:rPr lang="en-GB" sz="1100" dirty="0" smtClean="0">
                <a:solidFill>
                  <a:srgbClr val="3F3F3F"/>
                </a:solidFill>
              </a:rPr>
              <a:t> </a:t>
            </a:r>
            <a:r>
              <a:rPr lang="en-GB" sz="1100" b="1" dirty="0" smtClean="0">
                <a:solidFill>
                  <a:schemeClr val="accent3">
                    <a:lumMod val="75000"/>
                  </a:schemeClr>
                </a:solidFill>
              </a:rPr>
              <a:t>effectiveness</a:t>
            </a:r>
            <a:r>
              <a:rPr lang="en-GB" sz="1100" dirty="0" smtClean="0">
                <a:solidFill>
                  <a:srgbClr val="3F3F3F"/>
                </a:solidFill>
              </a:rPr>
              <a:t> </a:t>
            </a:r>
            <a:r>
              <a:rPr lang="en-GB" sz="1100" dirty="0">
                <a:solidFill>
                  <a:srgbClr val="3F3F3F"/>
                </a:solidFill>
              </a:rPr>
              <a:t>and</a:t>
            </a:r>
            <a:r>
              <a:rPr lang="en-GB" sz="1100" b="1" dirty="0">
                <a:solidFill>
                  <a:srgbClr val="3F3F3F"/>
                </a:solidFill>
              </a:rPr>
              <a:t> </a:t>
            </a:r>
            <a:r>
              <a:rPr lang="en-GB" sz="1100" b="1" dirty="0">
                <a:solidFill>
                  <a:schemeClr val="accent3">
                    <a:lumMod val="75000"/>
                  </a:schemeClr>
                </a:solidFill>
              </a:rPr>
              <a:t>impact</a:t>
            </a:r>
            <a:r>
              <a:rPr lang="en-GB" sz="1100" b="1" dirty="0">
                <a:solidFill>
                  <a:schemeClr val="accent3"/>
                </a:solidFill>
              </a:rPr>
              <a:t> </a:t>
            </a:r>
            <a:r>
              <a:rPr lang="en-GB" sz="1100" dirty="0">
                <a:solidFill>
                  <a:srgbClr val="3F3F3F"/>
                </a:solidFill>
              </a:rPr>
              <a:t>of the training through attendee feedback, collected via tailored evaluation forms, and identify areas for improvement in future training opportunities</a:t>
            </a:r>
            <a:r>
              <a:rPr lang="en-GB" sz="1100" dirty="0" smtClean="0">
                <a:solidFill>
                  <a:srgbClr val="3F3F3F"/>
                </a:solidFill>
              </a:rPr>
              <a:t>.</a:t>
            </a:r>
            <a:endParaRPr lang="en-GB" sz="1100" dirty="0">
              <a:solidFill>
                <a:srgbClr val="3F3F3F"/>
              </a:solidFill>
            </a:endParaRPr>
          </a:p>
        </p:txBody>
      </p:sp>
      <p:pic>
        <p:nvPicPr>
          <p:cNvPr id="14" name="Picture 6"/>
          <p:cNvPicPr>
            <a:picLocks noChangeAspect="1" noChangeArrowheads="1"/>
          </p:cNvPicPr>
          <p:nvPr/>
        </p:nvPicPr>
        <p:blipFill>
          <a:blip r:embed="rId4" cstate="print">
            <a:duotone>
              <a:prstClr val="black"/>
              <a:schemeClr val="accent3">
                <a:tint val="45000"/>
                <a:satMod val="400000"/>
              </a:schemeClr>
            </a:duotone>
            <a:extLst>
              <a:ext uri="{BEBA8EAE-BF5A-486C-A8C5-ECC9F3942E4B}">
                <a14:imgProps xmlns:a14="http://schemas.microsoft.com/office/drawing/2010/main">
                  <a14:imgLayer r:embed="rId5">
                    <a14:imgEffect>
                      <a14:backgroundRemoval t="5556" b="89881" l="9932" r="89897">
                        <a14:backgroundMark x1="27911" y1="50595" x2="27226" y2="73016"/>
                        <a14:backgroundMark x1="55308" y1="23214" x2="55308" y2="23214"/>
                        <a14:backgroundMark x1="60103" y1="15873" x2="51884" y2="70238"/>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41817" y="3356991"/>
            <a:ext cx="341751" cy="294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Freeform 33"/>
          <p:cNvSpPr>
            <a:spLocks noChangeAspect="1" noEditPoints="1"/>
          </p:cNvSpPr>
          <p:nvPr/>
        </p:nvSpPr>
        <p:spPr bwMode="auto">
          <a:xfrm>
            <a:off x="323528" y="3789040"/>
            <a:ext cx="409657" cy="310427"/>
          </a:xfrm>
          <a:custGeom>
            <a:avLst/>
            <a:gdLst>
              <a:gd name="T0" fmla="*/ 169 w 485"/>
              <a:gd name="T1" fmla="*/ 91 h 364"/>
              <a:gd name="T2" fmla="*/ 169 w 485"/>
              <a:gd name="T3" fmla="*/ 81 h 364"/>
              <a:gd name="T4" fmla="*/ 177 w 485"/>
              <a:gd name="T5" fmla="*/ 74 h 364"/>
              <a:gd name="T6" fmla="*/ 123 w 485"/>
              <a:gd name="T7" fmla="*/ 279 h 364"/>
              <a:gd name="T8" fmla="*/ 49 w 485"/>
              <a:gd name="T9" fmla="*/ 232 h 364"/>
              <a:gd name="T10" fmla="*/ 0 w 485"/>
              <a:gd name="T11" fmla="*/ 359 h 364"/>
              <a:gd name="T12" fmla="*/ 190 w 485"/>
              <a:gd name="T13" fmla="*/ 359 h 364"/>
              <a:gd name="T14" fmla="*/ 95 w 485"/>
              <a:gd name="T15" fmla="*/ 181 h 364"/>
              <a:gd name="T16" fmla="*/ 58 w 485"/>
              <a:gd name="T17" fmla="*/ 232 h 364"/>
              <a:gd name="T18" fmla="*/ 56 w 485"/>
              <a:gd name="T19" fmla="*/ 320 h 364"/>
              <a:gd name="T20" fmla="*/ 114 w 485"/>
              <a:gd name="T21" fmla="*/ 286 h 364"/>
              <a:gd name="T22" fmla="*/ 180 w 485"/>
              <a:gd name="T23" fmla="*/ 355 h 364"/>
              <a:gd name="T24" fmla="*/ 246 w 485"/>
              <a:gd name="T25" fmla="*/ 109 h 364"/>
              <a:gd name="T26" fmla="*/ 262 w 485"/>
              <a:gd name="T27" fmla="*/ 92 h 364"/>
              <a:gd name="T28" fmla="*/ 262 w 485"/>
              <a:gd name="T29" fmla="*/ 102 h 364"/>
              <a:gd name="T30" fmla="*/ 316 w 485"/>
              <a:gd name="T31" fmla="*/ 109 h 364"/>
              <a:gd name="T32" fmla="*/ 299 w 485"/>
              <a:gd name="T33" fmla="*/ 126 h 364"/>
              <a:gd name="T34" fmla="*/ 292 w 485"/>
              <a:gd name="T35" fmla="*/ 109 h 364"/>
              <a:gd name="T36" fmla="*/ 299 w 485"/>
              <a:gd name="T37" fmla="*/ 117 h 364"/>
              <a:gd name="T38" fmla="*/ 327 w 485"/>
              <a:gd name="T39" fmla="*/ 215 h 364"/>
              <a:gd name="T40" fmla="*/ 378 w 485"/>
              <a:gd name="T41" fmla="*/ 108 h 364"/>
              <a:gd name="T42" fmla="*/ 203 w 485"/>
              <a:gd name="T43" fmla="*/ 0 h 364"/>
              <a:gd name="T44" fmla="*/ 154 w 485"/>
              <a:gd name="T45" fmla="*/ 183 h 364"/>
              <a:gd name="T46" fmla="*/ 208 w 485"/>
              <a:gd name="T47" fmla="*/ 143 h 364"/>
              <a:gd name="T48" fmla="*/ 321 w 485"/>
              <a:gd name="T49" fmla="*/ 216 h 364"/>
              <a:gd name="T50" fmla="*/ 226 w 485"/>
              <a:gd name="T51" fmla="*/ 130 h 364"/>
              <a:gd name="T52" fmla="*/ 199 w 485"/>
              <a:gd name="T53" fmla="*/ 137 h 364"/>
              <a:gd name="T54" fmla="*/ 180 w 485"/>
              <a:gd name="T55" fmla="*/ 134 h 364"/>
              <a:gd name="T56" fmla="*/ 131 w 485"/>
              <a:gd name="T57" fmla="*/ 71 h 364"/>
              <a:gd name="T58" fmla="*/ 275 w 485"/>
              <a:gd name="T59" fmla="*/ 49 h 364"/>
              <a:gd name="T60" fmla="*/ 314 w 485"/>
              <a:gd name="T61" fmla="*/ 169 h 364"/>
              <a:gd name="T62" fmla="*/ 296 w 485"/>
              <a:gd name="T63" fmla="*/ 173 h 364"/>
              <a:gd name="T64" fmla="*/ 418 w 485"/>
              <a:gd name="T65" fmla="*/ 279 h 364"/>
              <a:gd name="T66" fmla="*/ 343 w 485"/>
              <a:gd name="T67" fmla="*/ 232 h 364"/>
              <a:gd name="T68" fmla="*/ 295 w 485"/>
              <a:gd name="T69" fmla="*/ 359 h 364"/>
              <a:gd name="T70" fmla="*/ 485 w 485"/>
              <a:gd name="T71" fmla="*/ 359 h 364"/>
              <a:gd name="T72" fmla="*/ 390 w 485"/>
              <a:gd name="T73" fmla="*/ 181 h 364"/>
              <a:gd name="T74" fmla="*/ 353 w 485"/>
              <a:gd name="T75" fmla="*/ 232 h 364"/>
              <a:gd name="T76" fmla="*/ 350 w 485"/>
              <a:gd name="T77" fmla="*/ 320 h 364"/>
              <a:gd name="T78" fmla="*/ 409 w 485"/>
              <a:gd name="T79" fmla="*/ 286 h 364"/>
              <a:gd name="T80" fmla="*/ 475 w 485"/>
              <a:gd name="T81" fmla="*/ 355 h 364"/>
              <a:gd name="T82" fmla="*/ 189 w 485"/>
              <a:gd name="T83" fmla="*/ 74 h 364"/>
              <a:gd name="T84" fmla="*/ 206 w 485"/>
              <a:gd name="T85" fmla="*/ 57 h 364"/>
              <a:gd name="T86" fmla="*/ 206 w 485"/>
              <a:gd name="T87" fmla="*/ 66 h 364"/>
              <a:gd name="T88" fmla="*/ 260 w 485"/>
              <a:gd name="T89" fmla="*/ 74 h 364"/>
              <a:gd name="T90" fmla="*/ 243 w 485"/>
              <a:gd name="T91" fmla="*/ 91 h 364"/>
              <a:gd name="T92" fmla="*/ 236 w 485"/>
              <a:gd name="T93" fmla="*/ 74 h 364"/>
              <a:gd name="T94" fmla="*/ 243 w 485"/>
              <a:gd name="T95" fmla="*/ 81 h 364"/>
              <a:gd name="T96" fmla="*/ 336 w 485"/>
              <a:gd name="T97" fmla="*/ 92 h 364"/>
              <a:gd name="T98" fmla="*/ 336 w 485"/>
              <a:gd name="T99" fmla="*/ 102 h 364"/>
              <a:gd name="T100" fmla="*/ 329 w 485"/>
              <a:gd name="T101" fmla="*/ 109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5" h="364">
                <a:moveTo>
                  <a:pt x="169" y="57"/>
                </a:moveTo>
                <a:cubicBezTo>
                  <a:pt x="160" y="57"/>
                  <a:pt x="153" y="65"/>
                  <a:pt x="153" y="74"/>
                </a:cubicBezTo>
                <a:cubicBezTo>
                  <a:pt x="153" y="83"/>
                  <a:pt x="160" y="91"/>
                  <a:pt x="169" y="91"/>
                </a:cubicBezTo>
                <a:cubicBezTo>
                  <a:pt x="179" y="91"/>
                  <a:pt x="186" y="83"/>
                  <a:pt x="186" y="74"/>
                </a:cubicBezTo>
                <a:cubicBezTo>
                  <a:pt x="186" y="65"/>
                  <a:pt x="179" y="57"/>
                  <a:pt x="169" y="57"/>
                </a:cubicBezTo>
                <a:close/>
                <a:moveTo>
                  <a:pt x="169" y="81"/>
                </a:moveTo>
                <a:cubicBezTo>
                  <a:pt x="165" y="81"/>
                  <a:pt x="162" y="78"/>
                  <a:pt x="162" y="74"/>
                </a:cubicBezTo>
                <a:cubicBezTo>
                  <a:pt x="162" y="70"/>
                  <a:pt x="165" y="66"/>
                  <a:pt x="169" y="66"/>
                </a:cubicBezTo>
                <a:cubicBezTo>
                  <a:pt x="173" y="66"/>
                  <a:pt x="177" y="70"/>
                  <a:pt x="177" y="74"/>
                </a:cubicBezTo>
                <a:cubicBezTo>
                  <a:pt x="177" y="78"/>
                  <a:pt x="173" y="81"/>
                  <a:pt x="169" y="81"/>
                </a:cubicBezTo>
                <a:close/>
                <a:moveTo>
                  <a:pt x="138" y="312"/>
                </a:moveTo>
                <a:cubicBezTo>
                  <a:pt x="127" y="309"/>
                  <a:pt x="124" y="290"/>
                  <a:pt x="123" y="279"/>
                </a:cubicBezTo>
                <a:cubicBezTo>
                  <a:pt x="134" y="267"/>
                  <a:pt x="141" y="250"/>
                  <a:pt x="141" y="232"/>
                </a:cubicBezTo>
                <a:cubicBezTo>
                  <a:pt x="141" y="195"/>
                  <a:pt x="123" y="171"/>
                  <a:pt x="95" y="171"/>
                </a:cubicBezTo>
                <a:cubicBezTo>
                  <a:pt x="66" y="171"/>
                  <a:pt x="49" y="195"/>
                  <a:pt x="49" y="232"/>
                </a:cubicBezTo>
                <a:cubicBezTo>
                  <a:pt x="49" y="251"/>
                  <a:pt x="56" y="268"/>
                  <a:pt x="67" y="279"/>
                </a:cubicBezTo>
                <a:cubicBezTo>
                  <a:pt x="67" y="293"/>
                  <a:pt x="62" y="308"/>
                  <a:pt x="53" y="311"/>
                </a:cubicBezTo>
                <a:cubicBezTo>
                  <a:pt x="9" y="320"/>
                  <a:pt x="0" y="342"/>
                  <a:pt x="0" y="359"/>
                </a:cubicBezTo>
                <a:cubicBezTo>
                  <a:pt x="0" y="362"/>
                  <a:pt x="2" y="364"/>
                  <a:pt x="4" y="364"/>
                </a:cubicBezTo>
                <a:cubicBezTo>
                  <a:pt x="185" y="364"/>
                  <a:pt x="185" y="364"/>
                  <a:pt x="185" y="364"/>
                </a:cubicBezTo>
                <a:cubicBezTo>
                  <a:pt x="188" y="364"/>
                  <a:pt x="190" y="362"/>
                  <a:pt x="190" y="359"/>
                </a:cubicBezTo>
                <a:cubicBezTo>
                  <a:pt x="190" y="343"/>
                  <a:pt x="181" y="321"/>
                  <a:pt x="138" y="312"/>
                </a:cubicBezTo>
                <a:close/>
                <a:moveTo>
                  <a:pt x="58" y="232"/>
                </a:moveTo>
                <a:cubicBezTo>
                  <a:pt x="58" y="185"/>
                  <a:pt x="86" y="181"/>
                  <a:pt x="95" y="181"/>
                </a:cubicBezTo>
                <a:cubicBezTo>
                  <a:pt x="104" y="181"/>
                  <a:pt x="132" y="185"/>
                  <a:pt x="132" y="232"/>
                </a:cubicBezTo>
                <a:cubicBezTo>
                  <a:pt x="132" y="261"/>
                  <a:pt x="112" y="283"/>
                  <a:pt x="95" y="283"/>
                </a:cubicBezTo>
                <a:cubicBezTo>
                  <a:pt x="77" y="283"/>
                  <a:pt x="58" y="261"/>
                  <a:pt x="58" y="232"/>
                </a:cubicBezTo>
                <a:close/>
                <a:moveTo>
                  <a:pt x="9" y="355"/>
                </a:moveTo>
                <a:cubicBezTo>
                  <a:pt x="12" y="338"/>
                  <a:pt x="27" y="326"/>
                  <a:pt x="55" y="320"/>
                </a:cubicBezTo>
                <a:cubicBezTo>
                  <a:pt x="55" y="320"/>
                  <a:pt x="55" y="320"/>
                  <a:pt x="56" y="320"/>
                </a:cubicBezTo>
                <a:cubicBezTo>
                  <a:pt x="68" y="316"/>
                  <a:pt x="74" y="301"/>
                  <a:pt x="76" y="286"/>
                </a:cubicBezTo>
                <a:cubicBezTo>
                  <a:pt x="82" y="290"/>
                  <a:pt x="88" y="292"/>
                  <a:pt x="95" y="292"/>
                </a:cubicBezTo>
                <a:cubicBezTo>
                  <a:pt x="102" y="292"/>
                  <a:pt x="108" y="290"/>
                  <a:pt x="114" y="286"/>
                </a:cubicBezTo>
                <a:cubicBezTo>
                  <a:pt x="116" y="302"/>
                  <a:pt x="122" y="317"/>
                  <a:pt x="136" y="321"/>
                </a:cubicBezTo>
                <a:cubicBezTo>
                  <a:pt x="136" y="321"/>
                  <a:pt x="136" y="321"/>
                  <a:pt x="136" y="321"/>
                </a:cubicBezTo>
                <a:cubicBezTo>
                  <a:pt x="163" y="326"/>
                  <a:pt x="178" y="338"/>
                  <a:pt x="180" y="355"/>
                </a:cubicBezTo>
                <a:lnTo>
                  <a:pt x="9" y="355"/>
                </a:lnTo>
                <a:close/>
                <a:moveTo>
                  <a:pt x="262" y="92"/>
                </a:moveTo>
                <a:cubicBezTo>
                  <a:pt x="253" y="92"/>
                  <a:pt x="246" y="100"/>
                  <a:pt x="246" y="109"/>
                </a:cubicBezTo>
                <a:cubicBezTo>
                  <a:pt x="246" y="118"/>
                  <a:pt x="253" y="126"/>
                  <a:pt x="262" y="126"/>
                </a:cubicBezTo>
                <a:cubicBezTo>
                  <a:pt x="272" y="126"/>
                  <a:pt x="279" y="118"/>
                  <a:pt x="279" y="109"/>
                </a:cubicBezTo>
                <a:cubicBezTo>
                  <a:pt x="279" y="100"/>
                  <a:pt x="272" y="92"/>
                  <a:pt x="262" y="92"/>
                </a:cubicBezTo>
                <a:close/>
                <a:moveTo>
                  <a:pt x="262" y="117"/>
                </a:moveTo>
                <a:cubicBezTo>
                  <a:pt x="258" y="117"/>
                  <a:pt x="255" y="113"/>
                  <a:pt x="255" y="109"/>
                </a:cubicBezTo>
                <a:cubicBezTo>
                  <a:pt x="255" y="105"/>
                  <a:pt x="258" y="102"/>
                  <a:pt x="262" y="102"/>
                </a:cubicBezTo>
                <a:cubicBezTo>
                  <a:pt x="267" y="102"/>
                  <a:pt x="270" y="105"/>
                  <a:pt x="270" y="109"/>
                </a:cubicBezTo>
                <a:cubicBezTo>
                  <a:pt x="270" y="113"/>
                  <a:pt x="267" y="117"/>
                  <a:pt x="262" y="117"/>
                </a:cubicBezTo>
                <a:close/>
                <a:moveTo>
                  <a:pt x="316" y="109"/>
                </a:moveTo>
                <a:cubicBezTo>
                  <a:pt x="316" y="100"/>
                  <a:pt x="308" y="92"/>
                  <a:pt x="299" y="92"/>
                </a:cubicBezTo>
                <a:cubicBezTo>
                  <a:pt x="290" y="92"/>
                  <a:pt x="282" y="100"/>
                  <a:pt x="282" y="109"/>
                </a:cubicBezTo>
                <a:cubicBezTo>
                  <a:pt x="282" y="118"/>
                  <a:pt x="290" y="126"/>
                  <a:pt x="299" y="126"/>
                </a:cubicBezTo>
                <a:cubicBezTo>
                  <a:pt x="308" y="126"/>
                  <a:pt x="316" y="118"/>
                  <a:pt x="316" y="109"/>
                </a:cubicBezTo>
                <a:close/>
                <a:moveTo>
                  <a:pt x="299" y="117"/>
                </a:moveTo>
                <a:cubicBezTo>
                  <a:pt x="295" y="117"/>
                  <a:pt x="292" y="113"/>
                  <a:pt x="292" y="109"/>
                </a:cubicBezTo>
                <a:cubicBezTo>
                  <a:pt x="292" y="105"/>
                  <a:pt x="295" y="102"/>
                  <a:pt x="299" y="102"/>
                </a:cubicBezTo>
                <a:cubicBezTo>
                  <a:pt x="303" y="102"/>
                  <a:pt x="307" y="105"/>
                  <a:pt x="307" y="109"/>
                </a:cubicBezTo>
                <a:cubicBezTo>
                  <a:pt x="307" y="113"/>
                  <a:pt x="303" y="117"/>
                  <a:pt x="299" y="117"/>
                </a:cubicBezTo>
                <a:close/>
                <a:moveTo>
                  <a:pt x="321" y="216"/>
                </a:moveTo>
                <a:cubicBezTo>
                  <a:pt x="322" y="216"/>
                  <a:pt x="323" y="216"/>
                  <a:pt x="324" y="216"/>
                </a:cubicBezTo>
                <a:cubicBezTo>
                  <a:pt x="325" y="216"/>
                  <a:pt x="326" y="216"/>
                  <a:pt x="327" y="215"/>
                </a:cubicBezTo>
                <a:cubicBezTo>
                  <a:pt x="328" y="214"/>
                  <a:pt x="329" y="212"/>
                  <a:pt x="328" y="210"/>
                </a:cubicBezTo>
                <a:cubicBezTo>
                  <a:pt x="328" y="210"/>
                  <a:pt x="321" y="195"/>
                  <a:pt x="320" y="177"/>
                </a:cubicBezTo>
                <a:cubicBezTo>
                  <a:pt x="354" y="168"/>
                  <a:pt x="378" y="140"/>
                  <a:pt x="378" y="108"/>
                </a:cubicBezTo>
                <a:cubicBezTo>
                  <a:pt x="378" y="69"/>
                  <a:pt x="341" y="37"/>
                  <a:pt x="296" y="37"/>
                </a:cubicBezTo>
                <a:cubicBezTo>
                  <a:pt x="289" y="37"/>
                  <a:pt x="283" y="37"/>
                  <a:pt x="276" y="39"/>
                </a:cubicBezTo>
                <a:cubicBezTo>
                  <a:pt x="262" y="15"/>
                  <a:pt x="234" y="0"/>
                  <a:pt x="203" y="0"/>
                </a:cubicBezTo>
                <a:cubicBezTo>
                  <a:pt x="158" y="0"/>
                  <a:pt x="122" y="32"/>
                  <a:pt x="122" y="71"/>
                </a:cubicBezTo>
                <a:cubicBezTo>
                  <a:pt x="122" y="100"/>
                  <a:pt x="141" y="125"/>
                  <a:pt x="171" y="137"/>
                </a:cubicBezTo>
                <a:cubicBezTo>
                  <a:pt x="169" y="163"/>
                  <a:pt x="154" y="183"/>
                  <a:pt x="154" y="183"/>
                </a:cubicBezTo>
                <a:cubicBezTo>
                  <a:pt x="152" y="185"/>
                  <a:pt x="152" y="188"/>
                  <a:pt x="154" y="189"/>
                </a:cubicBezTo>
                <a:cubicBezTo>
                  <a:pt x="155" y="191"/>
                  <a:pt x="157" y="191"/>
                  <a:pt x="159" y="191"/>
                </a:cubicBezTo>
                <a:cubicBezTo>
                  <a:pt x="184" y="179"/>
                  <a:pt x="200" y="164"/>
                  <a:pt x="208" y="143"/>
                </a:cubicBezTo>
                <a:cubicBezTo>
                  <a:pt x="213" y="142"/>
                  <a:pt x="218" y="142"/>
                  <a:pt x="224" y="141"/>
                </a:cubicBezTo>
                <a:cubicBezTo>
                  <a:pt x="236" y="163"/>
                  <a:pt x="261" y="177"/>
                  <a:pt x="289" y="179"/>
                </a:cubicBezTo>
                <a:cubicBezTo>
                  <a:pt x="295" y="193"/>
                  <a:pt x="306" y="205"/>
                  <a:pt x="321" y="216"/>
                </a:cubicBezTo>
                <a:close/>
                <a:moveTo>
                  <a:pt x="292" y="170"/>
                </a:moveTo>
                <a:cubicBezTo>
                  <a:pt x="265" y="169"/>
                  <a:pt x="241" y="155"/>
                  <a:pt x="230" y="133"/>
                </a:cubicBezTo>
                <a:cubicBezTo>
                  <a:pt x="229" y="131"/>
                  <a:pt x="228" y="130"/>
                  <a:pt x="226" y="130"/>
                </a:cubicBezTo>
                <a:cubicBezTo>
                  <a:pt x="226" y="130"/>
                  <a:pt x="225" y="130"/>
                  <a:pt x="225" y="131"/>
                </a:cubicBezTo>
                <a:cubicBezTo>
                  <a:pt x="218" y="132"/>
                  <a:pt x="211" y="133"/>
                  <a:pt x="204" y="133"/>
                </a:cubicBezTo>
                <a:cubicBezTo>
                  <a:pt x="202" y="133"/>
                  <a:pt x="200" y="135"/>
                  <a:pt x="199" y="137"/>
                </a:cubicBezTo>
                <a:cubicBezTo>
                  <a:pt x="199" y="138"/>
                  <a:pt x="199" y="138"/>
                  <a:pt x="199" y="139"/>
                </a:cubicBezTo>
                <a:cubicBezTo>
                  <a:pt x="194" y="154"/>
                  <a:pt x="185" y="165"/>
                  <a:pt x="170" y="175"/>
                </a:cubicBezTo>
                <a:cubicBezTo>
                  <a:pt x="175" y="165"/>
                  <a:pt x="180" y="150"/>
                  <a:pt x="180" y="134"/>
                </a:cubicBezTo>
                <a:cubicBezTo>
                  <a:pt x="180" y="134"/>
                  <a:pt x="180" y="134"/>
                  <a:pt x="180" y="134"/>
                </a:cubicBezTo>
                <a:cubicBezTo>
                  <a:pt x="180" y="132"/>
                  <a:pt x="179" y="130"/>
                  <a:pt x="177" y="129"/>
                </a:cubicBezTo>
                <a:cubicBezTo>
                  <a:pt x="149" y="120"/>
                  <a:pt x="131" y="97"/>
                  <a:pt x="131" y="71"/>
                </a:cubicBezTo>
                <a:cubicBezTo>
                  <a:pt x="131" y="37"/>
                  <a:pt x="164" y="9"/>
                  <a:pt x="203" y="9"/>
                </a:cubicBezTo>
                <a:cubicBezTo>
                  <a:pt x="232" y="9"/>
                  <a:pt x="258" y="24"/>
                  <a:pt x="269" y="47"/>
                </a:cubicBezTo>
                <a:cubicBezTo>
                  <a:pt x="270" y="48"/>
                  <a:pt x="273" y="49"/>
                  <a:pt x="275" y="49"/>
                </a:cubicBezTo>
                <a:cubicBezTo>
                  <a:pt x="282" y="47"/>
                  <a:pt x="289" y="46"/>
                  <a:pt x="296" y="46"/>
                </a:cubicBezTo>
                <a:cubicBezTo>
                  <a:pt x="336" y="46"/>
                  <a:pt x="368" y="74"/>
                  <a:pt x="368" y="108"/>
                </a:cubicBezTo>
                <a:cubicBezTo>
                  <a:pt x="368" y="137"/>
                  <a:pt x="346" y="162"/>
                  <a:pt x="314" y="169"/>
                </a:cubicBezTo>
                <a:cubicBezTo>
                  <a:pt x="312" y="169"/>
                  <a:pt x="310" y="171"/>
                  <a:pt x="310" y="173"/>
                </a:cubicBezTo>
                <a:cubicBezTo>
                  <a:pt x="311" y="183"/>
                  <a:pt x="312" y="191"/>
                  <a:pt x="314" y="198"/>
                </a:cubicBezTo>
                <a:cubicBezTo>
                  <a:pt x="306" y="190"/>
                  <a:pt x="300" y="182"/>
                  <a:pt x="296" y="173"/>
                </a:cubicBezTo>
                <a:cubicBezTo>
                  <a:pt x="296" y="171"/>
                  <a:pt x="294" y="170"/>
                  <a:pt x="292" y="170"/>
                </a:cubicBezTo>
                <a:close/>
                <a:moveTo>
                  <a:pt x="433" y="312"/>
                </a:moveTo>
                <a:cubicBezTo>
                  <a:pt x="422" y="309"/>
                  <a:pt x="418" y="290"/>
                  <a:pt x="418" y="279"/>
                </a:cubicBezTo>
                <a:cubicBezTo>
                  <a:pt x="429" y="267"/>
                  <a:pt x="436" y="250"/>
                  <a:pt x="436" y="232"/>
                </a:cubicBezTo>
                <a:cubicBezTo>
                  <a:pt x="436" y="195"/>
                  <a:pt x="418" y="171"/>
                  <a:pt x="390" y="171"/>
                </a:cubicBezTo>
                <a:cubicBezTo>
                  <a:pt x="361" y="171"/>
                  <a:pt x="343" y="195"/>
                  <a:pt x="343" y="232"/>
                </a:cubicBezTo>
                <a:cubicBezTo>
                  <a:pt x="343" y="251"/>
                  <a:pt x="351" y="268"/>
                  <a:pt x="362" y="279"/>
                </a:cubicBezTo>
                <a:cubicBezTo>
                  <a:pt x="362" y="293"/>
                  <a:pt x="357" y="308"/>
                  <a:pt x="348" y="311"/>
                </a:cubicBezTo>
                <a:cubicBezTo>
                  <a:pt x="304" y="320"/>
                  <a:pt x="295" y="342"/>
                  <a:pt x="295" y="359"/>
                </a:cubicBezTo>
                <a:cubicBezTo>
                  <a:pt x="295" y="362"/>
                  <a:pt x="297" y="364"/>
                  <a:pt x="299" y="364"/>
                </a:cubicBezTo>
                <a:cubicBezTo>
                  <a:pt x="480" y="364"/>
                  <a:pt x="480" y="364"/>
                  <a:pt x="480" y="364"/>
                </a:cubicBezTo>
                <a:cubicBezTo>
                  <a:pt x="483" y="364"/>
                  <a:pt x="485" y="362"/>
                  <a:pt x="485" y="359"/>
                </a:cubicBezTo>
                <a:cubicBezTo>
                  <a:pt x="485" y="343"/>
                  <a:pt x="476" y="321"/>
                  <a:pt x="433" y="312"/>
                </a:cubicBezTo>
                <a:close/>
                <a:moveTo>
                  <a:pt x="353" y="232"/>
                </a:moveTo>
                <a:cubicBezTo>
                  <a:pt x="353" y="185"/>
                  <a:pt x="381" y="181"/>
                  <a:pt x="390" y="181"/>
                </a:cubicBezTo>
                <a:cubicBezTo>
                  <a:pt x="398" y="181"/>
                  <a:pt x="427" y="185"/>
                  <a:pt x="427" y="232"/>
                </a:cubicBezTo>
                <a:cubicBezTo>
                  <a:pt x="427" y="261"/>
                  <a:pt x="407" y="283"/>
                  <a:pt x="390" y="283"/>
                </a:cubicBezTo>
                <a:cubicBezTo>
                  <a:pt x="372" y="283"/>
                  <a:pt x="353" y="261"/>
                  <a:pt x="353" y="232"/>
                </a:cubicBezTo>
                <a:close/>
                <a:moveTo>
                  <a:pt x="304" y="355"/>
                </a:moveTo>
                <a:cubicBezTo>
                  <a:pt x="307" y="338"/>
                  <a:pt x="322" y="326"/>
                  <a:pt x="350" y="320"/>
                </a:cubicBezTo>
                <a:cubicBezTo>
                  <a:pt x="350" y="320"/>
                  <a:pt x="350" y="320"/>
                  <a:pt x="350" y="320"/>
                </a:cubicBezTo>
                <a:cubicBezTo>
                  <a:pt x="363" y="316"/>
                  <a:pt x="369" y="301"/>
                  <a:pt x="371" y="286"/>
                </a:cubicBezTo>
                <a:cubicBezTo>
                  <a:pt x="377" y="290"/>
                  <a:pt x="383" y="292"/>
                  <a:pt x="390" y="292"/>
                </a:cubicBezTo>
                <a:cubicBezTo>
                  <a:pt x="397" y="292"/>
                  <a:pt x="403" y="290"/>
                  <a:pt x="409" y="286"/>
                </a:cubicBezTo>
                <a:cubicBezTo>
                  <a:pt x="411" y="302"/>
                  <a:pt x="417" y="317"/>
                  <a:pt x="431" y="321"/>
                </a:cubicBezTo>
                <a:cubicBezTo>
                  <a:pt x="431" y="321"/>
                  <a:pt x="431" y="321"/>
                  <a:pt x="431" y="321"/>
                </a:cubicBezTo>
                <a:cubicBezTo>
                  <a:pt x="458" y="326"/>
                  <a:pt x="473" y="338"/>
                  <a:pt x="475" y="355"/>
                </a:cubicBezTo>
                <a:lnTo>
                  <a:pt x="304" y="355"/>
                </a:lnTo>
                <a:close/>
                <a:moveTo>
                  <a:pt x="206" y="57"/>
                </a:moveTo>
                <a:cubicBezTo>
                  <a:pt x="197" y="57"/>
                  <a:pt x="189" y="65"/>
                  <a:pt x="189" y="74"/>
                </a:cubicBezTo>
                <a:cubicBezTo>
                  <a:pt x="189" y="83"/>
                  <a:pt x="197" y="91"/>
                  <a:pt x="206" y="91"/>
                </a:cubicBezTo>
                <a:cubicBezTo>
                  <a:pt x="215" y="91"/>
                  <a:pt x="223" y="83"/>
                  <a:pt x="223" y="74"/>
                </a:cubicBezTo>
                <a:cubicBezTo>
                  <a:pt x="223" y="65"/>
                  <a:pt x="215" y="57"/>
                  <a:pt x="206" y="57"/>
                </a:cubicBezTo>
                <a:close/>
                <a:moveTo>
                  <a:pt x="206" y="81"/>
                </a:moveTo>
                <a:cubicBezTo>
                  <a:pt x="202" y="81"/>
                  <a:pt x="199" y="78"/>
                  <a:pt x="199" y="74"/>
                </a:cubicBezTo>
                <a:cubicBezTo>
                  <a:pt x="199" y="70"/>
                  <a:pt x="202" y="66"/>
                  <a:pt x="206" y="66"/>
                </a:cubicBezTo>
                <a:cubicBezTo>
                  <a:pt x="210" y="66"/>
                  <a:pt x="214" y="70"/>
                  <a:pt x="214" y="74"/>
                </a:cubicBezTo>
                <a:cubicBezTo>
                  <a:pt x="214" y="78"/>
                  <a:pt x="210" y="81"/>
                  <a:pt x="206" y="81"/>
                </a:cubicBezTo>
                <a:close/>
                <a:moveTo>
                  <a:pt x="260" y="74"/>
                </a:moveTo>
                <a:cubicBezTo>
                  <a:pt x="260" y="65"/>
                  <a:pt x="252" y="57"/>
                  <a:pt x="243" y="57"/>
                </a:cubicBezTo>
                <a:cubicBezTo>
                  <a:pt x="234" y="57"/>
                  <a:pt x="226" y="65"/>
                  <a:pt x="226" y="74"/>
                </a:cubicBezTo>
                <a:cubicBezTo>
                  <a:pt x="226" y="83"/>
                  <a:pt x="234" y="91"/>
                  <a:pt x="243" y="91"/>
                </a:cubicBezTo>
                <a:cubicBezTo>
                  <a:pt x="252" y="91"/>
                  <a:pt x="260" y="83"/>
                  <a:pt x="260" y="74"/>
                </a:cubicBezTo>
                <a:close/>
                <a:moveTo>
                  <a:pt x="243" y="81"/>
                </a:moveTo>
                <a:cubicBezTo>
                  <a:pt x="239" y="81"/>
                  <a:pt x="236" y="78"/>
                  <a:pt x="236" y="74"/>
                </a:cubicBezTo>
                <a:cubicBezTo>
                  <a:pt x="236" y="70"/>
                  <a:pt x="239" y="66"/>
                  <a:pt x="243" y="66"/>
                </a:cubicBezTo>
                <a:cubicBezTo>
                  <a:pt x="247" y="66"/>
                  <a:pt x="250" y="70"/>
                  <a:pt x="250" y="74"/>
                </a:cubicBezTo>
                <a:cubicBezTo>
                  <a:pt x="250" y="78"/>
                  <a:pt x="247" y="81"/>
                  <a:pt x="243" y="81"/>
                </a:cubicBezTo>
                <a:close/>
                <a:moveTo>
                  <a:pt x="336" y="126"/>
                </a:moveTo>
                <a:cubicBezTo>
                  <a:pt x="345" y="126"/>
                  <a:pt x="353" y="118"/>
                  <a:pt x="353" y="109"/>
                </a:cubicBezTo>
                <a:cubicBezTo>
                  <a:pt x="353" y="100"/>
                  <a:pt x="345" y="92"/>
                  <a:pt x="336" y="92"/>
                </a:cubicBezTo>
                <a:cubicBezTo>
                  <a:pt x="327" y="92"/>
                  <a:pt x="319" y="100"/>
                  <a:pt x="319" y="109"/>
                </a:cubicBezTo>
                <a:cubicBezTo>
                  <a:pt x="319" y="118"/>
                  <a:pt x="327" y="126"/>
                  <a:pt x="336" y="126"/>
                </a:cubicBezTo>
                <a:close/>
                <a:moveTo>
                  <a:pt x="336" y="102"/>
                </a:moveTo>
                <a:cubicBezTo>
                  <a:pt x="340" y="102"/>
                  <a:pt x="343" y="105"/>
                  <a:pt x="343" y="109"/>
                </a:cubicBezTo>
                <a:cubicBezTo>
                  <a:pt x="343" y="113"/>
                  <a:pt x="340" y="117"/>
                  <a:pt x="336" y="117"/>
                </a:cubicBezTo>
                <a:cubicBezTo>
                  <a:pt x="332" y="117"/>
                  <a:pt x="329" y="113"/>
                  <a:pt x="329" y="109"/>
                </a:cubicBezTo>
                <a:cubicBezTo>
                  <a:pt x="329" y="105"/>
                  <a:pt x="332" y="102"/>
                  <a:pt x="336" y="102"/>
                </a:cubicBez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800"/>
          </a:p>
        </p:txBody>
      </p:sp>
      <p:grpSp>
        <p:nvGrpSpPr>
          <p:cNvPr id="19" name="Group 18"/>
          <p:cNvGrpSpPr>
            <a:grpSpLocks noChangeAspect="1"/>
          </p:cNvGrpSpPr>
          <p:nvPr/>
        </p:nvGrpSpPr>
        <p:grpSpPr>
          <a:xfrm>
            <a:off x="362439" y="2924944"/>
            <a:ext cx="321129" cy="323203"/>
            <a:chOff x="3535541" y="3685711"/>
            <a:chExt cx="460395" cy="463369"/>
          </a:xfrm>
        </p:grpSpPr>
        <p:sp>
          <p:nvSpPr>
            <p:cNvPr id="16" name="Freeform 79"/>
            <p:cNvSpPr>
              <a:spLocks noEditPoints="1"/>
            </p:cNvSpPr>
            <p:nvPr/>
          </p:nvSpPr>
          <p:spPr bwMode="auto">
            <a:xfrm>
              <a:off x="3590860" y="3685711"/>
              <a:ext cx="88034" cy="88034"/>
            </a:xfrm>
            <a:custGeom>
              <a:avLst/>
              <a:gdLst>
                <a:gd name="T0" fmla="*/ 22 w 43"/>
                <a:gd name="T1" fmla="*/ 43 h 43"/>
                <a:gd name="T2" fmla="*/ 43 w 43"/>
                <a:gd name="T3" fmla="*/ 21 h 43"/>
                <a:gd name="T4" fmla="*/ 22 w 43"/>
                <a:gd name="T5" fmla="*/ 0 h 43"/>
                <a:gd name="T6" fmla="*/ 0 w 43"/>
                <a:gd name="T7" fmla="*/ 21 h 43"/>
                <a:gd name="T8" fmla="*/ 22 w 43"/>
                <a:gd name="T9" fmla="*/ 43 h 43"/>
                <a:gd name="T10" fmla="*/ 22 w 43"/>
                <a:gd name="T11" fmla="*/ 5 h 43"/>
                <a:gd name="T12" fmla="*/ 39 w 43"/>
                <a:gd name="T13" fmla="*/ 21 h 43"/>
                <a:gd name="T14" fmla="*/ 22 w 43"/>
                <a:gd name="T15" fmla="*/ 38 h 43"/>
                <a:gd name="T16" fmla="*/ 5 w 43"/>
                <a:gd name="T17" fmla="*/ 21 h 43"/>
                <a:gd name="T18" fmla="*/ 22 w 43"/>
                <a:gd name="T19"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3">
                  <a:moveTo>
                    <a:pt x="22" y="43"/>
                  </a:moveTo>
                  <a:cubicBezTo>
                    <a:pt x="34" y="43"/>
                    <a:pt x="43" y="33"/>
                    <a:pt x="43" y="21"/>
                  </a:cubicBezTo>
                  <a:cubicBezTo>
                    <a:pt x="43" y="10"/>
                    <a:pt x="34" y="0"/>
                    <a:pt x="22" y="0"/>
                  </a:cubicBezTo>
                  <a:cubicBezTo>
                    <a:pt x="10" y="0"/>
                    <a:pt x="0" y="10"/>
                    <a:pt x="0" y="21"/>
                  </a:cubicBezTo>
                  <a:cubicBezTo>
                    <a:pt x="0" y="33"/>
                    <a:pt x="10" y="43"/>
                    <a:pt x="22" y="43"/>
                  </a:cubicBezTo>
                  <a:close/>
                  <a:moveTo>
                    <a:pt x="22" y="5"/>
                  </a:moveTo>
                  <a:cubicBezTo>
                    <a:pt x="31" y="5"/>
                    <a:pt x="39" y="12"/>
                    <a:pt x="39" y="21"/>
                  </a:cubicBezTo>
                  <a:cubicBezTo>
                    <a:pt x="39" y="31"/>
                    <a:pt x="31" y="38"/>
                    <a:pt x="22" y="38"/>
                  </a:cubicBezTo>
                  <a:cubicBezTo>
                    <a:pt x="12" y="38"/>
                    <a:pt x="5" y="31"/>
                    <a:pt x="5" y="21"/>
                  </a:cubicBezTo>
                  <a:cubicBezTo>
                    <a:pt x="5" y="12"/>
                    <a:pt x="12" y="5"/>
                    <a:pt x="22" y="5"/>
                  </a:cubicBezTo>
                  <a:close/>
                </a:path>
              </a:pathLst>
            </a:cu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7" name="Freeform 80"/>
            <p:cNvSpPr>
              <a:spLocks noEditPoints="1"/>
            </p:cNvSpPr>
            <p:nvPr/>
          </p:nvSpPr>
          <p:spPr bwMode="auto">
            <a:xfrm>
              <a:off x="3850799" y="3685711"/>
              <a:ext cx="88034" cy="88034"/>
            </a:xfrm>
            <a:custGeom>
              <a:avLst/>
              <a:gdLst>
                <a:gd name="T0" fmla="*/ 22 w 43"/>
                <a:gd name="T1" fmla="*/ 43 h 43"/>
                <a:gd name="T2" fmla="*/ 43 w 43"/>
                <a:gd name="T3" fmla="*/ 21 h 43"/>
                <a:gd name="T4" fmla="*/ 22 w 43"/>
                <a:gd name="T5" fmla="*/ 0 h 43"/>
                <a:gd name="T6" fmla="*/ 0 w 43"/>
                <a:gd name="T7" fmla="*/ 21 h 43"/>
                <a:gd name="T8" fmla="*/ 22 w 43"/>
                <a:gd name="T9" fmla="*/ 43 h 43"/>
                <a:gd name="T10" fmla="*/ 22 w 43"/>
                <a:gd name="T11" fmla="*/ 5 h 43"/>
                <a:gd name="T12" fmla="*/ 39 w 43"/>
                <a:gd name="T13" fmla="*/ 21 h 43"/>
                <a:gd name="T14" fmla="*/ 22 w 43"/>
                <a:gd name="T15" fmla="*/ 38 h 43"/>
                <a:gd name="T16" fmla="*/ 5 w 43"/>
                <a:gd name="T17" fmla="*/ 21 h 43"/>
                <a:gd name="T18" fmla="*/ 22 w 43"/>
                <a:gd name="T19"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3">
                  <a:moveTo>
                    <a:pt x="22" y="43"/>
                  </a:moveTo>
                  <a:cubicBezTo>
                    <a:pt x="34" y="43"/>
                    <a:pt x="43" y="33"/>
                    <a:pt x="43" y="21"/>
                  </a:cubicBezTo>
                  <a:cubicBezTo>
                    <a:pt x="43" y="10"/>
                    <a:pt x="34" y="0"/>
                    <a:pt x="22" y="0"/>
                  </a:cubicBezTo>
                  <a:cubicBezTo>
                    <a:pt x="10" y="0"/>
                    <a:pt x="0" y="10"/>
                    <a:pt x="0" y="21"/>
                  </a:cubicBezTo>
                  <a:cubicBezTo>
                    <a:pt x="0" y="33"/>
                    <a:pt x="10" y="43"/>
                    <a:pt x="22" y="43"/>
                  </a:cubicBezTo>
                  <a:close/>
                  <a:moveTo>
                    <a:pt x="22" y="5"/>
                  </a:moveTo>
                  <a:cubicBezTo>
                    <a:pt x="31" y="5"/>
                    <a:pt x="39" y="12"/>
                    <a:pt x="39" y="21"/>
                  </a:cubicBezTo>
                  <a:cubicBezTo>
                    <a:pt x="39" y="31"/>
                    <a:pt x="31" y="38"/>
                    <a:pt x="22" y="38"/>
                  </a:cubicBezTo>
                  <a:cubicBezTo>
                    <a:pt x="13" y="38"/>
                    <a:pt x="5" y="31"/>
                    <a:pt x="5" y="21"/>
                  </a:cubicBezTo>
                  <a:cubicBezTo>
                    <a:pt x="5" y="12"/>
                    <a:pt x="13" y="5"/>
                    <a:pt x="22" y="5"/>
                  </a:cubicBezTo>
                  <a:close/>
                </a:path>
              </a:pathLst>
            </a:cu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8" name="Freeform 81"/>
            <p:cNvSpPr>
              <a:spLocks noEditPoints="1"/>
            </p:cNvSpPr>
            <p:nvPr/>
          </p:nvSpPr>
          <p:spPr bwMode="auto">
            <a:xfrm>
              <a:off x="3535541" y="3783857"/>
              <a:ext cx="460395" cy="365223"/>
            </a:xfrm>
            <a:custGeom>
              <a:avLst/>
              <a:gdLst>
                <a:gd name="T0" fmla="*/ 205 w 225"/>
                <a:gd name="T1" fmla="*/ 13 h 178"/>
                <a:gd name="T2" fmla="*/ 151 w 225"/>
                <a:gd name="T3" fmla="*/ 13 h 178"/>
                <a:gd name="T4" fmla="*/ 112 w 225"/>
                <a:gd name="T5" fmla="*/ 60 h 178"/>
                <a:gd name="T6" fmla="*/ 74 w 225"/>
                <a:gd name="T7" fmla="*/ 13 h 178"/>
                <a:gd name="T8" fmla="*/ 19 w 225"/>
                <a:gd name="T9" fmla="*/ 13 h 178"/>
                <a:gd name="T10" fmla="*/ 2 w 225"/>
                <a:gd name="T11" fmla="*/ 54 h 178"/>
                <a:gd name="T12" fmla="*/ 26 w 225"/>
                <a:gd name="T13" fmla="*/ 94 h 178"/>
                <a:gd name="T14" fmla="*/ 36 w 225"/>
                <a:gd name="T15" fmla="*/ 178 h 178"/>
                <a:gd name="T16" fmla="*/ 53 w 225"/>
                <a:gd name="T17" fmla="*/ 169 h 178"/>
                <a:gd name="T18" fmla="*/ 74 w 225"/>
                <a:gd name="T19" fmla="*/ 169 h 178"/>
                <a:gd name="T20" fmla="*/ 77 w 225"/>
                <a:gd name="T21" fmla="*/ 60 h 178"/>
                <a:gd name="T22" fmla="*/ 112 w 225"/>
                <a:gd name="T23" fmla="*/ 78 h 178"/>
                <a:gd name="T24" fmla="*/ 147 w 225"/>
                <a:gd name="T25" fmla="*/ 61 h 178"/>
                <a:gd name="T26" fmla="*/ 151 w 225"/>
                <a:gd name="T27" fmla="*/ 169 h 178"/>
                <a:gd name="T28" fmla="*/ 171 w 225"/>
                <a:gd name="T29" fmla="*/ 169 h 178"/>
                <a:gd name="T30" fmla="*/ 189 w 225"/>
                <a:gd name="T31" fmla="*/ 178 h 178"/>
                <a:gd name="T32" fmla="*/ 199 w 225"/>
                <a:gd name="T33" fmla="*/ 169 h 178"/>
                <a:gd name="T34" fmla="*/ 207 w 225"/>
                <a:gd name="T35" fmla="*/ 90 h 178"/>
                <a:gd name="T36" fmla="*/ 81 w 225"/>
                <a:gd name="T37" fmla="*/ 57 h 178"/>
                <a:gd name="T38" fmla="*/ 68 w 225"/>
                <a:gd name="T39" fmla="*/ 24 h 178"/>
                <a:gd name="T40" fmla="*/ 66 w 225"/>
                <a:gd name="T41" fmla="*/ 44 h 178"/>
                <a:gd name="T42" fmla="*/ 69 w 225"/>
                <a:gd name="T43" fmla="*/ 147 h 178"/>
                <a:gd name="T44" fmla="*/ 69 w 225"/>
                <a:gd name="T45" fmla="*/ 169 h 178"/>
                <a:gd name="T46" fmla="*/ 52 w 225"/>
                <a:gd name="T47" fmla="*/ 92 h 178"/>
                <a:gd name="T48" fmla="*/ 41 w 225"/>
                <a:gd name="T49" fmla="*/ 168 h 178"/>
                <a:gd name="T50" fmla="*/ 30 w 225"/>
                <a:gd name="T51" fmla="*/ 169 h 178"/>
                <a:gd name="T52" fmla="*/ 31 w 225"/>
                <a:gd name="T53" fmla="*/ 92 h 178"/>
                <a:gd name="T54" fmla="*/ 31 w 225"/>
                <a:gd name="T55" fmla="*/ 76 h 178"/>
                <a:gd name="T56" fmla="*/ 27 w 225"/>
                <a:gd name="T57" fmla="*/ 35 h 178"/>
                <a:gd name="T58" fmla="*/ 23 w 225"/>
                <a:gd name="T59" fmla="*/ 68 h 178"/>
                <a:gd name="T60" fmla="*/ 27 w 225"/>
                <a:gd name="T61" fmla="*/ 80 h 178"/>
                <a:gd name="T62" fmla="*/ 26 w 225"/>
                <a:gd name="T63" fmla="*/ 89 h 178"/>
                <a:gd name="T64" fmla="*/ 6 w 225"/>
                <a:gd name="T65" fmla="*/ 42 h 178"/>
                <a:gd name="T66" fmla="*/ 48 w 225"/>
                <a:gd name="T67" fmla="*/ 4 h 178"/>
                <a:gd name="T68" fmla="*/ 88 w 225"/>
                <a:gd name="T69" fmla="*/ 47 h 178"/>
                <a:gd name="T70" fmla="*/ 110 w 225"/>
                <a:gd name="T71" fmla="*/ 64 h 178"/>
                <a:gd name="T72" fmla="*/ 114 w 225"/>
                <a:gd name="T73" fmla="*/ 72 h 178"/>
                <a:gd name="T74" fmla="*/ 26 w 225"/>
                <a:gd name="T75" fmla="*/ 43 h 178"/>
                <a:gd name="T76" fmla="*/ 26 w 225"/>
                <a:gd name="T77" fmla="*/ 43 h 178"/>
                <a:gd name="T78" fmla="*/ 198 w 225"/>
                <a:gd name="T79" fmla="*/ 89 h 178"/>
                <a:gd name="T80" fmla="*/ 198 w 225"/>
                <a:gd name="T81" fmla="*/ 80 h 178"/>
                <a:gd name="T82" fmla="*/ 202 w 225"/>
                <a:gd name="T83" fmla="*/ 68 h 178"/>
                <a:gd name="T84" fmla="*/ 198 w 225"/>
                <a:gd name="T85" fmla="*/ 35 h 178"/>
                <a:gd name="T86" fmla="*/ 194 w 225"/>
                <a:gd name="T87" fmla="*/ 76 h 178"/>
                <a:gd name="T88" fmla="*/ 194 w 225"/>
                <a:gd name="T89" fmla="*/ 92 h 178"/>
                <a:gd name="T90" fmla="*/ 195 w 225"/>
                <a:gd name="T91" fmla="*/ 169 h 178"/>
                <a:gd name="T92" fmla="*/ 183 w 225"/>
                <a:gd name="T93" fmla="*/ 168 h 178"/>
                <a:gd name="T94" fmla="*/ 173 w 225"/>
                <a:gd name="T95" fmla="*/ 92 h 178"/>
                <a:gd name="T96" fmla="*/ 155 w 225"/>
                <a:gd name="T97" fmla="*/ 169 h 178"/>
                <a:gd name="T98" fmla="*/ 156 w 225"/>
                <a:gd name="T99" fmla="*/ 147 h 178"/>
                <a:gd name="T100" fmla="*/ 159 w 225"/>
                <a:gd name="T101" fmla="*/ 44 h 178"/>
                <a:gd name="T102" fmla="*/ 157 w 225"/>
                <a:gd name="T103" fmla="*/ 24 h 178"/>
                <a:gd name="T104" fmla="*/ 144 w 225"/>
                <a:gd name="T105" fmla="*/ 57 h 178"/>
                <a:gd name="T106" fmla="*/ 117 w 225"/>
                <a:gd name="T107" fmla="*/ 63 h 178"/>
                <a:gd name="T108" fmla="*/ 137 w 225"/>
                <a:gd name="T109" fmla="*/ 47 h 178"/>
                <a:gd name="T110" fmla="*/ 177 w 225"/>
                <a:gd name="T111" fmla="*/ 4 h 178"/>
                <a:gd name="T112" fmla="*/ 218 w 225"/>
                <a:gd name="T113" fmla="*/ 42 h 178"/>
                <a:gd name="T114" fmla="*/ 203 w 225"/>
                <a:gd name="T115" fmla="*/ 5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5" h="178">
                  <a:moveTo>
                    <a:pt x="222" y="40"/>
                  </a:moveTo>
                  <a:cubicBezTo>
                    <a:pt x="222" y="40"/>
                    <a:pt x="222" y="40"/>
                    <a:pt x="222" y="40"/>
                  </a:cubicBezTo>
                  <a:cubicBezTo>
                    <a:pt x="205" y="13"/>
                    <a:pt x="205" y="13"/>
                    <a:pt x="205" y="13"/>
                  </a:cubicBezTo>
                  <a:cubicBezTo>
                    <a:pt x="199" y="4"/>
                    <a:pt x="195" y="0"/>
                    <a:pt x="177" y="0"/>
                  </a:cubicBezTo>
                  <a:cubicBezTo>
                    <a:pt x="177" y="0"/>
                    <a:pt x="177" y="0"/>
                    <a:pt x="177" y="0"/>
                  </a:cubicBezTo>
                  <a:cubicBezTo>
                    <a:pt x="158" y="0"/>
                    <a:pt x="154" y="8"/>
                    <a:pt x="151" y="13"/>
                  </a:cubicBezTo>
                  <a:cubicBezTo>
                    <a:pt x="151" y="13"/>
                    <a:pt x="151" y="13"/>
                    <a:pt x="151" y="13"/>
                  </a:cubicBezTo>
                  <a:cubicBezTo>
                    <a:pt x="147" y="20"/>
                    <a:pt x="135" y="41"/>
                    <a:pt x="133" y="44"/>
                  </a:cubicBezTo>
                  <a:cubicBezTo>
                    <a:pt x="131" y="46"/>
                    <a:pt x="119" y="55"/>
                    <a:pt x="112" y="60"/>
                  </a:cubicBezTo>
                  <a:cubicBezTo>
                    <a:pt x="107" y="56"/>
                    <a:pt x="98" y="49"/>
                    <a:pt x="92" y="44"/>
                  </a:cubicBezTo>
                  <a:cubicBezTo>
                    <a:pt x="90" y="41"/>
                    <a:pt x="77" y="20"/>
                    <a:pt x="74" y="13"/>
                  </a:cubicBezTo>
                  <a:cubicBezTo>
                    <a:pt x="74" y="13"/>
                    <a:pt x="74" y="13"/>
                    <a:pt x="74" y="13"/>
                  </a:cubicBezTo>
                  <a:cubicBezTo>
                    <a:pt x="71" y="8"/>
                    <a:pt x="66" y="0"/>
                    <a:pt x="48" y="0"/>
                  </a:cubicBezTo>
                  <a:cubicBezTo>
                    <a:pt x="48" y="0"/>
                    <a:pt x="48" y="0"/>
                    <a:pt x="48" y="0"/>
                  </a:cubicBezTo>
                  <a:cubicBezTo>
                    <a:pt x="29" y="0"/>
                    <a:pt x="26" y="4"/>
                    <a:pt x="19" y="13"/>
                  </a:cubicBezTo>
                  <a:cubicBezTo>
                    <a:pt x="2" y="40"/>
                    <a:pt x="2" y="40"/>
                    <a:pt x="2" y="40"/>
                  </a:cubicBezTo>
                  <a:cubicBezTo>
                    <a:pt x="2" y="40"/>
                    <a:pt x="2" y="40"/>
                    <a:pt x="2" y="40"/>
                  </a:cubicBezTo>
                  <a:cubicBezTo>
                    <a:pt x="0" y="44"/>
                    <a:pt x="0" y="49"/>
                    <a:pt x="2" y="54"/>
                  </a:cubicBezTo>
                  <a:cubicBezTo>
                    <a:pt x="17" y="90"/>
                    <a:pt x="17" y="90"/>
                    <a:pt x="17" y="90"/>
                  </a:cubicBezTo>
                  <a:cubicBezTo>
                    <a:pt x="19" y="92"/>
                    <a:pt x="21" y="94"/>
                    <a:pt x="25" y="94"/>
                  </a:cubicBezTo>
                  <a:cubicBezTo>
                    <a:pt x="25" y="94"/>
                    <a:pt x="25" y="94"/>
                    <a:pt x="26" y="94"/>
                  </a:cubicBezTo>
                  <a:cubicBezTo>
                    <a:pt x="25" y="153"/>
                    <a:pt x="25" y="167"/>
                    <a:pt x="25" y="169"/>
                  </a:cubicBezTo>
                  <a:cubicBezTo>
                    <a:pt x="25" y="169"/>
                    <a:pt x="25" y="169"/>
                    <a:pt x="25" y="169"/>
                  </a:cubicBezTo>
                  <a:cubicBezTo>
                    <a:pt x="26" y="174"/>
                    <a:pt x="30" y="178"/>
                    <a:pt x="36" y="178"/>
                  </a:cubicBezTo>
                  <a:cubicBezTo>
                    <a:pt x="41" y="177"/>
                    <a:pt x="46" y="173"/>
                    <a:pt x="46" y="169"/>
                  </a:cubicBezTo>
                  <a:cubicBezTo>
                    <a:pt x="50" y="122"/>
                    <a:pt x="50" y="122"/>
                    <a:pt x="50" y="122"/>
                  </a:cubicBezTo>
                  <a:cubicBezTo>
                    <a:pt x="53" y="169"/>
                    <a:pt x="53" y="169"/>
                    <a:pt x="53" y="169"/>
                  </a:cubicBezTo>
                  <a:cubicBezTo>
                    <a:pt x="54" y="173"/>
                    <a:pt x="58" y="177"/>
                    <a:pt x="63" y="178"/>
                  </a:cubicBezTo>
                  <a:cubicBezTo>
                    <a:pt x="64" y="178"/>
                    <a:pt x="64" y="178"/>
                    <a:pt x="64" y="178"/>
                  </a:cubicBezTo>
                  <a:cubicBezTo>
                    <a:pt x="69" y="178"/>
                    <a:pt x="73" y="174"/>
                    <a:pt x="74" y="169"/>
                  </a:cubicBezTo>
                  <a:cubicBezTo>
                    <a:pt x="74" y="169"/>
                    <a:pt x="74" y="169"/>
                    <a:pt x="74" y="169"/>
                  </a:cubicBezTo>
                  <a:cubicBezTo>
                    <a:pt x="74" y="166"/>
                    <a:pt x="72" y="100"/>
                    <a:pt x="71" y="51"/>
                  </a:cubicBezTo>
                  <a:cubicBezTo>
                    <a:pt x="77" y="60"/>
                    <a:pt x="77" y="60"/>
                    <a:pt x="77" y="60"/>
                  </a:cubicBezTo>
                  <a:cubicBezTo>
                    <a:pt x="77" y="60"/>
                    <a:pt x="78" y="61"/>
                    <a:pt x="78" y="61"/>
                  </a:cubicBezTo>
                  <a:cubicBezTo>
                    <a:pt x="107" y="77"/>
                    <a:pt x="107" y="77"/>
                    <a:pt x="107" y="77"/>
                  </a:cubicBezTo>
                  <a:cubicBezTo>
                    <a:pt x="108" y="78"/>
                    <a:pt x="110" y="78"/>
                    <a:pt x="112" y="78"/>
                  </a:cubicBezTo>
                  <a:cubicBezTo>
                    <a:pt x="113" y="78"/>
                    <a:pt x="113" y="78"/>
                    <a:pt x="114" y="78"/>
                  </a:cubicBezTo>
                  <a:cubicBezTo>
                    <a:pt x="115" y="78"/>
                    <a:pt x="117" y="78"/>
                    <a:pt x="118" y="77"/>
                  </a:cubicBezTo>
                  <a:cubicBezTo>
                    <a:pt x="147" y="61"/>
                    <a:pt x="147" y="61"/>
                    <a:pt x="147" y="61"/>
                  </a:cubicBezTo>
                  <a:cubicBezTo>
                    <a:pt x="147" y="61"/>
                    <a:pt x="147" y="60"/>
                    <a:pt x="147" y="60"/>
                  </a:cubicBezTo>
                  <a:cubicBezTo>
                    <a:pt x="154" y="51"/>
                    <a:pt x="154" y="51"/>
                    <a:pt x="154" y="51"/>
                  </a:cubicBezTo>
                  <a:cubicBezTo>
                    <a:pt x="152" y="100"/>
                    <a:pt x="151" y="166"/>
                    <a:pt x="151" y="169"/>
                  </a:cubicBezTo>
                  <a:cubicBezTo>
                    <a:pt x="151" y="169"/>
                    <a:pt x="151" y="169"/>
                    <a:pt x="151" y="169"/>
                  </a:cubicBezTo>
                  <a:cubicBezTo>
                    <a:pt x="151" y="174"/>
                    <a:pt x="156" y="178"/>
                    <a:pt x="161" y="178"/>
                  </a:cubicBezTo>
                  <a:cubicBezTo>
                    <a:pt x="167" y="177"/>
                    <a:pt x="171" y="173"/>
                    <a:pt x="171" y="169"/>
                  </a:cubicBezTo>
                  <a:cubicBezTo>
                    <a:pt x="175" y="122"/>
                    <a:pt x="175" y="122"/>
                    <a:pt x="175" y="122"/>
                  </a:cubicBezTo>
                  <a:cubicBezTo>
                    <a:pt x="179" y="169"/>
                    <a:pt x="179" y="169"/>
                    <a:pt x="179" y="169"/>
                  </a:cubicBezTo>
                  <a:cubicBezTo>
                    <a:pt x="179" y="173"/>
                    <a:pt x="183" y="177"/>
                    <a:pt x="189" y="178"/>
                  </a:cubicBezTo>
                  <a:cubicBezTo>
                    <a:pt x="189" y="178"/>
                    <a:pt x="189" y="178"/>
                    <a:pt x="189" y="178"/>
                  </a:cubicBezTo>
                  <a:cubicBezTo>
                    <a:pt x="194" y="178"/>
                    <a:pt x="199" y="174"/>
                    <a:pt x="199" y="169"/>
                  </a:cubicBezTo>
                  <a:cubicBezTo>
                    <a:pt x="199" y="169"/>
                    <a:pt x="199" y="169"/>
                    <a:pt x="199" y="169"/>
                  </a:cubicBezTo>
                  <a:cubicBezTo>
                    <a:pt x="199" y="167"/>
                    <a:pt x="199" y="153"/>
                    <a:pt x="199" y="94"/>
                  </a:cubicBezTo>
                  <a:cubicBezTo>
                    <a:pt x="199" y="94"/>
                    <a:pt x="200" y="94"/>
                    <a:pt x="200" y="94"/>
                  </a:cubicBezTo>
                  <a:cubicBezTo>
                    <a:pt x="203" y="94"/>
                    <a:pt x="206" y="92"/>
                    <a:pt x="207" y="90"/>
                  </a:cubicBezTo>
                  <a:cubicBezTo>
                    <a:pt x="223" y="54"/>
                    <a:pt x="223" y="54"/>
                    <a:pt x="223" y="54"/>
                  </a:cubicBezTo>
                  <a:cubicBezTo>
                    <a:pt x="225" y="49"/>
                    <a:pt x="225" y="44"/>
                    <a:pt x="222" y="40"/>
                  </a:cubicBezTo>
                  <a:close/>
                  <a:moveTo>
                    <a:pt x="81" y="57"/>
                  </a:moveTo>
                  <a:cubicBezTo>
                    <a:pt x="71" y="43"/>
                    <a:pt x="71" y="43"/>
                    <a:pt x="71" y="43"/>
                  </a:cubicBezTo>
                  <a:cubicBezTo>
                    <a:pt x="71" y="37"/>
                    <a:pt x="70" y="32"/>
                    <a:pt x="70" y="27"/>
                  </a:cubicBezTo>
                  <a:cubicBezTo>
                    <a:pt x="70" y="25"/>
                    <a:pt x="69" y="24"/>
                    <a:pt x="68" y="24"/>
                  </a:cubicBezTo>
                  <a:cubicBezTo>
                    <a:pt x="68" y="24"/>
                    <a:pt x="68" y="24"/>
                    <a:pt x="68" y="24"/>
                  </a:cubicBezTo>
                  <a:cubicBezTo>
                    <a:pt x="67" y="24"/>
                    <a:pt x="66" y="25"/>
                    <a:pt x="66" y="27"/>
                  </a:cubicBezTo>
                  <a:cubicBezTo>
                    <a:pt x="66" y="27"/>
                    <a:pt x="66" y="33"/>
                    <a:pt x="66" y="44"/>
                  </a:cubicBezTo>
                  <a:cubicBezTo>
                    <a:pt x="66" y="44"/>
                    <a:pt x="66" y="44"/>
                    <a:pt x="66" y="44"/>
                  </a:cubicBezTo>
                  <a:cubicBezTo>
                    <a:pt x="66" y="58"/>
                    <a:pt x="67" y="78"/>
                    <a:pt x="67" y="98"/>
                  </a:cubicBezTo>
                  <a:cubicBezTo>
                    <a:pt x="68" y="116"/>
                    <a:pt x="68" y="133"/>
                    <a:pt x="69" y="147"/>
                  </a:cubicBezTo>
                  <a:cubicBezTo>
                    <a:pt x="69" y="153"/>
                    <a:pt x="69" y="159"/>
                    <a:pt x="69" y="163"/>
                  </a:cubicBezTo>
                  <a:cubicBezTo>
                    <a:pt x="69" y="166"/>
                    <a:pt x="69" y="167"/>
                    <a:pt x="69" y="169"/>
                  </a:cubicBezTo>
                  <a:cubicBezTo>
                    <a:pt x="69" y="169"/>
                    <a:pt x="69" y="169"/>
                    <a:pt x="69" y="169"/>
                  </a:cubicBezTo>
                  <a:cubicBezTo>
                    <a:pt x="69" y="171"/>
                    <a:pt x="67" y="173"/>
                    <a:pt x="64" y="173"/>
                  </a:cubicBezTo>
                  <a:cubicBezTo>
                    <a:pt x="61" y="173"/>
                    <a:pt x="58" y="171"/>
                    <a:pt x="58" y="168"/>
                  </a:cubicBezTo>
                  <a:cubicBezTo>
                    <a:pt x="52" y="92"/>
                    <a:pt x="52" y="92"/>
                    <a:pt x="52" y="92"/>
                  </a:cubicBezTo>
                  <a:cubicBezTo>
                    <a:pt x="52" y="91"/>
                    <a:pt x="51" y="90"/>
                    <a:pt x="50" y="90"/>
                  </a:cubicBezTo>
                  <a:cubicBezTo>
                    <a:pt x="48" y="90"/>
                    <a:pt x="47" y="91"/>
                    <a:pt x="47" y="92"/>
                  </a:cubicBezTo>
                  <a:cubicBezTo>
                    <a:pt x="41" y="168"/>
                    <a:pt x="41" y="168"/>
                    <a:pt x="41" y="168"/>
                  </a:cubicBezTo>
                  <a:cubicBezTo>
                    <a:pt x="41" y="171"/>
                    <a:pt x="39" y="173"/>
                    <a:pt x="36" y="173"/>
                  </a:cubicBezTo>
                  <a:cubicBezTo>
                    <a:pt x="33" y="173"/>
                    <a:pt x="30" y="171"/>
                    <a:pt x="30" y="169"/>
                  </a:cubicBezTo>
                  <a:cubicBezTo>
                    <a:pt x="30" y="169"/>
                    <a:pt x="30" y="169"/>
                    <a:pt x="30" y="169"/>
                  </a:cubicBezTo>
                  <a:cubicBezTo>
                    <a:pt x="30" y="167"/>
                    <a:pt x="30" y="165"/>
                    <a:pt x="30" y="162"/>
                  </a:cubicBezTo>
                  <a:cubicBezTo>
                    <a:pt x="30" y="157"/>
                    <a:pt x="30" y="151"/>
                    <a:pt x="30" y="144"/>
                  </a:cubicBezTo>
                  <a:cubicBezTo>
                    <a:pt x="30" y="129"/>
                    <a:pt x="30" y="110"/>
                    <a:pt x="31" y="92"/>
                  </a:cubicBezTo>
                  <a:cubicBezTo>
                    <a:pt x="33" y="90"/>
                    <a:pt x="34" y="87"/>
                    <a:pt x="33" y="84"/>
                  </a:cubicBezTo>
                  <a:cubicBezTo>
                    <a:pt x="33" y="84"/>
                    <a:pt x="33" y="84"/>
                    <a:pt x="33" y="83"/>
                  </a:cubicBezTo>
                  <a:cubicBezTo>
                    <a:pt x="33" y="83"/>
                    <a:pt x="32" y="80"/>
                    <a:pt x="31" y="76"/>
                  </a:cubicBezTo>
                  <a:cubicBezTo>
                    <a:pt x="31" y="50"/>
                    <a:pt x="31" y="36"/>
                    <a:pt x="31" y="36"/>
                  </a:cubicBezTo>
                  <a:cubicBezTo>
                    <a:pt x="31" y="35"/>
                    <a:pt x="30" y="34"/>
                    <a:pt x="29" y="34"/>
                  </a:cubicBezTo>
                  <a:cubicBezTo>
                    <a:pt x="28" y="34"/>
                    <a:pt x="27" y="34"/>
                    <a:pt x="27" y="35"/>
                  </a:cubicBezTo>
                  <a:cubicBezTo>
                    <a:pt x="17" y="48"/>
                    <a:pt x="17" y="48"/>
                    <a:pt x="17" y="48"/>
                  </a:cubicBezTo>
                  <a:cubicBezTo>
                    <a:pt x="17" y="48"/>
                    <a:pt x="17" y="49"/>
                    <a:pt x="17" y="50"/>
                  </a:cubicBezTo>
                  <a:cubicBezTo>
                    <a:pt x="17" y="50"/>
                    <a:pt x="20" y="59"/>
                    <a:pt x="23" y="68"/>
                  </a:cubicBezTo>
                  <a:cubicBezTo>
                    <a:pt x="24" y="71"/>
                    <a:pt x="25" y="74"/>
                    <a:pt x="26" y="77"/>
                  </a:cubicBezTo>
                  <a:cubicBezTo>
                    <a:pt x="26" y="77"/>
                    <a:pt x="26" y="77"/>
                    <a:pt x="26" y="77"/>
                  </a:cubicBezTo>
                  <a:cubicBezTo>
                    <a:pt x="26" y="78"/>
                    <a:pt x="27" y="79"/>
                    <a:pt x="27" y="80"/>
                  </a:cubicBezTo>
                  <a:cubicBezTo>
                    <a:pt x="28" y="82"/>
                    <a:pt x="28" y="84"/>
                    <a:pt x="29" y="85"/>
                  </a:cubicBezTo>
                  <a:cubicBezTo>
                    <a:pt x="29" y="85"/>
                    <a:pt x="29" y="85"/>
                    <a:pt x="29" y="85"/>
                  </a:cubicBezTo>
                  <a:cubicBezTo>
                    <a:pt x="29" y="87"/>
                    <a:pt x="28" y="88"/>
                    <a:pt x="26" y="89"/>
                  </a:cubicBezTo>
                  <a:cubicBezTo>
                    <a:pt x="24" y="90"/>
                    <a:pt x="22" y="89"/>
                    <a:pt x="21" y="88"/>
                  </a:cubicBezTo>
                  <a:cubicBezTo>
                    <a:pt x="6" y="52"/>
                    <a:pt x="6" y="52"/>
                    <a:pt x="6" y="52"/>
                  </a:cubicBezTo>
                  <a:cubicBezTo>
                    <a:pt x="5" y="49"/>
                    <a:pt x="5" y="45"/>
                    <a:pt x="6" y="42"/>
                  </a:cubicBezTo>
                  <a:cubicBezTo>
                    <a:pt x="23" y="16"/>
                    <a:pt x="23" y="16"/>
                    <a:pt x="23" y="16"/>
                  </a:cubicBezTo>
                  <a:cubicBezTo>
                    <a:pt x="29" y="8"/>
                    <a:pt x="31" y="4"/>
                    <a:pt x="48" y="4"/>
                  </a:cubicBezTo>
                  <a:cubicBezTo>
                    <a:pt x="48" y="4"/>
                    <a:pt x="48" y="4"/>
                    <a:pt x="48" y="4"/>
                  </a:cubicBezTo>
                  <a:cubicBezTo>
                    <a:pt x="64" y="4"/>
                    <a:pt x="67" y="11"/>
                    <a:pt x="69" y="15"/>
                  </a:cubicBezTo>
                  <a:cubicBezTo>
                    <a:pt x="70" y="15"/>
                    <a:pt x="70" y="15"/>
                    <a:pt x="70" y="15"/>
                  </a:cubicBezTo>
                  <a:cubicBezTo>
                    <a:pt x="74" y="22"/>
                    <a:pt x="88" y="47"/>
                    <a:pt x="88" y="47"/>
                  </a:cubicBezTo>
                  <a:cubicBezTo>
                    <a:pt x="88" y="47"/>
                    <a:pt x="88" y="47"/>
                    <a:pt x="88" y="47"/>
                  </a:cubicBezTo>
                  <a:cubicBezTo>
                    <a:pt x="88" y="47"/>
                    <a:pt x="95" y="52"/>
                    <a:pt x="101" y="57"/>
                  </a:cubicBezTo>
                  <a:cubicBezTo>
                    <a:pt x="104" y="60"/>
                    <a:pt x="108" y="62"/>
                    <a:pt x="110" y="64"/>
                  </a:cubicBezTo>
                  <a:cubicBezTo>
                    <a:pt x="112" y="65"/>
                    <a:pt x="113" y="66"/>
                    <a:pt x="114" y="67"/>
                  </a:cubicBezTo>
                  <a:cubicBezTo>
                    <a:pt x="114" y="67"/>
                    <a:pt x="114" y="67"/>
                    <a:pt x="114" y="67"/>
                  </a:cubicBezTo>
                  <a:cubicBezTo>
                    <a:pt x="115" y="68"/>
                    <a:pt x="115" y="70"/>
                    <a:pt x="114" y="72"/>
                  </a:cubicBezTo>
                  <a:cubicBezTo>
                    <a:pt x="113" y="73"/>
                    <a:pt x="111" y="74"/>
                    <a:pt x="109" y="73"/>
                  </a:cubicBezTo>
                  <a:lnTo>
                    <a:pt x="81" y="57"/>
                  </a:lnTo>
                  <a:close/>
                  <a:moveTo>
                    <a:pt x="26" y="43"/>
                  </a:moveTo>
                  <a:cubicBezTo>
                    <a:pt x="26" y="48"/>
                    <a:pt x="26" y="54"/>
                    <a:pt x="26" y="63"/>
                  </a:cubicBezTo>
                  <a:cubicBezTo>
                    <a:pt x="25" y="58"/>
                    <a:pt x="23" y="54"/>
                    <a:pt x="22" y="50"/>
                  </a:cubicBezTo>
                  <a:lnTo>
                    <a:pt x="26" y="43"/>
                  </a:lnTo>
                  <a:close/>
                  <a:moveTo>
                    <a:pt x="219" y="52"/>
                  </a:moveTo>
                  <a:cubicBezTo>
                    <a:pt x="203" y="88"/>
                    <a:pt x="203" y="88"/>
                    <a:pt x="203" y="88"/>
                  </a:cubicBezTo>
                  <a:cubicBezTo>
                    <a:pt x="202" y="89"/>
                    <a:pt x="200" y="90"/>
                    <a:pt x="198" y="89"/>
                  </a:cubicBezTo>
                  <a:cubicBezTo>
                    <a:pt x="196" y="88"/>
                    <a:pt x="195" y="87"/>
                    <a:pt x="196" y="85"/>
                  </a:cubicBezTo>
                  <a:cubicBezTo>
                    <a:pt x="196" y="85"/>
                    <a:pt x="196" y="85"/>
                    <a:pt x="196" y="85"/>
                  </a:cubicBezTo>
                  <a:cubicBezTo>
                    <a:pt x="196" y="84"/>
                    <a:pt x="197" y="82"/>
                    <a:pt x="198" y="80"/>
                  </a:cubicBezTo>
                  <a:cubicBezTo>
                    <a:pt x="198" y="79"/>
                    <a:pt x="198" y="78"/>
                    <a:pt x="198" y="77"/>
                  </a:cubicBezTo>
                  <a:cubicBezTo>
                    <a:pt x="198" y="77"/>
                    <a:pt x="198" y="77"/>
                    <a:pt x="198" y="77"/>
                  </a:cubicBezTo>
                  <a:cubicBezTo>
                    <a:pt x="199" y="74"/>
                    <a:pt x="201" y="71"/>
                    <a:pt x="202" y="68"/>
                  </a:cubicBezTo>
                  <a:cubicBezTo>
                    <a:pt x="205" y="59"/>
                    <a:pt x="208" y="50"/>
                    <a:pt x="208" y="50"/>
                  </a:cubicBezTo>
                  <a:cubicBezTo>
                    <a:pt x="208" y="49"/>
                    <a:pt x="208" y="48"/>
                    <a:pt x="207" y="48"/>
                  </a:cubicBezTo>
                  <a:cubicBezTo>
                    <a:pt x="198" y="35"/>
                    <a:pt x="198" y="35"/>
                    <a:pt x="198" y="35"/>
                  </a:cubicBezTo>
                  <a:cubicBezTo>
                    <a:pt x="197" y="34"/>
                    <a:pt x="196" y="34"/>
                    <a:pt x="195" y="34"/>
                  </a:cubicBezTo>
                  <a:cubicBezTo>
                    <a:pt x="194" y="34"/>
                    <a:pt x="194" y="35"/>
                    <a:pt x="194" y="36"/>
                  </a:cubicBezTo>
                  <a:cubicBezTo>
                    <a:pt x="194" y="36"/>
                    <a:pt x="194" y="50"/>
                    <a:pt x="194" y="76"/>
                  </a:cubicBezTo>
                  <a:cubicBezTo>
                    <a:pt x="193" y="80"/>
                    <a:pt x="192" y="83"/>
                    <a:pt x="191" y="83"/>
                  </a:cubicBezTo>
                  <a:cubicBezTo>
                    <a:pt x="191" y="84"/>
                    <a:pt x="191" y="84"/>
                    <a:pt x="191" y="84"/>
                  </a:cubicBezTo>
                  <a:cubicBezTo>
                    <a:pt x="190" y="87"/>
                    <a:pt x="192" y="90"/>
                    <a:pt x="194" y="92"/>
                  </a:cubicBezTo>
                  <a:cubicBezTo>
                    <a:pt x="194" y="110"/>
                    <a:pt x="194" y="129"/>
                    <a:pt x="194" y="144"/>
                  </a:cubicBezTo>
                  <a:cubicBezTo>
                    <a:pt x="194" y="151"/>
                    <a:pt x="195" y="157"/>
                    <a:pt x="195" y="162"/>
                  </a:cubicBezTo>
                  <a:cubicBezTo>
                    <a:pt x="195" y="165"/>
                    <a:pt x="195" y="167"/>
                    <a:pt x="195" y="169"/>
                  </a:cubicBezTo>
                  <a:cubicBezTo>
                    <a:pt x="195" y="169"/>
                    <a:pt x="195" y="169"/>
                    <a:pt x="195" y="169"/>
                  </a:cubicBezTo>
                  <a:cubicBezTo>
                    <a:pt x="194" y="171"/>
                    <a:pt x="192" y="173"/>
                    <a:pt x="189" y="173"/>
                  </a:cubicBezTo>
                  <a:cubicBezTo>
                    <a:pt x="186" y="173"/>
                    <a:pt x="183" y="171"/>
                    <a:pt x="183" y="168"/>
                  </a:cubicBezTo>
                  <a:cubicBezTo>
                    <a:pt x="177" y="92"/>
                    <a:pt x="177" y="92"/>
                    <a:pt x="177" y="92"/>
                  </a:cubicBezTo>
                  <a:cubicBezTo>
                    <a:pt x="177" y="91"/>
                    <a:pt x="176" y="90"/>
                    <a:pt x="175" y="90"/>
                  </a:cubicBezTo>
                  <a:cubicBezTo>
                    <a:pt x="174" y="90"/>
                    <a:pt x="173" y="91"/>
                    <a:pt x="173" y="92"/>
                  </a:cubicBezTo>
                  <a:cubicBezTo>
                    <a:pt x="167" y="168"/>
                    <a:pt x="167" y="168"/>
                    <a:pt x="167" y="168"/>
                  </a:cubicBezTo>
                  <a:cubicBezTo>
                    <a:pt x="166" y="171"/>
                    <a:pt x="164" y="173"/>
                    <a:pt x="161" y="173"/>
                  </a:cubicBezTo>
                  <a:cubicBezTo>
                    <a:pt x="158" y="173"/>
                    <a:pt x="155" y="171"/>
                    <a:pt x="155" y="169"/>
                  </a:cubicBezTo>
                  <a:cubicBezTo>
                    <a:pt x="155" y="169"/>
                    <a:pt x="155" y="169"/>
                    <a:pt x="155" y="169"/>
                  </a:cubicBezTo>
                  <a:cubicBezTo>
                    <a:pt x="155" y="167"/>
                    <a:pt x="155" y="166"/>
                    <a:pt x="155" y="163"/>
                  </a:cubicBezTo>
                  <a:cubicBezTo>
                    <a:pt x="156" y="159"/>
                    <a:pt x="156" y="153"/>
                    <a:pt x="156" y="147"/>
                  </a:cubicBezTo>
                  <a:cubicBezTo>
                    <a:pt x="156" y="133"/>
                    <a:pt x="157" y="116"/>
                    <a:pt x="157" y="98"/>
                  </a:cubicBezTo>
                  <a:cubicBezTo>
                    <a:pt x="158" y="78"/>
                    <a:pt x="158" y="58"/>
                    <a:pt x="159" y="44"/>
                  </a:cubicBezTo>
                  <a:cubicBezTo>
                    <a:pt x="159" y="44"/>
                    <a:pt x="159" y="44"/>
                    <a:pt x="159" y="44"/>
                  </a:cubicBezTo>
                  <a:cubicBezTo>
                    <a:pt x="159" y="33"/>
                    <a:pt x="159" y="27"/>
                    <a:pt x="159" y="27"/>
                  </a:cubicBezTo>
                  <a:cubicBezTo>
                    <a:pt x="159" y="25"/>
                    <a:pt x="158" y="24"/>
                    <a:pt x="157" y="24"/>
                  </a:cubicBezTo>
                  <a:cubicBezTo>
                    <a:pt x="157" y="24"/>
                    <a:pt x="157" y="24"/>
                    <a:pt x="157" y="24"/>
                  </a:cubicBezTo>
                  <a:cubicBezTo>
                    <a:pt x="155" y="24"/>
                    <a:pt x="154" y="25"/>
                    <a:pt x="154" y="27"/>
                  </a:cubicBezTo>
                  <a:cubicBezTo>
                    <a:pt x="154" y="32"/>
                    <a:pt x="154" y="37"/>
                    <a:pt x="154" y="43"/>
                  </a:cubicBezTo>
                  <a:cubicBezTo>
                    <a:pt x="144" y="57"/>
                    <a:pt x="144" y="57"/>
                    <a:pt x="144" y="57"/>
                  </a:cubicBezTo>
                  <a:cubicBezTo>
                    <a:pt x="119" y="71"/>
                    <a:pt x="119" y="71"/>
                    <a:pt x="119" y="71"/>
                  </a:cubicBezTo>
                  <a:cubicBezTo>
                    <a:pt x="120" y="68"/>
                    <a:pt x="119" y="65"/>
                    <a:pt x="117" y="63"/>
                  </a:cubicBezTo>
                  <a:cubicBezTo>
                    <a:pt x="117" y="63"/>
                    <a:pt x="117" y="63"/>
                    <a:pt x="117" y="63"/>
                  </a:cubicBezTo>
                  <a:cubicBezTo>
                    <a:pt x="117" y="63"/>
                    <a:pt x="116" y="63"/>
                    <a:pt x="116" y="63"/>
                  </a:cubicBezTo>
                  <a:cubicBezTo>
                    <a:pt x="124" y="57"/>
                    <a:pt x="136" y="47"/>
                    <a:pt x="136" y="47"/>
                  </a:cubicBezTo>
                  <a:cubicBezTo>
                    <a:pt x="136" y="47"/>
                    <a:pt x="137" y="47"/>
                    <a:pt x="137" y="47"/>
                  </a:cubicBezTo>
                  <a:cubicBezTo>
                    <a:pt x="137" y="47"/>
                    <a:pt x="151" y="22"/>
                    <a:pt x="155" y="15"/>
                  </a:cubicBezTo>
                  <a:cubicBezTo>
                    <a:pt x="155" y="15"/>
                    <a:pt x="155" y="15"/>
                    <a:pt x="155" y="15"/>
                  </a:cubicBezTo>
                  <a:cubicBezTo>
                    <a:pt x="157" y="11"/>
                    <a:pt x="161" y="4"/>
                    <a:pt x="177" y="4"/>
                  </a:cubicBezTo>
                  <a:cubicBezTo>
                    <a:pt x="177" y="4"/>
                    <a:pt x="177" y="4"/>
                    <a:pt x="177" y="4"/>
                  </a:cubicBezTo>
                  <a:cubicBezTo>
                    <a:pt x="194" y="4"/>
                    <a:pt x="196" y="8"/>
                    <a:pt x="201" y="16"/>
                  </a:cubicBezTo>
                  <a:cubicBezTo>
                    <a:pt x="218" y="42"/>
                    <a:pt x="218" y="42"/>
                    <a:pt x="218" y="42"/>
                  </a:cubicBezTo>
                  <a:cubicBezTo>
                    <a:pt x="220" y="45"/>
                    <a:pt x="220" y="49"/>
                    <a:pt x="219" y="52"/>
                  </a:cubicBezTo>
                  <a:close/>
                  <a:moveTo>
                    <a:pt x="198" y="43"/>
                  </a:moveTo>
                  <a:cubicBezTo>
                    <a:pt x="203" y="50"/>
                    <a:pt x="203" y="50"/>
                    <a:pt x="203" y="50"/>
                  </a:cubicBezTo>
                  <a:cubicBezTo>
                    <a:pt x="202" y="54"/>
                    <a:pt x="200" y="58"/>
                    <a:pt x="198" y="63"/>
                  </a:cubicBezTo>
                  <a:cubicBezTo>
                    <a:pt x="198" y="54"/>
                    <a:pt x="198" y="48"/>
                    <a:pt x="198" y="43"/>
                  </a:cubicBezTo>
                  <a:close/>
                </a:path>
              </a:pathLst>
            </a:cu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pic>
        <p:nvPicPr>
          <p:cNvPr id="20" name="Picture 9" descr="Interface Repeat"/>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8759" y="5053628"/>
            <a:ext cx="304809" cy="2475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action icon"/>
          <p:cNvPicPr>
            <a:picLocks noChangeAspect="1" noChangeArrowheads="1"/>
          </p:cNvPicPr>
          <p:nvPr/>
        </p:nvPicPr>
        <p:blipFill rotWithShape="1">
          <a:blip r:embed="rId7" cstate="print">
            <a:duotone>
              <a:schemeClr val="accent3">
                <a:shade val="45000"/>
                <a:satMod val="135000"/>
              </a:schemeClr>
              <a:prstClr val="white"/>
            </a:duotone>
            <a:extLst>
              <a:ext uri="{BEBA8EAE-BF5A-486C-A8C5-ECC9F3942E4B}">
                <a14:imgProps xmlns:a14="http://schemas.microsoft.com/office/drawing/2010/main">
                  <a14:imgLayer r:embed="rId8">
                    <a14:imgEffect>
                      <a14:backgroundRemoval t="0" b="87778" l="0" r="97558">
                        <a14:foregroundMark x1="36761" y1="12130" x2="36761" y2="12130"/>
                        <a14:foregroundMark x1="69409" y1="9815" x2="69409" y2="9815"/>
                        <a14:foregroundMark x1="16581" y1="23889" x2="16581" y2="23889"/>
                        <a14:foregroundMark x1="43573" y1="24907" x2="43573" y2="24907"/>
                        <a14:foregroundMark x1="21722" y1="35556" x2="21722" y2="35556"/>
                        <a14:foregroundMark x1="44216" y1="36759" x2="44216" y2="36759"/>
                        <a14:foregroundMark x1="20694" y1="48889" x2="20694" y2="48889"/>
                        <a14:foregroundMark x1="44473" y1="48704" x2="44473" y2="48704"/>
                        <a14:foregroundMark x1="19537" y1="61944" x2="19537" y2="61944"/>
                        <a14:foregroundMark x1="41003" y1="61944" x2="41003" y2="61944"/>
                        <a14:foregroundMark x1="75450" y1="75556" x2="75450" y2="75556"/>
                      </a14:backgroundRemoval>
                    </a14:imgEffect>
                  </a14:imgLayer>
                </a14:imgProps>
              </a:ext>
              <a:ext uri="{28A0092B-C50C-407E-A947-70E740481C1C}">
                <a14:useLocalDpi xmlns:a14="http://schemas.microsoft.com/office/drawing/2010/main" val="0"/>
              </a:ext>
            </a:extLst>
          </a:blip>
          <a:srcRect b="12072"/>
          <a:stretch/>
        </p:blipFill>
        <p:spPr bwMode="auto">
          <a:xfrm>
            <a:off x="421846" y="4389150"/>
            <a:ext cx="275271" cy="3359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process icon"/>
          <p:cNvPicPr>
            <a:picLocks noChangeAspect="1" noChangeArrowheads="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7708" y="6327459"/>
            <a:ext cx="341901" cy="3419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Image result for puzzle piece icon outline"/>
          <p:cNvPicPr>
            <a:picLocks noChangeAspect="1" noChangeArrowheads="1"/>
          </p:cNvPicPr>
          <p:nvPr/>
        </p:nvPicPr>
        <p:blipFill>
          <a:blip r:embed="rId10"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4011" y="5661248"/>
            <a:ext cx="359476" cy="359476"/>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p:cNvGrpSpPr/>
          <p:nvPr/>
        </p:nvGrpSpPr>
        <p:grpSpPr>
          <a:xfrm>
            <a:off x="5796136" y="2780928"/>
            <a:ext cx="3672408" cy="2861510"/>
            <a:chOff x="-2476424" y="1013620"/>
            <a:chExt cx="3672408" cy="2861510"/>
          </a:xfrm>
        </p:grpSpPr>
        <p:pic>
          <p:nvPicPr>
            <p:cNvPr id="30" name="Picture 28" descr="Empty speech bubble vector illustration Stock Vector - 100915677"/>
            <p:cNvPicPr>
              <a:picLocks noChangeAspect="1" noChangeArrowheads="1"/>
            </p:cNvPicPr>
            <p:nvPr/>
          </p:nvPicPr>
          <p:blipFill>
            <a:blip r:embed="rId11">
              <a:duotone>
                <a:schemeClr val="accent3">
                  <a:shade val="45000"/>
                  <a:satMod val="135000"/>
                </a:schemeClr>
                <a:prstClr val="white"/>
              </a:duotone>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476424" y="1013620"/>
              <a:ext cx="3672408" cy="286151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972368" y="1539364"/>
              <a:ext cx="2611817" cy="1477328"/>
            </a:xfrm>
            <a:prstGeom prst="rect">
              <a:avLst/>
            </a:prstGeom>
            <a:noFill/>
          </p:spPr>
          <p:txBody>
            <a:bodyPr wrap="square" rtlCol="0">
              <a:spAutoFit/>
            </a:bodyPr>
            <a:lstStyle/>
            <a:p>
              <a:pPr lvl="0" algn="ctr"/>
              <a:r>
                <a:rPr lang="en-GB" sz="1000" i="1" dirty="0" smtClean="0"/>
                <a:t>“What </a:t>
              </a:r>
              <a:r>
                <a:rPr lang="en-GB" sz="1000" i="1" dirty="0"/>
                <a:t>made </a:t>
              </a:r>
              <a:r>
                <a:rPr lang="en-GB" sz="1000" i="1" dirty="0" smtClean="0"/>
                <a:t>[all the </a:t>
              </a:r>
            </a:p>
            <a:p>
              <a:pPr lvl="0" algn="ctr"/>
              <a:r>
                <a:rPr lang="en-GB" sz="1000" i="1" dirty="0" smtClean="0"/>
                <a:t>sessions] enjoyable for </a:t>
              </a:r>
              <a:r>
                <a:rPr lang="en-GB" sz="1000" i="1" dirty="0"/>
                <a:t>me </a:t>
              </a:r>
              <a:r>
                <a:rPr lang="en-GB" sz="1000" i="1" dirty="0" smtClean="0"/>
                <a:t>was</a:t>
              </a:r>
            </a:p>
            <a:p>
              <a:pPr lvl="0" algn="ctr"/>
              <a:r>
                <a:rPr lang="en-GB" sz="1000" i="1" dirty="0" smtClean="0"/>
                <a:t>the </a:t>
              </a:r>
              <a:r>
                <a:rPr lang="en-GB" sz="1000" i="1" dirty="0"/>
                <a:t>engagement, </a:t>
              </a:r>
              <a:r>
                <a:rPr lang="en-GB" sz="1000" i="1" dirty="0" smtClean="0"/>
                <a:t>the professionalism </a:t>
              </a:r>
            </a:p>
            <a:p>
              <a:pPr lvl="0" algn="ctr"/>
              <a:r>
                <a:rPr lang="en-GB" sz="1000" i="1" dirty="0" smtClean="0"/>
                <a:t>and </a:t>
              </a:r>
              <a:r>
                <a:rPr lang="en-GB" sz="1000" i="1" dirty="0"/>
                <a:t>the dedication of the </a:t>
              </a:r>
              <a:r>
                <a:rPr lang="en-GB" sz="1000" i="1" dirty="0" smtClean="0"/>
                <a:t>participants. </a:t>
              </a:r>
              <a:r>
                <a:rPr lang="en-GB" sz="1000" i="1" dirty="0"/>
                <a:t>I am in awe of the work done by front-line staff of all the agencies, day after day, with </a:t>
              </a:r>
              <a:r>
                <a:rPr lang="en-GB" sz="1000" i="1" dirty="0" smtClean="0"/>
                <a:t>limited </a:t>
              </a:r>
              <a:r>
                <a:rPr lang="en-GB" sz="1000" i="1" dirty="0"/>
                <a:t>resources and not much appreciation. We are very </a:t>
              </a:r>
              <a:endParaRPr lang="en-GB" sz="1000" i="1" dirty="0" smtClean="0"/>
            </a:p>
            <a:p>
              <a:pPr lvl="0" algn="ctr"/>
              <a:r>
                <a:rPr lang="en-GB" sz="1000" i="1" dirty="0" smtClean="0"/>
                <a:t>lucky to </a:t>
              </a:r>
              <a:r>
                <a:rPr lang="en-GB" sz="1000" i="1" dirty="0"/>
                <a:t>have them</a:t>
              </a:r>
              <a:r>
                <a:rPr lang="en-GB" sz="1000" i="1" dirty="0" smtClean="0"/>
                <a:t>.”</a:t>
              </a:r>
              <a:endParaRPr lang="en-GB" sz="1000" i="1" dirty="0"/>
            </a:p>
          </p:txBody>
        </p:sp>
      </p:grpSp>
      <p:sp>
        <p:nvSpPr>
          <p:cNvPr id="32" name="TextBox 31"/>
          <p:cNvSpPr txBox="1"/>
          <p:nvPr/>
        </p:nvSpPr>
        <p:spPr>
          <a:xfrm>
            <a:off x="6292155" y="2708920"/>
            <a:ext cx="2132842" cy="261610"/>
          </a:xfrm>
          <a:prstGeom prst="rect">
            <a:avLst/>
          </a:prstGeom>
          <a:noFill/>
        </p:spPr>
        <p:txBody>
          <a:bodyPr wrap="square" rtlCol="0">
            <a:spAutoFit/>
          </a:bodyPr>
          <a:lstStyle/>
          <a:p>
            <a:r>
              <a:rPr lang="en-US" sz="1100" b="1" i="1" dirty="0">
                <a:solidFill>
                  <a:schemeClr val="accent3">
                    <a:lumMod val="50000"/>
                  </a:schemeClr>
                </a:solidFill>
              </a:rPr>
              <a:t>Thoughts from the </a:t>
            </a:r>
            <a:r>
              <a:rPr lang="en-US" sz="1100" b="1" i="1" dirty="0" smtClean="0">
                <a:solidFill>
                  <a:schemeClr val="accent3">
                    <a:lumMod val="50000"/>
                  </a:schemeClr>
                </a:solidFill>
              </a:rPr>
              <a:t>trainer…</a:t>
            </a:r>
            <a:endParaRPr lang="en-GB" sz="1100" b="1" dirty="0">
              <a:solidFill>
                <a:schemeClr val="accent3">
                  <a:lumMod val="50000"/>
                </a:schemeClr>
              </a:solidFill>
            </a:endParaRPr>
          </a:p>
        </p:txBody>
      </p:sp>
      <p:pic>
        <p:nvPicPr>
          <p:cNvPr id="33" name="Picture 2"/>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4732" b="95584" l="8943" r="89431"/>
                    </a14:imgEffect>
                  </a14:imgLayer>
                </a14:imgProps>
              </a:ext>
              <a:ext uri="{28A0092B-C50C-407E-A947-70E740481C1C}">
                <a14:useLocalDpi xmlns:a14="http://schemas.microsoft.com/office/drawing/2010/main" val="0"/>
              </a:ext>
            </a:extLst>
          </a:blip>
          <a:srcRect/>
          <a:stretch>
            <a:fillRect/>
          </a:stretch>
        </p:blipFill>
        <p:spPr bwMode="auto">
          <a:xfrm flipH="1">
            <a:off x="6156176" y="5317298"/>
            <a:ext cx="511335" cy="1317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2129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marL="0"/>
            <a:r>
              <a:rPr lang="en-GB" dirty="0" smtClean="0"/>
              <a:t>Appendix 4: examples of further learning</a:t>
            </a:r>
            <a:endParaRPr lang="en-GB" dirty="0"/>
          </a:p>
        </p:txBody>
      </p:sp>
      <p:sp>
        <p:nvSpPr>
          <p:cNvPr id="5" name="Content Placeholder 4"/>
          <p:cNvSpPr>
            <a:spLocks noGrp="1"/>
          </p:cNvSpPr>
          <p:nvPr>
            <p:ph sz="quarter" idx="15"/>
          </p:nvPr>
        </p:nvSpPr>
        <p:spPr>
          <a:xfrm>
            <a:off x="250825" y="908721"/>
            <a:ext cx="8642350" cy="2088232"/>
          </a:xfrm>
        </p:spPr>
        <p:txBody>
          <a:bodyPr>
            <a:normAutofit/>
          </a:bodyPr>
          <a:lstStyle/>
          <a:p>
            <a:r>
              <a:rPr lang="en-GB" sz="1200" b="1" dirty="0" smtClean="0">
                <a:solidFill>
                  <a:schemeClr val="accent2"/>
                </a:solidFill>
              </a:rPr>
              <a:t>For the ED staff at Northwick Park hospital (London North West University Healthcare NHS Trust, LNWUHT), the MHA in ED training was a springboard for a wider learning programme around mental health for their ED staff. </a:t>
            </a:r>
          </a:p>
          <a:p>
            <a:r>
              <a:rPr lang="en-GB" sz="1100" dirty="0"/>
              <a:t>I</a:t>
            </a:r>
            <a:r>
              <a:rPr lang="en-GB" sz="1100" dirty="0" smtClean="0"/>
              <a:t>n collaboration with Central and North West London NHS Foundation Trust, LNWUHT incorporated HLP’s MHA in ED training into a wider 3-month project on Urgent and Emergency Care, having secured funding from the UEC workforce collaborative for London.</a:t>
            </a:r>
          </a:p>
          <a:p>
            <a:r>
              <a:rPr lang="en-GB" sz="1100" dirty="0" smtClean="0"/>
              <a:t>Entitled ‘Health Based Place of Safety Training’ (HBPoS), the project aimed to:</a:t>
            </a:r>
          </a:p>
          <a:p>
            <a:pPr marL="571500" lvl="1">
              <a:spcBef>
                <a:spcPts val="300"/>
              </a:spcBef>
              <a:spcAft>
                <a:spcPts val="300"/>
              </a:spcAft>
              <a:buClr>
                <a:schemeClr val="accent2"/>
              </a:buClr>
              <a:buFont typeface="Wingdings" pitchFamily="2" charset="2"/>
              <a:buChar char="Ø"/>
            </a:pPr>
            <a:r>
              <a:rPr lang="en-GB" sz="1100" dirty="0" smtClean="0"/>
              <a:t>Improve the quality of care for mental health patients in crisis who attend Northwick Park Hospital’s ED and s136 suite</a:t>
            </a:r>
          </a:p>
          <a:p>
            <a:pPr marL="571500" lvl="1">
              <a:spcBef>
                <a:spcPts val="300"/>
              </a:spcBef>
              <a:spcAft>
                <a:spcPts val="300"/>
              </a:spcAft>
              <a:buClr>
                <a:schemeClr val="accent2"/>
              </a:buClr>
              <a:buFont typeface="Wingdings" pitchFamily="2" charset="2"/>
              <a:buChar char="Ø"/>
            </a:pPr>
            <a:r>
              <a:rPr lang="en-GB" sz="1100" dirty="0" smtClean="0"/>
              <a:t>Provide more integrated physical and mental healthcare in the ED and s136 suite</a:t>
            </a:r>
          </a:p>
          <a:p>
            <a:pPr marL="571500" lvl="1">
              <a:spcBef>
                <a:spcPts val="300"/>
              </a:spcBef>
              <a:spcAft>
                <a:spcPts val="300"/>
              </a:spcAft>
              <a:buClr>
                <a:schemeClr val="accent2"/>
              </a:buClr>
              <a:buFont typeface="Wingdings" pitchFamily="2" charset="2"/>
              <a:buChar char="Ø"/>
            </a:pPr>
            <a:r>
              <a:rPr lang="en-GB" sz="1100" dirty="0" smtClean="0"/>
              <a:t>Develop and maintain a workforce with the skills to provide this more integrated care (with a focus on staff wellbeing).</a:t>
            </a:r>
            <a:endParaRPr lang="en-GB" sz="1100" dirty="0"/>
          </a:p>
        </p:txBody>
      </p:sp>
      <p:sp>
        <p:nvSpPr>
          <p:cNvPr id="16" name="Content Placeholder 4"/>
          <p:cNvSpPr txBox="1">
            <a:spLocks/>
          </p:cNvSpPr>
          <p:nvPr/>
        </p:nvSpPr>
        <p:spPr>
          <a:xfrm>
            <a:off x="251520" y="3102818"/>
            <a:ext cx="3600400" cy="3240360"/>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100" dirty="0" smtClean="0"/>
              <a:t>The programme included a bespoke curriculum put together to up-skill Registered Mental Health Nurses (RMNs) in physical health competencies and ED nurses in mental health competencies and rotational placements between the HBPoS and ED, alongside a programme of interagency, multidisciplinary training sessions open to all agencies along the s136 pathway. </a:t>
            </a:r>
          </a:p>
          <a:p>
            <a:r>
              <a:rPr lang="en-GB" sz="1100" dirty="0" smtClean="0"/>
              <a:t>Despite the 3 month project coming to an end, collaborative MH focused work is continuing across CNWL and LNWUHT, with re-invigorated monthly MH </a:t>
            </a:r>
            <a:r>
              <a:rPr lang="en-GB" sz="1100" dirty="0" err="1" smtClean="0"/>
              <a:t>workstream</a:t>
            </a:r>
            <a:r>
              <a:rPr lang="en-GB" sz="1100" dirty="0" smtClean="0"/>
              <a:t> meetings and auditing of s136 patients seen in the ED as part of on-going monitoring of compliance with HLP’s pan-London s136 care standards and HBPoS specification.</a:t>
            </a:r>
          </a:p>
          <a:p>
            <a:r>
              <a:rPr lang="en-GB" sz="1100" dirty="0" smtClean="0"/>
              <a:t>The work in these trusts is just one example of the wider impact the MHA in ED training can have to drive improvements in patient care across London.</a:t>
            </a:r>
            <a:endParaRPr lang="en-GB" sz="11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8"/>
          <a:stretch/>
        </p:blipFill>
        <p:spPr bwMode="auto">
          <a:xfrm>
            <a:off x="4017196" y="3136676"/>
            <a:ext cx="4913831" cy="31726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3"/>
          <p:cNvSpPr>
            <a:spLocks noGrp="1"/>
          </p:cNvSpPr>
          <p:nvPr>
            <p:ph type="sldNum" sz="quarter" idx="14"/>
          </p:nvPr>
        </p:nvSpPr>
        <p:spPr>
          <a:xfrm>
            <a:off x="6876256" y="6381328"/>
            <a:ext cx="2133600" cy="365125"/>
          </a:xfrm>
        </p:spPr>
        <p:txBody>
          <a:bodyPr/>
          <a:lstStyle/>
          <a:p>
            <a:fld id="{8FC524A1-7B6A-464D-B8BC-8FE2E057339E}" type="slidenum">
              <a:rPr lang="en-GB" smtClean="0"/>
              <a:pPr/>
              <a:t>20</a:t>
            </a:fld>
            <a:endParaRPr lang="en-GB" dirty="0"/>
          </a:p>
        </p:txBody>
      </p:sp>
    </p:spTree>
    <p:extLst>
      <p:ext uri="{BB962C8B-B14F-4D97-AF65-F5344CB8AC3E}">
        <p14:creationId xmlns:p14="http://schemas.microsoft.com/office/powerpoint/2010/main" val="33912652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7544" y="1772816"/>
            <a:ext cx="8025664" cy="2232248"/>
          </a:xfrm>
        </p:spPr>
        <p:txBody>
          <a:bodyPr>
            <a:normAutofit fontScale="90000"/>
          </a:bodyPr>
          <a:lstStyle/>
          <a:p>
            <a:r>
              <a:rPr lang="en-GB" dirty="0"/>
              <a:t>All the work we do with our partners moves us closer towards our goal to make London the healthiest global city. </a:t>
            </a:r>
          </a:p>
        </p:txBody>
      </p:sp>
      <p:sp>
        <p:nvSpPr>
          <p:cNvPr id="4" name="Slide Number Placeholder 3"/>
          <p:cNvSpPr>
            <a:spLocks noGrp="1"/>
          </p:cNvSpPr>
          <p:nvPr>
            <p:ph type="sldNum" sz="quarter" idx="11"/>
          </p:nvPr>
        </p:nvSpPr>
        <p:spPr>
          <a:xfrm>
            <a:off x="6876256" y="6381328"/>
            <a:ext cx="2133600" cy="365125"/>
          </a:xfrm>
        </p:spPr>
        <p:txBody>
          <a:bodyPr/>
          <a:lstStyle/>
          <a:p>
            <a:fld id="{8FC524A1-7B6A-464D-B8BC-8FE2E057339E}" type="slidenum">
              <a:rPr lang="en-GB" smtClean="0">
                <a:solidFill>
                  <a:srgbClr val="3F3F3F">
                    <a:lumMod val="50000"/>
                  </a:srgbClr>
                </a:solidFill>
              </a:rPr>
              <a:pPr/>
              <a:t>21</a:t>
            </a:fld>
            <a:endParaRPr lang="en-GB" dirty="0">
              <a:solidFill>
                <a:srgbClr val="3F3F3F">
                  <a:lumMod val="50000"/>
                </a:srgbClr>
              </a:solidFill>
            </a:endParaRPr>
          </a:p>
        </p:txBody>
      </p:sp>
      <p:sp>
        <p:nvSpPr>
          <p:cNvPr id="7" name="Text Placeholder 6"/>
          <p:cNvSpPr>
            <a:spLocks noGrp="1"/>
          </p:cNvSpPr>
          <p:nvPr>
            <p:ph type="body" sz="quarter" idx="10"/>
          </p:nvPr>
        </p:nvSpPr>
        <p:spPr>
          <a:xfrm>
            <a:off x="467544" y="4437112"/>
            <a:ext cx="7128792" cy="1512168"/>
          </a:xfrm>
        </p:spPr>
        <p:txBody>
          <a:bodyPr/>
          <a:lstStyle/>
          <a:p>
            <a:pPr lvl="0"/>
            <a:r>
              <a:rPr lang="en-GB" b="1" dirty="0"/>
              <a:t>www.healthylondon.org</a:t>
            </a:r>
          </a:p>
          <a:p>
            <a:pPr lvl="0"/>
            <a:r>
              <a:rPr lang="en-GB" b="1" dirty="0" smtClean="0"/>
              <a:t>england.healthylondon@nhs.net</a:t>
            </a:r>
            <a:endParaRPr lang="en-GB" b="1" dirty="0"/>
          </a:p>
          <a:p>
            <a:pPr lvl="0"/>
            <a:r>
              <a:rPr lang="en-GB" b="1" dirty="0"/>
              <a:t>@</a:t>
            </a:r>
            <a:r>
              <a:rPr lang="en-GB" b="1" dirty="0" err="1"/>
              <a:t>healthyLDN</a:t>
            </a:r>
            <a:endParaRPr lang="en-GB" b="1" dirty="0"/>
          </a:p>
          <a:p>
            <a:endParaRPr lang="en-GB" dirty="0"/>
          </a:p>
        </p:txBody>
      </p:sp>
    </p:spTree>
    <p:extLst>
      <p:ext uri="{BB962C8B-B14F-4D97-AF65-F5344CB8AC3E}">
        <p14:creationId xmlns:p14="http://schemas.microsoft.com/office/powerpoint/2010/main" val="2841594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pPr marL="0"/>
            <a:r>
              <a:rPr lang="en-GB" dirty="0" smtClean="0"/>
              <a:t>Contents</a:t>
            </a:r>
            <a:endParaRPr lang="en-GB" dirty="0"/>
          </a:p>
        </p:txBody>
      </p:sp>
      <p:sp>
        <p:nvSpPr>
          <p:cNvPr id="4" name="Slide Number Placeholder 3"/>
          <p:cNvSpPr>
            <a:spLocks noGrp="1"/>
          </p:cNvSpPr>
          <p:nvPr>
            <p:ph type="sldNum" sz="quarter" idx="14"/>
          </p:nvPr>
        </p:nvSpPr>
        <p:spPr>
          <a:xfrm>
            <a:off x="6876256" y="6381328"/>
            <a:ext cx="2133600" cy="365125"/>
          </a:xfrm>
        </p:spPr>
        <p:txBody>
          <a:bodyPr/>
          <a:lstStyle/>
          <a:p>
            <a:fld id="{8FC524A1-7B6A-464D-B8BC-8FE2E057339E}" type="slidenum">
              <a:rPr lang="en-GB" smtClean="0"/>
              <a:pPr/>
              <a:t>3</a:t>
            </a:fld>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915782975"/>
              </p:ext>
            </p:extLst>
          </p:nvPr>
        </p:nvGraphicFramePr>
        <p:xfrm>
          <a:off x="251520" y="836712"/>
          <a:ext cx="8640960" cy="5290120"/>
        </p:xfrm>
        <a:graphic>
          <a:graphicData uri="http://schemas.openxmlformats.org/drawingml/2006/table">
            <a:tbl>
              <a:tblPr firstRow="1" bandRow="1">
                <a:tableStyleId>{F5AB1C69-6EDB-4FF4-983F-18BD219EF322}</a:tableStyleId>
              </a:tblPr>
              <a:tblGrid>
                <a:gridCol w="6264696"/>
                <a:gridCol w="2376264"/>
              </a:tblGrid>
              <a:tr h="504056">
                <a:tc>
                  <a:txBody>
                    <a:bodyPr/>
                    <a:lstStyle/>
                    <a:p>
                      <a:endParaRPr lang="en-GB" dirty="0"/>
                    </a:p>
                  </a:txBody>
                  <a:tcPr anchor="ctr"/>
                </a:tc>
                <a:tc>
                  <a:txBody>
                    <a:bodyPr/>
                    <a:lstStyle/>
                    <a:p>
                      <a:pPr algn="ctr"/>
                      <a:r>
                        <a:rPr lang="en-GB" dirty="0" smtClean="0"/>
                        <a:t>Slide</a:t>
                      </a:r>
                      <a:r>
                        <a:rPr lang="en-GB" baseline="0" dirty="0" smtClean="0"/>
                        <a:t> no.</a:t>
                      </a:r>
                      <a:endParaRPr lang="en-GB" dirty="0"/>
                    </a:p>
                  </a:txBody>
                  <a:tcPr anchor="ctr"/>
                </a:tc>
              </a:tr>
              <a:tr h="504056">
                <a:tc>
                  <a:txBody>
                    <a:bodyPr/>
                    <a:lstStyle/>
                    <a:p>
                      <a:r>
                        <a:rPr lang="en-GB" sz="1700" dirty="0" smtClean="0"/>
                        <a:t>Introduction</a:t>
                      </a:r>
                      <a:endParaRPr lang="en-GB" sz="1700" dirty="0"/>
                    </a:p>
                  </a:txBody>
                  <a:tcPr anchor="ctr"/>
                </a:tc>
                <a:tc>
                  <a:txBody>
                    <a:bodyPr/>
                    <a:lstStyle/>
                    <a:p>
                      <a:pPr algn="ctr"/>
                      <a:r>
                        <a:rPr lang="en-GB" sz="1700" dirty="0" smtClean="0"/>
                        <a:t>4</a:t>
                      </a:r>
                      <a:endParaRPr lang="en-GB" sz="1700" dirty="0"/>
                    </a:p>
                  </a:txBody>
                  <a:tcPr anchor="ctr"/>
                </a:tc>
              </a:tr>
              <a:tr h="504056">
                <a:tc>
                  <a:txBody>
                    <a:bodyPr/>
                    <a:lstStyle/>
                    <a:p>
                      <a:r>
                        <a:rPr lang="en-GB" sz="1700" dirty="0" smtClean="0"/>
                        <a:t>Training</a:t>
                      </a:r>
                      <a:r>
                        <a:rPr lang="en-GB" sz="1700" baseline="0" dirty="0" smtClean="0"/>
                        <a:t> objectives</a:t>
                      </a:r>
                      <a:endParaRPr lang="en-GB" sz="1700" dirty="0"/>
                    </a:p>
                  </a:txBody>
                  <a:tcPr anchor="ctr"/>
                </a:tc>
                <a:tc>
                  <a:txBody>
                    <a:bodyPr/>
                    <a:lstStyle/>
                    <a:p>
                      <a:pPr algn="ctr"/>
                      <a:r>
                        <a:rPr lang="en-GB" sz="1700" dirty="0" smtClean="0"/>
                        <a:t>5</a:t>
                      </a:r>
                      <a:endParaRPr lang="en-GB" sz="1700" dirty="0"/>
                    </a:p>
                  </a:txBody>
                  <a:tcPr anchor="ctr"/>
                </a:tc>
              </a:tr>
              <a:tr h="504056">
                <a:tc>
                  <a:txBody>
                    <a:bodyPr/>
                    <a:lstStyle/>
                    <a:p>
                      <a:r>
                        <a:rPr lang="en-GB" sz="1700" dirty="0" smtClean="0"/>
                        <a:t>Mental</a:t>
                      </a:r>
                      <a:r>
                        <a:rPr lang="en-GB" sz="1700" baseline="0" dirty="0" smtClean="0"/>
                        <a:t> Health Trust and London Ambulance Service Training</a:t>
                      </a:r>
                      <a:endParaRPr lang="en-GB" sz="1700" dirty="0"/>
                    </a:p>
                  </a:txBody>
                  <a:tcPr anchor="ctr"/>
                </a:tc>
                <a:tc>
                  <a:txBody>
                    <a:bodyPr/>
                    <a:lstStyle/>
                    <a:p>
                      <a:pPr algn="ctr"/>
                      <a:r>
                        <a:rPr lang="en-GB" sz="1700" dirty="0" smtClean="0"/>
                        <a:t>6</a:t>
                      </a:r>
                      <a:endParaRPr lang="en-GB" sz="1700" dirty="0"/>
                    </a:p>
                  </a:txBody>
                  <a:tcPr anchor="ctr"/>
                </a:tc>
              </a:tr>
              <a:tr h="504056">
                <a:tc>
                  <a:txBody>
                    <a:bodyPr/>
                    <a:lstStyle/>
                    <a:p>
                      <a:r>
                        <a:rPr lang="en-GB" sz="1700" dirty="0" smtClean="0"/>
                        <a:t>Emergency</a:t>
                      </a:r>
                      <a:r>
                        <a:rPr lang="en-GB" sz="1700" baseline="0" dirty="0" smtClean="0"/>
                        <a:t> Department Training</a:t>
                      </a:r>
                      <a:endParaRPr lang="en-GB" sz="1700" dirty="0"/>
                    </a:p>
                  </a:txBody>
                  <a:tcPr anchor="ctr"/>
                </a:tc>
                <a:tc>
                  <a:txBody>
                    <a:bodyPr/>
                    <a:lstStyle/>
                    <a:p>
                      <a:pPr algn="ctr"/>
                      <a:r>
                        <a:rPr lang="en-GB" sz="1700" dirty="0" smtClean="0"/>
                        <a:t>7-9</a:t>
                      </a:r>
                      <a:endParaRPr lang="en-GB" sz="1700" dirty="0"/>
                    </a:p>
                  </a:txBody>
                  <a:tcPr anchor="ctr"/>
                </a:tc>
              </a:tr>
              <a:tr h="609600">
                <a:tc>
                  <a:txBody>
                    <a:bodyPr/>
                    <a:lstStyle/>
                    <a:p>
                      <a:r>
                        <a:rPr lang="en-GB" sz="1700" dirty="0" smtClean="0"/>
                        <a:t>Multiagency</a:t>
                      </a:r>
                      <a:r>
                        <a:rPr lang="en-GB" sz="1700" baseline="0" dirty="0" smtClean="0"/>
                        <a:t> Mental Health Act Training: what went well and lessons learnt</a:t>
                      </a:r>
                      <a:endParaRPr lang="en-GB" sz="1700" dirty="0"/>
                    </a:p>
                  </a:txBody>
                  <a:tcPr anchor="ctr"/>
                </a:tc>
                <a:tc>
                  <a:txBody>
                    <a:bodyPr/>
                    <a:lstStyle/>
                    <a:p>
                      <a:pPr algn="ctr"/>
                      <a:r>
                        <a:rPr lang="en-GB" sz="1700" dirty="0" smtClean="0"/>
                        <a:t>10</a:t>
                      </a:r>
                      <a:endParaRPr lang="en-GB" sz="1700" dirty="0"/>
                    </a:p>
                  </a:txBody>
                  <a:tcPr anchor="ctr"/>
                </a:tc>
              </a:tr>
              <a:tr h="609600">
                <a:tc>
                  <a:txBody>
                    <a:bodyPr/>
                    <a:lstStyle/>
                    <a:p>
                      <a:r>
                        <a:rPr lang="en-GB" sz="1700" dirty="0" smtClean="0"/>
                        <a:t>Action plan to address section</a:t>
                      </a:r>
                      <a:r>
                        <a:rPr lang="en-GB" sz="1700" baseline="0" dirty="0" smtClean="0"/>
                        <a:t> 136 pathway challenges</a:t>
                      </a:r>
                      <a:endParaRPr lang="en-GB" sz="1700" dirty="0"/>
                    </a:p>
                  </a:txBody>
                  <a:tcPr anchor="ctr"/>
                </a:tc>
                <a:tc>
                  <a:txBody>
                    <a:bodyPr/>
                    <a:lstStyle/>
                    <a:p>
                      <a:pPr algn="ctr"/>
                      <a:r>
                        <a:rPr lang="en-GB" sz="1700" dirty="0" smtClean="0"/>
                        <a:t>11</a:t>
                      </a:r>
                      <a:endParaRPr lang="en-GB" sz="1700" dirty="0"/>
                    </a:p>
                  </a:txBody>
                  <a:tcPr anchor="ctr"/>
                </a:tc>
              </a:tr>
              <a:tr h="542528">
                <a:tc>
                  <a:txBody>
                    <a:bodyPr/>
                    <a:lstStyle/>
                    <a:p>
                      <a:r>
                        <a:rPr lang="en-GB" sz="1700" dirty="0" smtClean="0"/>
                        <a:t>Recommendations</a:t>
                      </a:r>
                      <a:r>
                        <a:rPr lang="en-GB" sz="1700" baseline="0" dirty="0" smtClean="0"/>
                        <a:t> for future developments</a:t>
                      </a:r>
                      <a:endParaRPr lang="en-GB" sz="1700" dirty="0"/>
                    </a:p>
                  </a:txBody>
                  <a:tcPr anchor="ctr"/>
                </a:tc>
                <a:tc>
                  <a:txBody>
                    <a:bodyPr/>
                    <a:lstStyle/>
                    <a:p>
                      <a:pPr algn="ctr"/>
                      <a:r>
                        <a:rPr lang="en-GB" sz="1700" dirty="0" smtClean="0"/>
                        <a:t>12</a:t>
                      </a:r>
                      <a:endParaRPr lang="en-GB" sz="1700" dirty="0"/>
                    </a:p>
                  </a:txBody>
                  <a:tcPr anchor="ctr"/>
                </a:tc>
              </a:tr>
              <a:tr h="504056">
                <a:tc>
                  <a:txBody>
                    <a:bodyPr/>
                    <a:lstStyle/>
                    <a:p>
                      <a:r>
                        <a:rPr lang="en-GB" sz="1700" dirty="0" smtClean="0"/>
                        <a:t>Support for local</a:t>
                      </a:r>
                      <a:r>
                        <a:rPr lang="en-GB" sz="1700" baseline="0" dirty="0" smtClean="0"/>
                        <a:t> sessions</a:t>
                      </a:r>
                      <a:endParaRPr lang="en-GB" sz="1700" dirty="0"/>
                    </a:p>
                  </a:txBody>
                  <a:tcPr anchor="ctr"/>
                </a:tc>
                <a:tc>
                  <a:txBody>
                    <a:bodyPr/>
                    <a:lstStyle/>
                    <a:p>
                      <a:pPr algn="ctr"/>
                      <a:r>
                        <a:rPr lang="en-GB" sz="1700" dirty="0" smtClean="0"/>
                        <a:t>13</a:t>
                      </a:r>
                      <a:endParaRPr lang="en-GB" sz="1700" dirty="0"/>
                    </a:p>
                  </a:txBody>
                  <a:tcPr anchor="ctr"/>
                </a:tc>
              </a:tr>
              <a:tr h="504056">
                <a:tc>
                  <a:txBody>
                    <a:bodyPr/>
                    <a:lstStyle/>
                    <a:p>
                      <a:r>
                        <a:rPr lang="en-GB" sz="1700" dirty="0" smtClean="0"/>
                        <a:t>Appendices</a:t>
                      </a:r>
                      <a:endParaRPr lang="en-GB" sz="1700" dirty="0"/>
                    </a:p>
                  </a:txBody>
                  <a:tcPr anchor="ctr"/>
                </a:tc>
                <a:tc>
                  <a:txBody>
                    <a:bodyPr/>
                    <a:lstStyle/>
                    <a:p>
                      <a:pPr algn="ctr"/>
                      <a:r>
                        <a:rPr lang="en-GB" sz="1700" dirty="0" smtClean="0"/>
                        <a:t>14-20</a:t>
                      </a:r>
                      <a:endParaRPr lang="en-GB" sz="1700" dirty="0"/>
                    </a:p>
                  </a:txBody>
                  <a:tcPr anchor="ctr"/>
                </a:tc>
              </a:tr>
            </a:tbl>
          </a:graphicData>
        </a:graphic>
      </p:graphicFrame>
    </p:spTree>
    <p:extLst>
      <p:ext uri="{BB962C8B-B14F-4D97-AF65-F5344CB8AC3E}">
        <p14:creationId xmlns:p14="http://schemas.microsoft.com/office/powerpoint/2010/main" val="4121365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20" y="3835349"/>
            <a:ext cx="8640960" cy="2914003"/>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1" name="TextBox 50"/>
          <p:cNvSpPr txBox="1"/>
          <p:nvPr/>
        </p:nvSpPr>
        <p:spPr>
          <a:xfrm>
            <a:off x="6588224" y="1360782"/>
            <a:ext cx="2304256" cy="292388"/>
          </a:xfrm>
          <a:prstGeom prst="rect">
            <a:avLst/>
          </a:prstGeom>
          <a:solidFill>
            <a:schemeClr val="accent3"/>
          </a:solidFill>
        </p:spPr>
        <p:txBody>
          <a:bodyPr wrap="square" rtlCol="0">
            <a:spAutoFit/>
          </a:bodyPr>
          <a:lstStyle/>
          <a:p>
            <a:pPr algn="r"/>
            <a:r>
              <a:rPr lang="en-GB" sz="1300" dirty="0" smtClean="0">
                <a:solidFill>
                  <a:prstClr val="white"/>
                </a:solidFill>
              </a:rPr>
              <a:t>02</a:t>
            </a:r>
            <a:endParaRPr lang="en-GB" sz="1300" dirty="0">
              <a:solidFill>
                <a:prstClr val="white"/>
              </a:solidFill>
            </a:endParaRPr>
          </a:p>
        </p:txBody>
      </p:sp>
      <p:sp>
        <p:nvSpPr>
          <p:cNvPr id="48" name="TextBox 47"/>
          <p:cNvSpPr txBox="1"/>
          <p:nvPr/>
        </p:nvSpPr>
        <p:spPr>
          <a:xfrm>
            <a:off x="3779912" y="1700808"/>
            <a:ext cx="2355865" cy="292388"/>
          </a:xfrm>
          <a:prstGeom prst="rect">
            <a:avLst/>
          </a:prstGeom>
          <a:solidFill>
            <a:schemeClr val="accent3">
              <a:lumMod val="60000"/>
              <a:lumOff val="40000"/>
            </a:schemeClr>
          </a:solidFill>
        </p:spPr>
        <p:txBody>
          <a:bodyPr wrap="square" rtlCol="0">
            <a:spAutoFit/>
          </a:bodyPr>
          <a:lstStyle/>
          <a:p>
            <a:pPr algn="r"/>
            <a:r>
              <a:rPr lang="en-GB" sz="1300" dirty="0" smtClean="0">
                <a:solidFill>
                  <a:prstClr val="white"/>
                </a:solidFill>
              </a:rPr>
              <a:t>01</a:t>
            </a:r>
            <a:endParaRPr lang="en-GB" sz="1300" dirty="0">
              <a:solidFill>
                <a:prstClr val="white"/>
              </a:solidFill>
            </a:endParaRPr>
          </a:p>
        </p:txBody>
      </p:sp>
      <p:sp>
        <p:nvSpPr>
          <p:cNvPr id="2" name="Title 1"/>
          <p:cNvSpPr>
            <a:spLocks noGrp="1"/>
          </p:cNvSpPr>
          <p:nvPr>
            <p:ph type="title"/>
          </p:nvPr>
        </p:nvSpPr>
        <p:spPr>
          <a:solidFill>
            <a:schemeClr val="accent3"/>
          </a:solidFill>
        </p:spPr>
        <p:txBody>
          <a:bodyPr/>
          <a:lstStyle/>
          <a:p>
            <a:pPr marL="0"/>
            <a:r>
              <a:rPr lang="en-GB" dirty="0" smtClean="0"/>
              <a:t>Multi-agency s136 training introduction </a:t>
            </a:r>
            <a:endParaRPr lang="en-GB" dirty="0"/>
          </a:p>
        </p:txBody>
      </p:sp>
      <p:sp>
        <p:nvSpPr>
          <p:cNvPr id="4" name="Slide Number Placeholder 3"/>
          <p:cNvSpPr>
            <a:spLocks noGrp="1"/>
          </p:cNvSpPr>
          <p:nvPr>
            <p:ph type="sldNum" sz="quarter" idx="14"/>
          </p:nvPr>
        </p:nvSpPr>
        <p:spPr>
          <a:xfrm>
            <a:off x="6876256" y="7672387"/>
            <a:ext cx="2133600" cy="365125"/>
          </a:xfrm>
        </p:spPr>
        <p:txBody>
          <a:bodyPr/>
          <a:lstStyle/>
          <a:p>
            <a:fld id="{8FC524A1-7B6A-464D-B8BC-8FE2E057339E}" type="slidenum">
              <a:rPr lang="en-GB" smtClean="0">
                <a:solidFill>
                  <a:srgbClr val="3F3F3F">
                    <a:lumMod val="50000"/>
                  </a:srgbClr>
                </a:solidFill>
              </a:rPr>
              <a:pPr/>
              <a:t>4</a:t>
            </a:fld>
            <a:endParaRPr lang="en-GB" dirty="0">
              <a:solidFill>
                <a:srgbClr val="3F3F3F">
                  <a:lumMod val="50000"/>
                </a:srgbClr>
              </a:solidFill>
            </a:endParaRPr>
          </a:p>
        </p:txBody>
      </p:sp>
      <p:sp>
        <p:nvSpPr>
          <p:cNvPr id="20" name="Rectangle 19"/>
          <p:cNvSpPr/>
          <p:nvPr/>
        </p:nvSpPr>
        <p:spPr>
          <a:xfrm>
            <a:off x="3779912" y="1849180"/>
            <a:ext cx="2353361" cy="1857130"/>
          </a:xfrm>
          <a:prstGeom prst="rect">
            <a:avLst/>
          </a:prstGeom>
          <a:solidFill>
            <a:schemeClr val="accent3">
              <a:lumMod val="40000"/>
              <a:lumOff val="60000"/>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182880" rIns="182880" bIns="182880" numCol="1" spcCol="1270" anchor="t" anchorCtr="0">
            <a:noAutofit/>
          </a:bodyPr>
          <a:lstStyle/>
          <a:p>
            <a:pPr defTabSz="666734">
              <a:lnSpc>
                <a:spcPct val="90000"/>
              </a:lnSpc>
              <a:spcBef>
                <a:spcPct val="0"/>
              </a:spcBef>
              <a:spcAft>
                <a:spcPts val="200"/>
              </a:spcAft>
            </a:pPr>
            <a:r>
              <a:rPr lang="en-US" sz="1100" b="1" dirty="0" smtClean="0">
                <a:solidFill>
                  <a:srgbClr val="3F3F3F"/>
                </a:solidFill>
              </a:rPr>
              <a:t>Health Based Place of Safety Specification</a:t>
            </a:r>
            <a:endParaRPr lang="en-US" sz="1100" b="1" dirty="0">
              <a:solidFill>
                <a:srgbClr val="3F3F3F"/>
              </a:solidFill>
            </a:endParaRPr>
          </a:p>
          <a:p>
            <a:pPr defTabSz="666734">
              <a:lnSpc>
                <a:spcPct val="90000"/>
              </a:lnSpc>
              <a:spcBef>
                <a:spcPct val="0"/>
              </a:spcBef>
              <a:spcAft>
                <a:spcPts val="200"/>
              </a:spcAft>
            </a:pPr>
            <a:r>
              <a:rPr lang="en-US" sz="1000" dirty="0" smtClean="0">
                <a:solidFill>
                  <a:srgbClr val="3F3F3F"/>
                </a:solidFill>
              </a:rPr>
              <a:t>The specification outlines the minimum standard of care that London’s Health Based Place of Safety (HBPoS) sites should offer. This includes staffing requirements, governance arrangements, environment and facilities and details on the mental health assessment process.</a:t>
            </a:r>
            <a:endParaRPr lang="en-US" sz="1000" dirty="0">
              <a:solidFill>
                <a:srgbClr val="3F3F3F"/>
              </a:solidFill>
            </a:endParaRPr>
          </a:p>
        </p:txBody>
      </p:sp>
      <p:sp>
        <p:nvSpPr>
          <p:cNvPr id="21" name="Rectangle 20"/>
          <p:cNvSpPr/>
          <p:nvPr/>
        </p:nvSpPr>
        <p:spPr>
          <a:xfrm>
            <a:off x="6588224" y="1506976"/>
            <a:ext cx="2304256" cy="2219348"/>
          </a:xfrm>
          <a:prstGeom prst="rect">
            <a:avLst/>
          </a:prstGeom>
          <a:solidFill>
            <a:schemeClr val="accent3">
              <a:lumMod val="40000"/>
              <a:lumOff val="60000"/>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182880" rIns="182880" bIns="182880" numCol="1" spcCol="1270" anchor="t" anchorCtr="0">
            <a:noAutofit/>
          </a:bodyPr>
          <a:lstStyle/>
          <a:p>
            <a:pPr defTabSz="666734">
              <a:lnSpc>
                <a:spcPct val="90000"/>
              </a:lnSpc>
              <a:spcBef>
                <a:spcPct val="0"/>
              </a:spcBef>
              <a:spcAft>
                <a:spcPts val="200"/>
              </a:spcAft>
            </a:pPr>
            <a:r>
              <a:rPr lang="en-US" sz="1100" b="1" dirty="0" smtClean="0">
                <a:solidFill>
                  <a:srgbClr val="3F3F3F"/>
                </a:solidFill>
              </a:rPr>
              <a:t>Section 136 Pathway</a:t>
            </a:r>
          </a:p>
          <a:p>
            <a:pPr defTabSz="666734">
              <a:lnSpc>
                <a:spcPct val="90000"/>
              </a:lnSpc>
              <a:spcBef>
                <a:spcPct val="0"/>
              </a:spcBef>
              <a:spcAft>
                <a:spcPts val="200"/>
              </a:spcAft>
            </a:pPr>
            <a:r>
              <a:rPr lang="en-US" sz="1000" dirty="0" smtClean="0">
                <a:solidFill>
                  <a:srgbClr val="3F3F3F"/>
                </a:solidFill>
              </a:rPr>
              <a:t>The guidance outlines the roles and responsibilities of all stakeholders involved across the pathway. It specifically focuses on the role of the police, as well as LAS, Approved Mental Health Professionals (AMHPs), ED staff (if physical health care is required) and staff at the HBPoS.</a:t>
            </a:r>
            <a:endParaRPr lang="en-US" sz="1000" dirty="0">
              <a:solidFill>
                <a:srgbClr val="3F3F3F"/>
              </a:solidFill>
            </a:endParaRPr>
          </a:p>
        </p:txBody>
      </p:sp>
      <p:pic>
        <p:nvPicPr>
          <p:cNvPr id="35" name="Picture 2" descr="https://www.myhealth.london.nhs.uk/sites/default/files/styles/image300xauto/public/COVER%20-%20Mental%20health%20crisis%20care.png?itok=1QHNzkPU">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450" y="1340768"/>
            <a:ext cx="1436254" cy="2005967"/>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5985" y="3356992"/>
            <a:ext cx="8606495" cy="369332"/>
          </a:xfrm>
          <a:prstGeom prst="rect">
            <a:avLst/>
          </a:prstGeom>
          <a:noFill/>
        </p:spPr>
        <p:txBody>
          <a:bodyPr wrap="square" rtlCol="0">
            <a:spAutoFit/>
          </a:bodyPr>
          <a:lstStyle/>
          <a:p>
            <a:pPr marL="180975" indent="-180975">
              <a:buFont typeface="Wingdings" pitchFamily="2" charset="2"/>
              <a:buChar char="ü"/>
            </a:pPr>
            <a:r>
              <a:rPr lang="en-GB" sz="900" dirty="0" smtClean="0">
                <a:solidFill>
                  <a:srgbClr val="3F3F3F"/>
                </a:solidFill>
              </a:rPr>
              <a:t>Endorsed by </a:t>
            </a:r>
            <a:r>
              <a:rPr lang="en-GB" sz="900" b="1" dirty="0" smtClean="0">
                <a:solidFill>
                  <a:srgbClr val="33BBB1"/>
                </a:solidFill>
              </a:rPr>
              <a:t>all key partners </a:t>
            </a:r>
          </a:p>
          <a:p>
            <a:pPr marL="180975" indent="-180975">
              <a:buFont typeface="Wingdings" pitchFamily="2" charset="2"/>
              <a:buChar char="ü"/>
            </a:pPr>
            <a:r>
              <a:rPr lang="en-GB" sz="900" dirty="0" smtClean="0">
                <a:solidFill>
                  <a:srgbClr val="3F3F3F"/>
                </a:solidFill>
              </a:rPr>
              <a:t>Launched by </a:t>
            </a:r>
            <a:r>
              <a:rPr lang="en-GB" sz="900" b="1" dirty="0" smtClean="0">
                <a:solidFill>
                  <a:srgbClr val="33BBB1"/>
                </a:solidFill>
              </a:rPr>
              <a:t>Mayor of London </a:t>
            </a:r>
            <a:r>
              <a:rPr lang="en-GB" sz="900" dirty="0" smtClean="0">
                <a:solidFill>
                  <a:srgbClr val="3F3F3F"/>
                </a:solidFill>
              </a:rPr>
              <a:t>in December 2016</a:t>
            </a:r>
            <a:endParaRPr lang="en-GB" sz="900" dirty="0">
              <a:solidFill>
                <a:srgbClr val="3F3F3F"/>
              </a:solidFill>
            </a:endParaRPr>
          </a:p>
        </p:txBody>
      </p:sp>
      <p:cxnSp>
        <p:nvCxnSpPr>
          <p:cNvPr id="53" name="Straight Connector 52"/>
          <p:cNvCxnSpPr/>
          <p:nvPr/>
        </p:nvCxnSpPr>
        <p:spPr>
          <a:xfrm flipH="1">
            <a:off x="1907705" y="1541035"/>
            <a:ext cx="5132342" cy="0"/>
          </a:xfrm>
          <a:prstGeom prst="line">
            <a:avLst/>
          </a:prstGeom>
          <a:ln w="19050" cmpd="sng">
            <a:solidFill>
              <a:schemeClr val="accent3"/>
            </a:solidFill>
            <a:headEnd type="none"/>
            <a:tailEnd type="oval" w="lg" len="lg"/>
          </a:ln>
          <a:effectLst/>
        </p:spPr>
        <p:style>
          <a:lnRef idx="2">
            <a:schemeClr val="accent1"/>
          </a:lnRef>
          <a:fillRef idx="0">
            <a:schemeClr val="accent1"/>
          </a:fillRef>
          <a:effectRef idx="1">
            <a:schemeClr val="accent1"/>
          </a:effectRef>
          <a:fontRef idx="minor">
            <a:schemeClr val="tx1"/>
          </a:fontRef>
        </p:style>
      </p:cxnSp>
      <p:pic>
        <p:nvPicPr>
          <p:cNvPr id="49" name="Picture 10" descr="Info, information icon | Icon search en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6442" y="5576207"/>
            <a:ext cx="270609" cy="270609"/>
          </a:xfrm>
          <a:prstGeom prst="rect">
            <a:avLst/>
          </a:prstGeom>
          <a:noFill/>
          <a:extLst>
            <a:ext uri="{909E8E84-426E-40DD-AFC4-6F175D3DCCD1}">
              <a14:hiddenFill xmlns:a14="http://schemas.microsoft.com/office/drawing/2010/main">
                <a:solidFill>
                  <a:srgbClr val="FFFFFF"/>
                </a:solidFill>
              </a14:hiddenFill>
            </a:ext>
          </a:extLst>
        </p:spPr>
      </p:pic>
      <p:cxnSp>
        <p:nvCxnSpPr>
          <p:cNvPr id="64" name="Straight Connector 63"/>
          <p:cNvCxnSpPr/>
          <p:nvPr/>
        </p:nvCxnSpPr>
        <p:spPr>
          <a:xfrm flipH="1">
            <a:off x="1907704" y="1844824"/>
            <a:ext cx="2438658" cy="0"/>
          </a:xfrm>
          <a:prstGeom prst="line">
            <a:avLst/>
          </a:prstGeom>
          <a:ln w="19050" cmpd="sng">
            <a:solidFill>
              <a:schemeClr val="accent3">
                <a:lumMod val="60000"/>
                <a:lumOff val="4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cxnSp>
      <p:grpSp>
        <p:nvGrpSpPr>
          <p:cNvPr id="2052" name="Group 2051"/>
          <p:cNvGrpSpPr>
            <a:grpSpLocks noChangeAspect="1"/>
          </p:cNvGrpSpPr>
          <p:nvPr/>
        </p:nvGrpSpPr>
        <p:grpSpPr>
          <a:xfrm>
            <a:off x="7520949" y="3086525"/>
            <a:ext cx="1248145" cy="630507"/>
            <a:chOff x="6823459" y="5192134"/>
            <a:chExt cx="2069021" cy="1045178"/>
          </a:xfrm>
        </p:grpSpPr>
        <p:pic>
          <p:nvPicPr>
            <p:cNvPr id="70" name="Picture 6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8333" b="78667" l="14000" r="87167">
                          <a14:foregroundMark x1="43667" y1="31000" x2="46667" y2="74500"/>
                          <a14:foregroundMark x1="61667" y1="30667" x2="63333" y2="73333"/>
                          <a14:foregroundMark x1="58833" y1="59167" x2="57667" y2="74333"/>
                          <a14:foregroundMark x1="63500" y1="72333" x2="66167" y2="73833"/>
                          <a14:foregroundMark x1="79000" y1="32500" x2="78167" y2="73833"/>
                          <a14:foregroundMark x1="77500" y1="74167" x2="81167" y2="73667"/>
                          <a14:foregroundMark x1="72833" y1="73500" x2="75500" y2="75667"/>
                          <a14:foregroundMark x1="80833" y1="48333" x2="83667" y2="50667"/>
                          <a14:foregroundMark x1="37167" y1="54000" x2="37167" y2="54000"/>
                          <a14:foregroundMark x1="50333" y1="53833" x2="50333" y2="53833"/>
                          <a14:foregroundMark x1="42167" y1="40833" x2="37667" y2="43500"/>
                          <a14:foregroundMark x1="38167" y1="45333" x2="37667" y2="54000"/>
                          <a14:foregroundMark x1="45500" y1="40000" x2="49500" y2="43667"/>
                          <a14:foregroundMark x1="62500" y1="37667" x2="67333" y2="42000"/>
                          <a14:foregroundMark x1="58667" y1="73833" x2="58667" y2="73833"/>
                          <a14:foregroundMark x1="62167" y1="73000" x2="62167" y2="73000"/>
                          <a14:foregroundMark x1="72333" y1="74333" x2="74000" y2="74667"/>
                          <a14:foregroundMark x1="79833" y1="73500" x2="79833" y2="73500"/>
                          <a14:foregroundMark x1="81000" y1="74000" x2="81000" y2="74000"/>
                          <a14:foregroundMark x1="77500" y1="73500" x2="77500" y2="73500"/>
                          <a14:foregroundMark x1="63167" y1="73167" x2="63167" y2="73167"/>
                          <a14:foregroundMark x1="63500" y1="72167" x2="63500" y2="72167"/>
                          <a14:foregroundMark x1="65167" y1="74000" x2="65167" y2="74000"/>
                          <a14:foregroundMark x1="66333" y1="74000" x2="66333" y2="74000"/>
                          <a14:foregroundMark x1="58167" y1="74500" x2="58167" y2="74500"/>
                          <a14:foregroundMark x1="56833" y1="72833" x2="56833" y2="72833"/>
                          <a14:foregroundMark x1="58167" y1="73167" x2="58167" y2="73167"/>
                          <a14:foregroundMark x1="57500" y1="73833" x2="57500" y2="73833"/>
                          <a14:foregroundMark x1="72667" y1="73667" x2="72667" y2="73667"/>
                          <a14:foregroundMark x1="73833" y1="73667" x2="73833" y2="73667"/>
                          <a14:foregroundMark x1="74500" y1="75333" x2="74500" y2="75333"/>
                          <a14:foregroundMark x1="78500" y1="73500" x2="78500" y2="73500"/>
                          <a14:foregroundMark x1="78667" y1="72667" x2="78667" y2="72667"/>
                          <a14:foregroundMark x1="49170" y1="48340" x2="49170" y2="48340"/>
                          <a14:foregroundMark x1="49793" y1="52282" x2="49793" y2="52282"/>
                          <a14:foregroundMark x1="41079" y1="46473" x2="41079" y2="74896"/>
                          <a14:foregroundMark x1="75311" y1="51867" x2="75311" y2="51867"/>
                          <a14:backgroundMark x1="25333" y1="38667" x2="25333" y2="38667"/>
                          <a14:backgroundMark x1="23167" y1="40500" x2="23167" y2="40500"/>
                          <a14:backgroundMark x1="27167" y1="72000" x2="27167" y2="72000"/>
                          <a14:backgroundMark x1="27333" y1="70500" x2="27333" y2="70500"/>
                          <a14:backgroundMark x1="38833" y1="53833" x2="38833" y2="53833"/>
                          <a14:backgroundMark x1="48833" y1="55333" x2="48833" y2="55333"/>
                          <a14:backgroundMark x1="38667" y1="55333" x2="38667" y2="55333"/>
                          <a14:backgroundMark x1="48340" y1="50000" x2="48340" y2="50000"/>
                        </a14:backgroundRemoval>
                      </a14:imgEffect>
                    </a14:imgLayer>
                  </a14:imgProps>
                </a:ext>
                <a:ext uri="{28A0092B-C50C-407E-A947-70E740481C1C}">
                  <a14:useLocalDpi xmlns:a14="http://schemas.microsoft.com/office/drawing/2010/main" val="0"/>
                </a:ext>
              </a:extLst>
            </a:blip>
            <a:srcRect l="12288" t="26591" r="12210" b="23702"/>
            <a:stretch/>
          </p:blipFill>
          <p:spPr>
            <a:xfrm>
              <a:off x="7380313" y="5192134"/>
              <a:ext cx="1512167" cy="995542"/>
            </a:xfrm>
            <a:prstGeom prst="rect">
              <a:avLst/>
            </a:prstGeom>
          </p:spPr>
        </p:pic>
        <p:pic>
          <p:nvPicPr>
            <p:cNvPr id="2059"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7092280" y="5301208"/>
              <a:ext cx="345189"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60355"/>
            <a:stretch/>
          </p:blipFill>
          <p:spPr bwMode="auto">
            <a:xfrm>
              <a:off x="6823459" y="5283894"/>
              <a:ext cx="268821" cy="92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7" name="Picture 10" descr="Info, information icon | Icon search engin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84873" y="1710753"/>
            <a:ext cx="276853" cy="27685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51520" y="3955703"/>
            <a:ext cx="8640960" cy="769441"/>
          </a:xfrm>
          <a:prstGeom prst="rect">
            <a:avLst/>
          </a:prstGeom>
        </p:spPr>
        <p:txBody>
          <a:bodyPr wrap="square">
            <a:spAutoFit/>
          </a:bodyPr>
          <a:lstStyle/>
          <a:p>
            <a:r>
              <a:rPr lang="en-GB" sz="1100" b="1" dirty="0">
                <a:solidFill>
                  <a:srgbClr val="33BBB1"/>
                </a:solidFill>
              </a:rPr>
              <a:t>Multi-agency training sessions are one of the ways in which London’s crisis care system is working towards implementing the </a:t>
            </a:r>
            <a:r>
              <a:rPr lang="en-GB" sz="1100" b="1" dirty="0" smtClean="0">
                <a:solidFill>
                  <a:srgbClr val="33BBB1"/>
                </a:solidFill>
              </a:rPr>
              <a:t>section 136 (s136) pathway and Health Based Place of Safety (HBPoS) </a:t>
            </a:r>
            <a:r>
              <a:rPr lang="en-GB" sz="1100" b="1" dirty="0">
                <a:solidFill>
                  <a:srgbClr val="33BBB1"/>
                </a:solidFill>
              </a:rPr>
              <a:t>specification</a:t>
            </a:r>
            <a:r>
              <a:rPr lang="en-GB" sz="1100" b="1" dirty="0" smtClean="0">
                <a:solidFill>
                  <a:srgbClr val="33BBB1"/>
                </a:solidFill>
              </a:rPr>
              <a:t>.</a:t>
            </a:r>
            <a:r>
              <a:rPr lang="en-GB" sz="1100" b="1" dirty="0" smtClean="0">
                <a:solidFill>
                  <a:srgbClr val="A25BA0"/>
                </a:solidFill>
              </a:rPr>
              <a:t> </a:t>
            </a:r>
            <a:r>
              <a:rPr lang="en-GB" sz="1100" dirty="0" smtClean="0">
                <a:solidFill>
                  <a:srgbClr val="3F3F3F"/>
                </a:solidFill>
              </a:rPr>
              <a:t>Between 2017-2019, Healthy London Partnership (HLP) developed bespoke training for London’s mental health trusts, London Ambulance Service, and London’s Emergency Departments (EDs) to support the preparation of local systems for s136 legislative changes and the care of s136 patients in EDs.</a:t>
            </a:r>
            <a:endParaRPr lang="en-GB" sz="1100" dirty="0">
              <a:solidFill>
                <a:srgbClr val="3F3F3F"/>
              </a:solidFill>
            </a:endParaRPr>
          </a:p>
        </p:txBody>
      </p:sp>
      <p:sp>
        <p:nvSpPr>
          <p:cNvPr id="79" name="Chevron 78"/>
          <p:cNvSpPr/>
          <p:nvPr/>
        </p:nvSpPr>
        <p:spPr>
          <a:xfrm>
            <a:off x="683568" y="5241394"/>
            <a:ext cx="1595578" cy="304800"/>
          </a:xfrm>
          <a:prstGeom prst="chevron">
            <a:avLst>
              <a:gd name="adj" fmla="val 32323"/>
            </a:avLst>
          </a:prstGeom>
          <a:solidFill>
            <a:schemeClr val="accent3">
              <a:lumMod val="40000"/>
              <a:lumOff val="60000"/>
            </a:schemeClr>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F3F3F"/>
              </a:solidFill>
            </a:endParaRPr>
          </a:p>
        </p:txBody>
      </p:sp>
      <p:sp>
        <p:nvSpPr>
          <p:cNvPr id="80" name="Chevron 79"/>
          <p:cNvSpPr/>
          <p:nvPr/>
        </p:nvSpPr>
        <p:spPr>
          <a:xfrm>
            <a:off x="2203959" y="5241394"/>
            <a:ext cx="1595578" cy="304800"/>
          </a:xfrm>
          <a:prstGeom prst="chevron">
            <a:avLst>
              <a:gd name="adj" fmla="val 32323"/>
            </a:avLst>
          </a:prstGeom>
          <a:solidFill>
            <a:schemeClr val="accent3">
              <a:lumMod val="60000"/>
              <a:lumOff val="40000"/>
            </a:schemeClr>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F3F3F"/>
              </a:solidFill>
            </a:endParaRPr>
          </a:p>
        </p:txBody>
      </p:sp>
      <p:sp>
        <p:nvSpPr>
          <p:cNvPr id="81" name="Chevron 80"/>
          <p:cNvSpPr/>
          <p:nvPr/>
        </p:nvSpPr>
        <p:spPr>
          <a:xfrm>
            <a:off x="3724350" y="5241394"/>
            <a:ext cx="1595578" cy="304800"/>
          </a:xfrm>
          <a:prstGeom prst="chevron">
            <a:avLst>
              <a:gd name="adj" fmla="val 32323"/>
            </a:avLst>
          </a:prstGeom>
          <a:solidFill>
            <a:schemeClr val="accent3"/>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F3F3F"/>
              </a:solidFill>
            </a:endParaRPr>
          </a:p>
        </p:txBody>
      </p:sp>
      <p:sp>
        <p:nvSpPr>
          <p:cNvPr id="82" name="Chevron 81"/>
          <p:cNvSpPr/>
          <p:nvPr/>
        </p:nvSpPr>
        <p:spPr>
          <a:xfrm>
            <a:off x="5244740" y="5241394"/>
            <a:ext cx="1595578" cy="304800"/>
          </a:xfrm>
          <a:prstGeom prst="chevron">
            <a:avLst>
              <a:gd name="adj" fmla="val 32323"/>
            </a:avLst>
          </a:prstGeom>
          <a:solidFill>
            <a:schemeClr val="accent3">
              <a:lumMod val="75000"/>
            </a:schemeClr>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F3F3F"/>
              </a:solidFill>
            </a:endParaRPr>
          </a:p>
        </p:txBody>
      </p:sp>
      <p:sp>
        <p:nvSpPr>
          <p:cNvPr id="83" name="Chevron 82"/>
          <p:cNvSpPr/>
          <p:nvPr/>
        </p:nvSpPr>
        <p:spPr>
          <a:xfrm>
            <a:off x="6765131" y="5241394"/>
            <a:ext cx="1595578" cy="304800"/>
          </a:xfrm>
          <a:prstGeom prst="chevron">
            <a:avLst>
              <a:gd name="adj" fmla="val 32323"/>
            </a:avLst>
          </a:prstGeom>
          <a:solidFill>
            <a:schemeClr val="accent3">
              <a:lumMod val="50000"/>
            </a:schemeClr>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F3F3F"/>
              </a:solidFill>
            </a:endParaRPr>
          </a:p>
        </p:txBody>
      </p:sp>
      <p:sp>
        <p:nvSpPr>
          <p:cNvPr id="45" name="Rectangle 44"/>
          <p:cNvSpPr/>
          <p:nvPr/>
        </p:nvSpPr>
        <p:spPr>
          <a:xfrm>
            <a:off x="2116376" y="4809346"/>
            <a:ext cx="1717281" cy="400110"/>
          </a:xfrm>
          <a:prstGeom prst="rect">
            <a:avLst/>
          </a:prstGeom>
        </p:spPr>
        <p:txBody>
          <a:bodyPr wrap="square">
            <a:spAutoFit/>
          </a:bodyPr>
          <a:lstStyle/>
          <a:p>
            <a:pPr algn="ctr"/>
            <a:r>
              <a:rPr lang="en-US" sz="1000" b="1" dirty="0" smtClean="0">
                <a:solidFill>
                  <a:srgbClr val="33BBB1"/>
                </a:solidFill>
              </a:rPr>
              <a:t>To improve crisis care for Londoners</a:t>
            </a:r>
            <a:endParaRPr lang="en-US" sz="1000" b="1" dirty="0">
              <a:solidFill>
                <a:srgbClr val="33BBB1"/>
              </a:solidFill>
            </a:endParaRPr>
          </a:p>
        </p:txBody>
      </p:sp>
      <p:sp>
        <p:nvSpPr>
          <p:cNvPr id="56" name="Rectangle 55"/>
          <p:cNvSpPr/>
          <p:nvPr/>
        </p:nvSpPr>
        <p:spPr>
          <a:xfrm>
            <a:off x="716544" y="6041467"/>
            <a:ext cx="1551200" cy="400110"/>
          </a:xfrm>
          <a:prstGeom prst="rect">
            <a:avLst/>
          </a:prstGeom>
        </p:spPr>
        <p:txBody>
          <a:bodyPr wrap="square">
            <a:spAutoFit/>
          </a:bodyPr>
          <a:lstStyle/>
          <a:p>
            <a:pPr algn="ctr"/>
            <a:r>
              <a:rPr lang="en-US" sz="1000" dirty="0" smtClean="0">
                <a:solidFill>
                  <a:srgbClr val="3F3F3F"/>
                </a:solidFill>
              </a:rPr>
              <a:t>Facilitated by a mental health legal consultant</a:t>
            </a:r>
            <a:endParaRPr lang="en-US" sz="1000" dirty="0">
              <a:solidFill>
                <a:srgbClr val="3F3F3F"/>
              </a:solidFill>
            </a:endParaRPr>
          </a:p>
        </p:txBody>
      </p:sp>
      <p:sp>
        <p:nvSpPr>
          <p:cNvPr id="57" name="Rectangle 56"/>
          <p:cNvSpPr/>
          <p:nvPr/>
        </p:nvSpPr>
        <p:spPr>
          <a:xfrm>
            <a:off x="7040047" y="4901053"/>
            <a:ext cx="1010212" cy="246221"/>
          </a:xfrm>
          <a:prstGeom prst="rect">
            <a:avLst/>
          </a:prstGeom>
        </p:spPr>
        <p:txBody>
          <a:bodyPr wrap="none">
            <a:spAutoFit/>
          </a:bodyPr>
          <a:lstStyle/>
          <a:p>
            <a:pPr algn="ctr"/>
            <a:r>
              <a:rPr lang="en-US" sz="1000" b="1" dirty="0" smtClean="0">
                <a:solidFill>
                  <a:srgbClr val="33BBB1"/>
                </a:solidFill>
              </a:rPr>
              <a:t>CPD Certified</a:t>
            </a:r>
            <a:endParaRPr lang="en-US" sz="1000" b="1" dirty="0">
              <a:solidFill>
                <a:srgbClr val="33BBB1"/>
              </a:solidFill>
            </a:endParaRPr>
          </a:p>
        </p:txBody>
      </p:sp>
      <p:sp>
        <p:nvSpPr>
          <p:cNvPr id="58" name="Rectangle 57"/>
          <p:cNvSpPr/>
          <p:nvPr/>
        </p:nvSpPr>
        <p:spPr>
          <a:xfrm>
            <a:off x="3762958" y="4809346"/>
            <a:ext cx="1498312" cy="400110"/>
          </a:xfrm>
          <a:prstGeom prst="rect">
            <a:avLst/>
          </a:prstGeom>
        </p:spPr>
        <p:txBody>
          <a:bodyPr wrap="square">
            <a:spAutoFit/>
          </a:bodyPr>
          <a:lstStyle/>
          <a:p>
            <a:pPr algn="ctr"/>
            <a:r>
              <a:rPr lang="en-US" sz="1000" b="1" dirty="0" smtClean="0">
                <a:solidFill>
                  <a:srgbClr val="33BBB1"/>
                </a:solidFill>
              </a:rPr>
              <a:t>Developed with and for stakeholders</a:t>
            </a:r>
            <a:endParaRPr lang="en-US" sz="1000" b="1" dirty="0">
              <a:solidFill>
                <a:srgbClr val="33BBB1"/>
              </a:solidFill>
            </a:endParaRPr>
          </a:p>
        </p:txBody>
      </p:sp>
      <p:sp>
        <p:nvSpPr>
          <p:cNvPr id="59" name="Rectangle 58"/>
          <p:cNvSpPr/>
          <p:nvPr/>
        </p:nvSpPr>
        <p:spPr>
          <a:xfrm>
            <a:off x="5559063" y="4910971"/>
            <a:ext cx="966931" cy="246221"/>
          </a:xfrm>
          <a:prstGeom prst="rect">
            <a:avLst/>
          </a:prstGeom>
        </p:spPr>
        <p:txBody>
          <a:bodyPr wrap="none">
            <a:spAutoFit/>
          </a:bodyPr>
          <a:lstStyle/>
          <a:p>
            <a:pPr algn="ctr"/>
            <a:r>
              <a:rPr lang="en-US" sz="1000" b="1" dirty="0" smtClean="0">
                <a:solidFill>
                  <a:srgbClr val="33BBB1"/>
                </a:solidFill>
              </a:rPr>
              <a:t>Multi-agency</a:t>
            </a:r>
            <a:endParaRPr lang="en-US" sz="1000" b="1" dirty="0">
              <a:solidFill>
                <a:srgbClr val="33BBB1"/>
              </a:solidFill>
            </a:endParaRPr>
          </a:p>
        </p:txBody>
      </p:sp>
      <p:sp>
        <p:nvSpPr>
          <p:cNvPr id="60" name="Rectangle 59"/>
          <p:cNvSpPr/>
          <p:nvPr/>
        </p:nvSpPr>
        <p:spPr>
          <a:xfrm>
            <a:off x="7470553" y="4961200"/>
            <a:ext cx="184731" cy="292388"/>
          </a:xfrm>
          <a:prstGeom prst="rect">
            <a:avLst/>
          </a:prstGeom>
        </p:spPr>
        <p:txBody>
          <a:bodyPr wrap="none">
            <a:spAutoFit/>
          </a:bodyPr>
          <a:lstStyle/>
          <a:p>
            <a:pPr algn="ctr"/>
            <a:endParaRPr lang="en-US" sz="1300" dirty="0">
              <a:solidFill>
                <a:srgbClr val="3F3F3F"/>
              </a:solidFill>
            </a:endParaRPr>
          </a:p>
        </p:txBody>
      </p:sp>
      <p:sp>
        <p:nvSpPr>
          <p:cNvPr id="68" name="Rectangle 67"/>
          <p:cNvSpPr/>
          <p:nvPr/>
        </p:nvSpPr>
        <p:spPr>
          <a:xfrm>
            <a:off x="747574" y="4809346"/>
            <a:ext cx="1489360" cy="400110"/>
          </a:xfrm>
          <a:prstGeom prst="rect">
            <a:avLst/>
          </a:prstGeom>
        </p:spPr>
        <p:txBody>
          <a:bodyPr wrap="square">
            <a:spAutoFit/>
          </a:bodyPr>
          <a:lstStyle/>
          <a:p>
            <a:pPr algn="ctr"/>
            <a:r>
              <a:rPr lang="en-US" sz="1000" b="1" dirty="0" smtClean="0">
                <a:solidFill>
                  <a:srgbClr val="33BBB1"/>
                </a:solidFill>
              </a:rPr>
              <a:t>Delivered with legal expertise</a:t>
            </a:r>
            <a:endParaRPr lang="en-US" sz="1000" b="1" dirty="0">
              <a:solidFill>
                <a:srgbClr val="33BBB1"/>
              </a:solidFill>
            </a:endParaRPr>
          </a:p>
        </p:txBody>
      </p:sp>
      <p:sp>
        <p:nvSpPr>
          <p:cNvPr id="69" name="Rectangle 68"/>
          <p:cNvSpPr/>
          <p:nvPr/>
        </p:nvSpPr>
        <p:spPr>
          <a:xfrm>
            <a:off x="6807479" y="6041467"/>
            <a:ext cx="1589106" cy="707886"/>
          </a:xfrm>
          <a:prstGeom prst="rect">
            <a:avLst/>
          </a:prstGeom>
        </p:spPr>
        <p:txBody>
          <a:bodyPr wrap="square">
            <a:spAutoFit/>
          </a:bodyPr>
          <a:lstStyle/>
          <a:p>
            <a:pPr algn="ctr"/>
            <a:r>
              <a:rPr lang="en-US" sz="1000" dirty="0" smtClean="0">
                <a:solidFill>
                  <a:srgbClr val="3F3F3F"/>
                </a:solidFill>
              </a:rPr>
              <a:t>Certified by the Royal College of Physicians for Continuing Professional Development</a:t>
            </a:r>
            <a:endParaRPr lang="en-US" sz="1000" dirty="0">
              <a:solidFill>
                <a:srgbClr val="3F3F3F"/>
              </a:solidFill>
            </a:endParaRPr>
          </a:p>
        </p:txBody>
      </p:sp>
      <p:sp>
        <p:nvSpPr>
          <p:cNvPr id="71" name="Rectangle 70"/>
          <p:cNvSpPr/>
          <p:nvPr/>
        </p:nvSpPr>
        <p:spPr>
          <a:xfrm>
            <a:off x="3744541" y="6041467"/>
            <a:ext cx="1489360" cy="400110"/>
          </a:xfrm>
          <a:prstGeom prst="rect">
            <a:avLst/>
          </a:prstGeom>
        </p:spPr>
        <p:txBody>
          <a:bodyPr wrap="square">
            <a:spAutoFit/>
          </a:bodyPr>
          <a:lstStyle/>
          <a:p>
            <a:pPr algn="ctr"/>
            <a:r>
              <a:rPr lang="en-US" sz="1000" dirty="0" smtClean="0">
                <a:solidFill>
                  <a:srgbClr val="3F3F3F"/>
                </a:solidFill>
              </a:rPr>
              <a:t>With input from clinicians</a:t>
            </a:r>
            <a:endParaRPr lang="en-US" sz="1000" dirty="0">
              <a:solidFill>
                <a:srgbClr val="3F3F3F"/>
              </a:solidFill>
            </a:endParaRPr>
          </a:p>
        </p:txBody>
      </p:sp>
      <p:sp>
        <p:nvSpPr>
          <p:cNvPr id="72" name="Rectangle 71"/>
          <p:cNvSpPr/>
          <p:nvPr/>
        </p:nvSpPr>
        <p:spPr>
          <a:xfrm>
            <a:off x="5297849" y="6041467"/>
            <a:ext cx="1489360" cy="707886"/>
          </a:xfrm>
          <a:prstGeom prst="rect">
            <a:avLst/>
          </a:prstGeom>
        </p:spPr>
        <p:txBody>
          <a:bodyPr wrap="square">
            <a:spAutoFit/>
          </a:bodyPr>
          <a:lstStyle/>
          <a:p>
            <a:pPr algn="ctr"/>
            <a:r>
              <a:rPr lang="en-US" sz="1000" dirty="0" smtClean="0">
                <a:solidFill>
                  <a:srgbClr val="3F3F3F"/>
                </a:solidFill>
              </a:rPr>
              <a:t>Attendees including police, LAS, clinicians, AMHPs and security staff</a:t>
            </a:r>
            <a:endParaRPr lang="en-US" sz="1000" dirty="0">
              <a:solidFill>
                <a:srgbClr val="3F3F3F"/>
              </a:solidFill>
            </a:endParaRPr>
          </a:p>
        </p:txBody>
      </p:sp>
      <p:sp>
        <p:nvSpPr>
          <p:cNvPr id="73" name="Rectangle 72"/>
          <p:cNvSpPr/>
          <p:nvPr/>
        </p:nvSpPr>
        <p:spPr>
          <a:xfrm>
            <a:off x="6818240" y="6537538"/>
            <a:ext cx="1489360" cy="246221"/>
          </a:xfrm>
          <a:prstGeom prst="rect">
            <a:avLst/>
          </a:prstGeom>
        </p:spPr>
        <p:txBody>
          <a:bodyPr wrap="square">
            <a:spAutoFit/>
          </a:bodyPr>
          <a:lstStyle/>
          <a:p>
            <a:pPr algn="ctr"/>
            <a:endParaRPr lang="en-US" sz="1000" dirty="0">
              <a:solidFill>
                <a:srgbClr val="3F3F3F"/>
              </a:solidFill>
            </a:endParaRPr>
          </a:p>
        </p:txBody>
      </p:sp>
      <p:grpSp>
        <p:nvGrpSpPr>
          <p:cNvPr id="11" name="Group 10"/>
          <p:cNvGrpSpPr>
            <a:grpSpLocks noChangeAspect="1"/>
          </p:cNvGrpSpPr>
          <p:nvPr/>
        </p:nvGrpSpPr>
        <p:grpSpPr>
          <a:xfrm>
            <a:off x="2783781" y="5574400"/>
            <a:ext cx="435934" cy="435934"/>
            <a:chOff x="2736202" y="5634214"/>
            <a:chExt cx="531090" cy="531090"/>
          </a:xfrm>
        </p:grpSpPr>
        <p:sp>
          <p:nvSpPr>
            <p:cNvPr id="50" name="Oval 49"/>
            <p:cNvSpPr/>
            <p:nvPr/>
          </p:nvSpPr>
          <p:spPr>
            <a:xfrm>
              <a:off x="2736202" y="5634214"/>
              <a:ext cx="531090" cy="531090"/>
            </a:xfrm>
            <a:prstGeom prst="ellipse">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F3F3F"/>
                </a:solidFill>
              </a:endParaRPr>
            </a:p>
          </p:txBody>
        </p:sp>
        <p:sp>
          <p:nvSpPr>
            <p:cNvPr id="76" name="Freeform 75"/>
            <p:cNvSpPr>
              <a:spLocks noChangeAspect="1" noEditPoints="1"/>
            </p:cNvSpPr>
            <p:nvPr/>
          </p:nvSpPr>
          <p:spPr bwMode="auto">
            <a:xfrm>
              <a:off x="2813913" y="5733256"/>
              <a:ext cx="375669" cy="348715"/>
            </a:xfrm>
            <a:custGeom>
              <a:avLst/>
              <a:gdLst>
                <a:gd name="T0" fmla="*/ 104 w 209"/>
                <a:gd name="T1" fmla="*/ 194 h 194"/>
                <a:gd name="T2" fmla="*/ 0 w 209"/>
                <a:gd name="T3" fmla="*/ 64 h 194"/>
                <a:gd name="T4" fmla="*/ 53 w 209"/>
                <a:gd name="T5" fmla="*/ 0 h 194"/>
                <a:gd name="T6" fmla="*/ 104 w 209"/>
                <a:gd name="T7" fmla="*/ 28 h 194"/>
                <a:gd name="T8" fmla="*/ 155 w 209"/>
                <a:gd name="T9" fmla="*/ 0 h 194"/>
                <a:gd name="T10" fmla="*/ 209 w 209"/>
                <a:gd name="T11" fmla="*/ 64 h 194"/>
                <a:gd name="T12" fmla="*/ 104 w 209"/>
                <a:gd name="T13" fmla="*/ 194 h 194"/>
                <a:gd name="T14" fmla="*/ 53 w 209"/>
                <a:gd name="T15" fmla="*/ 5 h 194"/>
                <a:gd name="T16" fmla="*/ 4 w 209"/>
                <a:gd name="T17" fmla="*/ 64 h 194"/>
                <a:gd name="T18" fmla="*/ 46 w 209"/>
                <a:gd name="T19" fmla="*/ 153 h 194"/>
                <a:gd name="T20" fmla="*/ 104 w 209"/>
                <a:gd name="T21" fmla="*/ 189 h 194"/>
                <a:gd name="T22" fmla="*/ 162 w 209"/>
                <a:gd name="T23" fmla="*/ 153 h 194"/>
                <a:gd name="T24" fmla="*/ 204 w 209"/>
                <a:gd name="T25" fmla="*/ 64 h 194"/>
                <a:gd name="T26" fmla="*/ 155 w 209"/>
                <a:gd name="T27" fmla="*/ 5 h 194"/>
                <a:gd name="T28" fmla="*/ 107 w 209"/>
                <a:gd name="T29" fmla="*/ 39 h 194"/>
                <a:gd name="T30" fmla="*/ 104 w 209"/>
                <a:gd name="T31" fmla="*/ 41 h 194"/>
                <a:gd name="T32" fmla="*/ 102 w 209"/>
                <a:gd name="T33" fmla="*/ 39 h 194"/>
                <a:gd name="T34" fmla="*/ 53 w 209"/>
                <a:gd name="T35" fmla="*/ 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9" h="194">
                  <a:moveTo>
                    <a:pt x="104" y="194"/>
                  </a:moveTo>
                  <a:cubicBezTo>
                    <a:pt x="79" y="194"/>
                    <a:pt x="0" y="134"/>
                    <a:pt x="0" y="64"/>
                  </a:cubicBezTo>
                  <a:cubicBezTo>
                    <a:pt x="0" y="34"/>
                    <a:pt x="22" y="0"/>
                    <a:pt x="53" y="0"/>
                  </a:cubicBezTo>
                  <a:cubicBezTo>
                    <a:pt x="76" y="0"/>
                    <a:pt x="97" y="12"/>
                    <a:pt x="104" y="28"/>
                  </a:cubicBezTo>
                  <a:cubicBezTo>
                    <a:pt x="111" y="12"/>
                    <a:pt x="132" y="0"/>
                    <a:pt x="155" y="0"/>
                  </a:cubicBezTo>
                  <a:cubicBezTo>
                    <a:pt x="186" y="0"/>
                    <a:pt x="209" y="34"/>
                    <a:pt x="209" y="64"/>
                  </a:cubicBezTo>
                  <a:cubicBezTo>
                    <a:pt x="209" y="134"/>
                    <a:pt x="129" y="194"/>
                    <a:pt x="104" y="194"/>
                  </a:cubicBezTo>
                  <a:close/>
                  <a:moveTo>
                    <a:pt x="53" y="5"/>
                  </a:moveTo>
                  <a:cubicBezTo>
                    <a:pt x="30" y="5"/>
                    <a:pt x="4" y="30"/>
                    <a:pt x="4" y="64"/>
                  </a:cubicBezTo>
                  <a:cubicBezTo>
                    <a:pt x="4" y="104"/>
                    <a:pt x="31" y="137"/>
                    <a:pt x="46" y="153"/>
                  </a:cubicBezTo>
                  <a:cubicBezTo>
                    <a:pt x="69" y="175"/>
                    <a:pt x="94" y="189"/>
                    <a:pt x="104" y="189"/>
                  </a:cubicBezTo>
                  <a:cubicBezTo>
                    <a:pt x="115" y="189"/>
                    <a:pt x="140" y="175"/>
                    <a:pt x="162" y="153"/>
                  </a:cubicBezTo>
                  <a:cubicBezTo>
                    <a:pt x="178" y="137"/>
                    <a:pt x="204" y="104"/>
                    <a:pt x="204" y="64"/>
                  </a:cubicBezTo>
                  <a:cubicBezTo>
                    <a:pt x="204" y="30"/>
                    <a:pt x="178" y="5"/>
                    <a:pt x="155" y="5"/>
                  </a:cubicBezTo>
                  <a:cubicBezTo>
                    <a:pt x="127" y="5"/>
                    <a:pt x="107" y="23"/>
                    <a:pt x="107" y="39"/>
                  </a:cubicBezTo>
                  <a:cubicBezTo>
                    <a:pt x="107" y="40"/>
                    <a:pt x="106" y="41"/>
                    <a:pt x="104" y="41"/>
                  </a:cubicBezTo>
                  <a:cubicBezTo>
                    <a:pt x="103" y="41"/>
                    <a:pt x="102" y="40"/>
                    <a:pt x="102" y="39"/>
                  </a:cubicBezTo>
                  <a:cubicBezTo>
                    <a:pt x="102" y="19"/>
                    <a:pt x="76" y="5"/>
                    <a:pt x="5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3F3F3F"/>
                </a:solidFill>
              </a:endParaRPr>
            </a:p>
          </p:txBody>
        </p:sp>
      </p:grpSp>
      <p:sp>
        <p:nvSpPr>
          <p:cNvPr id="85" name="TextBox 84"/>
          <p:cNvSpPr txBox="1"/>
          <p:nvPr/>
        </p:nvSpPr>
        <p:spPr>
          <a:xfrm>
            <a:off x="179512" y="765865"/>
            <a:ext cx="8712968" cy="430887"/>
          </a:xfrm>
          <a:prstGeom prst="rect">
            <a:avLst/>
          </a:prstGeom>
          <a:noFill/>
        </p:spPr>
        <p:txBody>
          <a:bodyPr wrap="square" rtlCol="0">
            <a:spAutoFit/>
          </a:bodyPr>
          <a:lstStyle/>
          <a:p>
            <a:r>
              <a:rPr lang="en-GB" sz="1100" dirty="0">
                <a:solidFill>
                  <a:srgbClr val="3F3F3F"/>
                </a:solidFill>
              </a:rPr>
              <a:t>Throughout 2016, key partners across the crisis care system (including experts by experience, the NHS, London’s three police forces and London Ambulance Service) came together and developed </a:t>
            </a:r>
            <a:r>
              <a:rPr lang="en-GB" sz="1100" dirty="0">
                <a:solidFill>
                  <a:srgbClr val="3F3F3F"/>
                </a:solidFill>
                <a:hlinkClick r:id="rId10"/>
              </a:rPr>
              <a:t>London’s section 136 </a:t>
            </a:r>
            <a:r>
              <a:rPr lang="en-GB" sz="1100" dirty="0" smtClean="0">
                <a:solidFill>
                  <a:srgbClr val="3F3F3F"/>
                </a:solidFill>
                <a:hlinkClick r:id="rId10"/>
              </a:rPr>
              <a:t>pathway </a:t>
            </a:r>
            <a:r>
              <a:rPr lang="en-GB" sz="1100" dirty="0">
                <a:solidFill>
                  <a:srgbClr val="3F3F3F"/>
                </a:solidFill>
                <a:hlinkClick r:id="rId10"/>
              </a:rPr>
              <a:t>and Health Based Place of Safety </a:t>
            </a:r>
            <a:r>
              <a:rPr lang="en-GB" sz="1100" dirty="0" smtClean="0">
                <a:solidFill>
                  <a:srgbClr val="3F3F3F"/>
                </a:solidFill>
                <a:hlinkClick r:id="rId10"/>
              </a:rPr>
              <a:t>specification</a:t>
            </a:r>
            <a:r>
              <a:rPr lang="en-GB" sz="1100" dirty="0" smtClean="0">
                <a:solidFill>
                  <a:srgbClr val="3F3F3F"/>
                </a:solidFill>
              </a:rPr>
              <a:t>.</a:t>
            </a:r>
            <a:endParaRPr lang="en-GB" sz="1100" dirty="0">
              <a:solidFill>
                <a:srgbClr val="3F3F3F"/>
              </a:solidFill>
            </a:endParaRPr>
          </a:p>
        </p:txBody>
      </p:sp>
      <p:pic>
        <p:nvPicPr>
          <p:cNvPr id="62" name="Picture 10" descr="Info, information icon | Icon search engin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88224" y="1368549"/>
            <a:ext cx="276853" cy="27685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a:grpSpLocks noChangeAspect="1"/>
          </p:cNvGrpSpPr>
          <p:nvPr/>
        </p:nvGrpSpPr>
        <p:grpSpPr>
          <a:xfrm>
            <a:off x="4268259" y="5576228"/>
            <a:ext cx="447757" cy="447757"/>
            <a:chOff x="4256593" y="5634214"/>
            <a:chExt cx="531090" cy="531090"/>
          </a:xfrm>
          <a:solidFill>
            <a:schemeClr val="accent3"/>
          </a:solidFill>
        </p:grpSpPr>
        <p:sp>
          <p:nvSpPr>
            <p:cNvPr id="63" name="Oval 62"/>
            <p:cNvSpPr/>
            <p:nvPr/>
          </p:nvSpPr>
          <p:spPr>
            <a:xfrm>
              <a:off x="4256593" y="5634214"/>
              <a:ext cx="531090" cy="53109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F3F3F"/>
                </a:solidFill>
              </a:endParaRPr>
            </a:p>
          </p:txBody>
        </p:sp>
        <p:sp>
          <p:nvSpPr>
            <p:cNvPr id="86" name="Freeform 125"/>
            <p:cNvSpPr>
              <a:spLocks noEditPoints="1"/>
            </p:cNvSpPr>
            <p:nvPr/>
          </p:nvSpPr>
          <p:spPr bwMode="auto">
            <a:xfrm>
              <a:off x="4346362" y="5722941"/>
              <a:ext cx="351554" cy="347207"/>
            </a:xfrm>
            <a:custGeom>
              <a:avLst/>
              <a:gdLst>
                <a:gd name="T0" fmla="*/ 180 w 633"/>
                <a:gd name="T1" fmla="*/ 597 h 624"/>
                <a:gd name="T2" fmla="*/ 150 w 633"/>
                <a:gd name="T3" fmla="*/ 493 h 624"/>
                <a:gd name="T4" fmla="*/ 38 w 633"/>
                <a:gd name="T5" fmla="*/ 462 h 624"/>
                <a:gd name="T6" fmla="*/ 75 w 633"/>
                <a:gd name="T7" fmla="*/ 361 h 624"/>
                <a:gd name="T8" fmla="*/ 0 w 633"/>
                <a:gd name="T9" fmla="*/ 312 h 624"/>
                <a:gd name="T10" fmla="*/ 75 w 633"/>
                <a:gd name="T11" fmla="*/ 262 h 624"/>
                <a:gd name="T12" fmla="*/ 38 w 633"/>
                <a:gd name="T13" fmla="*/ 161 h 624"/>
                <a:gd name="T14" fmla="*/ 150 w 633"/>
                <a:gd name="T15" fmla="*/ 130 h 624"/>
                <a:gd name="T16" fmla="*/ 180 w 633"/>
                <a:gd name="T17" fmla="*/ 26 h 624"/>
                <a:gd name="T18" fmla="*/ 288 w 633"/>
                <a:gd name="T19" fmla="*/ 67 h 624"/>
                <a:gd name="T20" fmla="*/ 374 w 633"/>
                <a:gd name="T21" fmla="*/ 0 h 624"/>
                <a:gd name="T22" fmla="*/ 438 w 633"/>
                <a:gd name="T23" fmla="*/ 97 h 624"/>
                <a:gd name="T24" fmla="*/ 546 w 633"/>
                <a:gd name="T25" fmla="*/ 93 h 624"/>
                <a:gd name="T26" fmla="*/ 540 w 633"/>
                <a:gd name="T27" fmla="*/ 210 h 624"/>
                <a:gd name="T28" fmla="*/ 630 w 633"/>
                <a:gd name="T29" fmla="*/ 270 h 624"/>
                <a:gd name="T30" fmla="*/ 623 w 633"/>
                <a:gd name="T31" fmla="*/ 359 h 624"/>
                <a:gd name="T32" fmla="*/ 593 w 633"/>
                <a:gd name="T33" fmla="*/ 454 h 624"/>
                <a:gd name="T34" fmla="*/ 537 w 633"/>
                <a:gd name="T35" fmla="*/ 531 h 624"/>
                <a:gd name="T36" fmla="*/ 457 w 633"/>
                <a:gd name="T37" fmla="*/ 589 h 624"/>
                <a:gd name="T38" fmla="*/ 366 w 633"/>
                <a:gd name="T39" fmla="*/ 618 h 624"/>
                <a:gd name="T40" fmla="*/ 267 w 633"/>
                <a:gd name="T41" fmla="*/ 618 h 624"/>
                <a:gd name="T42" fmla="*/ 355 w 633"/>
                <a:gd name="T43" fmla="*/ 546 h 624"/>
                <a:gd name="T44" fmla="*/ 423 w 633"/>
                <a:gd name="T45" fmla="*/ 525 h 624"/>
                <a:gd name="T46" fmla="*/ 486 w 633"/>
                <a:gd name="T47" fmla="*/ 478 h 624"/>
                <a:gd name="T48" fmla="*/ 527 w 633"/>
                <a:gd name="T49" fmla="*/ 421 h 624"/>
                <a:gd name="T50" fmla="*/ 552 w 633"/>
                <a:gd name="T51" fmla="*/ 347 h 624"/>
                <a:gd name="T52" fmla="*/ 617 w 633"/>
                <a:gd name="T53" fmla="*/ 278 h 624"/>
                <a:gd name="T54" fmla="*/ 525 w 633"/>
                <a:gd name="T55" fmla="*/ 210 h 624"/>
                <a:gd name="T56" fmla="*/ 540 w 633"/>
                <a:gd name="T57" fmla="*/ 108 h 624"/>
                <a:gd name="T58" fmla="*/ 426 w 633"/>
                <a:gd name="T59" fmla="*/ 107 h 624"/>
                <a:gd name="T60" fmla="*/ 377 w 633"/>
                <a:gd name="T61" fmla="*/ 15 h 624"/>
                <a:gd name="T62" fmla="*/ 285 w 633"/>
                <a:gd name="T63" fmla="*/ 82 h 624"/>
                <a:gd name="T64" fmla="*/ 191 w 633"/>
                <a:gd name="T65" fmla="*/ 36 h 624"/>
                <a:gd name="T66" fmla="*/ 156 w 633"/>
                <a:gd name="T67" fmla="*/ 144 h 624"/>
                <a:gd name="T68" fmla="*/ 53 w 633"/>
                <a:gd name="T69" fmla="*/ 162 h 624"/>
                <a:gd name="T70" fmla="*/ 88 w 633"/>
                <a:gd name="T71" fmla="*/ 271 h 624"/>
                <a:gd name="T72" fmla="*/ 14 w 633"/>
                <a:gd name="T73" fmla="*/ 312 h 624"/>
                <a:gd name="T74" fmla="*/ 88 w 633"/>
                <a:gd name="T75" fmla="*/ 353 h 624"/>
                <a:gd name="T76" fmla="*/ 53 w 633"/>
                <a:gd name="T77" fmla="*/ 461 h 624"/>
                <a:gd name="T78" fmla="*/ 156 w 633"/>
                <a:gd name="T79" fmla="*/ 479 h 624"/>
                <a:gd name="T80" fmla="*/ 191 w 633"/>
                <a:gd name="T81" fmla="*/ 587 h 624"/>
                <a:gd name="T82" fmla="*/ 285 w 633"/>
                <a:gd name="T83" fmla="*/ 542 h 624"/>
                <a:gd name="T84" fmla="*/ 316 w 633"/>
                <a:gd name="T85" fmla="*/ 409 h 624"/>
                <a:gd name="T86" fmla="*/ 414 w 633"/>
                <a:gd name="T87" fmla="*/ 312 h 624"/>
                <a:gd name="T88" fmla="*/ 233 w 633"/>
                <a:gd name="T89" fmla="*/ 312 h 624"/>
                <a:gd name="T90" fmla="*/ 316 w 633"/>
                <a:gd name="T91" fmla="*/ 22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3" h="624">
                  <a:moveTo>
                    <a:pt x="260" y="623"/>
                  </a:moveTo>
                  <a:cubicBezTo>
                    <a:pt x="260" y="623"/>
                    <a:pt x="259" y="623"/>
                    <a:pt x="259" y="623"/>
                  </a:cubicBezTo>
                  <a:cubicBezTo>
                    <a:pt x="232" y="618"/>
                    <a:pt x="205" y="609"/>
                    <a:pt x="180" y="597"/>
                  </a:cubicBezTo>
                  <a:cubicBezTo>
                    <a:pt x="177" y="596"/>
                    <a:pt x="175" y="592"/>
                    <a:pt x="176" y="589"/>
                  </a:cubicBezTo>
                  <a:cubicBezTo>
                    <a:pt x="195" y="526"/>
                    <a:pt x="195" y="526"/>
                    <a:pt x="195" y="526"/>
                  </a:cubicBezTo>
                  <a:cubicBezTo>
                    <a:pt x="179" y="517"/>
                    <a:pt x="164" y="506"/>
                    <a:pt x="150" y="493"/>
                  </a:cubicBezTo>
                  <a:cubicBezTo>
                    <a:pt x="96" y="531"/>
                    <a:pt x="96" y="531"/>
                    <a:pt x="96" y="531"/>
                  </a:cubicBezTo>
                  <a:cubicBezTo>
                    <a:pt x="93" y="533"/>
                    <a:pt x="89" y="532"/>
                    <a:pt x="87" y="530"/>
                  </a:cubicBezTo>
                  <a:cubicBezTo>
                    <a:pt x="68" y="510"/>
                    <a:pt x="51" y="487"/>
                    <a:pt x="38" y="462"/>
                  </a:cubicBezTo>
                  <a:cubicBezTo>
                    <a:pt x="36" y="459"/>
                    <a:pt x="37" y="456"/>
                    <a:pt x="40" y="454"/>
                  </a:cubicBezTo>
                  <a:cubicBezTo>
                    <a:pt x="92" y="414"/>
                    <a:pt x="92" y="414"/>
                    <a:pt x="92" y="414"/>
                  </a:cubicBezTo>
                  <a:cubicBezTo>
                    <a:pt x="84" y="397"/>
                    <a:pt x="79" y="379"/>
                    <a:pt x="75" y="361"/>
                  </a:cubicBezTo>
                  <a:cubicBezTo>
                    <a:pt x="9" y="359"/>
                    <a:pt x="9" y="359"/>
                    <a:pt x="9" y="359"/>
                  </a:cubicBezTo>
                  <a:cubicBezTo>
                    <a:pt x="6" y="359"/>
                    <a:pt x="3" y="357"/>
                    <a:pt x="2" y="353"/>
                  </a:cubicBezTo>
                  <a:cubicBezTo>
                    <a:pt x="1" y="339"/>
                    <a:pt x="0" y="325"/>
                    <a:pt x="0" y="312"/>
                  </a:cubicBezTo>
                  <a:cubicBezTo>
                    <a:pt x="0" y="298"/>
                    <a:pt x="1" y="284"/>
                    <a:pt x="2" y="270"/>
                  </a:cubicBezTo>
                  <a:cubicBezTo>
                    <a:pt x="3" y="267"/>
                    <a:pt x="6" y="264"/>
                    <a:pt x="9" y="264"/>
                  </a:cubicBezTo>
                  <a:cubicBezTo>
                    <a:pt x="75" y="262"/>
                    <a:pt x="75" y="262"/>
                    <a:pt x="75" y="262"/>
                  </a:cubicBezTo>
                  <a:cubicBezTo>
                    <a:pt x="79" y="244"/>
                    <a:pt x="84" y="226"/>
                    <a:pt x="92" y="210"/>
                  </a:cubicBezTo>
                  <a:cubicBezTo>
                    <a:pt x="40" y="170"/>
                    <a:pt x="40" y="170"/>
                    <a:pt x="40" y="170"/>
                  </a:cubicBezTo>
                  <a:cubicBezTo>
                    <a:pt x="37" y="168"/>
                    <a:pt x="36" y="164"/>
                    <a:pt x="38" y="161"/>
                  </a:cubicBezTo>
                  <a:cubicBezTo>
                    <a:pt x="51" y="136"/>
                    <a:pt x="68" y="114"/>
                    <a:pt x="87" y="93"/>
                  </a:cubicBezTo>
                  <a:cubicBezTo>
                    <a:pt x="89" y="91"/>
                    <a:pt x="93" y="91"/>
                    <a:pt x="96" y="93"/>
                  </a:cubicBezTo>
                  <a:cubicBezTo>
                    <a:pt x="150" y="130"/>
                    <a:pt x="150" y="130"/>
                    <a:pt x="150" y="130"/>
                  </a:cubicBezTo>
                  <a:cubicBezTo>
                    <a:pt x="164" y="117"/>
                    <a:pt x="179" y="106"/>
                    <a:pt x="195" y="97"/>
                  </a:cubicBezTo>
                  <a:cubicBezTo>
                    <a:pt x="176" y="34"/>
                    <a:pt x="176" y="34"/>
                    <a:pt x="176" y="34"/>
                  </a:cubicBezTo>
                  <a:cubicBezTo>
                    <a:pt x="175" y="31"/>
                    <a:pt x="177" y="27"/>
                    <a:pt x="180" y="26"/>
                  </a:cubicBezTo>
                  <a:cubicBezTo>
                    <a:pt x="205" y="14"/>
                    <a:pt x="231" y="5"/>
                    <a:pt x="259" y="0"/>
                  </a:cubicBezTo>
                  <a:cubicBezTo>
                    <a:pt x="262" y="0"/>
                    <a:pt x="266" y="2"/>
                    <a:pt x="267" y="5"/>
                  </a:cubicBezTo>
                  <a:cubicBezTo>
                    <a:pt x="288" y="67"/>
                    <a:pt x="288" y="67"/>
                    <a:pt x="288" y="67"/>
                  </a:cubicBezTo>
                  <a:cubicBezTo>
                    <a:pt x="307" y="65"/>
                    <a:pt x="326" y="65"/>
                    <a:pt x="344" y="67"/>
                  </a:cubicBezTo>
                  <a:cubicBezTo>
                    <a:pt x="366" y="5"/>
                    <a:pt x="366" y="5"/>
                    <a:pt x="366" y="5"/>
                  </a:cubicBezTo>
                  <a:cubicBezTo>
                    <a:pt x="367" y="2"/>
                    <a:pt x="370" y="0"/>
                    <a:pt x="374" y="0"/>
                  </a:cubicBezTo>
                  <a:cubicBezTo>
                    <a:pt x="401" y="5"/>
                    <a:pt x="428" y="14"/>
                    <a:pt x="453" y="26"/>
                  </a:cubicBezTo>
                  <a:cubicBezTo>
                    <a:pt x="456" y="27"/>
                    <a:pt x="458" y="31"/>
                    <a:pt x="457" y="34"/>
                  </a:cubicBezTo>
                  <a:cubicBezTo>
                    <a:pt x="438" y="97"/>
                    <a:pt x="438" y="97"/>
                    <a:pt x="438" y="97"/>
                  </a:cubicBezTo>
                  <a:cubicBezTo>
                    <a:pt x="454" y="106"/>
                    <a:pt x="469" y="117"/>
                    <a:pt x="483" y="130"/>
                  </a:cubicBezTo>
                  <a:cubicBezTo>
                    <a:pt x="537" y="93"/>
                    <a:pt x="537" y="93"/>
                    <a:pt x="537" y="93"/>
                  </a:cubicBezTo>
                  <a:cubicBezTo>
                    <a:pt x="539" y="91"/>
                    <a:pt x="543" y="91"/>
                    <a:pt x="546" y="93"/>
                  </a:cubicBezTo>
                  <a:cubicBezTo>
                    <a:pt x="565" y="114"/>
                    <a:pt x="581" y="136"/>
                    <a:pt x="595" y="161"/>
                  </a:cubicBezTo>
                  <a:cubicBezTo>
                    <a:pt x="596" y="164"/>
                    <a:pt x="596" y="168"/>
                    <a:pt x="593" y="170"/>
                  </a:cubicBezTo>
                  <a:cubicBezTo>
                    <a:pt x="540" y="210"/>
                    <a:pt x="540" y="210"/>
                    <a:pt x="540" y="210"/>
                  </a:cubicBezTo>
                  <a:cubicBezTo>
                    <a:pt x="548" y="226"/>
                    <a:pt x="554" y="244"/>
                    <a:pt x="558" y="262"/>
                  </a:cubicBezTo>
                  <a:cubicBezTo>
                    <a:pt x="623" y="264"/>
                    <a:pt x="623" y="264"/>
                    <a:pt x="623" y="264"/>
                  </a:cubicBezTo>
                  <a:cubicBezTo>
                    <a:pt x="627" y="264"/>
                    <a:pt x="630" y="267"/>
                    <a:pt x="630" y="270"/>
                  </a:cubicBezTo>
                  <a:cubicBezTo>
                    <a:pt x="632" y="284"/>
                    <a:pt x="633" y="298"/>
                    <a:pt x="633" y="312"/>
                  </a:cubicBezTo>
                  <a:cubicBezTo>
                    <a:pt x="633" y="325"/>
                    <a:pt x="632" y="339"/>
                    <a:pt x="630" y="353"/>
                  </a:cubicBezTo>
                  <a:cubicBezTo>
                    <a:pt x="630" y="357"/>
                    <a:pt x="627" y="359"/>
                    <a:pt x="623" y="359"/>
                  </a:cubicBezTo>
                  <a:cubicBezTo>
                    <a:pt x="558" y="361"/>
                    <a:pt x="558" y="361"/>
                    <a:pt x="558" y="361"/>
                  </a:cubicBezTo>
                  <a:cubicBezTo>
                    <a:pt x="554" y="379"/>
                    <a:pt x="548" y="397"/>
                    <a:pt x="540" y="414"/>
                  </a:cubicBezTo>
                  <a:cubicBezTo>
                    <a:pt x="593" y="454"/>
                    <a:pt x="593" y="454"/>
                    <a:pt x="593" y="454"/>
                  </a:cubicBezTo>
                  <a:cubicBezTo>
                    <a:pt x="596" y="456"/>
                    <a:pt x="596" y="459"/>
                    <a:pt x="595" y="462"/>
                  </a:cubicBezTo>
                  <a:cubicBezTo>
                    <a:pt x="581" y="487"/>
                    <a:pt x="565" y="509"/>
                    <a:pt x="546" y="530"/>
                  </a:cubicBezTo>
                  <a:cubicBezTo>
                    <a:pt x="543" y="532"/>
                    <a:pt x="539" y="533"/>
                    <a:pt x="537" y="531"/>
                  </a:cubicBezTo>
                  <a:cubicBezTo>
                    <a:pt x="483" y="493"/>
                    <a:pt x="483" y="493"/>
                    <a:pt x="483" y="493"/>
                  </a:cubicBezTo>
                  <a:cubicBezTo>
                    <a:pt x="469" y="506"/>
                    <a:pt x="454" y="517"/>
                    <a:pt x="438" y="526"/>
                  </a:cubicBezTo>
                  <a:cubicBezTo>
                    <a:pt x="457" y="589"/>
                    <a:pt x="457" y="589"/>
                    <a:pt x="457" y="589"/>
                  </a:cubicBezTo>
                  <a:cubicBezTo>
                    <a:pt x="458" y="592"/>
                    <a:pt x="456" y="596"/>
                    <a:pt x="453" y="597"/>
                  </a:cubicBezTo>
                  <a:cubicBezTo>
                    <a:pt x="428" y="609"/>
                    <a:pt x="401" y="618"/>
                    <a:pt x="374" y="623"/>
                  </a:cubicBezTo>
                  <a:cubicBezTo>
                    <a:pt x="370" y="624"/>
                    <a:pt x="367" y="622"/>
                    <a:pt x="366" y="618"/>
                  </a:cubicBezTo>
                  <a:cubicBezTo>
                    <a:pt x="344" y="556"/>
                    <a:pt x="344" y="556"/>
                    <a:pt x="344" y="556"/>
                  </a:cubicBezTo>
                  <a:cubicBezTo>
                    <a:pt x="326" y="558"/>
                    <a:pt x="307" y="558"/>
                    <a:pt x="288" y="556"/>
                  </a:cubicBezTo>
                  <a:cubicBezTo>
                    <a:pt x="267" y="618"/>
                    <a:pt x="267" y="618"/>
                    <a:pt x="267" y="618"/>
                  </a:cubicBezTo>
                  <a:cubicBezTo>
                    <a:pt x="266" y="621"/>
                    <a:pt x="263" y="623"/>
                    <a:pt x="260" y="623"/>
                  </a:cubicBezTo>
                  <a:close/>
                  <a:moveTo>
                    <a:pt x="349" y="542"/>
                  </a:moveTo>
                  <a:cubicBezTo>
                    <a:pt x="352" y="542"/>
                    <a:pt x="354" y="543"/>
                    <a:pt x="355" y="546"/>
                  </a:cubicBezTo>
                  <a:cubicBezTo>
                    <a:pt x="377" y="608"/>
                    <a:pt x="377" y="608"/>
                    <a:pt x="377" y="608"/>
                  </a:cubicBezTo>
                  <a:cubicBezTo>
                    <a:pt x="399" y="604"/>
                    <a:pt x="421" y="597"/>
                    <a:pt x="441" y="587"/>
                  </a:cubicBezTo>
                  <a:cubicBezTo>
                    <a:pt x="423" y="525"/>
                    <a:pt x="423" y="525"/>
                    <a:pt x="423" y="525"/>
                  </a:cubicBezTo>
                  <a:cubicBezTo>
                    <a:pt x="422" y="521"/>
                    <a:pt x="423" y="518"/>
                    <a:pt x="426" y="516"/>
                  </a:cubicBezTo>
                  <a:cubicBezTo>
                    <a:pt x="445" y="506"/>
                    <a:pt x="462" y="494"/>
                    <a:pt x="477" y="479"/>
                  </a:cubicBezTo>
                  <a:cubicBezTo>
                    <a:pt x="479" y="477"/>
                    <a:pt x="483" y="477"/>
                    <a:pt x="486" y="478"/>
                  </a:cubicBezTo>
                  <a:cubicBezTo>
                    <a:pt x="540" y="516"/>
                    <a:pt x="540" y="516"/>
                    <a:pt x="540" y="516"/>
                  </a:cubicBezTo>
                  <a:cubicBezTo>
                    <a:pt x="555" y="499"/>
                    <a:pt x="568" y="481"/>
                    <a:pt x="579" y="461"/>
                  </a:cubicBezTo>
                  <a:cubicBezTo>
                    <a:pt x="527" y="421"/>
                    <a:pt x="527" y="421"/>
                    <a:pt x="527" y="421"/>
                  </a:cubicBezTo>
                  <a:cubicBezTo>
                    <a:pt x="525" y="419"/>
                    <a:pt x="524" y="416"/>
                    <a:pt x="525" y="413"/>
                  </a:cubicBezTo>
                  <a:cubicBezTo>
                    <a:pt x="535" y="394"/>
                    <a:pt x="541" y="373"/>
                    <a:pt x="545" y="353"/>
                  </a:cubicBezTo>
                  <a:cubicBezTo>
                    <a:pt x="545" y="349"/>
                    <a:pt x="548" y="347"/>
                    <a:pt x="552" y="347"/>
                  </a:cubicBezTo>
                  <a:cubicBezTo>
                    <a:pt x="617" y="345"/>
                    <a:pt x="617" y="345"/>
                    <a:pt x="617" y="345"/>
                  </a:cubicBezTo>
                  <a:cubicBezTo>
                    <a:pt x="618" y="334"/>
                    <a:pt x="619" y="323"/>
                    <a:pt x="619" y="312"/>
                  </a:cubicBezTo>
                  <a:cubicBezTo>
                    <a:pt x="619" y="300"/>
                    <a:pt x="618" y="289"/>
                    <a:pt x="617" y="278"/>
                  </a:cubicBezTo>
                  <a:cubicBezTo>
                    <a:pt x="552" y="276"/>
                    <a:pt x="552" y="276"/>
                    <a:pt x="552" y="276"/>
                  </a:cubicBezTo>
                  <a:cubicBezTo>
                    <a:pt x="548" y="276"/>
                    <a:pt x="545" y="274"/>
                    <a:pt x="545" y="271"/>
                  </a:cubicBezTo>
                  <a:cubicBezTo>
                    <a:pt x="541" y="250"/>
                    <a:pt x="535" y="229"/>
                    <a:pt x="525" y="210"/>
                  </a:cubicBezTo>
                  <a:cubicBezTo>
                    <a:pt x="524" y="207"/>
                    <a:pt x="525" y="204"/>
                    <a:pt x="527" y="202"/>
                  </a:cubicBezTo>
                  <a:cubicBezTo>
                    <a:pt x="579" y="162"/>
                    <a:pt x="579" y="162"/>
                    <a:pt x="579" y="162"/>
                  </a:cubicBezTo>
                  <a:cubicBezTo>
                    <a:pt x="568" y="143"/>
                    <a:pt x="555" y="124"/>
                    <a:pt x="540" y="108"/>
                  </a:cubicBezTo>
                  <a:cubicBezTo>
                    <a:pt x="486" y="145"/>
                    <a:pt x="486" y="145"/>
                    <a:pt x="486" y="145"/>
                  </a:cubicBezTo>
                  <a:cubicBezTo>
                    <a:pt x="483" y="147"/>
                    <a:pt x="479" y="146"/>
                    <a:pt x="477" y="144"/>
                  </a:cubicBezTo>
                  <a:cubicBezTo>
                    <a:pt x="462" y="129"/>
                    <a:pt x="445" y="117"/>
                    <a:pt x="426" y="107"/>
                  </a:cubicBezTo>
                  <a:cubicBezTo>
                    <a:pt x="423" y="105"/>
                    <a:pt x="422" y="102"/>
                    <a:pt x="423" y="99"/>
                  </a:cubicBezTo>
                  <a:cubicBezTo>
                    <a:pt x="441" y="36"/>
                    <a:pt x="441" y="36"/>
                    <a:pt x="441" y="36"/>
                  </a:cubicBezTo>
                  <a:cubicBezTo>
                    <a:pt x="421" y="27"/>
                    <a:pt x="399" y="20"/>
                    <a:pt x="377" y="15"/>
                  </a:cubicBezTo>
                  <a:cubicBezTo>
                    <a:pt x="355" y="77"/>
                    <a:pt x="355" y="77"/>
                    <a:pt x="355" y="77"/>
                  </a:cubicBezTo>
                  <a:cubicBezTo>
                    <a:pt x="354" y="80"/>
                    <a:pt x="351" y="82"/>
                    <a:pt x="348" y="82"/>
                  </a:cubicBezTo>
                  <a:cubicBezTo>
                    <a:pt x="327" y="79"/>
                    <a:pt x="306" y="79"/>
                    <a:pt x="285" y="82"/>
                  </a:cubicBezTo>
                  <a:cubicBezTo>
                    <a:pt x="281" y="82"/>
                    <a:pt x="278" y="80"/>
                    <a:pt x="277" y="77"/>
                  </a:cubicBezTo>
                  <a:cubicBezTo>
                    <a:pt x="256" y="15"/>
                    <a:pt x="256" y="15"/>
                    <a:pt x="256" y="15"/>
                  </a:cubicBezTo>
                  <a:cubicBezTo>
                    <a:pt x="233" y="20"/>
                    <a:pt x="212" y="27"/>
                    <a:pt x="191" y="36"/>
                  </a:cubicBezTo>
                  <a:cubicBezTo>
                    <a:pt x="210" y="99"/>
                    <a:pt x="210" y="99"/>
                    <a:pt x="210" y="99"/>
                  </a:cubicBezTo>
                  <a:cubicBezTo>
                    <a:pt x="211" y="102"/>
                    <a:pt x="210" y="105"/>
                    <a:pt x="207" y="107"/>
                  </a:cubicBezTo>
                  <a:cubicBezTo>
                    <a:pt x="188" y="117"/>
                    <a:pt x="171" y="129"/>
                    <a:pt x="156" y="144"/>
                  </a:cubicBezTo>
                  <a:cubicBezTo>
                    <a:pt x="153" y="146"/>
                    <a:pt x="149" y="147"/>
                    <a:pt x="147" y="145"/>
                  </a:cubicBezTo>
                  <a:cubicBezTo>
                    <a:pt x="93" y="108"/>
                    <a:pt x="93" y="108"/>
                    <a:pt x="93" y="108"/>
                  </a:cubicBezTo>
                  <a:cubicBezTo>
                    <a:pt x="78" y="124"/>
                    <a:pt x="64" y="143"/>
                    <a:pt x="53" y="162"/>
                  </a:cubicBezTo>
                  <a:cubicBezTo>
                    <a:pt x="105" y="202"/>
                    <a:pt x="105" y="202"/>
                    <a:pt x="105" y="202"/>
                  </a:cubicBezTo>
                  <a:cubicBezTo>
                    <a:pt x="108" y="204"/>
                    <a:pt x="109" y="207"/>
                    <a:pt x="107" y="210"/>
                  </a:cubicBezTo>
                  <a:cubicBezTo>
                    <a:pt x="98" y="230"/>
                    <a:pt x="91" y="250"/>
                    <a:pt x="88" y="271"/>
                  </a:cubicBezTo>
                  <a:cubicBezTo>
                    <a:pt x="87" y="274"/>
                    <a:pt x="84" y="276"/>
                    <a:pt x="81" y="276"/>
                  </a:cubicBezTo>
                  <a:cubicBezTo>
                    <a:pt x="16" y="278"/>
                    <a:pt x="16" y="278"/>
                    <a:pt x="16" y="278"/>
                  </a:cubicBezTo>
                  <a:cubicBezTo>
                    <a:pt x="14" y="289"/>
                    <a:pt x="14" y="300"/>
                    <a:pt x="14" y="312"/>
                  </a:cubicBezTo>
                  <a:cubicBezTo>
                    <a:pt x="14" y="323"/>
                    <a:pt x="14" y="334"/>
                    <a:pt x="16" y="345"/>
                  </a:cubicBezTo>
                  <a:cubicBezTo>
                    <a:pt x="81" y="347"/>
                    <a:pt x="81" y="347"/>
                    <a:pt x="81" y="347"/>
                  </a:cubicBezTo>
                  <a:cubicBezTo>
                    <a:pt x="84" y="347"/>
                    <a:pt x="87" y="349"/>
                    <a:pt x="88" y="353"/>
                  </a:cubicBezTo>
                  <a:cubicBezTo>
                    <a:pt x="91" y="373"/>
                    <a:pt x="98" y="394"/>
                    <a:pt x="107" y="413"/>
                  </a:cubicBezTo>
                  <a:cubicBezTo>
                    <a:pt x="109" y="416"/>
                    <a:pt x="108" y="419"/>
                    <a:pt x="105" y="421"/>
                  </a:cubicBezTo>
                  <a:cubicBezTo>
                    <a:pt x="53" y="461"/>
                    <a:pt x="53" y="461"/>
                    <a:pt x="53" y="461"/>
                  </a:cubicBezTo>
                  <a:cubicBezTo>
                    <a:pt x="64" y="481"/>
                    <a:pt x="78" y="499"/>
                    <a:pt x="93" y="516"/>
                  </a:cubicBezTo>
                  <a:cubicBezTo>
                    <a:pt x="147" y="478"/>
                    <a:pt x="147" y="478"/>
                    <a:pt x="147" y="478"/>
                  </a:cubicBezTo>
                  <a:cubicBezTo>
                    <a:pt x="149" y="477"/>
                    <a:pt x="153" y="477"/>
                    <a:pt x="156" y="479"/>
                  </a:cubicBezTo>
                  <a:cubicBezTo>
                    <a:pt x="171" y="494"/>
                    <a:pt x="188" y="506"/>
                    <a:pt x="207" y="516"/>
                  </a:cubicBezTo>
                  <a:cubicBezTo>
                    <a:pt x="210" y="518"/>
                    <a:pt x="211" y="521"/>
                    <a:pt x="210" y="525"/>
                  </a:cubicBezTo>
                  <a:cubicBezTo>
                    <a:pt x="191" y="587"/>
                    <a:pt x="191" y="587"/>
                    <a:pt x="191" y="587"/>
                  </a:cubicBezTo>
                  <a:cubicBezTo>
                    <a:pt x="212" y="597"/>
                    <a:pt x="233" y="604"/>
                    <a:pt x="256" y="608"/>
                  </a:cubicBezTo>
                  <a:cubicBezTo>
                    <a:pt x="277" y="546"/>
                    <a:pt x="277" y="546"/>
                    <a:pt x="277" y="546"/>
                  </a:cubicBezTo>
                  <a:cubicBezTo>
                    <a:pt x="278" y="543"/>
                    <a:pt x="281" y="541"/>
                    <a:pt x="285" y="542"/>
                  </a:cubicBezTo>
                  <a:cubicBezTo>
                    <a:pt x="306" y="545"/>
                    <a:pt x="327" y="545"/>
                    <a:pt x="348" y="542"/>
                  </a:cubicBezTo>
                  <a:cubicBezTo>
                    <a:pt x="348" y="542"/>
                    <a:pt x="348" y="542"/>
                    <a:pt x="349" y="542"/>
                  </a:cubicBezTo>
                  <a:close/>
                  <a:moveTo>
                    <a:pt x="316" y="409"/>
                  </a:moveTo>
                  <a:cubicBezTo>
                    <a:pt x="263" y="409"/>
                    <a:pt x="219" y="365"/>
                    <a:pt x="219" y="312"/>
                  </a:cubicBezTo>
                  <a:cubicBezTo>
                    <a:pt x="219" y="258"/>
                    <a:pt x="263" y="214"/>
                    <a:pt x="316" y="214"/>
                  </a:cubicBezTo>
                  <a:cubicBezTo>
                    <a:pt x="370" y="214"/>
                    <a:pt x="414" y="258"/>
                    <a:pt x="414" y="312"/>
                  </a:cubicBezTo>
                  <a:cubicBezTo>
                    <a:pt x="414" y="365"/>
                    <a:pt x="370" y="409"/>
                    <a:pt x="316" y="409"/>
                  </a:cubicBezTo>
                  <a:close/>
                  <a:moveTo>
                    <a:pt x="316" y="228"/>
                  </a:moveTo>
                  <a:cubicBezTo>
                    <a:pt x="270" y="228"/>
                    <a:pt x="233" y="266"/>
                    <a:pt x="233" y="312"/>
                  </a:cubicBezTo>
                  <a:cubicBezTo>
                    <a:pt x="233" y="358"/>
                    <a:pt x="270" y="395"/>
                    <a:pt x="316" y="395"/>
                  </a:cubicBezTo>
                  <a:cubicBezTo>
                    <a:pt x="362" y="395"/>
                    <a:pt x="400" y="358"/>
                    <a:pt x="400" y="312"/>
                  </a:cubicBezTo>
                  <a:cubicBezTo>
                    <a:pt x="400" y="266"/>
                    <a:pt x="362" y="228"/>
                    <a:pt x="316" y="22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a:solidFill>
                  <a:srgbClr val="3F3F3F"/>
                </a:solidFill>
              </a:endParaRPr>
            </a:p>
          </p:txBody>
        </p:sp>
      </p:grpSp>
      <p:grpSp>
        <p:nvGrpSpPr>
          <p:cNvPr id="13" name="Group 12"/>
          <p:cNvGrpSpPr>
            <a:grpSpLocks noChangeAspect="1"/>
          </p:cNvGrpSpPr>
          <p:nvPr/>
        </p:nvGrpSpPr>
        <p:grpSpPr>
          <a:xfrm>
            <a:off x="5816929" y="5574401"/>
            <a:ext cx="451200" cy="451200"/>
            <a:chOff x="5776983" y="5574400"/>
            <a:chExt cx="531090" cy="531090"/>
          </a:xfrm>
        </p:grpSpPr>
        <p:sp>
          <p:nvSpPr>
            <p:cNvPr id="54" name="Oval 53"/>
            <p:cNvSpPr/>
            <p:nvPr/>
          </p:nvSpPr>
          <p:spPr>
            <a:xfrm>
              <a:off x="5776983" y="5574400"/>
              <a:ext cx="531090" cy="531090"/>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F3F3F"/>
                </a:solidFill>
              </a:endParaRPr>
            </a:p>
          </p:txBody>
        </p:sp>
        <p:pic>
          <p:nvPicPr>
            <p:cNvPr id="89" name="Picture 2"/>
            <p:cNvPicPr>
              <a:picLocks noChangeAspect="1" noChangeArrowheads="1"/>
            </p:cNvPicPr>
            <p:nvPr/>
          </p:nvPicPr>
          <p:blipFill rotWithShape="1">
            <a:blip r:embed="rId11" cstate="print">
              <a:biLevel thresh="25000"/>
              <a:extLst>
                <a:ext uri="{BEBA8EAE-BF5A-486C-A8C5-ECC9F3942E4B}">
                  <a14:imgProps xmlns:a14="http://schemas.microsoft.com/office/drawing/2010/main">
                    <a14:imgLayer r:embed="rId12">
                      <a14:imgEffect>
                        <a14:backgroundRemoval t="10000" b="90000" l="10000" r="90000">
                          <a14:foregroundMark x1="39100" y1="34907" x2="39100" y2="34907"/>
                          <a14:foregroundMark x1="57700" y1="34537" x2="57700" y2="34537"/>
                          <a14:foregroundMark x1="61100" y1="34537" x2="61100" y2="34537"/>
                          <a14:foregroundMark x1="49900" y1="50370" x2="49900" y2="50370"/>
                          <a14:foregroundMark x1="44500" y1="50463" x2="55000" y2="50833"/>
                          <a14:foregroundMark x1="28100" y1="33519" x2="33900" y2="24537"/>
                          <a14:foregroundMark x1="50249" y1="39130" x2="50249" y2="39130"/>
                          <a14:foregroundMark x1="41791" y1="36715" x2="41791" y2="36715"/>
                          <a14:foregroundMark x1="52736" y1="37198" x2="52736" y2="37198"/>
                          <a14:backgroundMark x1="34500" y1="30370" x2="64500" y2="30185"/>
                          <a14:backgroundMark x1="32100" y1="32407" x2="38000" y2="58148"/>
                          <a14:backgroundMark x1="36400" y1="41667" x2="65600" y2="41574"/>
                          <a14:backgroundMark x1="64500" y1="28148" x2="69000" y2="35833"/>
                          <a14:backgroundMark x1="64500" y1="41019" x2="65900" y2="59167"/>
                          <a14:backgroundMark x1="32800" y1="47685" x2="31100" y2="55556"/>
                          <a14:backgroundMark x1="32100" y1="56019" x2="49100" y2="67500"/>
                          <a14:backgroundMark x1="51000" y1="67407" x2="64400" y2="60648"/>
                          <a14:backgroundMark x1="30500" y1="25185" x2="30500" y2="25185"/>
                          <a14:backgroundMark x1="28200" y1="29352" x2="33300" y2="22222"/>
                          <a14:backgroundMark x1="33300" y1="22222" x2="41800" y2="24444"/>
                          <a14:backgroundMark x1="41800" y1="24444" x2="53400" y2="19444"/>
                          <a14:backgroundMark x1="50300" y1="20833" x2="61500" y2="24907"/>
                          <a14:backgroundMark x1="61600" y1="25000" x2="70900" y2="21574"/>
                          <a14:backgroundMark x1="67600" y1="22500" x2="75400" y2="35463"/>
                          <a14:backgroundMark x1="28600" y1="28056" x2="23600" y2="36111"/>
                          <a14:backgroundMark x1="24700" y1="34630" x2="29900" y2="40370"/>
                          <a14:backgroundMark x1="29900" y1="40463" x2="24400" y2="57870"/>
                          <a14:backgroundMark x1="26000" y1="55000" x2="32300" y2="66204"/>
                          <a14:backgroundMark x1="31600" y1="64630" x2="51100" y2="73333"/>
                          <a14:backgroundMark x1="50100" y1="73611" x2="68300" y2="64074"/>
                          <a14:backgroundMark x1="68100" y1="64537" x2="75300" y2="52963"/>
                          <a14:backgroundMark x1="74400" y1="34352" x2="69800" y2="40833"/>
                          <a14:backgroundMark x1="70000" y1="41019" x2="75000" y2="56019"/>
                          <a14:backgroundMark x1="44200" y1="41574" x2="43600" y2="47593"/>
                          <a14:backgroundMark x1="40400" y1="51204" x2="45200" y2="62130"/>
                          <a14:backgroundMark x1="48600" y1="58519" x2="60900" y2="60833"/>
                          <a14:backgroundMark x1="56300" y1="36204" x2="59100" y2="36852"/>
                          <a14:backgroundMark x1="43400" y1="36481" x2="43400" y2="36481"/>
                          <a14:backgroundMark x1="37300" y1="35463" x2="37300" y2="35463"/>
                          <a14:backgroundMark x1="51100" y1="42407" x2="61100" y2="48981"/>
                          <a14:backgroundMark x1="45771" y1="31401" x2="45771" y2="31401"/>
                          <a14:backgroundMark x1="45771" y1="41063" x2="45771" y2="41063"/>
                          <a14:backgroundMark x1="50746" y1="36715" x2="50746" y2="36715"/>
                          <a14:backgroundMark x1="50249" y1="33816" x2="50249" y2="33816"/>
                          <a14:backgroundMark x1="52736" y1="32367" x2="52736" y2="32367"/>
                          <a14:backgroundMark x1="34328" y1="23188" x2="34328" y2="23188"/>
                          <a14:backgroundMark x1="35323" y1="23671" x2="35323" y2="23671"/>
                        </a14:backgroundRemoval>
                      </a14:imgEffect>
                    </a14:imgLayer>
                  </a14:imgProps>
                </a:ext>
                <a:ext uri="{28A0092B-C50C-407E-A947-70E740481C1C}">
                  <a14:useLocalDpi xmlns:a14="http://schemas.microsoft.com/office/drawing/2010/main" val="0"/>
                </a:ext>
              </a:extLst>
            </a:blip>
            <a:srcRect l="20844" t="20547" r="18604" b="26120"/>
            <a:stretch/>
          </p:blipFill>
          <p:spPr bwMode="auto">
            <a:xfrm>
              <a:off x="5800795" y="5623222"/>
              <a:ext cx="507277" cy="458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3"/>
          <p:cNvGrpSpPr>
            <a:grpSpLocks noChangeAspect="1"/>
          </p:cNvGrpSpPr>
          <p:nvPr/>
        </p:nvGrpSpPr>
        <p:grpSpPr>
          <a:xfrm>
            <a:off x="7329454" y="5558534"/>
            <a:ext cx="467067" cy="467067"/>
            <a:chOff x="7293507" y="5574400"/>
            <a:chExt cx="531090" cy="531090"/>
          </a:xfrm>
        </p:grpSpPr>
        <p:sp>
          <p:nvSpPr>
            <p:cNvPr id="90" name="Oval 89"/>
            <p:cNvSpPr/>
            <p:nvPr/>
          </p:nvSpPr>
          <p:spPr>
            <a:xfrm>
              <a:off x="7293507" y="5574400"/>
              <a:ext cx="531090" cy="531090"/>
            </a:xfrm>
            <a:prstGeom prst="ellipse">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F3F3F"/>
                </a:solidFill>
              </a:endParaRPr>
            </a:p>
          </p:txBody>
        </p:sp>
        <p:pic>
          <p:nvPicPr>
            <p:cNvPr id="91" name="Picture 4" descr="Image result for stethoscope icon white"/>
            <p:cNvPicPr>
              <a:picLocks noChangeAspect="1" noChangeArrowheads="1"/>
            </p:cNvPicPr>
            <p:nvPr/>
          </p:nvPicPr>
          <p:blipFill rotWithShape="1">
            <a:blip r:embed="rId13" cstate="print">
              <a:clrChange>
                <a:clrFrom>
                  <a:srgbClr val="FAFEFE"/>
                </a:clrFrom>
                <a:clrTo>
                  <a:srgbClr val="FAFEFE">
                    <a:alpha val="0"/>
                  </a:srgbClr>
                </a:clrTo>
              </a:clrChange>
              <a:biLevel thresh="25000"/>
              <a:extLst>
                <a:ext uri="{BEBA8EAE-BF5A-486C-A8C5-ECC9F3942E4B}">
                  <a14:imgProps xmlns:a14="http://schemas.microsoft.com/office/drawing/2010/main">
                    <a14:imgLayer r:embed="rId14">
                      <a14:imgEffect>
                        <a14:backgroundRemoval t="20382" b="75159" l="24658" r="73973">
                          <a14:foregroundMark x1="68493" y1="22293" x2="68493" y2="22293"/>
                          <a14:foregroundMark x1="50000" y1="21656" x2="50000" y2="21656"/>
                          <a14:foregroundMark x1="26712" y1="53503" x2="28767" y2="52229"/>
                          <a14:foregroundMark x1="30137" y1="56051" x2="30137" y2="56051"/>
                          <a14:backgroundMark x1="28082" y1="50955" x2="28082" y2="50955"/>
                          <a14:backgroundMark x1="25342" y1="52229" x2="25342" y2="52229"/>
                          <a14:backgroundMark x1="33562" y1="66242" x2="33562" y2="66242"/>
                          <a14:backgroundMark x1="30822" y1="54140" x2="30822" y2="54140"/>
                        </a14:backgroundRemoval>
                      </a14:imgEffect>
                    </a14:imgLayer>
                  </a14:imgProps>
                </a:ext>
                <a:ext uri="{28A0092B-C50C-407E-A947-70E740481C1C}">
                  <a14:useLocalDpi xmlns:a14="http://schemas.microsoft.com/office/drawing/2010/main" val="0"/>
                </a:ext>
              </a:extLst>
            </a:blip>
            <a:srcRect l="19064" t="14563" r="19311" b="22929"/>
            <a:stretch/>
          </p:blipFill>
          <p:spPr bwMode="auto">
            <a:xfrm>
              <a:off x="7344308" y="5640487"/>
              <a:ext cx="396044" cy="433863"/>
            </a:xfrm>
            <a:prstGeom prst="rect">
              <a:avLst/>
            </a:prstGeom>
            <a:noFill/>
            <a:extLst>
              <a:ext uri="{909E8E84-426E-40DD-AFC4-6F175D3DCCD1}">
                <a14:hiddenFill xmlns:a14="http://schemas.microsoft.com/office/drawing/2010/main">
                  <a:solidFill>
                    <a:srgbClr val="FFFFFF"/>
                  </a:solidFill>
                </a14:hiddenFill>
              </a:ext>
            </a:extLst>
          </p:spPr>
        </p:pic>
      </p:grpSp>
      <p:sp>
        <p:nvSpPr>
          <p:cNvPr id="92" name="Rectangle 91"/>
          <p:cNvSpPr/>
          <p:nvPr/>
        </p:nvSpPr>
        <p:spPr>
          <a:xfrm>
            <a:off x="2131178" y="6041467"/>
            <a:ext cx="1741140" cy="707886"/>
          </a:xfrm>
          <a:prstGeom prst="rect">
            <a:avLst/>
          </a:prstGeom>
        </p:spPr>
        <p:txBody>
          <a:bodyPr wrap="square">
            <a:spAutoFit/>
          </a:bodyPr>
          <a:lstStyle/>
          <a:p>
            <a:pPr algn="ctr"/>
            <a:r>
              <a:rPr lang="en-GB" sz="1000" dirty="0" smtClean="0">
                <a:solidFill>
                  <a:srgbClr val="3F3F3F"/>
                </a:solidFill>
              </a:rPr>
              <a:t>Focusing on the </a:t>
            </a:r>
            <a:r>
              <a:rPr lang="en-GB" sz="1000" dirty="0">
                <a:solidFill>
                  <a:srgbClr val="3F3F3F"/>
                </a:solidFill>
              </a:rPr>
              <a:t>Mental </a:t>
            </a:r>
            <a:r>
              <a:rPr lang="en-GB" sz="1000" dirty="0" smtClean="0">
                <a:solidFill>
                  <a:srgbClr val="3F3F3F"/>
                </a:solidFill>
              </a:rPr>
              <a:t>Health Act  and </a:t>
            </a:r>
            <a:r>
              <a:rPr lang="en-GB" sz="1000" dirty="0">
                <a:solidFill>
                  <a:srgbClr val="3F3F3F"/>
                </a:solidFill>
              </a:rPr>
              <a:t>aligning local policies to </a:t>
            </a:r>
            <a:r>
              <a:rPr lang="en-GB" sz="1000" dirty="0" smtClean="0">
                <a:solidFill>
                  <a:srgbClr val="3F3F3F"/>
                </a:solidFill>
              </a:rPr>
              <a:t>new s136 / HBPoS guidance</a:t>
            </a:r>
            <a:endParaRPr lang="en-GB" sz="1000" dirty="0">
              <a:solidFill>
                <a:srgbClr val="3F3F3F"/>
              </a:solidFill>
            </a:endParaRPr>
          </a:p>
        </p:txBody>
      </p:sp>
      <p:grpSp>
        <p:nvGrpSpPr>
          <p:cNvPr id="93" name="Group 92"/>
          <p:cNvGrpSpPr>
            <a:grpSpLocks noChangeAspect="1"/>
          </p:cNvGrpSpPr>
          <p:nvPr/>
        </p:nvGrpSpPr>
        <p:grpSpPr>
          <a:xfrm>
            <a:off x="1256815" y="5572854"/>
            <a:ext cx="449084" cy="449084"/>
            <a:chOff x="1215812" y="5634214"/>
            <a:chExt cx="531090" cy="531090"/>
          </a:xfrm>
        </p:grpSpPr>
        <p:sp>
          <p:nvSpPr>
            <p:cNvPr id="94" name="Oval 93"/>
            <p:cNvSpPr/>
            <p:nvPr/>
          </p:nvSpPr>
          <p:spPr>
            <a:xfrm>
              <a:off x="1215812" y="5634214"/>
              <a:ext cx="531090" cy="531090"/>
            </a:xfrm>
            <a:prstGeom prst="ellipse">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5" name="Picture 18" descr="Related image"/>
            <p:cNvPicPr>
              <a:picLocks noChangeAspect="1" noChangeArrowheads="1"/>
            </p:cNvPicPr>
            <p:nvPr/>
          </p:nvPicPr>
          <p:blipFill>
            <a:blip r:embed="rId15" cstate="print">
              <a:clrChange>
                <a:clrFrom>
                  <a:srgbClr val="FAFEFE"/>
                </a:clrFrom>
                <a:clrTo>
                  <a:srgbClr val="FAFEFE">
                    <a:alpha val="0"/>
                  </a:srgbClr>
                </a:clrTo>
              </a:clrChange>
              <a:extLst>
                <a:ext uri="{28A0092B-C50C-407E-A947-70E740481C1C}">
                  <a14:useLocalDpi xmlns:a14="http://schemas.microsoft.com/office/drawing/2010/main" val="0"/>
                </a:ext>
              </a:extLst>
            </a:blip>
            <a:srcRect/>
            <a:stretch>
              <a:fillRect/>
            </a:stretch>
          </p:blipFill>
          <p:spPr bwMode="auto">
            <a:xfrm>
              <a:off x="1283556" y="5700261"/>
              <a:ext cx="395602" cy="36988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7612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1100"/>
                            </p:stCondLst>
                            <p:childTnLst>
                              <p:par>
                                <p:cTn id="12" presetID="22" presetClass="entr" presetSubtype="8" fill="hold" nodeType="after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wipe(left)">
                                      <p:cBhvr>
                                        <p:cTn id="14" dur="200"/>
                                        <p:tgtEl>
                                          <p:spTgt spid="53"/>
                                        </p:tgtEl>
                                      </p:cBhvr>
                                    </p:animEffect>
                                  </p:childTnLst>
                                </p:cTn>
                              </p:par>
                            </p:childTnLst>
                          </p:cTn>
                        </p:par>
                        <p:par>
                          <p:cTn id="15" fill="hold">
                            <p:stCondLst>
                              <p:cond delay="1300"/>
                            </p:stCondLst>
                            <p:childTnLst>
                              <p:par>
                                <p:cTn id="16" presetID="22" presetClass="entr" presetSubtype="8" fill="hold" nodeType="after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wipe(left)">
                                      <p:cBhvr>
                                        <p:cTn id="18" dur="2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pPr marL="0"/>
            <a:r>
              <a:rPr lang="en-GB" dirty="0" smtClean="0"/>
              <a:t>Training objectives</a:t>
            </a:r>
            <a:endParaRPr lang="en-GB" dirty="0"/>
          </a:p>
        </p:txBody>
      </p:sp>
      <p:sp>
        <p:nvSpPr>
          <p:cNvPr id="4" name="Slide Number Placeholder 3"/>
          <p:cNvSpPr>
            <a:spLocks noGrp="1"/>
          </p:cNvSpPr>
          <p:nvPr>
            <p:ph type="sldNum" sz="quarter" idx="14"/>
          </p:nvPr>
        </p:nvSpPr>
        <p:spPr>
          <a:xfrm>
            <a:off x="6902896" y="6381328"/>
            <a:ext cx="2133600" cy="365125"/>
          </a:xfrm>
        </p:spPr>
        <p:txBody>
          <a:bodyPr/>
          <a:lstStyle/>
          <a:p>
            <a:fld id="{8FC524A1-7B6A-464D-B8BC-8FE2E057339E}" type="slidenum">
              <a:rPr lang="en-GB" smtClean="0">
                <a:solidFill>
                  <a:srgbClr val="3F3F3F">
                    <a:lumMod val="50000"/>
                  </a:srgbClr>
                </a:solidFill>
              </a:rPr>
              <a:pPr/>
              <a:t>5</a:t>
            </a:fld>
            <a:endParaRPr lang="en-GB" dirty="0">
              <a:solidFill>
                <a:srgbClr val="3F3F3F">
                  <a:lumMod val="50000"/>
                </a:srgbClr>
              </a:solidFill>
            </a:endParaRPr>
          </a:p>
        </p:txBody>
      </p:sp>
      <p:sp>
        <p:nvSpPr>
          <p:cNvPr id="28" name="Content Placeholder 4"/>
          <p:cNvSpPr txBox="1">
            <a:spLocks/>
          </p:cNvSpPr>
          <p:nvPr/>
        </p:nvSpPr>
        <p:spPr>
          <a:xfrm>
            <a:off x="300308" y="3861048"/>
            <a:ext cx="8552405" cy="1296144"/>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100" b="1" dirty="0" smtClean="0">
                <a:solidFill>
                  <a:srgbClr val="3F3F3F"/>
                </a:solidFill>
              </a:rPr>
              <a:t>The training was adapted to be most effective for the different organisations to which it was delivered: </a:t>
            </a:r>
          </a:p>
          <a:p>
            <a:pPr marL="171450" indent="-171450">
              <a:spcAft>
                <a:spcPts val="0"/>
              </a:spcAft>
              <a:buFont typeface="Wingdings" pitchFamily="2" charset="2"/>
              <a:buChar char="Ø"/>
            </a:pPr>
            <a:r>
              <a:rPr lang="en-GB" sz="1100" dirty="0" smtClean="0">
                <a:solidFill>
                  <a:srgbClr val="3F3F3F"/>
                </a:solidFill>
              </a:rPr>
              <a:t>London’s 9 mental health trusts were the first to receive the training in </a:t>
            </a:r>
            <a:r>
              <a:rPr lang="en-GB" sz="1100" dirty="0">
                <a:solidFill>
                  <a:srgbClr val="3F3F3F"/>
                </a:solidFill>
              </a:rPr>
              <a:t>preparation for the change </a:t>
            </a:r>
            <a:r>
              <a:rPr lang="en-GB" sz="1100" dirty="0" smtClean="0">
                <a:solidFill>
                  <a:srgbClr val="3F3F3F"/>
                </a:solidFill>
              </a:rPr>
              <a:t>in MHA </a:t>
            </a:r>
            <a:r>
              <a:rPr lang="en-GB" sz="1100" dirty="0">
                <a:solidFill>
                  <a:srgbClr val="3F3F3F"/>
                </a:solidFill>
              </a:rPr>
              <a:t>legislation in December </a:t>
            </a:r>
            <a:r>
              <a:rPr lang="en-GB" sz="1100" dirty="0" smtClean="0">
                <a:solidFill>
                  <a:srgbClr val="3F3F3F"/>
                </a:solidFill>
              </a:rPr>
              <a:t>2017. </a:t>
            </a:r>
          </a:p>
          <a:p>
            <a:pPr marL="171450" indent="-171450">
              <a:spcAft>
                <a:spcPts val="0"/>
              </a:spcAft>
              <a:buFont typeface="Wingdings" pitchFamily="2" charset="2"/>
              <a:buChar char="Ø"/>
            </a:pPr>
            <a:r>
              <a:rPr lang="en-GB" sz="1100" dirty="0" smtClean="0">
                <a:solidFill>
                  <a:srgbClr val="3F3F3F"/>
                </a:solidFill>
              </a:rPr>
              <a:t>The 3 sessions for LAS staff focused </a:t>
            </a:r>
            <a:r>
              <a:rPr lang="en-GB" sz="1100" dirty="0">
                <a:solidFill>
                  <a:srgbClr val="3F3F3F"/>
                </a:solidFill>
              </a:rPr>
              <a:t>on the law relating to situations when ambulance crews are called out to someone with mental health problems or who lacks capacity to take </a:t>
            </a:r>
            <a:r>
              <a:rPr lang="en-GB" sz="1100" dirty="0" smtClean="0">
                <a:solidFill>
                  <a:srgbClr val="3F3F3F"/>
                </a:solidFill>
              </a:rPr>
              <a:t>decisions.</a:t>
            </a:r>
          </a:p>
          <a:p>
            <a:pPr marL="171450" indent="-171450">
              <a:spcAft>
                <a:spcPts val="0"/>
              </a:spcAft>
              <a:buFont typeface="Wingdings" pitchFamily="2" charset="2"/>
              <a:buChar char="Ø"/>
            </a:pPr>
            <a:r>
              <a:rPr lang="en-GB" sz="1100" dirty="0" smtClean="0">
                <a:solidFill>
                  <a:srgbClr val="3F3F3F"/>
                </a:solidFill>
              </a:rPr>
              <a:t>The ED sessions focused on the processes and time frames involved once a service user arrives in the ED.</a:t>
            </a:r>
            <a:endParaRPr lang="en-GB" sz="1100" dirty="0">
              <a:solidFill>
                <a:srgbClr val="3F3F3F"/>
              </a:solidFill>
            </a:endParaRPr>
          </a:p>
        </p:txBody>
      </p:sp>
      <p:sp>
        <p:nvSpPr>
          <p:cNvPr id="42" name="TextBox 41"/>
          <p:cNvSpPr txBox="1"/>
          <p:nvPr/>
        </p:nvSpPr>
        <p:spPr>
          <a:xfrm>
            <a:off x="683567" y="1124744"/>
            <a:ext cx="8137599" cy="415498"/>
          </a:xfrm>
          <a:prstGeom prst="rect">
            <a:avLst/>
          </a:prstGeom>
          <a:noFill/>
        </p:spPr>
        <p:txBody>
          <a:bodyPr wrap="square" rtlCol="0">
            <a:spAutoFit/>
          </a:bodyPr>
          <a:lstStyle/>
          <a:p>
            <a:pPr>
              <a:spcBef>
                <a:spcPts val="600"/>
              </a:spcBef>
              <a:spcAft>
                <a:spcPts val="600"/>
              </a:spcAft>
            </a:pPr>
            <a:r>
              <a:rPr lang="en-GB" sz="1050" dirty="0" smtClean="0">
                <a:solidFill>
                  <a:srgbClr val="3F3F3F"/>
                </a:solidFill>
              </a:rPr>
              <a:t>Provide </a:t>
            </a:r>
            <a:r>
              <a:rPr lang="en-GB" sz="1050" dirty="0">
                <a:solidFill>
                  <a:srgbClr val="3F3F3F"/>
                </a:solidFill>
              </a:rPr>
              <a:t>front-line staff from all agencies across the s136 pathway with a </a:t>
            </a:r>
            <a:r>
              <a:rPr lang="en-GB" sz="1050" b="1" dirty="0">
                <a:solidFill>
                  <a:srgbClr val="33BBB1"/>
                </a:solidFill>
              </a:rPr>
              <a:t>better understanding of existing and new legislation</a:t>
            </a:r>
            <a:r>
              <a:rPr lang="en-GB" sz="1050" dirty="0">
                <a:solidFill>
                  <a:srgbClr val="33BBB1"/>
                </a:solidFill>
              </a:rPr>
              <a:t> </a:t>
            </a:r>
            <a:r>
              <a:rPr lang="en-GB" sz="1050" dirty="0">
                <a:solidFill>
                  <a:srgbClr val="3F3F3F"/>
                </a:solidFill>
              </a:rPr>
              <a:t>impacting on the delivery of mental health crisis care services, in particular the </a:t>
            </a:r>
            <a:r>
              <a:rPr lang="en-GB" sz="1050" b="1" dirty="0">
                <a:solidFill>
                  <a:srgbClr val="33BBB1"/>
                </a:solidFill>
              </a:rPr>
              <a:t>mental health act and mental capacity </a:t>
            </a:r>
            <a:r>
              <a:rPr lang="en-GB" sz="1050" b="1" dirty="0" smtClean="0">
                <a:solidFill>
                  <a:srgbClr val="33BBB1"/>
                </a:solidFill>
              </a:rPr>
              <a:t>act.</a:t>
            </a:r>
            <a:endParaRPr lang="en-GB" sz="1050" dirty="0">
              <a:solidFill>
                <a:srgbClr val="33BBB1"/>
              </a:solidFill>
            </a:endParaRPr>
          </a:p>
        </p:txBody>
      </p:sp>
      <p:sp>
        <p:nvSpPr>
          <p:cNvPr id="43" name="TextBox 42"/>
          <p:cNvSpPr txBox="1"/>
          <p:nvPr/>
        </p:nvSpPr>
        <p:spPr>
          <a:xfrm>
            <a:off x="227867" y="1140132"/>
            <a:ext cx="470000" cy="400110"/>
          </a:xfrm>
          <a:prstGeom prst="rect">
            <a:avLst/>
          </a:prstGeom>
          <a:noFill/>
        </p:spPr>
        <p:txBody>
          <a:bodyPr wrap="none" rtlCol="0">
            <a:spAutoFit/>
          </a:bodyPr>
          <a:lstStyle/>
          <a:p>
            <a:r>
              <a:rPr lang="en-US" sz="2000" dirty="0">
                <a:solidFill>
                  <a:srgbClr val="3F3F3F"/>
                </a:solidFill>
              </a:rPr>
              <a:t>01</a:t>
            </a:r>
          </a:p>
        </p:txBody>
      </p:sp>
      <p:sp>
        <p:nvSpPr>
          <p:cNvPr id="56" name="TextBox 55"/>
          <p:cNvSpPr txBox="1"/>
          <p:nvPr/>
        </p:nvSpPr>
        <p:spPr>
          <a:xfrm>
            <a:off x="707376" y="1628800"/>
            <a:ext cx="8185104" cy="415498"/>
          </a:xfrm>
          <a:prstGeom prst="rect">
            <a:avLst/>
          </a:prstGeom>
          <a:noFill/>
        </p:spPr>
        <p:txBody>
          <a:bodyPr wrap="square" rtlCol="0">
            <a:spAutoFit/>
          </a:bodyPr>
          <a:lstStyle/>
          <a:p>
            <a:r>
              <a:rPr lang="en-GB" sz="1050" dirty="0" smtClean="0">
                <a:solidFill>
                  <a:srgbClr val="3F3F3F"/>
                </a:solidFill>
              </a:rPr>
              <a:t>Identify </a:t>
            </a:r>
            <a:r>
              <a:rPr lang="en-GB" sz="1050" dirty="0">
                <a:solidFill>
                  <a:srgbClr val="3F3F3F"/>
                </a:solidFill>
              </a:rPr>
              <a:t>where regular</a:t>
            </a:r>
            <a:r>
              <a:rPr lang="en-GB" sz="1050" dirty="0">
                <a:solidFill>
                  <a:srgbClr val="A25BA0"/>
                </a:solidFill>
              </a:rPr>
              <a:t> </a:t>
            </a:r>
            <a:r>
              <a:rPr lang="en-GB" sz="1050" b="1" dirty="0">
                <a:solidFill>
                  <a:srgbClr val="33BBB1"/>
                </a:solidFill>
              </a:rPr>
              <a:t>challenges exist </a:t>
            </a:r>
            <a:r>
              <a:rPr lang="en-GB" sz="1050" dirty="0">
                <a:solidFill>
                  <a:srgbClr val="3F3F3F"/>
                </a:solidFill>
              </a:rPr>
              <a:t>and provide </a:t>
            </a:r>
            <a:r>
              <a:rPr lang="en-GB" sz="1050" b="1" dirty="0">
                <a:solidFill>
                  <a:srgbClr val="33BBB1"/>
                </a:solidFill>
              </a:rPr>
              <a:t>clarity on </a:t>
            </a:r>
            <a:r>
              <a:rPr lang="en-GB" sz="1050" b="1" dirty="0" smtClean="0">
                <a:solidFill>
                  <a:srgbClr val="33BBB1"/>
                </a:solidFill>
              </a:rPr>
              <a:t>different </a:t>
            </a:r>
            <a:r>
              <a:rPr lang="en-GB" sz="1050" b="1" dirty="0">
                <a:solidFill>
                  <a:srgbClr val="33BBB1"/>
                </a:solidFill>
              </a:rPr>
              <a:t>staff roles, responsibilities and legal powers</a:t>
            </a:r>
            <a:r>
              <a:rPr lang="en-GB" sz="1050" dirty="0">
                <a:solidFill>
                  <a:srgbClr val="33BBB1"/>
                </a:solidFill>
              </a:rPr>
              <a:t> </a:t>
            </a:r>
            <a:r>
              <a:rPr lang="en-GB" sz="1050" dirty="0">
                <a:solidFill>
                  <a:srgbClr val="3F3F3F"/>
                </a:solidFill>
              </a:rPr>
              <a:t>when managing individuals in mental health </a:t>
            </a:r>
            <a:r>
              <a:rPr lang="en-GB" sz="1050" dirty="0" smtClean="0">
                <a:solidFill>
                  <a:srgbClr val="3F3F3F"/>
                </a:solidFill>
              </a:rPr>
              <a:t>crisis.</a:t>
            </a:r>
            <a:endParaRPr lang="en-GB" sz="1050" dirty="0">
              <a:solidFill>
                <a:srgbClr val="3F3F3F"/>
              </a:solidFill>
            </a:endParaRPr>
          </a:p>
        </p:txBody>
      </p:sp>
      <p:sp>
        <p:nvSpPr>
          <p:cNvPr id="58" name="TextBox 57"/>
          <p:cNvSpPr txBox="1"/>
          <p:nvPr/>
        </p:nvSpPr>
        <p:spPr>
          <a:xfrm>
            <a:off x="227867" y="1644188"/>
            <a:ext cx="470000" cy="400110"/>
          </a:xfrm>
          <a:prstGeom prst="rect">
            <a:avLst/>
          </a:prstGeom>
          <a:noFill/>
        </p:spPr>
        <p:txBody>
          <a:bodyPr wrap="none" rtlCol="0">
            <a:spAutoFit/>
          </a:bodyPr>
          <a:lstStyle/>
          <a:p>
            <a:r>
              <a:rPr lang="en-US" sz="2000" dirty="0">
                <a:solidFill>
                  <a:srgbClr val="3F3F3F"/>
                </a:solidFill>
              </a:rPr>
              <a:t>02</a:t>
            </a:r>
          </a:p>
        </p:txBody>
      </p:sp>
      <p:sp>
        <p:nvSpPr>
          <p:cNvPr id="60" name="TextBox 59"/>
          <p:cNvSpPr txBox="1"/>
          <p:nvPr/>
        </p:nvSpPr>
        <p:spPr>
          <a:xfrm>
            <a:off x="683568" y="2243462"/>
            <a:ext cx="8209607" cy="232884"/>
          </a:xfrm>
          <a:prstGeom prst="rect">
            <a:avLst/>
          </a:prstGeom>
          <a:noFill/>
        </p:spPr>
        <p:txBody>
          <a:bodyPr wrap="square" rtlCol="0">
            <a:spAutoFit/>
          </a:bodyPr>
          <a:lstStyle/>
          <a:p>
            <a:pPr>
              <a:lnSpc>
                <a:spcPct val="87000"/>
              </a:lnSpc>
            </a:pPr>
            <a:r>
              <a:rPr lang="en-US" sz="1050" dirty="0" smtClean="0">
                <a:solidFill>
                  <a:srgbClr val="3F3F3F"/>
                </a:solidFill>
              </a:rPr>
              <a:t>Provide a better understanding of the use of the </a:t>
            </a:r>
            <a:r>
              <a:rPr lang="en-US" sz="1050" b="1" dirty="0" smtClean="0">
                <a:solidFill>
                  <a:srgbClr val="33BBB1"/>
                </a:solidFill>
              </a:rPr>
              <a:t>Mental Capacity Act and the ‘best interests’ principle.</a:t>
            </a:r>
            <a:endParaRPr lang="en-US" sz="1050" b="1" dirty="0">
              <a:solidFill>
                <a:srgbClr val="33BBB1"/>
              </a:solidFill>
            </a:endParaRPr>
          </a:p>
        </p:txBody>
      </p:sp>
      <p:sp>
        <p:nvSpPr>
          <p:cNvPr id="61" name="TextBox 60"/>
          <p:cNvSpPr txBox="1"/>
          <p:nvPr/>
        </p:nvSpPr>
        <p:spPr>
          <a:xfrm>
            <a:off x="227867" y="2148244"/>
            <a:ext cx="470000" cy="400110"/>
          </a:xfrm>
          <a:prstGeom prst="rect">
            <a:avLst/>
          </a:prstGeom>
          <a:noFill/>
        </p:spPr>
        <p:txBody>
          <a:bodyPr wrap="none" rtlCol="0">
            <a:spAutoFit/>
          </a:bodyPr>
          <a:lstStyle/>
          <a:p>
            <a:r>
              <a:rPr lang="en-US" sz="2000" dirty="0">
                <a:solidFill>
                  <a:srgbClr val="3F3F3F"/>
                </a:solidFill>
              </a:rPr>
              <a:t>03</a:t>
            </a:r>
          </a:p>
        </p:txBody>
      </p:sp>
      <p:sp>
        <p:nvSpPr>
          <p:cNvPr id="63" name="TextBox 62"/>
          <p:cNvSpPr txBox="1"/>
          <p:nvPr/>
        </p:nvSpPr>
        <p:spPr>
          <a:xfrm>
            <a:off x="227867" y="2643684"/>
            <a:ext cx="470000" cy="400110"/>
          </a:xfrm>
          <a:prstGeom prst="rect">
            <a:avLst/>
          </a:prstGeom>
          <a:noFill/>
        </p:spPr>
        <p:txBody>
          <a:bodyPr wrap="none" rtlCol="0">
            <a:spAutoFit/>
          </a:bodyPr>
          <a:lstStyle/>
          <a:p>
            <a:r>
              <a:rPr lang="en-US" sz="2000" dirty="0">
                <a:solidFill>
                  <a:srgbClr val="3F3F3F"/>
                </a:solidFill>
              </a:rPr>
              <a:t>04</a:t>
            </a:r>
          </a:p>
        </p:txBody>
      </p:sp>
      <p:sp>
        <p:nvSpPr>
          <p:cNvPr id="70" name="TextBox 69"/>
          <p:cNvSpPr txBox="1"/>
          <p:nvPr/>
        </p:nvSpPr>
        <p:spPr>
          <a:xfrm>
            <a:off x="227867" y="3156356"/>
            <a:ext cx="470000" cy="400110"/>
          </a:xfrm>
          <a:prstGeom prst="rect">
            <a:avLst/>
          </a:prstGeom>
          <a:noFill/>
        </p:spPr>
        <p:txBody>
          <a:bodyPr wrap="none" rtlCol="0">
            <a:spAutoFit/>
          </a:bodyPr>
          <a:lstStyle/>
          <a:p>
            <a:r>
              <a:rPr lang="en-US" sz="2000" dirty="0" smtClean="0">
                <a:solidFill>
                  <a:srgbClr val="3F3F3F"/>
                </a:solidFill>
              </a:rPr>
              <a:t>05</a:t>
            </a:r>
            <a:endParaRPr lang="en-US" sz="2000" dirty="0">
              <a:solidFill>
                <a:srgbClr val="3F3F3F"/>
              </a:solidFill>
            </a:endParaRPr>
          </a:p>
        </p:txBody>
      </p:sp>
      <p:sp>
        <p:nvSpPr>
          <p:cNvPr id="72" name="TextBox 71"/>
          <p:cNvSpPr txBox="1"/>
          <p:nvPr/>
        </p:nvSpPr>
        <p:spPr>
          <a:xfrm>
            <a:off x="707376" y="2747518"/>
            <a:ext cx="8136906" cy="232884"/>
          </a:xfrm>
          <a:prstGeom prst="rect">
            <a:avLst/>
          </a:prstGeom>
          <a:noFill/>
        </p:spPr>
        <p:txBody>
          <a:bodyPr wrap="square" rtlCol="0">
            <a:spAutoFit/>
          </a:bodyPr>
          <a:lstStyle/>
          <a:p>
            <a:pPr>
              <a:lnSpc>
                <a:spcPct val="87000"/>
              </a:lnSpc>
            </a:pPr>
            <a:r>
              <a:rPr lang="en-US" sz="1050" dirty="0">
                <a:solidFill>
                  <a:srgbClr val="3F3F3F"/>
                </a:solidFill>
              </a:rPr>
              <a:t>Discuss the use of</a:t>
            </a:r>
            <a:r>
              <a:rPr lang="en-US" sz="1050" b="1" dirty="0">
                <a:solidFill>
                  <a:srgbClr val="3F3F3F"/>
                </a:solidFill>
              </a:rPr>
              <a:t> </a:t>
            </a:r>
            <a:r>
              <a:rPr lang="en-US" sz="1050" b="1" dirty="0">
                <a:solidFill>
                  <a:srgbClr val="33BBB1"/>
                </a:solidFill>
              </a:rPr>
              <a:t>lawful restraint</a:t>
            </a:r>
            <a:r>
              <a:rPr lang="en-US" sz="1050" dirty="0">
                <a:solidFill>
                  <a:srgbClr val="33BBB1">
                    <a:lumMod val="50000"/>
                  </a:srgbClr>
                </a:solidFill>
              </a:rPr>
              <a:t>, </a:t>
            </a:r>
            <a:r>
              <a:rPr lang="en-US" sz="1050" dirty="0">
                <a:solidFill>
                  <a:srgbClr val="3F3F3F"/>
                </a:solidFill>
              </a:rPr>
              <a:t>to </a:t>
            </a:r>
            <a:r>
              <a:rPr lang="en-US" sz="1050" dirty="0" smtClean="0">
                <a:solidFill>
                  <a:srgbClr val="3F3F3F"/>
                </a:solidFill>
              </a:rPr>
              <a:t>enable an understanding </a:t>
            </a:r>
            <a:r>
              <a:rPr lang="en-US" sz="1050" dirty="0">
                <a:solidFill>
                  <a:srgbClr val="3F3F3F"/>
                </a:solidFill>
              </a:rPr>
              <a:t>of what is permissible and what might be </a:t>
            </a:r>
            <a:r>
              <a:rPr lang="en-US" sz="1050" dirty="0" smtClean="0">
                <a:solidFill>
                  <a:srgbClr val="3F3F3F"/>
                </a:solidFill>
              </a:rPr>
              <a:t>challenged.</a:t>
            </a:r>
            <a:endParaRPr lang="en-US" sz="1050" dirty="0">
              <a:solidFill>
                <a:srgbClr val="3F3F3F"/>
              </a:solidFill>
            </a:endParaRPr>
          </a:p>
        </p:txBody>
      </p:sp>
      <p:sp>
        <p:nvSpPr>
          <p:cNvPr id="73" name="TextBox 72"/>
          <p:cNvSpPr txBox="1"/>
          <p:nvPr/>
        </p:nvSpPr>
        <p:spPr>
          <a:xfrm>
            <a:off x="706526" y="3183030"/>
            <a:ext cx="8113946" cy="373436"/>
          </a:xfrm>
          <a:prstGeom prst="rect">
            <a:avLst/>
          </a:prstGeom>
          <a:noFill/>
        </p:spPr>
        <p:txBody>
          <a:bodyPr wrap="square" rtlCol="0">
            <a:spAutoFit/>
          </a:bodyPr>
          <a:lstStyle/>
          <a:p>
            <a:pPr>
              <a:lnSpc>
                <a:spcPct val="87000"/>
              </a:lnSpc>
            </a:pPr>
            <a:r>
              <a:rPr lang="en-GB" sz="1050" dirty="0" smtClean="0">
                <a:solidFill>
                  <a:srgbClr val="3F3F3F"/>
                </a:solidFill>
              </a:rPr>
              <a:t>Provide an understanding of how </a:t>
            </a:r>
            <a:r>
              <a:rPr lang="en-GB" sz="1050" b="1" dirty="0">
                <a:solidFill>
                  <a:srgbClr val="33BBB1"/>
                </a:solidFill>
              </a:rPr>
              <a:t>local protocols are changing or need to change</a:t>
            </a:r>
            <a:r>
              <a:rPr lang="en-GB" sz="1050" dirty="0">
                <a:solidFill>
                  <a:srgbClr val="33BBB1"/>
                </a:solidFill>
              </a:rPr>
              <a:t> </a:t>
            </a:r>
            <a:r>
              <a:rPr lang="en-GB" sz="1050" dirty="0">
                <a:solidFill>
                  <a:srgbClr val="3F3F3F"/>
                </a:solidFill>
              </a:rPr>
              <a:t>in response </a:t>
            </a:r>
            <a:r>
              <a:rPr lang="en-GB" sz="1050" dirty="0" smtClean="0">
                <a:solidFill>
                  <a:srgbClr val="3F3F3F"/>
                </a:solidFill>
              </a:rPr>
              <a:t>to </a:t>
            </a:r>
            <a:r>
              <a:rPr lang="en-GB" sz="1050" dirty="0">
                <a:solidFill>
                  <a:srgbClr val="3F3F3F"/>
                </a:solidFill>
              </a:rPr>
              <a:t>legislative changes, pan-London </a:t>
            </a:r>
            <a:r>
              <a:rPr lang="en-GB" sz="1050" dirty="0" smtClean="0">
                <a:solidFill>
                  <a:srgbClr val="3F3F3F"/>
                </a:solidFill>
              </a:rPr>
              <a:t>guidance and identified challenges.</a:t>
            </a:r>
            <a:endParaRPr lang="en-US" sz="1050" dirty="0">
              <a:solidFill>
                <a:srgbClr val="3F3F3F"/>
              </a:solidFill>
            </a:endParaRPr>
          </a:p>
        </p:txBody>
      </p:sp>
      <p:grpSp>
        <p:nvGrpSpPr>
          <p:cNvPr id="74" name="Group 73"/>
          <p:cNvGrpSpPr/>
          <p:nvPr/>
        </p:nvGrpSpPr>
        <p:grpSpPr>
          <a:xfrm>
            <a:off x="141206" y="1480743"/>
            <a:ext cx="468146" cy="272583"/>
            <a:chOff x="8048185" y="1753515"/>
            <a:chExt cx="1162873" cy="660413"/>
          </a:xfrm>
        </p:grpSpPr>
        <p:sp>
          <p:nvSpPr>
            <p:cNvPr id="75" name="Freeform 205"/>
            <p:cNvSpPr>
              <a:spLocks/>
            </p:cNvSpPr>
            <p:nvPr/>
          </p:nvSpPr>
          <p:spPr bwMode="auto">
            <a:xfrm>
              <a:off x="9003704" y="1753515"/>
              <a:ext cx="207354" cy="224255"/>
            </a:xfrm>
            <a:custGeom>
              <a:avLst/>
              <a:gdLst>
                <a:gd name="T0" fmla="*/ 319 w 319"/>
                <a:gd name="T1" fmla="*/ 345 h 345"/>
                <a:gd name="T2" fmla="*/ 269 w 319"/>
                <a:gd name="T3" fmla="*/ 0 h 345"/>
                <a:gd name="T4" fmla="*/ 0 w 319"/>
                <a:gd name="T5" fmla="*/ 201 h 345"/>
              </a:gdLst>
              <a:ahLst/>
              <a:cxnLst>
                <a:cxn ang="0">
                  <a:pos x="T0" y="T1"/>
                </a:cxn>
                <a:cxn ang="0">
                  <a:pos x="T2" y="T3"/>
                </a:cxn>
                <a:cxn ang="0">
                  <a:pos x="T4" y="T5"/>
                </a:cxn>
              </a:cxnLst>
              <a:rect l="0" t="0" r="r" b="b"/>
              <a:pathLst>
                <a:path w="319" h="345">
                  <a:moveTo>
                    <a:pt x="319" y="345"/>
                  </a:moveTo>
                  <a:lnTo>
                    <a:pt x="269" y="0"/>
                  </a:lnTo>
                  <a:lnTo>
                    <a:pt x="0" y="201"/>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3F3F3F"/>
                </a:solidFill>
              </a:endParaRPr>
            </a:p>
          </p:txBody>
        </p:sp>
        <p:sp>
          <p:nvSpPr>
            <p:cNvPr id="76" name="Line 207"/>
            <p:cNvSpPr>
              <a:spLocks noChangeShapeType="1"/>
            </p:cNvSpPr>
            <p:nvPr/>
          </p:nvSpPr>
          <p:spPr bwMode="auto">
            <a:xfrm flipH="1">
              <a:off x="8048185" y="2120772"/>
              <a:ext cx="169003" cy="219704"/>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3F3F3F"/>
                </a:solidFill>
              </a:endParaRPr>
            </a:p>
          </p:txBody>
        </p:sp>
        <p:sp>
          <p:nvSpPr>
            <p:cNvPr id="77" name="Line 208"/>
            <p:cNvSpPr>
              <a:spLocks noChangeShapeType="1"/>
            </p:cNvSpPr>
            <p:nvPr/>
          </p:nvSpPr>
          <p:spPr bwMode="auto">
            <a:xfrm flipH="1" flipV="1">
              <a:off x="8315340" y="2119472"/>
              <a:ext cx="150803" cy="165754"/>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3F3F3F"/>
                </a:solidFill>
              </a:endParaRPr>
            </a:p>
          </p:txBody>
        </p:sp>
        <p:sp>
          <p:nvSpPr>
            <p:cNvPr id="78" name="Line 209"/>
            <p:cNvSpPr>
              <a:spLocks noChangeShapeType="1"/>
            </p:cNvSpPr>
            <p:nvPr/>
          </p:nvSpPr>
          <p:spPr bwMode="auto">
            <a:xfrm flipH="1">
              <a:off x="8548695" y="2057721"/>
              <a:ext cx="104652" cy="216455"/>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3F3F3F"/>
                </a:solidFill>
              </a:endParaRPr>
            </a:p>
          </p:txBody>
        </p:sp>
        <p:sp>
          <p:nvSpPr>
            <p:cNvPr id="79" name="Line 210"/>
            <p:cNvSpPr>
              <a:spLocks noChangeShapeType="1"/>
            </p:cNvSpPr>
            <p:nvPr/>
          </p:nvSpPr>
          <p:spPr bwMode="auto">
            <a:xfrm flipH="1" flipV="1">
              <a:off x="8763849" y="2019370"/>
              <a:ext cx="169003" cy="96852"/>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3F3F3F"/>
                </a:solidFill>
              </a:endParaRPr>
            </a:p>
          </p:txBody>
        </p:sp>
        <p:sp>
          <p:nvSpPr>
            <p:cNvPr id="80" name="Line 211"/>
            <p:cNvSpPr>
              <a:spLocks noChangeShapeType="1"/>
            </p:cNvSpPr>
            <p:nvPr/>
          </p:nvSpPr>
          <p:spPr bwMode="auto">
            <a:xfrm flipH="1">
              <a:off x="9038805" y="1753515"/>
              <a:ext cx="139753" cy="325657"/>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3F3F3F"/>
                </a:solidFill>
              </a:endParaRPr>
            </a:p>
          </p:txBody>
        </p:sp>
        <p:sp>
          <p:nvSpPr>
            <p:cNvPr id="81" name="Oval 212"/>
            <p:cNvSpPr>
              <a:spLocks noChangeArrowheads="1"/>
            </p:cNvSpPr>
            <p:nvPr/>
          </p:nvSpPr>
          <p:spPr bwMode="auto">
            <a:xfrm>
              <a:off x="8927003" y="2070071"/>
              <a:ext cx="146903" cy="147553"/>
            </a:xfrm>
            <a:prstGeom prst="ellipse">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3F3F3F"/>
                </a:solidFill>
              </a:endParaRPr>
            </a:p>
          </p:txBody>
        </p:sp>
        <p:sp>
          <p:nvSpPr>
            <p:cNvPr id="82" name="Oval 213"/>
            <p:cNvSpPr>
              <a:spLocks noChangeArrowheads="1"/>
            </p:cNvSpPr>
            <p:nvPr/>
          </p:nvSpPr>
          <p:spPr bwMode="auto">
            <a:xfrm>
              <a:off x="8619547" y="1922518"/>
              <a:ext cx="147553" cy="147553"/>
            </a:xfrm>
            <a:prstGeom prst="ellipse">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3F3F3F"/>
                </a:solidFill>
              </a:endParaRPr>
            </a:p>
          </p:txBody>
        </p:sp>
        <p:sp>
          <p:nvSpPr>
            <p:cNvPr id="83" name="Oval 214"/>
            <p:cNvSpPr>
              <a:spLocks noChangeArrowheads="1"/>
            </p:cNvSpPr>
            <p:nvPr/>
          </p:nvSpPr>
          <p:spPr bwMode="auto">
            <a:xfrm>
              <a:off x="8443393" y="2266375"/>
              <a:ext cx="146903" cy="147553"/>
            </a:xfrm>
            <a:prstGeom prst="ellipse">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3F3F3F"/>
                </a:solidFill>
              </a:endParaRPr>
            </a:p>
          </p:txBody>
        </p:sp>
        <p:sp>
          <p:nvSpPr>
            <p:cNvPr id="84" name="Oval 215"/>
            <p:cNvSpPr>
              <a:spLocks noChangeArrowheads="1"/>
            </p:cNvSpPr>
            <p:nvPr/>
          </p:nvSpPr>
          <p:spPr bwMode="auto">
            <a:xfrm>
              <a:off x="8191188" y="1990119"/>
              <a:ext cx="147553" cy="147553"/>
            </a:xfrm>
            <a:prstGeom prst="ellipse">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3F3F3F"/>
                </a:solidFill>
              </a:endParaRPr>
            </a:p>
          </p:txBody>
        </p:sp>
      </p:grpSp>
      <p:sp>
        <p:nvSpPr>
          <p:cNvPr id="91" name="Content Placeholder 4"/>
          <p:cNvSpPr txBox="1">
            <a:spLocks/>
          </p:cNvSpPr>
          <p:nvPr/>
        </p:nvSpPr>
        <p:spPr>
          <a:xfrm>
            <a:off x="250825" y="836712"/>
            <a:ext cx="8641655" cy="288032"/>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100" b="1" dirty="0" smtClean="0">
                <a:solidFill>
                  <a:srgbClr val="3F3F3F"/>
                </a:solidFill>
              </a:rPr>
              <a:t>The training sessions aimed to:</a:t>
            </a:r>
          </a:p>
        </p:txBody>
      </p:sp>
      <p:sp>
        <p:nvSpPr>
          <p:cNvPr id="92" name="Content Placeholder 4"/>
          <p:cNvSpPr txBox="1">
            <a:spLocks/>
          </p:cNvSpPr>
          <p:nvPr/>
        </p:nvSpPr>
        <p:spPr>
          <a:xfrm>
            <a:off x="141206" y="5229200"/>
            <a:ext cx="8641655" cy="1224136"/>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0850" indent="-368300">
              <a:spcAft>
                <a:spcPts val="400"/>
              </a:spcAft>
            </a:pPr>
            <a:r>
              <a:rPr lang="en-GB" sz="1100" b="1" dirty="0" smtClean="0">
                <a:solidFill>
                  <a:srgbClr val="3F3F3F"/>
                </a:solidFill>
              </a:rPr>
              <a:t>Unique features of the training:</a:t>
            </a:r>
          </a:p>
          <a:p>
            <a:pPr marL="324000" lvl="1" indent="-171450">
              <a:spcAft>
                <a:spcPts val="0"/>
              </a:spcAft>
              <a:buFont typeface="Wingdings" pitchFamily="2" charset="2"/>
              <a:buChar char="Ø"/>
              <a:tabLst>
                <a:tab pos="355600" algn="l"/>
              </a:tabLst>
            </a:pPr>
            <a:r>
              <a:rPr lang="en-GB" sz="1100" b="1" dirty="0">
                <a:solidFill>
                  <a:srgbClr val="3F3F3F"/>
                </a:solidFill>
              </a:rPr>
              <a:t>Focus: </a:t>
            </a:r>
            <a:r>
              <a:rPr lang="en-GB" sz="1100" dirty="0">
                <a:solidFill>
                  <a:srgbClr val="3F3F3F"/>
                </a:solidFill>
              </a:rPr>
              <a:t>There is little training </a:t>
            </a:r>
            <a:r>
              <a:rPr lang="en-GB" sz="1100" dirty="0" smtClean="0">
                <a:solidFill>
                  <a:srgbClr val="3F3F3F"/>
                </a:solidFill>
              </a:rPr>
              <a:t>available specifically </a:t>
            </a:r>
            <a:r>
              <a:rPr lang="en-GB" sz="1100" dirty="0">
                <a:solidFill>
                  <a:srgbClr val="3F3F3F"/>
                </a:solidFill>
              </a:rPr>
              <a:t>related to the Mental Health Act, particularly for non-mental health professionals.</a:t>
            </a:r>
          </a:p>
          <a:p>
            <a:pPr marL="324000" lvl="1" indent="-171450">
              <a:spcAft>
                <a:spcPts val="0"/>
              </a:spcAft>
              <a:buFont typeface="Wingdings" pitchFamily="2" charset="2"/>
              <a:buChar char="Ø"/>
              <a:tabLst>
                <a:tab pos="355600" algn="l"/>
              </a:tabLst>
            </a:pPr>
            <a:r>
              <a:rPr lang="en-GB" sz="1100" b="1" dirty="0">
                <a:solidFill>
                  <a:srgbClr val="3F3F3F"/>
                </a:solidFill>
              </a:rPr>
              <a:t>Multiagency: </a:t>
            </a:r>
            <a:r>
              <a:rPr lang="en-GB" sz="1100" dirty="0">
                <a:solidFill>
                  <a:srgbClr val="3F3F3F"/>
                </a:solidFill>
              </a:rPr>
              <a:t>It is rare that training involves a range of professionals with different roles, including clinical and non-clinical, and offers the opportunity for all to contribute and share their experience.</a:t>
            </a:r>
          </a:p>
          <a:p>
            <a:pPr marL="324000" lvl="1" indent="-171450">
              <a:spcAft>
                <a:spcPts val="0"/>
              </a:spcAft>
              <a:buFont typeface="Wingdings" pitchFamily="2" charset="2"/>
              <a:buChar char="Ø"/>
              <a:tabLst>
                <a:tab pos="355600" algn="l"/>
              </a:tabLst>
            </a:pPr>
            <a:r>
              <a:rPr lang="en-GB" sz="1100" b="1" dirty="0">
                <a:solidFill>
                  <a:srgbClr val="3F3F3F"/>
                </a:solidFill>
              </a:rPr>
              <a:t>Delivery: </a:t>
            </a:r>
            <a:r>
              <a:rPr lang="en-GB" sz="1100" dirty="0">
                <a:solidFill>
                  <a:srgbClr val="3F3F3F"/>
                </a:solidFill>
              </a:rPr>
              <a:t>Interactive sessions delivered by a skilled trainer with expert legal understanding.</a:t>
            </a:r>
          </a:p>
          <a:p>
            <a:pPr>
              <a:spcBef>
                <a:spcPts val="300"/>
              </a:spcBef>
              <a:spcAft>
                <a:spcPts val="300"/>
              </a:spcAft>
            </a:pPr>
            <a:endParaRPr lang="en-GB" sz="200" dirty="0" smtClean="0">
              <a:solidFill>
                <a:srgbClr val="3F3F3F"/>
              </a:solidFill>
            </a:endParaRPr>
          </a:p>
        </p:txBody>
      </p:sp>
    </p:spTree>
    <p:extLst>
      <p:ext uri="{BB962C8B-B14F-4D97-AF65-F5344CB8AC3E}">
        <p14:creationId xmlns:p14="http://schemas.microsoft.com/office/powerpoint/2010/main" val="301301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200"/>
                                        <p:tgtEl>
                                          <p:spTgt spid="43"/>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200"/>
                                        <p:tgtEl>
                                          <p:spTgt spid="42"/>
                                        </p:tgtEl>
                                      </p:cBhvr>
                                    </p:animEffect>
                                  </p:childTnLst>
                                </p:cTn>
                              </p:par>
                            </p:childTnLst>
                          </p:cTn>
                        </p:par>
                        <p:par>
                          <p:cTn id="11" fill="hold">
                            <p:stCondLst>
                              <p:cond delay="300"/>
                            </p:stCondLst>
                            <p:childTnLst>
                              <p:par>
                                <p:cTn id="12" presetID="10" presetClass="entr" presetSubtype="0" fill="hold" grpId="0" nodeType="afterEffect">
                                  <p:stCondLst>
                                    <p:cond delay="10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200"/>
                                        <p:tgtEl>
                                          <p:spTgt spid="5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200"/>
                                        <p:tgtEl>
                                          <p:spTgt spid="58"/>
                                        </p:tgtEl>
                                      </p:cBhvr>
                                    </p:animEffect>
                                  </p:childTnLst>
                                </p:cTn>
                              </p:par>
                            </p:childTnLst>
                          </p:cTn>
                        </p:par>
                        <p:par>
                          <p:cTn id="18" fill="hold">
                            <p:stCondLst>
                              <p:cond delay="600"/>
                            </p:stCondLst>
                            <p:childTnLst>
                              <p:par>
                                <p:cTn id="19" presetID="10" presetClass="entr" presetSubtype="0" fill="hold" grpId="0"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300"/>
                                        <p:tgtEl>
                                          <p:spTgt spid="61"/>
                                        </p:tgtEl>
                                      </p:cBhvr>
                                    </p:animEffect>
                                  </p:childTnLst>
                                </p:cTn>
                              </p:par>
                              <p:par>
                                <p:cTn id="22" presetID="10" presetClass="entr" presetSubtype="0" fill="hold" grpId="0" nodeType="withEffect">
                                  <p:stCondLst>
                                    <p:cond delay="10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300"/>
                                        <p:tgtEl>
                                          <p:spTgt spid="60"/>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300"/>
                                        <p:tgtEl>
                                          <p:spTgt spid="63"/>
                                        </p:tgtEl>
                                      </p:cBhvr>
                                    </p:animEffect>
                                  </p:childTnLst>
                                </p:cTn>
                              </p:par>
                            </p:childTnLst>
                          </p:cTn>
                        </p:par>
                        <p:par>
                          <p:cTn id="29" fill="hold">
                            <p:stCondLst>
                              <p:cond delay="1300"/>
                            </p:stCondLst>
                            <p:childTnLst>
                              <p:par>
                                <p:cTn id="30" presetID="10" presetClass="entr" presetSubtype="0" fill="hold" grpId="0" nodeType="after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fade">
                                      <p:cBhvr>
                                        <p:cTn id="32" dur="300"/>
                                        <p:tgtEl>
                                          <p:spTgt spid="70"/>
                                        </p:tgtEl>
                                      </p:cBhvr>
                                    </p:animEffect>
                                  </p:childTnLst>
                                </p:cTn>
                              </p:par>
                              <p:par>
                                <p:cTn id="33" presetID="10" presetClass="entr" presetSubtype="0" fill="hold" grpId="0" nodeType="withEffect">
                                  <p:stCondLst>
                                    <p:cond delay="10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300"/>
                                        <p:tgtEl>
                                          <p:spTgt spid="72"/>
                                        </p:tgtEl>
                                      </p:cBhvr>
                                    </p:animEffect>
                                  </p:childTnLst>
                                </p:cTn>
                              </p:par>
                              <p:par>
                                <p:cTn id="36" presetID="10" presetClass="entr" presetSubtype="0" fill="hold" grpId="0" nodeType="withEffect">
                                  <p:stCondLst>
                                    <p:cond delay="100"/>
                                  </p:stCondLst>
                                  <p:childTnLst>
                                    <p:set>
                                      <p:cBhvr>
                                        <p:cTn id="37" dur="1" fill="hold">
                                          <p:stCondLst>
                                            <p:cond delay="0"/>
                                          </p:stCondLst>
                                        </p:cTn>
                                        <p:tgtEl>
                                          <p:spTgt spid="73"/>
                                        </p:tgtEl>
                                        <p:attrNameLst>
                                          <p:attrName>style.visibility</p:attrName>
                                        </p:attrNameLst>
                                      </p:cBhvr>
                                      <p:to>
                                        <p:strVal val="visible"/>
                                      </p:to>
                                    </p:set>
                                    <p:animEffect transition="in" filter="fade">
                                      <p:cBhvr>
                                        <p:cTn id="38" dur="3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56" grpId="0"/>
      <p:bldP spid="58" grpId="0"/>
      <p:bldP spid="60" grpId="0"/>
      <p:bldP spid="61" grpId="0"/>
      <p:bldP spid="63" grpId="0"/>
      <p:bldP spid="70"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solidFill>
        </p:spPr>
        <p:txBody>
          <a:bodyPr anchor="ctr"/>
          <a:lstStyle/>
          <a:p>
            <a:pPr marL="0"/>
            <a:r>
              <a:rPr lang="en-GB" sz="2000" dirty="0" smtClean="0"/>
              <a:t>Mental Health Trust and London Ambulance Service training </a:t>
            </a:r>
            <a:endParaRPr lang="en-GB" sz="2000" dirty="0"/>
          </a:p>
        </p:txBody>
      </p:sp>
      <p:sp>
        <p:nvSpPr>
          <p:cNvPr id="128" name="Content Placeholder 4"/>
          <p:cNvSpPr txBox="1">
            <a:spLocks/>
          </p:cNvSpPr>
          <p:nvPr/>
        </p:nvSpPr>
        <p:spPr>
          <a:xfrm>
            <a:off x="251520" y="794194"/>
            <a:ext cx="8641655" cy="690590"/>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200" dirty="0" smtClean="0"/>
              <a:t>All 9 of London’s mental health trusts received multiagency mental health act training from June to October 2017 in preparation for the change in legislation in December 2019. A further three sessions were held for London Ambulance Service (LAS). A total of</a:t>
            </a:r>
            <a:r>
              <a:rPr lang="en-GB" sz="1200" b="1" dirty="0" smtClean="0"/>
              <a:t> </a:t>
            </a:r>
            <a:r>
              <a:rPr lang="en-GB" sz="1200" b="1" dirty="0" smtClean="0">
                <a:solidFill>
                  <a:schemeClr val="accent6"/>
                </a:solidFill>
              </a:rPr>
              <a:t>306</a:t>
            </a:r>
            <a:r>
              <a:rPr lang="en-GB" sz="1200" b="1" dirty="0" smtClean="0"/>
              <a:t> </a:t>
            </a:r>
            <a:r>
              <a:rPr lang="en-GB" sz="1200" dirty="0" smtClean="0"/>
              <a:t>attended.</a:t>
            </a:r>
          </a:p>
        </p:txBody>
      </p:sp>
      <p:sp>
        <p:nvSpPr>
          <p:cNvPr id="22" name="Slide Number Placeholder 3"/>
          <p:cNvSpPr>
            <a:spLocks noGrp="1"/>
          </p:cNvSpPr>
          <p:nvPr>
            <p:ph type="sldNum" sz="quarter" idx="14"/>
          </p:nvPr>
        </p:nvSpPr>
        <p:spPr>
          <a:xfrm>
            <a:off x="6876256" y="6381328"/>
            <a:ext cx="2133600" cy="365125"/>
          </a:xfrm>
        </p:spPr>
        <p:txBody>
          <a:bodyPr/>
          <a:lstStyle/>
          <a:p>
            <a:fld id="{8FC524A1-7B6A-464D-B8BC-8FE2E057339E}" type="slidenum">
              <a:rPr lang="en-GB" smtClean="0"/>
              <a:pPr/>
              <a:t>6</a:t>
            </a:fld>
            <a:endParaRPr lang="en-GB" dirty="0"/>
          </a:p>
        </p:txBody>
      </p:sp>
      <p:graphicFrame>
        <p:nvGraphicFramePr>
          <p:cNvPr id="36" name="Chart Placeholder 2"/>
          <p:cNvGraphicFramePr>
            <a:graphicFrameLocks/>
          </p:cNvGraphicFramePr>
          <p:nvPr>
            <p:extLst>
              <p:ext uri="{D42A27DB-BD31-4B8C-83A1-F6EECF244321}">
                <p14:modId xmlns:p14="http://schemas.microsoft.com/office/powerpoint/2010/main" val="1343527072"/>
              </p:ext>
            </p:extLst>
          </p:nvPr>
        </p:nvGraphicFramePr>
        <p:xfrm>
          <a:off x="5270648" y="876896"/>
          <a:ext cx="4198287" cy="342145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2008" y="6582544"/>
            <a:ext cx="5580112" cy="215444"/>
          </a:xfrm>
          <a:prstGeom prst="rect">
            <a:avLst/>
          </a:prstGeom>
          <a:noFill/>
        </p:spPr>
        <p:txBody>
          <a:bodyPr wrap="square" rtlCol="0">
            <a:spAutoFit/>
          </a:bodyPr>
          <a:lstStyle/>
          <a:p>
            <a:r>
              <a:rPr lang="en-GB" sz="800" i="1" dirty="0" smtClean="0"/>
              <a:t>Full questionnaire results in appendix 1 and 2</a:t>
            </a:r>
            <a:endParaRPr lang="en-GB" sz="800" i="1" dirty="0"/>
          </a:p>
        </p:txBody>
      </p:sp>
      <p:grpSp>
        <p:nvGrpSpPr>
          <p:cNvPr id="92" name="Group 91"/>
          <p:cNvGrpSpPr>
            <a:grpSpLocks noChangeAspect="1"/>
          </p:cNvGrpSpPr>
          <p:nvPr/>
        </p:nvGrpSpPr>
        <p:grpSpPr>
          <a:xfrm>
            <a:off x="1131732" y="4005064"/>
            <a:ext cx="1928149" cy="2592102"/>
            <a:chOff x="755576" y="1338821"/>
            <a:chExt cx="1872208" cy="2952515"/>
          </a:xfrm>
        </p:grpSpPr>
        <p:sp>
          <p:nvSpPr>
            <p:cNvPr id="93" name="Isosceles Triangle 92"/>
            <p:cNvSpPr>
              <a:spLocks noChangeAspect="1"/>
            </p:cNvSpPr>
            <p:nvPr/>
          </p:nvSpPr>
          <p:spPr>
            <a:xfrm>
              <a:off x="755576" y="1338822"/>
              <a:ext cx="1872208" cy="1476164"/>
            </a:xfrm>
            <a:prstGeom prs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4" name="Isosceles Triangle 93"/>
            <p:cNvSpPr>
              <a:spLocks noChangeAspect="1"/>
            </p:cNvSpPr>
            <p:nvPr/>
          </p:nvSpPr>
          <p:spPr>
            <a:xfrm rot="10800000">
              <a:off x="1091939" y="1338821"/>
              <a:ext cx="606090" cy="477879"/>
            </a:xfrm>
            <a:prstGeom prst="triangle">
              <a:avLst/>
            </a:prstGeom>
            <a:gradFill flip="none" rotWithShape="1">
              <a:gsLst>
                <a:gs pos="0">
                  <a:schemeClr val="tx2">
                    <a:lumMod val="50000"/>
                  </a:schemeClr>
                </a:gs>
                <a:gs pos="100000">
                  <a:schemeClr val="tx2">
                    <a:lumMod val="60000"/>
                    <a:lumOff val="40000"/>
                  </a:schemeClr>
                </a:gs>
              </a:gsLst>
              <a:lin ang="1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9" name="Isosceles Triangle 118"/>
            <p:cNvSpPr>
              <a:spLocks noChangeAspect="1"/>
            </p:cNvSpPr>
            <p:nvPr/>
          </p:nvSpPr>
          <p:spPr>
            <a:xfrm rot="10800000">
              <a:off x="755576" y="2815172"/>
              <a:ext cx="1872208" cy="1476164"/>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grpSp>
        <p:nvGrpSpPr>
          <p:cNvPr id="120" name="Group 119"/>
          <p:cNvGrpSpPr>
            <a:grpSpLocks noChangeAspect="1"/>
          </p:cNvGrpSpPr>
          <p:nvPr/>
        </p:nvGrpSpPr>
        <p:grpSpPr>
          <a:xfrm>
            <a:off x="2715859" y="4005064"/>
            <a:ext cx="1928149" cy="2592102"/>
            <a:chOff x="755576" y="1338821"/>
            <a:chExt cx="1872208" cy="2952515"/>
          </a:xfrm>
        </p:grpSpPr>
        <p:sp>
          <p:nvSpPr>
            <p:cNvPr id="121" name="Isosceles Triangle 120"/>
            <p:cNvSpPr>
              <a:spLocks noChangeAspect="1"/>
            </p:cNvSpPr>
            <p:nvPr/>
          </p:nvSpPr>
          <p:spPr>
            <a:xfrm>
              <a:off x="755576" y="1338822"/>
              <a:ext cx="1872208" cy="1476164"/>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22" name="Isosceles Triangle 121"/>
            <p:cNvSpPr>
              <a:spLocks noChangeAspect="1"/>
            </p:cNvSpPr>
            <p:nvPr/>
          </p:nvSpPr>
          <p:spPr>
            <a:xfrm rot="10800000">
              <a:off x="1091939" y="1338821"/>
              <a:ext cx="606090" cy="477879"/>
            </a:xfrm>
            <a:prstGeom prst="triangle">
              <a:avLst/>
            </a:prstGeom>
            <a:gradFill flip="none" rotWithShape="1">
              <a:gsLst>
                <a:gs pos="0">
                  <a:schemeClr val="tx2">
                    <a:lumMod val="50000"/>
                  </a:schemeClr>
                </a:gs>
                <a:gs pos="100000">
                  <a:schemeClr val="tx2">
                    <a:lumMod val="75000"/>
                  </a:schemeClr>
                </a:gs>
              </a:gsLst>
              <a:lin ang="1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23" name="Isosceles Triangle 122"/>
            <p:cNvSpPr>
              <a:spLocks noChangeAspect="1"/>
            </p:cNvSpPr>
            <p:nvPr/>
          </p:nvSpPr>
          <p:spPr>
            <a:xfrm rot="10800000">
              <a:off x="755576" y="2815172"/>
              <a:ext cx="1872208" cy="1476164"/>
            </a:xfrm>
            <a:prstGeom prst="triangl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grpSp>
        <p:nvGrpSpPr>
          <p:cNvPr id="129" name="Group 128"/>
          <p:cNvGrpSpPr>
            <a:grpSpLocks noChangeAspect="1"/>
          </p:cNvGrpSpPr>
          <p:nvPr/>
        </p:nvGrpSpPr>
        <p:grpSpPr>
          <a:xfrm>
            <a:off x="4300035" y="4005250"/>
            <a:ext cx="1928149" cy="2592102"/>
            <a:chOff x="755576" y="1338821"/>
            <a:chExt cx="1872208" cy="2952515"/>
          </a:xfrm>
        </p:grpSpPr>
        <p:sp>
          <p:nvSpPr>
            <p:cNvPr id="130" name="Isosceles Triangle 129"/>
            <p:cNvSpPr>
              <a:spLocks noChangeAspect="1"/>
            </p:cNvSpPr>
            <p:nvPr/>
          </p:nvSpPr>
          <p:spPr>
            <a:xfrm>
              <a:off x="755576" y="1338822"/>
              <a:ext cx="1872208" cy="1476164"/>
            </a:xfrm>
            <a:prstGeom prst="triangl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1" name="Isosceles Triangle 130"/>
            <p:cNvSpPr>
              <a:spLocks noChangeAspect="1"/>
            </p:cNvSpPr>
            <p:nvPr/>
          </p:nvSpPr>
          <p:spPr>
            <a:xfrm rot="10800000">
              <a:off x="1091939" y="1338821"/>
              <a:ext cx="606090" cy="477879"/>
            </a:xfrm>
            <a:prstGeom prst="triangle">
              <a:avLst/>
            </a:prstGeom>
            <a:gradFill flip="none" rotWithShape="1">
              <a:gsLst>
                <a:gs pos="0">
                  <a:schemeClr val="tx2">
                    <a:lumMod val="50000"/>
                  </a:schemeClr>
                </a:gs>
                <a:gs pos="100000">
                  <a:schemeClr val="tx2">
                    <a:lumMod val="75000"/>
                  </a:schemeClr>
                </a:gs>
              </a:gsLst>
              <a:lin ang="1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2" name="Isosceles Triangle 131"/>
            <p:cNvSpPr>
              <a:spLocks noChangeAspect="1"/>
            </p:cNvSpPr>
            <p:nvPr/>
          </p:nvSpPr>
          <p:spPr>
            <a:xfrm rot="10800000">
              <a:off x="755576" y="2815172"/>
              <a:ext cx="1872208" cy="1476164"/>
            </a:xfrm>
            <a:prstGeom prst="triangle">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grpSp>
        <p:nvGrpSpPr>
          <p:cNvPr id="145" name="Group 144"/>
          <p:cNvGrpSpPr>
            <a:grpSpLocks noChangeAspect="1"/>
          </p:cNvGrpSpPr>
          <p:nvPr/>
        </p:nvGrpSpPr>
        <p:grpSpPr>
          <a:xfrm>
            <a:off x="5868144" y="4005250"/>
            <a:ext cx="1928149" cy="2592102"/>
            <a:chOff x="755576" y="1338821"/>
            <a:chExt cx="1872208" cy="2952515"/>
          </a:xfrm>
        </p:grpSpPr>
        <p:sp>
          <p:nvSpPr>
            <p:cNvPr id="146" name="Isosceles Triangle 145"/>
            <p:cNvSpPr>
              <a:spLocks noChangeAspect="1"/>
            </p:cNvSpPr>
            <p:nvPr/>
          </p:nvSpPr>
          <p:spPr>
            <a:xfrm>
              <a:off x="755576" y="1338822"/>
              <a:ext cx="1872208" cy="1476164"/>
            </a:xfrm>
            <a:prstGeom prst="triangle">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47" name="Isosceles Triangle 146"/>
            <p:cNvSpPr>
              <a:spLocks noChangeAspect="1"/>
            </p:cNvSpPr>
            <p:nvPr/>
          </p:nvSpPr>
          <p:spPr>
            <a:xfrm rot="10800000">
              <a:off x="1091939" y="1338821"/>
              <a:ext cx="606090" cy="477879"/>
            </a:xfrm>
            <a:prstGeom prst="triangle">
              <a:avLst/>
            </a:prstGeom>
            <a:gradFill flip="none" rotWithShape="1">
              <a:gsLst>
                <a:gs pos="0">
                  <a:schemeClr val="tx2">
                    <a:lumMod val="50000"/>
                  </a:schemeClr>
                </a:gs>
                <a:gs pos="100000">
                  <a:schemeClr val="tx2">
                    <a:lumMod val="75000"/>
                  </a:schemeClr>
                </a:gs>
              </a:gsLst>
              <a:lin ang="1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48" name="Isosceles Triangle 147"/>
            <p:cNvSpPr>
              <a:spLocks noChangeAspect="1"/>
            </p:cNvSpPr>
            <p:nvPr/>
          </p:nvSpPr>
          <p:spPr>
            <a:xfrm rot="10800000">
              <a:off x="755576" y="2815172"/>
              <a:ext cx="1872208" cy="1476164"/>
            </a:xfrm>
            <a:prstGeom prst="triangle">
              <a:avLst/>
            </a:prstGeom>
            <a:solidFill>
              <a:srgbClr val="0039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190" name="TextBox 189"/>
          <p:cNvSpPr txBox="1"/>
          <p:nvPr/>
        </p:nvSpPr>
        <p:spPr>
          <a:xfrm>
            <a:off x="5923251" y="4581127"/>
            <a:ext cx="1804021" cy="492443"/>
          </a:xfrm>
          <a:prstGeom prst="rect">
            <a:avLst/>
          </a:prstGeom>
          <a:noFill/>
        </p:spPr>
        <p:txBody>
          <a:bodyPr wrap="square" rtlCol="0">
            <a:spAutoFit/>
          </a:bodyPr>
          <a:lstStyle/>
          <a:p>
            <a:pPr algn="ctr"/>
            <a:r>
              <a:rPr lang="en-US" sz="1300" b="1" dirty="0" smtClean="0">
                <a:solidFill>
                  <a:srgbClr val="FFFFFF"/>
                </a:solidFill>
              </a:rPr>
              <a:t>Overall </a:t>
            </a:r>
          </a:p>
          <a:p>
            <a:pPr algn="ctr"/>
            <a:r>
              <a:rPr lang="en-US" sz="1300" b="1" dirty="0" smtClean="0">
                <a:solidFill>
                  <a:srgbClr val="FFFFFF"/>
                </a:solidFill>
              </a:rPr>
              <a:t>satisfaction</a:t>
            </a:r>
            <a:endParaRPr lang="en-US" sz="1300" b="1" dirty="0">
              <a:solidFill>
                <a:srgbClr val="FFFFFF"/>
              </a:solidFill>
            </a:endParaRPr>
          </a:p>
        </p:txBody>
      </p:sp>
      <p:sp>
        <p:nvSpPr>
          <p:cNvPr id="191" name="TextBox 190"/>
          <p:cNvSpPr txBox="1"/>
          <p:nvPr/>
        </p:nvSpPr>
        <p:spPr>
          <a:xfrm>
            <a:off x="1115616" y="4592740"/>
            <a:ext cx="1928149" cy="492443"/>
          </a:xfrm>
          <a:prstGeom prst="rect">
            <a:avLst/>
          </a:prstGeom>
          <a:noFill/>
        </p:spPr>
        <p:txBody>
          <a:bodyPr wrap="square" rtlCol="0">
            <a:spAutoFit/>
          </a:bodyPr>
          <a:lstStyle/>
          <a:p>
            <a:pPr algn="ctr"/>
            <a:r>
              <a:rPr lang="en-US" sz="1300" b="1" dirty="0" smtClean="0">
                <a:solidFill>
                  <a:srgbClr val="FFFFFF"/>
                </a:solidFill>
              </a:rPr>
              <a:t>Group </a:t>
            </a:r>
          </a:p>
          <a:p>
            <a:pPr algn="ctr"/>
            <a:r>
              <a:rPr lang="en-US" sz="1300" b="1" dirty="0" smtClean="0">
                <a:solidFill>
                  <a:srgbClr val="FFFFFF"/>
                </a:solidFill>
              </a:rPr>
              <a:t>discussion</a:t>
            </a:r>
            <a:endParaRPr lang="en-US" sz="1300" b="1" dirty="0">
              <a:solidFill>
                <a:srgbClr val="FFFFFF"/>
              </a:solidFill>
            </a:endParaRPr>
          </a:p>
        </p:txBody>
      </p:sp>
      <p:sp>
        <p:nvSpPr>
          <p:cNvPr id="192" name="TextBox 191"/>
          <p:cNvSpPr txBox="1"/>
          <p:nvPr/>
        </p:nvSpPr>
        <p:spPr>
          <a:xfrm>
            <a:off x="4433712" y="4592740"/>
            <a:ext cx="1666523" cy="492443"/>
          </a:xfrm>
          <a:prstGeom prst="rect">
            <a:avLst/>
          </a:prstGeom>
          <a:noFill/>
        </p:spPr>
        <p:txBody>
          <a:bodyPr wrap="square" rtlCol="0">
            <a:spAutoFit/>
          </a:bodyPr>
          <a:lstStyle/>
          <a:p>
            <a:pPr algn="ctr"/>
            <a:r>
              <a:rPr lang="en-US" sz="1300" b="1" dirty="0" smtClean="0">
                <a:solidFill>
                  <a:srgbClr val="FFFFFF"/>
                </a:solidFill>
              </a:rPr>
              <a:t>Making a</a:t>
            </a:r>
          </a:p>
          <a:p>
            <a:pPr algn="ctr"/>
            <a:r>
              <a:rPr lang="en-US" sz="1300" b="1" dirty="0" smtClean="0">
                <a:solidFill>
                  <a:srgbClr val="FFFFFF"/>
                </a:solidFill>
              </a:rPr>
              <a:t>difference</a:t>
            </a:r>
            <a:endParaRPr lang="en-US" sz="1300" b="1" dirty="0">
              <a:solidFill>
                <a:srgbClr val="FFFFFF"/>
              </a:solidFill>
            </a:endParaRPr>
          </a:p>
        </p:txBody>
      </p:sp>
      <p:sp>
        <p:nvSpPr>
          <p:cNvPr id="193" name="TextBox 192"/>
          <p:cNvSpPr txBox="1"/>
          <p:nvPr/>
        </p:nvSpPr>
        <p:spPr>
          <a:xfrm>
            <a:off x="6080165" y="5298676"/>
            <a:ext cx="1508048" cy="584775"/>
          </a:xfrm>
          <a:prstGeom prst="rect">
            <a:avLst/>
          </a:prstGeom>
          <a:noFill/>
        </p:spPr>
        <p:txBody>
          <a:bodyPr wrap="square" rtlCol="0">
            <a:spAutoFit/>
          </a:bodyPr>
          <a:lstStyle/>
          <a:p>
            <a:pPr algn="ctr"/>
            <a:r>
              <a:rPr lang="en-US" sz="800" dirty="0" smtClean="0">
                <a:solidFill>
                  <a:srgbClr val="FFFFFF"/>
                </a:solidFill>
              </a:rPr>
              <a:t>were satisfied with the training overall (MH trust/LAS training respectively</a:t>
            </a:r>
            <a:r>
              <a:rPr lang="en-US" sz="800" b="1" dirty="0" smtClean="0">
                <a:solidFill>
                  <a:srgbClr val="FFFFFF"/>
                </a:solidFill>
              </a:rPr>
              <a:t>)</a:t>
            </a:r>
            <a:endParaRPr lang="en-US" sz="800" dirty="0">
              <a:solidFill>
                <a:srgbClr val="FFFFFF"/>
              </a:solidFill>
            </a:endParaRPr>
          </a:p>
        </p:txBody>
      </p:sp>
      <p:grpSp>
        <p:nvGrpSpPr>
          <p:cNvPr id="194" name="Group 193"/>
          <p:cNvGrpSpPr>
            <a:grpSpLocks noChangeAspect="1"/>
          </p:cNvGrpSpPr>
          <p:nvPr/>
        </p:nvGrpSpPr>
        <p:grpSpPr>
          <a:xfrm>
            <a:off x="5054233" y="4229468"/>
            <a:ext cx="403302" cy="350834"/>
            <a:chOff x="3486150" y="5151438"/>
            <a:chExt cx="1830388" cy="1592262"/>
          </a:xfrm>
        </p:grpSpPr>
        <p:sp>
          <p:nvSpPr>
            <p:cNvPr id="195" name="Freeform 22"/>
            <p:cNvSpPr>
              <a:spLocks noEditPoints="1"/>
            </p:cNvSpPr>
            <p:nvPr/>
          </p:nvSpPr>
          <p:spPr bwMode="auto">
            <a:xfrm>
              <a:off x="3486150" y="5151438"/>
              <a:ext cx="1830388" cy="1592262"/>
            </a:xfrm>
            <a:custGeom>
              <a:avLst/>
              <a:gdLst>
                <a:gd name="T0" fmla="*/ 226 w 228"/>
                <a:gd name="T1" fmla="*/ 75 h 198"/>
                <a:gd name="T2" fmla="*/ 211 w 228"/>
                <a:gd name="T3" fmla="*/ 64 h 198"/>
                <a:gd name="T4" fmla="*/ 211 w 228"/>
                <a:gd name="T5" fmla="*/ 64 h 198"/>
                <a:gd name="T6" fmla="*/ 115 w 228"/>
                <a:gd name="T7" fmla="*/ 0 h 198"/>
                <a:gd name="T8" fmla="*/ 112 w 228"/>
                <a:gd name="T9" fmla="*/ 0 h 198"/>
                <a:gd name="T10" fmla="*/ 71 w 228"/>
                <a:gd name="T11" fmla="*/ 28 h 198"/>
                <a:gd name="T12" fmla="*/ 71 w 228"/>
                <a:gd name="T13" fmla="*/ 10 h 198"/>
                <a:gd name="T14" fmla="*/ 69 w 228"/>
                <a:gd name="T15" fmla="*/ 8 h 198"/>
                <a:gd name="T16" fmla="*/ 41 w 228"/>
                <a:gd name="T17" fmla="*/ 8 h 198"/>
                <a:gd name="T18" fmla="*/ 41 w 228"/>
                <a:gd name="T19" fmla="*/ 8 h 198"/>
                <a:gd name="T20" fmla="*/ 40 w 228"/>
                <a:gd name="T21" fmla="*/ 9 h 198"/>
                <a:gd name="T22" fmla="*/ 39 w 228"/>
                <a:gd name="T23" fmla="*/ 10 h 198"/>
                <a:gd name="T24" fmla="*/ 39 w 228"/>
                <a:gd name="T25" fmla="*/ 49 h 198"/>
                <a:gd name="T26" fmla="*/ 1 w 228"/>
                <a:gd name="T27" fmla="*/ 75 h 198"/>
                <a:gd name="T28" fmla="*/ 1 w 228"/>
                <a:gd name="T29" fmla="*/ 78 h 198"/>
                <a:gd name="T30" fmla="*/ 4 w 228"/>
                <a:gd name="T31" fmla="*/ 78 h 198"/>
                <a:gd name="T32" fmla="*/ 19 w 228"/>
                <a:gd name="T33" fmla="*/ 68 h 198"/>
                <a:gd name="T34" fmla="*/ 19 w 228"/>
                <a:gd name="T35" fmla="*/ 196 h 198"/>
                <a:gd name="T36" fmla="*/ 22 w 228"/>
                <a:gd name="T37" fmla="*/ 198 h 198"/>
                <a:gd name="T38" fmla="*/ 209 w 228"/>
                <a:gd name="T39" fmla="*/ 198 h 198"/>
                <a:gd name="T40" fmla="*/ 212 w 228"/>
                <a:gd name="T41" fmla="*/ 196 h 198"/>
                <a:gd name="T42" fmla="*/ 212 w 228"/>
                <a:gd name="T43" fmla="*/ 70 h 198"/>
                <a:gd name="T44" fmla="*/ 224 w 228"/>
                <a:gd name="T45" fmla="*/ 78 h 198"/>
                <a:gd name="T46" fmla="*/ 225 w 228"/>
                <a:gd name="T47" fmla="*/ 79 h 198"/>
                <a:gd name="T48" fmla="*/ 227 w 228"/>
                <a:gd name="T49" fmla="*/ 78 h 198"/>
                <a:gd name="T50" fmla="*/ 226 w 228"/>
                <a:gd name="T51" fmla="*/ 75 h 198"/>
                <a:gd name="T52" fmla="*/ 44 w 228"/>
                <a:gd name="T53" fmla="*/ 13 h 198"/>
                <a:gd name="T54" fmla="*/ 67 w 228"/>
                <a:gd name="T55" fmla="*/ 13 h 198"/>
                <a:gd name="T56" fmla="*/ 67 w 228"/>
                <a:gd name="T57" fmla="*/ 31 h 198"/>
                <a:gd name="T58" fmla="*/ 44 w 228"/>
                <a:gd name="T59" fmla="*/ 46 h 198"/>
                <a:gd name="T60" fmla="*/ 44 w 228"/>
                <a:gd name="T61" fmla="*/ 13 h 198"/>
                <a:gd name="T62" fmla="*/ 207 w 228"/>
                <a:gd name="T63" fmla="*/ 194 h 198"/>
                <a:gd name="T64" fmla="*/ 24 w 228"/>
                <a:gd name="T65" fmla="*/ 194 h 198"/>
                <a:gd name="T66" fmla="*/ 24 w 228"/>
                <a:gd name="T67" fmla="*/ 65 h 198"/>
                <a:gd name="T68" fmla="*/ 43 w 228"/>
                <a:gd name="T69" fmla="*/ 53 h 198"/>
                <a:gd name="T70" fmla="*/ 43 w 228"/>
                <a:gd name="T71" fmla="*/ 53 h 198"/>
                <a:gd name="T72" fmla="*/ 70 w 228"/>
                <a:gd name="T73" fmla="*/ 34 h 198"/>
                <a:gd name="T74" fmla="*/ 70 w 228"/>
                <a:gd name="T75" fmla="*/ 34 h 198"/>
                <a:gd name="T76" fmla="*/ 114 w 228"/>
                <a:gd name="T77" fmla="*/ 5 h 198"/>
                <a:gd name="T78" fmla="*/ 207 w 228"/>
                <a:gd name="T79" fmla="*/ 67 h 198"/>
                <a:gd name="T80" fmla="*/ 207 w 228"/>
                <a:gd name="T81" fmla="*/ 19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8" h="198">
                  <a:moveTo>
                    <a:pt x="226" y="75"/>
                  </a:moveTo>
                  <a:cubicBezTo>
                    <a:pt x="211" y="64"/>
                    <a:pt x="211" y="64"/>
                    <a:pt x="211" y="64"/>
                  </a:cubicBezTo>
                  <a:cubicBezTo>
                    <a:pt x="211" y="64"/>
                    <a:pt x="211" y="64"/>
                    <a:pt x="211" y="64"/>
                  </a:cubicBezTo>
                  <a:cubicBezTo>
                    <a:pt x="115" y="0"/>
                    <a:pt x="115" y="0"/>
                    <a:pt x="115" y="0"/>
                  </a:cubicBezTo>
                  <a:cubicBezTo>
                    <a:pt x="114" y="0"/>
                    <a:pt x="113" y="0"/>
                    <a:pt x="112" y="0"/>
                  </a:cubicBezTo>
                  <a:cubicBezTo>
                    <a:pt x="71" y="28"/>
                    <a:pt x="71" y="28"/>
                    <a:pt x="71" y="28"/>
                  </a:cubicBezTo>
                  <a:cubicBezTo>
                    <a:pt x="71" y="10"/>
                    <a:pt x="71" y="10"/>
                    <a:pt x="71" y="10"/>
                  </a:cubicBezTo>
                  <a:cubicBezTo>
                    <a:pt x="71" y="9"/>
                    <a:pt x="70" y="8"/>
                    <a:pt x="69" y="8"/>
                  </a:cubicBezTo>
                  <a:cubicBezTo>
                    <a:pt x="41" y="8"/>
                    <a:pt x="41" y="8"/>
                    <a:pt x="41" y="8"/>
                  </a:cubicBezTo>
                  <a:cubicBezTo>
                    <a:pt x="41" y="8"/>
                    <a:pt x="41" y="8"/>
                    <a:pt x="41" y="8"/>
                  </a:cubicBezTo>
                  <a:cubicBezTo>
                    <a:pt x="41" y="8"/>
                    <a:pt x="40" y="8"/>
                    <a:pt x="40" y="9"/>
                  </a:cubicBezTo>
                  <a:cubicBezTo>
                    <a:pt x="39" y="9"/>
                    <a:pt x="39" y="10"/>
                    <a:pt x="39" y="10"/>
                  </a:cubicBezTo>
                  <a:cubicBezTo>
                    <a:pt x="39" y="49"/>
                    <a:pt x="39" y="49"/>
                    <a:pt x="39" y="49"/>
                  </a:cubicBezTo>
                  <a:cubicBezTo>
                    <a:pt x="1" y="75"/>
                    <a:pt x="1" y="75"/>
                    <a:pt x="1" y="75"/>
                  </a:cubicBezTo>
                  <a:cubicBezTo>
                    <a:pt x="0" y="75"/>
                    <a:pt x="0" y="77"/>
                    <a:pt x="1" y="78"/>
                  </a:cubicBezTo>
                  <a:cubicBezTo>
                    <a:pt x="1" y="79"/>
                    <a:pt x="3" y="79"/>
                    <a:pt x="4" y="78"/>
                  </a:cubicBezTo>
                  <a:cubicBezTo>
                    <a:pt x="19" y="68"/>
                    <a:pt x="19" y="68"/>
                    <a:pt x="19" y="68"/>
                  </a:cubicBezTo>
                  <a:cubicBezTo>
                    <a:pt x="19" y="196"/>
                    <a:pt x="19" y="196"/>
                    <a:pt x="19" y="196"/>
                  </a:cubicBezTo>
                  <a:cubicBezTo>
                    <a:pt x="19" y="197"/>
                    <a:pt x="20" y="198"/>
                    <a:pt x="22" y="198"/>
                  </a:cubicBezTo>
                  <a:cubicBezTo>
                    <a:pt x="209" y="198"/>
                    <a:pt x="209" y="198"/>
                    <a:pt x="209" y="198"/>
                  </a:cubicBezTo>
                  <a:cubicBezTo>
                    <a:pt x="211" y="198"/>
                    <a:pt x="212" y="197"/>
                    <a:pt x="212" y="196"/>
                  </a:cubicBezTo>
                  <a:cubicBezTo>
                    <a:pt x="212" y="70"/>
                    <a:pt x="212" y="70"/>
                    <a:pt x="212" y="70"/>
                  </a:cubicBezTo>
                  <a:cubicBezTo>
                    <a:pt x="224" y="78"/>
                    <a:pt x="224" y="78"/>
                    <a:pt x="224" y="78"/>
                  </a:cubicBezTo>
                  <a:cubicBezTo>
                    <a:pt x="224" y="79"/>
                    <a:pt x="225" y="79"/>
                    <a:pt x="225" y="79"/>
                  </a:cubicBezTo>
                  <a:cubicBezTo>
                    <a:pt x="226" y="79"/>
                    <a:pt x="226" y="78"/>
                    <a:pt x="227" y="78"/>
                  </a:cubicBezTo>
                  <a:cubicBezTo>
                    <a:pt x="228" y="77"/>
                    <a:pt x="227" y="75"/>
                    <a:pt x="226" y="75"/>
                  </a:cubicBezTo>
                  <a:close/>
                  <a:moveTo>
                    <a:pt x="44" y="13"/>
                  </a:moveTo>
                  <a:cubicBezTo>
                    <a:pt x="67" y="13"/>
                    <a:pt x="67" y="13"/>
                    <a:pt x="67" y="13"/>
                  </a:cubicBezTo>
                  <a:cubicBezTo>
                    <a:pt x="67" y="31"/>
                    <a:pt x="67" y="31"/>
                    <a:pt x="67" y="31"/>
                  </a:cubicBezTo>
                  <a:cubicBezTo>
                    <a:pt x="44" y="46"/>
                    <a:pt x="44" y="46"/>
                    <a:pt x="44" y="46"/>
                  </a:cubicBezTo>
                  <a:lnTo>
                    <a:pt x="44" y="13"/>
                  </a:lnTo>
                  <a:close/>
                  <a:moveTo>
                    <a:pt x="207" y="194"/>
                  </a:moveTo>
                  <a:cubicBezTo>
                    <a:pt x="24" y="194"/>
                    <a:pt x="24" y="194"/>
                    <a:pt x="24" y="194"/>
                  </a:cubicBezTo>
                  <a:cubicBezTo>
                    <a:pt x="24" y="65"/>
                    <a:pt x="24" y="65"/>
                    <a:pt x="24" y="65"/>
                  </a:cubicBezTo>
                  <a:cubicBezTo>
                    <a:pt x="43" y="53"/>
                    <a:pt x="43" y="53"/>
                    <a:pt x="43" y="53"/>
                  </a:cubicBezTo>
                  <a:cubicBezTo>
                    <a:pt x="43" y="53"/>
                    <a:pt x="43" y="53"/>
                    <a:pt x="43" y="53"/>
                  </a:cubicBezTo>
                  <a:cubicBezTo>
                    <a:pt x="70" y="34"/>
                    <a:pt x="70" y="34"/>
                    <a:pt x="70" y="34"/>
                  </a:cubicBezTo>
                  <a:cubicBezTo>
                    <a:pt x="70" y="34"/>
                    <a:pt x="70" y="34"/>
                    <a:pt x="70" y="34"/>
                  </a:cubicBezTo>
                  <a:cubicBezTo>
                    <a:pt x="114" y="5"/>
                    <a:pt x="114" y="5"/>
                    <a:pt x="114" y="5"/>
                  </a:cubicBezTo>
                  <a:cubicBezTo>
                    <a:pt x="207" y="67"/>
                    <a:pt x="207" y="67"/>
                    <a:pt x="207" y="67"/>
                  </a:cubicBezTo>
                  <a:lnTo>
                    <a:pt x="207"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6" name="Freeform 23"/>
            <p:cNvSpPr>
              <a:spLocks noEditPoints="1"/>
            </p:cNvSpPr>
            <p:nvPr/>
          </p:nvSpPr>
          <p:spPr bwMode="auto">
            <a:xfrm>
              <a:off x="4105275" y="5649913"/>
              <a:ext cx="593725" cy="587375"/>
            </a:xfrm>
            <a:custGeom>
              <a:avLst/>
              <a:gdLst>
                <a:gd name="T0" fmla="*/ 24 w 74"/>
                <a:gd name="T1" fmla="*/ 2 h 73"/>
                <a:gd name="T2" fmla="*/ 24 w 74"/>
                <a:gd name="T3" fmla="*/ 24 h 73"/>
                <a:gd name="T4" fmla="*/ 2 w 74"/>
                <a:gd name="T5" fmla="*/ 24 h 73"/>
                <a:gd name="T6" fmla="*/ 1 w 74"/>
                <a:gd name="T7" fmla="*/ 25 h 73"/>
                <a:gd name="T8" fmla="*/ 0 w 74"/>
                <a:gd name="T9" fmla="*/ 26 h 73"/>
                <a:gd name="T10" fmla="*/ 0 w 74"/>
                <a:gd name="T11" fmla="*/ 47 h 73"/>
                <a:gd name="T12" fmla="*/ 2 w 74"/>
                <a:gd name="T13" fmla="*/ 49 h 73"/>
                <a:gd name="T14" fmla="*/ 24 w 74"/>
                <a:gd name="T15" fmla="*/ 49 h 73"/>
                <a:gd name="T16" fmla="*/ 24 w 74"/>
                <a:gd name="T17" fmla="*/ 71 h 73"/>
                <a:gd name="T18" fmla="*/ 26 w 74"/>
                <a:gd name="T19" fmla="*/ 73 h 73"/>
                <a:gd name="T20" fmla="*/ 47 w 74"/>
                <a:gd name="T21" fmla="*/ 73 h 73"/>
                <a:gd name="T22" fmla="*/ 49 w 74"/>
                <a:gd name="T23" fmla="*/ 71 h 73"/>
                <a:gd name="T24" fmla="*/ 49 w 74"/>
                <a:gd name="T25" fmla="*/ 49 h 73"/>
                <a:gd name="T26" fmla="*/ 71 w 74"/>
                <a:gd name="T27" fmla="*/ 49 h 73"/>
                <a:gd name="T28" fmla="*/ 73 w 74"/>
                <a:gd name="T29" fmla="*/ 48 h 73"/>
                <a:gd name="T30" fmla="*/ 74 w 74"/>
                <a:gd name="T31" fmla="*/ 47 h 73"/>
                <a:gd name="T32" fmla="*/ 74 w 74"/>
                <a:gd name="T33" fmla="*/ 26 h 73"/>
                <a:gd name="T34" fmla="*/ 71 w 74"/>
                <a:gd name="T35" fmla="*/ 24 h 73"/>
                <a:gd name="T36" fmla="*/ 49 w 74"/>
                <a:gd name="T37" fmla="*/ 24 h 73"/>
                <a:gd name="T38" fmla="*/ 49 w 74"/>
                <a:gd name="T39" fmla="*/ 2 h 73"/>
                <a:gd name="T40" fmla="*/ 47 w 74"/>
                <a:gd name="T41" fmla="*/ 0 h 73"/>
                <a:gd name="T42" fmla="*/ 26 w 74"/>
                <a:gd name="T43" fmla="*/ 0 h 73"/>
                <a:gd name="T44" fmla="*/ 24 w 74"/>
                <a:gd name="T45" fmla="*/ 2 h 73"/>
                <a:gd name="T46" fmla="*/ 29 w 74"/>
                <a:gd name="T47" fmla="*/ 26 h 73"/>
                <a:gd name="T48" fmla="*/ 29 w 74"/>
                <a:gd name="T49" fmla="*/ 4 h 73"/>
                <a:gd name="T50" fmla="*/ 45 w 74"/>
                <a:gd name="T51" fmla="*/ 4 h 73"/>
                <a:gd name="T52" fmla="*/ 45 w 74"/>
                <a:gd name="T53" fmla="*/ 26 h 73"/>
                <a:gd name="T54" fmla="*/ 47 w 74"/>
                <a:gd name="T55" fmla="*/ 29 h 73"/>
                <a:gd name="T56" fmla="*/ 69 w 74"/>
                <a:gd name="T57" fmla="*/ 29 h 73"/>
                <a:gd name="T58" fmla="*/ 69 w 74"/>
                <a:gd name="T59" fmla="*/ 45 h 73"/>
                <a:gd name="T60" fmla="*/ 47 w 74"/>
                <a:gd name="T61" fmla="*/ 45 h 73"/>
                <a:gd name="T62" fmla="*/ 45 w 74"/>
                <a:gd name="T63" fmla="*/ 47 h 73"/>
                <a:gd name="T64" fmla="*/ 45 w 74"/>
                <a:gd name="T65" fmla="*/ 69 h 73"/>
                <a:gd name="T66" fmla="*/ 29 w 74"/>
                <a:gd name="T67" fmla="*/ 69 h 73"/>
                <a:gd name="T68" fmla="*/ 29 w 74"/>
                <a:gd name="T69" fmla="*/ 47 h 73"/>
                <a:gd name="T70" fmla="*/ 26 w 74"/>
                <a:gd name="T71" fmla="*/ 45 h 73"/>
                <a:gd name="T72" fmla="*/ 5 w 74"/>
                <a:gd name="T73" fmla="*/ 45 h 73"/>
                <a:gd name="T74" fmla="*/ 5 w 74"/>
                <a:gd name="T75" fmla="*/ 29 h 73"/>
                <a:gd name="T76" fmla="*/ 26 w 74"/>
                <a:gd name="T77" fmla="*/ 29 h 73"/>
                <a:gd name="T78" fmla="*/ 29 w 74"/>
                <a:gd name="T79" fmla="*/ 2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4" h="73">
                  <a:moveTo>
                    <a:pt x="24" y="2"/>
                  </a:moveTo>
                  <a:cubicBezTo>
                    <a:pt x="24" y="24"/>
                    <a:pt x="24" y="24"/>
                    <a:pt x="24" y="24"/>
                  </a:cubicBezTo>
                  <a:cubicBezTo>
                    <a:pt x="2" y="24"/>
                    <a:pt x="2" y="24"/>
                    <a:pt x="2" y="24"/>
                  </a:cubicBezTo>
                  <a:cubicBezTo>
                    <a:pt x="2" y="24"/>
                    <a:pt x="1" y="24"/>
                    <a:pt x="1" y="25"/>
                  </a:cubicBezTo>
                  <a:cubicBezTo>
                    <a:pt x="0" y="25"/>
                    <a:pt x="0" y="26"/>
                    <a:pt x="0" y="26"/>
                  </a:cubicBezTo>
                  <a:cubicBezTo>
                    <a:pt x="0" y="47"/>
                    <a:pt x="0" y="47"/>
                    <a:pt x="0" y="47"/>
                  </a:cubicBezTo>
                  <a:cubicBezTo>
                    <a:pt x="0" y="48"/>
                    <a:pt x="1" y="49"/>
                    <a:pt x="2" y="49"/>
                  </a:cubicBezTo>
                  <a:cubicBezTo>
                    <a:pt x="24" y="49"/>
                    <a:pt x="24" y="49"/>
                    <a:pt x="24" y="49"/>
                  </a:cubicBezTo>
                  <a:cubicBezTo>
                    <a:pt x="24" y="71"/>
                    <a:pt x="24" y="71"/>
                    <a:pt x="24" y="71"/>
                  </a:cubicBezTo>
                  <a:cubicBezTo>
                    <a:pt x="24" y="72"/>
                    <a:pt x="25" y="73"/>
                    <a:pt x="26" y="73"/>
                  </a:cubicBezTo>
                  <a:cubicBezTo>
                    <a:pt x="47" y="73"/>
                    <a:pt x="47" y="73"/>
                    <a:pt x="47" y="73"/>
                  </a:cubicBezTo>
                  <a:cubicBezTo>
                    <a:pt x="48" y="73"/>
                    <a:pt x="49" y="72"/>
                    <a:pt x="49" y="71"/>
                  </a:cubicBezTo>
                  <a:cubicBezTo>
                    <a:pt x="49" y="49"/>
                    <a:pt x="49" y="49"/>
                    <a:pt x="49" y="49"/>
                  </a:cubicBezTo>
                  <a:cubicBezTo>
                    <a:pt x="71" y="49"/>
                    <a:pt x="71" y="49"/>
                    <a:pt x="71" y="49"/>
                  </a:cubicBezTo>
                  <a:cubicBezTo>
                    <a:pt x="72" y="49"/>
                    <a:pt x="73" y="49"/>
                    <a:pt x="73" y="48"/>
                  </a:cubicBezTo>
                  <a:cubicBezTo>
                    <a:pt x="73" y="48"/>
                    <a:pt x="74" y="47"/>
                    <a:pt x="74" y="47"/>
                  </a:cubicBezTo>
                  <a:cubicBezTo>
                    <a:pt x="74" y="26"/>
                    <a:pt x="74" y="26"/>
                    <a:pt x="74" y="26"/>
                  </a:cubicBezTo>
                  <a:cubicBezTo>
                    <a:pt x="74" y="25"/>
                    <a:pt x="73" y="24"/>
                    <a:pt x="71" y="24"/>
                  </a:cubicBezTo>
                  <a:cubicBezTo>
                    <a:pt x="49" y="24"/>
                    <a:pt x="49" y="24"/>
                    <a:pt x="49" y="24"/>
                  </a:cubicBezTo>
                  <a:cubicBezTo>
                    <a:pt x="49" y="2"/>
                    <a:pt x="49" y="2"/>
                    <a:pt x="49" y="2"/>
                  </a:cubicBezTo>
                  <a:cubicBezTo>
                    <a:pt x="49" y="1"/>
                    <a:pt x="48" y="0"/>
                    <a:pt x="47" y="0"/>
                  </a:cubicBezTo>
                  <a:cubicBezTo>
                    <a:pt x="26" y="0"/>
                    <a:pt x="26" y="0"/>
                    <a:pt x="26" y="0"/>
                  </a:cubicBezTo>
                  <a:cubicBezTo>
                    <a:pt x="25" y="0"/>
                    <a:pt x="24" y="1"/>
                    <a:pt x="24" y="2"/>
                  </a:cubicBezTo>
                  <a:close/>
                  <a:moveTo>
                    <a:pt x="29" y="26"/>
                  </a:moveTo>
                  <a:cubicBezTo>
                    <a:pt x="29" y="4"/>
                    <a:pt x="29" y="4"/>
                    <a:pt x="29" y="4"/>
                  </a:cubicBezTo>
                  <a:cubicBezTo>
                    <a:pt x="45" y="4"/>
                    <a:pt x="45" y="4"/>
                    <a:pt x="45" y="4"/>
                  </a:cubicBezTo>
                  <a:cubicBezTo>
                    <a:pt x="45" y="26"/>
                    <a:pt x="45" y="26"/>
                    <a:pt x="45" y="26"/>
                  </a:cubicBezTo>
                  <a:cubicBezTo>
                    <a:pt x="45" y="28"/>
                    <a:pt x="46" y="29"/>
                    <a:pt x="47" y="29"/>
                  </a:cubicBezTo>
                  <a:cubicBezTo>
                    <a:pt x="69" y="29"/>
                    <a:pt x="69" y="29"/>
                    <a:pt x="69" y="29"/>
                  </a:cubicBezTo>
                  <a:cubicBezTo>
                    <a:pt x="69" y="45"/>
                    <a:pt x="69" y="45"/>
                    <a:pt x="69" y="45"/>
                  </a:cubicBezTo>
                  <a:cubicBezTo>
                    <a:pt x="47" y="45"/>
                    <a:pt x="47" y="45"/>
                    <a:pt x="47" y="45"/>
                  </a:cubicBezTo>
                  <a:cubicBezTo>
                    <a:pt x="46" y="45"/>
                    <a:pt x="45" y="46"/>
                    <a:pt x="45" y="47"/>
                  </a:cubicBezTo>
                  <a:cubicBezTo>
                    <a:pt x="45" y="69"/>
                    <a:pt x="45" y="69"/>
                    <a:pt x="45" y="69"/>
                  </a:cubicBezTo>
                  <a:cubicBezTo>
                    <a:pt x="29" y="69"/>
                    <a:pt x="29" y="69"/>
                    <a:pt x="29" y="69"/>
                  </a:cubicBezTo>
                  <a:cubicBezTo>
                    <a:pt x="29" y="47"/>
                    <a:pt x="29" y="47"/>
                    <a:pt x="29" y="47"/>
                  </a:cubicBezTo>
                  <a:cubicBezTo>
                    <a:pt x="29" y="46"/>
                    <a:pt x="28" y="45"/>
                    <a:pt x="26" y="45"/>
                  </a:cubicBezTo>
                  <a:cubicBezTo>
                    <a:pt x="5" y="45"/>
                    <a:pt x="5" y="45"/>
                    <a:pt x="5" y="45"/>
                  </a:cubicBezTo>
                  <a:cubicBezTo>
                    <a:pt x="5" y="29"/>
                    <a:pt x="5" y="29"/>
                    <a:pt x="5" y="29"/>
                  </a:cubicBezTo>
                  <a:cubicBezTo>
                    <a:pt x="26" y="29"/>
                    <a:pt x="26" y="29"/>
                    <a:pt x="26" y="29"/>
                  </a:cubicBezTo>
                  <a:cubicBezTo>
                    <a:pt x="28" y="29"/>
                    <a:pt x="29" y="28"/>
                    <a:pt x="29"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197" name="TextBox 196"/>
          <p:cNvSpPr txBox="1"/>
          <p:nvPr/>
        </p:nvSpPr>
        <p:spPr>
          <a:xfrm>
            <a:off x="1287602" y="5298676"/>
            <a:ext cx="1584175" cy="830997"/>
          </a:xfrm>
          <a:prstGeom prst="rect">
            <a:avLst/>
          </a:prstGeom>
          <a:noFill/>
        </p:spPr>
        <p:txBody>
          <a:bodyPr wrap="square" rtlCol="0">
            <a:spAutoFit/>
          </a:bodyPr>
          <a:lstStyle/>
          <a:p>
            <a:pPr algn="ctr"/>
            <a:r>
              <a:rPr lang="en-GB" sz="800" dirty="0" smtClean="0">
                <a:solidFill>
                  <a:srgbClr val="FFFFFF"/>
                </a:solidFill>
              </a:rPr>
              <a:t>felt group </a:t>
            </a:r>
            <a:r>
              <a:rPr lang="en-GB" sz="800" dirty="0">
                <a:solidFill>
                  <a:srgbClr val="FFFFFF"/>
                </a:solidFill>
              </a:rPr>
              <a:t>discussion </a:t>
            </a:r>
            <a:r>
              <a:rPr lang="en-GB" sz="800" dirty="0" smtClean="0">
                <a:solidFill>
                  <a:srgbClr val="FFFFFF"/>
                </a:solidFill>
              </a:rPr>
              <a:t>helped explore </a:t>
            </a:r>
            <a:r>
              <a:rPr lang="en-GB" sz="800" dirty="0">
                <a:solidFill>
                  <a:srgbClr val="FFFFFF"/>
                </a:solidFill>
              </a:rPr>
              <a:t>how </a:t>
            </a:r>
            <a:r>
              <a:rPr lang="en-GB" sz="800" dirty="0" smtClean="0">
                <a:solidFill>
                  <a:srgbClr val="FFFFFF"/>
                </a:solidFill>
              </a:rPr>
              <a:t>individuals </a:t>
            </a:r>
            <a:r>
              <a:rPr lang="en-GB" sz="800" dirty="0">
                <a:solidFill>
                  <a:srgbClr val="FFFFFF"/>
                </a:solidFill>
              </a:rPr>
              <a:t>under </a:t>
            </a:r>
            <a:r>
              <a:rPr lang="en-GB" sz="800" dirty="0" smtClean="0">
                <a:solidFill>
                  <a:srgbClr val="FFFFFF"/>
                </a:solidFill>
              </a:rPr>
              <a:t>s136 may </a:t>
            </a:r>
            <a:r>
              <a:rPr lang="en-GB" sz="800" dirty="0">
                <a:solidFill>
                  <a:srgbClr val="FFFFFF"/>
                </a:solidFill>
              </a:rPr>
              <a:t>be affected by the </a:t>
            </a:r>
            <a:r>
              <a:rPr lang="en-GB" sz="800" dirty="0" smtClean="0">
                <a:solidFill>
                  <a:srgbClr val="FFFFFF"/>
                </a:solidFill>
              </a:rPr>
              <a:t>new legislation </a:t>
            </a:r>
            <a:r>
              <a:rPr lang="en-GB" sz="800" dirty="0">
                <a:solidFill>
                  <a:srgbClr val="FFFFFF"/>
                </a:solidFill>
              </a:rPr>
              <a:t>and to </a:t>
            </a:r>
            <a:endParaRPr lang="en-GB" sz="800" dirty="0" smtClean="0">
              <a:solidFill>
                <a:srgbClr val="FFFFFF"/>
              </a:solidFill>
            </a:endParaRPr>
          </a:p>
          <a:p>
            <a:pPr algn="ctr"/>
            <a:r>
              <a:rPr lang="en-GB" sz="800" dirty="0" smtClean="0">
                <a:solidFill>
                  <a:srgbClr val="FFFFFF"/>
                </a:solidFill>
              </a:rPr>
              <a:t>identify potential </a:t>
            </a:r>
          </a:p>
          <a:p>
            <a:pPr algn="ctr"/>
            <a:r>
              <a:rPr lang="en-GB" sz="800" dirty="0" smtClean="0">
                <a:solidFill>
                  <a:srgbClr val="FFFFFF"/>
                </a:solidFill>
              </a:rPr>
              <a:t>challenges</a:t>
            </a:r>
            <a:endParaRPr lang="en-US" sz="800" dirty="0">
              <a:solidFill>
                <a:srgbClr val="FFFFFF"/>
              </a:solidFill>
            </a:endParaRPr>
          </a:p>
        </p:txBody>
      </p:sp>
      <p:sp>
        <p:nvSpPr>
          <p:cNvPr id="198" name="TextBox 197"/>
          <p:cNvSpPr txBox="1"/>
          <p:nvPr/>
        </p:nvSpPr>
        <p:spPr>
          <a:xfrm>
            <a:off x="4371247" y="5298676"/>
            <a:ext cx="1724419" cy="707886"/>
          </a:xfrm>
          <a:prstGeom prst="rect">
            <a:avLst/>
          </a:prstGeom>
          <a:noFill/>
        </p:spPr>
        <p:txBody>
          <a:bodyPr wrap="square" rtlCol="0">
            <a:spAutoFit/>
          </a:bodyPr>
          <a:lstStyle/>
          <a:p>
            <a:pPr algn="ctr"/>
            <a:r>
              <a:rPr lang="en-US" sz="800" dirty="0" smtClean="0">
                <a:solidFill>
                  <a:srgbClr val="FFFFFF"/>
                </a:solidFill>
              </a:rPr>
              <a:t>felt the training will make </a:t>
            </a:r>
          </a:p>
          <a:p>
            <a:pPr algn="ctr"/>
            <a:r>
              <a:rPr lang="en-US" sz="800" dirty="0" smtClean="0">
                <a:solidFill>
                  <a:srgbClr val="FFFFFF"/>
                </a:solidFill>
              </a:rPr>
              <a:t>a difference to how they do </a:t>
            </a:r>
          </a:p>
          <a:p>
            <a:pPr algn="ctr"/>
            <a:r>
              <a:rPr lang="en-US" sz="800" dirty="0" smtClean="0">
                <a:solidFill>
                  <a:srgbClr val="FFFFFF"/>
                </a:solidFill>
              </a:rPr>
              <a:t>their job (</a:t>
            </a:r>
            <a:r>
              <a:rPr lang="en-US" sz="800" dirty="0">
                <a:solidFill>
                  <a:srgbClr val="FFFFFF"/>
                </a:solidFill>
              </a:rPr>
              <a:t>MH trust </a:t>
            </a:r>
            <a:r>
              <a:rPr lang="en-US" sz="800" dirty="0" smtClean="0">
                <a:solidFill>
                  <a:srgbClr val="FFFFFF"/>
                </a:solidFill>
              </a:rPr>
              <a:t> / </a:t>
            </a:r>
          </a:p>
          <a:p>
            <a:pPr algn="ctr"/>
            <a:r>
              <a:rPr lang="en-US" sz="800" dirty="0" smtClean="0">
                <a:solidFill>
                  <a:srgbClr val="FFFFFF"/>
                </a:solidFill>
              </a:rPr>
              <a:t>LAS training </a:t>
            </a:r>
          </a:p>
          <a:p>
            <a:pPr algn="ctr"/>
            <a:r>
              <a:rPr lang="en-US" sz="800" dirty="0" smtClean="0">
                <a:solidFill>
                  <a:srgbClr val="FFFFFF"/>
                </a:solidFill>
              </a:rPr>
              <a:t>respectively</a:t>
            </a:r>
            <a:r>
              <a:rPr lang="en-US" sz="800" dirty="0">
                <a:solidFill>
                  <a:srgbClr val="FFFFFF"/>
                </a:solidFill>
              </a:rPr>
              <a:t>) </a:t>
            </a:r>
          </a:p>
        </p:txBody>
      </p:sp>
      <p:sp>
        <p:nvSpPr>
          <p:cNvPr id="199" name="Freeform 33"/>
          <p:cNvSpPr>
            <a:spLocks noChangeAspect="1" noEditPoints="1"/>
          </p:cNvSpPr>
          <p:nvPr/>
        </p:nvSpPr>
        <p:spPr bwMode="auto">
          <a:xfrm>
            <a:off x="1808709" y="4173225"/>
            <a:ext cx="576064" cy="436526"/>
          </a:xfrm>
          <a:custGeom>
            <a:avLst/>
            <a:gdLst>
              <a:gd name="T0" fmla="*/ 169 w 485"/>
              <a:gd name="T1" fmla="*/ 91 h 364"/>
              <a:gd name="T2" fmla="*/ 169 w 485"/>
              <a:gd name="T3" fmla="*/ 81 h 364"/>
              <a:gd name="T4" fmla="*/ 177 w 485"/>
              <a:gd name="T5" fmla="*/ 74 h 364"/>
              <a:gd name="T6" fmla="*/ 123 w 485"/>
              <a:gd name="T7" fmla="*/ 279 h 364"/>
              <a:gd name="T8" fmla="*/ 49 w 485"/>
              <a:gd name="T9" fmla="*/ 232 h 364"/>
              <a:gd name="T10" fmla="*/ 0 w 485"/>
              <a:gd name="T11" fmla="*/ 359 h 364"/>
              <a:gd name="T12" fmla="*/ 190 w 485"/>
              <a:gd name="T13" fmla="*/ 359 h 364"/>
              <a:gd name="T14" fmla="*/ 95 w 485"/>
              <a:gd name="T15" fmla="*/ 181 h 364"/>
              <a:gd name="T16" fmla="*/ 58 w 485"/>
              <a:gd name="T17" fmla="*/ 232 h 364"/>
              <a:gd name="T18" fmla="*/ 56 w 485"/>
              <a:gd name="T19" fmla="*/ 320 h 364"/>
              <a:gd name="T20" fmla="*/ 114 w 485"/>
              <a:gd name="T21" fmla="*/ 286 h 364"/>
              <a:gd name="T22" fmla="*/ 180 w 485"/>
              <a:gd name="T23" fmla="*/ 355 h 364"/>
              <a:gd name="T24" fmla="*/ 246 w 485"/>
              <a:gd name="T25" fmla="*/ 109 h 364"/>
              <a:gd name="T26" fmla="*/ 262 w 485"/>
              <a:gd name="T27" fmla="*/ 92 h 364"/>
              <a:gd name="T28" fmla="*/ 262 w 485"/>
              <a:gd name="T29" fmla="*/ 102 h 364"/>
              <a:gd name="T30" fmla="*/ 316 w 485"/>
              <a:gd name="T31" fmla="*/ 109 h 364"/>
              <a:gd name="T32" fmla="*/ 299 w 485"/>
              <a:gd name="T33" fmla="*/ 126 h 364"/>
              <a:gd name="T34" fmla="*/ 292 w 485"/>
              <a:gd name="T35" fmla="*/ 109 h 364"/>
              <a:gd name="T36" fmla="*/ 299 w 485"/>
              <a:gd name="T37" fmla="*/ 117 h 364"/>
              <a:gd name="T38" fmla="*/ 327 w 485"/>
              <a:gd name="T39" fmla="*/ 215 h 364"/>
              <a:gd name="T40" fmla="*/ 378 w 485"/>
              <a:gd name="T41" fmla="*/ 108 h 364"/>
              <a:gd name="T42" fmla="*/ 203 w 485"/>
              <a:gd name="T43" fmla="*/ 0 h 364"/>
              <a:gd name="T44" fmla="*/ 154 w 485"/>
              <a:gd name="T45" fmla="*/ 183 h 364"/>
              <a:gd name="T46" fmla="*/ 208 w 485"/>
              <a:gd name="T47" fmla="*/ 143 h 364"/>
              <a:gd name="T48" fmla="*/ 321 w 485"/>
              <a:gd name="T49" fmla="*/ 216 h 364"/>
              <a:gd name="T50" fmla="*/ 226 w 485"/>
              <a:gd name="T51" fmla="*/ 130 h 364"/>
              <a:gd name="T52" fmla="*/ 199 w 485"/>
              <a:gd name="T53" fmla="*/ 137 h 364"/>
              <a:gd name="T54" fmla="*/ 180 w 485"/>
              <a:gd name="T55" fmla="*/ 134 h 364"/>
              <a:gd name="T56" fmla="*/ 131 w 485"/>
              <a:gd name="T57" fmla="*/ 71 h 364"/>
              <a:gd name="T58" fmla="*/ 275 w 485"/>
              <a:gd name="T59" fmla="*/ 49 h 364"/>
              <a:gd name="T60" fmla="*/ 314 w 485"/>
              <a:gd name="T61" fmla="*/ 169 h 364"/>
              <a:gd name="T62" fmla="*/ 296 w 485"/>
              <a:gd name="T63" fmla="*/ 173 h 364"/>
              <a:gd name="T64" fmla="*/ 418 w 485"/>
              <a:gd name="T65" fmla="*/ 279 h 364"/>
              <a:gd name="T66" fmla="*/ 343 w 485"/>
              <a:gd name="T67" fmla="*/ 232 h 364"/>
              <a:gd name="T68" fmla="*/ 295 w 485"/>
              <a:gd name="T69" fmla="*/ 359 h 364"/>
              <a:gd name="T70" fmla="*/ 485 w 485"/>
              <a:gd name="T71" fmla="*/ 359 h 364"/>
              <a:gd name="T72" fmla="*/ 390 w 485"/>
              <a:gd name="T73" fmla="*/ 181 h 364"/>
              <a:gd name="T74" fmla="*/ 353 w 485"/>
              <a:gd name="T75" fmla="*/ 232 h 364"/>
              <a:gd name="T76" fmla="*/ 350 w 485"/>
              <a:gd name="T77" fmla="*/ 320 h 364"/>
              <a:gd name="T78" fmla="*/ 409 w 485"/>
              <a:gd name="T79" fmla="*/ 286 h 364"/>
              <a:gd name="T80" fmla="*/ 475 w 485"/>
              <a:gd name="T81" fmla="*/ 355 h 364"/>
              <a:gd name="T82" fmla="*/ 189 w 485"/>
              <a:gd name="T83" fmla="*/ 74 h 364"/>
              <a:gd name="T84" fmla="*/ 206 w 485"/>
              <a:gd name="T85" fmla="*/ 57 h 364"/>
              <a:gd name="T86" fmla="*/ 206 w 485"/>
              <a:gd name="T87" fmla="*/ 66 h 364"/>
              <a:gd name="T88" fmla="*/ 260 w 485"/>
              <a:gd name="T89" fmla="*/ 74 h 364"/>
              <a:gd name="T90" fmla="*/ 243 w 485"/>
              <a:gd name="T91" fmla="*/ 91 h 364"/>
              <a:gd name="T92" fmla="*/ 236 w 485"/>
              <a:gd name="T93" fmla="*/ 74 h 364"/>
              <a:gd name="T94" fmla="*/ 243 w 485"/>
              <a:gd name="T95" fmla="*/ 81 h 364"/>
              <a:gd name="T96" fmla="*/ 336 w 485"/>
              <a:gd name="T97" fmla="*/ 92 h 364"/>
              <a:gd name="T98" fmla="*/ 336 w 485"/>
              <a:gd name="T99" fmla="*/ 102 h 364"/>
              <a:gd name="T100" fmla="*/ 329 w 485"/>
              <a:gd name="T101" fmla="*/ 109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5" h="364">
                <a:moveTo>
                  <a:pt x="169" y="57"/>
                </a:moveTo>
                <a:cubicBezTo>
                  <a:pt x="160" y="57"/>
                  <a:pt x="153" y="65"/>
                  <a:pt x="153" y="74"/>
                </a:cubicBezTo>
                <a:cubicBezTo>
                  <a:pt x="153" y="83"/>
                  <a:pt x="160" y="91"/>
                  <a:pt x="169" y="91"/>
                </a:cubicBezTo>
                <a:cubicBezTo>
                  <a:pt x="179" y="91"/>
                  <a:pt x="186" y="83"/>
                  <a:pt x="186" y="74"/>
                </a:cubicBezTo>
                <a:cubicBezTo>
                  <a:pt x="186" y="65"/>
                  <a:pt x="179" y="57"/>
                  <a:pt x="169" y="57"/>
                </a:cubicBezTo>
                <a:close/>
                <a:moveTo>
                  <a:pt x="169" y="81"/>
                </a:moveTo>
                <a:cubicBezTo>
                  <a:pt x="165" y="81"/>
                  <a:pt x="162" y="78"/>
                  <a:pt x="162" y="74"/>
                </a:cubicBezTo>
                <a:cubicBezTo>
                  <a:pt x="162" y="70"/>
                  <a:pt x="165" y="66"/>
                  <a:pt x="169" y="66"/>
                </a:cubicBezTo>
                <a:cubicBezTo>
                  <a:pt x="173" y="66"/>
                  <a:pt x="177" y="70"/>
                  <a:pt x="177" y="74"/>
                </a:cubicBezTo>
                <a:cubicBezTo>
                  <a:pt x="177" y="78"/>
                  <a:pt x="173" y="81"/>
                  <a:pt x="169" y="81"/>
                </a:cubicBezTo>
                <a:close/>
                <a:moveTo>
                  <a:pt x="138" y="312"/>
                </a:moveTo>
                <a:cubicBezTo>
                  <a:pt x="127" y="309"/>
                  <a:pt x="124" y="290"/>
                  <a:pt x="123" y="279"/>
                </a:cubicBezTo>
                <a:cubicBezTo>
                  <a:pt x="134" y="267"/>
                  <a:pt x="141" y="250"/>
                  <a:pt x="141" y="232"/>
                </a:cubicBezTo>
                <a:cubicBezTo>
                  <a:pt x="141" y="195"/>
                  <a:pt x="123" y="171"/>
                  <a:pt x="95" y="171"/>
                </a:cubicBezTo>
                <a:cubicBezTo>
                  <a:pt x="66" y="171"/>
                  <a:pt x="49" y="195"/>
                  <a:pt x="49" y="232"/>
                </a:cubicBezTo>
                <a:cubicBezTo>
                  <a:pt x="49" y="251"/>
                  <a:pt x="56" y="268"/>
                  <a:pt x="67" y="279"/>
                </a:cubicBezTo>
                <a:cubicBezTo>
                  <a:pt x="67" y="293"/>
                  <a:pt x="62" y="308"/>
                  <a:pt x="53" y="311"/>
                </a:cubicBezTo>
                <a:cubicBezTo>
                  <a:pt x="9" y="320"/>
                  <a:pt x="0" y="342"/>
                  <a:pt x="0" y="359"/>
                </a:cubicBezTo>
                <a:cubicBezTo>
                  <a:pt x="0" y="362"/>
                  <a:pt x="2" y="364"/>
                  <a:pt x="4" y="364"/>
                </a:cubicBezTo>
                <a:cubicBezTo>
                  <a:pt x="185" y="364"/>
                  <a:pt x="185" y="364"/>
                  <a:pt x="185" y="364"/>
                </a:cubicBezTo>
                <a:cubicBezTo>
                  <a:pt x="188" y="364"/>
                  <a:pt x="190" y="362"/>
                  <a:pt x="190" y="359"/>
                </a:cubicBezTo>
                <a:cubicBezTo>
                  <a:pt x="190" y="343"/>
                  <a:pt x="181" y="321"/>
                  <a:pt x="138" y="312"/>
                </a:cubicBezTo>
                <a:close/>
                <a:moveTo>
                  <a:pt x="58" y="232"/>
                </a:moveTo>
                <a:cubicBezTo>
                  <a:pt x="58" y="185"/>
                  <a:pt x="86" y="181"/>
                  <a:pt x="95" y="181"/>
                </a:cubicBezTo>
                <a:cubicBezTo>
                  <a:pt x="104" y="181"/>
                  <a:pt x="132" y="185"/>
                  <a:pt x="132" y="232"/>
                </a:cubicBezTo>
                <a:cubicBezTo>
                  <a:pt x="132" y="261"/>
                  <a:pt x="112" y="283"/>
                  <a:pt x="95" y="283"/>
                </a:cubicBezTo>
                <a:cubicBezTo>
                  <a:pt x="77" y="283"/>
                  <a:pt x="58" y="261"/>
                  <a:pt x="58" y="232"/>
                </a:cubicBezTo>
                <a:close/>
                <a:moveTo>
                  <a:pt x="9" y="355"/>
                </a:moveTo>
                <a:cubicBezTo>
                  <a:pt x="12" y="338"/>
                  <a:pt x="27" y="326"/>
                  <a:pt x="55" y="320"/>
                </a:cubicBezTo>
                <a:cubicBezTo>
                  <a:pt x="55" y="320"/>
                  <a:pt x="55" y="320"/>
                  <a:pt x="56" y="320"/>
                </a:cubicBezTo>
                <a:cubicBezTo>
                  <a:pt x="68" y="316"/>
                  <a:pt x="74" y="301"/>
                  <a:pt x="76" y="286"/>
                </a:cubicBezTo>
                <a:cubicBezTo>
                  <a:pt x="82" y="290"/>
                  <a:pt x="88" y="292"/>
                  <a:pt x="95" y="292"/>
                </a:cubicBezTo>
                <a:cubicBezTo>
                  <a:pt x="102" y="292"/>
                  <a:pt x="108" y="290"/>
                  <a:pt x="114" y="286"/>
                </a:cubicBezTo>
                <a:cubicBezTo>
                  <a:pt x="116" y="302"/>
                  <a:pt x="122" y="317"/>
                  <a:pt x="136" y="321"/>
                </a:cubicBezTo>
                <a:cubicBezTo>
                  <a:pt x="136" y="321"/>
                  <a:pt x="136" y="321"/>
                  <a:pt x="136" y="321"/>
                </a:cubicBezTo>
                <a:cubicBezTo>
                  <a:pt x="163" y="326"/>
                  <a:pt x="178" y="338"/>
                  <a:pt x="180" y="355"/>
                </a:cubicBezTo>
                <a:lnTo>
                  <a:pt x="9" y="355"/>
                </a:lnTo>
                <a:close/>
                <a:moveTo>
                  <a:pt x="262" y="92"/>
                </a:moveTo>
                <a:cubicBezTo>
                  <a:pt x="253" y="92"/>
                  <a:pt x="246" y="100"/>
                  <a:pt x="246" y="109"/>
                </a:cubicBezTo>
                <a:cubicBezTo>
                  <a:pt x="246" y="118"/>
                  <a:pt x="253" y="126"/>
                  <a:pt x="262" y="126"/>
                </a:cubicBezTo>
                <a:cubicBezTo>
                  <a:pt x="272" y="126"/>
                  <a:pt x="279" y="118"/>
                  <a:pt x="279" y="109"/>
                </a:cubicBezTo>
                <a:cubicBezTo>
                  <a:pt x="279" y="100"/>
                  <a:pt x="272" y="92"/>
                  <a:pt x="262" y="92"/>
                </a:cubicBezTo>
                <a:close/>
                <a:moveTo>
                  <a:pt x="262" y="117"/>
                </a:moveTo>
                <a:cubicBezTo>
                  <a:pt x="258" y="117"/>
                  <a:pt x="255" y="113"/>
                  <a:pt x="255" y="109"/>
                </a:cubicBezTo>
                <a:cubicBezTo>
                  <a:pt x="255" y="105"/>
                  <a:pt x="258" y="102"/>
                  <a:pt x="262" y="102"/>
                </a:cubicBezTo>
                <a:cubicBezTo>
                  <a:pt x="267" y="102"/>
                  <a:pt x="270" y="105"/>
                  <a:pt x="270" y="109"/>
                </a:cubicBezTo>
                <a:cubicBezTo>
                  <a:pt x="270" y="113"/>
                  <a:pt x="267" y="117"/>
                  <a:pt x="262" y="117"/>
                </a:cubicBezTo>
                <a:close/>
                <a:moveTo>
                  <a:pt x="316" y="109"/>
                </a:moveTo>
                <a:cubicBezTo>
                  <a:pt x="316" y="100"/>
                  <a:pt x="308" y="92"/>
                  <a:pt x="299" y="92"/>
                </a:cubicBezTo>
                <a:cubicBezTo>
                  <a:pt x="290" y="92"/>
                  <a:pt x="282" y="100"/>
                  <a:pt x="282" y="109"/>
                </a:cubicBezTo>
                <a:cubicBezTo>
                  <a:pt x="282" y="118"/>
                  <a:pt x="290" y="126"/>
                  <a:pt x="299" y="126"/>
                </a:cubicBezTo>
                <a:cubicBezTo>
                  <a:pt x="308" y="126"/>
                  <a:pt x="316" y="118"/>
                  <a:pt x="316" y="109"/>
                </a:cubicBezTo>
                <a:close/>
                <a:moveTo>
                  <a:pt x="299" y="117"/>
                </a:moveTo>
                <a:cubicBezTo>
                  <a:pt x="295" y="117"/>
                  <a:pt x="292" y="113"/>
                  <a:pt x="292" y="109"/>
                </a:cubicBezTo>
                <a:cubicBezTo>
                  <a:pt x="292" y="105"/>
                  <a:pt x="295" y="102"/>
                  <a:pt x="299" y="102"/>
                </a:cubicBezTo>
                <a:cubicBezTo>
                  <a:pt x="303" y="102"/>
                  <a:pt x="307" y="105"/>
                  <a:pt x="307" y="109"/>
                </a:cubicBezTo>
                <a:cubicBezTo>
                  <a:pt x="307" y="113"/>
                  <a:pt x="303" y="117"/>
                  <a:pt x="299" y="117"/>
                </a:cubicBezTo>
                <a:close/>
                <a:moveTo>
                  <a:pt x="321" y="216"/>
                </a:moveTo>
                <a:cubicBezTo>
                  <a:pt x="322" y="216"/>
                  <a:pt x="323" y="216"/>
                  <a:pt x="324" y="216"/>
                </a:cubicBezTo>
                <a:cubicBezTo>
                  <a:pt x="325" y="216"/>
                  <a:pt x="326" y="216"/>
                  <a:pt x="327" y="215"/>
                </a:cubicBezTo>
                <a:cubicBezTo>
                  <a:pt x="328" y="214"/>
                  <a:pt x="329" y="212"/>
                  <a:pt x="328" y="210"/>
                </a:cubicBezTo>
                <a:cubicBezTo>
                  <a:pt x="328" y="210"/>
                  <a:pt x="321" y="195"/>
                  <a:pt x="320" y="177"/>
                </a:cubicBezTo>
                <a:cubicBezTo>
                  <a:pt x="354" y="168"/>
                  <a:pt x="378" y="140"/>
                  <a:pt x="378" y="108"/>
                </a:cubicBezTo>
                <a:cubicBezTo>
                  <a:pt x="378" y="69"/>
                  <a:pt x="341" y="37"/>
                  <a:pt x="296" y="37"/>
                </a:cubicBezTo>
                <a:cubicBezTo>
                  <a:pt x="289" y="37"/>
                  <a:pt x="283" y="37"/>
                  <a:pt x="276" y="39"/>
                </a:cubicBezTo>
                <a:cubicBezTo>
                  <a:pt x="262" y="15"/>
                  <a:pt x="234" y="0"/>
                  <a:pt x="203" y="0"/>
                </a:cubicBezTo>
                <a:cubicBezTo>
                  <a:pt x="158" y="0"/>
                  <a:pt x="122" y="32"/>
                  <a:pt x="122" y="71"/>
                </a:cubicBezTo>
                <a:cubicBezTo>
                  <a:pt x="122" y="100"/>
                  <a:pt x="141" y="125"/>
                  <a:pt x="171" y="137"/>
                </a:cubicBezTo>
                <a:cubicBezTo>
                  <a:pt x="169" y="163"/>
                  <a:pt x="154" y="183"/>
                  <a:pt x="154" y="183"/>
                </a:cubicBezTo>
                <a:cubicBezTo>
                  <a:pt x="152" y="185"/>
                  <a:pt x="152" y="188"/>
                  <a:pt x="154" y="189"/>
                </a:cubicBezTo>
                <a:cubicBezTo>
                  <a:pt x="155" y="191"/>
                  <a:pt x="157" y="191"/>
                  <a:pt x="159" y="191"/>
                </a:cubicBezTo>
                <a:cubicBezTo>
                  <a:pt x="184" y="179"/>
                  <a:pt x="200" y="164"/>
                  <a:pt x="208" y="143"/>
                </a:cubicBezTo>
                <a:cubicBezTo>
                  <a:pt x="213" y="142"/>
                  <a:pt x="218" y="142"/>
                  <a:pt x="224" y="141"/>
                </a:cubicBezTo>
                <a:cubicBezTo>
                  <a:pt x="236" y="163"/>
                  <a:pt x="261" y="177"/>
                  <a:pt x="289" y="179"/>
                </a:cubicBezTo>
                <a:cubicBezTo>
                  <a:pt x="295" y="193"/>
                  <a:pt x="306" y="205"/>
                  <a:pt x="321" y="216"/>
                </a:cubicBezTo>
                <a:close/>
                <a:moveTo>
                  <a:pt x="292" y="170"/>
                </a:moveTo>
                <a:cubicBezTo>
                  <a:pt x="265" y="169"/>
                  <a:pt x="241" y="155"/>
                  <a:pt x="230" y="133"/>
                </a:cubicBezTo>
                <a:cubicBezTo>
                  <a:pt x="229" y="131"/>
                  <a:pt x="228" y="130"/>
                  <a:pt x="226" y="130"/>
                </a:cubicBezTo>
                <a:cubicBezTo>
                  <a:pt x="226" y="130"/>
                  <a:pt x="225" y="130"/>
                  <a:pt x="225" y="131"/>
                </a:cubicBezTo>
                <a:cubicBezTo>
                  <a:pt x="218" y="132"/>
                  <a:pt x="211" y="133"/>
                  <a:pt x="204" y="133"/>
                </a:cubicBezTo>
                <a:cubicBezTo>
                  <a:pt x="202" y="133"/>
                  <a:pt x="200" y="135"/>
                  <a:pt x="199" y="137"/>
                </a:cubicBezTo>
                <a:cubicBezTo>
                  <a:pt x="199" y="138"/>
                  <a:pt x="199" y="138"/>
                  <a:pt x="199" y="139"/>
                </a:cubicBezTo>
                <a:cubicBezTo>
                  <a:pt x="194" y="154"/>
                  <a:pt x="185" y="165"/>
                  <a:pt x="170" y="175"/>
                </a:cubicBezTo>
                <a:cubicBezTo>
                  <a:pt x="175" y="165"/>
                  <a:pt x="180" y="150"/>
                  <a:pt x="180" y="134"/>
                </a:cubicBezTo>
                <a:cubicBezTo>
                  <a:pt x="180" y="134"/>
                  <a:pt x="180" y="134"/>
                  <a:pt x="180" y="134"/>
                </a:cubicBezTo>
                <a:cubicBezTo>
                  <a:pt x="180" y="132"/>
                  <a:pt x="179" y="130"/>
                  <a:pt x="177" y="129"/>
                </a:cubicBezTo>
                <a:cubicBezTo>
                  <a:pt x="149" y="120"/>
                  <a:pt x="131" y="97"/>
                  <a:pt x="131" y="71"/>
                </a:cubicBezTo>
                <a:cubicBezTo>
                  <a:pt x="131" y="37"/>
                  <a:pt x="164" y="9"/>
                  <a:pt x="203" y="9"/>
                </a:cubicBezTo>
                <a:cubicBezTo>
                  <a:pt x="232" y="9"/>
                  <a:pt x="258" y="24"/>
                  <a:pt x="269" y="47"/>
                </a:cubicBezTo>
                <a:cubicBezTo>
                  <a:pt x="270" y="48"/>
                  <a:pt x="273" y="49"/>
                  <a:pt x="275" y="49"/>
                </a:cubicBezTo>
                <a:cubicBezTo>
                  <a:pt x="282" y="47"/>
                  <a:pt x="289" y="46"/>
                  <a:pt x="296" y="46"/>
                </a:cubicBezTo>
                <a:cubicBezTo>
                  <a:pt x="336" y="46"/>
                  <a:pt x="368" y="74"/>
                  <a:pt x="368" y="108"/>
                </a:cubicBezTo>
                <a:cubicBezTo>
                  <a:pt x="368" y="137"/>
                  <a:pt x="346" y="162"/>
                  <a:pt x="314" y="169"/>
                </a:cubicBezTo>
                <a:cubicBezTo>
                  <a:pt x="312" y="169"/>
                  <a:pt x="310" y="171"/>
                  <a:pt x="310" y="173"/>
                </a:cubicBezTo>
                <a:cubicBezTo>
                  <a:pt x="311" y="183"/>
                  <a:pt x="312" y="191"/>
                  <a:pt x="314" y="198"/>
                </a:cubicBezTo>
                <a:cubicBezTo>
                  <a:pt x="306" y="190"/>
                  <a:pt x="300" y="182"/>
                  <a:pt x="296" y="173"/>
                </a:cubicBezTo>
                <a:cubicBezTo>
                  <a:pt x="296" y="171"/>
                  <a:pt x="294" y="170"/>
                  <a:pt x="292" y="170"/>
                </a:cubicBezTo>
                <a:close/>
                <a:moveTo>
                  <a:pt x="433" y="312"/>
                </a:moveTo>
                <a:cubicBezTo>
                  <a:pt x="422" y="309"/>
                  <a:pt x="418" y="290"/>
                  <a:pt x="418" y="279"/>
                </a:cubicBezTo>
                <a:cubicBezTo>
                  <a:pt x="429" y="267"/>
                  <a:pt x="436" y="250"/>
                  <a:pt x="436" y="232"/>
                </a:cubicBezTo>
                <a:cubicBezTo>
                  <a:pt x="436" y="195"/>
                  <a:pt x="418" y="171"/>
                  <a:pt x="390" y="171"/>
                </a:cubicBezTo>
                <a:cubicBezTo>
                  <a:pt x="361" y="171"/>
                  <a:pt x="343" y="195"/>
                  <a:pt x="343" y="232"/>
                </a:cubicBezTo>
                <a:cubicBezTo>
                  <a:pt x="343" y="251"/>
                  <a:pt x="351" y="268"/>
                  <a:pt x="362" y="279"/>
                </a:cubicBezTo>
                <a:cubicBezTo>
                  <a:pt x="362" y="293"/>
                  <a:pt x="357" y="308"/>
                  <a:pt x="348" y="311"/>
                </a:cubicBezTo>
                <a:cubicBezTo>
                  <a:pt x="304" y="320"/>
                  <a:pt x="295" y="342"/>
                  <a:pt x="295" y="359"/>
                </a:cubicBezTo>
                <a:cubicBezTo>
                  <a:pt x="295" y="362"/>
                  <a:pt x="297" y="364"/>
                  <a:pt x="299" y="364"/>
                </a:cubicBezTo>
                <a:cubicBezTo>
                  <a:pt x="480" y="364"/>
                  <a:pt x="480" y="364"/>
                  <a:pt x="480" y="364"/>
                </a:cubicBezTo>
                <a:cubicBezTo>
                  <a:pt x="483" y="364"/>
                  <a:pt x="485" y="362"/>
                  <a:pt x="485" y="359"/>
                </a:cubicBezTo>
                <a:cubicBezTo>
                  <a:pt x="485" y="343"/>
                  <a:pt x="476" y="321"/>
                  <a:pt x="433" y="312"/>
                </a:cubicBezTo>
                <a:close/>
                <a:moveTo>
                  <a:pt x="353" y="232"/>
                </a:moveTo>
                <a:cubicBezTo>
                  <a:pt x="353" y="185"/>
                  <a:pt x="381" y="181"/>
                  <a:pt x="390" y="181"/>
                </a:cubicBezTo>
                <a:cubicBezTo>
                  <a:pt x="398" y="181"/>
                  <a:pt x="427" y="185"/>
                  <a:pt x="427" y="232"/>
                </a:cubicBezTo>
                <a:cubicBezTo>
                  <a:pt x="427" y="261"/>
                  <a:pt x="407" y="283"/>
                  <a:pt x="390" y="283"/>
                </a:cubicBezTo>
                <a:cubicBezTo>
                  <a:pt x="372" y="283"/>
                  <a:pt x="353" y="261"/>
                  <a:pt x="353" y="232"/>
                </a:cubicBezTo>
                <a:close/>
                <a:moveTo>
                  <a:pt x="304" y="355"/>
                </a:moveTo>
                <a:cubicBezTo>
                  <a:pt x="307" y="338"/>
                  <a:pt x="322" y="326"/>
                  <a:pt x="350" y="320"/>
                </a:cubicBezTo>
                <a:cubicBezTo>
                  <a:pt x="350" y="320"/>
                  <a:pt x="350" y="320"/>
                  <a:pt x="350" y="320"/>
                </a:cubicBezTo>
                <a:cubicBezTo>
                  <a:pt x="363" y="316"/>
                  <a:pt x="369" y="301"/>
                  <a:pt x="371" y="286"/>
                </a:cubicBezTo>
                <a:cubicBezTo>
                  <a:pt x="377" y="290"/>
                  <a:pt x="383" y="292"/>
                  <a:pt x="390" y="292"/>
                </a:cubicBezTo>
                <a:cubicBezTo>
                  <a:pt x="397" y="292"/>
                  <a:pt x="403" y="290"/>
                  <a:pt x="409" y="286"/>
                </a:cubicBezTo>
                <a:cubicBezTo>
                  <a:pt x="411" y="302"/>
                  <a:pt x="417" y="317"/>
                  <a:pt x="431" y="321"/>
                </a:cubicBezTo>
                <a:cubicBezTo>
                  <a:pt x="431" y="321"/>
                  <a:pt x="431" y="321"/>
                  <a:pt x="431" y="321"/>
                </a:cubicBezTo>
                <a:cubicBezTo>
                  <a:pt x="458" y="326"/>
                  <a:pt x="473" y="338"/>
                  <a:pt x="475" y="355"/>
                </a:cubicBezTo>
                <a:lnTo>
                  <a:pt x="304" y="355"/>
                </a:lnTo>
                <a:close/>
                <a:moveTo>
                  <a:pt x="206" y="57"/>
                </a:moveTo>
                <a:cubicBezTo>
                  <a:pt x="197" y="57"/>
                  <a:pt x="189" y="65"/>
                  <a:pt x="189" y="74"/>
                </a:cubicBezTo>
                <a:cubicBezTo>
                  <a:pt x="189" y="83"/>
                  <a:pt x="197" y="91"/>
                  <a:pt x="206" y="91"/>
                </a:cubicBezTo>
                <a:cubicBezTo>
                  <a:pt x="215" y="91"/>
                  <a:pt x="223" y="83"/>
                  <a:pt x="223" y="74"/>
                </a:cubicBezTo>
                <a:cubicBezTo>
                  <a:pt x="223" y="65"/>
                  <a:pt x="215" y="57"/>
                  <a:pt x="206" y="57"/>
                </a:cubicBezTo>
                <a:close/>
                <a:moveTo>
                  <a:pt x="206" y="81"/>
                </a:moveTo>
                <a:cubicBezTo>
                  <a:pt x="202" y="81"/>
                  <a:pt x="199" y="78"/>
                  <a:pt x="199" y="74"/>
                </a:cubicBezTo>
                <a:cubicBezTo>
                  <a:pt x="199" y="70"/>
                  <a:pt x="202" y="66"/>
                  <a:pt x="206" y="66"/>
                </a:cubicBezTo>
                <a:cubicBezTo>
                  <a:pt x="210" y="66"/>
                  <a:pt x="214" y="70"/>
                  <a:pt x="214" y="74"/>
                </a:cubicBezTo>
                <a:cubicBezTo>
                  <a:pt x="214" y="78"/>
                  <a:pt x="210" y="81"/>
                  <a:pt x="206" y="81"/>
                </a:cubicBezTo>
                <a:close/>
                <a:moveTo>
                  <a:pt x="260" y="74"/>
                </a:moveTo>
                <a:cubicBezTo>
                  <a:pt x="260" y="65"/>
                  <a:pt x="252" y="57"/>
                  <a:pt x="243" y="57"/>
                </a:cubicBezTo>
                <a:cubicBezTo>
                  <a:pt x="234" y="57"/>
                  <a:pt x="226" y="65"/>
                  <a:pt x="226" y="74"/>
                </a:cubicBezTo>
                <a:cubicBezTo>
                  <a:pt x="226" y="83"/>
                  <a:pt x="234" y="91"/>
                  <a:pt x="243" y="91"/>
                </a:cubicBezTo>
                <a:cubicBezTo>
                  <a:pt x="252" y="91"/>
                  <a:pt x="260" y="83"/>
                  <a:pt x="260" y="74"/>
                </a:cubicBezTo>
                <a:close/>
                <a:moveTo>
                  <a:pt x="243" y="81"/>
                </a:moveTo>
                <a:cubicBezTo>
                  <a:pt x="239" y="81"/>
                  <a:pt x="236" y="78"/>
                  <a:pt x="236" y="74"/>
                </a:cubicBezTo>
                <a:cubicBezTo>
                  <a:pt x="236" y="70"/>
                  <a:pt x="239" y="66"/>
                  <a:pt x="243" y="66"/>
                </a:cubicBezTo>
                <a:cubicBezTo>
                  <a:pt x="247" y="66"/>
                  <a:pt x="250" y="70"/>
                  <a:pt x="250" y="74"/>
                </a:cubicBezTo>
                <a:cubicBezTo>
                  <a:pt x="250" y="78"/>
                  <a:pt x="247" y="81"/>
                  <a:pt x="243" y="81"/>
                </a:cubicBezTo>
                <a:close/>
                <a:moveTo>
                  <a:pt x="336" y="126"/>
                </a:moveTo>
                <a:cubicBezTo>
                  <a:pt x="345" y="126"/>
                  <a:pt x="353" y="118"/>
                  <a:pt x="353" y="109"/>
                </a:cubicBezTo>
                <a:cubicBezTo>
                  <a:pt x="353" y="100"/>
                  <a:pt x="345" y="92"/>
                  <a:pt x="336" y="92"/>
                </a:cubicBezTo>
                <a:cubicBezTo>
                  <a:pt x="327" y="92"/>
                  <a:pt x="319" y="100"/>
                  <a:pt x="319" y="109"/>
                </a:cubicBezTo>
                <a:cubicBezTo>
                  <a:pt x="319" y="118"/>
                  <a:pt x="327" y="126"/>
                  <a:pt x="336" y="126"/>
                </a:cubicBezTo>
                <a:close/>
                <a:moveTo>
                  <a:pt x="336" y="102"/>
                </a:moveTo>
                <a:cubicBezTo>
                  <a:pt x="340" y="102"/>
                  <a:pt x="343" y="105"/>
                  <a:pt x="343" y="109"/>
                </a:cubicBezTo>
                <a:cubicBezTo>
                  <a:pt x="343" y="113"/>
                  <a:pt x="340" y="117"/>
                  <a:pt x="336" y="117"/>
                </a:cubicBezTo>
                <a:cubicBezTo>
                  <a:pt x="332" y="117"/>
                  <a:pt x="329" y="113"/>
                  <a:pt x="329" y="109"/>
                </a:cubicBezTo>
                <a:cubicBezTo>
                  <a:pt x="329" y="105"/>
                  <a:pt x="332" y="102"/>
                  <a:pt x="336" y="102"/>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800"/>
          </a:p>
        </p:txBody>
      </p:sp>
      <p:sp>
        <p:nvSpPr>
          <p:cNvPr id="200" name="TextBox 199"/>
          <p:cNvSpPr txBox="1"/>
          <p:nvPr/>
        </p:nvSpPr>
        <p:spPr>
          <a:xfrm>
            <a:off x="1816853" y="5012473"/>
            <a:ext cx="578840" cy="323165"/>
          </a:xfrm>
          <a:prstGeom prst="rect">
            <a:avLst/>
          </a:prstGeom>
          <a:noFill/>
        </p:spPr>
        <p:txBody>
          <a:bodyPr wrap="square" rtlCol="0">
            <a:spAutoFit/>
          </a:bodyPr>
          <a:lstStyle/>
          <a:p>
            <a:pPr algn="ctr"/>
            <a:r>
              <a:rPr lang="en-US" sz="1500" b="1" dirty="0">
                <a:solidFill>
                  <a:srgbClr val="FFFFFF"/>
                </a:solidFill>
              </a:rPr>
              <a:t>94</a:t>
            </a:r>
            <a:r>
              <a:rPr lang="en-US" sz="1500" b="1" dirty="0" smtClean="0">
                <a:solidFill>
                  <a:srgbClr val="FFFFFF"/>
                </a:solidFill>
              </a:rPr>
              <a:t>%</a:t>
            </a:r>
            <a:endParaRPr lang="en-US" sz="1500" b="1" dirty="0">
              <a:solidFill>
                <a:srgbClr val="FFFFFF"/>
              </a:solidFill>
            </a:endParaRPr>
          </a:p>
        </p:txBody>
      </p:sp>
      <p:sp>
        <p:nvSpPr>
          <p:cNvPr id="201" name="TextBox 200"/>
          <p:cNvSpPr txBox="1"/>
          <p:nvPr/>
        </p:nvSpPr>
        <p:spPr>
          <a:xfrm>
            <a:off x="2715858" y="4778060"/>
            <a:ext cx="1928149" cy="292388"/>
          </a:xfrm>
          <a:prstGeom prst="rect">
            <a:avLst/>
          </a:prstGeom>
          <a:noFill/>
        </p:spPr>
        <p:txBody>
          <a:bodyPr wrap="square" rtlCol="0">
            <a:spAutoFit/>
          </a:bodyPr>
          <a:lstStyle/>
          <a:p>
            <a:pPr algn="ctr"/>
            <a:r>
              <a:rPr lang="en-US" sz="1300" b="1" dirty="0" smtClean="0">
                <a:solidFill>
                  <a:srgbClr val="FFFFFF"/>
                </a:solidFill>
              </a:rPr>
              <a:t>Fresh insight</a:t>
            </a:r>
            <a:endParaRPr lang="en-US" sz="1300" b="1" dirty="0">
              <a:solidFill>
                <a:srgbClr val="FFFFFF"/>
              </a:solidFill>
            </a:endParaRPr>
          </a:p>
        </p:txBody>
      </p:sp>
      <p:sp>
        <p:nvSpPr>
          <p:cNvPr id="202" name="TextBox 201"/>
          <p:cNvSpPr txBox="1"/>
          <p:nvPr/>
        </p:nvSpPr>
        <p:spPr>
          <a:xfrm>
            <a:off x="2715859" y="5013175"/>
            <a:ext cx="1928148" cy="323165"/>
          </a:xfrm>
          <a:prstGeom prst="rect">
            <a:avLst/>
          </a:prstGeom>
          <a:noFill/>
        </p:spPr>
        <p:txBody>
          <a:bodyPr wrap="square" rtlCol="0">
            <a:spAutoFit/>
          </a:bodyPr>
          <a:lstStyle/>
          <a:p>
            <a:pPr algn="ctr"/>
            <a:r>
              <a:rPr lang="en-US" sz="1500" b="1" dirty="0" smtClean="0">
                <a:solidFill>
                  <a:srgbClr val="FFFFFF"/>
                </a:solidFill>
              </a:rPr>
              <a:t>98%</a:t>
            </a:r>
            <a:endParaRPr lang="en-US" sz="1500" b="1" dirty="0">
              <a:solidFill>
                <a:srgbClr val="FFFFFF"/>
              </a:solidFill>
            </a:endParaRPr>
          </a:p>
        </p:txBody>
      </p:sp>
      <p:sp>
        <p:nvSpPr>
          <p:cNvPr id="203" name="TextBox 202"/>
          <p:cNvSpPr txBox="1"/>
          <p:nvPr/>
        </p:nvSpPr>
        <p:spPr>
          <a:xfrm>
            <a:off x="2886840" y="5301034"/>
            <a:ext cx="1546871" cy="830997"/>
          </a:xfrm>
          <a:prstGeom prst="rect">
            <a:avLst/>
          </a:prstGeom>
          <a:noFill/>
        </p:spPr>
        <p:txBody>
          <a:bodyPr wrap="square" rtlCol="0">
            <a:spAutoFit/>
          </a:bodyPr>
          <a:lstStyle/>
          <a:p>
            <a:pPr algn="ctr"/>
            <a:r>
              <a:rPr lang="en-GB" sz="800" dirty="0" smtClean="0">
                <a:solidFill>
                  <a:srgbClr val="FFFFFF"/>
                </a:solidFill>
              </a:rPr>
              <a:t>felt sessions provided </a:t>
            </a:r>
            <a:r>
              <a:rPr lang="en-GB" sz="800" dirty="0">
                <a:solidFill>
                  <a:srgbClr val="FFFFFF"/>
                </a:solidFill>
              </a:rPr>
              <a:t>fresh insight on the </a:t>
            </a:r>
            <a:r>
              <a:rPr lang="en-GB" sz="800" dirty="0" smtClean="0">
                <a:solidFill>
                  <a:srgbClr val="FFFFFF"/>
                </a:solidFill>
              </a:rPr>
              <a:t>legislation and how </a:t>
            </a:r>
            <a:r>
              <a:rPr lang="en-GB" sz="800" dirty="0">
                <a:solidFill>
                  <a:srgbClr val="FFFFFF"/>
                </a:solidFill>
              </a:rPr>
              <a:t>it is </a:t>
            </a:r>
            <a:r>
              <a:rPr lang="en-GB" sz="800" dirty="0" smtClean="0">
                <a:solidFill>
                  <a:srgbClr val="FFFFFF"/>
                </a:solidFill>
              </a:rPr>
              <a:t>changing, </a:t>
            </a:r>
          </a:p>
          <a:p>
            <a:pPr algn="ctr"/>
            <a:r>
              <a:rPr lang="en-GB" sz="800" dirty="0" smtClean="0">
                <a:solidFill>
                  <a:srgbClr val="FFFFFF"/>
                </a:solidFill>
              </a:rPr>
              <a:t>and highlighted the</a:t>
            </a:r>
          </a:p>
          <a:p>
            <a:pPr algn="ctr"/>
            <a:r>
              <a:rPr lang="en-GB" sz="800" dirty="0" smtClean="0">
                <a:solidFill>
                  <a:srgbClr val="FFFFFF"/>
                </a:solidFill>
              </a:rPr>
              <a:t>implications of </a:t>
            </a:r>
          </a:p>
          <a:p>
            <a:pPr algn="ctr"/>
            <a:r>
              <a:rPr lang="en-GB" sz="800" dirty="0" smtClean="0">
                <a:solidFill>
                  <a:srgbClr val="FFFFFF"/>
                </a:solidFill>
              </a:rPr>
              <a:t>these changes</a:t>
            </a:r>
            <a:endParaRPr lang="en-US" sz="800" dirty="0">
              <a:solidFill>
                <a:srgbClr val="FFFFFF"/>
              </a:solidFill>
            </a:endParaRPr>
          </a:p>
        </p:txBody>
      </p:sp>
      <p:grpSp>
        <p:nvGrpSpPr>
          <p:cNvPr id="204" name="Group 203"/>
          <p:cNvGrpSpPr>
            <a:grpSpLocks noChangeAspect="1"/>
          </p:cNvGrpSpPr>
          <p:nvPr/>
        </p:nvGrpSpPr>
        <p:grpSpPr>
          <a:xfrm>
            <a:off x="3556444" y="4221087"/>
            <a:ext cx="236227" cy="389699"/>
            <a:chOff x="6531329" y="2691707"/>
            <a:chExt cx="444716" cy="733318"/>
          </a:xfrm>
          <a:noFill/>
        </p:grpSpPr>
        <p:sp>
          <p:nvSpPr>
            <p:cNvPr id="205" name="Freeform 204"/>
            <p:cNvSpPr>
              <a:spLocks/>
            </p:cNvSpPr>
            <p:nvPr/>
          </p:nvSpPr>
          <p:spPr bwMode="auto">
            <a:xfrm>
              <a:off x="6652002" y="3283678"/>
              <a:ext cx="203371" cy="52742"/>
            </a:xfrm>
            <a:custGeom>
              <a:avLst/>
              <a:gdLst>
                <a:gd name="T0" fmla="*/ 177 w 204"/>
                <a:gd name="T1" fmla="*/ 0 h 53"/>
                <a:gd name="T2" fmla="*/ 26 w 204"/>
                <a:gd name="T3" fmla="*/ 0 h 53"/>
                <a:gd name="T4" fmla="*/ 0 w 204"/>
                <a:gd name="T5" fmla="*/ 26 h 53"/>
                <a:gd name="T6" fmla="*/ 26 w 204"/>
                <a:gd name="T7" fmla="*/ 53 h 53"/>
                <a:gd name="T8" fmla="*/ 177 w 204"/>
                <a:gd name="T9" fmla="*/ 53 h 53"/>
                <a:gd name="T10" fmla="*/ 204 w 204"/>
                <a:gd name="T11" fmla="*/ 26 h 53"/>
                <a:gd name="T12" fmla="*/ 177 w 204"/>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204" h="53">
                  <a:moveTo>
                    <a:pt x="177" y="0"/>
                  </a:moveTo>
                  <a:cubicBezTo>
                    <a:pt x="26" y="0"/>
                    <a:pt x="26" y="0"/>
                    <a:pt x="26" y="0"/>
                  </a:cubicBezTo>
                  <a:cubicBezTo>
                    <a:pt x="12" y="0"/>
                    <a:pt x="0" y="12"/>
                    <a:pt x="0" y="26"/>
                  </a:cubicBezTo>
                  <a:cubicBezTo>
                    <a:pt x="0" y="41"/>
                    <a:pt x="12" y="53"/>
                    <a:pt x="26" y="53"/>
                  </a:cubicBezTo>
                  <a:cubicBezTo>
                    <a:pt x="177" y="53"/>
                    <a:pt x="177" y="53"/>
                    <a:pt x="177" y="53"/>
                  </a:cubicBezTo>
                  <a:cubicBezTo>
                    <a:pt x="192" y="53"/>
                    <a:pt x="204" y="41"/>
                    <a:pt x="204" y="26"/>
                  </a:cubicBezTo>
                  <a:cubicBezTo>
                    <a:pt x="204" y="12"/>
                    <a:pt x="192" y="0"/>
                    <a:pt x="177" y="0"/>
                  </a:cubicBezTo>
                  <a:close/>
                </a:path>
              </a:pathLst>
            </a:custGeom>
            <a:grpFill/>
            <a:ln w="19050" cap="rnd">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US" sz="1600"/>
            </a:p>
          </p:txBody>
        </p:sp>
        <p:sp>
          <p:nvSpPr>
            <p:cNvPr id="206" name="Freeform 205"/>
            <p:cNvSpPr>
              <a:spLocks/>
            </p:cNvSpPr>
            <p:nvPr/>
          </p:nvSpPr>
          <p:spPr bwMode="auto">
            <a:xfrm>
              <a:off x="6652002" y="3336419"/>
              <a:ext cx="203371" cy="54007"/>
            </a:xfrm>
            <a:custGeom>
              <a:avLst/>
              <a:gdLst>
                <a:gd name="T0" fmla="*/ 177 w 204"/>
                <a:gd name="T1" fmla="*/ 0 h 54"/>
                <a:gd name="T2" fmla="*/ 26 w 204"/>
                <a:gd name="T3" fmla="*/ 0 h 54"/>
                <a:gd name="T4" fmla="*/ 0 w 204"/>
                <a:gd name="T5" fmla="*/ 27 h 54"/>
                <a:gd name="T6" fmla="*/ 26 w 204"/>
                <a:gd name="T7" fmla="*/ 54 h 54"/>
                <a:gd name="T8" fmla="*/ 177 w 204"/>
                <a:gd name="T9" fmla="*/ 54 h 54"/>
                <a:gd name="T10" fmla="*/ 204 w 204"/>
                <a:gd name="T11" fmla="*/ 27 h 54"/>
                <a:gd name="T12" fmla="*/ 177 w 204"/>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204" h="54">
                  <a:moveTo>
                    <a:pt x="177" y="0"/>
                  </a:moveTo>
                  <a:cubicBezTo>
                    <a:pt x="26" y="0"/>
                    <a:pt x="26" y="0"/>
                    <a:pt x="26" y="0"/>
                  </a:cubicBezTo>
                  <a:cubicBezTo>
                    <a:pt x="12" y="0"/>
                    <a:pt x="0" y="12"/>
                    <a:pt x="0" y="27"/>
                  </a:cubicBezTo>
                  <a:cubicBezTo>
                    <a:pt x="0" y="42"/>
                    <a:pt x="12" y="54"/>
                    <a:pt x="26" y="54"/>
                  </a:cubicBezTo>
                  <a:cubicBezTo>
                    <a:pt x="177" y="54"/>
                    <a:pt x="177" y="54"/>
                    <a:pt x="177" y="54"/>
                  </a:cubicBezTo>
                  <a:cubicBezTo>
                    <a:pt x="192" y="54"/>
                    <a:pt x="204" y="42"/>
                    <a:pt x="204" y="27"/>
                  </a:cubicBezTo>
                  <a:cubicBezTo>
                    <a:pt x="204" y="12"/>
                    <a:pt x="192" y="0"/>
                    <a:pt x="177" y="0"/>
                  </a:cubicBezTo>
                  <a:close/>
                </a:path>
              </a:pathLst>
            </a:custGeom>
            <a:grpFill/>
            <a:ln w="19050" cap="rnd">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US" sz="1600"/>
            </a:p>
          </p:txBody>
        </p:sp>
        <p:sp>
          <p:nvSpPr>
            <p:cNvPr id="207" name="Freeform 206"/>
            <p:cNvSpPr>
              <a:spLocks/>
            </p:cNvSpPr>
            <p:nvPr/>
          </p:nvSpPr>
          <p:spPr bwMode="auto">
            <a:xfrm>
              <a:off x="6687866" y="3390427"/>
              <a:ext cx="131643" cy="34598"/>
            </a:xfrm>
            <a:custGeom>
              <a:avLst/>
              <a:gdLst>
                <a:gd name="T0" fmla="*/ 0 w 132"/>
                <a:gd name="T1" fmla="*/ 0 h 35"/>
                <a:gd name="T2" fmla="*/ 66 w 132"/>
                <a:gd name="T3" fmla="*/ 35 h 35"/>
                <a:gd name="T4" fmla="*/ 132 w 132"/>
                <a:gd name="T5" fmla="*/ 0 h 35"/>
              </a:gdLst>
              <a:ahLst/>
              <a:cxnLst>
                <a:cxn ang="0">
                  <a:pos x="T0" y="T1"/>
                </a:cxn>
                <a:cxn ang="0">
                  <a:pos x="T2" y="T3"/>
                </a:cxn>
                <a:cxn ang="0">
                  <a:pos x="T4" y="T5"/>
                </a:cxn>
              </a:cxnLst>
              <a:rect l="0" t="0" r="r" b="b"/>
              <a:pathLst>
                <a:path w="132" h="35">
                  <a:moveTo>
                    <a:pt x="0" y="0"/>
                  </a:moveTo>
                  <a:cubicBezTo>
                    <a:pt x="0" y="19"/>
                    <a:pt x="29" y="35"/>
                    <a:pt x="66" y="35"/>
                  </a:cubicBezTo>
                  <a:cubicBezTo>
                    <a:pt x="102" y="35"/>
                    <a:pt x="132" y="19"/>
                    <a:pt x="132" y="0"/>
                  </a:cubicBezTo>
                </a:path>
              </a:pathLst>
            </a:custGeom>
            <a:grpFill/>
            <a:ln w="19050" cap="rnd">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US" sz="1600"/>
            </a:p>
          </p:txBody>
        </p:sp>
        <p:sp>
          <p:nvSpPr>
            <p:cNvPr id="208" name="Freeform 207"/>
            <p:cNvSpPr>
              <a:spLocks/>
            </p:cNvSpPr>
            <p:nvPr/>
          </p:nvSpPr>
          <p:spPr bwMode="auto">
            <a:xfrm>
              <a:off x="6531329" y="2691707"/>
              <a:ext cx="444716" cy="537964"/>
            </a:xfrm>
            <a:custGeom>
              <a:avLst/>
              <a:gdLst>
                <a:gd name="T0" fmla="*/ 223 w 446"/>
                <a:gd name="T1" fmla="*/ 0 h 540"/>
                <a:gd name="T2" fmla="*/ 0 w 446"/>
                <a:gd name="T3" fmla="*/ 223 h 540"/>
                <a:gd name="T4" fmla="*/ 62 w 446"/>
                <a:gd name="T5" fmla="*/ 379 h 540"/>
                <a:gd name="T6" fmla="*/ 94 w 446"/>
                <a:gd name="T7" fmla="*/ 440 h 540"/>
                <a:gd name="T8" fmla="*/ 94 w 446"/>
                <a:gd name="T9" fmla="*/ 484 h 540"/>
                <a:gd name="T10" fmla="*/ 150 w 446"/>
                <a:gd name="T11" fmla="*/ 540 h 540"/>
                <a:gd name="T12" fmla="*/ 296 w 446"/>
                <a:gd name="T13" fmla="*/ 540 h 540"/>
                <a:gd name="T14" fmla="*/ 352 w 446"/>
                <a:gd name="T15" fmla="*/ 484 h 540"/>
                <a:gd name="T16" fmla="*/ 352 w 446"/>
                <a:gd name="T17" fmla="*/ 440 h 540"/>
                <a:gd name="T18" fmla="*/ 383 w 446"/>
                <a:gd name="T19" fmla="*/ 379 h 540"/>
                <a:gd name="T20" fmla="*/ 446 w 446"/>
                <a:gd name="T21" fmla="*/ 223 h 540"/>
                <a:gd name="T22" fmla="*/ 223 w 446"/>
                <a:gd name="T23"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6" h="540">
                  <a:moveTo>
                    <a:pt x="223" y="0"/>
                  </a:moveTo>
                  <a:cubicBezTo>
                    <a:pt x="99" y="0"/>
                    <a:pt x="0" y="100"/>
                    <a:pt x="0" y="223"/>
                  </a:cubicBezTo>
                  <a:cubicBezTo>
                    <a:pt x="0" y="284"/>
                    <a:pt x="22" y="339"/>
                    <a:pt x="62" y="379"/>
                  </a:cubicBezTo>
                  <a:cubicBezTo>
                    <a:pt x="83" y="399"/>
                    <a:pt x="94" y="415"/>
                    <a:pt x="94" y="440"/>
                  </a:cubicBezTo>
                  <a:cubicBezTo>
                    <a:pt x="94" y="466"/>
                    <a:pt x="94" y="484"/>
                    <a:pt x="94" y="484"/>
                  </a:cubicBezTo>
                  <a:cubicBezTo>
                    <a:pt x="94" y="515"/>
                    <a:pt x="119" y="540"/>
                    <a:pt x="150" y="540"/>
                  </a:cubicBezTo>
                  <a:cubicBezTo>
                    <a:pt x="296" y="540"/>
                    <a:pt x="296" y="540"/>
                    <a:pt x="296" y="540"/>
                  </a:cubicBezTo>
                  <a:cubicBezTo>
                    <a:pt x="327" y="540"/>
                    <a:pt x="352" y="515"/>
                    <a:pt x="352" y="484"/>
                  </a:cubicBezTo>
                  <a:cubicBezTo>
                    <a:pt x="352" y="484"/>
                    <a:pt x="352" y="466"/>
                    <a:pt x="352" y="440"/>
                  </a:cubicBezTo>
                  <a:cubicBezTo>
                    <a:pt x="352" y="415"/>
                    <a:pt x="362" y="399"/>
                    <a:pt x="383" y="379"/>
                  </a:cubicBezTo>
                  <a:cubicBezTo>
                    <a:pt x="423" y="339"/>
                    <a:pt x="446" y="284"/>
                    <a:pt x="446" y="223"/>
                  </a:cubicBezTo>
                  <a:cubicBezTo>
                    <a:pt x="446" y="100"/>
                    <a:pt x="347" y="0"/>
                    <a:pt x="223" y="0"/>
                  </a:cubicBezTo>
                  <a:close/>
                </a:path>
              </a:pathLst>
            </a:custGeom>
            <a:grpFill/>
            <a:ln w="19050" cap="rnd">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US" sz="1600"/>
            </a:p>
          </p:txBody>
        </p:sp>
        <p:sp>
          <p:nvSpPr>
            <p:cNvPr id="209" name="Freeform 208"/>
            <p:cNvSpPr>
              <a:spLocks/>
            </p:cNvSpPr>
            <p:nvPr/>
          </p:nvSpPr>
          <p:spPr bwMode="auto">
            <a:xfrm>
              <a:off x="6652002" y="3229670"/>
              <a:ext cx="203371" cy="54007"/>
            </a:xfrm>
            <a:custGeom>
              <a:avLst/>
              <a:gdLst>
                <a:gd name="T0" fmla="*/ 177 w 204"/>
                <a:gd name="T1" fmla="*/ 0 h 54"/>
                <a:gd name="T2" fmla="*/ 26 w 204"/>
                <a:gd name="T3" fmla="*/ 0 h 54"/>
                <a:gd name="T4" fmla="*/ 0 w 204"/>
                <a:gd name="T5" fmla="*/ 27 h 54"/>
                <a:gd name="T6" fmla="*/ 26 w 204"/>
                <a:gd name="T7" fmla="*/ 54 h 54"/>
                <a:gd name="T8" fmla="*/ 177 w 204"/>
                <a:gd name="T9" fmla="*/ 54 h 54"/>
                <a:gd name="T10" fmla="*/ 204 w 204"/>
                <a:gd name="T11" fmla="*/ 27 h 54"/>
                <a:gd name="T12" fmla="*/ 177 w 204"/>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204" h="54">
                  <a:moveTo>
                    <a:pt x="177" y="0"/>
                  </a:moveTo>
                  <a:cubicBezTo>
                    <a:pt x="26" y="0"/>
                    <a:pt x="26" y="0"/>
                    <a:pt x="26" y="0"/>
                  </a:cubicBezTo>
                  <a:cubicBezTo>
                    <a:pt x="12" y="0"/>
                    <a:pt x="0" y="12"/>
                    <a:pt x="0" y="27"/>
                  </a:cubicBezTo>
                  <a:cubicBezTo>
                    <a:pt x="0" y="42"/>
                    <a:pt x="12" y="54"/>
                    <a:pt x="26" y="54"/>
                  </a:cubicBezTo>
                  <a:cubicBezTo>
                    <a:pt x="177" y="54"/>
                    <a:pt x="177" y="54"/>
                    <a:pt x="177" y="54"/>
                  </a:cubicBezTo>
                  <a:cubicBezTo>
                    <a:pt x="192" y="54"/>
                    <a:pt x="204" y="42"/>
                    <a:pt x="204" y="27"/>
                  </a:cubicBezTo>
                  <a:cubicBezTo>
                    <a:pt x="204" y="12"/>
                    <a:pt x="192" y="0"/>
                    <a:pt x="177" y="0"/>
                  </a:cubicBezTo>
                  <a:close/>
                </a:path>
              </a:pathLst>
            </a:custGeom>
            <a:grpFill/>
            <a:ln w="19050" cap="rnd">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US" sz="1600"/>
            </a:p>
          </p:txBody>
        </p:sp>
      </p:grpSp>
      <p:sp>
        <p:nvSpPr>
          <p:cNvPr id="210" name="TextBox 209"/>
          <p:cNvSpPr txBox="1"/>
          <p:nvPr/>
        </p:nvSpPr>
        <p:spPr>
          <a:xfrm>
            <a:off x="4375815" y="5013175"/>
            <a:ext cx="1796428" cy="323165"/>
          </a:xfrm>
          <a:prstGeom prst="rect">
            <a:avLst/>
          </a:prstGeom>
          <a:noFill/>
        </p:spPr>
        <p:txBody>
          <a:bodyPr wrap="square" rtlCol="0">
            <a:spAutoFit/>
          </a:bodyPr>
          <a:lstStyle/>
          <a:p>
            <a:pPr algn="ctr"/>
            <a:r>
              <a:rPr lang="en-US" sz="1500" b="1" dirty="0" smtClean="0">
                <a:solidFill>
                  <a:srgbClr val="FFFFFF"/>
                </a:solidFill>
              </a:rPr>
              <a:t>86% &amp; 89% </a:t>
            </a:r>
            <a:endParaRPr lang="en-US" sz="1500" b="1" dirty="0">
              <a:solidFill>
                <a:srgbClr val="FFFFFF"/>
              </a:solidFill>
            </a:endParaRPr>
          </a:p>
        </p:txBody>
      </p:sp>
      <p:sp>
        <p:nvSpPr>
          <p:cNvPr id="219" name="TextBox 218"/>
          <p:cNvSpPr txBox="1"/>
          <p:nvPr/>
        </p:nvSpPr>
        <p:spPr>
          <a:xfrm>
            <a:off x="5949287" y="5013175"/>
            <a:ext cx="1796428" cy="323165"/>
          </a:xfrm>
          <a:prstGeom prst="rect">
            <a:avLst/>
          </a:prstGeom>
          <a:noFill/>
        </p:spPr>
        <p:txBody>
          <a:bodyPr wrap="square" rtlCol="0">
            <a:spAutoFit/>
          </a:bodyPr>
          <a:lstStyle/>
          <a:p>
            <a:pPr algn="ctr"/>
            <a:r>
              <a:rPr lang="en-US" sz="1500" b="1" dirty="0" smtClean="0">
                <a:solidFill>
                  <a:srgbClr val="FFFFFF"/>
                </a:solidFill>
              </a:rPr>
              <a:t>95% &amp; 94% </a:t>
            </a:r>
            <a:endParaRPr lang="en-US" sz="1500" b="1" dirty="0">
              <a:solidFill>
                <a:srgbClr val="FFFFFF"/>
              </a:solidFill>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1507555"/>
            <a:ext cx="5658537" cy="2281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556" b="89881" l="9932" r="89897">
                        <a14:backgroundMark x1="27911" y1="50595" x2="27226" y2="73016"/>
                        <a14:backgroundMark x1="55308" y1="23214" x2="55308" y2="23214"/>
                        <a14:backgroundMark x1="60103" y1="15873" x2="51884" y2="70238"/>
                      </a14:backgroundRemoval>
                    </a14:imgEffect>
                  </a14:imgLayer>
                </a14:imgProps>
              </a:ext>
              <a:ext uri="{28A0092B-C50C-407E-A947-70E740481C1C}">
                <a14:useLocalDpi xmlns:a14="http://schemas.microsoft.com/office/drawing/2010/main" val="0"/>
              </a:ext>
            </a:extLst>
          </a:blip>
          <a:srcRect/>
          <a:stretch>
            <a:fillRect/>
          </a:stretch>
        </p:blipFill>
        <p:spPr bwMode="auto">
          <a:xfrm>
            <a:off x="6586652" y="4207829"/>
            <a:ext cx="495074" cy="427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066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
                                        </p:tgtEl>
                                        <p:attrNameLst>
                                          <p:attrName>style.visibility</p:attrName>
                                        </p:attrNameLst>
                                      </p:cBhvr>
                                      <p:to>
                                        <p:strVal val="visible"/>
                                      </p:to>
                                    </p:set>
                                    <p:animEffect transition="in" filter="fade">
                                      <p:cBhvr>
                                        <p:cTn id="12" dur="500"/>
                                        <p:tgtEl>
                                          <p:spTgt spid="1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9"/>
                                        </p:tgtEl>
                                        <p:attrNameLst>
                                          <p:attrName>style.visibility</p:attrName>
                                        </p:attrNameLst>
                                      </p:cBhvr>
                                      <p:to>
                                        <p:strVal val="visible"/>
                                      </p:to>
                                    </p:set>
                                    <p:animEffect transition="in" filter="fade">
                                      <p:cBhvr>
                                        <p:cTn id="17" dur="500"/>
                                        <p:tgtEl>
                                          <p:spTgt spid="1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5"/>
                                        </p:tgtEl>
                                        <p:attrNameLst>
                                          <p:attrName>style.visibility</p:attrName>
                                        </p:attrNameLst>
                                      </p:cBhvr>
                                      <p:to>
                                        <p:strVal val="visible"/>
                                      </p:to>
                                    </p:set>
                                    <p:animEffect transition="in" filter="fade">
                                      <p:cBhvr>
                                        <p:cTn id="22" dur="500"/>
                                        <p:tgtEl>
                                          <p:spTgt spid="14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0"/>
                                        </p:tgtEl>
                                        <p:attrNameLst>
                                          <p:attrName>style.visibility</p:attrName>
                                        </p:attrNameLst>
                                      </p:cBhvr>
                                      <p:to>
                                        <p:strVal val="visible"/>
                                      </p:to>
                                    </p:set>
                                    <p:animEffect transition="in" filter="fade">
                                      <p:cBhvr>
                                        <p:cTn id="25" dur="500"/>
                                        <p:tgtEl>
                                          <p:spTgt spid="19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3"/>
                                        </p:tgtEl>
                                        <p:attrNameLst>
                                          <p:attrName>style.visibility</p:attrName>
                                        </p:attrNameLst>
                                      </p:cBhvr>
                                      <p:to>
                                        <p:strVal val="visible"/>
                                      </p:to>
                                    </p:set>
                                    <p:animEffect transition="in" filter="fade">
                                      <p:cBhvr>
                                        <p:cTn id="28" dur="500"/>
                                        <p:tgtEl>
                                          <p:spTgt spid="193"/>
                                        </p:tgtEl>
                                      </p:cBhvr>
                                    </p:animEffect>
                                  </p:childTnLst>
                                </p:cTn>
                              </p:par>
                              <p:par>
                                <p:cTn id="29" presetID="10" presetClass="entr" presetSubtype="0" fill="hold" nodeType="withEffect">
                                  <p:stCondLst>
                                    <p:cond delay="0"/>
                                  </p:stCondLst>
                                  <p:childTnLst>
                                    <p:set>
                                      <p:cBhvr>
                                        <p:cTn id="30" dur="1" fill="hold">
                                          <p:stCondLst>
                                            <p:cond delay="0"/>
                                          </p:stCondLst>
                                        </p:cTn>
                                        <p:tgtEl>
                                          <p:spTgt spid="194"/>
                                        </p:tgtEl>
                                        <p:attrNameLst>
                                          <p:attrName>style.visibility</p:attrName>
                                        </p:attrNameLst>
                                      </p:cBhvr>
                                      <p:to>
                                        <p:strVal val="visible"/>
                                      </p:to>
                                    </p:set>
                                    <p:animEffect transition="in" filter="fade">
                                      <p:cBhvr>
                                        <p:cTn id="31" dur="500"/>
                                        <p:tgtEl>
                                          <p:spTgt spid="19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1"/>
                                        </p:tgtEl>
                                        <p:attrNameLst>
                                          <p:attrName>style.visibility</p:attrName>
                                        </p:attrNameLst>
                                      </p:cBhvr>
                                      <p:to>
                                        <p:strVal val="visible"/>
                                      </p:to>
                                    </p:set>
                                    <p:animEffect transition="in" filter="fade">
                                      <p:cBhvr>
                                        <p:cTn id="34" dur="500"/>
                                        <p:tgtEl>
                                          <p:spTgt spid="19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2"/>
                                        </p:tgtEl>
                                        <p:attrNameLst>
                                          <p:attrName>style.visibility</p:attrName>
                                        </p:attrNameLst>
                                      </p:cBhvr>
                                      <p:to>
                                        <p:strVal val="visible"/>
                                      </p:to>
                                    </p:set>
                                    <p:animEffect transition="in" filter="fade">
                                      <p:cBhvr>
                                        <p:cTn id="37" dur="500"/>
                                        <p:tgtEl>
                                          <p:spTgt spid="19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3"/>
                                        </p:tgtEl>
                                        <p:attrNameLst>
                                          <p:attrName>style.visibility</p:attrName>
                                        </p:attrNameLst>
                                      </p:cBhvr>
                                      <p:to>
                                        <p:strVal val="visible"/>
                                      </p:to>
                                    </p:set>
                                    <p:animEffect transition="in" filter="fade">
                                      <p:cBhvr>
                                        <p:cTn id="40" dur="500"/>
                                        <p:tgtEl>
                                          <p:spTgt spid="20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7"/>
                                        </p:tgtEl>
                                        <p:attrNameLst>
                                          <p:attrName>style.visibility</p:attrName>
                                        </p:attrNameLst>
                                      </p:cBhvr>
                                      <p:to>
                                        <p:strVal val="visible"/>
                                      </p:to>
                                    </p:set>
                                    <p:animEffect transition="in" filter="fade">
                                      <p:cBhvr>
                                        <p:cTn id="43" dur="500"/>
                                        <p:tgtEl>
                                          <p:spTgt spid="19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8"/>
                                        </p:tgtEl>
                                        <p:attrNameLst>
                                          <p:attrName>style.visibility</p:attrName>
                                        </p:attrNameLst>
                                      </p:cBhvr>
                                      <p:to>
                                        <p:strVal val="visible"/>
                                      </p:to>
                                    </p:set>
                                    <p:animEffect transition="in" filter="fade">
                                      <p:cBhvr>
                                        <p:cTn id="46" dur="500"/>
                                        <p:tgtEl>
                                          <p:spTgt spid="19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500"/>
                                        <p:tgtEl>
                                          <p:spTgt spid="201"/>
                                        </p:tgtEl>
                                      </p:cBhvr>
                                    </p:animEffect>
                                  </p:childTnLst>
                                </p:cTn>
                              </p:par>
                              <p:par>
                                <p:cTn id="50" presetID="10" presetClass="entr" presetSubtype="0" fill="hold" nodeType="withEffect">
                                  <p:stCondLst>
                                    <p:cond delay="0"/>
                                  </p:stCondLst>
                                  <p:childTnLst>
                                    <p:set>
                                      <p:cBhvr>
                                        <p:cTn id="51" dur="1" fill="hold">
                                          <p:stCondLst>
                                            <p:cond delay="0"/>
                                          </p:stCondLst>
                                        </p:cTn>
                                        <p:tgtEl>
                                          <p:spTgt spid="204"/>
                                        </p:tgtEl>
                                        <p:attrNameLst>
                                          <p:attrName>style.visibility</p:attrName>
                                        </p:attrNameLst>
                                      </p:cBhvr>
                                      <p:to>
                                        <p:strVal val="visible"/>
                                      </p:to>
                                    </p:set>
                                    <p:animEffect transition="in" filter="fade">
                                      <p:cBhvr>
                                        <p:cTn id="52" dur="2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p:bldP spid="191" grpId="0"/>
      <p:bldP spid="192" grpId="0"/>
      <p:bldP spid="193" grpId="0"/>
      <p:bldP spid="197" grpId="0"/>
      <p:bldP spid="198" grpId="0"/>
      <p:bldP spid="201" grpId="0"/>
      <p:bldP spid="20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 name="Chart Placeholder 2"/>
          <p:cNvGraphicFramePr>
            <a:graphicFrameLocks/>
          </p:cNvGraphicFramePr>
          <p:nvPr>
            <p:extLst>
              <p:ext uri="{D42A27DB-BD31-4B8C-83A1-F6EECF244321}">
                <p14:modId xmlns:p14="http://schemas.microsoft.com/office/powerpoint/2010/main" val="2928267676"/>
              </p:ext>
            </p:extLst>
          </p:nvPr>
        </p:nvGraphicFramePr>
        <p:xfrm>
          <a:off x="-756592" y="2276871"/>
          <a:ext cx="5135489" cy="4896545"/>
        </p:xfrm>
        <a:graphic>
          <a:graphicData uri="http://schemas.openxmlformats.org/drawingml/2006/chart">
            <c:chart xmlns:c="http://schemas.openxmlformats.org/drawingml/2006/chart" xmlns:r="http://schemas.openxmlformats.org/officeDocument/2006/relationships" r:id="rId12"/>
          </a:graphicData>
        </a:graphic>
      </p:graphicFrame>
      <p:sp>
        <p:nvSpPr>
          <p:cNvPr id="2" name="Title 1"/>
          <p:cNvSpPr>
            <a:spLocks noGrp="1"/>
          </p:cNvSpPr>
          <p:nvPr>
            <p:ph type="title"/>
          </p:nvPr>
        </p:nvSpPr>
        <p:spPr>
          <a:solidFill>
            <a:schemeClr val="accent2"/>
          </a:solidFill>
        </p:spPr>
        <p:txBody>
          <a:bodyPr/>
          <a:lstStyle/>
          <a:p>
            <a:pPr marL="0"/>
            <a:r>
              <a:rPr lang="en-GB" dirty="0" smtClean="0"/>
              <a:t>ED training </a:t>
            </a:r>
            <a:r>
              <a:rPr lang="en-GB" dirty="0"/>
              <a:t>s</a:t>
            </a:r>
            <a:r>
              <a:rPr lang="en-GB" dirty="0" smtClean="0"/>
              <a:t>essions: scope</a:t>
            </a:r>
            <a:endParaRPr lang="en-GB" dirty="0"/>
          </a:p>
        </p:txBody>
      </p:sp>
      <p:sp>
        <p:nvSpPr>
          <p:cNvPr id="4" name="Slide Number Placeholder 3"/>
          <p:cNvSpPr>
            <a:spLocks noGrp="1"/>
          </p:cNvSpPr>
          <p:nvPr>
            <p:ph type="sldNum" sz="quarter" idx="14"/>
          </p:nvPr>
        </p:nvSpPr>
        <p:spPr>
          <a:xfrm>
            <a:off x="6902896" y="6381328"/>
            <a:ext cx="2133600" cy="365125"/>
          </a:xfrm>
        </p:spPr>
        <p:txBody>
          <a:bodyPr/>
          <a:lstStyle/>
          <a:p>
            <a:fld id="{8FC524A1-7B6A-464D-B8BC-8FE2E057339E}" type="slidenum">
              <a:rPr lang="en-GB" smtClean="0"/>
              <a:pPr/>
              <a:t>7</a:t>
            </a:fld>
            <a:endParaRPr lang="en-GB" dirty="0"/>
          </a:p>
        </p:txBody>
      </p:sp>
      <p:sp>
        <p:nvSpPr>
          <p:cNvPr id="128" name="Content Placeholder 4"/>
          <p:cNvSpPr txBox="1">
            <a:spLocks/>
          </p:cNvSpPr>
          <p:nvPr/>
        </p:nvSpPr>
        <p:spPr>
          <a:xfrm>
            <a:off x="4801349" y="6669360"/>
            <a:ext cx="4451171" cy="288032"/>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800" i="1" dirty="0" smtClean="0"/>
              <a:t>*All London hospitals with an ED were given the opportunity to receive the training.</a:t>
            </a:r>
          </a:p>
        </p:txBody>
      </p:sp>
      <p:sp>
        <p:nvSpPr>
          <p:cNvPr id="10" name="TextBox 9"/>
          <p:cNvSpPr txBox="1"/>
          <p:nvPr/>
        </p:nvSpPr>
        <p:spPr>
          <a:xfrm>
            <a:off x="152441" y="808543"/>
            <a:ext cx="2907391" cy="2908489"/>
          </a:xfrm>
          <a:prstGeom prst="rect">
            <a:avLst/>
          </a:prstGeom>
          <a:noFill/>
        </p:spPr>
        <p:txBody>
          <a:bodyPr wrap="square" rtlCol="0">
            <a:spAutoFit/>
          </a:bodyPr>
          <a:lstStyle/>
          <a:p>
            <a:pPr marL="628650">
              <a:tabLst>
                <a:tab pos="628650" algn="l"/>
                <a:tab pos="985838" algn="l"/>
              </a:tabLst>
            </a:pPr>
            <a:r>
              <a:rPr lang="en-GB" sz="1300" b="1" dirty="0" smtClean="0">
                <a:solidFill>
                  <a:schemeClr val="accent2"/>
                </a:solidFill>
              </a:rPr>
              <a:t>33 </a:t>
            </a:r>
            <a:r>
              <a:rPr lang="en-GB" sz="1300" dirty="0" smtClean="0"/>
              <a:t>sessions delivered to:</a:t>
            </a:r>
            <a:endParaRPr lang="en-GB" sz="1300" b="1" dirty="0" smtClean="0">
              <a:solidFill>
                <a:schemeClr val="accent2"/>
              </a:solidFill>
            </a:endParaRPr>
          </a:p>
          <a:p>
            <a:pPr marL="628650">
              <a:tabLst>
                <a:tab pos="628650" algn="l"/>
                <a:tab pos="985838" algn="l"/>
              </a:tabLst>
            </a:pPr>
            <a:endParaRPr lang="en-GB" sz="1300" b="1" dirty="0" smtClean="0">
              <a:solidFill>
                <a:schemeClr val="accent2"/>
              </a:solidFill>
            </a:endParaRPr>
          </a:p>
          <a:p>
            <a:pPr marL="628650">
              <a:tabLst>
                <a:tab pos="628650" algn="l"/>
                <a:tab pos="985838" algn="l"/>
              </a:tabLst>
            </a:pPr>
            <a:r>
              <a:rPr lang="en-GB" sz="1300" b="1" dirty="0" smtClean="0">
                <a:solidFill>
                  <a:schemeClr val="accent2"/>
                </a:solidFill>
              </a:rPr>
              <a:t>22 </a:t>
            </a:r>
            <a:r>
              <a:rPr lang="en-GB" sz="1300" dirty="0" smtClean="0">
                <a:solidFill>
                  <a:schemeClr val="accent5"/>
                </a:solidFill>
              </a:rPr>
              <a:t>out of London’s 27 EDs*</a:t>
            </a:r>
          </a:p>
          <a:p>
            <a:pPr marL="628650">
              <a:tabLst>
                <a:tab pos="628650" algn="l"/>
                <a:tab pos="985838" algn="l"/>
              </a:tabLst>
            </a:pPr>
            <a:endParaRPr lang="en-GB" sz="1300" dirty="0">
              <a:solidFill>
                <a:schemeClr val="accent5"/>
              </a:solidFill>
            </a:endParaRPr>
          </a:p>
          <a:p>
            <a:pPr marL="628650">
              <a:tabLst>
                <a:tab pos="628650" algn="l"/>
                <a:tab pos="985838" algn="l"/>
              </a:tabLst>
            </a:pPr>
            <a:r>
              <a:rPr lang="en-GB" sz="1300" b="1" dirty="0" smtClean="0">
                <a:solidFill>
                  <a:schemeClr val="accent2"/>
                </a:solidFill>
              </a:rPr>
              <a:t>629 </a:t>
            </a:r>
            <a:r>
              <a:rPr lang="en-GB" sz="1300" dirty="0" smtClean="0">
                <a:solidFill>
                  <a:schemeClr val="accent5"/>
                </a:solidFill>
              </a:rPr>
              <a:t>staff from EDs and external organisations</a:t>
            </a:r>
          </a:p>
          <a:p>
            <a:pPr marL="628650">
              <a:tabLst>
                <a:tab pos="628650" algn="l"/>
                <a:tab pos="985838" algn="l"/>
              </a:tabLst>
            </a:pPr>
            <a:endParaRPr lang="en-GB" sz="1300" dirty="0" smtClean="0">
              <a:solidFill>
                <a:schemeClr val="accent5"/>
              </a:solidFill>
            </a:endParaRPr>
          </a:p>
          <a:p>
            <a:pPr marL="628650">
              <a:tabLst>
                <a:tab pos="628650" algn="l"/>
                <a:tab pos="985838" algn="l"/>
              </a:tabLst>
            </a:pPr>
            <a:r>
              <a:rPr lang="en-GB" sz="1300" b="1" dirty="0" smtClean="0">
                <a:solidFill>
                  <a:schemeClr val="accent2"/>
                </a:solidFill>
              </a:rPr>
              <a:t>Multi-agency groups </a:t>
            </a:r>
            <a:r>
              <a:rPr lang="en-GB" sz="1300" dirty="0" smtClean="0">
                <a:solidFill>
                  <a:schemeClr val="accent5"/>
                </a:solidFill>
              </a:rPr>
              <a:t>of both clinical and non-clinical staff</a:t>
            </a:r>
          </a:p>
          <a:p>
            <a:pPr marL="628650">
              <a:tabLst>
                <a:tab pos="628650" algn="l"/>
                <a:tab pos="985838" algn="l"/>
              </a:tabLst>
            </a:pPr>
            <a:endParaRPr lang="en-GB" sz="1300" dirty="0">
              <a:solidFill>
                <a:schemeClr val="accent5"/>
              </a:solidFill>
            </a:endParaRPr>
          </a:p>
          <a:p>
            <a:pPr marL="628650">
              <a:tabLst>
                <a:tab pos="628650" algn="l"/>
                <a:tab pos="985838" algn="l"/>
              </a:tabLst>
            </a:pPr>
            <a:r>
              <a:rPr lang="en-GB" sz="1300" b="1" dirty="0" smtClean="0">
                <a:solidFill>
                  <a:schemeClr val="accent2"/>
                </a:solidFill>
              </a:rPr>
              <a:t>10</a:t>
            </a:r>
            <a:r>
              <a:rPr lang="en-GB" sz="1300" dirty="0" smtClean="0">
                <a:solidFill>
                  <a:schemeClr val="accent5"/>
                </a:solidFill>
              </a:rPr>
              <a:t> EDs requested repeat sessions</a:t>
            </a:r>
          </a:p>
          <a:p>
            <a:pPr marL="628650"/>
            <a:endParaRPr lang="en-GB" sz="1400" dirty="0">
              <a:solidFill>
                <a:schemeClr val="accent5"/>
              </a:solidFill>
            </a:endParaRPr>
          </a:p>
        </p:txBody>
      </p:sp>
      <p:pic>
        <p:nvPicPr>
          <p:cNvPr id="134" name="Picture 133" descr="98.emf"/>
          <p:cNvPicPr>
            <a:picLocks noChangeAspect="1"/>
          </p:cNvPicPr>
          <p:nvPr/>
        </p:nvPicPr>
        <p:blipFill>
          <a:blip r:embed="rId13">
            <a:duotone>
              <a:prstClr val="black"/>
              <a:schemeClr val="accent2">
                <a:tint val="45000"/>
                <a:satMod val="400000"/>
              </a:schemeClr>
            </a:duotone>
          </a:blip>
          <a:stretch>
            <a:fillRect/>
          </a:stretch>
        </p:blipFill>
        <p:spPr>
          <a:xfrm>
            <a:off x="269453" y="1236614"/>
            <a:ext cx="459051" cy="320178"/>
          </a:xfrm>
          <a:prstGeom prst="rect">
            <a:avLst/>
          </a:prstGeom>
        </p:spPr>
      </p:pic>
      <p:pic>
        <p:nvPicPr>
          <p:cNvPr id="1029" name="Picture 5" descr="\\nwlondon.local\ClientZone\HLP\HLP\03 Comms\Corporate Comms\Branding\Brand illustrations\HLP characters\NHS staff illustrations - no shadow\Nhs-man-at-desk.pn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4800" b="92800" l="3904" r="95195"/>
                    </a14:imgEffect>
                  </a14:imgLayer>
                </a14:imgProps>
              </a:ext>
              <a:ext uri="{28A0092B-C50C-407E-A947-70E740481C1C}">
                <a14:useLocalDpi xmlns:a14="http://schemas.microsoft.com/office/drawing/2010/main" val="0"/>
              </a:ext>
            </a:extLst>
          </a:blip>
          <a:srcRect/>
          <a:stretch>
            <a:fillRect/>
          </a:stretch>
        </p:blipFill>
        <p:spPr bwMode="auto">
          <a:xfrm>
            <a:off x="182909" y="1628800"/>
            <a:ext cx="653277" cy="54407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a:grpSpLocks noChangeAspect="1"/>
          </p:cNvGrpSpPr>
          <p:nvPr/>
        </p:nvGrpSpPr>
        <p:grpSpPr>
          <a:xfrm>
            <a:off x="193092" y="2317980"/>
            <a:ext cx="562484" cy="534956"/>
            <a:chOff x="270250" y="2272995"/>
            <a:chExt cx="624168" cy="593621"/>
          </a:xfrm>
        </p:grpSpPr>
        <p:pic>
          <p:nvPicPr>
            <p:cNvPr id="1027" name="Picture 3" descr="\\nwlondon.local\ClientZone\HLP\HLP\03 Comms\Corporate Comms\Branding\Brand illustrations\HLP characters\NHS staff illustrations - no shadow\White-female-GP-with-clipboard-no-shadow.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5724" y="2283116"/>
              <a:ext cx="188694" cy="583500"/>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138"/>
            <p:cNvPicPr>
              <a:picLocks noChangeAspect="1"/>
            </p:cNvPicPr>
            <p:nvPr/>
          </p:nvPicPr>
          <p:blipFill rotWithShape="1">
            <a:blip r:embed="rId17" cstate="print">
              <a:extLst>
                <a:ext uri="{28A0092B-C50C-407E-A947-70E740481C1C}">
                  <a14:useLocalDpi xmlns:a14="http://schemas.microsoft.com/office/drawing/2010/main" val="0"/>
                </a:ext>
              </a:extLst>
            </a:blip>
            <a:srcRect l="33378" t="26926" r="28483" b="23074"/>
            <a:stretch/>
          </p:blipFill>
          <p:spPr>
            <a:xfrm>
              <a:off x="270250" y="2272995"/>
              <a:ext cx="447906" cy="587194"/>
            </a:xfrm>
            <a:prstGeom prst="rect">
              <a:avLst/>
            </a:prstGeom>
          </p:spPr>
        </p:pic>
      </p:grpSp>
      <p:grpSp>
        <p:nvGrpSpPr>
          <p:cNvPr id="125" name="Group 3"/>
          <p:cNvGrpSpPr/>
          <p:nvPr/>
        </p:nvGrpSpPr>
        <p:grpSpPr>
          <a:xfrm>
            <a:off x="3203848" y="1124744"/>
            <a:ext cx="5896199" cy="4079525"/>
            <a:chOff x="728663" y="549275"/>
            <a:chExt cx="7451725" cy="5783263"/>
          </a:xfrm>
          <a:solidFill>
            <a:srgbClr val="BD89BB"/>
          </a:solidFill>
        </p:grpSpPr>
        <p:sp>
          <p:nvSpPr>
            <p:cNvPr id="126" name="Freeform 7"/>
            <p:cNvSpPr>
              <a:spLocks/>
            </p:cNvSpPr>
            <p:nvPr/>
          </p:nvSpPr>
          <p:spPr bwMode="gray">
            <a:xfrm>
              <a:off x="4329113" y="4154488"/>
              <a:ext cx="2054225" cy="2178050"/>
            </a:xfrm>
            <a:custGeom>
              <a:avLst/>
              <a:gdLst>
                <a:gd name="T0" fmla="*/ 2147483647 w 1516"/>
                <a:gd name="T1" fmla="*/ 2147483647 h 1609"/>
                <a:gd name="T2" fmla="*/ 2147483647 w 1516"/>
                <a:gd name="T3" fmla="*/ 2147483647 h 1609"/>
                <a:gd name="T4" fmla="*/ 2147483647 w 1516"/>
                <a:gd name="T5" fmla="*/ 2147483647 h 1609"/>
                <a:gd name="T6" fmla="*/ 2147483647 w 1516"/>
                <a:gd name="T7" fmla="*/ 2147483647 h 1609"/>
                <a:gd name="T8" fmla="*/ 2147483647 w 1516"/>
                <a:gd name="T9" fmla="*/ 2147483647 h 1609"/>
                <a:gd name="T10" fmla="*/ 2147483647 w 1516"/>
                <a:gd name="T11" fmla="*/ 2147483647 h 1609"/>
                <a:gd name="T12" fmla="*/ 2147483647 w 1516"/>
                <a:gd name="T13" fmla="*/ 2147483647 h 1609"/>
                <a:gd name="T14" fmla="*/ 2147483647 w 1516"/>
                <a:gd name="T15" fmla="*/ 2147483647 h 1609"/>
                <a:gd name="T16" fmla="*/ 2147483647 w 1516"/>
                <a:gd name="T17" fmla="*/ 2147483647 h 1609"/>
                <a:gd name="T18" fmla="*/ 2147483647 w 1516"/>
                <a:gd name="T19" fmla="*/ 2147483647 h 1609"/>
                <a:gd name="T20" fmla="*/ 2147483647 w 1516"/>
                <a:gd name="T21" fmla="*/ 2147483647 h 1609"/>
                <a:gd name="T22" fmla="*/ 2147483647 w 1516"/>
                <a:gd name="T23" fmla="*/ 2147483647 h 1609"/>
                <a:gd name="T24" fmla="*/ 2147483647 w 1516"/>
                <a:gd name="T25" fmla="*/ 2147483647 h 1609"/>
                <a:gd name="T26" fmla="*/ 0 w 1516"/>
                <a:gd name="T27" fmla="*/ 2147483647 h 1609"/>
                <a:gd name="T28" fmla="*/ 2147483647 w 1516"/>
                <a:gd name="T29" fmla="*/ 2147483647 h 1609"/>
                <a:gd name="T30" fmla="*/ 2147483647 w 1516"/>
                <a:gd name="T31" fmla="*/ 2147483647 h 1609"/>
                <a:gd name="T32" fmla="*/ 2147483647 w 1516"/>
                <a:gd name="T33" fmla="*/ 2147483647 h 1609"/>
                <a:gd name="T34" fmla="*/ 2147483647 w 1516"/>
                <a:gd name="T35" fmla="*/ 2147483647 h 1609"/>
                <a:gd name="T36" fmla="*/ 2147483647 w 1516"/>
                <a:gd name="T37" fmla="*/ 2147483647 h 1609"/>
                <a:gd name="T38" fmla="*/ 2147483647 w 1516"/>
                <a:gd name="T39" fmla="*/ 2147483647 h 1609"/>
                <a:gd name="T40" fmla="*/ 2147483647 w 1516"/>
                <a:gd name="T41" fmla="*/ 2147483647 h 1609"/>
                <a:gd name="T42" fmla="*/ 2147483647 w 1516"/>
                <a:gd name="T43" fmla="*/ 2147483647 h 1609"/>
                <a:gd name="T44" fmla="*/ 2147483647 w 1516"/>
                <a:gd name="T45" fmla="*/ 2147483647 h 1609"/>
                <a:gd name="T46" fmla="*/ 2147483647 w 1516"/>
                <a:gd name="T47" fmla="*/ 2147483647 h 1609"/>
                <a:gd name="T48" fmla="*/ 2147483647 w 1516"/>
                <a:gd name="T49" fmla="*/ 2147483647 h 1609"/>
                <a:gd name="T50" fmla="*/ 2147483647 w 1516"/>
                <a:gd name="T51" fmla="*/ 2147483647 h 1609"/>
                <a:gd name="T52" fmla="*/ 2147483647 w 1516"/>
                <a:gd name="T53" fmla="*/ 2147483647 h 1609"/>
                <a:gd name="T54" fmla="*/ 2147483647 w 1516"/>
                <a:gd name="T55" fmla="*/ 2147483647 h 1609"/>
                <a:gd name="T56" fmla="*/ 2147483647 w 1516"/>
                <a:gd name="T57" fmla="*/ 2147483647 h 1609"/>
                <a:gd name="T58" fmla="*/ 2147483647 w 1516"/>
                <a:gd name="T59" fmla="*/ 2147483647 h 1609"/>
                <a:gd name="T60" fmla="*/ 2147483647 w 1516"/>
                <a:gd name="T61" fmla="*/ 2147483647 h 1609"/>
                <a:gd name="T62" fmla="*/ 2147483647 w 1516"/>
                <a:gd name="T63" fmla="*/ 2147483647 h 1609"/>
                <a:gd name="T64" fmla="*/ 2147483647 w 1516"/>
                <a:gd name="T65" fmla="*/ 2147483647 h 1609"/>
                <a:gd name="T66" fmla="*/ 2147483647 w 1516"/>
                <a:gd name="T67" fmla="*/ 2147483647 h 1609"/>
                <a:gd name="T68" fmla="*/ 2147483647 w 1516"/>
                <a:gd name="T69" fmla="*/ 2147483647 h 1609"/>
                <a:gd name="T70" fmla="*/ 2147483647 w 1516"/>
                <a:gd name="T71" fmla="*/ 2147483647 h 1609"/>
                <a:gd name="T72" fmla="*/ 2147483647 w 1516"/>
                <a:gd name="T73" fmla="*/ 2147483647 h 1609"/>
                <a:gd name="T74" fmla="*/ 2147483647 w 1516"/>
                <a:gd name="T75" fmla="*/ 2147483647 h 1609"/>
                <a:gd name="T76" fmla="*/ 2147483647 w 1516"/>
                <a:gd name="T77" fmla="*/ 2147483647 h 1609"/>
                <a:gd name="T78" fmla="*/ 2147483647 w 1516"/>
                <a:gd name="T79" fmla="*/ 2147483647 h 1609"/>
                <a:gd name="T80" fmla="*/ 2147483647 w 1516"/>
                <a:gd name="T81" fmla="*/ 2147483647 h 1609"/>
                <a:gd name="T82" fmla="*/ 2147483647 w 1516"/>
                <a:gd name="T83" fmla="*/ 2147483647 h 1609"/>
                <a:gd name="T84" fmla="*/ 2147483647 w 1516"/>
                <a:gd name="T85" fmla="*/ 2147483647 h 1609"/>
                <a:gd name="T86" fmla="*/ 2147483647 w 1516"/>
                <a:gd name="T87" fmla="*/ 2147483647 h 1609"/>
                <a:gd name="T88" fmla="*/ 2147483647 w 1516"/>
                <a:gd name="T89" fmla="*/ 2147483647 h 1609"/>
                <a:gd name="T90" fmla="*/ 2147483647 w 1516"/>
                <a:gd name="T91" fmla="*/ 2147483647 h 1609"/>
                <a:gd name="T92" fmla="*/ 2147483647 w 1516"/>
                <a:gd name="T93" fmla="*/ 2147483647 h 1609"/>
                <a:gd name="T94" fmla="*/ 2147483647 w 1516"/>
                <a:gd name="T95" fmla="*/ 2147483647 h 1609"/>
                <a:gd name="T96" fmla="*/ 2147483647 w 1516"/>
                <a:gd name="T97" fmla="*/ 2147483647 h 1609"/>
                <a:gd name="T98" fmla="*/ 2147483647 w 1516"/>
                <a:gd name="T99" fmla="*/ 2147483647 h 1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16"/>
                <a:gd name="T151" fmla="*/ 0 h 1609"/>
                <a:gd name="T152" fmla="*/ 1516 w 1516"/>
                <a:gd name="T153" fmla="*/ 1609 h 16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16" h="1609">
                  <a:moveTo>
                    <a:pt x="418" y="1169"/>
                  </a:moveTo>
                  <a:lnTo>
                    <a:pt x="432" y="1127"/>
                  </a:lnTo>
                  <a:lnTo>
                    <a:pt x="411" y="1127"/>
                  </a:lnTo>
                  <a:lnTo>
                    <a:pt x="411" y="1021"/>
                  </a:lnTo>
                  <a:lnTo>
                    <a:pt x="404" y="928"/>
                  </a:lnTo>
                  <a:lnTo>
                    <a:pt x="383" y="879"/>
                  </a:lnTo>
                  <a:lnTo>
                    <a:pt x="333" y="815"/>
                  </a:lnTo>
                  <a:lnTo>
                    <a:pt x="312" y="780"/>
                  </a:lnTo>
                  <a:lnTo>
                    <a:pt x="298" y="765"/>
                  </a:lnTo>
                  <a:lnTo>
                    <a:pt x="283" y="744"/>
                  </a:lnTo>
                  <a:lnTo>
                    <a:pt x="305" y="638"/>
                  </a:lnTo>
                  <a:lnTo>
                    <a:pt x="305" y="617"/>
                  </a:lnTo>
                  <a:lnTo>
                    <a:pt x="227" y="617"/>
                  </a:lnTo>
                  <a:lnTo>
                    <a:pt x="220" y="610"/>
                  </a:lnTo>
                  <a:lnTo>
                    <a:pt x="234" y="517"/>
                  </a:lnTo>
                  <a:lnTo>
                    <a:pt x="191" y="503"/>
                  </a:lnTo>
                  <a:lnTo>
                    <a:pt x="177" y="461"/>
                  </a:lnTo>
                  <a:lnTo>
                    <a:pt x="135" y="432"/>
                  </a:lnTo>
                  <a:lnTo>
                    <a:pt x="163" y="404"/>
                  </a:lnTo>
                  <a:lnTo>
                    <a:pt x="163" y="369"/>
                  </a:lnTo>
                  <a:lnTo>
                    <a:pt x="113" y="376"/>
                  </a:lnTo>
                  <a:lnTo>
                    <a:pt x="106" y="361"/>
                  </a:lnTo>
                  <a:lnTo>
                    <a:pt x="71" y="347"/>
                  </a:lnTo>
                  <a:lnTo>
                    <a:pt x="64" y="333"/>
                  </a:lnTo>
                  <a:lnTo>
                    <a:pt x="35" y="283"/>
                  </a:lnTo>
                  <a:lnTo>
                    <a:pt x="35" y="255"/>
                  </a:lnTo>
                  <a:lnTo>
                    <a:pt x="50" y="220"/>
                  </a:lnTo>
                  <a:lnTo>
                    <a:pt x="0" y="191"/>
                  </a:lnTo>
                  <a:lnTo>
                    <a:pt x="14" y="163"/>
                  </a:lnTo>
                  <a:lnTo>
                    <a:pt x="42" y="128"/>
                  </a:lnTo>
                  <a:lnTo>
                    <a:pt x="78" y="92"/>
                  </a:lnTo>
                  <a:lnTo>
                    <a:pt x="106" y="106"/>
                  </a:lnTo>
                  <a:lnTo>
                    <a:pt x="184" y="135"/>
                  </a:lnTo>
                  <a:lnTo>
                    <a:pt x="241" y="156"/>
                  </a:lnTo>
                  <a:lnTo>
                    <a:pt x="305" y="135"/>
                  </a:lnTo>
                  <a:lnTo>
                    <a:pt x="326" y="142"/>
                  </a:lnTo>
                  <a:lnTo>
                    <a:pt x="340" y="142"/>
                  </a:lnTo>
                  <a:lnTo>
                    <a:pt x="390" y="184"/>
                  </a:lnTo>
                  <a:lnTo>
                    <a:pt x="383" y="234"/>
                  </a:lnTo>
                  <a:lnTo>
                    <a:pt x="439" y="276"/>
                  </a:lnTo>
                  <a:lnTo>
                    <a:pt x="475" y="262"/>
                  </a:lnTo>
                  <a:lnTo>
                    <a:pt x="517" y="262"/>
                  </a:lnTo>
                  <a:lnTo>
                    <a:pt x="539" y="241"/>
                  </a:lnTo>
                  <a:lnTo>
                    <a:pt x="553" y="255"/>
                  </a:lnTo>
                  <a:lnTo>
                    <a:pt x="631" y="170"/>
                  </a:lnTo>
                  <a:lnTo>
                    <a:pt x="673" y="177"/>
                  </a:lnTo>
                  <a:lnTo>
                    <a:pt x="701" y="156"/>
                  </a:lnTo>
                  <a:lnTo>
                    <a:pt x="772" y="234"/>
                  </a:lnTo>
                  <a:lnTo>
                    <a:pt x="787" y="213"/>
                  </a:lnTo>
                  <a:lnTo>
                    <a:pt x="787" y="128"/>
                  </a:lnTo>
                  <a:lnTo>
                    <a:pt x="723" y="71"/>
                  </a:lnTo>
                  <a:lnTo>
                    <a:pt x="716" y="57"/>
                  </a:lnTo>
                  <a:lnTo>
                    <a:pt x="744" y="57"/>
                  </a:lnTo>
                  <a:lnTo>
                    <a:pt x="744" y="28"/>
                  </a:lnTo>
                  <a:lnTo>
                    <a:pt x="765" y="0"/>
                  </a:lnTo>
                  <a:lnTo>
                    <a:pt x="822" y="35"/>
                  </a:lnTo>
                  <a:lnTo>
                    <a:pt x="850" y="106"/>
                  </a:lnTo>
                  <a:lnTo>
                    <a:pt x="893" y="191"/>
                  </a:lnTo>
                  <a:lnTo>
                    <a:pt x="928" y="241"/>
                  </a:lnTo>
                  <a:lnTo>
                    <a:pt x="950" y="220"/>
                  </a:lnTo>
                  <a:lnTo>
                    <a:pt x="1027" y="163"/>
                  </a:lnTo>
                  <a:lnTo>
                    <a:pt x="1035" y="177"/>
                  </a:lnTo>
                  <a:lnTo>
                    <a:pt x="1091" y="269"/>
                  </a:lnTo>
                  <a:lnTo>
                    <a:pt x="1127" y="319"/>
                  </a:lnTo>
                  <a:lnTo>
                    <a:pt x="1169" y="354"/>
                  </a:lnTo>
                  <a:lnTo>
                    <a:pt x="1205" y="390"/>
                  </a:lnTo>
                  <a:lnTo>
                    <a:pt x="1261" y="404"/>
                  </a:lnTo>
                  <a:lnTo>
                    <a:pt x="1311" y="390"/>
                  </a:lnTo>
                  <a:lnTo>
                    <a:pt x="1339" y="390"/>
                  </a:lnTo>
                  <a:lnTo>
                    <a:pt x="1375" y="425"/>
                  </a:lnTo>
                  <a:lnTo>
                    <a:pt x="1403" y="447"/>
                  </a:lnTo>
                  <a:lnTo>
                    <a:pt x="1460" y="461"/>
                  </a:lnTo>
                  <a:lnTo>
                    <a:pt x="1488" y="475"/>
                  </a:lnTo>
                  <a:lnTo>
                    <a:pt x="1509" y="539"/>
                  </a:lnTo>
                  <a:lnTo>
                    <a:pt x="1516" y="652"/>
                  </a:lnTo>
                  <a:lnTo>
                    <a:pt x="1467" y="652"/>
                  </a:lnTo>
                  <a:lnTo>
                    <a:pt x="1453" y="645"/>
                  </a:lnTo>
                  <a:lnTo>
                    <a:pt x="1453" y="801"/>
                  </a:lnTo>
                  <a:lnTo>
                    <a:pt x="1396" y="921"/>
                  </a:lnTo>
                  <a:lnTo>
                    <a:pt x="1389" y="992"/>
                  </a:lnTo>
                  <a:lnTo>
                    <a:pt x="1311" y="1127"/>
                  </a:lnTo>
                  <a:lnTo>
                    <a:pt x="1268" y="1106"/>
                  </a:lnTo>
                  <a:lnTo>
                    <a:pt x="1183" y="1113"/>
                  </a:lnTo>
                  <a:lnTo>
                    <a:pt x="1190" y="1226"/>
                  </a:lnTo>
                  <a:lnTo>
                    <a:pt x="1105" y="1276"/>
                  </a:lnTo>
                  <a:lnTo>
                    <a:pt x="1077" y="1276"/>
                  </a:lnTo>
                  <a:lnTo>
                    <a:pt x="921" y="1375"/>
                  </a:lnTo>
                  <a:lnTo>
                    <a:pt x="900" y="1460"/>
                  </a:lnTo>
                  <a:lnTo>
                    <a:pt x="942" y="1566"/>
                  </a:lnTo>
                  <a:lnTo>
                    <a:pt x="893" y="1609"/>
                  </a:lnTo>
                  <a:lnTo>
                    <a:pt x="723" y="1609"/>
                  </a:lnTo>
                  <a:lnTo>
                    <a:pt x="687" y="1566"/>
                  </a:lnTo>
                  <a:lnTo>
                    <a:pt x="631" y="1552"/>
                  </a:lnTo>
                  <a:lnTo>
                    <a:pt x="631" y="1481"/>
                  </a:lnTo>
                  <a:lnTo>
                    <a:pt x="588" y="1417"/>
                  </a:lnTo>
                  <a:lnTo>
                    <a:pt x="539" y="1439"/>
                  </a:lnTo>
                  <a:lnTo>
                    <a:pt x="468" y="1552"/>
                  </a:lnTo>
                  <a:lnTo>
                    <a:pt x="439" y="1545"/>
                  </a:lnTo>
                  <a:lnTo>
                    <a:pt x="439" y="1481"/>
                  </a:lnTo>
                  <a:lnTo>
                    <a:pt x="425" y="1368"/>
                  </a:lnTo>
                  <a:lnTo>
                    <a:pt x="418" y="1169"/>
                  </a:lnTo>
                  <a:close/>
                </a:path>
              </a:pathLst>
            </a:custGeom>
            <a:solidFill>
              <a:srgbClr val="623861"/>
            </a:solidFill>
            <a:ln w="9525">
              <a:solidFill>
                <a:srgbClr val="EDDEEC"/>
              </a:solidFill>
              <a:round/>
              <a:headEnd/>
              <a:tailEnd/>
            </a:ln>
          </p:spPr>
          <p:txBody>
            <a:bodyPr/>
            <a:lstStyle/>
            <a:p>
              <a:pPr fontAlgn="base">
                <a:spcBef>
                  <a:spcPct val="0"/>
                </a:spcBef>
                <a:spcAft>
                  <a:spcPct val="0"/>
                </a:spcAft>
              </a:pPr>
              <a:endParaRPr lang="en-GB" sz="2000">
                <a:solidFill>
                  <a:srgbClr val="1A1A70"/>
                </a:solidFill>
              </a:endParaRPr>
            </a:p>
          </p:txBody>
        </p:sp>
        <p:sp>
          <p:nvSpPr>
            <p:cNvPr id="129" name="Freeform 9"/>
            <p:cNvSpPr>
              <a:spLocks/>
            </p:cNvSpPr>
            <p:nvPr/>
          </p:nvSpPr>
          <p:spPr bwMode="gray">
            <a:xfrm>
              <a:off x="3453805" y="4253805"/>
              <a:ext cx="1466850" cy="1889125"/>
            </a:xfrm>
            <a:custGeom>
              <a:avLst/>
              <a:gdLst>
                <a:gd name="T0" fmla="*/ 2147483647 w 1084"/>
                <a:gd name="T1" fmla="*/ 2147483647 h 1396"/>
                <a:gd name="T2" fmla="*/ 2147483647 w 1084"/>
                <a:gd name="T3" fmla="*/ 2147483647 h 1396"/>
                <a:gd name="T4" fmla="*/ 2147483647 w 1084"/>
                <a:gd name="T5" fmla="*/ 2147483647 h 1396"/>
                <a:gd name="T6" fmla="*/ 2147483647 w 1084"/>
                <a:gd name="T7" fmla="*/ 2147483647 h 1396"/>
                <a:gd name="T8" fmla="*/ 2147483647 w 1084"/>
                <a:gd name="T9" fmla="*/ 2147483647 h 1396"/>
                <a:gd name="T10" fmla="*/ 2147483647 w 1084"/>
                <a:gd name="T11" fmla="*/ 2147483647 h 1396"/>
                <a:gd name="T12" fmla="*/ 2147483647 w 1084"/>
                <a:gd name="T13" fmla="*/ 2147483647 h 1396"/>
                <a:gd name="T14" fmla="*/ 2147483647 w 1084"/>
                <a:gd name="T15" fmla="*/ 2147483647 h 1396"/>
                <a:gd name="T16" fmla="*/ 2147483647 w 1084"/>
                <a:gd name="T17" fmla="*/ 2147483647 h 1396"/>
                <a:gd name="T18" fmla="*/ 2147483647 w 1084"/>
                <a:gd name="T19" fmla="*/ 2147483647 h 1396"/>
                <a:gd name="T20" fmla="*/ 2147483647 w 1084"/>
                <a:gd name="T21" fmla="*/ 2147483647 h 1396"/>
                <a:gd name="T22" fmla="*/ 2147483647 w 1084"/>
                <a:gd name="T23" fmla="*/ 2147483647 h 1396"/>
                <a:gd name="T24" fmla="*/ 2147483647 w 1084"/>
                <a:gd name="T25" fmla="*/ 2147483647 h 1396"/>
                <a:gd name="T26" fmla="*/ 2147483647 w 1084"/>
                <a:gd name="T27" fmla="*/ 2147483647 h 1396"/>
                <a:gd name="T28" fmla="*/ 2147483647 w 1084"/>
                <a:gd name="T29" fmla="*/ 0 h 1396"/>
                <a:gd name="T30" fmla="*/ 2147483647 w 1084"/>
                <a:gd name="T31" fmla="*/ 2147483647 h 1396"/>
                <a:gd name="T32" fmla="*/ 2147483647 w 1084"/>
                <a:gd name="T33" fmla="*/ 2147483647 h 1396"/>
                <a:gd name="T34" fmla="*/ 2147483647 w 1084"/>
                <a:gd name="T35" fmla="*/ 2147483647 h 1396"/>
                <a:gd name="T36" fmla="*/ 2147483647 w 1084"/>
                <a:gd name="T37" fmla="*/ 2147483647 h 1396"/>
                <a:gd name="T38" fmla="*/ 2147483647 w 1084"/>
                <a:gd name="T39" fmla="*/ 2147483647 h 1396"/>
                <a:gd name="T40" fmla="*/ 2147483647 w 1084"/>
                <a:gd name="T41" fmla="*/ 2147483647 h 1396"/>
                <a:gd name="T42" fmla="*/ 2147483647 w 1084"/>
                <a:gd name="T43" fmla="*/ 2147483647 h 1396"/>
                <a:gd name="T44" fmla="*/ 2147483647 w 1084"/>
                <a:gd name="T45" fmla="*/ 2147483647 h 1396"/>
                <a:gd name="T46" fmla="*/ 2147483647 w 1084"/>
                <a:gd name="T47" fmla="*/ 2147483647 h 1396"/>
                <a:gd name="T48" fmla="*/ 2147483647 w 1084"/>
                <a:gd name="T49" fmla="*/ 2147483647 h 1396"/>
                <a:gd name="T50" fmla="*/ 2147483647 w 1084"/>
                <a:gd name="T51" fmla="*/ 2147483647 h 1396"/>
                <a:gd name="T52" fmla="*/ 2147483647 w 1084"/>
                <a:gd name="T53" fmla="*/ 2147483647 h 1396"/>
                <a:gd name="T54" fmla="*/ 2147483647 w 1084"/>
                <a:gd name="T55" fmla="*/ 2147483647 h 1396"/>
                <a:gd name="T56" fmla="*/ 2147483647 w 1084"/>
                <a:gd name="T57" fmla="*/ 2147483647 h 1396"/>
                <a:gd name="T58" fmla="*/ 2147483647 w 1084"/>
                <a:gd name="T59" fmla="*/ 2147483647 h 1396"/>
                <a:gd name="T60" fmla="*/ 2147483647 w 1084"/>
                <a:gd name="T61" fmla="*/ 2147483647 h 1396"/>
                <a:gd name="T62" fmla="*/ 2147483647 w 1084"/>
                <a:gd name="T63" fmla="*/ 2147483647 h 1396"/>
                <a:gd name="T64" fmla="*/ 2147483647 w 1084"/>
                <a:gd name="T65" fmla="*/ 2147483647 h 1396"/>
                <a:gd name="T66" fmla="*/ 2147483647 w 1084"/>
                <a:gd name="T67" fmla="*/ 2147483647 h 1396"/>
                <a:gd name="T68" fmla="*/ 2147483647 w 1084"/>
                <a:gd name="T69" fmla="*/ 2147483647 h 1396"/>
                <a:gd name="T70" fmla="*/ 2147483647 w 1084"/>
                <a:gd name="T71" fmla="*/ 2147483647 h 1396"/>
                <a:gd name="T72" fmla="*/ 2147483647 w 1084"/>
                <a:gd name="T73" fmla="*/ 2147483647 h 1396"/>
                <a:gd name="T74" fmla="*/ 2147483647 w 1084"/>
                <a:gd name="T75" fmla="*/ 2147483647 h 1396"/>
                <a:gd name="T76" fmla="*/ 2147483647 w 1084"/>
                <a:gd name="T77" fmla="*/ 2147483647 h 13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4"/>
                <a:gd name="T118" fmla="*/ 0 h 1396"/>
                <a:gd name="T119" fmla="*/ 1084 w 1084"/>
                <a:gd name="T120" fmla="*/ 1396 h 139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4" h="1396">
                  <a:moveTo>
                    <a:pt x="184" y="1389"/>
                  </a:moveTo>
                  <a:lnTo>
                    <a:pt x="135" y="1240"/>
                  </a:lnTo>
                  <a:lnTo>
                    <a:pt x="14" y="1212"/>
                  </a:lnTo>
                  <a:lnTo>
                    <a:pt x="28" y="1134"/>
                  </a:lnTo>
                  <a:lnTo>
                    <a:pt x="0" y="1028"/>
                  </a:lnTo>
                  <a:lnTo>
                    <a:pt x="28" y="999"/>
                  </a:lnTo>
                  <a:lnTo>
                    <a:pt x="85" y="992"/>
                  </a:lnTo>
                  <a:lnTo>
                    <a:pt x="121" y="978"/>
                  </a:lnTo>
                  <a:lnTo>
                    <a:pt x="142" y="794"/>
                  </a:lnTo>
                  <a:lnTo>
                    <a:pt x="206" y="780"/>
                  </a:lnTo>
                  <a:lnTo>
                    <a:pt x="220" y="787"/>
                  </a:lnTo>
                  <a:lnTo>
                    <a:pt x="262" y="766"/>
                  </a:lnTo>
                  <a:lnTo>
                    <a:pt x="262" y="780"/>
                  </a:lnTo>
                  <a:lnTo>
                    <a:pt x="333" y="787"/>
                  </a:lnTo>
                  <a:lnTo>
                    <a:pt x="326" y="737"/>
                  </a:lnTo>
                  <a:lnTo>
                    <a:pt x="333" y="603"/>
                  </a:lnTo>
                  <a:lnTo>
                    <a:pt x="312" y="574"/>
                  </a:lnTo>
                  <a:lnTo>
                    <a:pt x="326" y="574"/>
                  </a:lnTo>
                  <a:lnTo>
                    <a:pt x="326" y="525"/>
                  </a:lnTo>
                  <a:lnTo>
                    <a:pt x="305" y="326"/>
                  </a:lnTo>
                  <a:lnTo>
                    <a:pt x="269" y="312"/>
                  </a:lnTo>
                  <a:lnTo>
                    <a:pt x="298" y="298"/>
                  </a:lnTo>
                  <a:lnTo>
                    <a:pt x="340" y="248"/>
                  </a:lnTo>
                  <a:lnTo>
                    <a:pt x="347" y="227"/>
                  </a:lnTo>
                  <a:lnTo>
                    <a:pt x="319" y="170"/>
                  </a:lnTo>
                  <a:lnTo>
                    <a:pt x="326" y="128"/>
                  </a:lnTo>
                  <a:lnTo>
                    <a:pt x="340" y="121"/>
                  </a:lnTo>
                  <a:lnTo>
                    <a:pt x="354" y="99"/>
                  </a:lnTo>
                  <a:lnTo>
                    <a:pt x="425" y="28"/>
                  </a:lnTo>
                  <a:lnTo>
                    <a:pt x="468" y="0"/>
                  </a:lnTo>
                  <a:lnTo>
                    <a:pt x="567" y="7"/>
                  </a:lnTo>
                  <a:lnTo>
                    <a:pt x="666" y="71"/>
                  </a:lnTo>
                  <a:lnTo>
                    <a:pt x="652" y="99"/>
                  </a:lnTo>
                  <a:lnTo>
                    <a:pt x="702" y="128"/>
                  </a:lnTo>
                  <a:lnTo>
                    <a:pt x="687" y="163"/>
                  </a:lnTo>
                  <a:lnTo>
                    <a:pt x="687" y="191"/>
                  </a:lnTo>
                  <a:lnTo>
                    <a:pt x="716" y="241"/>
                  </a:lnTo>
                  <a:lnTo>
                    <a:pt x="723" y="255"/>
                  </a:lnTo>
                  <a:lnTo>
                    <a:pt x="758" y="269"/>
                  </a:lnTo>
                  <a:lnTo>
                    <a:pt x="765" y="284"/>
                  </a:lnTo>
                  <a:lnTo>
                    <a:pt x="815" y="277"/>
                  </a:lnTo>
                  <a:lnTo>
                    <a:pt x="815" y="312"/>
                  </a:lnTo>
                  <a:lnTo>
                    <a:pt x="787" y="340"/>
                  </a:lnTo>
                  <a:lnTo>
                    <a:pt x="829" y="369"/>
                  </a:lnTo>
                  <a:lnTo>
                    <a:pt x="843" y="411"/>
                  </a:lnTo>
                  <a:lnTo>
                    <a:pt x="886" y="425"/>
                  </a:lnTo>
                  <a:lnTo>
                    <a:pt x="872" y="518"/>
                  </a:lnTo>
                  <a:lnTo>
                    <a:pt x="879" y="525"/>
                  </a:lnTo>
                  <a:lnTo>
                    <a:pt x="957" y="525"/>
                  </a:lnTo>
                  <a:lnTo>
                    <a:pt x="957" y="546"/>
                  </a:lnTo>
                  <a:lnTo>
                    <a:pt x="935" y="652"/>
                  </a:lnTo>
                  <a:lnTo>
                    <a:pt x="950" y="673"/>
                  </a:lnTo>
                  <a:lnTo>
                    <a:pt x="964" y="688"/>
                  </a:lnTo>
                  <a:lnTo>
                    <a:pt x="985" y="723"/>
                  </a:lnTo>
                  <a:lnTo>
                    <a:pt x="1035" y="787"/>
                  </a:lnTo>
                  <a:lnTo>
                    <a:pt x="1056" y="836"/>
                  </a:lnTo>
                  <a:lnTo>
                    <a:pt x="1063" y="929"/>
                  </a:lnTo>
                  <a:lnTo>
                    <a:pt x="1063" y="1035"/>
                  </a:lnTo>
                  <a:lnTo>
                    <a:pt x="1084" y="1035"/>
                  </a:lnTo>
                  <a:lnTo>
                    <a:pt x="1070" y="1077"/>
                  </a:lnTo>
                  <a:lnTo>
                    <a:pt x="1020" y="1014"/>
                  </a:lnTo>
                  <a:lnTo>
                    <a:pt x="957" y="1028"/>
                  </a:lnTo>
                  <a:lnTo>
                    <a:pt x="921" y="957"/>
                  </a:lnTo>
                  <a:lnTo>
                    <a:pt x="865" y="950"/>
                  </a:lnTo>
                  <a:lnTo>
                    <a:pt x="822" y="929"/>
                  </a:lnTo>
                  <a:lnTo>
                    <a:pt x="787" y="985"/>
                  </a:lnTo>
                  <a:lnTo>
                    <a:pt x="730" y="999"/>
                  </a:lnTo>
                  <a:lnTo>
                    <a:pt x="737" y="1049"/>
                  </a:lnTo>
                  <a:lnTo>
                    <a:pt x="709" y="1099"/>
                  </a:lnTo>
                  <a:lnTo>
                    <a:pt x="631" y="1120"/>
                  </a:lnTo>
                  <a:lnTo>
                    <a:pt x="588" y="1113"/>
                  </a:lnTo>
                  <a:lnTo>
                    <a:pt x="581" y="1084"/>
                  </a:lnTo>
                  <a:lnTo>
                    <a:pt x="503" y="1127"/>
                  </a:lnTo>
                  <a:lnTo>
                    <a:pt x="489" y="1191"/>
                  </a:lnTo>
                  <a:lnTo>
                    <a:pt x="454" y="1219"/>
                  </a:lnTo>
                  <a:lnTo>
                    <a:pt x="411" y="1297"/>
                  </a:lnTo>
                  <a:lnTo>
                    <a:pt x="283" y="1340"/>
                  </a:lnTo>
                  <a:lnTo>
                    <a:pt x="227" y="1396"/>
                  </a:lnTo>
                  <a:lnTo>
                    <a:pt x="184" y="1389"/>
                  </a:lnTo>
                  <a:close/>
                </a:path>
              </a:pathLst>
            </a:custGeom>
            <a:grpFill/>
            <a:ln w="9525">
              <a:solidFill>
                <a:srgbClr val="452744"/>
              </a:solidFill>
              <a:round/>
              <a:headEnd/>
              <a:tailEnd/>
            </a:ln>
          </p:spPr>
          <p:txBody>
            <a:bodyPr/>
            <a:lstStyle/>
            <a:p>
              <a:pPr fontAlgn="base">
                <a:spcBef>
                  <a:spcPct val="0"/>
                </a:spcBef>
                <a:spcAft>
                  <a:spcPct val="0"/>
                </a:spcAft>
              </a:pPr>
              <a:endParaRPr lang="en-GB" sz="2000">
                <a:solidFill>
                  <a:srgbClr val="1A1A70"/>
                </a:solidFill>
              </a:endParaRPr>
            </a:p>
          </p:txBody>
        </p:sp>
        <p:sp>
          <p:nvSpPr>
            <p:cNvPr id="130" name="Freeform 17"/>
            <p:cNvSpPr>
              <a:spLocks/>
            </p:cNvSpPr>
            <p:nvPr/>
          </p:nvSpPr>
          <p:spPr bwMode="gray">
            <a:xfrm>
              <a:off x="6588125" y="1785938"/>
              <a:ext cx="1592263" cy="1976437"/>
            </a:xfrm>
            <a:custGeom>
              <a:avLst/>
              <a:gdLst>
                <a:gd name="T0" fmla="*/ 2147483647 w 1176"/>
                <a:gd name="T1" fmla="*/ 2147483647 h 1460"/>
                <a:gd name="T2" fmla="*/ 2147483647 w 1176"/>
                <a:gd name="T3" fmla="*/ 2147483647 h 1460"/>
                <a:gd name="T4" fmla="*/ 2147483647 w 1176"/>
                <a:gd name="T5" fmla="*/ 2147483647 h 1460"/>
                <a:gd name="T6" fmla="*/ 2147483647 w 1176"/>
                <a:gd name="T7" fmla="*/ 2147483647 h 1460"/>
                <a:gd name="T8" fmla="*/ 2147483647 w 1176"/>
                <a:gd name="T9" fmla="*/ 2147483647 h 1460"/>
                <a:gd name="T10" fmla="*/ 2147483647 w 1176"/>
                <a:gd name="T11" fmla="*/ 2147483647 h 1460"/>
                <a:gd name="T12" fmla="*/ 2147483647 w 1176"/>
                <a:gd name="T13" fmla="*/ 2147483647 h 1460"/>
                <a:gd name="T14" fmla="*/ 2147483647 w 1176"/>
                <a:gd name="T15" fmla="*/ 2147483647 h 1460"/>
                <a:gd name="T16" fmla="*/ 2147483647 w 1176"/>
                <a:gd name="T17" fmla="*/ 2147483647 h 1460"/>
                <a:gd name="T18" fmla="*/ 2147483647 w 1176"/>
                <a:gd name="T19" fmla="*/ 2147483647 h 1460"/>
                <a:gd name="T20" fmla="*/ 2147483647 w 1176"/>
                <a:gd name="T21" fmla="*/ 2147483647 h 1460"/>
                <a:gd name="T22" fmla="*/ 2147483647 w 1176"/>
                <a:gd name="T23" fmla="*/ 2147483647 h 1460"/>
                <a:gd name="T24" fmla="*/ 2147483647 w 1176"/>
                <a:gd name="T25" fmla="*/ 2147483647 h 1460"/>
                <a:gd name="T26" fmla="*/ 2147483647 w 1176"/>
                <a:gd name="T27" fmla="*/ 2147483647 h 1460"/>
                <a:gd name="T28" fmla="*/ 2147483647 w 1176"/>
                <a:gd name="T29" fmla="*/ 2147483647 h 1460"/>
                <a:gd name="T30" fmla="*/ 2147483647 w 1176"/>
                <a:gd name="T31" fmla="*/ 2147483647 h 1460"/>
                <a:gd name="T32" fmla="*/ 2147483647 w 1176"/>
                <a:gd name="T33" fmla="*/ 2147483647 h 1460"/>
                <a:gd name="T34" fmla="*/ 2147483647 w 1176"/>
                <a:gd name="T35" fmla="*/ 0 h 1460"/>
                <a:gd name="T36" fmla="*/ 2147483647 w 1176"/>
                <a:gd name="T37" fmla="*/ 2147483647 h 1460"/>
                <a:gd name="T38" fmla="*/ 2147483647 w 1176"/>
                <a:gd name="T39" fmla="*/ 2147483647 h 1460"/>
                <a:gd name="T40" fmla="*/ 2147483647 w 1176"/>
                <a:gd name="T41" fmla="*/ 2147483647 h 1460"/>
                <a:gd name="T42" fmla="*/ 2147483647 w 1176"/>
                <a:gd name="T43" fmla="*/ 2147483647 h 1460"/>
                <a:gd name="T44" fmla="*/ 2147483647 w 1176"/>
                <a:gd name="T45" fmla="*/ 2147483647 h 1460"/>
                <a:gd name="T46" fmla="*/ 2147483647 w 1176"/>
                <a:gd name="T47" fmla="*/ 2147483647 h 1460"/>
                <a:gd name="T48" fmla="*/ 2147483647 w 1176"/>
                <a:gd name="T49" fmla="*/ 2147483647 h 1460"/>
                <a:gd name="T50" fmla="*/ 2147483647 w 1176"/>
                <a:gd name="T51" fmla="*/ 2147483647 h 1460"/>
                <a:gd name="T52" fmla="*/ 2147483647 w 1176"/>
                <a:gd name="T53" fmla="*/ 2147483647 h 1460"/>
                <a:gd name="T54" fmla="*/ 2147483647 w 1176"/>
                <a:gd name="T55" fmla="*/ 2147483647 h 1460"/>
                <a:gd name="T56" fmla="*/ 2147483647 w 1176"/>
                <a:gd name="T57" fmla="*/ 2147483647 h 1460"/>
                <a:gd name="T58" fmla="*/ 2147483647 w 1176"/>
                <a:gd name="T59" fmla="*/ 2147483647 h 1460"/>
                <a:gd name="T60" fmla="*/ 2147483647 w 1176"/>
                <a:gd name="T61" fmla="*/ 2147483647 h 1460"/>
                <a:gd name="T62" fmla="*/ 2147483647 w 1176"/>
                <a:gd name="T63" fmla="*/ 2147483647 h 1460"/>
                <a:gd name="T64" fmla="*/ 2147483647 w 1176"/>
                <a:gd name="T65" fmla="*/ 2147483647 h 1460"/>
                <a:gd name="T66" fmla="*/ 2147483647 w 1176"/>
                <a:gd name="T67" fmla="*/ 2147483647 h 1460"/>
                <a:gd name="T68" fmla="*/ 2147483647 w 1176"/>
                <a:gd name="T69" fmla="*/ 2147483647 h 1460"/>
                <a:gd name="T70" fmla="*/ 2147483647 w 1176"/>
                <a:gd name="T71" fmla="*/ 2147483647 h 1460"/>
                <a:gd name="T72" fmla="*/ 2147483647 w 1176"/>
                <a:gd name="T73" fmla="*/ 2147483647 h 1460"/>
                <a:gd name="T74" fmla="*/ 2147483647 w 1176"/>
                <a:gd name="T75" fmla="*/ 2147483647 h 14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76"/>
                <a:gd name="T115" fmla="*/ 0 h 1460"/>
                <a:gd name="T116" fmla="*/ 1176 w 1176"/>
                <a:gd name="T117" fmla="*/ 1460 h 14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76" h="1460">
                  <a:moveTo>
                    <a:pt x="21" y="1184"/>
                  </a:moveTo>
                  <a:lnTo>
                    <a:pt x="64" y="1064"/>
                  </a:lnTo>
                  <a:lnTo>
                    <a:pt x="71" y="1042"/>
                  </a:lnTo>
                  <a:lnTo>
                    <a:pt x="142" y="943"/>
                  </a:lnTo>
                  <a:lnTo>
                    <a:pt x="191" y="901"/>
                  </a:lnTo>
                  <a:lnTo>
                    <a:pt x="199" y="872"/>
                  </a:lnTo>
                  <a:lnTo>
                    <a:pt x="227" y="844"/>
                  </a:lnTo>
                  <a:lnTo>
                    <a:pt x="234" y="830"/>
                  </a:lnTo>
                  <a:lnTo>
                    <a:pt x="262" y="780"/>
                  </a:lnTo>
                  <a:lnTo>
                    <a:pt x="234" y="752"/>
                  </a:lnTo>
                  <a:lnTo>
                    <a:pt x="234" y="730"/>
                  </a:lnTo>
                  <a:lnTo>
                    <a:pt x="241" y="667"/>
                  </a:lnTo>
                  <a:lnTo>
                    <a:pt x="191" y="638"/>
                  </a:lnTo>
                  <a:lnTo>
                    <a:pt x="156" y="652"/>
                  </a:lnTo>
                  <a:lnTo>
                    <a:pt x="99" y="652"/>
                  </a:lnTo>
                  <a:lnTo>
                    <a:pt x="50" y="596"/>
                  </a:lnTo>
                  <a:lnTo>
                    <a:pt x="0" y="575"/>
                  </a:lnTo>
                  <a:lnTo>
                    <a:pt x="43" y="560"/>
                  </a:lnTo>
                  <a:lnTo>
                    <a:pt x="43" y="461"/>
                  </a:lnTo>
                  <a:lnTo>
                    <a:pt x="57" y="447"/>
                  </a:lnTo>
                  <a:lnTo>
                    <a:pt x="71" y="426"/>
                  </a:lnTo>
                  <a:lnTo>
                    <a:pt x="85" y="305"/>
                  </a:lnTo>
                  <a:lnTo>
                    <a:pt x="78" y="270"/>
                  </a:lnTo>
                  <a:lnTo>
                    <a:pt x="92" y="185"/>
                  </a:lnTo>
                  <a:lnTo>
                    <a:pt x="99" y="135"/>
                  </a:lnTo>
                  <a:lnTo>
                    <a:pt x="43" y="15"/>
                  </a:lnTo>
                  <a:lnTo>
                    <a:pt x="85" y="15"/>
                  </a:lnTo>
                  <a:lnTo>
                    <a:pt x="128" y="29"/>
                  </a:lnTo>
                  <a:lnTo>
                    <a:pt x="206" y="50"/>
                  </a:lnTo>
                  <a:lnTo>
                    <a:pt x="241" y="57"/>
                  </a:lnTo>
                  <a:lnTo>
                    <a:pt x="333" y="29"/>
                  </a:lnTo>
                  <a:lnTo>
                    <a:pt x="418" y="43"/>
                  </a:lnTo>
                  <a:lnTo>
                    <a:pt x="439" y="43"/>
                  </a:lnTo>
                  <a:lnTo>
                    <a:pt x="468" y="57"/>
                  </a:lnTo>
                  <a:lnTo>
                    <a:pt x="517" y="36"/>
                  </a:lnTo>
                  <a:lnTo>
                    <a:pt x="610" y="0"/>
                  </a:lnTo>
                  <a:lnTo>
                    <a:pt x="787" y="206"/>
                  </a:lnTo>
                  <a:lnTo>
                    <a:pt x="815" y="277"/>
                  </a:lnTo>
                  <a:lnTo>
                    <a:pt x="787" y="291"/>
                  </a:lnTo>
                  <a:lnTo>
                    <a:pt x="751" y="334"/>
                  </a:lnTo>
                  <a:lnTo>
                    <a:pt x="794" y="348"/>
                  </a:lnTo>
                  <a:lnTo>
                    <a:pt x="858" y="390"/>
                  </a:lnTo>
                  <a:lnTo>
                    <a:pt x="836" y="461"/>
                  </a:lnTo>
                  <a:lnTo>
                    <a:pt x="872" y="539"/>
                  </a:lnTo>
                  <a:lnTo>
                    <a:pt x="921" y="660"/>
                  </a:lnTo>
                  <a:lnTo>
                    <a:pt x="928" y="738"/>
                  </a:lnTo>
                  <a:lnTo>
                    <a:pt x="1077" y="759"/>
                  </a:lnTo>
                  <a:lnTo>
                    <a:pt x="1077" y="837"/>
                  </a:lnTo>
                  <a:lnTo>
                    <a:pt x="1148" y="915"/>
                  </a:lnTo>
                  <a:lnTo>
                    <a:pt x="1176" y="1007"/>
                  </a:lnTo>
                  <a:lnTo>
                    <a:pt x="1176" y="1035"/>
                  </a:lnTo>
                  <a:lnTo>
                    <a:pt x="1155" y="1028"/>
                  </a:lnTo>
                  <a:lnTo>
                    <a:pt x="935" y="1028"/>
                  </a:lnTo>
                  <a:lnTo>
                    <a:pt x="935" y="1064"/>
                  </a:lnTo>
                  <a:lnTo>
                    <a:pt x="900" y="1064"/>
                  </a:lnTo>
                  <a:lnTo>
                    <a:pt x="843" y="1049"/>
                  </a:lnTo>
                  <a:lnTo>
                    <a:pt x="730" y="1064"/>
                  </a:lnTo>
                  <a:lnTo>
                    <a:pt x="695" y="1198"/>
                  </a:lnTo>
                  <a:lnTo>
                    <a:pt x="673" y="1198"/>
                  </a:lnTo>
                  <a:lnTo>
                    <a:pt x="638" y="1184"/>
                  </a:lnTo>
                  <a:lnTo>
                    <a:pt x="624" y="1085"/>
                  </a:lnTo>
                  <a:lnTo>
                    <a:pt x="524" y="1163"/>
                  </a:lnTo>
                  <a:lnTo>
                    <a:pt x="546" y="1276"/>
                  </a:lnTo>
                  <a:lnTo>
                    <a:pt x="439" y="1297"/>
                  </a:lnTo>
                  <a:lnTo>
                    <a:pt x="461" y="1361"/>
                  </a:lnTo>
                  <a:lnTo>
                    <a:pt x="432" y="1368"/>
                  </a:lnTo>
                  <a:lnTo>
                    <a:pt x="340" y="1397"/>
                  </a:lnTo>
                  <a:lnTo>
                    <a:pt x="312" y="1453"/>
                  </a:lnTo>
                  <a:lnTo>
                    <a:pt x="234" y="1446"/>
                  </a:lnTo>
                  <a:lnTo>
                    <a:pt x="184" y="1460"/>
                  </a:lnTo>
                  <a:lnTo>
                    <a:pt x="149" y="1439"/>
                  </a:lnTo>
                  <a:lnTo>
                    <a:pt x="128" y="1382"/>
                  </a:lnTo>
                  <a:lnTo>
                    <a:pt x="142" y="1326"/>
                  </a:lnTo>
                  <a:lnTo>
                    <a:pt x="114" y="1248"/>
                  </a:lnTo>
                  <a:lnTo>
                    <a:pt x="106" y="1234"/>
                  </a:lnTo>
                  <a:lnTo>
                    <a:pt x="43" y="1184"/>
                  </a:lnTo>
                  <a:lnTo>
                    <a:pt x="21" y="1184"/>
                  </a:lnTo>
                  <a:close/>
                </a:path>
              </a:pathLst>
            </a:custGeom>
            <a:solidFill>
              <a:schemeClr val="accent2">
                <a:lumMod val="40000"/>
                <a:lumOff val="60000"/>
              </a:schemeClr>
            </a:solidFill>
            <a:ln w="9525">
              <a:solidFill>
                <a:schemeClr val="accent2"/>
              </a:solidFill>
              <a:round/>
              <a:headEnd/>
              <a:tailEnd/>
            </a:ln>
          </p:spPr>
          <p:txBody>
            <a:bodyPr/>
            <a:lstStyle/>
            <a:p>
              <a:pPr fontAlgn="base">
                <a:spcBef>
                  <a:spcPct val="0"/>
                </a:spcBef>
                <a:spcAft>
                  <a:spcPct val="0"/>
                </a:spcAft>
              </a:pPr>
              <a:endParaRPr lang="en-GB" sz="2000">
                <a:solidFill>
                  <a:srgbClr val="1A1A70"/>
                </a:solidFill>
              </a:endParaRPr>
            </a:p>
          </p:txBody>
        </p:sp>
        <p:sp>
          <p:nvSpPr>
            <p:cNvPr id="131" name="Freeform 18"/>
            <p:cNvSpPr>
              <a:spLocks/>
            </p:cNvSpPr>
            <p:nvPr/>
          </p:nvSpPr>
          <p:spPr bwMode="gray">
            <a:xfrm>
              <a:off x="728663" y="914400"/>
              <a:ext cx="1335087" cy="2511425"/>
            </a:xfrm>
            <a:custGeom>
              <a:avLst/>
              <a:gdLst>
                <a:gd name="T0" fmla="*/ 2147483647 w 985"/>
                <a:gd name="T1" fmla="*/ 2147483647 h 1857"/>
                <a:gd name="T2" fmla="*/ 2147483647 w 985"/>
                <a:gd name="T3" fmla="*/ 2147483647 h 1857"/>
                <a:gd name="T4" fmla="*/ 2147483647 w 985"/>
                <a:gd name="T5" fmla="*/ 2147483647 h 1857"/>
                <a:gd name="T6" fmla="*/ 2147483647 w 985"/>
                <a:gd name="T7" fmla="*/ 2147483647 h 1857"/>
                <a:gd name="T8" fmla="*/ 2147483647 w 985"/>
                <a:gd name="T9" fmla="*/ 2147483647 h 1857"/>
                <a:gd name="T10" fmla="*/ 2147483647 w 985"/>
                <a:gd name="T11" fmla="*/ 2147483647 h 1857"/>
                <a:gd name="T12" fmla="*/ 2147483647 w 985"/>
                <a:gd name="T13" fmla="*/ 2147483647 h 1857"/>
                <a:gd name="T14" fmla="*/ 2147483647 w 985"/>
                <a:gd name="T15" fmla="*/ 2147483647 h 1857"/>
                <a:gd name="T16" fmla="*/ 2147483647 w 985"/>
                <a:gd name="T17" fmla="*/ 2147483647 h 1857"/>
                <a:gd name="T18" fmla="*/ 2147483647 w 985"/>
                <a:gd name="T19" fmla="*/ 2147483647 h 1857"/>
                <a:gd name="T20" fmla="*/ 2147483647 w 985"/>
                <a:gd name="T21" fmla="*/ 2147483647 h 1857"/>
                <a:gd name="T22" fmla="*/ 2147483647 w 985"/>
                <a:gd name="T23" fmla="*/ 2147483647 h 1857"/>
                <a:gd name="T24" fmla="*/ 2147483647 w 985"/>
                <a:gd name="T25" fmla="*/ 2147483647 h 1857"/>
                <a:gd name="T26" fmla="*/ 2147483647 w 985"/>
                <a:gd name="T27" fmla="*/ 2147483647 h 1857"/>
                <a:gd name="T28" fmla="*/ 2147483647 w 985"/>
                <a:gd name="T29" fmla="*/ 2147483647 h 1857"/>
                <a:gd name="T30" fmla="*/ 2147483647 w 985"/>
                <a:gd name="T31" fmla="*/ 2147483647 h 1857"/>
                <a:gd name="T32" fmla="*/ 2147483647 w 985"/>
                <a:gd name="T33" fmla="*/ 2147483647 h 1857"/>
                <a:gd name="T34" fmla="*/ 2147483647 w 985"/>
                <a:gd name="T35" fmla="*/ 2147483647 h 1857"/>
                <a:gd name="T36" fmla="*/ 2147483647 w 985"/>
                <a:gd name="T37" fmla="*/ 2147483647 h 1857"/>
                <a:gd name="T38" fmla="*/ 2147483647 w 985"/>
                <a:gd name="T39" fmla="*/ 2147483647 h 1857"/>
                <a:gd name="T40" fmla="*/ 2147483647 w 985"/>
                <a:gd name="T41" fmla="*/ 2147483647 h 1857"/>
                <a:gd name="T42" fmla="*/ 2147483647 w 985"/>
                <a:gd name="T43" fmla="*/ 2147483647 h 1857"/>
                <a:gd name="T44" fmla="*/ 2147483647 w 985"/>
                <a:gd name="T45" fmla="*/ 0 h 1857"/>
                <a:gd name="T46" fmla="*/ 2147483647 w 985"/>
                <a:gd name="T47" fmla="*/ 2147483647 h 1857"/>
                <a:gd name="T48" fmla="*/ 2147483647 w 985"/>
                <a:gd name="T49" fmla="*/ 2147483647 h 1857"/>
                <a:gd name="T50" fmla="*/ 2147483647 w 985"/>
                <a:gd name="T51" fmla="*/ 2147483647 h 1857"/>
                <a:gd name="T52" fmla="*/ 2147483647 w 985"/>
                <a:gd name="T53" fmla="*/ 2147483647 h 1857"/>
                <a:gd name="T54" fmla="*/ 2147483647 w 985"/>
                <a:gd name="T55" fmla="*/ 2147483647 h 1857"/>
                <a:gd name="T56" fmla="*/ 2147483647 w 985"/>
                <a:gd name="T57" fmla="*/ 2147483647 h 1857"/>
                <a:gd name="T58" fmla="*/ 2147483647 w 985"/>
                <a:gd name="T59" fmla="*/ 2147483647 h 1857"/>
                <a:gd name="T60" fmla="*/ 2147483647 w 985"/>
                <a:gd name="T61" fmla="*/ 2147483647 h 1857"/>
                <a:gd name="T62" fmla="*/ 2147483647 w 985"/>
                <a:gd name="T63" fmla="*/ 2147483647 h 1857"/>
                <a:gd name="T64" fmla="*/ 2147483647 w 985"/>
                <a:gd name="T65" fmla="*/ 2147483647 h 1857"/>
                <a:gd name="T66" fmla="*/ 2147483647 w 985"/>
                <a:gd name="T67" fmla="*/ 2147483647 h 1857"/>
                <a:gd name="T68" fmla="*/ 2147483647 w 985"/>
                <a:gd name="T69" fmla="*/ 2147483647 h 1857"/>
                <a:gd name="T70" fmla="*/ 2147483647 w 985"/>
                <a:gd name="T71" fmla="*/ 2147483647 h 1857"/>
                <a:gd name="T72" fmla="*/ 2147483647 w 985"/>
                <a:gd name="T73" fmla="*/ 2147483647 h 1857"/>
                <a:gd name="T74" fmla="*/ 2147483647 w 985"/>
                <a:gd name="T75" fmla="*/ 2147483647 h 1857"/>
                <a:gd name="T76" fmla="*/ 2147483647 w 985"/>
                <a:gd name="T77" fmla="*/ 2147483647 h 1857"/>
                <a:gd name="T78" fmla="*/ 2147483647 w 985"/>
                <a:gd name="T79" fmla="*/ 2147483647 h 1857"/>
                <a:gd name="T80" fmla="*/ 2147483647 w 985"/>
                <a:gd name="T81" fmla="*/ 2147483647 h 1857"/>
                <a:gd name="T82" fmla="*/ 2147483647 w 985"/>
                <a:gd name="T83" fmla="*/ 2147483647 h 1857"/>
                <a:gd name="T84" fmla="*/ 2147483647 w 985"/>
                <a:gd name="T85" fmla="*/ 2147483647 h 1857"/>
                <a:gd name="T86" fmla="*/ 2147483647 w 985"/>
                <a:gd name="T87" fmla="*/ 2147483647 h 1857"/>
                <a:gd name="T88" fmla="*/ 2147483647 w 985"/>
                <a:gd name="T89" fmla="*/ 2147483647 h 1857"/>
                <a:gd name="T90" fmla="*/ 2147483647 w 985"/>
                <a:gd name="T91" fmla="*/ 2147483647 h 1857"/>
                <a:gd name="T92" fmla="*/ 2147483647 w 985"/>
                <a:gd name="T93" fmla="*/ 2147483647 h 1857"/>
                <a:gd name="T94" fmla="*/ 2147483647 w 985"/>
                <a:gd name="T95" fmla="*/ 2147483647 h 1857"/>
                <a:gd name="T96" fmla="*/ 2147483647 w 985"/>
                <a:gd name="T97" fmla="*/ 2147483647 h 1857"/>
                <a:gd name="T98" fmla="*/ 2147483647 w 985"/>
                <a:gd name="T99" fmla="*/ 2147483647 h 1857"/>
                <a:gd name="T100" fmla="*/ 2147483647 w 985"/>
                <a:gd name="T101" fmla="*/ 2147483647 h 1857"/>
                <a:gd name="T102" fmla="*/ 2147483647 w 985"/>
                <a:gd name="T103" fmla="*/ 2147483647 h 1857"/>
                <a:gd name="T104" fmla="*/ 2147483647 w 985"/>
                <a:gd name="T105" fmla="*/ 2147483647 h 1857"/>
                <a:gd name="T106" fmla="*/ 2147483647 w 985"/>
                <a:gd name="T107" fmla="*/ 2147483647 h 1857"/>
                <a:gd name="T108" fmla="*/ 2147483647 w 985"/>
                <a:gd name="T109" fmla="*/ 2147483647 h 1857"/>
                <a:gd name="T110" fmla="*/ 2147483647 w 985"/>
                <a:gd name="T111" fmla="*/ 2147483647 h 1857"/>
                <a:gd name="T112" fmla="*/ 2147483647 w 985"/>
                <a:gd name="T113" fmla="*/ 2147483647 h 1857"/>
                <a:gd name="T114" fmla="*/ 2147483647 w 985"/>
                <a:gd name="T115" fmla="*/ 2147483647 h 1857"/>
                <a:gd name="T116" fmla="*/ 2147483647 w 985"/>
                <a:gd name="T117" fmla="*/ 2147483647 h 1857"/>
                <a:gd name="T118" fmla="*/ 0 w 985"/>
                <a:gd name="T119" fmla="*/ 2147483647 h 18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5"/>
                <a:gd name="T181" fmla="*/ 0 h 1857"/>
                <a:gd name="T182" fmla="*/ 985 w 985"/>
                <a:gd name="T183" fmla="*/ 1857 h 18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5" h="1857">
                  <a:moveTo>
                    <a:pt x="0" y="1652"/>
                  </a:moveTo>
                  <a:lnTo>
                    <a:pt x="56" y="1546"/>
                  </a:lnTo>
                  <a:lnTo>
                    <a:pt x="92" y="1475"/>
                  </a:lnTo>
                  <a:lnTo>
                    <a:pt x="120" y="1439"/>
                  </a:lnTo>
                  <a:lnTo>
                    <a:pt x="163" y="1404"/>
                  </a:lnTo>
                  <a:lnTo>
                    <a:pt x="170" y="1368"/>
                  </a:lnTo>
                  <a:lnTo>
                    <a:pt x="212" y="1305"/>
                  </a:lnTo>
                  <a:lnTo>
                    <a:pt x="205" y="1234"/>
                  </a:lnTo>
                  <a:lnTo>
                    <a:pt x="177" y="1184"/>
                  </a:lnTo>
                  <a:lnTo>
                    <a:pt x="184" y="1163"/>
                  </a:lnTo>
                  <a:lnTo>
                    <a:pt x="219" y="1064"/>
                  </a:lnTo>
                  <a:lnTo>
                    <a:pt x="212" y="1007"/>
                  </a:lnTo>
                  <a:lnTo>
                    <a:pt x="198" y="957"/>
                  </a:lnTo>
                  <a:lnTo>
                    <a:pt x="212" y="929"/>
                  </a:lnTo>
                  <a:lnTo>
                    <a:pt x="233" y="922"/>
                  </a:lnTo>
                  <a:lnTo>
                    <a:pt x="233" y="872"/>
                  </a:lnTo>
                  <a:lnTo>
                    <a:pt x="248" y="872"/>
                  </a:lnTo>
                  <a:lnTo>
                    <a:pt x="248" y="865"/>
                  </a:lnTo>
                  <a:lnTo>
                    <a:pt x="262" y="858"/>
                  </a:lnTo>
                  <a:lnTo>
                    <a:pt x="269" y="844"/>
                  </a:lnTo>
                  <a:lnTo>
                    <a:pt x="283" y="830"/>
                  </a:lnTo>
                  <a:lnTo>
                    <a:pt x="297" y="830"/>
                  </a:lnTo>
                  <a:lnTo>
                    <a:pt x="311" y="780"/>
                  </a:lnTo>
                  <a:lnTo>
                    <a:pt x="340" y="766"/>
                  </a:lnTo>
                  <a:lnTo>
                    <a:pt x="326" y="745"/>
                  </a:lnTo>
                  <a:lnTo>
                    <a:pt x="326" y="730"/>
                  </a:lnTo>
                  <a:lnTo>
                    <a:pt x="318" y="603"/>
                  </a:lnTo>
                  <a:lnTo>
                    <a:pt x="333" y="589"/>
                  </a:lnTo>
                  <a:lnTo>
                    <a:pt x="326" y="582"/>
                  </a:lnTo>
                  <a:lnTo>
                    <a:pt x="304" y="567"/>
                  </a:lnTo>
                  <a:lnTo>
                    <a:pt x="304" y="546"/>
                  </a:lnTo>
                  <a:lnTo>
                    <a:pt x="304" y="532"/>
                  </a:lnTo>
                  <a:lnTo>
                    <a:pt x="297" y="504"/>
                  </a:lnTo>
                  <a:lnTo>
                    <a:pt x="276" y="475"/>
                  </a:lnTo>
                  <a:lnTo>
                    <a:pt x="262" y="397"/>
                  </a:lnTo>
                  <a:lnTo>
                    <a:pt x="255" y="312"/>
                  </a:lnTo>
                  <a:lnTo>
                    <a:pt x="262" y="298"/>
                  </a:lnTo>
                  <a:lnTo>
                    <a:pt x="283" y="305"/>
                  </a:lnTo>
                  <a:lnTo>
                    <a:pt x="297" y="284"/>
                  </a:lnTo>
                  <a:lnTo>
                    <a:pt x="290" y="249"/>
                  </a:lnTo>
                  <a:lnTo>
                    <a:pt x="304" y="234"/>
                  </a:lnTo>
                  <a:lnTo>
                    <a:pt x="290" y="220"/>
                  </a:lnTo>
                  <a:lnTo>
                    <a:pt x="326" y="128"/>
                  </a:lnTo>
                  <a:lnTo>
                    <a:pt x="326" y="43"/>
                  </a:lnTo>
                  <a:lnTo>
                    <a:pt x="318" y="22"/>
                  </a:lnTo>
                  <a:lnTo>
                    <a:pt x="347" y="0"/>
                  </a:lnTo>
                  <a:lnTo>
                    <a:pt x="396" y="43"/>
                  </a:lnTo>
                  <a:lnTo>
                    <a:pt x="403" y="64"/>
                  </a:lnTo>
                  <a:lnTo>
                    <a:pt x="460" y="135"/>
                  </a:lnTo>
                  <a:lnTo>
                    <a:pt x="559" y="227"/>
                  </a:lnTo>
                  <a:lnTo>
                    <a:pt x="595" y="213"/>
                  </a:lnTo>
                  <a:lnTo>
                    <a:pt x="637" y="156"/>
                  </a:lnTo>
                  <a:lnTo>
                    <a:pt x="694" y="178"/>
                  </a:lnTo>
                  <a:lnTo>
                    <a:pt x="729" y="199"/>
                  </a:lnTo>
                  <a:lnTo>
                    <a:pt x="765" y="213"/>
                  </a:lnTo>
                  <a:lnTo>
                    <a:pt x="800" y="220"/>
                  </a:lnTo>
                  <a:lnTo>
                    <a:pt x="843" y="241"/>
                  </a:lnTo>
                  <a:lnTo>
                    <a:pt x="892" y="263"/>
                  </a:lnTo>
                  <a:lnTo>
                    <a:pt x="907" y="270"/>
                  </a:lnTo>
                  <a:lnTo>
                    <a:pt x="892" y="277"/>
                  </a:lnTo>
                  <a:lnTo>
                    <a:pt x="892" y="319"/>
                  </a:lnTo>
                  <a:lnTo>
                    <a:pt x="892" y="341"/>
                  </a:lnTo>
                  <a:lnTo>
                    <a:pt x="907" y="426"/>
                  </a:lnTo>
                  <a:lnTo>
                    <a:pt x="914" y="426"/>
                  </a:lnTo>
                  <a:lnTo>
                    <a:pt x="921" y="426"/>
                  </a:lnTo>
                  <a:lnTo>
                    <a:pt x="928" y="440"/>
                  </a:lnTo>
                  <a:lnTo>
                    <a:pt x="942" y="433"/>
                  </a:lnTo>
                  <a:lnTo>
                    <a:pt x="949" y="433"/>
                  </a:lnTo>
                  <a:lnTo>
                    <a:pt x="914" y="482"/>
                  </a:lnTo>
                  <a:lnTo>
                    <a:pt x="942" y="490"/>
                  </a:lnTo>
                  <a:lnTo>
                    <a:pt x="928" y="525"/>
                  </a:lnTo>
                  <a:lnTo>
                    <a:pt x="942" y="546"/>
                  </a:lnTo>
                  <a:lnTo>
                    <a:pt x="942" y="631"/>
                  </a:lnTo>
                  <a:lnTo>
                    <a:pt x="956" y="653"/>
                  </a:lnTo>
                  <a:lnTo>
                    <a:pt x="956" y="702"/>
                  </a:lnTo>
                  <a:lnTo>
                    <a:pt x="956" y="759"/>
                  </a:lnTo>
                  <a:lnTo>
                    <a:pt x="956" y="794"/>
                  </a:lnTo>
                  <a:lnTo>
                    <a:pt x="970" y="830"/>
                  </a:lnTo>
                  <a:lnTo>
                    <a:pt x="963" y="837"/>
                  </a:lnTo>
                  <a:lnTo>
                    <a:pt x="970" y="879"/>
                  </a:lnTo>
                  <a:lnTo>
                    <a:pt x="985" y="901"/>
                  </a:lnTo>
                  <a:lnTo>
                    <a:pt x="871" y="943"/>
                  </a:lnTo>
                  <a:lnTo>
                    <a:pt x="822" y="1000"/>
                  </a:lnTo>
                  <a:lnTo>
                    <a:pt x="708" y="1007"/>
                  </a:lnTo>
                  <a:lnTo>
                    <a:pt x="694" y="1021"/>
                  </a:lnTo>
                  <a:lnTo>
                    <a:pt x="722" y="1071"/>
                  </a:lnTo>
                  <a:lnTo>
                    <a:pt x="942" y="1156"/>
                  </a:lnTo>
                  <a:lnTo>
                    <a:pt x="949" y="1212"/>
                  </a:lnTo>
                  <a:lnTo>
                    <a:pt x="900" y="1269"/>
                  </a:lnTo>
                  <a:lnTo>
                    <a:pt x="850" y="1290"/>
                  </a:lnTo>
                  <a:lnTo>
                    <a:pt x="814" y="1368"/>
                  </a:lnTo>
                  <a:lnTo>
                    <a:pt x="765" y="1390"/>
                  </a:lnTo>
                  <a:lnTo>
                    <a:pt x="729" y="1397"/>
                  </a:lnTo>
                  <a:lnTo>
                    <a:pt x="722" y="1432"/>
                  </a:lnTo>
                  <a:lnTo>
                    <a:pt x="694" y="1425"/>
                  </a:lnTo>
                  <a:lnTo>
                    <a:pt x="680" y="1460"/>
                  </a:lnTo>
                  <a:lnTo>
                    <a:pt x="673" y="1496"/>
                  </a:lnTo>
                  <a:lnTo>
                    <a:pt x="623" y="1588"/>
                  </a:lnTo>
                  <a:lnTo>
                    <a:pt x="623" y="1602"/>
                  </a:lnTo>
                  <a:lnTo>
                    <a:pt x="616" y="1616"/>
                  </a:lnTo>
                  <a:lnTo>
                    <a:pt x="623" y="1659"/>
                  </a:lnTo>
                  <a:lnTo>
                    <a:pt x="616" y="1709"/>
                  </a:lnTo>
                  <a:lnTo>
                    <a:pt x="623" y="1723"/>
                  </a:lnTo>
                  <a:lnTo>
                    <a:pt x="581" y="1744"/>
                  </a:lnTo>
                  <a:lnTo>
                    <a:pt x="566" y="1737"/>
                  </a:lnTo>
                  <a:lnTo>
                    <a:pt x="545" y="1751"/>
                  </a:lnTo>
                  <a:lnTo>
                    <a:pt x="531" y="1765"/>
                  </a:lnTo>
                  <a:lnTo>
                    <a:pt x="496" y="1772"/>
                  </a:lnTo>
                  <a:lnTo>
                    <a:pt x="425" y="1815"/>
                  </a:lnTo>
                  <a:lnTo>
                    <a:pt x="411" y="1843"/>
                  </a:lnTo>
                  <a:lnTo>
                    <a:pt x="375" y="1857"/>
                  </a:lnTo>
                  <a:lnTo>
                    <a:pt x="354" y="1857"/>
                  </a:lnTo>
                  <a:lnTo>
                    <a:pt x="304" y="1836"/>
                  </a:lnTo>
                  <a:lnTo>
                    <a:pt x="219" y="1779"/>
                  </a:lnTo>
                  <a:lnTo>
                    <a:pt x="212" y="1765"/>
                  </a:lnTo>
                  <a:lnTo>
                    <a:pt x="198" y="1751"/>
                  </a:lnTo>
                  <a:lnTo>
                    <a:pt x="184" y="1758"/>
                  </a:lnTo>
                  <a:lnTo>
                    <a:pt x="99" y="1723"/>
                  </a:lnTo>
                  <a:lnTo>
                    <a:pt x="56" y="1680"/>
                  </a:lnTo>
                  <a:lnTo>
                    <a:pt x="0" y="1652"/>
                  </a:lnTo>
                  <a:close/>
                </a:path>
              </a:pathLst>
            </a:custGeom>
            <a:solidFill>
              <a:srgbClr val="FCEAF3"/>
            </a:solidFill>
            <a:ln w="9525">
              <a:solidFill>
                <a:schemeClr val="accent2"/>
              </a:solidFill>
              <a:round/>
              <a:headEnd/>
              <a:tailEnd/>
            </a:ln>
          </p:spPr>
          <p:txBody>
            <a:bodyPr/>
            <a:lstStyle/>
            <a:p>
              <a:pPr fontAlgn="base">
                <a:spcBef>
                  <a:spcPct val="0"/>
                </a:spcBef>
                <a:spcAft>
                  <a:spcPct val="0"/>
                </a:spcAft>
              </a:pPr>
              <a:endParaRPr lang="en-GB" sz="2000">
                <a:solidFill>
                  <a:srgbClr val="1A1A70"/>
                </a:solidFill>
              </a:endParaRPr>
            </a:p>
          </p:txBody>
        </p:sp>
        <p:sp>
          <p:nvSpPr>
            <p:cNvPr id="132" name="Freeform 21"/>
            <p:cNvSpPr>
              <a:spLocks/>
            </p:cNvSpPr>
            <p:nvPr/>
          </p:nvSpPr>
          <p:spPr bwMode="gray">
            <a:xfrm>
              <a:off x="1996480" y="3869630"/>
              <a:ext cx="930275" cy="1447800"/>
            </a:xfrm>
            <a:custGeom>
              <a:avLst/>
              <a:gdLst>
                <a:gd name="T0" fmla="*/ 0 w 687"/>
                <a:gd name="T1" fmla="*/ 2147483647 h 1070"/>
                <a:gd name="T2" fmla="*/ 2147483647 w 687"/>
                <a:gd name="T3" fmla="*/ 2147483647 h 1070"/>
                <a:gd name="T4" fmla="*/ 2147483647 w 687"/>
                <a:gd name="T5" fmla="*/ 2147483647 h 1070"/>
                <a:gd name="T6" fmla="*/ 2147483647 w 687"/>
                <a:gd name="T7" fmla="*/ 2147483647 h 1070"/>
                <a:gd name="T8" fmla="*/ 2147483647 w 687"/>
                <a:gd name="T9" fmla="*/ 2147483647 h 1070"/>
                <a:gd name="T10" fmla="*/ 2147483647 w 687"/>
                <a:gd name="T11" fmla="*/ 2147483647 h 1070"/>
                <a:gd name="T12" fmla="*/ 2147483647 w 687"/>
                <a:gd name="T13" fmla="*/ 2147483647 h 1070"/>
                <a:gd name="T14" fmla="*/ 2147483647 w 687"/>
                <a:gd name="T15" fmla="*/ 2147483647 h 1070"/>
                <a:gd name="T16" fmla="*/ 2147483647 w 687"/>
                <a:gd name="T17" fmla="*/ 2147483647 h 1070"/>
                <a:gd name="T18" fmla="*/ 2147483647 w 687"/>
                <a:gd name="T19" fmla="*/ 2147483647 h 1070"/>
                <a:gd name="T20" fmla="*/ 2147483647 w 687"/>
                <a:gd name="T21" fmla="*/ 2147483647 h 1070"/>
                <a:gd name="T22" fmla="*/ 2147483647 w 687"/>
                <a:gd name="T23" fmla="*/ 2147483647 h 1070"/>
                <a:gd name="T24" fmla="*/ 2147483647 w 687"/>
                <a:gd name="T25" fmla="*/ 2147483647 h 1070"/>
                <a:gd name="T26" fmla="*/ 2147483647 w 687"/>
                <a:gd name="T27" fmla="*/ 2147483647 h 1070"/>
                <a:gd name="T28" fmla="*/ 2147483647 w 687"/>
                <a:gd name="T29" fmla="*/ 2147483647 h 1070"/>
                <a:gd name="T30" fmla="*/ 2147483647 w 687"/>
                <a:gd name="T31" fmla="*/ 2147483647 h 1070"/>
                <a:gd name="T32" fmla="*/ 2147483647 w 687"/>
                <a:gd name="T33" fmla="*/ 2147483647 h 1070"/>
                <a:gd name="T34" fmla="*/ 2147483647 w 687"/>
                <a:gd name="T35" fmla="*/ 2147483647 h 1070"/>
                <a:gd name="T36" fmla="*/ 2147483647 w 687"/>
                <a:gd name="T37" fmla="*/ 2147483647 h 1070"/>
                <a:gd name="T38" fmla="*/ 2147483647 w 687"/>
                <a:gd name="T39" fmla="*/ 2147483647 h 1070"/>
                <a:gd name="T40" fmla="*/ 2147483647 w 687"/>
                <a:gd name="T41" fmla="*/ 2147483647 h 1070"/>
                <a:gd name="T42" fmla="*/ 2147483647 w 687"/>
                <a:gd name="T43" fmla="*/ 2147483647 h 1070"/>
                <a:gd name="T44" fmla="*/ 2147483647 w 687"/>
                <a:gd name="T45" fmla="*/ 0 h 1070"/>
                <a:gd name="T46" fmla="*/ 2147483647 w 687"/>
                <a:gd name="T47" fmla="*/ 2147483647 h 1070"/>
                <a:gd name="T48" fmla="*/ 2147483647 w 687"/>
                <a:gd name="T49" fmla="*/ 2147483647 h 1070"/>
                <a:gd name="T50" fmla="*/ 2147483647 w 687"/>
                <a:gd name="T51" fmla="*/ 2147483647 h 1070"/>
                <a:gd name="T52" fmla="*/ 2147483647 w 687"/>
                <a:gd name="T53" fmla="*/ 2147483647 h 1070"/>
                <a:gd name="T54" fmla="*/ 2147483647 w 687"/>
                <a:gd name="T55" fmla="*/ 2147483647 h 1070"/>
                <a:gd name="T56" fmla="*/ 2147483647 w 687"/>
                <a:gd name="T57" fmla="*/ 2147483647 h 1070"/>
                <a:gd name="T58" fmla="*/ 2147483647 w 687"/>
                <a:gd name="T59" fmla="*/ 2147483647 h 1070"/>
                <a:gd name="T60" fmla="*/ 2147483647 w 687"/>
                <a:gd name="T61" fmla="*/ 2147483647 h 1070"/>
                <a:gd name="T62" fmla="*/ 2147483647 w 687"/>
                <a:gd name="T63" fmla="*/ 2147483647 h 1070"/>
                <a:gd name="T64" fmla="*/ 2147483647 w 687"/>
                <a:gd name="T65" fmla="*/ 2147483647 h 1070"/>
                <a:gd name="T66" fmla="*/ 2147483647 w 687"/>
                <a:gd name="T67" fmla="*/ 2147483647 h 1070"/>
                <a:gd name="T68" fmla="*/ 2147483647 w 687"/>
                <a:gd name="T69" fmla="*/ 2147483647 h 1070"/>
                <a:gd name="T70" fmla="*/ 2147483647 w 687"/>
                <a:gd name="T71" fmla="*/ 2147483647 h 1070"/>
                <a:gd name="T72" fmla="*/ 2147483647 w 687"/>
                <a:gd name="T73" fmla="*/ 2147483647 h 1070"/>
                <a:gd name="T74" fmla="*/ 2147483647 w 687"/>
                <a:gd name="T75" fmla="*/ 2147483647 h 1070"/>
                <a:gd name="T76" fmla="*/ 2147483647 w 687"/>
                <a:gd name="T77" fmla="*/ 2147483647 h 1070"/>
                <a:gd name="T78" fmla="*/ 2147483647 w 687"/>
                <a:gd name="T79" fmla="*/ 2147483647 h 1070"/>
                <a:gd name="T80" fmla="*/ 2147483647 w 687"/>
                <a:gd name="T81" fmla="*/ 2147483647 h 1070"/>
                <a:gd name="T82" fmla="*/ 2147483647 w 687"/>
                <a:gd name="T83" fmla="*/ 2147483647 h 1070"/>
                <a:gd name="T84" fmla="*/ 2147483647 w 687"/>
                <a:gd name="T85" fmla="*/ 2147483647 h 1070"/>
                <a:gd name="T86" fmla="*/ 2147483647 w 687"/>
                <a:gd name="T87" fmla="*/ 2147483647 h 1070"/>
                <a:gd name="T88" fmla="*/ 2147483647 w 687"/>
                <a:gd name="T89" fmla="*/ 2147483647 h 1070"/>
                <a:gd name="T90" fmla="*/ 2147483647 w 687"/>
                <a:gd name="T91" fmla="*/ 2147483647 h 1070"/>
                <a:gd name="T92" fmla="*/ 2147483647 w 687"/>
                <a:gd name="T93" fmla="*/ 2147483647 h 1070"/>
                <a:gd name="T94" fmla="*/ 2147483647 w 687"/>
                <a:gd name="T95" fmla="*/ 2147483647 h 1070"/>
                <a:gd name="T96" fmla="*/ 2147483647 w 687"/>
                <a:gd name="T97" fmla="*/ 2147483647 h 1070"/>
                <a:gd name="T98" fmla="*/ 2147483647 w 687"/>
                <a:gd name="T99" fmla="*/ 2147483647 h 1070"/>
                <a:gd name="T100" fmla="*/ 2147483647 w 687"/>
                <a:gd name="T101" fmla="*/ 2147483647 h 1070"/>
                <a:gd name="T102" fmla="*/ 0 w 687"/>
                <a:gd name="T103" fmla="*/ 2147483647 h 10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87"/>
                <a:gd name="T157" fmla="*/ 0 h 1070"/>
                <a:gd name="T158" fmla="*/ 687 w 687"/>
                <a:gd name="T159" fmla="*/ 1070 h 10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87" h="1070">
                  <a:moveTo>
                    <a:pt x="0" y="1049"/>
                  </a:moveTo>
                  <a:lnTo>
                    <a:pt x="35" y="886"/>
                  </a:lnTo>
                  <a:lnTo>
                    <a:pt x="28" y="836"/>
                  </a:lnTo>
                  <a:lnTo>
                    <a:pt x="128" y="701"/>
                  </a:lnTo>
                  <a:lnTo>
                    <a:pt x="163" y="602"/>
                  </a:lnTo>
                  <a:lnTo>
                    <a:pt x="213" y="595"/>
                  </a:lnTo>
                  <a:lnTo>
                    <a:pt x="227" y="560"/>
                  </a:lnTo>
                  <a:lnTo>
                    <a:pt x="220" y="482"/>
                  </a:lnTo>
                  <a:lnTo>
                    <a:pt x="191" y="382"/>
                  </a:lnTo>
                  <a:lnTo>
                    <a:pt x="227" y="347"/>
                  </a:lnTo>
                  <a:lnTo>
                    <a:pt x="248" y="283"/>
                  </a:lnTo>
                  <a:lnTo>
                    <a:pt x="269" y="219"/>
                  </a:lnTo>
                  <a:lnTo>
                    <a:pt x="290" y="205"/>
                  </a:lnTo>
                  <a:lnTo>
                    <a:pt x="298" y="177"/>
                  </a:lnTo>
                  <a:lnTo>
                    <a:pt x="298" y="163"/>
                  </a:lnTo>
                  <a:lnTo>
                    <a:pt x="305" y="113"/>
                  </a:lnTo>
                  <a:lnTo>
                    <a:pt x="269" y="35"/>
                  </a:lnTo>
                  <a:lnTo>
                    <a:pt x="298" y="7"/>
                  </a:lnTo>
                  <a:lnTo>
                    <a:pt x="425" y="71"/>
                  </a:lnTo>
                  <a:lnTo>
                    <a:pt x="418" y="141"/>
                  </a:lnTo>
                  <a:lnTo>
                    <a:pt x="446" y="127"/>
                  </a:lnTo>
                  <a:lnTo>
                    <a:pt x="567" y="35"/>
                  </a:lnTo>
                  <a:lnTo>
                    <a:pt x="652" y="0"/>
                  </a:lnTo>
                  <a:lnTo>
                    <a:pt x="666" y="49"/>
                  </a:lnTo>
                  <a:lnTo>
                    <a:pt x="659" y="63"/>
                  </a:lnTo>
                  <a:lnTo>
                    <a:pt x="638" y="78"/>
                  </a:lnTo>
                  <a:lnTo>
                    <a:pt x="645" y="134"/>
                  </a:lnTo>
                  <a:lnTo>
                    <a:pt x="666" y="198"/>
                  </a:lnTo>
                  <a:lnTo>
                    <a:pt x="659" y="262"/>
                  </a:lnTo>
                  <a:lnTo>
                    <a:pt x="673" y="319"/>
                  </a:lnTo>
                  <a:lnTo>
                    <a:pt x="680" y="354"/>
                  </a:lnTo>
                  <a:lnTo>
                    <a:pt x="652" y="411"/>
                  </a:lnTo>
                  <a:lnTo>
                    <a:pt x="680" y="460"/>
                  </a:lnTo>
                  <a:lnTo>
                    <a:pt x="680" y="489"/>
                  </a:lnTo>
                  <a:lnTo>
                    <a:pt x="687" y="503"/>
                  </a:lnTo>
                  <a:lnTo>
                    <a:pt x="680" y="538"/>
                  </a:lnTo>
                  <a:lnTo>
                    <a:pt x="638" y="609"/>
                  </a:lnTo>
                  <a:lnTo>
                    <a:pt x="574" y="609"/>
                  </a:lnTo>
                  <a:lnTo>
                    <a:pt x="524" y="595"/>
                  </a:lnTo>
                  <a:lnTo>
                    <a:pt x="503" y="638"/>
                  </a:lnTo>
                  <a:lnTo>
                    <a:pt x="425" y="673"/>
                  </a:lnTo>
                  <a:lnTo>
                    <a:pt x="340" y="744"/>
                  </a:lnTo>
                  <a:lnTo>
                    <a:pt x="319" y="765"/>
                  </a:lnTo>
                  <a:lnTo>
                    <a:pt x="283" y="801"/>
                  </a:lnTo>
                  <a:lnTo>
                    <a:pt x="269" y="843"/>
                  </a:lnTo>
                  <a:lnTo>
                    <a:pt x="227" y="871"/>
                  </a:lnTo>
                  <a:lnTo>
                    <a:pt x="184" y="978"/>
                  </a:lnTo>
                  <a:lnTo>
                    <a:pt x="163" y="999"/>
                  </a:lnTo>
                  <a:lnTo>
                    <a:pt x="99" y="1041"/>
                  </a:lnTo>
                  <a:lnTo>
                    <a:pt x="78" y="1063"/>
                  </a:lnTo>
                  <a:lnTo>
                    <a:pt x="21" y="1070"/>
                  </a:lnTo>
                  <a:lnTo>
                    <a:pt x="0" y="1049"/>
                  </a:lnTo>
                  <a:close/>
                </a:path>
              </a:pathLst>
            </a:custGeom>
            <a:grpFill/>
            <a:ln w="9525">
              <a:solidFill>
                <a:srgbClr val="452744"/>
              </a:solidFill>
              <a:round/>
              <a:headEnd/>
              <a:tailEnd/>
            </a:ln>
          </p:spPr>
          <p:txBody>
            <a:bodyPr/>
            <a:lstStyle/>
            <a:p>
              <a:pPr fontAlgn="base">
                <a:spcBef>
                  <a:spcPct val="0"/>
                </a:spcBef>
                <a:spcAft>
                  <a:spcPct val="0"/>
                </a:spcAft>
              </a:pPr>
              <a:endParaRPr lang="en-GB" sz="2000">
                <a:solidFill>
                  <a:srgbClr val="1A1A70"/>
                </a:solidFill>
              </a:endParaRPr>
            </a:p>
          </p:txBody>
        </p:sp>
        <p:sp>
          <p:nvSpPr>
            <p:cNvPr id="133" name="Freeform 33"/>
            <p:cNvSpPr>
              <a:spLocks/>
            </p:cNvSpPr>
            <p:nvPr/>
          </p:nvSpPr>
          <p:spPr bwMode="gray">
            <a:xfrm>
              <a:off x="1130300" y="2841625"/>
              <a:ext cx="1960563" cy="1162050"/>
            </a:xfrm>
            <a:custGeom>
              <a:avLst/>
              <a:gdLst>
                <a:gd name="T0" fmla="*/ 2147483647 w 1446"/>
                <a:gd name="T1" fmla="*/ 2147483647 h 858"/>
                <a:gd name="T2" fmla="*/ 2147483647 w 1446"/>
                <a:gd name="T3" fmla="*/ 2147483647 h 858"/>
                <a:gd name="T4" fmla="*/ 2147483647 w 1446"/>
                <a:gd name="T5" fmla="*/ 2147483647 h 858"/>
                <a:gd name="T6" fmla="*/ 2147483647 w 1446"/>
                <a:gd name="T7" fmla="*/ 2147483647 h 858"/>
                <a:gd name="T8" fmla="*/ 2147483647 w 1446"/>
                <a:gd name="T9" fmla="*/ 2147483647 h 858"/>
                <a:gd name="T10" fmla="*/ 2147483647 w 1446"/>
                <a:gd name="T11" fmla="*/ 2147483647 h 858"/>
                <a:gd name="T12" fmla="*/ 2147483647 w 1446"/>
                <a:gd name="T13" fmla="*/ 2147483647 h 858"/>
                <a:gd name="T14" fmla="*/ 2147483647 w 1446"/>
                <a:gd name="T15" fmla="*/ 2147483647 h 858"/>
                <a:gd name="T16" fmla="*/ 2147483647 w 1446"/>
                <a:gd name="T17" fmla="*/ 2147483647 h 858"/>
                <a:gd name="T18" fmla="*/ 2147483647 w 1446"/>
                <a:gd name="T19" fmla="*/ 2147483647 h 858"/>
                <a:gd name="T20" fmla="*/ 2147483647 w 1446"/>
                <a:gd name="T21" fmla="*/ 2147483647 h 858"/>
                <a:gd name="T22" fmla="*/ 2147483647 w 1446"/>
                <a:gd name="T23" fmla="*/ 2147483647 h 858"/>
                <a:gd name="T24" fmla="*/ 2147483647 w 1446"/>
                <a:gd name="T25" fmla="*/ 2147483647 h 858"/>
                <a:gd name="T26" fmla="*/ 2147483647 w 1446"/>
                <a:gd name="T27" fmla="*/ 2147483647 h 858"/>
                <a:gd name="T28" fmla="*/ 2147483647 w 1446"/>
                <a:gd name="T29" fmla="*/ 2147483647 h 858"/>
                <a:gd name="T30" fmla="*/ 2147483647 w 1446"/>
                <a:gd name="T31" fmla="*/ 0 h 858"/>
                <a:gd name="T32" fmla="*/ 2147483647 w 1446"/>
                <a:gd name="T33" fmla="*/ 2147483647 h 858"/>
                <a:gd name="T34" fmla="*/ 2147483647 w 1446"/>
                <a:gd name="T35" fmla="*/ 2147483647 h 858"/>
                <a:gd name="T36" fmla="*/ 2147483647 w 1446"/>
                <a:gd name="T37" fmla="*/ 2147483647 h 858"/>
                <a:gd name="T38" fmla="*/ 2147483647 w 1446"/>
                <a:gd name="T39" fmla="*/ 2147483647 h 858"/>
                <a:gd name="T40" fmla="*/ 2147483647 w 1446"/>
                <a:gd name="T41" fmla="*/ 2147483647 h 858"/>
                <a:gd name="T42" fmla="*/ 2147483647 w 1446"/>
                <a:gd name="T43" fmla="*/ 2147483647 h 858"/>
                <a:gd name="T44" fmla="*/ 2147483647 w 1446"/>
                <a:gd name="T45" fmla="*/ 2147483647 h 858"/>
                <a:gd name="T46" fmla="*/ 2147483647 w 1446"/>
                <a:gd name="T47" fmla="*/ 2147483647 h 858"/>
                <a:gd name="T48" fmla="*/ 2147483647 w 1446"/>
                <a:gd name="T49" fmla="*/ 2147483647 h 858"/>
                <a:gd name="T50" fmla="*/ 2147483647 w 1446"/>
                <a:gd name="T51" fmla="*/ 2147483647 h 858"/>
                <a:gd name="T52" fmla="*/ 2147483647 w 1446"/>
                <a:gd name="T53" fmla="*/ 2147483647 h 858"/>
                <a:gd name="T54" fmla="*/ 2147483647 w 1446"/>
                <a:gd name="T55" fmla="*/ 2147483647 h 858"/>
                <a:gd name="T56" fmla="*/ 2147483647 w 1446"/>
                <a:gd name="T57" fmla="*/ 2147483647 h 858"/>
                <a:gd name="T58" fmla="*/ 2147483647 w 1446"/>
                <a:gd name="T59" fmla="*/ 2147483647 h 858"/>
                <a:gd name="T60" fmla="*/ 2147483647 w 1446"/>
                <a:gd name="T61" fmla="*/ 2147483647 h 858"/>
                <a:gd name="T62" fmla="*/ 2147483647 w 1446"/>
                <a:gd name="T63" fmla="*/ 2147483647 h 858"/>
                <a:gd name="T64" fmla="*/ 2147483647 w 1446"/>
                <a:gd name="T65" fmla="*/ 2147483647 h 858"/>
                <a:gd name="T66" fmla="*/ 2147483647 w 1446"/>
                <a:gd name="T67" fmla="*/ 2147483647 h 858"/>
                <a:gd name="T68" fmla="*/ 2147483647 w 1446"/>
                <a:gd name="T69" fmla="*/ 2147483647 h 858"/>
                <a:gd name="T70" fmla="*/ 2147483647 w 1446"/>
                <a:gd name="T71" fmla="*/ 2147483647 h 858"/>
                <a:gd name="T72" fmla="*/ 2147483647 w 1446"/>
                <a:gd name="T73" fmla="*/ 2147483647 h 858"/>
                <a:gd name="T74" fmla="*/ 2147483647 w 1446"/>
                <a:gd name="T75" fmla="*/ 2147483647 h 858"/>
                <a:gd name="T76" fmla="*/ 2147483647 w 1446"/>
                <a:gd name="T77" fmla="*/ 2147483647 h 858"/>
                <a:gd name="T78" fmla="*/ 2147483647 w 1446"/>
                <a:gd name="T79" fmla="*/ 2147483647 h 858"/>
                <a:gd name="T80" fmla="*/ 2147483647 w 1446"/>
                <a:gd name="T81" fmla="*/ 2147483647 h 858"/>
                <a:gd name="T82" fmla="*/ 2147483647 w 1446"/>
                <a:gd name="T83" fmla="*/ 2147483647 h 858"/>
                <a:gd name="T84" fmla="*/ 2147483647 w 1446"/>
                <a:gd name="T85" fmla="*/ 2147483647 h 858"/>
                <a:gd name="T86" fmla="*/ 2147483647 w 1446"/>
                <a:gd name="T87" fmla="*/ 2147483647 h 858"/>
                <a:gd name="T88" fmla="*/ 2147483647 w 1446"/>
                <a:gd name="T89" fmla="*/ 2147483647 h 858"/>
                <a:gd name="T90" fmla="*/ 2147483647 w 1446"/>
                <a:gd name="T91" fmla="*/ 2147483647 h 858"/>
                <a:gd name="T92" fmla="*/ 2147483647 w 1446"/>
                <a:gd name="T93" fmla="*/ 2147483647 h 858"/>
                <a:gd name="T94" fmla="*/ 2147483647 w 1446"/>
                <a:gd name="T95" fmla="*/ 2147483647 h 858"/>
                <a:gd name="T96" fmla="*/ 2147483647 w 1446"/>
                <a:gd name="T97" fmla="*/ 2147483647 h 858"/>
                <a:gd name="T98" fmla="*/ 2147483647 w 1446"/>
                <a:gd name="T99" fmla="*/ 2147483647 h 858"/>
                <a:gd name="T100" fmla="*/ 2147483647 w 1446"/>
                <a:gd name="T101" fmla="*/ 2147483647 h 8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46"/>
                <a:gd name="T154" fmla="*/ 0 h 858"/>
                <a:gd name="T155" fmla="*/ 1446 w 1446"/>
                <a:gd name="T156" fmla="*/ 858 h 8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46" h="858">
                  <a:moveTo>
                    <a:pt x="418" y="858"/>
                  </a:moveTo>
                  <a:lnTo>
                    <a:pt x="376" y="801"/>
                  </a:lnTo>
                  <a:lnTo>
                    <a:pt x="312" y="794"/>
                  </a:lnTo>
                  <a:lnTo>
                    <a:pt x="291" y="751"/>
                  </a:lnTo>
                  <a:lnTo>
                    <a:pt x="255" y="702"/>
                  </a:lnTo>
                  <a:lnTo>
                    <a:pt x="192" y="702"/>
                  </a:lnTo>
                  <a:lnTo>
                    <a:pt x="135" y="695"/>
                  </a:lnTo>
                  <a:lnTo>
                    <a:pt x="114" y="688"/>
                  </a:lnTo>
                  <a:lnTo>
                    <a:pt x="99" y="680"/>
                  </a:lnTo>
                  <a:lnTo>
                    <a:pt x="106" y="645"/>
                  </a:lnTo>
                  <a:lnTo>
                    <a:pt x="57" y="595"/>
                  </a:lnTo>
                  <a:lnTo>
                    <a:pt x="14" y="581"/>
                  </a:lnTo>
                  <a:lnTo>
                    <a:pt x="0" y="447"/>
                  </a:lnTo>
                  <a:lnTo>
                    <a:pt x="7" y="411"/>
                  </a:lnTo>
                  <a:lnTo>
                    <a:pt x="57" y="432"/>
                  </a:lnTo>
                  <a:lnTo>
                    <a:pt x="78" y="432"/>
                  </a:lnTo>
                  <a:lnTo>
                    <a:pt x="114" y="418"/>
                  </a:lnTo>
                  <a:lnTo>
                    <a:pt x="128" y="390"/>
                  </a:lnTo>
                  <a:lnTo>
                    <a:pt x="199" y="347"/>
                  </a:lnTo>
                  <a:lnTo>
                    <a:pt x="234" y="340"/>
                  </a:lnTo>
                  <a:lnTo>
                    <a:pt x="248" y="326"/>
                  </a:lnTo>
                  <a:lnTo>
                    <a:pt x="269" y="312"/>
                  </a:lnTo>
                  <a:lnTo>
                    <a:pt x="284" y="319"/>
                  </a:lnTo>
                  <a:lnTo>
                    <a:pt x="326" y="298"/>
                  </a:lnTo>
                  <a:lnTo>
                    <a:pt x="319" y="284"/>
                  </a:lnTo>
                  <a:lnTo>
                    <a:pt x="326" y="234"/>
                  </a:lnTo>
                  <a:lnTo>
                    <a:pt x="319" y="191"/>
                  </a:lnTo>
                  <a:lnTo>
                    <a:pt x="326" y="177"/>
                  </a:lnTo>
                  <a:lnTo>
                    <a:pt x="326" y="163"/>
                  </a:lnTo>
                  <a:lnTo>
                    <a:pt x="376" y="71"/>
                  </a:lnTo>
                  <a:lnTo>
                    <a:pt x="383" y="35"/>
                  </a:lnTo>
                  <a:lnTo>
                    <a:pt x="397" y="0"/>
                  </a:lnTo>
                  <a:lnTo>
                    <a:pt x="425" y="7"/>
                  </a:lnTo>
                  <a:lnTo>
                    <a:pt x="567" y="78"/>
                  </a:lnTo>
                  <a:lnTo>
                    <a:pt x="603" y="64"/>
                  </a:lnTo>
                  <a:lnTo>
                    <a:pt x="624" y="99"/>
                  </a:lnTo>
                  <a:lnTo>
                    <a:pt x="624" y="121"/>
                  </a:lnTo>
                  <a:lnTo>
                    <a:pt x="624" y="135"/>
                  </a:lnTo>
                  <a:lnTo>
                    <a:pt x="645" y="128"/>
                  </a:lnTo>
                  <a:lnTo>
                    <a:pt x="659" y="113"/>
                  </a:lnTo>
                  <a:lnTo>
                    <a:pt x="695" y="85"/>
                  </a:lnTo>
                  <a:lnTo>
                    <a:pt x="766" y="71"/>
                  </a:lnTo>
                  <a:lnTo>
                    <a:pt x="829" y="106"/>
                  </a:lnTo>
                  <a:lnTo>
                    <a:pt x="893" y="113"/>
                  </a:lnTo>
                  <a:lnTo>
                    <a:pt x="936" y="121"/>
                  </a:lnTo>
                  <a:lnTo>
                    <a:pt x="1014" y="170"/>
                  </a:lnTo>
                  <a:lnTo>
                    <a:pt x="1056" y="156"/>
                  </a:lnTo>
                  <a:lnTo>
                    <a:pt x="1063" y="142"/>
                  </a:lnTo>
                  <a:lnTo>
                    <a:pt x="1106" y="156"/>
                  </a:lnTo>
                  <a:lnTo>
                    <a:pt x="1099" y="113"/>
                  </a:lnTo>
                  <a:lnTo>
                    <a:pt x="1155" y="92"/>
                  </a:lnTo>
                  <a:lnTo>
                    <a:pt x="1169" y="113"/>
                  </a:lnTo>
                  <a:lnTo>
                    <a:pt x="1191" y="99"/>
                  </a:lnTo>
                  <a:lnTo>
                    <a:pt x="1226" y="85"/>
                  </a:lnTo>
                  <a:lnTo>
                    <a:pt x="1262" y="156"/>
                  </a:lnTo>
                  <a:lnTo>
                    <a:pt x="1276" y="184"/>
                  </a:lnTo>
                  <a:lnTo>
                    <a:pt x="1375" y="198"/>
                  </a:lnTo>
                  <a:lnTo>
                    <a:pt x="1403" y="149"/>
                  </a:lnTo>
                  <a:lnTo>
                    <a:pt x="1410" y="177"/>
                  </a:lnTo>
                  <a:lnTo>
                    <a:pt x="1446" y="163"/>
                  </a:lnTo>
                  <a:lnTo>
                    <a:pt x="1439" y="262"/>
                  </a:lnTo>
                  <a:lnTo>
                    <a:pt x="1432" y="269"/>
                  </a:lnTo>
                  <a:lnTo>
                    <a:pt x="1396" y="312"/>
                  </a:lnTo>
                  <a:lnTo>
                    <a:pt x="1354" y="418"/>
                  </a:lnTo>
                  <a:lnTo>
                    <a:pt x="1332" y="432"/>
                  </a:lnTo>
                  <a:lnTo>
                    <a:pt x="1297" y="439"/>
                  </a:lnTo>
                  <a:lnTo>
                    <a:pt x="1269" y="418"/>
                  </a:lnTo>
                  <a:lnTo>
                    <a:pt x="1240" y="404"/>
                  </a:lnTo>
                  <a:lnTo>
                    <a:pt x="1219" y="369"/>
                  </a:lnTo>
                  <a:lnTo>
                    <a:pt x="1219" y="312"/>
                  </a:lnTo>
                  <a:lnTo>
                    <a:pt x="1198" y="284"/>
                  </a:lnTo>
                  <a:lnTo>
                    <a:pt x="1148" y="241"/>
                  </a:lnTo>
                  <a:lnTo>
                    <a:pt x="1113" y="248"/>
                  </a:lnTo>
                  <a:lnTo>
                    <a:pt x="1077" y="269"/>
                  </a:lnTo>
                  <a:lnTo>
                    <a:pt x="1063" y="276"/>
                  </a:lnTo>
                  <a:lnTo>
                    <a:pt x="985" y="361"/>
                  </a:lnTo>
                  <a:lnTo>
                    <a:pt x="943" y="369"/>
                  </a:lnTo>
                  <a:lnTo>
                    <a:pt x="936" y="376"/>
                  </a:lnTo>
                  <a:lnTo>
                    <a:pt x="907" y="447"/>
                  </a:lnTo>
                  <a:lnTo>
                    <a:pt x="886" y="447"/>
                  </a:lnTo>
                  <a:lnTo>
                    <a:pt x="865" y="517"/>
                  </a:lnTo>
                  <a:lnTo>
                    <a:pt x="843" y="510"/>
                  </a:lnTo>
                  <a:lnTo>
                    <a:pt x="829" y="525"/>
                  </a:lnTo>
                  <a:lnTo>
                    <a:pt x="794" y="517"/>
                  </a:lnTo>
                  <a:lnTo>
                    <a:pt x="773" y="489"/>
                  </a:lnTo>
                  <a:lnTo>
                    <a:pt x="758" y="503"/>
                  </a:lnTo>
                  <a:lnTo>
                    <a:pt x="702" y="496"/>
                  </a:lnTo>
                  <a:lnTo>
                    <a:pt x="680" y="475"/>
                  </a:lnTo>
                  <a:lnTo>
                    <a:pt x="588" y="475"/>
                  </a:lnTo>
                  <a:lnTo>
                    <a:pt x="581" y="468"/>
                  </a:lnTo>
                  <a:lnTo>
                    <a:pt x="489" y="539"/>
                  </a:lnTo>
                  <a:lnTo>
                    <a:pt x="461" y="546"/>
                  </a:lnTo>
                  <a:lnTo>
                    <a:pt x="482" y="581"/>
                  </a:lnTo>
                  <a:lnTo>
                    <a:pt x="496" y="595"/>
                  </a:lnTo>
                  <a:lnTo>
                    <a:pt x="503" y="617"/>
                  </a:lnTo>
                  <a:lnTo>
                    <a:pt x="567" y="624"/>
                  </a:lnTo>
                  <a:lnTo>
                    <a:pt x="574" y="645"/>
                  </a:lnTo>
                  <a:lnTo>
                    <a:pt x="510" y="680"/>
                  </a:lnTo>
                  <a:lnTo>
                    <a:pt x="517" y="702"/>
                  </a:lnTo>
                  <a:lnTo>
                    <a:pt x="482" y="716"/>
                  </a:lnTo>
                  <a:lnTo>
                    <a:pt x="425" y="751"/>
                  </a:lnTo>
                  <a:lnTo>
                    <a:pt x="447" y="836"/>
                  </a:lnTo>
                  <a:lnTo>
                    <a:pt x="418" y="858"/>
                  </a:lnTo>
                  <a:close/>
                </a:path>
              </a:pathLst>
            </a:custGeom>
            <a:solidFill>
              <a:srgbClr val="FCEAF3"/>
            </a:solidFill>
            <a:ln w="9525">
              <a:solidFill>
                <a:schemeClr val="accent2"/>
              </a:solidFill>
              <a:round/>
              <a:headEnd/>
              <a:tailEnd/>
            </a:ln>
          </p:spPr>
          <p:txBody>
            <a:bodyPr/>
            <a:lstStyle/>
            <a:p>
              <a:pPr fontAlgn="base">
                <a:spcBef>
                  <a:spcPct val="0"/>
                </a:spcBef>
                <a:spcAft>
                  <a:spcPct val="0"/>
                </a:spcAft>
              </a:pPr>
              <a:endParaRPr lang="en-GB" sz="2000">
                <a:solidFill>
                  <a:srgbClr val="1A1A70"/>
                </a:solidFill>
              </a:endParaRPr>
            </a:p>
          </p:txBody>
        </p:sp>
        <p:sp>
          <p:nvSpPr>
            <p:cNvPr id="135" name="Freeform 2"/>
            <p:cNvSpPr>
              <a:spLocks/>
            </p:cNvSpPr>
            <p:nvPr>
              <p:custDataLst>
                <p:tags r:id="rId10"/>
              </p:custDataLst>
            </p:nvPr>
          </p:nvSpPr>
          <p:spPr bwMode="gray">
            <a:xfrm>
              <a:off x="4267200" y="2940050"/>
              <a:ext cx="330200" cy="174625"/>
            </a:xfrm>
            <a:custGeom>
              <a:avLst/>
              <a:gdLst>
                <a:gd name="T0" fmla="*/ 0 w 204"/>
                <a:gd name="T1" fmla="*/ 2147483647 h 108"/>
                <a:gd name="T2" fmla="*/ 2147483647 w 204"/>
                <a:gd name="T3" fmla="*/ 2147483647 h 108"/>
                <a:gd name="T4" fmla="*/ 2147483647 w 204"/>
                <a:gd name="T5" fmla="*/ 2147483647 h 108"/>
                <a:gd name="T6" fmla="*/ 2147483647 w 204"/>
                <a:gd name="T7" fmla="*/ 2147483647 h 108"/>
                <a:gd name="T8" fmla="*/ 2147483647 w 204"/>
                <a:gd name="T9" fmla="*/ 0 h 108"/>
                <a:gd name="T10" fmla="*/ 2147483647 w 204"/>
                <a:gd name="T11" fmla="*/ 2147483647 h 108"/>
                <a:gd name="T12" fmla="*/ 2147483647 w 204"/>
                <a:gd name="T13" fmla="*/ 2147483647 h 108"/>
                <a:gd name="T14" fmla="*/ 2147483647 w 204"/>
                <a:gd name="T15" fmla="*/ 2147483647 h 108"/>
                <a:gd name="T16" fmla="*/ 2147483647 w 204"/>
                <a:gd name="T17" fmla="*/ 2147483647 h 108"/>
                <a:gd name="T18" fmla="*/ 2147483647 w 204"/>
                <a:gd name="T19" fmla="*/ 2147483647 h 108"/>
                <a:gd name="T20" fmla="*/ 2147483647 w 204"/>
                <a:gd name="T21" fmla="*/ 2147483647 h 108"/>
                <a:gd name="T22" fmla="*/ 2147483647 w 204"/>
                <a:gd name="T23" fmla="*/ 2147483647 h 108"/>
                <a:gd name="T24" fmla="*/ 2147483647 w 204"/>
                <a:gd name="T25" fmla="*/ 2147483647 h 108"/>
                <a:gd name="T26" fmla="*/ 2147483647 w 204"/>
                <a:gd name="T27" fmla="*/ 2147483647 h 108"/>
                <a:gd name="T28" fmla="*/ 2147483647 w 204"/>
                <a:gd name="T29" fmla="*/ 2147483647 h 108"/>
                <a:gd name="T30" fmla="*/ 2147483647 w 204"/>
                <a:gd name="T31" fmla="*/ 2147483647 h 108"/>
                <a:gd name="T32" fmla="*/ 2147483647 w 204"/>
                <a:gd name="T33" fmla="*/ 2147483647 h 108"/>
                <a:gd name="T34" fmla="*/ 2147483647 w 204"/>
                <a:gd name="T35" fmla="*/ 2147483647 h 108"/>
                <a:gd name="T36" fmla="*/ 2147483647 w 204"/>
                <a:gd name="T37" fmla="*/ 2147483647 h 108"/>
                <a:gd name="T38" fmla="*/ 2147483647 w 204"/>
                <a:gd name="T39" fmla="*/ 2147483647 h 108"/>
                <a:gd name="T40" fmla="*/ 2147483647 w 204"/>
                <a:gd name="T41" fmla="*/ 2147483647 h 108"/>
                <a:gd name="T42" fmla="*/ 2147483647 w 204"/>
                <a:gd name="T43" fmla="*/ 2147483647 h 108"/>
                <a:gd name="T44" fmla="*/ 0 w 204"/>
                <a:gd name="T45" fmla="*/ 2147483647 h 1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4"/>
                <a:gd name="T70" fmla="*/ 0 h 108"/>
                <a:gd name="T71" fmla="*/ 204 w 204"/>
                <a:gd name="T72" fmla="*/ 108 h 10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4" h="108">
                  <a:moveTo>
                    <a:pt x="0" y="85"/>
                  </a:moveTo>
                  <a:lnTo>
                    <a:pt x="2" y="19"/>
                  </a:lnTo>
                  <a:lnTo>
                    <a:pt x="54" y="10"/>
                  </a:lnTo>
                  <a:lnTo>
                    <a:pt x="93" y="1"/>
                  </a:lnTo>
                  <a:lnTo>
                    <a:pt x="105" y="0"/>
                  </a:lnTo>
                  <a:lnTo>
                    <a:pt x="149" y="31"/>
                  </a:lnTo>
                  <a:lnTo>
                    <a:pt x="153" y="16"/>
                  </a:lnTo>
                  <a:lnTo>
                    <a:pt x="159" y="25"/>
                  </a:lnTo>
                  <a:lnTo>
                    <a:pt x="182" y="4"/>
                  </a:lnTo>
                  <a:lnTo>
                    <a:pt x="204" y="72"/>
                  </a:lnTo>
                  <a:lnTo>
                    <a:pt x="204" y="105"/>
                  </a:lnTo>
                  <a:lnTo>
                    <a:pt x="176" y="103"/>
                  </a:lnTo>
                  <a:lnTo>
                    <a:pt x="165" y="84"/>
                  </a:lnTo>
                  <a:lnTo>
                    <a:pt x="138" y="91"/>
                  </a:lnTo>
                  <a:lnTo>
                    <a:pt x="132" y="84"/>
                  </a:lnTo>
                  <a:lnTo>
                    <a:pt x="119" y="91"/>
                  </a:lnTo>
                  <a:lnTo>
                    <a:pt x="110" y="78"/>
                  </a:lnTo>
                  <a:lnTo>
                    <a:pt x="93" y="108"/>
                  </a:lnTo>
                  <a:lnTo>
                    <a:pt x="81" y="99"/>
                  </a:lnTo>
                  <a:lnTo>
                    <a:pt x="48" y="93"/>
                  </a:lnTo>
                  <a:lnTo>
                    <a:pt x="27" y="90"/>
                  </a:lnTo>
                  <a:lnTo>
                    <a:pt x="14" y="84"/>
                  </a:lnTo>
                  <a:lnTo>
                    <a:pt x="0" y="85"/>
                  </a:lnTo>
                  <a:close/>
                </a:path>
              </a:pathLst>
            </a:custGeom>
            <a:solidFill>
              <a:schemeClr val="accent2">
                <a:lumMod val="40000"/>
                <a:lumOff val="60000"/>
              </a:schemeClr>
            </a:solidFill>
            <a:ln w="9525">
              <a:solidFill>
                <a:schemeClr val="accent2"/>
              </a:solidFill>
              <a:round/>
              <a:headEnd/>
              <a:tailEnd/>
            </a:ln>
          </p:spPr>
          <p:txBody>
            <a:bodyPr/>
            <a:lstStyle/>
            <a:p>
              <a:pPr fontAlgn="base">
                <a:spcBef>
                  <a:spcPct val="0"/>
                </a:spcBef>
                <a:spcAft>
                  <a:spcPct val="0"/>
                </a:spcAft>
              </a:pPr>
              <a:endParaRPr lang="en-GB" sz="2000">
                <a:solidFill>
                  <a:srgbClr val="1A1A70"/>
                </a:solidFill>
              </a:endParaRPr>
            </a:p>
          </p:txBody>
        </p:sp>
        <p:sp>
          <p:nvSpPr>
            <p:cNvPr id="136" name="Freeform 3"/>
            <p:cNvSpPr>
              <a:spLocks/>
            </p:cNvSpPr>
            <p:nvPr/>
          </p:nvSpPr>
          <p:spPr bwMode="gray">
            <a:xfrm>
              <a:off x="5859463" y="2151063"/>
              <a:ext cx="1074737" cy="1236662"/>
            </a:xfrm>
            <a:custGeom>
              <a:avLst/>
              <a:gdLst>
                <a:gd name="T0" fmla="*/ 2147483647 w 793"/>
                <a:gd name="T1" fmla="*/ 2147483647 h 914"/>
                <a:gd name="T2" fmla="*/ 2147483647 w 793"/>
                <a:gd name="T3" fmla="*/ 2147483647 h 914"/>
                <a:gd name="T4" fmla="*/ 2147483647 w 793"/>
                <a:gd name="T5" fmla="*/ 2147483647 h 914"/>
                <a:gd name="T6" fmla="*/ 2147483647 w 793"/>
                <a:gd name="T7" fmla="*/ 2147483647 h 914"/>
                <a:gd name="T8" fmla="*/ 2147483647 w 793"/>
                <a:gd name="T9" fmla="*/ 2147483647 h 914"/>
                <a:gd name="T10" fmla="*/ 2147483647 w 793"/>
                <a:gd name="T11" fmla="*/ 2147483647 h 914"/>
                <a:gd name="T12" fmla="*/ 2147483647 w 793"/>
                <a:gd name="T13" fmla="*/ 2147483647 h 914"/>
                <a:gd name="T14" fmla="*/ 0 w 793"/>
                <a:gd name="T15" fmla="*/ 2147483647 h 914"/>
                <a:gd name="T16" fmla="*/ 2147483647 w 793"/>
                <a:gd name="T17" fmla="*/ 2147483647 h 914"/>
                <a:gd name="T18" fmla="*/ 2147483647 w 793"/>
                <a:gd name="T19" fmla="*/ 2147483647 h 914"/>
                <a:gd name="T20" fmla="*/ 2147483647 w 793"/>
                <a:gd name="T21" fmla="*/ 2147483647 h 914"/>
                <a:gd name="T22" fmla="*/ 2147483647 w 793"/>
                <a:gd name="T23" fmla="*/ 2147483647 h 914"/>
                <a:gd name="T24" fmla="*/ 2147483647 w 793"/>
                <a:gd name="T25" fmla="*/ 2147483647 h 914"/>
                <a:gd name="T26" fmla="*/ 2147483647 w 793"/>
                <a:gd name="T27" fmla="*/ 2147483647 h 914"/>
                <a:gd name="T28" fmla="*/ 2147483647 w 793"/>
                <a:gd name="T29" fmla="*/ 2147483647 h 914"/>
                <a:gd name="T30" fmla="*/ 2147483647 w 793"/>
                <a:gd name="T31" fmla="*/ 2147483647 h 914"/>
                <a:gd name="T32" fmla="*/ 2147483647 w 793"/>
                <a:gd name="T33" fmla="*/ 2147483647 h 914"/>
                <a:gd name="T34" fmla="*/ 2147483647 w 793"/>
                <a:gd name="T35" fmla="*/ 2147483647 h 914"/>
                <a:gd name="T36" fmla="*/ 2147483647 w 793"/>
                <a:gd name="T37" fmla="*/ 2147483647 h 914"/>
                <a:gd name="T38" fmla="*/ 2147483647 w 793"/>
                <a:gd name="T39" fmla="*/ 2147483647 h 914"/>
                <a:gd name="T40" fmla="*/ 2147483647 w 793"/>
                <a:gd name="T41" fmla="*/ 2147483647 h 914"/>
                <a:gd name="T42" fmla="*/ 2147483647 w 793"/>
                <a:gd name="T43" fmla="*/ 2147483647 h 914"/>
                <a:gd name="T44" fmla="*/ 2147483647 w 793"/>
                <a:gd name="T45" fmla="*/ 2147483647 h 914"/>
                <a:gd name="T46" fmla="*/ 2147483647 w 793"/>
                <a:gd name="T47" fmla="*/ 2147483647 h 914"/>
                <a:gd name="T48" fmla="*/ 2147483647 w 793"/>
                <a:gd name="T49" fmla="*/ 2147483647 h 914"/>
                <a:gd name="T50" fmla="*/ 2147483647 w 793"/>
                <a:gd name="T51" fmla="*/ 0 h 914"/>
                <a:gd name="T52" fmla="*/ 2147483647 w 793"/>
                <a:gd name="T53" fmla="*/ 2147483647 h 914"/>
                <a:gd name="T54" fmla="*/ 2147483647 w 793"/>
                <a:gd name="T55" fmla="*/ 2147483647 h 914"/>
                <a:gd name="T56" fmla="*/ 2147483647 w 793"/>
                <a:gd name="T57" fmla="*/ 2147483647 h 914"/>
                <a:gd name="T58" fmla="*/ 2147483647 w 793"/>
                <a:gd name="T59" fmla="*/ 2147483647 h 914"/>
                <a:gd name="T60" fmla="*/ 2147483647 w 793"/>
                <a:gd name="T61" fmla="*/ 2147483647 h 914"/>
                <a:gd name="T62" fmla="*/ 2147483647 w 793"/>
                <a:gd name="T63" fmla="*/ 2147483647 h 914"/>
                <a:gd name="T64" fmla="*/ 2147483647 w 793"/>
                <a:gd name="T65" fmla="*/ 2147483647 h 914"/>
                <a:gd name="T66" fmla="*/ 2147483647 w 793"/>
                <a:gd name="T67" fmla="*/ 2147483647 h 914"/>
                <a:gd name="T68" fmla="*/ 2147483647 w 793"/>
                <a:gd name="T69" fmla="*/ 2147483647 h 914"/>
                <a:gd name="T70" fmla="*/ 2147483647 w 793"/>
                <a:gd name="T71" fmla="*/ 2147483647 h 914"/>
                <a:gd name="T72" fmla="*/ 2147483647 w 793"/>
                <a:gd name="T73" fmla="*/ 2147483647 h 914"/>
                <a:gd name="T74" fmla="*/ 2147483647 w 793"/>
                <a:gd name="T75" fmla="*/ 2147483647 h 914"/>
                <a:gd name="T76" fmla="*/ 2147483647 w 793"/>
                <a:gd name="T77" fmla="*/ 2147483647 h 914"/>
                <a:gd name="T78" fmla="*/ 2147483647 w 793"/>
                <a:gd name="T79" fmla="*/ 2147483647 h 914"/>
                <a:gd name="T80" fmla="*/ 2147483647 w 793"/>
                <a:gd name="T81" fmla="*/ 2147483647 h 914"/>
                <a:gd name="T82" fmla="*/ 2147483647 w 793"/>
                <a:gd name="T83" fmla="*/ 2147483647 h 914"/>
                <a:gd name="T84" fmla="*/ 2147483647 w 793"/>
                <a:gd name="T85" fmla="*/ 2147483647 h 914"/>
                <a:gd name="T86" fmla="*/ 2147483647 w 793"/>
                <a:gd name="T87" fmla="*/ 2147483647 h 914"/>
                <a:gd name="T88" fmla="*/ 2147483647 w 793"/>
                <a:gd name="T89" fmla="*/ 2147483647 h 914"/>
                <a:gd name="T90" fmla="*/ 2147483647 w 793"/>
                <a:gd name="T91" fmla="*/ 2147483647 h 914"/>
                <a:gd name="T92" fmla="*/ 2147483647 w 793"/>
                <a:gd name="T93" fmla="*/ 2147483647 h 914"/>
                <a:gd name="T94" fmla="*/ 2147483647 w 793"/>
                <a:gd name="T95" fmla="*/ 2147483647 h 914"/>
                <a:gd name="T96" fmla="*/ 2147483647 w 793"/>
                <a:gd name="T97" fmla="*/ 2147483647 h 914"/>
                <a:gd name="T98" fmla="*/ 2147483647 w 793"/>
                <a:gd name="T99" fmla="*/ 2147483647 h 914"/>
                <a:gd name="T100" fmla="*/ 2147483647 w 793"/>
                <a:gd name="T101" fmla="*/ 2147483647 h 914"/>
                <a:gd name="T102" fmla="*/ 2147483647 w 793"/>
                <a:gd name="T103" fmla="*/ 2147483647 h 914"/>
                <a:gd name="T104" fmla="*/ 2147483647 w 793"/>
                <a:gd name="T105" fmla="*/ 2147483647 h 914"/>
                <a:gd name="T106" fmla="*/ 2147483647 w 793"/>
                <a:gd name="T107" fmla="*/ 2147483647 h 914"/>
                <a:gd name="T108" fmla="*/ 2147483647 w 793"/>
                <a:gd name="T109" fmla="*/ 2147483647 h 914"/>
                <a:gd name="T110" fmla="*/ 2147483647 w 793"/>
                <a:gd name="T111" fmla="*/ 2147483647 h 9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93"/>
                <a:gd name="T169" fmla="*/ 0 h 914"/>
                <a:gd name="T170" fmla="*/ 793 w 793"/>
                <a:gd name="T171" fmla="*/ 914 h 9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93" h="914">
                  <a:moveTo>
                    <a:pt x="156" y="815"/>
                  </a:moveTo>
                  <a:lnTo>
                    <a:pt x="141" y="701"/>
                  </a:lnTo>
                  <a:lnTo>
                    <a:pt x="99" y="694"/>
                  </a:lnTo>
                  <a:lnTo>
                    <a:pt x="78" y="673"/>
                  </a:lnTo>
                  <a:lnTo>
                    <a:pt x="28" y="645"/>
                  </a:lnTo>
                  <a:lnTo>
                    <a:pt x="28" y="623"/>
                  </a:lnTo>
                  <a:lnTo>
                    <a:pt x="21" y="574"/>
                  </a:lnTo>
                  <a:lnTo>
                    <a:pt x="0" y="538"/>
                  </a:lnTo>
                  <a:lnTo>
                    <a:pt x="21" y="496"/>
                  </a:lnTo>
                  <a:lnTo>
                    <a:pt x="49" y="503"/>
                  </a:lnTo>
                  <a:lnTo>
                    <a:pt x="92" y="503"/>
                  </a:lnTo>
                  <a:lnTo>
                    <a:pt x="127" y="482"/>
                  </a:lnTo>
                  <a:lnTo>
                    <a:pt x="177" y="468"/>
                  </a:lnTo>
                  <a:lnTo>
                    <a:pt x="198" y="496"/>
                  </a:lnTo>
                  <a:lnTo>
                    <a:pt x="283" y="446"/>
                  </a:lnTo>
                  <a:lnTo>
                    <a:pt x="283" y="439"/>
                  </a:lnTo>
                  <a:lnTo>
                    <a:pt x="311" y="439"/>
                  </a:lnTo>
                  <a:lnTo>
                    <a:pt x="375" y="347"/>
                  </a:lnTo>
                  <a:lnTo>
                    <a:pt x="404" y="340"/>
                  </a:lnTo>
                  <a:lnTo>
                    <a:pt x="432" y="319"/>
                  </a:lnTo>
                  <a:lnTo>
                    <a:pt x="439" y="297"/>
                  </a:lnTo>
                  <a:lnTo>
                    <a:pt x="446" y="241"/>
                  </a:lnTo>
                  <a:lnTo>
                    <a:pt x="474" y="170"/>
                  </a:lnTo>
                  <a:lnTo>
                    <a:pt x="446" y="163"/>
                  </a:lnTo>
                  <a:lnTo>
                    <a:pt x="446" y="106"/>
                  </a:lnTo>
                  <a:lnTo>
                    <a:pt x="609" y="0"/>
                  </a:lnTo>
                  <a:lnTo>
                    <a:pt x="616" y="35"/>
                  </a:lnTo>
                  <a:lnTo>
                    <a:pt x="602" y="156"/>
                  </a:lnTo>
                  <a:lnTo>
                    <a:pt x="588" y="177"/>
                  </a:lnTo>
                  <a:lnTo>
                    <a:pt x="574" y="191"/>
                  </a:lnTo>
                  <a:lnTo>
                    <a:pt x="574" y="290"/>
                  </a:lnTo>
                  <a:lnTo>
                    <a:pt x="531" y="305"/>
                  </a:lnTo>
                  <a:lnTo>
                    <a:pt x="581" y="326"/>
                  </a:lnTo>
                  <a:lnTo>
                    <a:pt x="630" y="382"/>
                  </a:lnTo>
                  <a:lnTo>
                    <a:pt x="687" y="382"/>
                  </a:lnTo>
                  <a:lnTo>
                    <a:pt x="722" y="368"/>
                  </a:lnTo>
                  <a:lnTo>
                    <a:pt x="772" y="397"/>
                  </a:lnTo>
                  <a:lnTo>
                    <a:pt x="765" y="460"/>
                  </a:lnTo>
                  <a:lnTo>
                    <a:pt x="765" y="482"/>
                  </a:lnTo>
                  <a:lnTo>
                    <a:pt x="793" y="510"/>
                  </a:lnTo>
                  <a:lnTo>
                    <a:pt x="765" y="560"/>
                  </a:lnTo>
                  <a:lnTo>
                    <a:pt x="758" y="574"/>
                  </a:lnTo>
                  <a:lnTo>
                    <a:pt x="730" y="602"/>
                  </a:lnTo>
                  <a:lnTo>
                    <a:pt x="722" y="631"/>
                  </a:lnTo>
                  <a:lnTo>
                    <a:pt x="673" y="673"/>
                  </a:lnTo>
                  <a:lnTo>
                    <a:pt x="602" y="772"/>
                  </a:lnTo>
                  <a:lnTo>
                    <a:pt x="595" y="794"/>
                  </a:lnTo>
                  <a:lnTo>
                    <a:pt x="552" y="914"/>
                  </a:lnTo>
                  <a:lnTo>
                    <a:pt x="460" y="864"/>
                  </a:lnTo>
                  <a:lnTo>
                    <a:pt x="389" y="808"/>
                  </a:lnTo>
                  <a:lnTo>
                    <a:pt x="347" y="794"/>
                  </a:lnTo>
                  <a:lnTo>
                    <a:pt x="326" y="801"/>
                  </a:lnTo>
                  <a:lnTo>
                    <a:pt x="283" y="822"/>
                  </a:lnTo>
                  <a:lnTo>
                    <a:pt x="212" y="843"/>
                  </a:lnTo>
                  <a:lnTo>
                    <a:pt x="177" y="836"/>
                  </a:lnTo>
                  <a:lnTo>
                    <a:pt x="156" y="815"/>
                  </a:lnTo>
                  <a:close/>
                </a:path>
              </a:pathLst>
            </a:custGeom>
            <a:solidFill>
              <a:schemeClr val="accent2">
                <a:lumMod val="40000"/>
                <a:lumOff val="60000"/>
              </a:schemeClr>
            </a:solidFill>
            <a:ln w="9525">
              <a:solidFill>
                <a:schemeClr val="accent2"/>
              </a:solidFill>
              <a:round/>
              <a:headEnd/>
              <a:tailEnd/>
            </a:ln>
          </p:spPr>
          <p:txBody>
            <a:bodyPr/>
            <a:lstStyle/>
            <a:p>
              <a:pPr fontAlgn="base">
                <a:spcBef>
                  <a:spcPct val="0"/>
                </a:spcBef>
                <a:spcAft>
                  <a:spcPct val="0"/>
                </a:spcAft>
              </a:pPr>
              <a:endParaRPr lang="en-GB" sz="2000">
                <a:solidFill>
                  <a:srgbClr val="1A1A70"/>
                </a:solidFill>
              </a:endParaRPr>
            </a:p>
          </p:txBody>
        </p:sp>
        <p:sp>
          <p:nvSpPr>
            <p:cNvPr id="137" name="Freeform 4"/>
            <p:cNvSpPr>
              <a:spLocks/>
            </p:cNvSpPr>
            <p:nvPr/>
          </p:nvSpPr>
          <p:spPr bwMode="gray">
            <a:xfrm>
              <a:off x="2836863" y="750888"/>
              <a:ext cx="1516062" cy="1571625"/>
            </a:xfrm>
            <a:custGeom>
              <a:avLst/>
              <a:gdLst>
                <a:gd name="T0" fmla="*/ 2147483647 w 1119"/>
                <a:gd name="T1" fmla="*/ 2147483647 h 1162"/>
                <a:gd name="T2" fmla="*/ 2147483647 w 1119"/>
                <a:gd name="T3" fmla="*/ 2147483647 h 1162"/>
                <a:gd name="T4" fmla="*/ 2147483647 w 1119"/>
                <a:gd name="T5" fmla="*/ 2147483647 h 1162"/>
                <a:gd name="T6" fmla="*/ 2147483647 w 1119"/>
                <a:gd name="T7" fmla="*/ 2147483647 h 1162"/>
                <a:gd name="T8" fmla="*/ 2147483647 w 1119"/>
                <a:gd name="T9" fmla="*/ 2147483647 h 1162"/>
                <a:gd name="T10" fmla="*/ 2147483647 w 1119"/>
                <a:gd name="T11" fmla="*/ 2147483647 h 1162"/>
                <a:gd name="T12" fmla="*/ 2147483647 w 1119"/>
                <a:gd name="T13" fmla="*/ 2147483647 h 1162"/>
                <a:gd name="T14" fmla="*/ 2147483647 w 1119"/>
                <a:gd name="T15" fmla="*/ 2147483647 h 1162"/>
                <a:gd name="T16" fmla="*/ 2147483647 w 1119"/>
                <a:gd name="T17" fmla="*/ 2147483647 h 1162"/>
                <a:gd name="T18" fmla="*/ 2147483647 w 1119"/>
                <a:gd name="T19" fmla="*/ 2147483647 h 1162"/>
                <a:gd name="T20" fmla="*/ 2147483647 w 1119"/>
                <a:gd name="T21" fmla="*/ 2147483647 h 1162"/>
                <a:gd name="T22" fmla="*/ 2147483647 w 1119"/>
                <a:gd name="T23" fmla="*/ 2147483647 h 1162"/>
                <a:gd name="T24" fmla="*/ 2147483647 w 1119"/>
                <a:gd name="T25" fmla="*/ 2147483647 h 1162"/>
                <a:gd name="T26" fmla="*/ 2147483647 w 1119"/>
                <a:gd name="T27" fmla="*/ 2147483647 h 1162"/>
                <a:gd name="T28" fmla="*/ 2147483647 w 1119"/>
                <a:gd name="T29" fmla="*/ 2147483647 h 1162"/>
                <a:gd name="T30" fmla="*/ 2147483647 w 1119"/>
                <a:gd name="T31" fmla="*/ 2147483647 h 1162"/>
                <a:gd name="T32" fmla="*/ 2147483647 w 1119"/>
                <a:gd name="T33" fmla="*/ 2147483647 h 1162"/>
                <a:gd name="T34" fmla="*/ 2147483647 w 1119"/>
                <a:gd name="T35" fmla="*/ 2147483647 h 1162"/>
                <a:gd name="T36" fmla="*/ 2147483647 w 1119"/>
                <a:gd name="T37" fmla="*/ 2147483647 h 1162"/>
                <a:gd name="T38" fmla="*/ 2147483647 w 1119"/>
                <a:gd name="T39" fmla="*/ 2147483647 h 1162"/>
                <a:gd name="T40" fmla="*/ 2147483647 w 1119"/>
                <a:gd name="T41" fmla="*/ 2147483647 h 1162"/>
                <a:gd name="T42" fmla="*/ 2147483647 w 1119"/>
                <a:gd name="T43" fmla="*/ 2147483647 h 1162"/>
                <a:gd name="T44" fmla="*/ 2147483647 w 1119"/>
                <a:gd name="T45" fmla="*/ 2147483647 h 1162"/>
                <a:gd name="T46" fmla="*/ 2147483647 w 1119"/>
                <a:gd name="T47" fmla="*/ 2147483647 h 1162"/>
                <a:gd name="T48" fmla="*/ 2147483647 w 1119"/>
                <a:gd name="T49" fmla="*/ 2147483647 h 1162"/>
                <a:gd name="T50" fmla="*/ 2147483647 w 1119"/>
                <a:gd name="T51" fmla="*/ 2147483647 h 1162"/>
                <a:gd name="T52" fmla="*/ 2147483647 w 1119"/>
                <a:gd name="T53" fmla="*/ 2147483647 h 1162"/>
                <a:gd name="T54" fmla="*/ 2147483647 w 1119"/>
                <a:gd name="T55" fmla="*/ 2147483647 h 1162"/>
                <a:gd name="T56" fmla="*/ 2147483647 w 1119"/>
                <a:gd name="T57" fmla="*/ 2147483647 h 1162"/>
                <a:gd name="T58" fmla="*/ 2147483647 w 1119"/>
                <a:gd name="T59" fmla="*/ 2147483647 h 1162"/>
                <a:gd name="T60" fmla="*/ 2147483647 w 1119"/>
                <a:gd name="T61" fmla="*/ 2147483647 h 1162"/>
                <a:gd name="T62" fmla="*/ 2147483647 w 1119"/>
                <a:gd name="T63" fmla="*/ 2147483647 h 1162"/>
                <a:gd name="T64" fmla="*/ 2147483647 w 1119"/>
                <a:gd name="T65" fmla="*/ 2147483647 h 1162"/>
                <a:gd name="T66" fmla="*/ 2147483647 w 1119"/>
                <a:gd name="T67" fmla="*/ 2147483647 h 1162"/>
                <a:gd name="T68" fmla="*/ 2147483647 w 1119"/>
                <a:gd name="T69" fmla="*/ 2147483647 h 11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19"/>
                <a:gd name="T106" fmla="*/ 0 h 1162"/>
                <a:gd name="T107" fmla="*/ 1119 w 1119"/>
                <a:gd name="T108" fmla="*/ 1162 h 11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19" h="1162">
                  <a:moveTo>
                    <a:pt x="191" y="652"/>
                  </a:moveTo>
                  <a:lnTo>
                    <a:pt x="155" y="581"/>
                  </a:lnTo>
                  <a:lnTo>
                    <a:pt x="148" y="574"/>
                  </a:lnTo>
                  <a:lnTo>
                    <a:pt x="127" y="546"/>
                  </a:lnTo>
                  <a:lnTo>
                    <a:pt x="127" y="524"/>
                  </a:lnTo>
                  <a:lnTo>
                    <a:pt x="77" y="447"/>
                  </a:lnTo>
                  <a:lnTo>
                    <a:pt x="0" y="269"/>
                  </a:lnTo>
                  <a:lnTo>
                    <a:pt x="7" y="241"/>
                  </a:lnTo>
                  <a:lnTo>
                    <a:pt x="70" y="262"/>
                  </a:lnTo>
                  <a:lnTo>
                    <a:pt x="198" y="248"/>
                  </a:lnTo>
                  <a:lnTo>
                    <a:pt x="219" y="213"/>
                  </a:lnTo>
                  <a:lnTo>
                    <a:pt x="276" y="198"/>
                  </a:lnTo>
                  <a:lnTo>
                    <a:pt x="325" y="220"/>
                  </a:lnTo>
                  <a:lnTo>
                    <a:pt x="340" y="220"/>
                  </a:lnTo>
                  <a:lnTo>
                    <a:pt x="354" y="198"/>
                  </a:lnTo>
                  <a:lnTo>
                    <a:pt x="382" y="106"/>
                  </a:lnTo>
                  <a:lnTo>
                    <a:pt x="524" y="78"/>
                  </a:lnTo>
                  <a:lnTo>
                    <a:pt x="545" y="106"/>
                  </a:lnTo>
                  <a:lnTo>
                    <a:pt x="651" y="71"/>
                  </a:lnTo>
                  <a:lnTo>
                    <a:pt x="651" y="21"/>
                  </a:lnTo>
                  <a:lnTo>
                    <a:pt x="715" y="0"/>
                  </a:lnTo>
                  <a:lnTo>
                    <a:pt x="765" y="64"/>
                  </a:lnTo>
                  <a:lnTo>
                    <a:pt x="793" y="35"/>
                  </a:lnTo>
                  <a:lnTo>
                    <a:pt x="850" y="14"/>
                  </a:lnTo>
                  <a:lnTo>
                    <a:pt x="807" y="85"/>
                  </a:lnTo>
                  <a:lnTo>
                    <a:pt x="864" y="113"/>
                  </a:lnTo>
                  <a:lnTo>
                    <a:pt x="985" y="184"/>
                  </a:lnTo>
                  <a:lnTo>
                    <a:pt x="999" y="298"/>
                  </a:lnTo>
                  <a:lnTo>
                    <a:pt x="1020" y="298"/>
                  </a:lnTo>
                  <a:lnTo>
                    <a:pt x="1013" y="326"/>
                  </a:lnTo>
                  <a:lnTo>
                    <a:pt x="1034" y="326"/>
                  </a:lnTo>
                  <a:lnTo>
                    <a:pt x="1048" y="369"/>
                  </a:lnTo>
                  <a:lnTo>
                    <a:pt x="1119" y="454"/>
                  </a:lnTo>
                  <a:lnTo>
                    <a:pt x="1020" y="595"/>
                  </a:lnTo>
                  <a:lnTo>
                    <a:pt x="999" y="602"/>
                  </a:lnTo>
                  <a:lnTo>
                    <a:pt x="1027" y="666"/>
                  </a:lnTo>
                  <a:lnTo>
                    <a:pt x="999" y="673"/>
                  </a:lnTo>
                  <a:lnTo>
                    <a:pt x="977" y="765"/>
                  </a:lnTo>
                  <a:lnTo>
                    <a:pt x="928" y="780"/>
                  </a:lnTo>
                  <a:lnTo>
                    <a:pt x="907" y="702"/>
                  </a:lnTo>
                  <a:lnTo>
                    <a:pt x="864" y="773"/>
                  </a:lnTo>
                  <a:lnTo>
                    <a:pt x="864" y="872"/>
                  </a:lnTo>
                  <a:lnTo>
                    <a:pt x="871" y="893"/>
                  </a:lnTo>
                  <a:lnTo>
                    <a:pt x="857" y="907"/>
                  </a:lnTo>
                  <a:lnTo>
                    <a:pt x="843" y="893"/>
                  </a:lnTo>
                  <a:lnTo>
                    <a:pt x="807" y="928"/>
                  </a:lnTo>
                  <a:lnTo>
                    <a:pt x="779" y="1013"/>
                  </a:lnTo>
                  <a:lnTo>
                    <a:pt x="744" y="1049"/>
                  </a:lnTo>
                  <a:lnTo>
                    <a:pt x="673" y="1056"/>
                  </a:lnTo>
                  <a:lnTo>
                    <a:pt x="637" y="1077"/>
                  </a:lnTo>
                  <a:lnTo>
                    <a:pt x="630" y="1106"/>
                  </a:lnTo>
                  <a:lnTo>
                    <a:pt x="581" y="1141"/>
                  </a:lnTo>
                  <a:lnTo>
                    <a:pt x="559" y="1162"/>
                  </a:lnTo>
                  <a:lnTo>
                    <a:pt x="503" y="1162"/>
                  </a:lnTo>
                  <a:lnTo>
                    <a:pt x="467" y="1155"/>
                  </a:lnTo>
                  <a:lnTo>
                    <a:pt x="418" y="1049"/>
                  </a:lnTo>
                  <a:lnTo>
                    <a:pt x="375" y="964"/>
                  </a:lnTo>
                  <a:lnTo>
                    <a:pt x="361" y="971"/>
                  </a:lnTo>
                  <a:lnTo>
                    <a:pt x="304" y="957"/>
                  </a:lnTo>
                  <a:lnTo>
                    <a:pt x="276" y="964"/>
                  </a:lnTo>
                  <a:lnTo>
                    <a:pt x="276" y="992"/>
                  </a:lnTo>
                  <a:lnTo>
                    <a:pt x="255" y="978"/>
                  </a:lnTo>
                  <a:lnTo>
                    <a:pt x="248" y="957"/>
                  </a:lnTo>
                  <a:lnTo>
                    <a:pt x="255" y="865"/>
                  </a:lnTo>
                  <a:lnTo>
                    <a:pt x="283" y="829"/>
                  </a:lnTo>
                  <a:lnTo>
                    <a:pt x="255" y="765"/>
                  </a:lnTo>
                  <a:lnTo>
                    <a:pt x="248" y="751"/>
                  </a:lnTo>
                  <a:lnTo>
                    <a:pt x="233" y="737"/>
                  </a:lnTo>
                  <a:lnTo>
                    <a:pt x="212" y="695"/>
                  </a:lnTo>
                  <a:lnTo>
                    <a:pt x="212" y="680"/>
                  </a:lnTo>
                  <a:lnTo>
                    <a:pt x="191" y="652"/>
                  </a:lnTo>
                  <a:close/>
                </a:path>
              </a:pathLst>
            </a:custGeom>
            <a:solidFill>
              <a:schemeClr val="accent2"/>
            </a:solidFill>
            <a:ln w="9525">
              <a:solidFill>
                <a:srgbClr val="FCEAF3"/>
              </a:solidFill>
              <a:round/>
              <a:headEnd/>
              <a:tailEnd/>
            </a:ln>
          </p:spPr>
          <p:txBody>
            <a:bodyPr/>
            <a:lstStyle/>
            <a:p>
              <a:pPr fontAlgn="base">
                <a:spcBef>
                  <a:spcPct val="0"/>
                </a:spcBef>
                <a:spcAft>
                  <a:spcPct val="0"/>
                </a:spcAft>
              </a:pPr>
              <a:endParaRPr lang="en-GB" sz="2000">
                <a:solidFill>
                  <a:srgbClr val="1A1A70"/>
                </a:solidFill>
              </a:endParaRPr>
            </a:p>
          </p:txBody>
        </p:sp>
        <p:sp>
          <p:nvSpPr>
            <p:cNvPr id="138" name="Freeform 5"/>
            <p:cNvSpPr>
              <a:spLocks/>
            </p:cNvSpPr>
            <p:nvPr/>
          </p:nvSpPr>
          <p:spPr bwMode="gray">
            <a:xfrm>
              <a:off x="5724525" y="3302000"/>
              <a:ext cx="1335088" cy="1497013"/>
            </a:xfrm>
            <a:custGeom>
              <a:avLst/>
              <a:gdLst>
                <a:gd name="T0" fmla="*/ 0 w 985"/>
                <a:gd name="T1" fmla="*/ 2147483647 h 1106"/>
                <a:gd name="T2" fmla="*/ 2147483647 w 985"/>
                <a:gd name="T3" fmla="*/ 2147483647 h 1106"/>
                <a:gd name="T4" fmla="*/ 2147483647 w 985"/>
                <a:gd name="T5" fmla="*/ 2147483647 h 1106"/>
                <a:gd name="T6" fmla="*/ 2147483647 w 985"/>
                <a:gd name="T7" fmla="*/ 2147483647 h 1106"/>
                <a:gd name="T8" fmla="*/ 2147483647 w 985"/>
                <a:gd name="T9" fmla="*/ 2147483647 h 1106"/>
                <a:gd name="T10" fmla="*/ 2147483647 w 985"/>
                <a:gd name="T11" fmla="*/ 2147483647 h 1106"/>
                <a:gd name="T12" fmla="*/ 2147483647 w 985"/>
                <a:gd name="T13" fmla="*/ 2147483647 h 1106"/>
                <a:gd name="T14" fmla="*/ 2147483647 w 985"/>
                <a:gd name="T15" fmla="*/ 2147483647 h 1106"/>
                <a:gd name="T16" fmla="*/ 2147483647 w 985"/>
                <a:gd name="T17" fmla="*/ 2147483647 h 1106"/>
                <a:gd name="T18" fmla="*/ 2147483647 w 985"/>
                <a:gd name="T19" fmla="*/ 2147483647 h 1106"/>
                <a:gd name="T20" fmla="*/ 2147483647 w 985"/>
                <a:gd name="T21" fmla="*/ 2147483647 h 1106"/>
                <a:gd name="T22" fmla="*/ 2147483647 w 985"/>
                <a:gd name="T23" fmla="*/ 2147483647 h 1106"/>
                <a:gd name="T24" fmla="*/ 2147483647 w 985"/>
                <a:gd name="T25" fmla="*/ 2147483647 h 1106"/>
                <a:gd name="T26" fmla="*/ 2147483647 w 985"/>
                <a:gd name="T27" fmla="*/ 2147483647 h 1106"/>
                <a:gd name="T28" fmla="*/ 2147483647 w 985"/>
                <a:gd name="T29" fmla="*/ 2147483647 h 1106"/>
                <a:gd name="T30" fmla="*/ 2147483647 w 985"/>
                <a:gd name="T31" fmla="*/ 2147483647 h 1106"/>
                <a:gd name="T32" fmla="*/ 2147483647 w 985"/>
                <a:gd name="T33" fmla="*/ 2147483647 h 1106"/>
                <a:gd name="T34" fmla="*/ 2147483647 w 985"/>
                <a:gd name="T35" fmla="*/ 2147483647 h 1106"/>
                <a:gd name="T36" fmla="*/ 2147483647 w 985"/>
                <a:gd name="T37" fmla="*/ 2147483647 h 1106"/>
                <a:gd name="T38" fmla="*/ 2147483647 w 985"/>
                <a:gd name="T39" fmla="*/ 2147483647 h 1106"/>
                <a:gd name="T40" fmla="*/ 2147483647 w 985"/>
                <a:gd name="T41" fmla="*/ 2147483647 h 1106"/>
                <a:gd name="T42" fmla="*/ 2147483647 w 985"/>
                <a:gd name="T43" fmla="*/ 2147483647 h 1106"/>
                <a:gd name="T44" fmla="*/ 2147483647 w 985"/>
                <a:gd name="T45" fmla="*/ 2147483647 h 1106"/>
                <a:gd name="T46" fmla="*/ 2147483647 w 985"/>
                <a:gd name="T47" fmla="*/ 2147483647 h 1106"/>
                <a:gd name="T48" fmla="*/ 2147483647 w 985"/>
                <a:gd name="T49" fmla="*/ 0 h 1106"/>
                <a:gd name="T50" fmla="*/ 2147483647 w 985"/>
                <a:gd name="T51" fmla="*/ 2147483647 h 1106"/>
                <a:gd name="T52" fmla="*/ 2147483647 w 985"/>
                <a:gd name="T53" fmla="*/ 2147483647 h 1106"/>
                <a:gd name="T54" fmla="*/ 2147483647 w 985"/>
                <a:gd name="T55" fmla="*/ 2147483647 h 1106"/>
                <a:gd name="T56" fmla="*/ 2147483647 w 985"/>
                <a:gd name="T57" fmla="*/ 2147483647 h 1106"/>
                <a:gd name="T58" fmla="*/ 2147483647 w 985"/>
                <a:gd name="T59" fmla="*/ 2147483647 h 1106"/>
                <a:gd name="T60" fmla="*/ 2147483647 w 985"/>
                <a:gd name="T61" fmla="*/ 2147483647 h 1106"/>
                <a:gd name="T62" fmla="*/ 2147483647 w 985"/>
                <a:gd name="T63" fmla="*/ 2147483647 h 1106"/>
                <a:gd name="T64" fmla="*/ 2147483647 w 985"/>
                <a:gd name="T65" fmla="*/ 2147483647 h 1106"/>
                <a:gd name="T66" fmla="*/ 2147483647 w 985"/>
                <a:gd name="T67" fmla="*/ 2147483647 h 1106"/>
                <a:gd name="T68" fmla="*/ 2147483647 w 985"/>
                <a:gd name="T69" fmla="*/ 2147483647 h 1106"/>
                <a:gd name="T70" fmla="*/ 2147483647 w 985"/>
                <a:gd name="T71" fmla="*/ 2147483647 h 1106"/>
                <a:gd name="T72" fmla="*/ 2147483647 w 985"/>
                <a:gd name="T73" fmla="*/ 2147483647 h 1106"/>
                <a:gd name="T74" fmla="*/ 2147483647 w 985"/>
                <a:gd name="T75" fmla="*/ 2147483647 h 1106"/>
                <a:gd name="T76" fmla="*/ 2147483647 w 985"/>
                <a:gd name="T77" fmla="*/ 2147483647 h 1106"/>
                <a:gd name="T78" fmla="*/ 2147483647 w 985"/>
                <a:gd name="T79" fmla="*/ 2147483647 h 1106"/>
                <a:gd name="T80" fmla="*/ 2147483647 w 985"/>
                <a:gd name="T81" fmla="*/ 2147483647 h 1106"/>
                <a:gd name="T82" fmla="*/ 2147483647 w 985"/>
                <a:gd name="T83" fmla="*/ 2147483647 h 1106"/>
                <a:gd name="T84" fmla="*/ 2147483647 w 985"/>
                <a:gd name="T85" fmla="*/ 2147483647 h 1106"/>
                <a:gd name="T86" fmla="*/ 2147483647 w 985"/>
                <a:gd name="T87" fmla="*/ 2147483647 h 1106"/>
                <a:gd name="T88" fmla="*/ 2147483647 w 985"/>
                <a:gd name="T89" fmla="*/ 2147483647 h 1106"/>
                <a:gd name="T90" fmla="*/ 2147483647 w 985"/>
                <a:gd name="T91" fmla="*/ 2147483647 h 1106"/>
                <a:gd name="T92" fmla="*/ 2147483647 w 985"/>
                <a:gd name="T93" fmla="*/ 2147483647 h 1106"/>
                <a:gd name="T94" fmla="*/ 2147483647 w 985"/>
                <a:gd name="T95" fmla="*/ 2147483647 h 1106"/>
                <a:gd name="T96" fmla="*/ 2147483647 w 985"/>
                <a:gd name="T97" fmla="*/ 2147483647 h 1106"/>
                <a:gd name="T98" fmla="*/ 2147483647 w 985"/>
                <a:gd name="T99" fmla="*/ 2147483647 h 1106"/>
                <a:gd name="T100" fmla="*/ 2147483647 w 985"/>
                <a:gd name="T101" fmla="*/ 2147483647 h 1106"/>
                <a:gd name="T102" fmla="*/ 2147483647 w 985"/>
                <a:gd name="T103" fmla="*/ 2147483647 h 1106"/>
                <a:gd name="T104" fmla="*/ 2147483647 w 985"/>
                <a:gd name="T105" fmla="*/ 2147483647 h 1106"/>
                <a:gd name="T106" fmla="*/ 2147483647 w 985"/>
                <a:gd name="T107" fmla="*/ 2147483647 h 1106"/>
                <a:gd name="T108" fmla="*/ 2147483647 w 985"/>
                <a:gd name="T109" fmla="*/ 2147483647 h 1106"/>
                <a:gd name="T110" fmla="*/ 2147483647 w 985"/>
                <a:gd name="T111" fmla="*/ 2147483647 h 1106"/>
                <a:gd name="T112" fmla="*/ 2147483647 w 985"/>
                <a:gd name="T113" fmla="*/ 2147483647 h 1106"/>
                <a:gd name="T114" fmla="*/ 2147483647 w 985"/>
                <a:gd name="T115" fmla="*/ 2147483647 h 1106"/>
                <a:gd name="T116" fmla="*/ 0 w 985"/>
                <a:gd name="T117" fmla="*/ 2147483647 h 11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85"/>
                <a:gd name="T178" fmla="*/ 0 h 1106"/>
                <a:gd name="T179" fmla="*/ 985 w 985"/>
                <a:gd name="T180" fmla="*/ 1106 h 110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85" h="1106">
                  <a:moveTo>
                    <a:pt x="0" y="794"/>
                  </a:moveTo>
                  <a:lnTo>
                    <a:pt x="15" y="744"/>
                  </a:lnTo>
                  <a:lnTo>
                    <a:pt x="29" y="751"/>
                  </a:lnTo>
                  <a:lnTo>
                    <a:pt x="93" y="695"/>
                  </a:lnTo>
                  <a:lnTo>
                    <a:pt x="107" y="659"/>
                  </a:lnTo>
                  <a:lnTo>
                    <a:pt x="100" y="617"/>
                  </a:lnTo>
                  <a:lnTo>
                    <a:pt x="107" y="553"/>
                  </a:lnTo>
                  <a:lnTo>
                    <a:pt x="71" y="525"/>
                  </a:lnTo>
                  <a:lnTo>
                    <a:pt x="93" y="511"/>
                  </a:lnTo>
                  <a:lnTo>
                    <a:pt x="93" y="489"/>
                  </a:lnTo>
                  <a:lnTo>
                    <a:pt x="100" y="461"/>
                  </a:lnTo>
                  <a:lnTo>
                    <a:pt x="128" y="418"/>
                  </a:lnTo>
                  <a:lnTo>
                    <a:pt x="213" y="376"/>
                  </a:lnTo>
                  <a:lnTo>
                    <a:pt x="270" y="376"/>
                  </a:lnTo>
                  <a:lnTo>
                    <a:pt x="298" y="411"/>
                  </a:lnTo>
                  <a:lnTo>
                    <a:pt x="326" y="376"/>
                  </a:lnTo>
                  <a:lnTo>
                    <a:pt x="355" y="355"/>
                  </a:lnTo>
                  <a:lnTo>
                    <a:pt x="376" y="369"/>
                  </a:lnTo>
                  <a:lnTo>
                    <a:pt x="383" y="284"/>
                  </a:lnTo>
                  <a:lnTo>
                    <a:pt x="376" y="255"/>
                  </a:lnTo>
                  <a:lnTo>
                    <a:pt x="376" y="234"/>
                  </a:lnTo>
                  <a:lnTo>
                    <a:pt x="390" y="135"/>
                  </a:lnTo>
                  <a:lnTo>
                    <a:pt x="397" y="36"/>
                  </a:lnTo>
                  <a:lnTo>
                    <a:pt x="397" y="7"/>
                  </a:lnTo>
                  <a:lnTo>
                    <a:pt x="426" y="0"/>
                  </a:lnTo>
                  <a:lnTo>
                    <a:pt x="468" y="7"/>
                  </a:lnTo>
                  <a:lnTo>
                    <a:pt x="496" y="43"/>
                  </a:lnTo>
                  <a:lnTo>
                    <a:pt x="560" y="92"/>
                  </a:lnTo>
                  <a:lnTo>
                    <a:pt x="638" y="107"/>
                  </a:lnTo>
                  <a:lnTo>
                    <a:pt x="681" y="170"/>
                  </a:lnTo>
                  <a:lnTo>
                    <a:pt x="695" y="213"/>
                  </a:lnTo>
                  <a:lnTo>
                    <a:pt x="702" y="333"/>
                  </a:lnTo>
                  <a:lnTo>
                    <a:pt x="730" y="376"/>
                  </a:lnTo>
                  <a:lnTo>
                    <a:pt x="801" y="404"/>
                  </a:lnTo>
                  <a:lnTo>
                    <a:pt x="858" y="404"/>
                  </a:lnTo>
                  <a:lnTo>
                    <a:pt x="929" y="383"/>
                  </a:lnTo>
                  <a:lnTo>
                    <a:pt x="957" y="418"/>
                  </a:lnTo>
                  <a:lnTo>
                    <a:pt x="985" y="447"/>
                  </a:lnTo>
                  <a:lnTo>
                    <a:pt x="915" y="511"/>
                  </a:lnTo>
                  <a:lnTo>
                    <a:pt x="915" y="610"/>
                  </a:lnTo>
                  <a:lnTo>
                    <a:pt x="865" y="631"/>
                  </a:lnTo>
                  <a:lnTo>
                    <a:pt x="844" y="688"/>
                  </a:lnTo>
                  <a:lnTo>
                    <a:pt x="645" y="766"/>
                  </a:lnTo>
                  <a:lnTo>
                    <a:pt x="567" y="907"/>
                  </a:lnTo>
                  <a:lnTo>
                    <a:pt x="518" y="886"/>
                  </a:lnTo>
                  <a:lnTo>
                    <a:pt x="461" y="1092"/>
                  </a:lnTo>
                  <a:lnTo>
                    <a:pt x="461" y="1106"/>
                  </a:lnTo>
                  <a:lnTo>
                    <a:pt x="433" y="1092"/>
                  </a:lnTo>
                  <a:lnTo>
                    <a:pt x="376" y="1078"/>
                  </a:lnTo>
                  <a:lnTo>
                    <a:pt x="348" y="1056"/>
                  </a:lnTo>
                  <a:lnTo>
                    <a:pt x="312" y="1021"/>
                  </a:lnTo>
                  <a:lnTo>
                    <a:pt x="284" y="1021"/>
                  </a:lnTo>
                  <a:lnTo>
                    <a:pt x="234" y="1035"/>
                  </a:lnTo>
                  <a:lnTo>
                    <a:pt x="178" y="1021"/>
                  </a:lnTo>
                  <a:lnTo>
                    <a:pt x="142" y="985"/>
                  </a:lnTo>
                  <a:lnTo>
                    <a:pt x="100" y="950"/>
                  </a:lnTo>
                  <a:lnTo>
                    <a:pt x="64" y="900"/>
                  </a:lnTo>
                  <a:lnTo>
                    <a:pt x="8" y="808"/>
                  </a:lnTo>
                  <a:lnTo>
                    <a:pt x="0" y="794"/>
                  </a:lnTo>
                  <a:close/>
                </a:path>
              </a:pathLst>
            </a:custGeom>
            <a:solidFill>
              <a:srgbClr val="623861"/>
            </a:solidFill>
            <a:ln w="9525">
              <a:solidFill>
                <a:srgbClr val="EDDEEC"/>
              </a:solidFill>
              <a:round/>
              <a:headEnd/>
              <a:tailEnd/>
            </a:ln>
          </p:spPr>
          <p:txBody>
            <a:bodyPr/>
            <a:lstStyle/>
            <a:p>
              <a:pPr fontAlgn="base">
                <a:spcBef>
                  <a:spcPct val="0"/>
                </a:spcBef>
                <a:spcAft>
                  <a:spcPct val="0"/>
                </a:spcAft>
              </a:pPr>
              <a:endParaRPr lang="en-GB" sz="2000">
                <a:solidFill>
                  <a:srgbClr val="1A1A70"/>
                </a:solidFill>
              </a:endParaRPr>
            </a:p>
          </p:txBody>
        </p:sp>
        <p:sp>
          <p:nvSpPr>
            <p:cNvPr id="140" name="Freeform 6"/>
            <p:cNvSpPr>
              <a:spLocks/>
            </p:cNvSpPr>
            <p:nvPr/>
          </p:nvSpPr>
          <p:spPr bwMode="gray">
            <a:xfrm>
              <a:off x="2424113" y="1633538"/>
              <a:ext cx="1200150" cy="1082675"/>
            </a:xfrm>
            <a:custGeom>
              <a:avLst/>
              <a:gdLst>
                <a:gd name="T0" fmla="*/ 2147483647 w 886"/>
                <a:gd name="T1" fmla="*/ 2147483647 h 801"/>
                <a:gd name="T2" fmla="*/ 2147483647 w 886"/>
                <a:gd name="T3" fmla="*/ 2147483647 h 801"/>
                <a:gd name="T4" fmla="*/ 2147483647 w 886"/>
                <a:gd name="T5" fmla="*/ 2147483647 h 801"/>
                <a:gd name="T6" fmla="*/ 2147483647 w 886"/>
                <a:gd name="T7" fmla="*/ 2147483647 h 801"/>
                <a:gd name="T8" fmla="*/ 2147483647 w 886"/>
                <a:gd name="T9" fmla="*/ 2147483647 h 801"/>
                <a:gd name="T10" fmla="*/ 2147483647 w 886"/>
                <a:gd name="T11" fmla="*/ 2147483647 h 801"/>
                <a:gd name="T12" fmla="*/ 2147483647 w 886"/>
                <a:gd name="T13" fmla="*/ 2147483647 h 801"/>
                <a:gd name="T14" fmla="*/ 2147483647 w 886"/>
                <a:gd name="T15" fmla="*/ 2147483647 h 801"/>
                <a:gd name="T16" fmla="*/ 2147483647 w 886"/>
                <a:gd name="T17" fmla="*/ 2147483647 h 801"/>
                <a:gd name="T18" fmla="*/ 2147483647 w 886"/>
                <a:gd name="T19" fmla="*/ 2147483647 h 801"/>
                <a:gd name="T20" fmla="*/ 2147483647 w 886"/>
                <a:gd name="T21" fmla="*/ 2147483647 h 801"/>
                <a:gd name="T22" fmla="*/ 2147483647 w 886"/>
                <a:gd name="T23" fmla="*/ 2147483647 h 801"/>
                <a:gd name="T24" fmla="*/ 2147483647 w 886"/>
                <a:gd name="T25" fmla="*/ 2147483647 h 801"/>
                <a:gd name="T26" fmla="*/ 2147483647 w 886"/>
                <a:gd name="T27" fmla="*/ 2147483647 h 801"/>
                <a:gd name="T28" fmla="*/ 2147483647 w 886"/>
                <a:gd name="T29" fmla="*/ 2147483647 h 801"/>
                <a:gd name="T30" fmla="*/ 2147483647 w 886"/>
                <a:gd name="T31" fmla="*/ 2147483647 h 801"/>
                <a:gd name="T32" fmla="*/ 2147483647 w 886"/>
                <a:gd name="T33" fmla="*/ 2147483647 h 801"/>
                <a:gd name="T34" fmla="*/ 2147483647 w 886"/>
                <a:gd name="T35" fmla="*/ 2147483647 h 801"/>
                <a:gd name="T36" fmla="*/ 2147483647 w 886"/>
                <a:gd name="T37" fmla="*/ 2147483647 h 801"/>
                <a:gd name="T38" fmla="*/ 2147483647 w 886"/>
                <a:gd name="T39" fmla="*/ 2147483647 h 801"/>
                <a:gd name="T40" fmla="*/ 2147483647 w 886"/>
                <a:gd name="T41" fmla="*/ 2147483647 h 801"/>
                <a:gd name="T42" fmla="*/ 2147483647 w 886"/>
                <a:gd name="T43" fmla="*/ 2147483647 h 801"/>
                <a:gd name="T44" fmla="*/ 2147483647 w 886"/>
                <a:gd name="T45" fmla="*/ 2147483647 h 801"/>
                <a:gd name="T46" fmla="*/ 2147483647 w 886"/>
                <a:gd name="T47" fmla="*/ 2147483647 h 801"/>
                <a:gd name="T48" fmla="*/ 2147483647 w 886"/>
                <a:gd name="T49" fmla="*/ 2147483647 h 801"/>
                <a:gd name="T50" fmla="*/ 2147483647 w 886"/>
                <a:gd name="T51" fmla="*/ 2147483647 h 801"/>
                <a:gd name="T52" fmla="*/ 2147483647 w 886"/>
                <a:gd name="T53" fmla="*/ 2147483647 h 801"/>
                <a:gd name="T54" fmla="*/ 2147483647 w 886"/>
                <a:gd name="T55" fmla="*/ 2147483647 h 801"/>
                <a:gd name="T56" fmla="*/ 2147483647 w 886"/>
                <a:gd name="T57" fmla="*/ 2147483647 h 801"/>
                <a:gd name="T58" fmla="*/ 2147483647 w 886"/>
                <a:gd name="T59" fmla="*/ 2147483647 h 801"/>
                <a:gd name="T60" fmla="*/ 2147483647 w 886"/>
                <a:gd name="T61" fmla="*/ 2147483647 h 801"/>
                <a:gd name="T62" fmla="*/ 0 w 886"/>
                <a:gd name="T63" fmla="*/ 2147483647 h 8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6"/>
                <a:gd name="T97" fmla="*/ 0 h 801"/>
                <a:gd name="T98" fmla="*/ 886 w 886"/>
                <a:gd name="T99" fmla="*/ 801 h 8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6" h="801">
                  <a:moveTo>
                    <a:pt x="0" y="390"/>
                  </a:moveTo>
                  <a:lnTo>
                    <a:pt x="57" y="326"/>
                  </a:lnTo>
                  <a:lnTo>
                    <a:pt x="57" y="284"/>
                  </a:lnTo>
                  <a:lnTo>
                    <a:pt x="99" y="262"/>
                  </a:lnTo>
                  <a:lnTo>
                    <a:pt x="92" y="170"/>
                  </a:lnTo>
                  <a:lnTo>
                    <a:pt x="106" y="163"/>
                  </a:lnTo>
                  <a:lnTo>
                    <a:pt x="127" y="149"/>
                  </a:lnTo>
                  <a:lnTo>
                    <a:pt x="241" y="92"/>
                  </a:lnTo>
                  <a:lnTo>
                    <a:pt x="319" y="113"/>
                  </a:lnTo>
                  <a:lnTo>
                    <a:pt x="340" y="128"/>
                  </a:lnTo>
                  <a:lnTo>
                    <a:pt x="375" y="142"/>
                  </a:lnTo>
                  <a:lnTo>
                    <a:pt x="382" y="113"/>
                  </a:lnTo>
                  <a:lnTo>
                    <a:pt x="354" y="43"/>
                  </a:lnTo>
                  <a:lnTo>
                    <a:pt x="368" y="35"/>
                  </a:lnTo>
                  <a:lnTo>
                    <a:pt x="496" y="0"/>
                  </a:lnTo>
                  <a:lnTo>
                    <a:pt x="517" y="28"/>
                  </a:lnTo>
                  <a:lnTo>
                    <a:pt x="517" y="43"/>
                  </a:lnTo>
                  <a:lnTo>
                    <a:pt x="538" y="85"/>
                  </a:lnTo>
                  <a:lnTo>
                    <a:pt x="553" y="99"/>
                  </a:lnTo>
                  <a:lnTo>
                    <a:pt x="560" y="113"/>
                  </a:lnTo>
                  <a:lnTo>
                    <a:pt x="588" y="177"/>
                  </a:lnTo>
                  <a:lnTo>
                    <a:pt x="560" y="213"/>
                  </a:lnTo>
                  <a:lnTo>
                    <a:pt x="553" y="305"/>
                  </a:lnTo>
                  <a:lnTo>
                    <a:pt x="560" y="326"/>
                  </a:lnTo>
                  <a:lnTo>
                    <a:pt x="581" y="340"/>
                  </a:lnTo>
                  <a:lnTo>
                    <a:pt x="581" y="312"/>
                  </a:lnTo>
                  <a:lnTo>
                    <a:pt x="609" y="305"/>
                  </a:lnTo>
                  <a:lnTo>
                    <a:pt x="666" y="319"/>
                  </a:lnTo>
                  <a:lnTo>
                    <a:pt x="680" y="312"/>
                  </a:lnTo>
                  <a:lnTo>
                    <a:pt x="723" y="397"/>
                  </a:lnTo>
                  <a:lnTo>
                    <a:pt x="772" y="503"/>
                  </a:lnTo>
                  <a:lnTo>
                    <a:pt x="822" y="602"/>
                  </a:lnTo>
                  <a:lnTo>
                    <a:pt x="836" y="624"/>
                  </a:lnTo>
                  <a:lnTo>
                    <a:pt x="864" y="680"/>
                  </a:lnTo>
                  <a:lnTo>
                    <a:pt x="886" y="723"/>
                  </a:lnTo>
                  <a:lnTo>
                    <a:pt x="879" y="758"/>
                  </a:lnTo>
                  <a:lnTo>
                    <a:pt x="836" y="801"/>
                  </a:lnTo>
                  <a:lnTo>
                    <a:pt x="836" y="780"/>
                  </a:lnTo>
                  <a:lnTo>
                    <a:pt x="815" y="758"/>
                  </a:lnTo>
                  <a:lnTo>
                    <a:pt x="808" y="737"/>
                  </a:lnTo>
                  <a:lnTo>
                    <a:pt x="737" y="744"/>
                  </a:lnTo>
                  <a:lnTo>
                    <a:pt x="730" y="758"/>
                  </a:lnTo>
                  <a:lnTo>
                    <a:pt x="723" y="787"/>
                  </a:lnTo>
                  <a:lnTo>
                    <a:pt x="645" y="751"/>
                  </a:lnTo>
                  <a:lnTo>
                    <a:pt x="616" y="723"/>
                  </a:lnTo>
                  <a:lnTo>
                    <a:pt x="595" y="723"/>
                  </a:lnTo>
                  <a:lnTo>
                    <a:pt x="574" y="716"/>
                  </a:lnTo>
                  <a:lnTo>
                    <a:pt x="553" y="723"/>
                  </a:lnTo>
                  <a:lnTo>
                    <a:pt x="538" y="709"/>
                  </a:lnTo>
                  <a:lnTo>
                    <a:pt x="524" y="680"/>
                  </a:lnTo>
                  <a:lnTo>
                    <a:pt x="390" y="716"/>
                  </a:lnTo>
                  <a:lnTo>
                    <a:pt x="290" y="716"/>
                  </a:lnTo>
                  <a:lnTo>
                    <a:pt x="269" y="680"/>
                  </a:lnTo>
                  <a:lnTo>
                    <a:pt x="333" y="673"/>
                  </a:lnTo>
                  <a:lnTo>
                    <a:pt x="319" y="617"/>
                  </a:lnTo>
                  <a:lnTo>
                    <a:pt x="163" y="659"/>
                  </a:lnTo>
                  <a:lnTo>
                    <a:pt x="149" y="638"/>
                  </a:lnTo>
                  <a:lnTo>
                    <a:pt x="177" y="581"/>
                  </a:lnTo>
                  <a:lnTo>
                    <a:pt x="156" y="532"/>
                  </a:lnTo>
                  <a:lnTo>
                    <a:pt x="134" y="482"/>
                  </a:lnTo>
                  <a:lnTo>
                    <a:pt x="120" y="461"/>
                  </a:lnTo>
                  <a:lnTo>
                    <a:pt x="85" y="425"/>
                  </a:lnTo>
                  <a:lnTo>
                    <a:pt x="28" y="390"/>
                  </a:lnTo>
                  <a:lnTo>
                    <a:pt x="0" y="390"/>
                  </a:lnTo>
                  <a:close/>
                </a:path>
              </a:pathLst>
            </a:custGeom>
            <a:solidFill>
              <a:srgbClr val="FCEAF3"/>
            </a:solidFill>
            <a:ln w="9525">
              <a:solidFill>
                <a:schemeClr val="accent2"/>
              </a:solidFill>
              <a:round/>
              <a:headEnd/>
              <a:tailEnd/>
            </a:ln>
          </p:spPr>
          <p:txBody>
            <a:bodyPr/>
            <a:lstStyle/>
            <a:p>
              <a:pPr fontAlgn="base">
                <a:spcBef>
                  <a:spcPct val="0"/>
                </a:spcBef>
                <a:spcAft>
                  <a:spcPct val="0"/>
                </a:spcAft>
              </a:pPr>
              <a:endParaRPr lang="en-GB" sz="2000">
                <a:solidFill>
                  <a:srgbClr val="1A1A70"/>
                </a:solidFill>
              </a:endParaRPr>
            </a:p>
          </p:txBody>
        </p:sp>
        <p:sp>
          <p:nvSpPr>
            <p:cNvPr id="141" name="Freeform 8"/>
            <p:cNvSpPr>
              <a:spLocks/>
            </p:cNvSpPr>
            <p:nvPr/>
          </p:nvSpPr>
          <p:spPr bwMode="gray">
            <a:xfrm>
              <a:off x="3468688" y="2122488"/>
              <a:ext cx="865187" cy="892175"/>
            </a:xfrm>
            <a:custGeom>
              <a:avLst/>
              <a:gdLst>
                <a:gd name="T0" fmla="*/ 0 w 638"/>
                <a:gd name="T1" fmla="*/ 2147483647 h 660"/>
                <a:gd name="T2" fmla="*/ 2147483647 w 638"/>
                <a:gd name="T3" fmla="*/ 2147483647 h 660"/>
                <a:gd name="T4" fmla="*/ 2147483647 w 638"/>
                <a:gd name="T5" fmla="*/ 2147483647 h 660"/>
                <a:gd name="T6" fmla="*/ 2147483647 w 638"/>
                <a:gd name="T7" fmla="*/ 2147483647 h 660"/>
                <a:gd name="T8" fmla="*/ 2147483647 w 638"/>
                <a:gd name="T9" fmla="*/ 2147483647 h 660"/>
                <a:gd name="T10" fmla="*/ 2147483647 w 638"/>
                <a:gd name="T11" fmla="*/ 2147483647 h 660"/>
                <a:gd name="T12" fmla="*/ 2147483647 w 638"/>
                <a:gd name="T13" fmla="*/ 2147483647 h 660"/>
                <a:gd name="T14" fmla="*/ 2147483647 w 638"/>
                <a:gd name="T15" fmla="*/ 2147483647 h 660"/>
                <a:gd name="T16" fmla="*/ 2147483647 w 638"/>
                <a:gd name="T17" fmla="*/ 0 h 660"/>
                <a:gd name="T18" fmla="*/ 2147483647 w 638"/>
                <a:gd name="T19" fmla="*/ 2147483647 h 660"/>
                <a:gd name="T20" fmla="*/ 2147483647 w 638"/>
                <a:gd name="T21" fmla="*/ 2147483647 h 660"/>
                <a:gd name="T22" fmla="*/ 2147483647 w 638"/>
                <a:gd name="T23" fmla="*/ 2147483647 h 660"/>
                <a:gd name="T24" fmla="*/ 2147483647 w 638"/>
                <a:gd name="T25" fmla="*/ 2147483647 h 660"/>
                <a:gd name="T26" fmla="*/ 2147483647 w 638"/>
                <a:gd name="T27" fmla="*/ 2147483647 h 660"/>
                <a:gd name="T28" fmla="*/ 2147483647 w 638"/>
                <a:gd name="T29" fmla="*/ 2147483647 h 660"/>
                <a:gd name="T30" fmla="*/ 2147483647 w 638"/>
                <a:gd name="T31" fmla="*/ 2147483647 h 660"/>
                <a:gd name="T32" fmla="*/ 2147483647 w 638"/>
                <a:gd name="T33" fmla="*/ 2147483647 h 660"/>
                <a:gd name="T34" fmla="*/ 2147483647 w 638"/>
                <a:gd name="T35" fmla="*/ 2147483647 h 660"/>
                <a:gd name="T36" fmla="*/ 2147483647 w 638"/>
                <a:gd name="T37" fmla="*/ 2147483647 h 660"/>
                <a:gd name="T38" fmla="*/ 2147483647 w 638"/>
                <a:gd name="T39" fmla="*/ 2147483647 h 660"/>
                <a:gd name="T40" fmla="*/ 2147483647 w 638"/>
                <a:gd name="T41" fmla="*/ 2147483647 h 660"/>
                <a:gd name="T42" fmla="*/ 2147483647 w 638"/>
                <a:gd name="T43" fmla="*/ 2147483647 h 660"/>
                <a:gd name="T44" fmla="*/ 2147483647 w 638"/>
                <a:gd name="T45" fmla="*/ 2147483647 h 660"/>
                <a:gd name="T46" fmla="*/ 2147483647 w 638"/>
                <a:gd name="T47" fmla="*/ 2147483647 h 660"/>
                <a:gd name="T48" fmla="*/ 2147483647 w 638"/>
                <a:gd name="T49" fmla="*/ 2147483647 h 660"/>
                <a:gd name="T50" fmla="*/ 2147483647 w 638"/>
                <a:gd name="T51" fmla="*/ 2147483647 h 660"/>
                <a:gd name="T52" fmla="*/ 2147483647 w 638"/>
                <a:gd name="T53" fmla="*/ 2147483647 h 660"/>
                <a:gd name="T54" fmla="*/ 2147483647 w 638"/>
                <a:gd name="T55" fmla="*/ 2147483647 h 660"/>
                <a:gd name="T56" fmla="*/ 2147483647 w 638"/>
                <a:gd name="T57" fmla="*/ 2147483647 h 660"/>
                <a:gd name="T58" fmla="*/ 2147483647 w 638"/>
                <a:gd name="T59" fmla="*/ 2147483647 h 660"/>
                <a:gd name="T60" fmla="*/ 2147483647 w 638"/>
                <a:gd name="T61" fmla="*/ 2147483647 h 660"/>
                <a:gd name="T62" fmla="*/ 2147483647 w 638"/>
                <a:gd name="T63" fmla="*/ 2147483647 h 660"/>
                <a:gd name="T64" fmla="*/ 2147483647 w 638"/>
                <a:gd name="T65" fmla="*/ 2147483647 h 660"/>
                <a:gd name="T66" fmla="*/ 2147483647 w 638"/>
                <a:gd name="T67" fmla="*/ 2147483647 h 660"/>
                <a:gd name="T68" fmla="*/ 2147483647 w 638"/>
                <a:gd name="T69" fmla="*/ 2147483647 h 660"/>
                <a:gd name="T70" fmla="*/ 2147483647 w 638"/>
                <a:gd name="T71" fmla="*/ 2147483647 h 660"/>
                <a:gd name="T72" fmla="*/ 2147483647 w 638"/>
                <a:gd name="T73" fmla="*/ 2147483647 h 660"/>
                <a:gd name="T74" fmla="*/ 2147483647 w 638"/>
                <a:gd name="T75" fmla="*/ 2147483647 h 660"/>
                <a:gd name="T76" fmla="*/ 2147483647 w 638"/>
                <a:gd name="T77" fmla="*/ 2147483647 h 660"/>
                <a:gd name="T78" fmla="*/ 2147483647 w 638"/>
                <a:gd name="T79" fmla="*/ 2147483647 h 660"/>
                <a:gd name="T80" fmla="*/ 2147483647 w 638"/>
                <a:gd name="T81" fmla="*/ 2147483647 h 660"/>
                <a:gd name="T82" fmla="*/ 2147483647 w 638"/>
                <a:gd name="T83" fmla="*/ 2147483647 h 660"/>
                <a:gd name="T84" fmla="*/ 2147483647 w 638"/>
                <a:gd name="T85" fmla="*/ 2147483647 h 660"/>
                <a:gd name="T86" fmla="*/ 0 w 638"/>
                <a:gd name="T87" fmla="*/ 2147483647 h 6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8"/>
                <a:gd name="T133" fmla="*/ 0 h 660"/>
                <a:gd name="T134" fmla="*/ 638 w 638"/>
                <a:gd name="T135" fmla="*/ 660 h 6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8" h="660">
                  <a:moveTo>
                    <a:pt x="0" y="142"/>
                  </a:moveTo>
                  <a:lnTo>
                    <a:pt x="36" y="149"/>
                  </a:lnTo>
                  <a:lnTo>
                    <a:pt x="92" y="149"/>
                  </a:lnTo>
                  <a:lnTo>
                    <a:pt x="114" y="128"/>
                  </a:lnTo>
                  <a:lnTo>
                    <a:pt x="163" y="93"/>
                  </a:lnTo>
                  <a:lnTo>
                    <a:pt x="170" y="64"/>
                  </a:lnTo>
                  <a:lnTo>
                    <a:pt x="206" y="43"/>
                  </a:lnTo>
                  <a:lnTo>
                    <a:pt x="277" y="36"/>
                  </a:lnTo>
                  <a:lnTo>
                    <a:pt x="312" y="0"/>
                  </a:lnTo>
                  <a:lnTo>
                    <a:pt x="461" y="57"/>
                  </a:lnTo>
                  <a:lnTo>
                    <a:pt x="496" y="64"/>
                  </a:lnTo>
                  <a:lnTo>
                    <a:pt x="475" y="107"/>
                  </a:lnTo>
                  <a:lnTo>
                    <a:pt x="475" y="156"/>
                  </a:lnTo>
                  <a:lnTo>
                    <a:pt x="482" y="185"/>
                  </a:lnTo>
                  <a:lnTo>
                    <a:pt x="525" y="263"/>
                  </a:lnTo>
                  <a:lnTo>
                    <a:pt x="532" y="291"/>
                  </a:lnTo>
                  <a:lnTo>
                    <a:pt x="539" y="298"/>
                  </a:lnTo>
                  <a:lnTo>
                    <a:pt x="546" y="376"/>
                  </a:lnTo>
                  <a:lnTo>
                    <a:pt x="553" y="426"/>
                  </a:lnTo>
                  <a:lnTo>
                    <a:pt x="553" y="475"/>
                  </a:lnTo>
                  <a:lnTo>
                    <a:pt x="574" y="482"/>
                  </a:lnTo>
                  <a:lnTo>
                    <a:pt x="595" y="532"/>
                  </a:lnTo>
                  <a:lnTo>
                    <a:pt x="588" y="546"/>
                  </a:lnTo>
                  <a:lnTo>
                    <a:pt x="638" y="589"/>
                  </a:lnTo>
                  <a:lnTo>
                    <a:pt x="638" y="617"/>
                  </a:lnTo>
                  <a:lnTo>
                    <a:pt x="588" y="624"/>
                  </a:lnTo>
                  <a:lnTo>
                    <a:pt x="588" y="638"/>
                  </a:lnTo>
                  <a:lnTo>
                    <a:pt x="553" y="645"/>
                  </a:lnTo>
                  <a:lnTo>
                    <a:pt x="496" y="660"/>
                  </a:lnTo>
                  <a:lnTo>
                    <a:pt x="468" y="617"/>
                  </a:lnTo>
                  <a:lnTo>
                    <a:pt x="404" y="525"/>
                  </a:lnTo>
                  <a:lnTo>
                    <a:pt x="383" y="518"/>
                  </a:lnTo>
                  <a:lnTo>
                    <a:pt x="376" y="390"/>
                  </a:lnTo>
                  <a:lnTo>
                    <a:pt x="319" y="390"/>
                  </a:lnTo>
                  <a:lnTo>
                    <a:pt x="312" y="376"/>
                  </a:lnTo>
                  <a:lnTo>
                    <a:pt x="284" y="390"/>
                  </a:lnTo>
                  <a:lnTo>
                    <a:pt x="220" y="341"/>
                  </a:lnTo>
                  <a:lnTo>
                    <a:pt x="163" y="348"/>
                  </a:lnTo>
                  <a:lnTo>
                    <a:pt x="135" y="376"/>
                  </a:lnTo>
                  <a:lnTo>
                    <a:pt x="114" y="362"/>
                  </a:lnTo>
                  <a:lnTo>
                    <a:pt x="92" y="319"/>
                  </a:lnTo>
                  <a:lnTo>
                    <a:pt x="64" y="263"/>
                  </a:lnTo>
                  <a:lnTo>
                    <a:pt x="50" y="241"/>
                  </a:lnTo>
                  <a:lnTo>
                    <a:pt x="0" y="142"/>
                  </a:lnTo>
                  <a:close/>
                </a:path>
              </a:pathLst>
            </a:custGeom>
            <a:solidFill>
              <a:schemeClr val="accent2"/>
            </a:solidFill>
            <a:ln w="9525">
              <a:solidFill>
                <a:srgbClr val="FCEAF3"/>
              </a:solidFill>
              <a:round/>
              <a:headEnd/>
              <a:tailEnd/>
            </a:ln>
          </p:spPr>
          <p:txBody>
            <a:bodyPr/>
            <a:lstStyle/>
            <a:p>
              <a:pPr fontAlgn="base">
                <a:spcBef>
                  <a:spcPct val="0"/>
                </a:spcBef>
                <a:spcAft>
                  <a:spcPct val="0"/>
                </a:spcAft>
              </a:pPr>
              <a:endParaRPr lang="en-GB" sz="2000">
                <a:solidFill>
                  <a:srgbClr val="1A1A70"/>
                </a:solidFill>
              </a:endParaRPr>
            </a:p>
          </p:txBody>
        </p:sp>
        <p:sp>
          <p:nvSpPr>
            <p:cNvPr id="142" name="Freeform 11"/>
            <p:cNvSpPr>
              <a:spLocks/>
            </p:cNvSpPr>
            <p:nvPr/>
          </p:nvSpPr>
          <p:spPr bwMode="gray">
            <a:xfrm>
              <a:off x="3930650" y="549275"/>
              <a:ext cx="1535113" cy="1285875"/>
            </a:xfrm>
            <a:custGeom>
              <a:avLst/>
              <a:gdLst>
                <a:gd name="T0" fmla="*/ 2147483647 w 1134"/>
                <a:gd name="T1" fmla="*/ 2147483647 h 950"/>
                <a:gd name="T2" fmla="*/ 2147483647 w 1134"/>
                <a:gd name="T3" fmla="*/ 2147483647 h 950"/>
                <a:gd name="T4" fmla="*/ 2147483647 w 1134"/>
                <a:gd name="T5" fmla="*/ 2147483647 h 950"/>
                <a:gd name="T6" fmla="*/ 2147483647 w 1134"/>
                <a:gd name="T7" fmla="*/ 2147483647 h 950"/>
                <a:gd name="T8" fmla="*/ 2147483647 w 1134"/>
                <a:gd name="T9" fmla="*/ 2147483647 h 950"/>
                <a:gd name="T10" fmla="*/ 2147483647 w 1134"/>
                <a:gd name="T11" fmla="*/ 2147483647 h 950"/>
                <a:gd name="T12" fmla="*/ 2147483647 w 1134"/>
                <a:gd name="T13" fmla="*/ 2147483647 h 950"/>
                <a:gd name="T14" fmla="*/ 2147483647 w 1134"/>
                <a:gd name="T15" fmla="*/ 2147483647 h 950"/>
                <a:gd name="T16" fmla="*/ 2147483647 w 1134"/>
                <a:gd name="T17" fmla="*/ 2147483647 h 950"/>
                <a:gd name="T18" fmla="*/ 2147483647 w 1134"/>
                <a:gd name="T19" fmla="*/ 2147483647 h 950"/>
                <a:gd name="T20" fmla="*/ 2147483647 w 1134"/>
                <a:gd name="T21" fmla="*/ 2147483647 h 950"/>
                <a:gd name="T22" fmla="*/ 0 w 1134"/>
                <a:gd name="T23" fmla="*/ 2147483647 h 950"/>
                <a:gd name="T24" fmla="*/ 2147483647 w 1134"/>
                <a:gd name="T25" fmla="*/ 2147483647 h 950"/>
                <a:gd name="T26" fmla="*/ 2147483647 w 1134"/>
                <a:gd name="T27" fmla="*/ 2147483647 h 950"/>
                <a:gd name="T28" fmla="*/ 2147483647 w 1134"/>
                <a:gd name="T29" fmla="*/ 2147483647 h 950"/>
                <a:gd name="T30" fmla="*/ 2147483647 w 1134"/>
                <a:gd name="T31" fmla="*/ 2147483647 h 950"/>
                <a:gd name="T32" fmla="*/ 2147483647 w 1134"/>
                <a:gd name="T33" fmla="*/ 0 h 950"/>
                <a:gd name="T34" fmla="*/ 2147483647 w 1134"/>
                <a:gd name="T35" fmla="*/ 2147483647 h 950"/>
                <a:gd name="T36" fmla="*/ 2147483647 w 1134"/>
                <a:gd name="T37" fmla="*/ 2147483647 h 950"/>
                <a:gd name="T38" fmla="*/ 2147483647 w 1134"/>
                <a:gd name="T39" fmla="*/ 2147483647 h 950"/>
                <a:gd name="T40" fmla="*/ 2147483647 w 1134"/>
                <a:gd name="T41" fmla="*/ 0 h 950"/>
                <a:gd name="T42" fmla="*/ 2147483647 w 1134"/>
                <a:gd name="T43" fmla="*/ 2147483647 h 950"/>
                <a:gd name="T44" fmla="*/ 2147483647 w 1134"/>
                <a:gd name="T45" fmla="*/ 2147483647 h 950"/>
                <a:gd name="T46" fmla="*/ 2147483647 w 1134"/>
                <a:gd name="T47" fmla="*/ 2147483647 h 950"/>
                <a:gd name="T48" fmla="*/ 2147483647 w 1134"/>
                <a:gd name="T49" fmla="*/ 2147483647 h 950"/>
                <a:gd name="T50" fmla="*/ 2147483647 w 1134"/>
                <a:gd name="T51" fmla="*/ 2147483647 h 950"/>
                <a:gd name="T52" fmla="*/ 2147483647 w 1134"/>
                <a:gd name="T53" fmla="*/ 2147483647 h 950"/>
                <a:gd name="T54" fmla="*/ 2147483647 w 1134"/>
                <a:gd name="T55" fmla="*/ 2147483647 h 950"/>
                <a:gd name="T56" fmla="*/ 2147483647 w 1134"/>
                <a:gd name="T57" fmla="*/ 2147483647 h 950"/>
                <a:gd name="T58" fmla="*/ 2147483647 w 1134"/>
                <a:gd name="T59" fmla="*/ 2147483647 h 950"/>
                <a:gd name="T60" fmla="*/ 2147483647 w 1134"/>
                <a:gd name="T61" fmla="*/ 2147483647 h 950"/>
                <a:gd name="T62" fmla="*/ 2147483647 w 1134"/>
                <a:gd name="T63" fmla="*/ 2147483647 h 950"/>
                <a:gd name="T64" fmla="*/ 2147483647 w 1134"/>
                <a:gd name="T65" fmla="*/ 2147483647 h 950"/>
                <a:gd name="T66" fmla="*/ 2147483647 w 1134"/>
                <a:gd name="T67" fmla="*/ 2147483647 h 950"/>
                <a:gd name="T68" fmla="*/ 2147483647 w 1134"/>
                <a:gd name="T69" fmla="*/ 2147483647 h 950"/>
                <a:gd name="T70" fmla="*/ 2147483647 w 1134"/>
                <a:gd name="T71" fmla="*/ 2147483647 h 950"/>
                <a:gd name="T72" fmla="*/ 2147483647 w 1134"/>
                <a:gd name="T73" fmla="*/ 2147483647 h 950"/>
                <a:gd name="T74" fmla="*/ 2147483647 w 1134"/>
                <a:gd name="T75" fmla="*/ 2147483647 h 950"/>
                <a:gd name="T76" fmla="*/ 2147483647 w 1134"/>
                <a:gd name="T77" fmla="*/ 2147483647 h 950"/>
                <a:gd name="T78" fmla="*/ 2147483647 w 1134"/>
                <a:gd name="T79" fmla="*/ 2147483647 h 950"/>
                <a:gd name="T80" fmla="*/ 2147483647 w 1134"/>
                <a:gd name="T81" fmla="*/ 2147483647 h 950"/>
                <a:gd name="T82" fmla="*/ 2147483647 w 1134"/>
                <a:gd name="T83" fmla="*/ 2147483647 h 950"/>
                <a:gd name="T84" fmla="*/ 2147483647 w 1134"/>
                <a:gd name="T85" fmla="*/ 2147483647 h 950"/>
                <a:gd name="T86" fmla="*/ 2147483647 w 1134"/>
                <a:gd name="T87" fmla="*/ 2147483647 h 950"/>
                <a:gd name="T88" fmla="*/ 2147483647 w 1134"/>
                <a:gd name="T89" fmla="*/ 2147483647 h 950"/>
                <a:gd name="T90" fmla="*/ 2147483647 w 1134"/>
                <a:gd name="T91" fmla="*/ 2147483647 h 950"/>
                <a:gd name="T92" fmla="*/ 2147483647 w 1134"/>
                <a:gd name="T93" fmla="*/ 2147483647 h 950"/>
                <a:gd name="T94" fmla="*/ 2147483647 w 1134"/>
                <a:gd name="T95" fmla="*/ 2147483647 h 950"/>
                <a:gd name="T96" fmla="*/ 2147483647 w 1134"/>
                <a:gd name="T97" fmla="*/ 2147483647 h 950"/>
                <a:gd name="T98" fmla="*/ 2147483647 w 1134"/>
                <a:gd name="T99" fmla="*/ 2147483647 h 950"/>
                <a:gd name="T100" fmla="*/ 2147483647 w 1134"/>
                <a:gd name="T101" fmla="*/ 2147483647 h 950"/>
                <a:gd name="T102" fmla="*/ 2147483647 w 1134"/>
                <a:gd name="T103" fmla="*/ 2147483647 h 950"/>
                <a:gd name="T104" fmla="*/ 2147483647 w 1134"/>
                <a:gd name="T105" fmla="*/ 2147483647 h 950"/>
                <a:gd name="T106" fmla="*/ 2147483647 w 1134"/>
                <a:gd name="T107" fmla="*/ 2147483647 h 950"/>
                <a:gd name="T108" fmla="*/ 2147483647 w 1134"/>
                <a:gd name="T109" fmla="*/ 2147483647 h 9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34"/>
                <a:gd name="T166" fmla="*/ 0 h 950"/>
                <a:gd name="T167" fmla="*/ 1134 w 1134"/>
                <a:gd name="T168" fmla="*/ 950 h 9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34" h="950">
                  <a:moveTo>
                    <a:pt x="220" y="815"/>
                  </a:moveTo>
                  <a:lnTo>
                    <a:pt x="192" y="751"/>
                  </a:lnTo>
                  <a:lnTo>
                    <a:pt x="213" y="744"/>
                  </a:lnTo>
                  <a:lnTo>
                    <a:pt x="312" y="603"/>
                  </a:lnTo>
                  <a:lnTo>
                    <a:pt x="241" y="518"/>
                  </a:lnTo>
                  <a:lnTo>
                    <a:pt x="227" y="475"/>
                  </a:lnTo>
                  <a:lnTo>
                    <a:pt x="206" y="475"/>
                  </a:lnTo>
                  <a:lnTo>
                    <a:pt x="213" y="447"/>
                  </a:lnTo>
                  <a:lnTo>
                    <a:pt x="192" y="447"/>
                  </a:lnTo>
                  <a:lnTo>
                    <a:pt x="178" y="333"/>
                  </a:lnTo>
                  <a:lnTo>
                    <a:pt x="57" y="262"/>
                  </a:lnTo>
                  <a:lnTo>
                    <a:pt x="0" y="234"/>
                  </a:lnTo>
                  <a:lnTo>
                    <a:pt x="43" y="163"/>
                  </a:lnTo>
                  <a:lnTo>
                    <a:pt x="85" y="142"/>
                  </a:lnTo>
                  <a:lnTo>
                    <a:pt x="121" y="106"/>
                  </a:lnTo>
                  <a:lnTo>
                    <a:pt x="156" y="64"/>
                  </a:lnTo>
                  <a:lnTo>
                    <a:pt x="178" y="0"/>
                  </a:lnTo>
                  <a:lnTo>
                    <a:pt x="255" y="36"/>
                  </a:lnTo>
                  <a:lnTo>
                    <a:pt x="362" y="14"/>
                  </a:lnTo>
                  <a:lnTo>
                    <a:pt x="461" y="36"/>
                  </a:lnTo>
                  <a:lnTo>
                    <a:pt x="546" y="0"/>
                  </a:lnTo>
                  <a:lnTo>
                    <a:pt x="610" y="36"/>
                  </a:lnTo>
                  <a:lnTo>
                    <a:pt x="695" y="50"/>
                  </a:lnTo>
                  <a:lnTo>
                    <a:pt x="773" y="114"/>
                  </a:lnTo>
                  <a:lnTo>
                    <a:pt x="844" y="142"/>
                  </a:lnTo>
                  <a:lnTo>
                    <a:pt x="907" y="142"/>
                  </a:lnTo>
                  <a:lnTo>
                    <a:pt x="999" y="170"/>
                  </a:lnTo>
                  <a:lnTo>
                    <a:pt x="1127" y="206"/>
                  </a:lnTo>
                  <a:lnTo>
                    <a:pt x="1134" y="241"/>
                  </a:lnTo>
                  <a:lnTo>
                    <a:pt x="1106" y="362"/>
                  </a:lnTo>
                  <a:lnTo>
                    <a:pt x="1120" y="425"/>
                  </a:lnTo>
                  <a:lnTo>
                    <a:pt x="1099" y="461"/>
                  </a:lnTo>
                  <a:lnTo>
                    <a:pt x="1077" y="553"/>
                  </a:lnTo>
                  <a:lnTo>
                    <a:pt x="1077" y="560"/>
                  </a:lnTo>
                  <a:lnTo>
                    <a:pt x="1042" y="652"/>
                  </a:lnTo>
                  <a:lnTo>
                    <a:pt x="1028" y="688"/>
                  </a:lnTo>
                  <a:lnTo>
                    <a:pt x="985" y="751"/>
                  </a:lnTo>
                  <a:lnTo>
                    <a:pt x="971" y="780"/>
                  </a:lnTo>
                  <a:lnTo>
                    <a:pt x="950" y="801"/>
                  </a:lnTo>
                  <a:lnTo>
                    <a:pt x="886" y="879"/>
                  </a:lnTo>
                  <a:lnTo>
                    <a:pt x="879" y="922"/>
                  </a:lnTo>
                  <a:lnTo>
                    <a:pt x="837" y="943"/>
                  </a:lnTo>
                  <a:lnTo>
                    <a:pt x="815" y="950"/>
                  </a:lnTo>
                  <a:lnTo>
                    <a:pt x="766" y="914"/>
                  </a:lnTo>
                  <a:lnTo>
                    <a:pt x="751" y="907"/>
                  </a:lnTo>
                  <a:lnTo>
                    <a:pt x="659" y="900"/>
                  </a:lnTo>
                  <a:lnTo>
                    <a:pt x="546" y="886"/>
                  </a:lnTo>
                  <a:lnTo>
                    <a:pt x="518" y="879"/>
                  </a:lnTo>
                  <a:lnTo>
                    <a:pt x="482" y="886"/>
                  </a:lnTo>
                  <a:lnTo>
                    <a:pt x="475" y="872"/>
                  </a:lnTo>
                  <a:lnTo>
                    <a:pt x="390" y="858"/>
                  </a:lnTo>
                  <a:lnTo>
                    <a:pt x="333" y="844"/>
                  </a:lnTo>
                  <a:lnTo>
                    <a:pt x="312" y="844"/>
                  </a:lnTo>
                  <a:lnTo>
                    <a:pt x="248" y="815"/>
                  </a:lnTo>
                  <a:lnTo>
                    <a:pt x="220" y="815"/>
                  </a:lnTo>
                  <a:close/>
                </a:path>
              </a:pathLst>
            </a:custGeom>
            <a:solidFill>
              <a:schemeClr val="accent2"/>
            </a:solidFill>
            <a:ln w="9525">
              <a:solidFill>
                <a:srgbClr val="FCEAF3"/>
              </a:solidFill>
              <a:round/>
              <a:headEnd/>
              <a:tailEnd/>
            </a:ln>
          </p:spPr>
          <p:txBody>
            <a:bodyPr/>
            <a:lstStyle/>
            <a:p>
              <a:pPr fontAlgn="base">
                <a:spcBef>
                  <a:spcPct val="0"/>
                </a:spcBef>
                <a:spcAft>
                  <a:spcPct val="0"/>
                </a:spcAft>
              </a:pPr>
              <a:endParaRPr lang="en-GB" sz="2000">
                <a:solidFill>
                  <a:srgbClr val="1A1A70"/>
                </a:solidFill>
              </a:endParaRPr>
            </a:p>
          </p:txBody>
        </p:sp>
        <p:sp>
          <p:nvSpPr>
            <p:cNvPr id="147" name="Freeform 12"/>
            <p:cNvSpPr>
              <a:spLocks/>
            </p:cNvSpPr>
            <p:nvPr/>
          </p:nvSpPr>
          <p:spPr bwMode="gray">
            <a:xfrm>
              <a:off x="4946650" y="3271838"/>
              <a:ext cx="1316038" cy="1209675"/>
            </a:xfrm>
            <a:custGeom>
              <a:avLst/>
              <a:gdLst>
                <a:gd name="T0" fmla="*/ 2147483647 w 971"/>
                <a:gd name="T1" fmla="*/ 2147483647 h 893"/>
                <a:gd name="T2" fmla="*/ 2147483647 w 971"/>
                <a:gd name="T3" fmla="*/ 2147483647 h 893"/>
                <a:gd name="T4" fmla="*/ 2147483647 w 971"/>
                <a:gd name="T5" fmla="*/ 2147483647 h 893"/>
                <a:gd name="T6" fmla="*/ 2147483647 w 971"/>
                <a:gd name="T7" fmla="*/ 2147483647 h 893"/>
                <a:gd name="T8" fmla="*/ 2147483647 w 971"/>
                <a:gd name="T9" fmla="*/ 2147483647 h 893"/>
                <a:gd name="T10" fmla="*/ 2147483647 w 971"/>
                <a:gd name="T11" fmla="*/ 2147483647 h 893"/>
                <a:gd name="T12" fmla="*/ 2147483647 w 971"/>
                <a:gd name="T13" fmla="*/ 2147483647 h 893"/>
                <a:gd name="T14" fmla="*/ 2147483647 w 971"/>
                <a:gd name="T15" fmla="*/ 2147483647 h 893"/>
                <a:gd name="T16" fmla="*/ 2147483647 w 971"/>
                <a:gd name="T17" fmla="*/ 2147483647 h 893"/>
                <a:gd name="T18" fmla="*/ 2147483647 w 971"/>
                <a:gd name="T19" fmla="*/ 2147483647 h 893"/>
                <a:gd name="T20" fmla="*/ 0 w 971"/>
                <a:gd name="T21" fmla="*/ 2147483647 h 893"/>
                <a:gd name="T22" fmla="*/ 2147483647 w 971"/>
                <a:gd name="T23" fmla="*/ 2147483647 h 893"/>
                <a:gd name="T24" fmla="*/ 2147483647 w 971"/>
                <a:gd name="T25" fmla="*/ 2147483647 h 893"/>
                <a:gd name="T26" fmla="*/ 2147483647 w 971"/>
                <a:gd name="T27" fmla="*/ 2147483647 h 893"/>
                <a:gd name="T28" fmla="*/ 2147483647 w 971"/>
                <a:gd name="T29" fmla="*/ 2147483647 h 893"/>
                <a:gd name="T30" fmla="*/ 2147483647 w 971"/>
                <a:gd name="T31" fmla="*/ 2147483647 h 893"/>
                <a:gd name="T32" fmla="*/ 2147483647 w 971"/>
                <a:gd name="T33" fmla="*/ 2147483647 h 893"/>
                <a:gd name="T34" fmla="*/ 2147483647 w 971"/>
                <a:gd name="T35" fmla="*/ 2147483647 h 893"/>
                <a:gd name="T36" fmla="*/ 2147483647 w 971"/>
                <a:gd name="T37" fmla="*/ 2147483647 h 893"/>
                <a:gd name="T38" fmla="*/ 2147483647 w 971"/>
                <a:gd name="T39" fmla="*/ 2147483647 h 893"/>
                <a:gd name="T40" fmla="*/ 2147483647 w 971"/>
                <a:gd name="T41" fmla="*/ 2147483647 h 893"/>
                <a:gd name="T42" fmla="*/ 2147483647 w 971"/>
                <a:gd name="T43" fmla="*/ 2147483647 h 893"/>
                <a:gd name="T44" fmla="*/ 2147483647 w 971"/>
                <a:gd name="T45" fmla="*/ 2147483647 h 893"/>
                <a:gd name="T46" fmla="*/ 2147483647 w 971"/>
                <a:gd name="T47" fmla="*/ 2147483647 h 893"/>
                <a:gd name="T48" fmla="*/ 2147483647 w 971"/>
                <a:gd name="T49" fmla="*/ 2147483647 h 893"/>
                <a:gd name="T50" fmla="*/ 2147483647 w 971"/>
                <a:gd name="T51" fmla="*/ 2147483647 h 893"/>
                <a:gd name="T52" fmla="*/ 2147483647 w 971"/>
                <a:gd name="T53" fmla="*/ 2147483647 h 893"/>
                <a:gd name="T54" fmla="*/ 2147483647 w 971"/>
                <a:gd name="T55" fmla="*/ 2147483647 h 893"/>
                <a:gd name="T56" fmla="*/ 2147483647 w 971"/>
                <a:gd name="T57" fmla="*/ 2147483647 h 893"/>
                <a:gd name="T58" fmla="*/ 2147483647 w 971"/>
                <a:gd name="T59" fmla="*/ 2147483647 h 893"/>
                <a:gd name="T60" fmla="*/ 2147483647 w 971"/>
                <a:gd name="T61" fmla="*/ 2147483647 h 893"/>
                <a:gd name="T62" fmla="*/ 2147483647 w 971"/>
                <a:gd name="T63" fmla="*/ 2147483647 h 893"/>
                <a:gd name="T64" fmla="*/ 2147483647 w 971"/>
                <a:gd name="T65" fmla="*/ 2147483647 h 893"/>
                <a:gd name="T66" fmla="*/ 2147483647 w 971"/>
                <a:gd name="T67" fmla="*/ 2147483647 h 893"/>
                <a:gd name="T68" fmla="*/ 2147483647 w 971"/>
                <a:gd name="T69" fmla="*/ 2147483647 h 893"/>
                <a:gd name="T70" fmla="*/ 2147483647 w 971"/>
                <a:gd name="T71" fmla="*/ 2147483647 h 893"/>
                <a:gd name="T72" fmla="*/ 2147483647 w 971"/>
                <a:gd name="T73" fmla="*/ 2147483647 h 893"/>
                <a:gd name="T74" fmla="*/ 2147483647 w 971"/>
                <a:gd name="T75" fmla="*/ 2147483647 h 893"/>
                <a:gd name="T76" fmla="*/ 2147483647 w 971"/>
                <a:gd name="T77" fmla="*/ 2147483647 h 8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71"/>
                <a:gd name="T118" fmla="*/ 0 h 893"/>
                <a:gd name="T119" fmla="*/ 971 w 971"/>
                <a:gd name="T120" fmla="*/ 893 h 89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71" h="893">
                  <a:moveTo>
                    <a:pt x="291" y="680"/>
                  </a:moveTo>
                  <a:lnTo>
                    <a:pt x="248" y="659"/>
                  </a:lnTo>
                  <a:lnTo>
                    <a:pt x="256" y="595"/>
                  </a:lnTo>
                  <a:lnTo>
                    <a:pt x="220" y="574"/>
                  </a:lnTo>
                  <a:lnTo>
                    <a:pt x="248" y="567"/>
                  </a:lnTo>
                  <a:lnTo>
                    <a:pt x="234" y="539"/>
                  </a:lnTo>
                  <a:lnTo>
                    <a:pt x="213" y="510"/>
                  </a:lnTo>
                  <a:lnTo>
                    <a:pt x="213" y="496"/>
                  </a:lnTo>
                  <a:lnTo>
                    <a:pt x="199" y="468"/>
                  </a:lnTo>
                  <a:lnTo>
                    <a:pt x="206" y="411"/>
                  </a:lnTo>
                  <a:lnTo>
                    <a:pt x="256" y="376"/>
                  </a:lnTo>
                  <a:lnTo>
                    <a:pt x="248" y="347"/>
                  </a:lnTo>
                  <a:lnTo>
                    <a:pt x="234" y="340"/>
                  </a:lnTo>
                  <a:lnTo>
                    <a:pt x="185" y="347"/>
                  </a:lnTo>
                  <a:lnTo>
                    <a:pt x="64" y="319"/>
                  </a:lnTo>
                  <a:lnTo>
                    <a:pt x="64" y="354"/>
                  </a:lnTo>
                  <a:lnTo>
                    <a:pt x="50" y="369"/>
                  </a:lnTo>
                  <a:lnTo>
                    <a:pt x="36" y="354"/>
                  </a:lnTo>
                  <a:lnTo>
                    <a:pt x="15" y="298"/>
                  </a:lnTo>
                  <a:lnTo>
                    <a:pt x="29" y="276"/>
                  </a:lnTo>
                  <a:lnTo>
                    <a:pt x="22" y="234"/>
                  </a:lnTo>
                  <a:lnTo>
                    <a:pt x="0" y="227"/>
                  </a:lnTo>
                  <a:lnTo>
                    <a:pt x="15" y="191"/>
                  </a:lnTo>
                  <a:lnTo>
                    <a:pt x="36" y="206"/>
                  </a:lnTo>
                  <a:lnTo>
                    <a:pt x="86" y="213"/>
                  </a:lnTo>
                  <a:lnTo>
                    <a:pt x="128" y="206"/>
                  </a:lnTo>
                  <a:lnTo>
                    <a:pt x="156" y="177"/>
                  </a:lnTo>
                  <a:lnTo>
                    <a:pt x="178" y="149"/>
                  </a:lnTo>
                  <a:lnTo>
                    <a:pt x="178" y="120"/>
                  </a:lnTo>
                  <a:lnTo>
                    <a:pt x="156" y="64"/>
                  </a:lnTo>
                  <a:lnTo>
                    <a:pt x="163" y="28"/>
                  </a:lnTo>
                  <a:lnTo>
                    <a:pt x="178" y="7"/>
                  </a:lnTo>
                  <a:lnTo>
                    <a:pt x="213" y="0"/>
                  </a:lnTo>
                  <a:lnTo>
                    <a:pt x="241" y="28"/>
                  </a:lnTo>
                  <a:lnTo>
                    <a:pt x="277" y="99"/>
                  </a:lnTo>
                  <a:lnTo>
                    <a:pt x="305" y="120"/>
                  </a:lnTo>
                  <a:lnTo>
                    <a:pt x="348" y="135"/>
                  </a:lnTo>
                  <a:lnTo>
                    <a:pt x="411" y="135"/>
                  </a:lnTo>
                  <a:lnTo>
                    <a:pt x="454" y="135"/>
                  </a:lnTo>
                  <a:lnTo>
                    <a:pt x="497" y="149"/>
                  </a:lnTo>
                  <a:lnTo>
                    <a:pt x="560" y="156"/>
                  </a:lnTo>
                  <a:lnTo>
                    <a:pt x="652" y="156"/>
                  </a:lnTo>
                  <a:lnTo>
                    <a:pt x="674" y="149"/>
                  </a:lnTo>
                  <a:lnTo>
                    <a:pt x="695" y="135"/>
                  </a:lnTo>
                  <a:lnTo>
                    <a:pt x="759" y="57"/>
                  </a:lnTo>
                  <a:lnTo>
                    <a:pt x="787" y="35"/>
                  </a:lnTo>
                  <a:lnTo>
                    <a:pt x="830" y="57"/>
                  </a:lnTo>
                  <a:lnTo>
                    <a:pt x="858" y="57"/>
                  </a:lnTo>
                  <a:lnTo>
                    <a:pt x="971" y="28"/>
                  </a:lnTo>
                  <a:lnTo>
                    <a:pt x="971" y="57"/>
                  </a:lnTo>
                  <a:lnTo>
                    <a:pt x="964" y="156"/>
                  </a:lnTo>
                  <a:lnTo>
                    <a:pt x="950" y="255"/>
                  </a:lnTo>
                  <a:lnTo>
                    <a:pt x="950" y="276"/>
                  </a:lnTo>
                  <a:lnTo>
                    <a:pt x="957" y="305"/>
                  </a:lnTo>
                  <a:lnTo>
                    <a:pt x="950" y="390"/>
                  </a:lnTo>
                  <a:lnTo>
                    <a:pt x="929" y="376"/>
                  </a:lnTo>
                  <a:lnTo>
                    <a:pt x="900" y="397"/>
                  </a:lnTo>
                  <a:lnTo>
                    <a:pt x="872" y="432"/>
                  </a:lnTo>
                  <a:lnTo>
                    <a:pt x="844" y="397"/>
                  </a:lnTo>
                  <a:lnTo>
                    <a:pt x="787" y="397"/>
                  </a:lnTo>
                  <a:lnTo>
                    <a:pt x="702" y="439"/>
                  </a:lnTo>
                  <a:lnTo>
                    <a:pt x="674" y="482"/>
                  </a:lnTo>
                  <a:lnTo>
                    <a:pt x="667" y="510"/>
                  </a:lnTo>
                  <a:lnTo>
                    <a:pt x="667" y="532"/>
                  </a:lnTo>
                  <a:lnTo>
                    <a:pt x="645" y="546"/>
                  </a:lnTo>
                  <a:lnTo>
                    <a:pt x="681" y="574"/>
                  </a:lnTo>
                  <a:lnTo>
                    <a:pt x="674" y="638"/>
                  </a:lnTo>
                  <a:lnTo>
                    <a:pt x="681" y="680"/>
                  </a:lnTo>
                  <a:lnTo>
                    <a:pt x="667" y="716"/>
                  </a:lnTo>
                  <a:lnTo>
                    <a:pt x="603" y="772"/>
                  </a:lnTo>
                  <a:lnTo>
                    <a:pt x="589" y="765"/>
                  </a:lnTo>
                  <a:lnTo>
                    <a:pt x="574" y="815"/>
                  </a:lnTo>
                  <a:lnTo>
                    <a:pt x="497" y="872"/>
                  </a:lnTo>
                  <a:lnTo>
                    <a:pt x="475" y="893"/>
                  </a:lnTo>
                  <a:lnTo>
                    <a:pt x="440" y="843"/>
                  </a:lnTo>
                  <a:lnTo>
                    <a:pt x="397" y="758"/>
                  </a:lnTo>
                  <a:lnTo>
                    <a:pt x="369" y="687"/>
                  </a:lnTo>
                  <a:lnTo>
                    <a:pt x="312" y="652"/>
                  </a:lnTo>
                  <a:lnTo>
                    <a:pt x="291" y="680"/>
                  </a:lnTo>
                  <a:close/>
                </a:path>
              </a:pathLst>
            </a:custGeom>
            <a:solidFill>
              <a:srgbClr val="623861"/>
            </a:solidFill>
            <a:ln w="9525">
              <a:solidFill>
                <a:srgbClr val="EDDEEC"/>
              </a:solidFill>
              <a:round/>
              <a:headEnd/>
              <a:tailEnd/>
            </a:ln>
          </p:spPr>
          <p:txBody>
            <a:bodyPr/>
            <a:lstStyle/>
            <a:p>
              <a:pPr fontAlgn="base">
                <a:spcBef>
                  <a:spcPct val="0"/>
                </a:spcBef>
                <a:spcAft>
                  <a:spcPct val="0"/>
                </a:spcAft>
              </a:pPr>
              <a:endParaRPr lang="en-GB" sz="2000">
                <a:solidFill>
                  <a:srgbClr val="1A1A70"/>
                </a:solidFill>
              </a:endParaRPr>
            </a:p>
          </p:txBody>
        </p:sp>
        <p:sp>
          <p:nvSpPr>
            <p:cNvPr id="148" name="Freeform 13"/>
            <p:cNvSpPr>
              <a:spLocks/>
            </p:cNvSpPr>
            <p:nvPr/>
          </p:nvSpPr>
          <p:spPr bwMode="gray">
            <a:xfrm>
              <a:off x="4419600" y="2181225"/>
              <a:ext cx="738188" cy="795338"/>
            </a:xfrm>
            <a:custGeom>
              <a:avLst/>
              <a:gdLst>
                <a:gd name="T0" fmla="*/ 0 w 545"/>
                <a:gd name="T1" fmla="*/ 2147483647 h 588"/>
                <a:gd name="T2" fmla="*/ 2147483647 w 545"/>
                <a:gd name="T3" fmla="*/ 2147483647 h 588"/>
                <a:gd name="T4" fmla="*/ 2147483647 w 545"/>
                <a:gd name="T5" fmla="*/ 2147483647 h 588"/>
                <a:gd name="T6" fmla="*/ 2147483647 w 545"/>
                <a:gd name="T7" fmla="*/ 2147483647 h 588"/>
                <a:gd name="T8" fmla="*/ 2147483647 w 545"/>
                <a:gd name="T9" fmla="*/ 2147483647 h 588"/>
                <a:gd name="T10" fmla="*/ 2147483647 w 545"/>
                <a:gd name="T11" fmla="*/ 2147483647 h 588"/>
                <a:gd name="T12" fmla="*/ 2147483647 w 545"/>
                <a:gd name="T13" fmla="*/ 2147483647 h 588"/>
                <a:gd name="T14" fmla="*/ 2147483647 w 545"/>
                <a:gd name="T15" fmla="*/ 0 h 588"/>
                <a:gd name="T16" fmla="*/ 2147483647 w 545"/>
                <a:gd name="T17" fmla="*/ 2147483647 h 588"/>
                <a:gd name="T18" fmla="*/ 2147483647 w 545"/>
                <a:gd name="T19" fmla="*/ 2147483647 h 588"/>
                <a:gd name="T20" fmla="*/ 2147483647 w 545"/>
                <a:gd name="T21" fmla="*/ 2147483647 h 588"/>
                <a:gd name="T22" fmla="*/ 2147483647 w 545"/>
                <a:gd name="T23" fmla="*/ 2147483647 h 588"/>
                <a:gd name="T24" fmla="*/ 2147483647 w 545"/>
                <a:gd name="T25" fmla="*/ 2147483647 h 588"/>
                <a:gd name="T26" fmla="*/ 2147483647 w 545"/>
                <a:gd name="T27" fmla="*/ 2147483647 h 588"/>
                <a:gd name="T28" fmla="*/ 2147483647 w 545"/>
                <a:gd name="T29" fmla="*/ 2147483647 h 588"/>
                <a:gd name="T30" fmla="*/ 2147483647 w 545"/>
                <a:gd name="T31" fmla="*/ 2147483647 h 588"/>
                <a:gd name="T32" fmla="*/ 2147483647 w 545"/>
                <a:gd name="T33" fmla="*/ 2147483647 h 588"/>
                <a:gd name="T34" fmla="*/ 2147483647 w 545"/>
                <a:gd name="T35" fmla="*/ 2147483647 h 588"/>
                <a:gd name="T36" fmla="*/ 2147483647 w 545"/>
                <a:gd name="T37" fmla="*/ 2147483647 h 588"/>
                <a:gd name="T38" fmla="*/ 2147483647 w 545"/>
                <a:gd name="T39" fmla="*/ 2147483647 h 588"/>
                <a:gd name="T40" fmla="*/ 2147483647 w 545"/>
                <a:gd name="T41" fmla="*/ 2147483647 h 588"/>
                <a:gd name="T42" fmla="*/ 2147483647 w 545"/>
                <a:gd name="T43" fmla="*/ 2147483647 h 588"/>
                <a:gd name="T44" fmla="*/ 2147483647 w 545"/>
                <a:gd name="T45" fmla="*/ 2147483647 h 588"/>
                <a:gd name="T46" fmla="*/ 2147483647 w 545"/>
                <a:gd name="T47" fmla="*/ 2147483647 h 588"/>
                <a:gd name="T48" fmla="*/ 2147483647 w 545"/>
                <a:gd name="T49" fmla="*/ 2147483647 h 588"/>
                <a:gd name="T50" fmla="*/ 2147483647 w 545"/>
                <a:gd name="T51" fmla="*/ 2147483647 h 588"/>
                <a:gd name="T52" fmla="*/ 2147483647 w 545"/>
                <a:gd name="T53" fmla="*/ 2147483647 h 588"/>
                <a:gd name="T54" fmla="*/ 2147483647 w 545"/>
                <a:gd name="T55" fmla="*/ 2147483647 h 588"/>
                <a:gd name="T56" fmla="*/ 2147483647 w 545"/>
                <a:gd name="T57" fmla="*/ 2147483647 h 588"/>
                <a:gd name="T58" fmla="*/ 2147483647 w 545"/>
                <a:gd name="T59" fmla="*/ 2147483647 h 588"/>
                <a:gd name="T60" fmla="*/ 2147483647 w 545"/>
                <a:gd name="T61" fmla="*/ 2147483647 h 588"/>
                <a:gd name="T62" fmla="*/ 2147483647 w 545"/>
                <a:gd name="T63" fmla="*/ 2147483647 h 588"/>
                <a:gd name="T64" fmla="*/ 2147483647 w 545"/>
                <a:gd name="T65" fmla="*/ 2147483647 h 588"/>
                <a:gd name="T66" fmla="*/ 2147483647 w 545"/>
                <a:gd name="T67" fmla="*/ 2147483647 h 588"/>
                <a:gd name="T68" fmla="*/ 2147483647 w 545"/>
                <a:gd name="T69" fmla="*/ 2147483647 h 588"/>
                <a:gd name="T70" fmla="*/ 2147483647 w 545"/>
                <a:gd name="T71" fmla="*/ 2147483647 h 588"/>
                <a:gd name="T72" fmla="*/ 2147483647 w 545"/>
                <a:gd name="T73" fmla="*/ 2147483647 h 588"/>
                <a:gd name="T74" fmla="*/ 2147483647 w 545"/>
                <a:gd name="T75" fmla="*/ 2147483647 h 588"/>
                <a:gd name="T76" fmla="*/ 2147483647 w 545"/>
                <a:gd name="T77" fmla="*/ 2147483647 h 588"/>
                <a:gd name="T78" fmla="*/ 2147483647 w 545"/>
                <a:gd name="T79" fmla="*/ 2147483647 h 588"/>
                <a:gd name="T80" fmla="*/ 2147483647 w 545"/>
                <a:gd name="T81" fmla="*/ 2147483647 h 588"/>
                <a:gd name="T82" fmla="*/ 2147483647 w 545"/>
                <a:gd name="T83" fmla="*/ 2147483647 h 588"/>
                <a:gd name="T84" fmla="*/ 2147483647 w 545"/>
                <a:gd name="T85" fmla="*/ 2147483647 h 588"/>
                <a:gd name="T86" fmla="*/ 2147483647 w 545"/>
                <a:gd name="T87" fmla="*/ 2147483647 h 588"/>
                <a:gd name="T88" fmla="*/ 2147483647 w 545"/>
                <a:gd name="T89" fmla="*/ 2147483647 h 588"/>
                <a:gd name="T90" fmla="*/ 2147483647 w 545"/>
                <a:gd name="T91" fmla="*/ 2147483647 h 588"/>
                <a:gd name="T92" fmla="*/ 2147483647 w 545"/>
                <a:gd name="T93" fmla="*/ 2147483647 h 588"/>
                <a:gd name="T94" fmla="*/ 2147483647 w 545"/>
                <a:gd name="T95" fmla="*/ 2147483647 h 588"/>
                <a:gd name="T96" fmla="*/ 0 w 545"/>
                <a:gd name="T97" fmla="*/ 2147483647 h 5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5"/>
                <a:gd name="T148" fmla="*/ 0 h 588"/>
                <a:gd name="T149" fmla="*/ 545 w 545"/>
                <a:gd name="T150" fmla="*/ 588 h 5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5" h="588">
                  <a:moveTo>
                    <a:pt x="0" y="99"/>
                  </a:moveTo>
                  <a:lnTo>
                    <a:pt x="21" y="99"/>
                  </a:lnTo>
                  <a:lnTo>
                    <a:pt x="71" y="50"/>
                  </a:lnTo>
                  <a:lnTo>
                    <a:pt x="64" y="21"/>
                  </a:lnTo>
                  <a:lnTo>
                    <a:pt x="170" y="21"/>
                  </a:lnTo>
                  <a:lnTo>
                    <a:pt x="212" y="28"/>
                  </a:lnTo>
                  <a:lnTo>
                    <a:pt x="283" y="14"/>
                  </a:lnTo>
                  <a:lnTo>
                    <a:pt x="304" y="0"/>
                  </a:lnTo>
                  <a:lnTo>
                    <a:pt x="304" y="43"/>
                  </a:lnTo>
                  <a:lnTo>
                    <a:pt x="319" y="57"/>
                  </a:lnTo>
                  <a:lnTo>
                    <a:pt x="347" y="128"/>
                  </a:lnTo>
                  <a:lnTo>
                    <a:pt x="368" y="156"/>
                  </a:lnTo>
                  <a:lnTo>
                    <a:pt x="382" y="191"/>
                  </a:lnTo>
                  <a:lnTo>
                    <a:pt x="482" y="213"/>
                  </a:lnTo>
                  <a:lnTo>
                    <a:pt x="538" y="276"/>
                  </a:lnTo>
                  <a:lnTo>
                    <a:pt x="545" y="312"/>
                  </a:lnTo>
                  <a:lnTo>
                    <a:pt x="538" y="326"/>
                  </a:lnTo>
                  <a:lnTo>
                    <a:pt x="538" y="411"/>
                  </a:lnTo>
                  <a:lnTo>
                    <a:pt x="453" y="397"/>
                  </a:lnTo>
                  <a:lnTo>
                    <a:pt x="432" y="376"/>
                  </a:lnTo>
                  <a:lnTo>
                    <a:pt x="397" y="404"/>
                  </a:lnTo>
                  <a:lnTo>
                    <a:pt x="347" y="454"/>
                  </a:lnTo>
                  <a:lnTo>
                    <a:pt x="312" y="447"/>
                  </a:lnTo>
                  <a:lnTo>
                    <a:pt x="290" y="454"/>
                  </a:lnTo>
                  <a:lnTo>
                    <a:pt x="262" y="461"/>
                  </a:lnTo>
                  <a:lnTo>
                    <a:pt x="241" y="447"/>
                  </a:lnTo>
                  <a:lnTo>
                    <a:pt x="198" y="482"/>
                  </a:lnTo>
                  <a:lnTo>
                    <a:pt x="163" y="482"/>
                  </a:lnTo>
                  <a:lnTo>
                    <a:pt x="134" y="510"/>
                  </a:lnTo>
                  <a:lnTo>
                    <a:pt x="134" y="567"/>
                  </a:lnTo>
                  <a:lnTo>
                    <a:pt x="113" y="567"/>
                  </a:lnTo>
                  <a:lnTo>
                    <a:pt x="99" y="567"/>
                  </a:lnTo>
                  <a:lnTo>
                    <a:pt x="78" y="588"/>
                  </a:lnTo>
                  <a:lnTo>
                    <a:pt x="71" y="574"/>
                  </a:lnTo>
                  <a:lnTo>
                    <a:pt x="78" y="524"/>
                  </a:lnTo>
                  <a:lnTo>
                    <a:pt x="49" y="496"/>
                  </a:lnTo>
                  <a:lnTo>
                    <a:pt x="21" y="475"/>
                  </a:lnTo>
                  <a:lnTo>
                    <a:pt x="21" y="439"/>
                  </a:lnTo>
                  <a:lnTo>
                    <a:pt x="64" y="418"/>
                  </a:lnTo>
                  <a:lnTo>
                    <a:pt x="85" y="411"/>
                  </a:lnTo>
                  <a:lnTo>
                    <a:pt x="113" y="312"/>
                  </a:lnTo>
                  <a:lnTo>
                    <a:pt x="163" y="326"/>
                  </a:lnTo>
                  <a:lnTo>
                    <a:pt x="156" y="284"/>
                  </a:lnTo>
                  <a:lnTo>
                    <a:pt x="149" y="262"/>
                  </a:lnTo>
                  <a:lnTo>
                    <a:pt x="85" y="227"/>
                  </a:lnTo>
                  <a:lnTo>
                    <a:pt x="99" y="184"/>
                  </a:lnTo>
                  <a:lnTo>
                    <a:pt x="85" y="156"/>
                  </a:lnTo>
                  <a:lnTo>
                    <a:pt x="64" y="163"/>
                  </a:lnTo>
                  <a:lnTo>
                    <a:pt x="0" y="99"/>
                  </a:lnTo>
                  <a:close/>
                </a:path>
              </a:pathLst>
            </a:custGeom>
            <a:solidFill>
              <a:schemeClr val="accent2">
                <a:lumMod val="40000"/>
                <a:lumOff val="60000"/>
              </a:schemeClr>
            </a:solidFill>
            <a:ln w="9525">
              <a:solidFill>
                <a:schemeClr val="accent2"/>
              </a:solidFill>
              <a:round/>
              <a:headEnd/>
              <a:tailEnd/>
            </a:ln>
          </p:spPr>
          <p:txBody>
            <a:bodyPr/>
            <a:lstStyle/>
            <a:p>
              <a:pPr fontAlgn="base">
                <a:spcBef>
                  <a:spcPct val="0"/>
                </a:spcBef>
                <a:spcAft>
                  <a:spcPct val="0"/>
                </a:spcAft>
              </a:pPr>
              <a:endParaRPr lang="en-GB" sz="2000">
                <a:solidFill>
                  <a:srgbClr val="1A1A70"/>
                </a:solidFill>
              </a:endParaRPr>
            </a:p>
          </p:txBody>
        </p:sp>
        <p:sp>
          <p:nvSpPr>
            <p:cNvPr id="149" name="Freeform 14"/>
            <p:cNvSpPr>
              <a:spLocks/>
            </p:cNvSpPr>
            <p:nvPr/>
          </p:nvSpPr>
          <p:spPr bwMode="gray">
            <a:xfrm>
              <a:off x="3008313" y="2592388"/>
              <a:ext cx="615950" cy="1017587"/>
            </a:xfrm>
            <a:custGeom>
              <a:avLst/>
              <a:gdLst>
                <a:gd name="T0" fmla="*/ 2147483647 w 454"/>
                <a:gd name="T1" fmla="*/ 2147483647 h 751"/>
                <a:gd name="T2" fmla="*/ 0 w 454"/>
                <a:gd name="T3" fmla="*/ 2147483647 h 751"/>
                <a:gd name="T4" fmla="*/ 0 w 454"/>
                <a:gd name="T5" fmla="*/ 2147483647 h 751"/>
                <a:gd name="T6" fmla="*/ 2147483647 w 454"/>
                <a:gd name="T7" fmla="*/ 2147483647 h 751"/>
                <a:gd name="T8" fmla="*/ 2147483647 w 454"/>
                <a:gd name="T9" fmla="*/ 2147483647 h 751"/>
                <a:gd name="T10" fmla="*/ 2147483647 w 454"/>
                <a:gd name="T11" fmla="*/ 2147483647 h 751"/>
                <a:gd name="T12" fmla="*/ 2147483647 w 454"/>
                <a:gd name="T13" fmla="*/ 2147483647 h 751"/>
                <a:gd name="T14" fmla="*/ 2147483647 w 454"/>
                <a:gd name="T15" fmla="*/ 2147483647 h 751"/>
                <a:gd name="T16" fmla="*/ 2147483647 w 454"/>
                <a:gd name="T17" fmla="*/ 0 h 751"/>
                <a:gd name="T18" fmla="*/ 2147483647 w 454"/>
                <a:gd name="T19" fmla="*/ 2147483647 h 751"/>
                <a:gd name="T20" fmla="*/ 2147483647 w 454"/>
                <a:gd name="T21" fmla="*/ 2147483647 h 751"/>
                <a:gd name="T22" fmla="*/ 2147483647 w 454"/>
                <a:gd name="T23" fmla="*/ 2147483647 h 751"/>
                <a:gd name="T24" fmla="*/ 2147483647 w 454"/>
                <a:gd name="T25" fmla="*/ 2147483647 h 751"/>
                <a:gd name="T26" fmla="*/ 2147483647 w 454"/>
                <a:gd name="T27" fmla="*/ 2147483647 h 751"/>
                <a:gd name="T28" fmla="*/ 2147483647 w 454"/>
                <a:gd name="T29" fmla="*/ 2147483647 h 751"/>
                <a:gd name="T30" fmla="*/ 2147483647 w 454"/>
                <a:gd name="T31" fmla="*/ 2147483647 h 751"/>
                <a:gd name="T32" fmla="*/ 2147483647 w 454"/>
                <a:gd name="T33" fmla="*/ 2147483647 h 751"/>
                <a:gd name="T34" fmla="*/ 2147483647 w 454"/>
                <a:gd name="T35" fmla="*/ 2147483647 h 751"/>
                <a:gd name="T36" fmla="*/ 2147483647 w 454"/>
                <a:gd name="T37" fmla="*/ 2147483647 h 751"/>
                <a:gd name="T38" fmla="*/ 2147483647 w 454"/>
                <a:gd name="T39" fmla="*/ 2147483647 h 751"/>
                <a:gd name="T40" fmla="*/ 2147483647 w 454"/>
                <a:gd name="T41" fmla="*/ 2147483647 h 751"/>
                <a:gd name="T42" fmla="*/ 2147483647 w 454"/>
                <a:gd name="T43" fmla="*/ 2147483647 h 751"/>
                <a:gd name="T44" fmla="*/ 2147483647 w 454"/>
                <a:gd name="T45" fmla="*/ 2147483647 h 751"/>
                <a:gd name="T46" fmla="*/ 2147483647 w 454"/>
                <a:gd name="T47" fmla="*/ 2147483647 h 751"/>
                <a:gd name="T48" fmla="*/ 2147483647 w 454"/>
                <a:gd name="T49" fmla="*/ 2147483647 h 751"/>
                <a:gd name="T50" fmla="*/ 2147483647 w 454"/>
                <a:gd name="T51" fmla="*/ 2147483647 h 751"/>
                <a:gd name="T52" fmla="*/ 2147483647 w 454"/>
                <a:gd name="T53" fmla="*/ 2147483647 h 751"/>
                <a:gd name="T54" fmla="*/ 2147483647 w 454"/>
                <a:gd name="T55" fmla="*/ 2147483647 h 751"/>
                <a:gd name="T56" fmla="*/ 2147483647 w 454"/>
                <a:gd name="T57" fmla="*/ 2147483647 h 751"/>
                <a:gd name="T58" fmla="*/ 2147483647 w 454"/>
                <a:gd name="T59" fmla="*/ 2147483647 h 751"/>
                <a:gd name="T60" fmla="*/ 2147483647 w 454"/>
                <a:gd name="T61" fmla="*/ 2147483647 h 751"/>
                <a:gd name="T62" fmla="*/ 2147483647 w 454"/>
                <a:gd name="T63" fmla="*/ 2147483647 h 751"/>
                <a:gd name="T64" fmla="*/ 2147483647 w 454"/>
                <a:gd name="T65" fmla="*/ 2147483647 h 751"/>
                <a:gd name="T66" fmla="*/ 2147483647 w 454"/>
                <a:gd name="T67" fmla="*/ 2147483647 h 751"/>
                <a:gd name="T68" fmla="*/ 2147483647 w 454"/>
                <a:gd name="T69" fmla="*/ 2147483647 h 751"/>
                <a:gd name="T70" fmla="*/ 2147483647 w 454"/>
                <a:gd name="T71" fmla="*/ 2147483647 h 751"/>
                <a:gd name="T72" fmla="*/ 2147483647 w 454"/>
                <a:gd name="T73" fmla="*/ 2147483647 h 751"/>
                <a:gd name="T74" fmla="*/ 2147483647 w 454"/>
                <a:gd name="T75" fmla="*/ 2147483647 h 751"/>
                <a:gd name="T76" fmla="*/ 2147483647 w 454"/>
                <a:gd name="T77" fmla="*/ 2147483647 h 751"/>
                <a:gd name="T78" fmla="*/ 2147483647 w 454"/>
                <a:gd name="T79" fmla="*/ 2147483647 h 751"/>
                <a:gd name="T80" fmla="*/ 2147483647 w 454"/>
                <a:gd name="T81" fmla="*/ 2147483647 h 751"/>
                <a:gd name="T82" fmla="*/ 2147483647 w 454"/>
                <a:gd name="T83" fmla="*/ 2147483647 h 751"/>
                <a:gd name="T84" fmla="*/ 2147483647 w 454"/>
                <a:gd name="T85" fmla="*/ 2147483647 h 751"/>
                <a:gd name="T86" fmla="*/ 2147483647 w 454"/>
                <a:gd name="T87" fmla="*/ 2147483647 h 751"/>
                <a:gd name="T88" fmla="*/ 2147483647 w 454"/>
                <a:gd name="T89" fmla="*/ 2147483647 h 751"/>
                <a:gd name="T90" fmla="*/ 2147483647 w 454"/>
                <a:gd name="T91" fmla="*/ 2147483647 h 751"/>
                <a:gd name="T92" fmla="*/ 2147483647 w 454"/>
                <a:gd name="T93" fmla="*/ 2147483647 h 751"/>
                <a:gd name="T94" fmla="*/ 2147483647 w 454"/>
                <a:gd name="T95" fmla="*/ 2147483647 h 751"/>
                <a:gd name="T96" fmla="*/ 2147483647 w 454"/>
                <a:gd name="T97" fmla="*/ 2147483647 h 751"/>
                <a:gd name="T98" fmla="*/ 2147483647 w 454"/>
                <a:gd name="T99" fmla="*/ 2147483647 h 751"/>
                <a:gd name="T100" fmla="*/ 2147483647 w 454"/>
                <a:gd name="T101" fmla="*/ 2147483647 h 7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4"/>
                <a:gd name="T154" fmla="*/ 0 h 751"/>
                <a:gd name="T155" fmla="*/ 454 w 454"/>
                <a:gd name="T156" fmla="*/ 751 h 75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4" h="751">
                  <a:moveTo>
                    <a:pt x="14" y="333"/>
                  </a:moveTo>
                  <a:lnTo>
                    <a:pt x="0" y="305"/>
                  </a:lnTo>
                  <a:lnTo>
                    <a:pt x="0" y="290"/>
                  </a:lnTo>
                  <a:lnTo>
                    <a:pt x="57" y="290"/>
                  </a:lnTo>
                  <a:lnTo>
                    <a:pt x="57" y="269"/>
                  </a:lnTo>
                  <a:lnTo>
                    <a:pt x="64" y="269"/>
                  </a:lnTo>
                  <a:lnTo>
                    <a:pt x="50" y="127"/>
                  </a:lnTo>
                  <a:lnTo>
                    <a:pt x="50" y="78"/>
                  </a:lnTo>
                  <a:lnTo>
                    <a:pt x="106" y="0"/>
                  </a:lnTo>
                  <a:lnTo>
                    <a:pt x="121" y="14"/>
                  </a:lnTo>
                  <a:lnTo>
                    <a:pt x="142" y="7"/>
                  </a:lnTo>
                  <a:lnTo>
                    <a:pt x="163" y="14"/>
                  </a:lnTo>
                  <a:lnTo>
                    <a:pt x="184" y="14"/>
                  </a:lnTo>
                  <a:lnTo>
                    <a:pt x="213" y="42"/>
                  </a:lnTo>
                  <a:lnTo>
                    <a:pt x="220" y="156"/>
                  </a:lnTo>
                  <a:lnTo>
                    <a:pt x="234" y="234"/>
                  </a:lnTo>
                  <a:lnTo>
                    <a:pt x="262" y="283"/>
                  </a:lnTo>
                  <a:lnTo>
                    <a:pt x="241" y="297"/>
                  </a:lnTo>
                  <a:lnTo>
                    <a:pt x="248" y="312"/>
                  </a:lnTo>
                  <a:lnTo>
                    <a:pt x="255" y="340"/>
                  </a:lnTo>
                  <a:lnTo>
                    <a:pt x="291" y="404"/>
                  </a:lnTo>
                  <a:lnTo>
                    <a:pt x="305" y="411"/>
                  </a:lnTo>
                  <a:lnTo>
                    <a:pt x="326" y="460"/>
                  </a:lnTo>
                  <a:lnTo>
                    <a:pt x="347" y="503"/>
                  </a:lnTo>
                  <a:lnTo>
                    <a:pt x="369" y="510"/>
                  </a:lnTo>
                  <a:lnTo>
                    <a:pt x="397" y="581"/>
                  </a:lnTo>
                  <a:lnTo>
                    <a:pt x="404" y="595"/>
                  </a:lnTo>
                  <a:lnTo>
                    <a:pt x="418" y="616"/>
                  </a:lnTo>
                  <a:lnTo>
                    <a:pt x="454" y="631"/>
                  </a:lnTo>
                  <a:lnTo>
                    <a:pt x="439" y="673"/>
                  </a:lnTo>
                  <a:lnTo>
                    <a:pt x="418" y="723"/>
                  </a:lnTo>
                  <a:lnTo>
                    <a:pt x="390" y="737"/>
                  </a:lnTo>
                  <a:lnTo>
                    <a:pt x="361" y="744"/>
                  </a:lnTo>
                  <a:lnTo>
                    <a:pt x="326" y="751"/>
                  </a:lnTo>
                  <a:lnTo>
                    <a:pt x="269" y="744"/>
                  </a:lnTo>
                  <a:lnTo>
                    <a:pt x="241" y="730"/>
                  </a:lnTo>
                  <a:lnTo>
                    <a:pt x="206" y="701"/>
                  </a:lnTo>
                  <a:lnTo>
                    <a:pt x="184" y="680"/>
                  </a:lnTo>
                  <a:lnTo>
                    <a:pt x="184" y="673"/>
                  </a:lnTo>
                  <a:lnTo>
                    <a:pt x="163" y="638"/>
                  </a:lnTo>
                  <a:lnTo>
                    <a:pt x="149" y="616"/>
                  </a:lnTo>
                  <a:lnTo>
                    <a:pt x="149" y="595"/>
                  </a:lnTo>
                  <a:lnTo>
                    <a:pt x="163" y="545"/>
                  </a:lnTo>
                  <a:lnTo>
                    <a:pt x="156" y="517"/>
                  </a:lnTo>
                  <a:lnTo>
                    <a:pt x="128" y="468"/>
                  </a:lnTo>
                  <a:lnTo>
                    <a:pt x="85" y="453"/>
                  </a:lnTo>
                  <a:lnTo>
                    <a:pt x="43" y="453"/>
                  </a:lnTo>
                  <a:lnTo>
                    <a:pt x="50" y="446"/>
                  </a:lnTo>
                  <a:lnTo>
                    <a:pt x="57" y="347"/>
                  </a:lnTo>
                  <a:lnTo>
                    <a:pt x="21" y="361"/>
                  </a:lnTo>
                  <a:lnTo>
                    <a:pt x="14" y="333"/>
                  </a:lnTo>
                  <a:close/>
                </a:path>
              </a:pathLst>
            </a:custGeom>
            <a:solidFill>
              <a:srgbClr val="FCEAF3"/>
            </a:solidFill>
            <a:ln w="9525">
              <a:solidFill>
                <a:schemeClr val="accent2"/>
              </a:solidFill>
              <a:round/>
              <a:headEnd/>
              <a:tailEnd/>
            </a:ln>
          </p:spPr>
          <p:txBody>
            <a:bodyPr/>
            <a:lstStyle/>
            <a:p>
              <a:pPr fontAlgn="base">
                <a:spcBef>
                  <a:spcPct val="0"/>
                </a:spcBef>
                <a:spcAft>
                  <a:spcPct val="0"/>
                </a:spcAft>
              </a:pPr>
              <a:endParaRPr lang="en-GB" sz="2000">
                <a:solidFill>
                  <a:srgbClr val="1A1A70"/>
                </a:solidFill>
              </a:endParaRPr>
            </a:p>
          </p:txBody>
        </p:sp>
        <p:sp>
          <p:nvSpPr>
            <p:cNvPr id="150" name="Freeform 15"/>
            <p:cNvSpPr>
              <a:spLocks/>
            </p:cNvSpPr>
            <p:nvPr/>
          </p:nvSpPr>
          <p:spPr bwMode="gray">
            <a:xfrm>
              <a:off x="3890963" y="1652588"/>
              <a:ext cx="1173162" cy="660400"/>
            </a:xfrm>
            <a:custGeom>
              <a:avLst/>
              <a:gdLst>
                <a:gd name="T0" fmla="*/ 0 w 865"/>
                <a:gd name="T1" fmla="*/ 2147483647 h 489"/>
                <a:gd name="T2" fmla="*/ 2147483647 w 865"/>
                <a:gd name="T3" fmla="*/ 2147483647 h 489"/>
                <a:gd name="T4" fmla="*/ 2147483647 w 865"/>
                <a:gd name="T5" fmla="*/ 2147483647 h 489"/>
                <a:gd name="T6" fmla="*/ 2147483647 w 865"/>
                <a:gd name="T7" fmla="*/ 2147483647 h 489"/>
                <a:gd name="T8" fmla="*/ 2147483647 w 865"/>
                <a:gd name="T9" fmla="*/ 2147483647 h 489"/>
                <a:gd name="T10" fmla="*/ 2147483647 w 865"/>
                <a:gd name="T11" fmla="*/ 2147483647 h 489"/>
                <a:gd name="T12" fmla="*/ 2147483647 w 865"/>
                <a:gd name="T13" fmla="*/ 2147483647 h 489"/>
                <a:gd name="T14" fmla="*/ 2147483647 w 865"/>
                <a:gd name="T15" fmla="*/ 2147483647 h 489"/>
                <a:gd name="T16" fmla="*/ 2147483647 w 865"/>
                <a:gd name="T17" fmla="*/ 2147483647 h 489"/>
                <a:gd name="T18" fmla="*/ 2147483647 w 865"/>
                <a:gd name="T19" fmla="*/ 2147483647 h 489"/>
                <a:gd name="T20" fmla="*/ 2147483647 w 865"/>
                <a:gd name="T21" fmla="*/ 2147483647 h 489"/>
                <a:gd name="T22" fmla="*/ 2147483647 w 865"/>
                <a:gd name="T23" fmla="*/ 0 h 489"/>
                <a:gd name="T24" fmla="*/ 2147483647 w 865"/>
                <a:gd name="T25" fmla="*/ 0 h 489"/>
                <a:gd name="T26" fmla="*/ 2147483647 w 865"/>
                <a:gd name="T27" fmla="*/ 2147483647 h 489"/>
                <a:gd name="T28" fmla="*/ 2147483647 w 865"/>
                <a:gd name="T29" fmla="*/ 2147483647 h 489"/>
                <a:gd name="T30" fmla="*/ 2147483647 w 865"/>
                <a:gd name="T31" fmla="*/ 2147483647 h 489"/>
                <a:gd name="T32" fmla="*/ 2147483647 w 865"/>
                <a:gd name="T33" fmla="*/ 2147483647 h 489"/>
                <a:gd name="T34" fmla="*/ 2147483647 w 865"/>
                <a:gd name="T35" fmla="*/ 2147483647 h 489"/>
                <a:gd name="T36" fmla="*/ 2147483647 w 865"/>
                <a:gd name="T37" fmla="*/ 2147483647 h 489"/>
                <a:gd name="T38" fmla="*/ 2147483647 w 865"/>
                <a:gd name="T39" fmla="*/ 2147483647 h 489"/>
                <a:gd name="T40" fmla="*/ 2147483647 w 865"/>
                <a:gd name="T41" fmla="*/ 2147483647 h 489"/>
                <a:gd name="T42" fmla="*/ 2147483647 w 865"/>
                <a:gd name="T43" fmla="*/ 2147483647 h 489"/>
                <a:gd name="T44" fmla="*/ 2147483647 w 865"/>
                <a:gd name="T45" fmla="*/ 2147483647 h 489"/>
                <a:gd name="T46" fmla="*/ 2147483647 w 865"/>
                <a:gd name="T47" fmla="*/ 2147483647 h 489"/>
                <a:gd name="T48" fmla="*/ 2147483647 w 865"/>
                <a:gd name="T49" fmla="*/ 2147483647 h 489"/>
                <a:gd name="T50" fmla="*/ 2147483647 w 865"/>
                <a:gd name="T51" fmla="*/ 2147483647 h 489"/>
                <a:gd name="T52" fmla="*/ 2147483647 w 865"/>
                <a:gd name="T53" fmla="*/ 2147483647 h 489"/>
                <a:gd name="T54" fmla="*/ 2147483647 w 865"/>
                <a:gd name="T55" fmla="*/ 2147483647 h 489"/>
                <a:gd name="T56" fmla="*/ 2147483647 w 865"/>
                <a:gd name="T57" fmla="*/ 2147483647 h 489"/>
                <a:gd name="T58" fmla="*/ 2147483647 w 865"/>
                <a:gd name="T59" fmla="*/ 2147483647 h 489"/>
                <a:gd name="T60" fmla="*/ 2147483647 w 865"/>
                <a:gd name="T61" fmla="*/ 2147483647 h 489"/>
                <a:gd name="T62" fmla="*/ 2147483647 w 865"/>
                <a:gd name="T63" fmla="*/ 2147483647 h 489"/>
                <a:gd name="T64" fmla="*/ 2147483647 w 865"/>
                <a:gd name="T65" fmla="*/ 2147483647 h 489"/>
                <a:gd name="T66" fmla="*/ 2147483647 w 865"/>
                <a:gd name="T67" fmla="*/ 2147483647 h 489"/>
                <a:gd name="T68" fmla="*/ 2147483647 w 865"/>
                <a:gd name="T69" fmla="*/ 2147483647 h 489"/>
                <a:gd name="T70" fmla="*/ 2147483647 w 865"/>
                <a:gd name="T71" fmla="*/ 2147483647 h 489"/>
                <a:gd name="T72" fmla="*/ 2147483647 w 865"/>
                <a:gd name="T73" fmla="*/ 2147483647 h 489"/>
                <a:gd name="T74" fmla="*/ 2147483647 w 865"/>
                <a:gd name="T75" fmla="*/ 2147483647 h 489"/>
                <a:gd name="T76" fmla="*/ 2147483647 w 865"/>
                <a:gd name="T77" fmla="*/ 2147483647 h 489"/>
                <a:gd name="T78" fmla="*/ 2147483647 w 865"/>
                <a:gd name="T79" fmla="*/ 2147483647 h 489"/>
                <a:gd name="T80" fmla="*/ 2147483647 w 865"/>
                <a:gd name="T81" fmla="*/ 2147483647 h 489"/>
                <a:gd name="T82" fmla="*/ 2147483647 w 865"/>
                <a:gd name="T83" fmla="*/ 2147483647 h 489"/>
                <a:gd name="T84" fmla="*/ 2147483647 w 865"/>
                <a:gd name="T85" fmla="*/ 2147483647 h 489"/>
                <a:gd name="T86" fmla="*/ 2147483647 w 865"/>
                <a:gd name="T87" fmla="*/ 2147483647 h 489"/>
                <a:gd name="T88" fmla="*/ 2147483647 w 865"/>
                <a:gd name="T89" fmla="*/ 2147483647 h 489"/>
                <a:gd name="T90" fmla="*/ 2147483647 w 865"/>
                <a:gd name="T91" fmla="*/ 2147483647 h 489"/>
                <a:gd name="T92" fmla="*/ 2147483647 w 865"/>
                <a:gd name="T93" fmla="*/ 2147483647 h 489"/>
                <a:gd name="T94" fmla="*/ 0 w 865"/>
                <a:gd name="T95" fmla="*/ 2147483647 h 4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65"/>
                <a:gd name="T145" fmla="*/ 0 h 489"/>
                <a:gd name="T146" fmla="*/ 865 w 865"/>
                <a:gd name="T147" fmla="*/ 489 h 4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65" h="489">
                  <a:moveTo>
                    <a:pt x="0" y="347"/>
                  </a:moveTo>
                  <a:lnTo>
                    <a:pt x="28" y="262"/>
                  </a:lnTo>
                  <a:lnTo>
                    <a:pt x="64" y="227"/>
                  </a:lnTo>
                  <a:lnTo>
                    <a:pt x="78" y="241"/>
                  </a:lnTo>
                  <a:lnTo>
                    <a:pt x="92" y="227"/>
                  </a:lnTo>
                  <a:lnTo>
                    <a:pt x="85" y="206"/>
                  </a:lnTo>
                  <a:lnTo>
                    <a:pt x="85" y="107"/>
                  </a:lnTo>
                  <a:lnTo>
                    <a:pt x="128" y="36"/>
                  </a:lnTo>
                  <a:lnTo>
                    <a:pt x="149" y="114"/>
                  </a:lnTo>
                  <a:lnTo>
                    <a:pt x="198" y="99"/>
                  </a:lnTo>
                  <a:lnTo>
                    <a:pt x="220" y="7"/>
                  </a:lnTo>
                  <a:lnTo>
                    <a:pt x="248" y="0"/>
                  </a:lnTo>
                  <a:lnTo>
                    <a:pt x="276" y="0"/>
                  </a:lnTo>
                  <a:lnTo>
                    <a:pt x="340" y="29"/>
                  </a:lnTo>
                  <a:lnTo>
                    <a:pt x="361" y="29"/>
                  </a:lnTo>
                  <a:lnTo>
                    <a:pt x="418" y="43"/>
                  </a:lnTo>
                  <a:lnTo>
                    <a:pt x="503" y="57"/>
                  </a:lnTo>
                  <a:lnTo>
                    <a:pt x="510" y="71"/>
                  </a:lnTo>
                  <a:lnTo>
                    <a:pt x="546" y="64"/>
                  </a:lnTo>
                  <a:lnTo>
                    <a:pt x="574" y="71"/>
                  </a:lnTo>
                  <a:lnTo>
                    <a:pt x="687" y="85"/>
                  </a:lnTo>
                  <a:lnTo>
                    <a:pt x="779" y="92"/>
                  </a:lnTo>
                  <a:lnTo>
                    <a:pt x="794" y="99"/>
                  </a:lnTo>
                  <a:lnTo>
                    <a:pt x="843" y="135"/>
                  </a:lnTo>
                  <a:lnTo>
                    <a:pt x="865" y="128"/>
                  </a:lnTo>
                  <a:lnTo>
                    <a:pt x="822" y="184"/>
                  </a:lnTo>
                  <a:lnTo>
                    <a:pt x="779" y="241"/>
                  </a:lnTo>
                  <a:lnTo>
                    <a:pt x="772" y="291"/>
                  </a:lnTo>
                  <a:lnTo>
                    <a:pt x="744" y="333"/>
                  </a:lnTo>
                  <a:lnTo>
                    <a:pt x="716" y="333"/>
                  </a:lnTo>
                  <a:lnTo>
                    <a:pt x="709" y="355"/>
                  </a:lnTo>
                  <a:lnTo>
                    <a:pt x="694" y="376"/>
                  </a:lnTo>
                  <a:lnTo>
                    <a:pt x="694" y="390"/>
                  </a:lnTo>
                  <a:lnTo>
                    <a:pt x="673" y="404"/>
                  </a:lnTo>
                  <a:lnTo>
                    <a:pt x="602" y="418"/>
                  </a:lnTo>
                  <a:lnTo>
                    <a:pt x="560" y="411"/>
                  </a:lnTo>
                  <a:lnTo>
                    <a:pt x="454" y="411"/>
                  </a:lnTo>
                  <a:lnTo>
                    <a:pt x="461" y="440"/>
                  </a:lnTo>
                  <a:lnTo>
                    <a:pt x="411" y="489"/>
                  </a:lnTo>
                  <a:lnTo>
                    <a:pt x="390" y="489"/>
                  </a:lnTo>
                  <a:lnTo>
                    <a:pt x="340" y="411"/>
                  </a:lnTo>
                  <a:lnTo>
                    <a:pt x="326" y="362"/>
                  </a:lnTo>
                  <a:lnTo>
                    <a:pt x="283" y="383"/>
                  </a:lnTo>
                  <a:lnTo>
                    <a:pt x="248" y="383"/>
                  </a:lnTo>
                  <a:lnTo>
                    <a:pt x="227" y="376"/>
                  </a:lnTo>
                  <a:lnTo>
                    <a:pt x="184" y="411"/>
                  </a:lnTo>
                  <a:lnTo>
                    <a:pt x="149" y="404"/>
                  </a:lnTo>
                  <a:lnTo>
                    <a:pt x="0" y="347"/>
                  </a:lnTo>
                  <a:close/>
                </a:path>
              </a:pathLst>
            </a:custGeom>
            <a:solidFill>
              <a:schemeClr val="accent2"/>
            </a:solidFill>
            <a:ln w="9525">
              <a:solidFill>
                <a:srgbClr val="FCEAF3"/>
              </a:solidFill>
              <a:round/>
              <a:headEnd/>
              <a:tailEnd/>
            </a:ln>
          </p:spPr>
          <p:txBody>
            <a:bodyPr/>
            <a:lstStyle/>
            <a:p>
              <a:pPr fontAlgn="base">
                <a:spcBef>
                  <a:spcPct val="0"/>
                </a:spcBef>
                <a:spcAft>
                  <a:spcPct val="0"/>
                </a:spcAft>
              </a:pPr>
              <a:endParaRPr lang="en-GB" sz="2000">
                <a:solidFill>
                  <a:srgbClr val="1A1A70"/>
                </a:solidFill>
              </a:endParaRPr>
            </a:p>
          </p:txBody>
        </p:sp>
        <p:sp>
          <p:nvSpPr>
            <p:cNvPr id="151" name="Freeform 16"/>
            <p:cNvSpPr>
              <a:spLocks/>
            </p:cNvSpPr>
            <p:nvPr/>
          </p:nvSpPr>
          <p:spPr bwMode="gray">
            <a:xfrm>
              <a:off x="1933575" y="1009650"/>
              <a:ext cx="1162050" cy="1150938"/>
            </a:xfrm>
            <a:custGeom>
              <a:avLst/>
              <a:gdLst>
                <a:gd name="T0" fmla="*/ 2147483647 w 858"/>
                <a:gd name="T1" fmla="*/ 2147483647 h 851"/>
                <a:gd name="T2" fmla="*/ 2147483647 w 858"/>
                <a:gd name="T3" fmla="*/ 2147483647 h 851"/>
                <a:gd name="T4" fmla="*/ 2147483647 w 858"/>
                <a:gd name="T5" fmla="*/ 2147483647 h 851"/>
                <a:gd name="T6" fmla="*/ 2147483647 w 858"/>
                <a:gd name="T7" fmla="*/ 2147483647 h 851"/>
                <a:gd name="T8" fmla="*/ 2147483647 w 858"/>
                <a:gd name="T9" fmla="*/ 2147483647 h 851"/>
                <a:gd name="T10" fmla="*/ 2147483647 w 858"/>
                <a:gd name="T11" fmla="*/ 2147483647 h 851"/>
                <a:gd name="T12" fmla="*/ 2147483647 w 858"/>
                <a:gd name="T13" fmla="*/ 2147483647 h 851"/>
                <a:gd name="T14" fmla="*/ 2147483647 w 858"/>
                <a:gd name="T15" fmla="*/ 2147483647 h 851"/>
                <a:gd name="T16" fmla="*/ 2147483647 w 858"/>
                <a:gd name="T17" fmla="*/ 2147483647 h 851"/>
                <a:gd name="T18" fmla="*/ 2147483647 w 858"/>
                <a:gd name="T19" fmla="*/ 2147483647 h 851"/>
                <a:gd name="T20" fmla="*/ 2147483647 w 858"/>
                <a:gd name="T21" fmla="*/ 2147483647 h 851"/>
                <a:gd name="T22" fmla="*/ 2147483647 w 858"/>
                <a:gd name="T23" fmla="*/ 2147483647 h 851"/>
                <a:gd name="T24" fmla="*/ 2147483647 w 858"/>
                <a:gd name="T25" fmla="*/ 2147483647 h 851"/>
                <a:gd name="T26" fmla="*/ 2147483647 w 858"/>
                <a:gd name="T27" fmla="*/ 2147483647 h 851"/>
                <a:gd name="T28" fmla="*/ 2147483647 w 858"/>
                <a:gd name="T29" fmla="*/ 2147483647 h 851"/>
                <a:gd name="T30" fmla="*/ 2147483647 w 858"/>
                <a:gd name="T31" fmla="*/ 2147483647 h 851"/>
                <a:gd name="T32" fmla="*/ 2147483647 w 858"/>
                <a:gd name="T33" fmla="*/ 2147483647 h 851"/>
                <a:gd name="T34" fmla="*/ 2147483647 w 858"/>
                <a:gd name="T35" fmla="*/ 2147483647 h 851"/>
                <a:gd name="T36" fmla="*/ 2147483647 w 858"/>
                <a:gd name="T37" fmla="*/ 2147483647 h 851"/>
                <a:gd name="T38" fmla="*/ 0 w 858"/>
                <a:gd name="T39" fmla="*/ 2147483647 h 851"/>
                <a:gd name="T40" fmla="*/ 0 w 858"/>
                <a:gd name="T41" fmla="*/ 2147483647 h 851"/>
                <a:gd name="T42" fmla="*/ 0 w 858"/>
                <a:gd name="T43" fmla="*/ 2147483647 h 851"/>
                <a:gd name="T44" fmla="*/ 2147483647 w 858"/>
                <a:gd name="T45" fmla="*/ 2147483647 h 851"/>
                <a:gd name="T46" fmla="*/ 2147483647 w 858"/>
                <a:gd name="T47" fmla="*/ 2147483647 h 851"/>
                <a:gd name="T48" fmla="*/ 2147483647 w 858"/>
                <a:gd name="T49" fmla="*/ 2147483647 h 851"/>
                <a:gd name="T50" fmla="*/ 2147483647 w 858"/>
                <a:gd name="T51" fmla="*/ 2147483647 h 851"/>
                <a:gd name="T52" fmla="*/ 2147483647 w 858"/>
                <a:gd name="T53" fmla="*/ 2147483647 h 851"/>
                <a:gd name="T54" fmla="*/ 2147483647 w 858"/>
                <a:gd name="T55" fmla="*/ 2147483647 h 851"/>
                <a:gd name="T56" fmla="*/ 2147483647 w 858"/>
                <a:gd name="T57" fmla="*/ 2147483647 h 851"/>
                <a:gd name="T58" fmla="*/ 2147483647 w 858"/>
                <a:gd name="T59" fmla="*/ 2147483647 h 851"/>
                <a:gd name="T60" fmla="*/ 2147483647 w 858"/>
                <a:gd name="T61" fmla="*/ 2147483647 h 851"/>
                <a:gd name="T62" fmla="*/ 2147483647 w 858"/>
                <a:gd name="T63" fmla="*/ 0 h 851"/>
                <a:gd name="T64" fmla="*/ 2147483647 w 858"/>
                <a:gd name="T65" fmla="*/ 2147483647 h 851"/>
                <a:gd name="T66" fmla="*/ 2147483647 w 858"/>
                <a:gd name="T67" fmla="*/ 2147483647 h 851"/>
                <a:gd name="T68" fmla="*/ 2147483647 w 858"/>
                <a:gd name="T69" fmla="*/ 2147483647 h 851"/>
                <a:gd name="T70" fmla="*/ 2147483647 w 858"/>
                <a:gd name="T71" fmla="*/ 2147483647 h 851"/>
                <a:gd name="T72" fmla="*/ 2147483647 w 858"/>
                <a:gd name="T73" fmla="*/ 2147483647 h 851"/>
                <a:gd name="T74" fmla="*/ 2147483647 w 858"/>
                <a:gd name="T75" fmla="*/ 2147483647 h 851"/>
                <a:gd name="T76" fmla="*/ 2147483647 w 858"/>
                <a:gd name="T77" fmla="*/ 2147483647 h 851"/>
                <a:gd name="T78" fmla="*/ 2147483647 w 858"/>
                <a:gd name="T79" fmla="*/ 2147483647 h 851"/>
                <a:gd name="T80" fmla="*/ 2147483647 w 858"/>
                <a:gd name="T81" fmla="*/ 2147483647 h 851"/>
                <a:gd name="T82" fmla="*/ 2147483647 w 858"/>
                <a:gd name="T83" fmla="*/ 2147483647 h 851"/>
                <a:gd name="T84" fmla="*/ 2147483647 w 858"/>
                <a:gd name="T85" fmla="*/ 2147483647 h 851"/>
                <a:gd name="T86" fmla="*/ 2147483647 w 858"/>
                <a:gd name="T87" fmla="*/ 2147483647 h 851"/>
                <a:gd name="T88" fmla="*/ 2147483647 w 858"/>
                <a:gd name="T89" fmla="*/ 2147483647 h 851"/>
                <a:gd name="T90" fmla="*/ 2147483647 w 858"/>
                <a:gd name="T91" fmla="*/ 2147483647 h 851"/>
                <a:gd name="T92" fmla="*/ 2147483647 w 858"/>
                <a:gd name="T93" fmla="*/ 2147483647 h 851"/>
                <a:gd name="T94" fmla="*/ 2147483647 w 858"/>
                <a:gd name="T95" fmla="*/ 2147483647 h 851"/>
                <a:gd name="T96" fmla="*/ 2147483647 w 858"/>
                <a:gd name="T97" fmla="*/ 2147483647 h 851"/>
                <a:gd name="T98" fmla="*/ 2147483647 w 858"/>
                <a:gd name="T99" fmla="*/ 2147483647 h 851"/>
                <a:gd name="T100" fmla="*/ 2147483647 w 858"/>
                <a:gd name="T101" fmla="*/ 2147483647 h 851"/>
                <a:gd name="T102" fmla="*/ 2147483647 w 858"/>
                <a:gd name="T103" fmla="*/ 2147483647 h 851"/>
                <a:gd name="T104" fmla="*/ 2147483647 w 858"/>
                <a:gd name="T105" fmla="*/ 2147483647 h 851"/>
                <a:gd name="T106" fmla="*/ 2147483647 w 858"/>
                <a:gd name="T107" fmla="*/ 2147483647 h 851"/>
                <a:gd name="T108" fmla="*/ 2147483647 w 858"/>
                <a:gd name="T109" fmla="*/ 2147483647 h 851"/>
                <a:gd name="T110" fmla="*/ 2147483647 w 858"/>
                <a:gd name="T111" fmla="*/ 2147483647 h 851"/>
                <a:gd name="T112" fmla="*/ 2147483647 w 858"/>
                <a:gd name="T113" fmla="*/ 2147483647 h 851"/>
                <a:gd name="T114" fmla="*/ 2147483647 w 858"/>
                <a:gd name="T115" fmla="*/ 2147483647 h 851"/>
                <a:gd name="T116" fmla="*/ 2147483647 w 858"/>
                <a:gd name="T117" fmla="*/ 2147483647 h 851"/>
                <a:gd name="T118" fmla="*/ 2147483647 w 858"/>
                <a:gd name="T119" fmla="*/ 2147483647 h 851"/>
                <a:gd name="T120" fmla="*/ 2147483647 w 858"/>
                <a:gd name="T121" fmla="*/ 2147483647 h 8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58"/>
                <a:gd name="T184" fmla="*/ 0 h 851"/>
                <a:gd name="T185" fmla="*/ 858 w 858"/>
                <a:gd name="T186" fmla="*/ 851 h 85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58" h="851">
                  <a:moveTo>
                    <a:pt x="93" y="830"/>
                  </a:moveTo>
                  <a:lnTo>
                    <a:pt x="78" y="808"/>
                  </a:lnTo>
                  <a:lnTo>
                    <a:pt x="71" y="766"/>
                  </a:lnTo>
                  <a:lnTo>
                    <a:pt x="78" y="759"/>
                  </a:lnTo>
                  <a:lnTo>
                    <a:pt x="64" y="723"/>
                  </a:lnTo>
                  <a:lnTo>
                    <a:pt x="64" y="688"/>
                  </a:lnTo>
                  <a:lnTo>
                    <a:pt x="64" y="631"/>
                  </a:lnTo>
                  <a:lnTo>
                    <a:pt x="64" y="582"/>
                  </a:lnTo>
                  <a:lnTo>
                    <a:pt x="50" y="560"/>
                  </a:lnTo>
                  <a:lnTo>
                    <a:pt x="50" y="475"/>
                  </a:lnTo>
                  <a:lnTo>
                    <a:pt x="36" y="454"/>
                  </a:lnTo>
                  <a:lnTo>
                    <a:pt x="50" y="419"/>
                  </a:lnTo>
                  <a:lnTo>
                    <a:pt x="22" y="411"/>
                  </a:lnTo>
                  <a:lnTo>
                    <a:pt x="57" y="362"/>
                  </a:lnTo>
                  <a:lnTo>
                    <a:pt x="50" y="362"/>
                  </a:lnTo>
                  <a:lnTo>
                    <a:pt x="36" y="369"/>
                  </a:lnTo>
                  <a:lnTo>
                    <a:pt x="29" y="355"/>
                  </a:lnTo>
                  <a:lnTo>
                    <a:pt x="22" y="355"/>
                  </a:lnTo>
                  <a:lnTo>
                    <a:pt x="15" y="355"/>
                  </a:lnTo>
                  <a:lnTo>
                    <a:pt x="0" y="270"/>
                  </a:lnTo>
                  <a:lnTo>
                    <a:pt x="0" y="248"/>
                  </a:lnTo>
                  <a:lnTo>
                    <a:pt x="0" y="206"/>
                  </a:lnTo>
                  <a:lnTo>
                    <a:pt x="15" y="199"/>
                  </a:lnTo>
                  <a:lnTo>
                    <a:pt x="93" y="192"/>
                  </a:lnTo>
                  <a:lnTo>
                    <a:pt x="185" y="170"/>
                  </a:lnTo>
                  <a:lnTo>
                    <a:pt x="206" y="163"/>
                  </a:lnTo>
                  <a:lnTo>
                    <a:pt x="256" y="142"/>
                  </a:lnTo>
                  <a:lnTo>
                    <a:pt x="284" y="128"/>
                  </a:lnTo>
                  <a:lnTo>
                    <a:pt x="383" y="121"/>
                  </a:lnTo>
                  <a:lnTo>
                    <a:pt x="525" y="36"/>
                  </a:lnTo>
                  <a:lnTo>
                    <a:pt x="581" y="29"/>
                  </a:lnTo>
                  <a:lnTo>
                    <a:pt x="610" y="0"/>
                  </a:lnTo>
                  <a:lnTo>
                    <a:pt x="674" y="50"/>
                  </a:lnTo>
                  <a:lnTo>
                    <a:pt x="667" y="78"/>
                  </a:lnTo>
                  <a:lnTo>
                    <a:pt x="744" y="256"/>
                  </a:lnTo>
                  <a:lnTo>
                    <a:pt x="794" y="333"/>
                  </a:lnTo>
                  <a:lnTo>
                    <a:pt x="794" y="355"/>
                  </a:lnTo>
                  <a:lnTo>
                    <a:pt x="815" y="383"/>
                  </a:lnTo>
                  <a:lnTo>
                    <a:pt x="822" y="390"/>
                  </a:lnTo>
                  <a:lnTo>
                    <a:pt x="858" y="461"/>
                  </a:lnTo>
                  <a:lnTo>
                    <a:pt x="730" y="496"/>
                  </a:lnTo>
                  <a:lnTo>
                    <a:pt x="716" y="504"/>
                  </a:lnTo>
                  <a:lnTo>
                    <a:pt x="744" y="574"/>
                  </a:lnTo>
                  <a:lnTo>
                    <a:pt x="737" y="603"/>
                  </a:lnTo>
                  <a:lnTo>
                    <a:pt x="702" y="589"/>
                  </a:lnTo>
                  <a:lnTo>
                    <a:pt x="681" y="574"/>
                  </a:lnTo>
                  <a:lnTo>
                    <a:pt x="603" y="553"/>
                  </a:lnTo>
                  <a:lnTo>
                    <a:pt x="489" y="610"/>
                  </a:lnTo>
                  <a:lnTo>
                    <a:pt x="468" y="624"/>
                  </a:lnTo>
                  <a:lnTo>
                    <a:pt x="454" y="631"/>
                  </a:lnTo>
                  <a:lnTo>
                    <a:pt x="461" y="723"/>
                  </a:lnTo>
                  <a:lnTo>
                    <a:pt x="419" y="745"/>
                  </a:lnTo>
                  <a:lnTo>
                    <a:pt x="419" y="787"/>
                  </a:lnTo>
                  <a:lnTo>
                    <a:pt x="362" y="851"/>
                  </a:lnTo>
                  <a:lnTo>
                    <a:pt x="355" y="837"/>
                  </a:lnTo>
                  <a:lnTo>
                    <a:pt x="333" y="830"/>
                  </a:lnTo>
                  <a:lnTo>
                    <a:pt x="312" y="822"/>
                  </a:lnTo>
                  <a:lnTo>
                    <a:pt x="284" y="801"/>
                  </a:lnTo>
                  <a:lnTo>
                    <a:pt x="199" y="822"/>
                  </a:lnTo>
                  <a:lnTo>
                    <a:pt x="107" y="844"/>
                  </a:lnTo>
                  <a:lnTo>
                    <a:pt x="93" y="830"/>
                  </a:lnTo>
                  <a:close/>
                </a:path>
              </a:pathLst>
            </a:custGeom>
            <a:solidFill>
              <a:srgbClr val="FCEAF3"/>
            </a:solidFill>
            <a:ln w="9525">
              <a:solidFill>
                <a:schemeClr val="accent2"/>
              </a:solidFill>
              <a:round/>
              <a:headEnd/>
              <a:tailEnd/>
            </a:ln>
          </p:spPr>
          <p:txBody>
            <a:bodyPr/>
            <a:lstStyle/>
            <a:p>
              <a:pPr fontAlgn="base">
                <a:spcBef>
                  <a:spcPct val="0"/>
                </a:spcBef>
                <a:spcAft>
                  <a:spcPct val="0"/>
                </a:spcAft>
              </a:pPr>
              <a:endParaRPr lang="en-GB" sz="2000">
                <a:solidFill>
                  <a:srgbClr val="1A1A70"/>
                </a:solidFill>
              </a:endParaRPr>
            </a:p>
          </p:txBody>
        </p:sp>
        <p:sp>
          <p:nvSpPr>
            <p:cNvPr id="152" name="Freeform 19"/>
            <p:cNvSpPr>
              <a:spLocks/>
            </p:cNvSpPr>
            <p:nvPr/>
          </p:nvSpPr>
          <p:spPr bwMode="gray">
            <a:xfrm>
              <a:off x="4113213" y="2141538"/>
              <a:ext cx="528637" cy="844550"/>
            </a:xfrm>
            <a:custGeom>
              <a:avLst/>
              <a:gdLst>
                <a:gd name="T0" fmla="*/ 2147483647 w 390"/>
                <a:gd name="T1" fmla="*/ 2147483647 h 623"/>
                <a:gd name="T2" fmla="*/ 2147483647 w 390"/>
                <a:gd name="T3" fmla="*/ 2147483647 h 623"/>
                <a:gd name="T4" fmla="*/ 2147483647 w 390"/>
                <a:gd name="T5" fmla="*/ 2147483647 h 623"/>
                <a:gd name="T6" fmla="*/ 2147483647 w 390"/>
                <a:gd name="T7" fmla="*/ 2147483647 h 623"/>
                <a:gd name="T8" fmla="*/ 2147483647 w 390"/>
                <a:gd name="T9" fmla="*/ 2147483647 h 623"/>
                <a:gd name="T10" fmla="*/ 2147483647 w 390"/>
                <a:gd name="T11" fmla="*/ 2147483647 h 623"/>
                <a:gd name="T12" fmla="*/ 2147483647 w 390"/>
                <a:gd name="T13" fmla="*/ 2147483647 h 623"/>
                <a:gd name="T14" fmla="*/ 2147483647 w 390"/>
                <a:gd name="T15" fmla="*/ 2147483647 h 623"/>
                <a:gd name="T16" fmla="*/ 2147483647 w 390"/>
                <a:gd name="T17" fmla="*/ 2147483647 h 623"/>
                <a:gd name="T18" fmla="*/ 2147483647 w 390"/>
                <a:gd name="T19" fmla="*/ 2147483647 h 623"/>
                <a:gd name="T20" fmla="*/ 2147483647 w 390"/>
                <a:gd name="T21" fmla="*/ 2147483647 h 623"/>
                <a:gd name="T22" fmla="*/ 2147483647 w 390"/>
                <a:gd name="T23" fmla="*/ 2147483647 h 623"/>
                <a:gd name="T24" fmla="*/ 0 w 390"/>
                <a:gd name="T25" fmla="*/ 2147483647 h 623"/>
                <a:gd name="T26" fmla="*/ 0 w 390"/>
                <a:gd name="T27" fmla="*/ 2147483647 h 623"/>
                <a:gd name="T28" fmla="*/ 2147483647 w 390"/>
                <a:gd name="T29" fmla="*/ 2147483647 h 623"/>
                <a:gd name="T30" fmla="*/ 2147483647 w 390"/>
                <a:gd name="T31" fmla="*/ 2147483647 h 623"/>
                <a:gd name="T32" fmla="*/ 2147483647 w 390"/>
                <a:gd name="T33" fmla="*/ 2147483647 h 623"/>
                <a:gd name="T34" fmla="*/ 2147483647 w 390"/>
                <a:gd name="T35" fmla="*/ 2147483647 h 623"/>
                <a:gd name="T36" fmla="*/ 2147483647 w 390"/>
                <a:gd name="T37" fmla="*/ 0 h 623"/>
                <a:gd name="T38" fmla="*/ 2147483647 w 390"/>
                <a:gd name="T39" fmla="*/ 2147483647 h 623"/>
                <a:gd name="T40" fmla="*/ 2147483647 w 390"/>
                <a:gd name="T41" fmla="*/ 2147483647 h 623"/>
                <a:gd name="T42" fmla="*/ 2147483647 w 390"/>
                <a:gd name="T43" fmla="*/ 2147483647 h 623"/>
                <a:gd name="T44" fmla="*/ 2147483647 w 390"/>
                <a:gd name="T45" fmla="*/ 2147483647 h 623"/>
                <a:gd name="T46" fmla="*/ 2147483647 w 390"/>
                <a:gd name="T47" fmla="*/ 2147483647 h 623"/>
                <a:gd name="T48" fmla="*/ 2147483647 w 390"/>
                <a:gd name="T49" fmla="*/ 2147483647 h 623"/>
                <a:gd name="T50" fmla="*/ 2147483647 w 390"/>
                <a:gd name="T51" fmla="*/ 2147483647 h 623"/>
                <a:gd name="T52" fmla="*/ 2147483647 w 390"/>
                <a:gd name="T53" fmla="*/ 2147483647 h 623"/>
                <a:gd name="T54" fmla="*/ 2147483647 w 390"/>
                <a:gd name="T55" fmla="*/ 2147483647 h 623"/>
                <a:gd name="T56" fmla="*/ 2147483647 w 390"/>
                <a:gd name="T57" fmla="*/ 2147483647 h 623"/>
                <a:gd name="T58" fmla="*/ 2147483647 w 390"/>
                <a:gd name="T59" fmla="*/ 2147483647 h 623"/>
                <a:gd name="T60" fmla="*/ 2147483647 w 390"/>
                <a:gd name="T61" fmla="*/ 2147483647 h 623"/>
                <a:gd name="T62" fmla="*/ 2147483647 w 390"/>
                <a:gd name="T63" fmla="*/ 2147483647 h 623"/>
                <a:gd name="T64" fmla="*/ 2147483647 w 390"/>
                <a:gd name="T65" fmla="*/ 2147483647 h 623"/>
                <a:gd name="T66" fmla="*/ 2147483647 w 390"/>
                <a:gd name="T67" fmla="*/ 2147483647 h 623"/>
                <a:gd name="T68" fmla="*/ 2147483647 w 390"/>
                <a:gd name="T69" fmla="*/ 2147483647 h 623"/>
                <a:gd name="T70" fmla="*/ 2147483647 w 390"/>
                <a:gd name="T71" fmla="*/ 2147483647 h 623"/>
                <a:gd name="T72" fmla="*/ 2147483647 w 390"/>
                <a:gd name="T73" fmla="*/ 2147483647 h 623"/>
                <a:gd name="T74" fmla="*/ 2147483647 w 390"/>
                <a:gd name="T75" fmla="*/ 2147483647 h 623"/>
                <a:gd name="T76" fmla="*/ 2147483647 w 390"/>
                <a:gd name="T77" fmla="*/ 2147483647 h 623"/>
                <a:gd name="T78" fmla="*/ 2147483647 w 390"/>
                <a:gd name="T79" fmla="*/ 2147483647 h 623"/>
                <a:gd name="T80" fmla="*/ 2147483647 w 390"/>
                <a:gd name="T81" fmla="*/ 2147483647 h 623"/>
                <a:gd name="T82" fmla="*/ 2147483647 w 390"/>
                <a:gd name="T83" fmla="*/ 2147483647 h 6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90"/>
                <a:gd name="T127" fmla="*/ 0 h 623"/>
                <a:gd name="T128" fmla="*/ 390 w 390"/>
                <a:gd name="T129" fmla="*/ 623 h 6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90" h="623">
                  <a:moveTo>
                    <a:pt x="163" y="602"/>
                  </a:moveTo>
                  <a:lnTo>
                    <a:pt x="163" y="574"/>
                  </a:lnTo>
                  <a:lnTo>
                    <a:pt x="113" y="531"/>
                  </a:lnTo>
                  <a:lnTo>
                    <a:pt x="120" y="517"/>
                  </a:lnTo>
                  <a:lnTo>
                    <a:pt x="99" y="467"/>
                  </a:lnTo>
                  <a:lnTo>
                    <a:pt x="78" y="460"/>
                  </a:lnTo>
                  <a:lnTo>
                    <a:pt x="78" y="411"/>
                  </a:lnTo>
                  <a:lnTo>
                    <a:pt x="71" y="361"/>
                  </a:lnTo>
                  <a:lnTo>
                    <a:pt x="64" y="283"/>
                  </a:lnTo>
                  <a:lnTo>
                    <a:pt x="57" y="276"/>
                  </a:lnTo>
                  <a:lnTo>
                    <a:pt x="50" y="248"/>
                  </a:lnTo>
                  <a:lnTo>
                    <a:pt x="7" y="170"/>
                  </a:lnTo>
                  <a:lnTo>
                    <a:pt x="0" y="141"/>
                  </a:lnTo>
                  <a:lnTo>
                    <a:pt x="0" y="92"/>
                  </a:lnTo>
                  <a:lnTo>
                    <a:pt x="21" y="49"/>
                  </a:lnTo>
                  <a:lnTo>
                    <a:pt x="64" y="14"/>
                  </a:lnTo>
                  <a:lnTo>
                    <a:pt x="85" y="21"/>
                  </a:lnTo>
                  <a:lnTo>
                    <a:pt x="120" y="21"/>
                  </a:lnTo>
                  <a:lnTo>
                    <a:pt x="163" y="0"/>
                  </a:lnTo>
                  <a:lnTo>
                    <a:pt x="177" y="49"/>
                  </a:lnTo>
                  <a:lnTo>
                    <a:pt x="227" y="127"/>
                  </a:lnTo>
                  <a:lnTo>
                    <a:pt x="291" y="191"/>
                  </a:lnTo>
                  <a:lnTo>
                    <a:pt x="312" y="184"/>
                  </a:lnTo>
                  <a:lnTo>
                    <a:pt x="326" y="212"/>
                  </a:lnTo>
                  <a:lnTo>
                    <a:pt x="312" y="255"/>
                  </a:lnTo>
                  <a:lnTo>
                    <a:pt x="376" y="290"/>
                  </a:lnTo>
                  <a:lnTo>
                    <a:pt x="383" y="312"/>
                  </a:lnTo>
                  <a:lnTo>
                    <a:pt x="390" y="354"/>
                  </a:lnTo>
                  <a:lnTo>
                    <a:pt x="340" y="340"/>
                  </a:lnTo>
                  <a:lnTo>
                    <a:pt x="312" y="439"/>
                  </a:lnTo>
                  <a:lnTo>
                    <a:pt x="291" y="446"/>
                  </a:lnTo>
                  <a:lnTo>
                    <a:pt x="248" y="467"/>
                  </a:lnTo>
                  <a:lnTo>
                    <a:pt x="248" y="503"/>
                  </a:lnTo>
                  <a:lnTo>
                    <a:pt x="276" y="524"/>
                  </a:lnTo>
                  <a:lnTo>
                    <a:pt x="305" y="552"/>
                  </a:lnTo>
                  <a:lnTo>
                    <a:pt x="298" y="602"/>
                  </a:lnTo>
                  <a:lnTo>
                    <a:pt x="291" y="623"/>
                  </a:lnTo>
                  <a:lnTo>
                    <a:pt x="276" y="616"/>
                  </a:lnTo>
                  <a:lnTo>
                    <a:pt x="241" y="588"/>
                  </a:lnTo>
                  <a:lnTo>
                    <a:pt x="220" y="588"/>
                  </a:lnTo>
                  <a:lnTo>
                    <a:pt x="198" y="595"/>
                  </a:lnTo>
                  <a:lnTo>
                    <a:pt x="163" y="602"/>
                  </a:lnTo>
                  <a:close/>
                </a:path>
              </a:pathLst>
            </a:custGeom>
            <a:solidFill>
              <a:schemeClr val="accent2"/>
            </a:solidFill>
            <a:ln w="9525">
              <a:solidFill>
                <a:srgbClr val="FCEAF3"/>
              </a:solidFill>
              <a:round/>
              <a:headEnd/>
              <a:tailEnd/>
            </a:ln>
          </p:spPr>
          <p:txBody>
            <a:bodyPr/>
            <a:lstStyle/>
            <a:p>
              <a:pPr fontAlgn="base">
                <a:spcBef>
                  <a:spcPct val="0"/>
                </a:spcBef>
                <a:spcAft>
                  <a:spcPct val="0"/>
                </a:spcAft>
              </a:pPr>
              <a:endParaRPr lang="en-GB" sz="2000">
                <a:solidFill>
                  <a:srgbClr val="1A1A70"/>
                </a:solidFill>
              </a:endParaRPr>
            </a:p>
          </p:txBody>
        </p:sp>
        <p:sp>
          <p:nvSpPr>
            <p:cNvPr id="153" name="Freeform 20"/>
            <p:cNvSpPr>
              <a:spLocks/>
            </p:cNvSpPr>
            <p:nvPr/>
          </p:nvSpPr>
          <p:spPr bwMode="gray">
            <a:xfrm>
              <a:off x="3297238" y="2649538"/>
              <a:ext cx="584200" cy="796925"/>
            </a:xfrm>
            <a:custGeom>
              <a:avLst/>
              <a:gdLst>
                <a:gd name="T0" fmla="*/ 0 w 432"/>
                <a:gd name="T1" fmla="*/ 0 h 589"/>
                <a:gd name="T2" fmla="*/ 2147483647 w 432"/>
                <a:gd name="T3" fmla="*/ 2147483647 h 589"/>
                <a:gd name="T4" fmla="*/ 2147483647 w 432"/>
                <a:gd name="T5" fmla="*/ 2147483647 h 589"/>
                <a:gd name="T6" fmla="*/ 2147483647 w 432"/>
                <a:gd name="T7" fmla="*/ 2147483647 h 589"/>
                <a:gd name="T8" fmla="*/ 2147483647 w 432"/>
                <a:gd name="T9" fmla="*/ 2147483647 h 589"/>
                <a:gd name="T10" fmla="*/ 2147483647 w 432"/>
                <a:gd name="T11" fmla="*/ 2147483647 h 589"/>
                <a:gd name="T12" fmla="*/ 2147483647 w 432"/>
                <a:gd name="T13" fmla="*/ 2147483647 h 589"/>
                <a:gd name="T14" fmla="*/ 2147483647 w 432"/>
                <a:gd name="T15" fmla="*/ 2147483647 h 589"/>
                <a:gd name="T16" fmla="*/ 2147483647 w 432"/>
                <a:gd name="T17" fmla="*/ 2147483647 h 589"/>
                <a:gd name="T18" fmla="*/ 2147483647 w 432"/>
                <a:gd name="T19" fmla="*/ 2147483647 h 589"/>
                <a:gd name="T20" fmla="*/ 2147483647 w 432"/>
                <a:gd name="T21" fmla="*/ 2147483647 h 589"/>
                <a:gd name="T22" fmla="*/ 2147483647 w 432"/>
                <a:gd name="T23" fmla="*/ 2147483647 h 589"/>
                <a:gd name="T24" fmla="*/ 2147483647 w 432"/>
                <a:gd name="T25" fmla="*/ 2147483647 h 589"/>
                <a:gd name="T26" fmla="*/ 2147483647 w 432"/>
                <a:gd name="T27" fmla="*/ 2147483647 h 589"/>
                <a:gd name="T28" fmla="*/ 2147483647 w 432"/>
                <a:gd name="T29" fmla="*/ 2147483647 h 589"/>
                <a:gd name="T30" fmla="*/ 2147483647 w 432"/>
                <a:gd name="T31" fmla="*/ 2147483647 h 589"/>
                <a:gd name="T32" fmla="*/ 2147483647 w 432"/>
                <a:gd name="T33" fmla="*/ 2147483647 h 589"/>
                <a:gd name="T34" fmla="*/ 2147483647 w 432"/>
                <a:gd name="T35" fmla="*/ 2147483647 h 589"/>
                <a:gd name="T36" fmla="*/ 2147483647 w 432"/>
                <a:gd name="T37" fmla="*/ 2147483647 h 589"/>
                <a:gd name="T38" fmla="*/ 2147483647 w 432"/>
                <a:gd name="T39" fmla="*/ 2147483647 h 589"/>
                <a:gd name="T40" fmla="*/ 2147483647 w 432"/>
                <a:gd name="T41" fmla="*/ 2147483647 h 589"/>
                <a:gd name="T42" fmla="*/ 2147483647 w 432"/>
                <a:gd name="T43" fmla="*/ 2147483647 h 589"/>
                <a:gd name="T44" fmla="*/ 2147483647 w 432"/>
                <a:gd name="T45" fmla="*/ 2147483647 h 589"/>
                <a:gd name="T46" fmla="*/ 2147483647 w 432"/>
                <a:gd name="T47" fmla="*/ 2147483647 h 589"/>
                <a:gd name="T48" fmla="*/ 2147483647 w 432"/>
                <a:gd name="T49" fmla="*/ 2147483647 h 589"/>
                <a:gd name="T50" fmla="*/ 2147483647 w 432"/>
                <a:gd name="T51" fmla="*/ 2147483647 h 589"/>
                <a:gd name="T52" fmla="*/ 2147483647 w 432"/>
                <a:gd name="T53" fmla="*/ 2147483647 h 589"/>
                <a:gd name="T54" fmla="*/ 2147483647 w 432"/>
                <a:gd name="T55" fmla="*/ 2147483647 h 589"/>
                <a:gd name="T56" fmla="*/ 2147483647 w 432"/>
                <a:gd name="T57" fmla="*/ 2147483647 h 589"/>
                <a:gd name="T58" fmla="*/ 2147483647 w 432"/>
                <a:gd name="T59" fmla="*/ 2147483647 h 589"/>
                <a:gd name="T60" fmla="*/ 2147483647 w 432"/>
                <a:gd name="T61" fmla="*/ 2147483647 h 589"/>
                <a:gd name="T62" fmla="*/ 2147483647 w 432"/>
                <a:gd name="T63" fmla="*/ 2147483647 h 589"/>
                <a:gd name="T64" fmla="*/ 2147483647 w 432"/>
                <a:gd name="T65" fmla="*/ 2147483647 h 589"/>
                <a:gd name="T66" fmla="*/ 2147483647 w 432"/>
                <a:gd name="T67" fmla="*/ 2147483647 h 589"/>
                <a:gd name="T68" fmla="*/ 2147483647 w 432"/>
                <a:gd name="T69" fmla="*/ 2147483647 h 589"/>
                <a:gd name="T70" fmla="*/ 2147483647 w 432"/>
                <a:gd name="T71" fmla="*/ 2147483647 h 589"/>
                <a:gd name="T72" fmla="*/ 2147483647 w 432"/>
                <a:gd name="T73" fmla="*/ 2147483647 h 589"/>
                <a:gd name="T74" fmla="*/ 2147483647 w 432"/>
                <a:gd name="T75" fmla="*/ 2147483647 h 589"/>
                <a:gd name="T76" fmla="*/ 2147483647 w 432"/>
                <a:gd name="T77" fmla="*/ 2147483647 h 589"/>
                <a:gd name="T78" fmla="*/ 2147483647 w 432"/>
                <a:gd name="T79" fmla="*/ 2147483647 h 589"/>
                <a:gd name="T80" fmla="*/ 2147483647 w 432"/>
                <a:gd name="T81" fmla="*/ 2147483647 h 589"/>
                <a:gd name="T82" fmla="*/ 2147483647 w 432"/>
                <a:gd name="T83" fmla="*/ 2147483647 h 589"/>
                <a:gd name="T84" fmla="*/ 2147483647 w 432"/>
                <a:gd name="T85" fmla="*/ 2147483647 h 589"/>
                <a:gd name="T86" fmla="*/ 0 w 432"/>
                <a:gd name="T87" fmla="*/ 0 h 5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32"/>
                <a:gd name="T133" fmla="*/ 0 h 589"/>
                <a:gd name="T134" fmla="*/ 432 w 432"/>
                <a:gd name="T135" fmla="*/ 589 h 58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32" h="589">
                  <a:moveTo>
                    <a:pt x="0" y="0"/>
                  </a:moveTo>
                  <a:lnTo>
                    <a:pt x="78" y="36"/>
                  </a:lnTo>
                  <a:lnTo>
                    <a:pt x="85" y="50"/>
                  </a:lnTo>
                  <a:lnTo>
                    <a:pt x="127" y="64"/>
                  </a:lnTo>
                  <a:lnTo>
                    <a:pt x="156" y="114"/>
                  </a:lnTo>
                  <a:lnTo>
                    <a:pt x="141" y="121"/>
                  </a:lnTo>
                  <a:lnTo>
                    <a:pt x="163" y="185"/>
                  </a:lnTo>
                  <a:lnTo>
                    <a:pt x="191" y="185"/>
                  </a:lnTo>
                  <a:lnTo>
                    <a:pt x="191" y="213"/>
                  </a:lnTo>
                  <a:lnTo>
                    <a:pt x="198" y="241"/>
                  </a:lnTo>
                  <a:lnTo>
                    <a:pt x="226" y="241"/>
                  </a:lnTo>
                  <a:lnTo>
                    <a:pt x="241" y="326"/>
                  </a:lnTo>
                  <a:lnTo>
                    <a:pt x="262" y="340"/>
                  </a:lnTo>
                  <a:lnTo>
                    <a:pt x="269" y="369"/>
                  </a:lnTo>
                  <a:lnTo>
                    <a:pt x="340" y="383"/>
                  </a:lnTo>
                  <a:lnTo>
                    <a:pt x="361" y="369"/>
                  </a:lnTo>
                  <a:lnTo>
                    <a:pt x="368" y="362"/>
                  </a:lnTo>
                  <a:lnTo>
                    <a:pt x="375" y="362"/>
                  </a:lnTo>
                  <a:lnTo>
                    <a:pt x="382" y="355"/>
                  </a:lnTo>
                  <a:lnTo>
                    <a:pt x="396" y="355"/>
                  </a:lnTo>
                  <a:lnTo>
                    <a:pt x="404" y="383"/>
                  </a:lnTo>
                  <a:lnTo>
                    <a:pt x="411" y="433"/>
                  </a:lnTo>
                  <a:lnTo>
                    <a:pt x="404" y="482"/>
                  </a:lnTo>
                  <a:lnTo>
                    <a:pt x="425" y="511"/>
                  </a:lnTo>
                  <a:lnTo>
                    <a:pt x="432" y="532"/>
                  </a:lnTo>
                  <a:lnTo>
                    <a:pt x="418" y="539"/>
                  </a:lnTo>
                  <a:lnTo>
                    <a:pt x="319" y="546"/>
                  </a:lnTo>
                  <a:lnTo>
                    <a:pt x="304" y="546"/>
                  </a:lnTo>
                  <a:lnTo>
                    <a:pt x="241" y="589"/>
                  </a:lnTo>
                  <a:lnTo>
                    <a:pt x="205" y="574"/>
                  </a:lnTo>
                  <a:lnTo>
                    <a:pt x="191" y="553"/>
                  </a:lnTo>
                  <a:lnTo>
                    <a:pt x="184" y="539"/>
                  </a:lnTo>
                  <a:lnTo>
                    <a:pt x="156" y="468"/>
                  </a:lnTo>
                  <a:lnTo>
                    <a:pt x="134" y="461"/>
                  </a:lnTo>
                  <a:lnTo>
                    <a:pt x="113" y="418"/>
                  </a:lnTo>
                  <a:lnTo>
                    <a:pt x="92" y="369"/>
                  </a:lnTo>
                  <a:lnTo>
                    <a:pt x="78" y="362"/>
                  </a:lnTo>
                  <a:lnTo>
                    <a:pt x="42" y="298"/>
                  </a:lnTo>
                  <a:lnTo>
                    <a:pt x="35" y="270"/>
                  </a:lnTo>
                  <a:lnTo>
                    <a:pt x="28" y="255"/>
                  </a:lnTo>
                  <a:lnTo>
                    <a:pt x="49" y="241"/>
                  </a:lnTo>
                  <a:lnTo>
                    <a:pt x="21" y="192"/>
                  </a:lnTo>
                  <a:lnTo>
                    <a:pt x="7" y="114"/>
                  </a:lnTo>
                  <a:lnTo>
                    <a:pt x="0" y="0"/>
                  </a:lnTo>
                  <a:close/>
                </a:path>
              </a:pathLst>
            </a:custGeom>
            <a:solidFill>
              <a:srgbClr val="FCEAF3"/>
            </a:solidFill>
            <a:ln w="9525">
              <a:solidFill>
                <a:srgbClr val="B47AB3"/>
              </a:solidFill>
              <a:round/>
              <a:headEnd/>
              <a:tailEnd/>
            </a:ln>
          </p:spPr>
          <p:txBody>
            <a:bodyPr/>
            <a:lstStyle/>
            <a:p>
              <a:pPr fontAlgn="base">
                <a:spcBef>
                  <a:spcPct val="0"/>
                </a:spcBef>
                <a:spcAft>
                  <a:spcPct val="0"/>
                </a:spcAft>
              </a:pPr>
              <a:endParaRPr lang="en-GB" sz="2000">
                <a:solidFill>
                  <a:srgbClr val="1A1A70"/>
                </a:solidFill>
              </a:endParaRPr>
            </a:p>
          </p:txBody>
        </p:sp>
        <p:sp>
          <p:nvSpPr>
            <p:cNvPr id="154" name="Freeform 22"/>
            <p:cNvSpPr>
              <a:spLocks/>
            </p:cNvSpPr>
            <p:nvPr/>
          </p:nvSpPr>
          <p:spPr bwMode="gray">
            <a:xfrm>
              <a:off x="4438650" y="3406775"/>
              <a:ext cx="960438" cy="1122363"/>
            </a:xfrm>
            <a:custGeom>
              <a:avLst/>
              <a:gdLst>
                <a:gd name="T0" fmla="*/ 0 w 709"/>
                <a:gd name="T1" fmla="*/ 2147483647 h 829"/>
                <a:gd name="T2" fmla="*/ 2147483647 w 709"/>
                <a:gd name="T3" fmla="*/ 2147483647 h 829"/>
                <a:gd name="T4" fmla="*/ 2147483647 w 709"/>
                <a:gd name="T5" fmla="*/ 2147483647 h 829"/>
                <a:gd name="T6" fmla="*/ 2147483647 w 709"/>
                <a:gd name="T7" fmla="*/ 2147483647 h 829"/>
                <a:gd name="T8" fmla="*/ 2147483647 w 709"/>
                <a:gd name="T9" fmla="*/ 2147483647 h 829"/>
                <a:gd name="T10" fmla="*/ 2147483647 w 709"/>
                <a:gd name="T11" fmla="*/ 2147483647 h 829"/>
                <a:gd name="T12" fmla="*/ 2147483647 w 709"/>
                <a:gd name="T13" fmla="*/ 2147483647 h 829"/>
                <a:gd name="T14" fmla="*/ 2147483647 w 709"/>
                <a:gd name="T15" fmla="*/ 2147483647 h 829"/>
                <a:gd name="T16" fmla="*/ 2147483647 w 709"/>
                <a:gd name="T17" fmla="*/ 2147483647 h 829"/>
                <a:gd name="T18" fmla="*/ 2147483647 w 709"/>
                <a:gd name="T19" fmla="*/ 2147483647 h 829"/>
                <a:gd name="T20" fmla="*/ 2147483647 w 709"/>
                <a:gd name="T21" fmla="*/ 2147483647 h 829"/>
                <a:gd name="T22" fmla="*/ 2147483647 w 709"/>
                <a:gd name="T23" fmla="*/ 2147483647 h 829"/>
                <a:gd name="T24" fmla="*/ 2147483647 w 709"/>
                <a:gd name="T25" fmla="*/ 2147483647 h 829"/>
                <a:gd name="T26" fmla="*/ 2147483647 w 709"/>
                <a:gd name="T27" fmla="*/ 2147483647 h 829"/>
                <a:gd name="T28" fmla="*/ 2147483647 w 709"/>
                <a:gd name="T29" fmla="*/ 2147483647 h 829"/>
                <a:gd name="T30" fmla="*/ 2147483647 w 709"/>
                <a:gd name="T31" fmla="*/ 2147483647 h 829"/>
                <a:gd name="T32" fmla="*/ 2147483647 w 709"/>
                <a:gd name="T33" fmla="*/ 2147483647 h 829"/>
                <a:gd name="T34" fmla="*/ 2147483647 w 709"/>
                <a:gd name="T35" fmla="*/ 2147483647 h 829"/>
                <a:gd name="T36" fmla="*/ 2147483647 w 709"/>
                <a:gd name="T37" fmla="*/ 2147483647 h 829"/>
                <a:gd name="T38" fmla="*/ 2147483647 w 709"/>
                <a:gd name="T39" fmla="*/ 2147483647 h 829"/>
                <a:gd name="T40" fmla="*/ 2147483647 w 709"/>
                <a:gd name="T41" fmla="*/ 2147483647 h 829"/>
                <a:gd name="T42" fmla="*/ 2147483647 w 709"/>
                <a:gd name="T43" fmla="*/ 2147483647 h 829"/>
                <a:gd name="T44" fmla="*/ 2147483647 w 709"/>
                <a:gd name="T45" fmla="*/ 2147483647 h 829"/>
                <a:gd name="T46" fmla="*/ 2147483647 w 709"/>
                <a:gd name="T47" fmla="*/ 2147483647 h 829"/>
                <a:gd name="T48" fmla="*/ 2147483647 w 709"/>
                <a:gd name="T49" fmla="*/ 2147483647 h 829"/>
                <a:gd name="T50" fmla="*/ 2147483647 w 709"/>
                <a:gd name="T51" fmla="*/ 2147483647 h 829"/>
                <a:gd name="T52" fmla="*/ 2147483647 w 709"/>
                <a:gd name="T53" fmla="*/ 2147483647 h 829"/>
                <a:gd name="T54" fmla="*/ 2147483647 w 709"/>
                <a:gd name="T55" fmla="*/ 2147483647 h 829"/>
                <a:gd name="T56" fmla="*/ 2147483647 w 709"/>
                <a:gd name="T57" fmla="*/ 2147483647 h 829"/>
                <a:gd name="T58" fmla="*/ 2147483647 w 709"/>
                <a:gd name="T59" fmla="*/ 2147483647 h 829"/>
                <a:gd name="T60" fmla="*/ 2147483647 w 709"/>
                <a:gd name="T61" fmla="*/ 2147483647 h 829"/>
                <a:gd name="T62" fmla="*/ 2147483647 w 709"/>
                <a:gd name="T63" fmla="*/ 2147483647 h 8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9"/>
                <a:gd name="T97" fmla="*/ 0 h 829"/>
                <a:gd name="T98" fmla="*/ 709 w 709"/>
                <a:gd name="T99" fmla="*/ 829 h 8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9" h="829">
                  <a:moveTo>
                    <a:pt x="0" y="645"/>
                  </a:moveTo>
                  <a:lnTo>
                    <a:pt x="0" y="596"/>
                  </a:lnTo>
                  <a:lnTo>
                    <a:pt x="42" y="581"/>
                  </a:lnTo>
                  <a:lnTo>
                    <a:pt x="71" y="539"/>
                  </a:lnTo>
                  <a:lnTo>
                    <a:pt x="64" y="482"/>
                  </a:lnTo>
                  <a:lnTo>
                    <a:pt x="120" y="418"/>
                  </a:lnTo>
                  <a:lnTo>
                    <a:pt x="198" y="425"/>
                  </a:lnTo>
                  <a:lnTo>
                    <a:pt x="234" y="376"/>
                  </a:lnTo>
                  <a:lnTo>
                    <a:pt x="212" y="362"/>
                  </a:lnTo>
                  <a:lnTo>
                    <a:pt x="227" y="291"/>
                  </a:lnTo>
                  <a:lnTo>
                    <a:pt x="198" y="255"/>
                  </a:lnTo>
                  <a:lnTo>
                    <a:pt x="191" y="177"/>
                  </a:lnTo>
                  <a:lnTo>
                    <a:pt x="205" y="64"/>
                  </a:lnTo>
                  <a:lnTo>
                    <a:pt x="227" y="21"/>
                  </a:lnTo>
                  <a:lnTo>
                    <a:pt x="241" y="14"/>
                  </a:lnTo>
                  <a:lnTo>
                    <a:pt x="269" y="21"/>
                  </a:lnTo>
                  <a:lnTo>
                    <a:pt x="340" y="0"/>
                  </a:lnTo>
                  <a:lnTo>
                    <a:pt x="354" y="57"/>
                  </a:lnTo>
                  <a:lnTo>
                    <a:pt x="375" y="85"/>
                  </a:lnTo>
                  <a:lnTo>
                    <a:pt x="390" y="92"/>
                  </a:lnTo>
                  <a:lnTo>
                    <a:pt x="375" y="128"/>
                  </a:lnTo>
                  <a:lnTo>
                    <a:pt x="397" y="135"/>
                  </a:lnTo>
                  <a:lnTo>
                    <a:pt x="404" y="177"/>
                  </a:lnTo>
                  <a:lnTo>
                    <a:pt x="390" y="199"/>
                  </a:lnTo>
                  <a:lnTo>
                    <a:pt x="411" y="255"/>
                  </a:lnTo>
                  <a:lnTo>
                    <a:pt x="425" y="270"/>
                  </a:lnTo>
                  <a:lnTo>
                    <a:pt x="439" y="255"/>
                  </a:lnTo>
                  <a:lnTo>
                    <a:pt x="439" y="220"/>
                  </a:lnTo>
                  <a:lnTo>
                    <a:pt x="560" y="248"/>
                  </a:lnTo>
                  <a:lnTo>
                    <a:pt x="609" y="241"/>
                  </a:lnTo>
                  <a:lnTo>
                    <a:pt x="623" y="248"/>
                  </a:lnTo>
                  <a:lnTo>
                    <a:pt x="631" y="277"/>
                  </a:lnTo>
                  <a:lnTo>
                    <a:pt x="581" y="312"/>
                  </a:lnTo>
                  <a:lnTo>
                    <a:pt x="574" y="369"/>
                  </a:lnTo>
                  <a:lnTo>
                    <a:pt x="588" y="397"/>
                  </a:lnTo>
                  <a:lnTo>
                    <a:pt x="588" y="411"/>
                  </a:lnTo>
                  <a:lnTo>
                    <a:pt x="609" y="440"/>
                  </a:lnTo>
                  <a:lnTo>
                    <a:pt x="623" y="468"/>
                  </a:lnTo>
                  <a:lnTo>
                    <a:pt x="595" y="475"/>
                  </a:lnTo>
                  <a:lnTo>
                    <a:pt x="631" y="496"/>
                  </a:lnTo>
                  <a:lnTo>
                    <a:pt x="623" y="560"/>
                  </a:lnTo>
                  <a:lnTo>
                    <a:pt x="666" y="581"/>
                  </a:lnTo>
                  <a:lnTo>
                    <a:pt x="666" y="610"/>
                  </a:lnTo>
                  <a:lnTo>
                    <a:pt x="638" y="610"/>
                  </a:lnTo>
                  <a:lnTo>
                    <a:pt x="645" y="624"/>
                  </a:lnTo>
                  <a:lnTo>
                    <a:pt x="709" y="681"/>
                  </a:lnTo>
                  <a:lnTo>
                    <a:pt x="709" y="766"/>
                  </a:lnTo>
                  <a:lnTo>
                    <a:pt x="694" y="787"/>
                  </a:lnTo>
                  <a:lnTo>
                    <a:pt x="623" y="709"/>
                  </a:lnTo>
                  <a:lnTo>
                    <a:pt x="595" y="730"/>
                  </a:lnTo>
                  <a:lnTo>
                    <a:pt x="553" y="723"/>
                  </a:lnTo>
                  <a:lnTo>
                    <a:pt x="475" y="808"/>
                  </a:lnTo>
                  <a:lnTo>
                    <a:pt x="461" y="794"/>
                  </a:lnTo>
                  <a:lnTo>
                    <a:pt x="439" y="815"/>
                  </a:lnTo>
                  <a:lnTo>
                    <a:pt x="397" y="815"/>
                  </a:lnTo>
                  <a:lnTo>
                    <a:pt x="361" y="829"/>
                  </a:lnTo>
                  <a:lnTo>
                    <a:pt x="305" y="787"/>
                  </a:lnTo>
                  <a:lnTo>
                    <a:pt x="312" y="737"/>
                  </a:lnTo>
                  <a:lnTo>
                    <a:pt x="262" y="695"/>
                  </a:lnTo>
                  <a:lnTo>
                    <a:pt x="248" y="695"/>
                  </a:lnTo>
                  <a:lnTo>
                    <a:pt x="227" y="688"/>
                  </a:lnTo>
                  <a:lnTo>
                    <a:pt x="163" y="709"/>
                  </a:lnTo>
                  <a:lnTo>
                    <a:pt x="106" y="688"/>
                  </a:lnTo>
                  <a:lnTo>
                    <a:pt x="28" y="659"/>
                  </a:lnTo>
                  <a:lnTo>
                    <a:pt x="0" y="645"/>
                  </a:lnTo>
                  <a:close/>
                </a:path>
              </a:pathLst>
            </a:custGeom>
            <a:solidFill>
              <a:srgbClr val="623861"/>
            </a:solidFill>
            <a:ln w="9525">
              <a:solidFill>
                <a:srgbClr val="EDDEEC"/>
              </a:solidFill>
              <a:round/>
              <a:headEnd/>
              <a:tailEnd/>
            </a:ln>
          </p:spPr>
          <p:txBody>
            <a:bodyPr/>
            <a:lstStyle/>
            <a:p>
              <a:pPr fontAlgn="base">
                <a:spcBef>
                  <a:spcPct val="0"/>
                </a:spcBef>
                <a:spcAft>
                  <a:spcPct val="0"/>
                </a:spcAft>
              </a:pPr>
              <a:endParaRPr lang="en-GB" sz="2000">
                <a:solidFill>
                  <a:srgbClr val="1A1A70"/>
                </a:solidFill>
              </a:endParaRPr>
            </a:p>
          </p:txBody>
        </p:sp>
        <p:sp>
          <p:nvSpPr>
            <p:cNvPr id="155" name="Freeform 24"/>
            <p:cNvSpPr>
              <a:spLocks/>
            </p:cNvSpPr>
            <p:nvPr/>
          </p:nvSpPr>
          <p:spPr bwMode="gray">
            <a:xfrm>
              <a:off x="5091113" y="2525713"/>
              <a:ext cx="981075" cy="939800"/>
            </a:xfrm>
            <a:custGeom>
              <a:avLst/>
              <a:gdLst>
                <a:gd name="T0" fmla="*/ 133 w 723"/>
                <a:gd name="T1" fmla="*/ 465 h 695"/>
                <a:gd name="T2" fmla="*/ 139 w 723"/>
                <a:gd name="T3" fmla="*/ 453 h 695"/>
                <a:gd name="T4" fmla="*/ 121 w 723"/>
                <a:gd name="T5" fmla="*/ 441 h 695"/>
                <a:gd name="T6" fmla="*/ 133 w 723"/>
                <a:gd name="T7" fmla="*/ 411 h 695"/>
                <a:gd name="T8" fmla="*/ 127 w 723"/>
                <a:gd name="T9" fmla="*/ 393 h 695"/>
                <a:gd name="T10" fmla="*/ 109 w 723"/>
                <a:gd name="T11" fmla="*/ 399 h 695"/>
                <a:gd name="T12" fmla="*/ 109 w 723"/>
                <a:gd name="T13" fmla="*/ 387 h 695"/>
                <a:gd name="T14" fmla="*/ 85 w 723"/>
                <a:gd name="T15" fmla="*/ 362 h 695"/>
                <a:gd name="T16" fmla="*/ 61 w 723"/>
                <a:gd name="T17" fmla="*/ 356 h 695"/>
                <a:gd name="T18" fmla="*/ 55 w 723"/>
                <a:gd name="T19" fmla="*/ 314 h 695"/>
                <a:gd name="T20" fmla="*/ 61 w 723"/>
                <a:gd name="T21" fmla="*/ 284 h 695"/>
                <a:gd name="T22" fmla="*/ 42 w 723"/>
                <a:gd name="T23" fmla="*/ 254 h 695"/>
                <a:gd name="T24" fmla="*/ 24 w 723"/>
                <a:gd name="T25" fmla="*/ 242 h 695"/>
                <a:gd name="T26" fmla="*/ 0 w 723"/>
                <a:gd name="T27" fmla="*/ 187 h 695"/>
                <a:gd name="T28" fmla="*/ 36 w 723"/>
                <a:gd name="T29" fmla="*/ 133 h 695"/>
                <a:gd name="T30" fmla="*/ 36 w 723"/>
                <a:gd name="T31" fmla="*/ 60 h 695"/>
                <a:gd name="T32" fmla="*/ 42 w 723"/>
                <a:gd name="T33" fmla="*/ 49 h 695"/>
                <a:gd name="T34" fmla="*/ 97 w 723"/>
                <a:gd name="T35" fmla="*/ 60 h 695"/>
                <a:gd name="T36" fmla="*/ 103 w 723"/>
                <a:gd name="T37" fmla="*/ 66 h 695"/>
                <a:gd name="T38" fmla="*/ 163 w 723"/>
                <a:gd name="T39" fmla="*/ 66 h 695"/>
                <a:gd name="T40" fmla="*/ 169 w 723"/>
                <a:gd name="T41" fmla="*/ 78 h 695"/>
                <a:gd name="T42" fmla="*/ 194 w 723"/>
                <a:gd name="T43" fmla="*/ 72 h 695"/>
                <a:gd name="T44" fmla="*/ 206 w 723"/>
                <a:gd name="T45" fmla="*/ 55 h 695"/>
                <a:gd name="T46" fmla="*/ 254 w 723"/>
                <a:gd name="T47" fmla="*/ 55 h 695"/>
                <a:gd name="T48" fmla="*/ 279 w 723"/>
                <a:gd name="T49" fmla="*/ 55 h 695"/>
                <a:gd name="T50" fmla="*/ 279 w 723"/>
                <a:gd name="T51" fmla="*/ 66 h 695"/>
                <a:gd name="T52" fmla="*/ 333 w 723"/>
                <a:gd name="T53" fmla="*/ 66 h 695"/>
                <a:gd name="T54" fmla="*/ 393 w 723"/>
                <a:gd name="T55" fmla="*/ 78 h 695"/>
                <a:gd name="T56" fmla="*/ 375 w 723"/>
                <a:gd name="T57" fmla="*/ 18 h 695"/>
                <a:gd name="T58" fmla="*/ 430 w 723"/>
                <a:gd name="T59" fmla="*/ 0 h 695"/>
                <a:gd name="T60" fmla="*/ 442 w 723"/>
                <a:gd name="T61" fmla="*/ 18 h 695"/>
                <a:gd name="T62" fmla="*/ 442 w 723"/>
                <a:gd name="T63" fmla="*/ 37 h 695"/>
                <a:gd name="T64" fmla="*/ 472 w 723"/>
                <a:gd name="T65" fmla="*/ 72 h 695"/>
                <a:gd name="T66" fmla="*/ 491 w 723"/>
                <a:gd name="T67" fmla="*/ 78 h 695"/>
                <a:gd name="T68" fmla="*/ 503 w 723"/>
                <a:gd name="T69" fmla="*/ 139 h 695"/>
                <a:gd name="T70" fmla="*/ 503 w 723"/>
                <a:gd name="T71" fmla="*/ 187 h 695"/>
                <a:gd name="T72" fmla="*/ 485 w 723"/>
                <a:gd name="T73" fmla="*/ 223 h 695"/>
                <a:gd name="T74" fmla="*/ 503 w 723"/>
                <a:gd name="T75" fmla="*/ 254 h 695"/>
                <a:gd name="T76" fmla="*/ 509 w 723"/>
                <a:gd name="T77" fmla="*/ 296 h 695"/>
                <a:gd name="T78" fmla="*/ 509 w 723"/>
                <a:gd name="T79" fmla="*/ 314 h 695"/>
                <a:gd name="T80" fmla="*/ 551 w 723"/>
                <a:gd name="T81" fmla="*/ 338 h 695"/>
                <a:gd name="T82" fmla="*/ 569 w 723"/>
                <a:gd name="T83" fmla="*/ 356 h 695"/>
                <a:gd name="T84" fmla="*/ 605 w 723"/>
                <a:gd name="T85" fmla="*/ 362 h 695"/>
                <a:gd name="T86" fmla="*/ 618 w 723"/>
                <a:gd name="T87" fmla="*/ 459 h 695"/>
                <a:gd name="T88" fmla="*/ 569 w 723"/>
                <a:gd name="T89" fmla="*/ 459 h 695"/>
                <a:gd name="T90" fmla="*/ 521 w 723"/>
                <a:gd name="T91" fmla="*/ 532 h 695"/>
                <a:gd name="T92" fmla="*/ 491 w 723"/>
                <a:gd name="T93" fmla="*/ 567 h 695"/>
                <a:gd name="T94" fmla="*/ 466 w 723"/>
                <a:gd name="T95" fmla="*/ 586 h 695"/>
                <a:gd name="T96" fmla="*/ 424 w 723"/>
                <a:gd name="T97" fmla="*/ 592 h 695"/>
                <a:gd name="T98" fmla="*/ 327 w 723"/>
                <a:gd name="T99" fmla="*/ 567 h 695"/>
                <a:gd name="T100" fmla="*/ 260 w 723"/>
                <a:gd name="T101" fmla="*/ 561 h 695"/>
                <a:gd name="T102" fmla="*/ 218 w 723"/>
                <a:gd name="T103" fmla="*/ 561 h 695"/>
                <a:gd name="T104" fmla="*/ 169 w 723"/>
                <a:gd name="T105" fmla="*/ 549 h 695"/>
                <a:gd name="T106" fmla="*/ 151 w 723"/>
                <a:gd name="T107" fmla="*/ 514 h 695"/>
                <a:gd name="T108" fmla="*/ 145 w 723"/>
                <a:gd name="T109" fmla="*/ 495 h 695"/>
                <a:gd name="T110" fmla="*/ 127 w 723"/>
                <a:gd name="T111" fmla="*/ 477 h 695"/>
                <a:gd name="T112" fmla="*/ 133 w 723"/>
                <a:gd name="T113" fmla="*/ 465 h 6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23"/>
                <a:gd name="T172" fmla="*/ 0 h 695"/>
                <a:gd name="T173" fmla="*/ 723 w 723"/>
                <a:gd name="T174" fmla="*/ 695 h 6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23" h="695">
                  <a:moveTo>
                    <a:pt x="156" y="546"/>
                  </a:moveTo>
                  <a:lnTo>
                    <a:pt x="163" y="532"/>
                  </a:lnTo>
                  <a:lnTo>
                    <a:pt x="141" y="518"/>
                  </a:lnTo>
                  <a:lnTo>
                    <a:pt x="156" y="482"/>
                  </a:lnTo>
                  <a:lnTo>
                    <a:pt x="149" y="461"/>
                  </a:lnTo>
                  <a:lnTo>
                    <a:pt x="127" y="468"/>
                  </a:lnTo>
                  <a:lnTo>
                    <a:pt x="127" y="454"/>
                  </a:lnTo>
                  <a:lnTo>
                    <a:pt x="99" y="425"/>
                  </a:lnTo>
                  <a:lnTo>
                    <a:pt x="71" y="418"/>
                  </a:lnTo>
                  <a:lnTo>
                    <a:pt x="64" y="369"/>
                  </a:lnTo>
                  <a:lnTo>
                    <a:pt x="71" y="333"/>
                  </a:lnTo>
                  <a:lnTo>
                    <a:pt x="49" y="298"/>
                  </a:lnTo>
                  <a:lnTo>
                    <a:pt x="28" y="284"/>
                  </a:lnTo>
                  <a:lnTo>
                    <a:pt x="0" y="220"/>
                  </a:lnTo>
                  <a:lnTo>
                    <a:pt x="42" y="156"/>
                  </a:lnTo>
                  <a:lnTo>
                    <a:pt x="42" y="71"/>
                  </a:lnTo>
                  <a:lnTo>
                    <a:pt x="49" y="57"/>
                  </a:lnTo>
                  <a:lnTo>
                    <a:pt x="113" y="71"/>
                  </a:lnTo>
                  <a:lnTo>
                    <a:pt x="120" y="78"/>
                  </a:lnTo>
                  <a:lnTo>
                    <a:pt x="191" y="78"/>
                  </a:lnTo>
                  <a:lnTo>
                    <a:pt x="198" y="92"/>
                  </a:lnTo>
                  <a:lnTo>
                    <a:pt x="227" y="85"/>
                  </a:lnTo>
                  <a:lnTo>
                    <a:pt x="241" y="64"/>
                  </a:lnTo>
                  <a:lnTo>
                    <a:pt x="297" y="64"/>
                  </a:lnTo>
                  <a:lnTo>
                    <a:pt x="326" y="64"/>
                  </a:lnTo>
                  <a:lnTo>
                    <a:pt x="326" y="78"/>
                  </a:lnTo>
                  <a:lnTo>
                    <a:pt x="390" y="78"/>
                  </a:lnTo>
                  <a:lnTo>
                    <a:pt x="460" y="92"/>
                  </a:lnTo>
                  <a:lnTo>
                    <a:pt x="439" y="21"/>
                  </a:lnTo>
                  <a:lnTo>
                    <a:pt x="503" y="0"/>
                  </a:lnTo>
                  <a:lnTo>
                    <a:pt x="517" y="21"/>
                  </a:lnTo>
                  <a:lnTo>
                    <a:pt x="517" y="43"/>
                  </a:lnTo>
                  <a:lnTo>
                    <a:pt x="552" y="85"/>
                  </a:lnTo>
                  <a:lnTo>
                    <a:pt x="574" y="92"/>
                  </a:lnTo>
                  <a:lnTo>
                    <a:pt x="588" y="163"/>
                  </a:lnTo>
                  <a:lnTo>
                    <a:pt x="588" y="220"/>
                  </a:lnTo>
                  <a:lnTo>
                    <a:pt x="567" y="262"/>
                  </a:lnTo>
                  <a:lnTo>
                    <a:pt x="588" y="298"/>
                  </a:lnTo>
                  <a:lnTo>
                    <a:pt x="595" y="347"/>
                  </a:lnTo>
                  <a:lnTo>
                    <a:pt x="595" y="369"/>
                  </a:lnTo>
                  <a:lnTo>
                    <a:pt x="645" y="397"/>
                  </a:lnTo>
                  <a:lnTo>
                    <a:pt x="666" y="418"/>
                  </a:lnTo>
                  <a:lnTo>
                    <a:pt x="708" y="425"/>
                  </a:lnTo>
                  <a:lnTo>
                    <a:pt x="723" y="539"/>
                  </a:lnTo>
                  <a:lnTo>
                    <a:pt x="666" y="539"/>
                  </a:lnTo>
                  <a:lnTo>
                    <a:pt x="609" y="624"/>
                  </a:lnTo>
                  <a:lnTo>
                    <a:pt x="574" y="666"/>
                  </a:lnTo>
                  <a:lnTo>
                    <a:pt x="545" y="688"/>
                  </a:lnTo>
                  <a:lnTo>
                    <a:pt x="496" y="695"/>
                  </a:lnTo>
                  <a:lnTo>
                    <a:pt x="382" y="666"/>
                  </a:lnTo>
                  <a:lnTo>
                    <a:pt x="304" y="659"/>
                  </a:lnTo>
                  <a:lnTo>
                    <a:pt x="255" y="659"/>
                  </a:lnTo>
                  <a:lnTo>
                    <a:pt x="198" y="645"/>
                  </a:lnTo>
                  <a:lnTo>
                    <a:pt x="177" y="603"/>
                  </a:lnTo>
                  <a:lnTo>
                    <a:pt x="170" y="581"/>
                  </a:lnTo>
                  <a:lnTo>
                    <a:pt x="149" y="560"/>
                  </a:lnTo>
                  <a:lnTo>
                    <a:pt x="156" y="546"/>
                  </a:lnTo>
                  <a:close/>
                </a:path>
              </a:pathLst>
            </a:custGeom>
            <a:solidFill>
              <a:schemeClr val="accent2">
                <a:lumMod val="40000"/>
                <a:lumOff val="60000"/>
              </a:schemeClr>
            </a:solidFill>
            <a:ln w="9525">
              <a:solidFill>
                <a:schemeClr val="accent2"/>
              </a:solidFill>
              <a:round/>
              <a:headEnd/>
              <a:tailEnd/>
            </a:ln>
          </p:spPr>
          <p:txBody>
            <a:bodyPr/>
            <a:lstStyle/>
            <a:p>
              <a:pPr fontAlgn="base">
                <a:spcBef>
                  <a:spcPct val="0"/>
                </a:spcBef>
                <a:spcAft>
                  <a:spcPct val="0"/>
                </a:spcAft>
                <a:defRPr/>
              </a:pPr>
              <a:endParaRPr lang="en-GB" sz="2000">
                <a:solidFill>
                  <a:srgbClr val="1A1A70"/>
                </a:solidFill>
              </a:endParaRPr>
            </a:p>
          </p:txBody>
        </p:sp>
        <p:sp>
          <p:nvSpPr>
            <p:cNvPr id="156" name="Freeform 25"/>
            <p:cNvSpPr>
              <a:spLocks/>
            </p:cNvSpPr>
            <p:nvPr/>
          </p:nvSpPr>
          <p:spPr bwMode="gray">
            <a:xfrm>
              <a:off x="5446713" y="1595438"/>
              <a:ext cx="1266825" cy="1236662"/>
            </a:xfrm>
            <a:custGeom>
              <a:avLst/>
              <a:gdLst>
                <a:gd name="T0" fmla="*/ 2147483647 w 935"/>
                <a:gd name="T1" fmla="*/ 2147483647 h 914"/>
                <a:gd name="T2" fmla="*/ 0 w 935"/>
                <a:gd name="T3" fmla="*/ 2147483647 h 914"/>
                <a:gd name="T4" fmla="*/ 2147483647 w 935"/>
                <a:gd name="T5" fmla="*/ 2147483647 h 914"/>
                <a:gd name="T6" fmla="*/ 2147483647 w 935"/>
                <a:gd name="T7" fmla="*/ 2147483647 h 914"/>
                <a:gd name="T8" fmla="*/ 2147483647 w 935"/>
                <a:gd name="T9" fmla="*/ 2147483647 h 914"/>
                <a:gd name="T10" fmla="*/ 2147483647 w 935"/>
                <a:gd name="T11" fmla="*/ 2147483647 h 914"/>
                <a:gd name="T12" fmla="*/ 2147483647 w 935"/>
                <a:gd name="T13" fmla="*/ 2147483647 h 914"/>
                <a:gd name="T14" fmla="*/ 2147483647 w 935"/>
                <a:gd name="T15" fmla="*/ 2147483647 h 914"/>
                <a:gd name="T16" fmla="*/ 2147483647 w 935"/>
                <a:gd name="T17" fmla="*/ 2147483647 h 914"/>
                <a:gd name="T18" fmla="*/ 2147483647 w 935"/>
                <a:gd name="T19" fmla="*/ 2147483647 h 914"/>
                <a:gd name="T20" fmla="*/ 2147483647 w 935"/>
                <a:gd name="T21" fmla="*/ 2147483647 h 914"/>
                <a:gd name="T22" fmla="*/ 2147483647 w 935"/>
                <a:gd name="T23" fmla="*/ 2147483647 h 914"/>
                <a:gd name="T24" fmla="*/ 2147483647 w 935"/>
                <a:gd name="T25" fmla="*/ 2147483647 h 914"/>
                <a:gd name="T26" fmla="*/ 2147483647 w 935"/>
                <a:gd name="T27" fmla="*/ 2147483647 h 914"/>
                <a:gd name="T28" fmla="*/ 2147483647 w 935"/>
                <a:gd name="T29" fmla="*/ 0 h 914"/>
                <a:gd name="T30" fmla="*/ 2147483647 w 935"/>
                <a:gd name="T31" fmla="*/ 2147483647 h 914"/>
                <a:gd name="T32" fmla="*/ 2147483647 w 935"/>
                <a:gd name="T33" fmla="*/ 2147483647 h 914"/>
                <a:gd name="T34" fmla="*/ 2147483647 w 935"/>
                <a:gd name="T35" fmla="*/ 2147483647 h 914"/>
                <a:gd name="T36" fmla="*/ 2147483647 w 935"/>
                <a:gd name="T37" fmla="*/ 2147483647 h 914"/>
                <a:gd name="T38" fmla="*/ 2147483647 w 935"/>
                <a:gd name="T39" fmla="*/ 2147483647 h 914"/>
                <a:gd name="T40" fmla="*/ 2147483647 w 935"/>
                <a:gd name="T41" fmla="*/ 2147483647 h 914"/>
                <a:gd name="T42" fmla="*/ 2147483647 w 935"/>
                <a:gd name="T43" fmla="*/ 2147483647 h 914"/>
                <a:gd name="T44" fmla="*/ 2147483647 w 935"/>
                <a:gd name="T45" fmla="*/ 2147483647 h 914"/>
                <a:gd name="T46" fmla="*/ 2147483647 w 935"/>
                <a:gd name="T47" fmla="*/ 2147483647 h 914"/>
                <a:gd name="T48" fmla="*/ 2147483647 w 935"/>
                <a:gd name="T49" fmla="*/ 2147483647 h 914"/>
                <a:gd name="T50" fmla="*/ 2147483647 w 935"/>
                <a:gd name="T51" fmla="*/ 2147483647 h 914"/>
                <a:gd name="T52" fmla="*/ 2147483647 w 935"/>
                <a:gd name="T53" fmla="*/ 2147483647 h 914"/>
                <a:gd name="T54" fmla="*/ 2147483647 w 935"/>
                <a:gd name="T55" fmla="*/ 2147483647 h 914"/>
                <a:gd name="T56" fmla="*/ 2147483647 w 935"/>
                <a:gd name="T57" fmla="*/ 2147483647 h 914"/>
                <a:gd name="T58" fmla="*/ 2147483647 w 935"/>
                <a:gd name="T59" fmla="*/ 2147483647 h 914"/>
                <a:gd name="T60" fmla="*/ 2147483647 w 935"/>
                <a:gd name="T61" fmla="*/ 2147483647 h 914"/>
                <a:gd name="T62" fmla="*/ 2147483647 w 935"/>
                <a:gd name="T63" fmla="*/ 2147483647 h 914"/>
                <a:gd name="T64" fmla="*/ 2147483647 w 935"/>
                <a:gd name="T65" fmla="*/ 2147483647 h 914"/>
                <a:gd name="T66" fmla="*/ 2147483647 w 935"/>
                <a:gd name="T67" fmla="*/ 2147483647 h 914"/>
                <a:gd name="T68" fmla="*/ 2147483647 w 935"/>
                <a:gd name="T69" fmla="*/ 2147483647 h 914"/>
                <a:gd name="T70" fmla="*/ 2147483647 w 935"/>
                <a:gd name="T71" fmla="*/ 2147483647 h 914"/>
                <a:gd name="T72" fmla="*/ 2147483647 w 935"/>
                <a:gd name="T73" fmla="*/ 2147483647 h 914"/>
                <a:gd name="T74" fmla="*/ 2147483647 w 935"/>
                <a:gd name="T75" fmla="*/ 2147483647 h 914"/>
                <a:gd name="T76" fmla="*/ 2147483647 w 935"/>
                <a:gd name="T77" fmla="*/ 2147483647 h 914"/>
                <a:gd name="T78" fmla="*/ 2147483647 w 935"/>
                <a:gd name="T79" fmla="*/ 2147483647 h 914"/>
                <a:gd name="T80" fmla="*/ 2147483647 w 935"/>
                <a:gd name="T81" fmla="*/ 2147483647 h 914"/>
                <a:gd name="T82" fmla="*/ 2147483647 w 935"/>
                <a:gd name="T83" fmla="*/ 2147483647 h 914"/>
                <a:gd name="T84" fmla="*/ 2147483647 w 935"/>
                <a:gd name="T85" fmla="*/ 2147483647 h 914"/>
                <a:gd name="T86" fmla="*/ 2147483647 w 935"/>
                <a:gd name="T87" fmla="*/ 2147483647 h 914"/>
                <a:gd name="T88" fmla="*/ 2147483647 w 935"/>
                <a:gd name="T89" fmla="*/ 2147483647 h 914"/>
                <a:gd name="T90" fmla="*/ 2147483647 w 935"/>
                <a:gd name="T91" fmla="*/ 2147483647 h 914"/>
                <a:gd name="T92" fmla="*/ 2147483647 w 935"/>
                <a:gd name="T93" fmla="*/ 2147483647 h 914"/>
                <a:gd name="T94" fmla="*/ 2147483647 w 935"/>
                <a:gd name="T95" fmla="*/ 2147483647 h 914"/>
                <a:gd name="T96" fmla="*/ 2147483647 w 935"/>
                <a:gd name="T97" fmla="*/ 2147483647 h 914"/>
                <a:gd name="T98" fmla="*/ 2147483647 w 935"/>
                <a:gd name="T99" fmla="*/ 2147483647 h 914"/>
                <a:gd name="T100" fmla="*/ 2147483647 w 935"/>
                <a:gd name="T101" fmla="*/ 2147483647 h 914"/>
                <a:gd name="T102" fmla="*/ 2147483647 w 935"/>
                <a:gd name="T103" fmla="*/ 2147483647 h 914"/>
                <a:gd name="T104" fmla="*/ 2147483647 w 935"/>
                <a:gd name="T105" fmla="*/ 2147483647 h 914"/>
                <a:gd name="T106" fmla="*/ 2147483647 w 935"/>
                <a:gd name="T107" fmla="*/ 2147483647 h 914"/>
                <a:gd name="T108" fmla="*/ 2147483647 w 935"/>
                <a:gd name="T109" fmla="*/ 2147483647 h 914"/>
                <a:gd name="T110" fmla="*/ 2147483647 w 935"/>
                <a:gd name="T111" fmla="*/ 2147483647 h 914"/>
                <a:gd name="T112" fmla="*/ 2147483647 w 935"/>
                <a:gd name="T113" fmla="*/ 2147483647 h 914"/>
                <a:gd name="T114" fmla="*/ 2147483647 w 935"/>
                <a:gd name="T115" fmla="*/ 2147483647 h 914"/>
                <a:gd name="T116" fmla="*/ 2147483647 w 935"/>
                <a:gd name="T117" fmla="*/ 2147483647 h 914"/>
                <a:gd name="T118" fmla="*/ 2147483647 w 935"/>
                <a:gd name="T119" fmla="*/ 2147483647 h 914"/>
                <a:gd name="T120" fmla="*/ 2147483647 w 935"/>
                <a:gd name="T121" fmla="*/ 2147483647 h 914"/>
                <a:gd name="T122" fmla="*/ 2147483647 w 935"/>
                <a:gd name="T123" fmla="*/ 2147483647 h 914"/>
                <a:gd name="T124" fmla="*/ 2147483647 w 935"/>
                <a:gd name="T125" fmla="*/ 2147483647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35"/>
                <a:gd name="T190" fmla="*/ 0 h 914"/>
                <a:gd name="T191" fmla="*/ 935 w 935"/>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35" h="914">
                  <a:moveTo>
                    <a:pt x="35" y="751"/>
                  </a:moveTo>
                  <a:lnTo>
                    <a:pt x="0" y="687"/>
                  </a:lnTo>
                  <a:lnTo>
                    <a:pt x="7" y="652"/>
                  </a:lnTo>
                  <a:lnTo>
                    <a:pt x="28" y="638"/>
                  </a:lnTo>
                  <a:lnTo>
                    <a:pt x="50" y="574"/>
                  </a:lnTo>
                  <a:lnTo>
                    <a:pt x="28" y="567"/>
                  </a:lnTo>
                  <a:lnTo>
                    <a:pt x="50" y="510"/>
                  </a:lnTo>
                  <a:lnTo>
                    <a:pt x="28" y="446"/>
                  </a:lnTo>
                  <a:lnTo>
                    <a:pt x="35" y="333"/>
                  </a:lnTo>
                  <a:lnTo>
                    <a:pt x="92" y="226"/>
                  </a:lnTo>
                  <a:lnTo>
                    <a:pt x="106" y="191"/>
                  </a:lnTo>
                  <a:lnTo>
                    <a:pt x="120" y="163"/>
                  </a:lnTo>
                  <a:lnTo>
                    <a:pt x="85" y="92"/>
                  </a:lnTo>
                  <a:lnTo>
                    <a:pt x="128" y="14"/>
                  </a:lnTo>
                  <a:lnTo>
                    <a:pt x="156" y="0"/>
                  </a:lnTo>
                  <a:lnTo>
                    <a:pt x="205" y="71"/>
                  </a:lnTo>
                  <a:lnTo>
                    <a:pt x="248" y="149"/>
                  </a:lnTo>
                  <a:lnTo>
                    <a:pt x="283" y="177"/>
                  </a:lnTo>
                  <a:lnTo>
                    <a:pt x="305" y="191"/>
                  </a:lnTo>
                  <a:lnTo>
                    <a:pt x="340" y="219"/>
                  </a:lnTo>
                  <a:lnTo>
                    <a:pt x="397" y="269"/>
                  </a:lnTo>
                  <a:lnTo>
                    <a:pt x="425" y="297"/>
                  </a:lnTo>
                  <a:lnTo>
                    <a:pt x="503" y="262"/>
                  </a:lnTo>
                  <a:lnTo>
                    <a:pt x="531" y="312"/>
                  </a:lnTo>
                  <a:lnTo>
                    <a:pt x="581" y="290"/>
                  </a:lnTo>
                  <a:lnTo>
                    <a:pt x="595" y="255"/>
                  </a:lnTo>
                  <a:lnTo>
                    <a:pt x="574" y="212"/>
                  </a:lnTo>
                  <a:lnTo>
                    <a:pt x="616" y="198"/>
                  </a:lnTo>
                  <a:lnTo>
                    <a:pt x="638" y="234"/>
                  </a:lnTo>
                  <a:lnTo>
                    <a:pt x="758" y="219"/>
                  </a:lnTo>
                  <a:lnTo>
                    <a:pt x="879" y="156"/>
                  </a:lnTo>
                  <a:lnTo>
                    <a:pt x="935" y="276"/>
                  </a:lnTo>
                  <a:lnTo>
                    <a:pt x="928" y="326"/>
                  </a:lnTo>
                  <a:lnTo>
                    <a:pt x="914" y="411"/>
                  </a:lnTo>
                  <a:lnTo>
                    <a:pt x="751" y="517"/>
                  </a:lnTo>
                  <a:lnTo>
                    <a:pt x="751" y="574"/>
                  </a:lnTo>
                  <a:lnTo>
                    <a:pt x="779" y="581"/>
                  </a:lnTo>
                  <a:lnTo>
                    <a:pt x="751" y="652"/>
                  </a:lnTo>
                  <a:lnTo>
                    <a:pt x="744" y="708"/>
                  </a:lnTo>
                  <a:lnTo>
                    <a:pt x="737" y="730"/>
                  </a:lnTo>
                  <a:lnTo>
                    <a:pt x="709" y="751"/>
                  </a:lnTo>
                  <a:lnTo>
                    <a:pt x="680" y="758"/>
                  </a:lnTo>
                  <a:lnTo>
                    <a:pt x="616" y="850"/>
                  </a:lnTo>
                  <a:lnTo>
                    <a:pt x="588" y="850"/>
                  </a:lnTo>
                  <a:lnTo>
                    <a:pt x="588" y="857"/>
                  </a:lnTo>
                  <a:lnTo>
                    <a:pt x="503" y="907"/>
                  </a:lnTo>
                  <a:lnTo>
                    <a:pt x="482" y="879"/>
                  </a:lnTo>
                  <a:lnTo>
                    <a:pt x="432" y="893"/>
                  </a:lnTo>
                  <a:lnTo>
                    <a:pt x="397" y="914"/>
                  </a:lnTo>
                  <a:lnTo>
                    <a:pt x="354" y="914"/>
                  </a:lnTo>
                  <a:lnTo>
                    <a:pt x="326" y="907"/>
                  </a:lnTo>
                  <a:lnTo>
                    <a:pt x="326" y="850"/>
                  </a:lnTo>
                  <a:lnTo>
                    <a:pt x="312" y="779"/>
                  </a:lnTo>
                  <a:lnTo>
                    <a:pt x="290" y="772"/>
                  </a:lnTo>
                  <a:lnTo>
                    <a:pt x="255" y="730"/>
                  </a:lnTo>
                  <a:lnTo>
                    <a:pt x="255" y="708"/>
                  </a:lnTo>
                  <a:lnTo>
                    <a:pt x="241" y="687"/>
                  </a:lnTo>
                  <a:lnTo>
                    <a:pt x="177" y="708"/>
                  </a:lnTo>
                  <a:lnTo>
                    <a:pt x="198" y="779"/>
                  </a:lnTo>
                  <a:lnTo>
                    <a:pt x="128" y="765"/>
                  </a:lnTo>
                  <a:lnTo>
                    <a:pt x="64" y="765"/>
                  </a:lnTo>
                  <a:lnTo>
                    <a:pt x="64" y="751"/>
                  </a:lnTo>
                  <a:lnTo>
                    <a:pt x="35" y="751"/>
                  </a:lnTo>
                  <a:close/>
                </a:path>
              </a:pathLst>
            </a:custGeom>
            <a:solidFill>
              <a:schemeClr val="accent2">
                <a:lumMod val="40000"/>
                <a:lumOff val="60000"/>
              </a:schemeClr>
            </a:solidFill>
            <a:ln w="9525">
              <a:solidFill>
                <a:schemeClr val="accent2"/>
              </a:solidFill>
              <a:round/>
              <a:headEnd/>
              <a:tailEnd/>
            </a:ln>
          </p:spPr>
          <p:txBody>
            <a:bodyPr/>
            <a:lstStyle/>
            <a:p>
              <a:pPr fontAlgn="base">
                <a:spcBef>
                  <a:spcPct val="0"/>
                </a:spcBef>
                <a:spcAft>
                  <a:spcPct val="0"/>
                </a:spcAft>
              </a:pPr>
              <a:endParaRPr lang="en-GB" sz="2000">
                <a:solidFill>
                  <a:srgbClr val="1A1A70"/>
                </a:solidFill>
              </a:endParaRPr>
            </a:p>
          </p:txBody>
        </p:sp>
        <p:sp>
          <p:nvSpPr>
            <p:cNvPr id="157" name="Freeform 26"/>
            <p:cNvSpPr>
              <a:spLocks/>
            </p:cNvSpPr>
            <p:nvPr/>
          </p:nvSpPr>
          <p:spPr bwMode="gray">
            <a:xfrm>
              <a:off x="1691680" y="3140968"/>
              <a:ext cx="1555750" cy="1276350"/>
            </a:xfrm>
            <a:custGeom>
              <a:avLst/>
              <a:gdLst>
                <a:gd name="T0" fmla="*/ 2147483647 w 1148"/>
                <a:gd name="T1" fmla="*/ 2147483647 h 943"/>
                <a:gd name="T2" fmla="*/ 2147483647 w 1148"/>
                <a:gd name="T3" fmla="*/ 2147483647 h 943"/>
                <a:gd name="T4" fmla="*/ 2147483647 w 1148"/>
                <a:gd name="T5" fmla="*/ 2147483647 h 943"/>
                <a:gd name="T6" fmla="*/ 2147483647 w 1148"/>
                <a:gd name="T7" fmla="*/ 2147483647 h 943"/>
                <a:gd name="T8" fmla="*/ 2147483647 w 1148"/>
                <a:gd name="T9" fmla="*/ 2147483647 h 943"/>
                <a:gd name="T10" fmla="*/ 2147483647 w 1148"/>
                <a:gd name="T11" fmla="*/ 2147483647 h 943"/>
                <a:gd name="T12" fmla="*/ 2147483647 w 1148"/>
                <a:gd name="T13" fmla="*/ 2147483647 h 943"/>
                <a:gd name="T14" fmla="*/ 2147483647 w 1148"/>
                <a:gd name="T15" fmla="*/ 2147483647 h 943"/>
                <a:gd name="T16" fmla="*/ 2147483647 w 1148"/>
                <a:gd name="T17" fmla="*/ 2147483647 h 943"/>
                <a:gd name="T18" fmla="*/ 2147483647 w 1148"/>
                <a:gd name="T19" fmla="*/ 2147483647 h 943"/>
                <a:gd name="T20" fmla="*/ 2147483647 w 1148"/>
                <a:gd name="T21" fmla="*/ 2147483647 h 943"/>
                <a:gd name="T22" fmla="*/ 2147483647 w 1148"/>
                <a:gd name="T23" fmla="*/ 2147483647 h 943"/>
                <a:gd name="T24" fmla="*/ 2147483647 w 1148"/>
                <a:gd name="T25" fmla="*/ 2147483647 h 943"/>
                <a:gd name="T26" fmla="*/ 2147483647 w 1148"/>
                <a:gd name="T27" fmla="*/ 2147483647 h 943"/>
                <a:gd name="T28" fmla="*/ 2147483647 w 1148"/>
                <a:gd name="T29" fmla="*/ 2147483647 h 943"/>
                <a:gd name="T30" fmla="*/ 2147483647 w 1148"/>
                <a:gd name="T31" fmla="*/ 2147483647 h 943"/>
                <a:gd name="T32" fmla="*/ 2147483647 w 1148"/>
                <a:gd name="T33" fmla="*/ 0 h 943"/>
                <a:gd name="T34" fmla="*/ 2147483647 w 1148"/>
                <a:gd name="T35" fmla="*/ 2147483647 h 943"/>
                <a:gd name="T36" fmla="*/ 2147483647 w 1148"/>
                <a:gd name="T37" fmla="*/ 2147483647 h 943"/>
                <a:gd name="T38" fmla="*/ 2147483647 w 1148"/>
                <a:gd name="T39" fmla="*/ 2147483647 h 943"/>
                <a:gd name="T40" fmla="*/ 2147483647 w 1148"/>
                <a:gd name="T41" fmla="*/ 2147483647 h 943"/>
                <a:gd name="T42" fmla="*/ 2147483647 w 1148"/>
                <a:gd name="T43" fmla="*/ 2147483647 h 943"/>
                <a:gd name="T44" fmla="*/ 2147483647 w 1148"/>
                <a:gd name="T45" fmla="*/ 2147483647 h 943"/>
                <a:gd name="T46" fmla="*/ 2147483647 w 1148"/>
                <a:gd name="T47" fmla="*/ 2147483647 h 943"/>
                <a:gd name="T48" fmla="*/ 2147483647 w 1148"/>
                <a:gd name="T49" fmla="*/ 2147483647 h 943"/>
                <a:gd name="T50" fmla="*/ 2147483647 w 1148"/>
                <a:gd name="T51" fmla="*/ 2147483647 h 943"/>
                <a:gd name="T52" fmla="*/ 2147483647 w 1148"/>
                <a:gd name="T53" fmla="*/ 2147483647 h 943"/>
                <a:gd name="T54" fmla="*/ 2147483647 w 1148"/>
                <a:gd name="T55" fmla="*/ 2147483647 h 943"/>
                <a:gd name="T56" fmla="*/ 2147483647 w 1148"/>
                <a:gd name="T57" fmla="*/ 2147483647 h 943"/>
                <a:gd name="T58" fmla="*/ 2147483647 w 1148"/>
                <a:gd name="T59" fmla="*/ 2147483647 h 943"/>
                <a:gd name="T60" fmla="*/ 2147483647 w 1148"/>
                <a:gd name="T61" fmla="*/ 2147483647 h 943"/>
                <a:gd name="T62" fmla="*/ 2147483647 w 1148"/>
                <a:gd name="T63" fmla="*/ 2147483647 h 943"/>
                <a:gd name="T64" fmla="*/ 2147483647 w 1148"/>
                <a:gd name="T65" fmla="*/ 2147483647 h 943"/>
                <a:gd name="T66" fmla="*/ 2147483647 w 1148"/>
                <a:gd name="T67" fmla="*/ 2147483647 h 943"/>
                <a:gd name="T68" fmla="*/ 2147483647 w 1148"/>
                <a:gd name="T69" fmla="*/ 2147483647 h 943"/>
                <a:gd name="T70" fmla="*/ 2147483647 w 1148"/>
                <a:gd name="T71" fmla="*/ 2147483647 h 943"/>
                <a:gd name="T72" fmla="*/ 2147483647 w 1148"/>
                <a:gd name="T73" fmla="*/ 2147483647 h 943"/>
                <a:gd name="T74" fmla="*/ 2147483647 w 1148"/>
                <a:gd name="T75" fmla="*/ 2147483647 h 943"/>
                <a:gd name="T76" fmla="*/ 2147483647 w 1148"/>
                <a:gd name="T77" fmla="*/ 2147483647 h 943"/>
                <a:gd name="T78" fmla="*/ 2147483647 w 1148"/>
                <a:gd name="T79" fmla="*/ 2147483647 h 943"/>
                <a:gd name="T80" fmla="*/ 2147483647 w 1148"/>
                <a:gd name="T81" fmla="*/ 2147483647 h 943"/>
                <a:gd name="T82" fmla="*/ 2147483647 w 1148"/>
                <a:gd name="T83" fmla="*/ 2147483647 h 943"/>
                <a:gd name="T84" fmla="*/ 2147483647 w 1148"/>
                <a:gd name="T85" fmla="*/ 2147483647 h 9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48"/>
                <a:gd name="T130" fmla="*/ 0 h 943"/>
                <a:gd name="T131" fmla="*/ 1148 w 1148"/>
                <a:gd name="T132" fmla="*/ 943 h 94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48" h="943">
                  <a:moveTo>
                    <a:pt x="0" y="709"/>
                  </a:moveTo>
                  <a:lnTo>
                    <a:pt x="7" y="617"/>
                  </a:lnTo>
                  <a:lnTo>
                    <a:pt x="14" y="617"/>
                  </a:lnTo>
                  <a:lnTo>
                    <a:pt x="43" y="595"/>
                  </a:lnTo>
                  <a:lnTo>
                    <a:pt x="21" y="510"/>
                  </a:lnTo>
                  <a:lnTo>
                    <a:pt x="78" y="475"/>
                  </a:lnTo>
                  <a:lnTo>
                    <a:pt x="113" y="461"/>
                  </a:lnTo>
                  <a:lnTo>
                    <a:pt x="106" y="439"/>
                  </a:lnTo>
                  <a:lnTo>
                    <a:pt x="170" y="404"/>
                  </a:lnTo>
                  <a:lnTo>
                    <a:pt x="163" y="383"/>
                  </a:lnTo>
                  <a:lnTo>
                    <a:pt x="99" y="376"/>
                  </a:lnTo>
                  <a:lnTo>
                    <a:pt x="92" y="354"/>
                  </a:lnTo>
                  <a:lnTo>
                    <a:pt x="78" y="340"/>
                  </a:lnTo>
                  <a:lnTo>
                    <a:pt x="57" y="305"/>
                  </a:lnTo>
                  <a:lnTo>
                    <a:pt x="85" y="298"/>
                  </a:lnTo>
                  <a:lnTo>
                    <a:pt x="177" y="227"/>
                  </a:lnTo>
                  <a:lnTo>
                    <a:pt x="184" y="234"/>
                  </a:lnTo>
                  <a:lnTo>
                    <a:pt x="276" y="234"/>
                  </a:lnTo>
                  <a:lnTo>
                    <a:pt x="298" y="255"/>
                  </a:lnTo>
                  <a:lnTo>
                    <a:pt x="354" y="262"/>
                  </a:lnTo>
                  <a:lnTo>
                    <a:pt x="369" y="248"/>
                  </a:lnTo>
                  <a:lnTo>
                    <a:pt x="390" y="276"/>
                  </a:lnTo>
                  <a:lnTo>
                    <a:pt x="425" y="284"/>
                  </a:lnTo>
                  <a:lnTo>
                    <a:pt x="439" y="269"/>
                  </a:lnTo>
                  <a:lnTo>
                    <a:pt x="461" y="276"/>
                  </a:lnTo>
                  <a:lnTo>
                    <a:pt x="482" y="206"/>
                  </a:lnTo>
                  <a:lnTo>
                    <a:pt x="503" y="206"/>
                  </a:lnTo>
                  <a:lnTo>
                    <a:pt x="532" y="135"/>
                  </a:lnTo>
                  <a:lnTo>
                    <a:pt x="539" y="128"/>
                  </a:lnTo>
                  <a:lnTo>
                    <a:pt x="581" y="120"/>
                  </a:lnTo>
                  <a:lnTo>
                    <a:pt x="659" y="35"/>
                  </a:lnTo>
                  <a:lnTo>
                    <a:pt x="673" y="28"/>
                  </a:lnTo>
                  <a:lnTo>
                    <a:pt x="709" y="7"/>
                  </a:lnTo>
                  <a:lnTo>
                    <a:pt x="744" y="0"/>
                  </a:lnTo>
                  <a:lnTo>
                    <a:pt x="794" y="43"/>
                  </a:lnTo>
                  <a:lnTo>
                    <a:pt x="815" y="71"/>
                  </a:lnTo>
                  <a:lnTo>
                    <a:pt x="815" y="128"/>
                  </a:lnTo>
                  <a:lnTo>
                    <a:pt x="836" y="163"/>
                  </a:lnTo>
                  <a:lnTo>
                    <a:pt x="865" y="177"/>
                  </a:lnTo>
                  <a:lnTo>
                    <a:pt x="893" y="198"/>
                  </a:lnTo>
                  <a:lnTo>
                    <a:pt x="928" y="191"/>
                  </a:lnTo>
                  <a:lnTo>
                    <a:pt x="950" y="177"/>
                  </a:lnTo>
                  <a:lnTo>
                    <a:pt x="992" y="71"/>
                  </a:lnTo>
                  <a:lnTo>
                    <a:pt x="1028" y="28"/>
                  </a:lnTo>
                  <a:lnTo>
                    <a:pt x="1070" y="28"/>
                  </a:lnTo>
                  <a:lnTo>
                    <a:pt x="1113" y="43"/>
                  </a:lnTo>
                  <a:lnTo>
                    <a:pt x="1141" y="92"/>
                  </a:lnTo>
                  <a:lnTo>
                    <a:pt x="1148" y="120"/>
                  </a:lnTo>
                  <a:lnTo>
                    <a:pt x="1134" y="170"/>
                  </a:lnTo>
                  <a:lnTo>
                    <a:pt x="1134" y="191"/>
                  </a:lnTo>
                  <a:lnTo>
                    <a:pt x="1148" y="213"/>
                  </a:lnTo>
                  <a:lnTo>
                    <a:pt x="1127" y="227"/>
                  </a:lnTo>
                  <a:lnTo>
                    <a:pt x="1091" y="206"/>
                  </a:lnTo>
                  <a:lnTo>
                    <a:pt x="1070" y="255"/>
                  </a:lnTo>
                  <a:lnTo>
                    <a:pt x="1070" y="276"/>
                  </a:lnTo>
                  <a:lnTo>
                    <a:pt x="1013" y="269"/>
                  </a:lnTo>
                  <a:lnTo>
                    <a:pt x="950" y="262"/>
                  </a:lnTo>
                  <a:lnTo>
                    <a:pt x="907" y="298"/>
                  </a:lnTo>
                  <a:lnTo>
                    <a:pt x="893" y="347"/>
                  </a:lnTo>
                  <a:lnTo>
                    <a:pt x="957" y="425"/>
                  </a:lnTo>
                  <a:lnTo>
                    <a:pt x="985" y="496"/>
                  </a:lnTo>
                  <a:lnTo>
                    <a:pt x="886" y="539"/>
                  </a:lnTo>
                  <a:lnTo>
                    <a:pt x="801" y="574"/>
                  </a:lnTo>
                  <a:lnTo>
                    <a:pt x="680" y="666"/>
                  </a:lnTo>
                  <a:lnTo>
                    <a:pt x="652" y="680"/>
                  </a:lnTo>
                  <a:lnTo>
                    <a:pt x="659" y="610"/>
                  </a:lnTo>
                  <a:lnTo>
                    <a:pt x="532" y="546"/>
                  </a:lnTo>
                  <a:lnTo>
                    <a:pt x="503" y="574"/>
                  </a:lnTo>
                  <a:lnTo>
                    <a:pt x="539" y="652"/>
                  </a:lnTo>
                  <a:lnTo>
                    <a:pt x="532" y="702"/>
                  </a:lnTo>
                  <a:lnTo>
                    <a:pt x="532" y="716"/>
                  </a:lnTo>
                  <a:lnTo>
                    <a:pt x="524" y="744"/>
                  </a:lnTo>
                  <a:lnTo>
                    <a:pt x="503" y="758"/>
                  </a:lnTo>
                  <a:lnTo>
                    <a:pt x="482" y="822"/>
                  </a:lnTo>
                  <a:lnTo>
                    <a:pt x="461" y="886"/>
                  </a:lnTo>
                  <a:lnTo>
                    <a:pt x="425" y="921"/>
                  </a:lnTo>
                  <a:lnTo>
                    <a:pt x="376" y="943"/>
                  </a:lnTo>
                  <a:lnTo>
                    <a:pt x="347" y="936"/>
                  </a:lnTo>
                  <a:lnTo>
                    <a:pt x="319" y="893"/>
                  </a:lnTo>
                  <a:lnTo>
                    <a:pt x="298" y="836"/>
                  </a:lnTo>
                  <a:lnTo>
                    <a:pt x="284" y="808"/>
                  </a:lnTo>
                  <a:lnTo>
                    <a:pt x="213" y="744"/>
                  </a:lnTo>
                  <a:lnTo>
                    <a:pt x="191" y="723"/>
                  </a:lnTo>
                  <a:lnTo>
                    <a:pt x="163" y="702"/>
                  </a:lnTo>
                  <a:lnTo>
                    <a:pt x="78" y="723"/>
                  </a:lnTo>
                  <a:lnTo>
                    <a:pt x="50" y="730"/>
                  </a:lnTo>
                  <a:lnTo>
                    <a:pt x="0" y="709"/>
                  </a:lnTo>
                  <a:close/>
                </a:path>
              </a:pathLst>
            </a:custGeom>
            <a:grpFill/>
            <a:ln w="9525">
              <a:solidFill>
                <a:srgbClr val="452744"/>
              </a:solidFill>
              <a:round/>
              <a:headEnd/>
              <a:tailEnd/>
            </a:ln>
          </p:spPr>
          <p:txBody>
            <a:bodyPr/>
            <a:lstStyle/>
            <a:p>
              <a:pPr fontAlgn="base">
                <a:spcBef>
                  <a:spcPct val="0"/>
                </a:spcBef>
                <a:spcAft>
                  <a:spcPct val="0"/>
                </a:spcAft>
              </a:pPr>
              <a:endParaRPr lang="en-GB" sz="2000">
                <a:solidFill>
                  <a:srgbClr val="1A1A70"/>
                </a:solidFill>
              </a:endParaRPr>
            </a:p>
          </p:txBody>
        </p:sp>
        <p:sp>
          <p:nvSpPr>
            <p:cNvPr id="158" name="Freeform 28"/>
            <p:cNvSpPr>
              <a:spLocks/>
            </p:cNvSpPr>
            <p:nvPr/>
          </p:nvSpPr>
          <p:spPr bwMode="gray">
            <a:xfrm>
              <a:off x="4486275" y="2689225"/>
              <a:ext cx="827088" cy="842963"/>
            </a:xfrm>
            <a:custGeom>
              <a:avLst/>
              <a:gdLst>
                <a:gd name="T0" fmla="*/ 2147483647 w 610"/>
                <a:gd name="T1" fmla="*/ 2147483647 h 623"/>
                <a:gd name="T2" fmla="*/ 2147483647 w 610"/>
                <a:gd name="T3" fmla="*/ 2147483647 h 623"/>
                <a:gd name="T4" fmla="*/ 2147483647 w 610"/>
                <a:gd name="T5" fmla="*/ 2147483647 h 623"/>
                <a:gd name="T6" fmla="*/ 2147483647 w 610"/>
                <a:gd name="T7" fmla="*/ 2147483647 h 623"/>
                <a:gd name="T8" fmla="*/ 2147483647 w 610"/>
                <a:gd name="T9" fmla="*/ 2147483647 h 623"/>
                <a:gd name="T10" fmla="*/ 2147483647 w 610"/>
                <a:gd name="T11" fmla="*/ 2147483647 h 623"/>
                <a:gd name="T12" fmla="*/ 2147483647 w 610"/>
                <a:gd name="T13" fmla="*/ 2147483647 h 623"/>
                <a:gd name="T14" fmla="*/ 2147483647 w 610"/>
                <a:gd name="T15" fmla="*/ 2147483647 h 623"/>
                <a:gd name="T16" fmla="*/ 2147483647 w 610"/>
                <a:gd name="T17" fmla="*/ 2147483647 h 623"/>
                <a:gd name="T18" fmla="*/ 2147483647 w 610"/>
                <a:gd name="T19" fmla="*/ 2147483647 h 623"/>
                <a:gd name="T20" fmla="*/ 2147483647 w 610"/>
                <a:gd name="T21" fmla="*/ 2147483647 h 623"/>
                <a:gd name="T22" fmla="*/ 2147483647 w 610"/>
                <a:gd name="T23" fmla="*/ 2147483647 h 623"/>
                <a:gd name="T24" fmla="*/ 2147483647 w 610"/>
                <a:gd name="T25" fmla="*/ 2147483647 h 623"/>
                <a:gd name="T26" fmla="*/ 2147483647 w 610"/>
                <a:gd name="T27" fmla="*/ 2147483647 h 623"/>
                <a:gd name="T28" fmla="*/ 2147483647 w 610"/>
                <a:gd name="T29" fmla="*/ 2147483647 h 623"/>
                <a:gd name="T30" fmla="*/ 2147483647 w 610"/>
                <a:gd name="T31" fmla="*/ 2147483647 h 623"/>
                <a:gd name="T32" fmla="*/ 2147483647 w 610"/>
                <a:gd name="T33" fmla="*/ 2147483647 h 623"/>
                <a:gd name="T34" fmla="*/ 2147483647 w 610"/>
                <a:gd name="T35" fmla="*/ 2147483647 h 623"/>
                <a:gd name="T36" fmla="*/ 2147483647 w 610"/>
                <a:gd name="T37" fmla="*/ 2147483647 h 623"/>
                <a:gd name="T38" fmla="*/ 2147483647 w 610"/>
                <a:gd name="T39" fmla="*/ 2147483647 h 623"/>
                <a:gd name="T40" fmla="*/ 2147483647 w 610"/>
                <a:gd name="T41" fmla="*/ 2147483647 h 623"/>
                <a:gd name="T42" fmla="*/ 2147483647 w 610"/>
                <a:gd name="T43" fmla="*/ 2147483647 h 623"/>
                <a:gd name="T44" fmla="*/ 2147483647 w 610"/>
                <a:gd name="T45" fmla="*/ 2147483647 h 623"/>
                <a:gd name="T46" fmla="*/ 2147483647 w 610"/>
                <a:gd name="T47" fmla="*/ 2147483647 h 623"/>
                <a:gd name="T48" fmla="*/ 2147483647 w 610"/>
                <a:gd name="T49" fmla="*/ 2147483647 h 623"/>
                <a:gd name="T50" fmla="*/ 2147483647 w 610"/>
                <a:gd name="T51" fmla="*/ 2147483647 h 623"/>
                <a:gd name="T52" fmla="*/ 2147483647 w 610"/>
                <a:gd name="T53" fmla="*/ 2147483647 h 623"/>
                <a:gd name="T54" fmla="*/ 2147483647 w 610"/>
                <a:gd name="T55" fmla="*/ 2147483647 h 623"/>
                <a:gd name="T56" fmla="*/ 2147483647 w 610"/>
                <a:gd name="T57" fmla="*/ 2147483647 h 623"/>
                <a:gd name="T58" fmla="*/ 2147483647 w 610"/>
                <a:gd name="T59" fmla="*/ 2147483647 h 623"/>
                <a:gd name="T60" fmla="*/ 2147483647 w 610"/>
                <a:gd name="T61" fmla="*/ 2147483647 h 623"/>
                <a:gd name="T62" fmla="*/ 2147483647 w 610"/>
                <a:gd name="T63" fmla="*/ 2147483647 h 6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0"/>
                <a:gd name="T97" fmla="*/ 0 h 623"/>
                <a:gd name="T98" fmla="*/ 610 w 610"/>
                <a:gd name="T99" fmla="*/ 623 h 6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0" h="623">
                  <a:moveTo>
                    <a:pt x="121" y="404"/>
                  </a:moveTo>
                  <a:lnTo>
                    <a:pt x="57" y="361"/>
                  </a:lnTo>
                  <a:lnTo>
                    <a:pt x="0" y="326"/>
                  </a:lnTo>
                  <a:lnTo>
                    <a:pt x="7" y="297"/>
                  </a:lnTo>
                  <a:lnTo>
                    <a:pt x="36" y="290"/>
                  </a:lnTo>
                  <a:lnTo>
                    <a:pt x="50" y="311"/>
                  </a:lnTo>
                  <a:lnTo>
                    <a:pt x="64" y="311"/>
                  </a:lnTo>
                  <a:lnTo>
                    <a:pt x="85" y="311"/>
                  </a:lnTo>
                  <a:lnTo>
                    <a:pt x="85" y="269"/>
                  </a:lnTo>
                  <a:lnTo>
                    <a:pt x="64" y="241"/>
                  </a:lnTo>
                  <a:lnTo>
                    <a:pt x="57" y="212"/>
                  </a:lnTo>
                  <a:lnTo>
                    <a:pt x="64" y="191"/>
                  </a:lnTo>
                  <a:lnTo>
                    <a:pt x="85" y="191"/>
                  </a:lnTo>
                  <a:lnTo>
                    <a:pt x="85" y="134"/>
                  </a:lnTo>
                  <a:lnTo>
                    <a:pt x="114" y="106"/>
                  </a:lnTo>
                  <a:lnTo>
                    <a:pt x="149" y="106"/>
                  </a:lnTo>
                  <a:lnTo>
                    <a:pt x="192" y="71"/>
                  </a:lnTo>
                  <a:lnTo>
                    <a:pt x="213" y="85"/>
                  </a:lnTo>
                  <a:lnTo>
                    <a:pt x="241" y="78"/>
                  </a:lnTo>
                  <a:lnTo>
                    <a:pt x="263" y="71"/>
                  </a:lnTo>
                  <a:lnTo>
                    <a:pt x="298" y="78"/>
                  </a:lnTo>
                  <a:lnTo>
                    <a:pt x="348" y="28"/>
                  </a:lnTo>
                  <a:lnTo>
                    <a:pt x="383" y="0"/>
                  </a:lnTo>
                  <a:lnTo>
                    <a:pt x="404" y="21"/>
                  </a:lnTo>
                  <a:lnTo>
                    <a:pt x="489" y="35"/>
                  </a:lnTo>
                  <a:lnTo>
                    <a:pt x="447" y="99"/>
                  </a:lnTo>
                  <a:lnTo>
                    <a:pt x="475" y="163"/>
                  </a:lnTo>
                  <a:lnTo>
                    <a:pt x="496" y="177"/>
                  </a:lnTo>
                  <a:lnTo>
                    <a:pt x="518" y="212"/>
                  </a:lnTo>
                  <a:lnTo>
                    <a:pt x="511" y="248"/>
                  </a:lnTo>
                  <a:lnTo>
                    <a:pt x="518" y="297"/>
                  </a:lnTo>
                  <a:lnTo>
                    <a:pt x="546" y="304"/>
                  </a:lnTo>
                  <a:lnTo>
                    <a:pt x="574" y="333"/>
                  </a:lnTo>
                  <a:lnTo>
                    <a:pt x="574" y="347"/>
                  </a:lnTo>
                  <a:lnTo>
                    <a:pt x="596" y="340"/>
                  </a:lnTo>
                  <a:lnTo>
                    <a:pt x="603" y="361"/>
                  </a:lnTo>
                  <a:lnTo>
                    <a:pt x="588" y="397"/>
                  </a:lnTo>
                  <a:lnTo>
                    <a:pt x="610" y="411"/>
                  </a:lnTo>
                  <a:lnTo>
                    <a:pt x="603" y="425"/>
                  </a:lnTo>
                  <a:lnTo>
                    <a:pt x="567" y="418"/>
                  </a:lnTo>
                  <a:lnTo>
                    <a:pt x="525" y="418"/>
                  </a:lnTo>
                  <a:lnTo>
                    <a:pt x="496" y="439"/>
                  </a:lnTo>
                  <a:lnTo>
                    <a:pt x="482" y="453"/>
                  </a:lnTo>
                  <a:lnTo>
                    <a:pt x="475" y="474"/>
                  </a:lnTo>
                  <a:lnTo>
                    <a:pt x="482" y="510"/>
                  </a:lnTo>
                  <a:lnTo>
                    <a:pt x="489" y="567"/>
                  </a:lnTo>
                  <a:lnTo>
                    <a:pt x="475" y="602"/>
                  </a:lnTo>
                  <a:lnTo>
                    <a:pt x="454" y="616"/>
                  </a:lnTo>
                  <a:lnTo>
                    <a:pt x="418" y="623"/>
                  </a:lnTo>
                  <a:lnTo>
                    <a:pt x="376" y="609"/>
                  </a:lnTo>
                  <a:lnTo>
                    <a:pt x="362" y="581"/>
                  </a:lnTo>
                  <a:lnTo>
                    <a:pt x="340" y="538"/>
                  </a:lnTo>
                  <a:lnTo>
                    <a:pt x="348" y="503"/>
                  </a:lnTo>
                  <a:lnTo>
                    <a:pt x="348" y="474"/>
                  </a:lnTo>
                  <a:lnTo>
                    <a:pt x="355" y="432"/>
                  </a:lnTo>
                  <a:lnTo>
                    <a:pt x="348" y="397"/>
                  </a:lnTo>
                  <a:lnTo>
                    <a:pt x="312" y="375"/>
                  </a:lnTo>
                  <a:lnTo>
                    <a:pt x="270" y="354"/>
                  </a:lnTo>
                  <a:lnTo>
                    <a:pt x="248" y="361"/>
                  </a:lnTo>
                  <a:lnTo>
                    <a:pt x="206" y="375"/>
                  </a:lnTo>
                  <a:lnTo>
                    <a:pt x="185" y="389"/>
                  </a:lnTo>
                  <a:lnTo>
                    <a:pt x="170" y="397"/>
                  </a:lnTo>
                  <a:lnTo>
                    <a:pt x="149" y="404"/>
                  </a:lnTo>
                  <a:lnTo>
                    <a:pt x="135" y="404"/>
                  </a:lnTo>
                  <a:lnTo>
                    <a:pt x="121" y="404"/>
                  </a:lnTo>
                  <a:close/>
                </a:path>
              </a:pathLst>
            </a:custGeom>
            <a:solidFill>
              <a:schemeClr val="accent2">
                <a:lumMod val="40000"/>
                <a:lumOff val="60000"/>
              </a:schemeClr>
            </a:solidFill>
            <a:ln w="9525">
              <a:solidFill>
                <a:schemeClr val="accent2"/>
              </a:solidFill>
              <a:round/>
              <a:headEnd/>
              <a:tailEnd/>
            </a:ln>
          </p:spPr>
          <p:txBody>
            <a:bodyPr/>
            <a:lstStyle/>
            <a:p>
              <a:pPr fontAlgn="base">
                <a:spcBef>
                  <a:spcPct val="0"/>
                </a:spcBef>
                <a:spcAft>
                  <a:spcPct val="0"/>
                </a:spcAft>
              </a:pPr>
              <a:endParaRPr lang="en-GB" sz="2000">
                <a:solidFill>
                  <a:srgbClr val="1A1A70"/>
                </a:solidFill>
              </a:endParaRPr>
            </a:p>
          </p:txBody>
        </p:sp>
        <p:sp>
          <p:nvSpPr>
            <p:cNvPr id="159" name="Freeform 29"/>
            <p:cNvSpPr>
              <a:spLocks/>
            </p:cNvSpPr>
            <p:nvPr/>
          </p:nvSpPr>
          <p:spPr bwMode="gray">
            <a:xfrm>
              <a:off x="4832350" y="1308100"/>
              <a:ext cx="854075" cy="1341438"/>
            </a:xfrm>
            <a:custGeom>
              <a:avLst/>
              <a:gdLst>
                <a:gd name="T0" fmla="*/ 0 w 631"/>
                <a:gd name="T1" fmla="*/ 2147483647 h 992"/>
                <a:gd name="T2" fmla="*/ 0 w 631"/>
                <a:gd name="T3" fmla="*/ 2147483647 h 992"/>
                <a:gd name="T4" fmla="*/ 2147483647 w 631"/>
                <a:gd name="T5" fmla="*/ 2147483647 h 992"/>
                <a:gd name="T6" fmla="*/ 2147483647 w 631"/>
                <a:gd name="T7" fmla="*/ 2147483647 h 992"/>
                <a:gd name="T8" fmla="*/ 2147483647 w 631"/>
                <a:gd name="T9" fmla="*/ 2147483647 h 992"/>
                <a:gd name="T10" fmla="*/ 2147483647 w 631"/>
                <a:gd name="T11" fmla="*/ 2147483647 h 992"/>
                <a:gd name="T12" fmla="*/ 2147483647 w 631"/>
                <a:gd name="T13" fmla="*/ 2147483647 h 992"/>
                <a:gd name="T14" fmla="*/ 2147483647 w 631"/>
                <a:gd name="T15" fmla="*/ 2147483647 h 992"/>
                <a:gd name="T16" fmla="*/ 2147483647 w 631"/>
                <a:gd name="T17" fmla="*/ 2147483647 h 992"/>
                <a:gd name="T18" fmla="*/ 2147483647 w 631"/>
                <a:gd name="T19" fmla="*/ 2147483647 h 992"/>
                <a:gd name="T20" fmla="*/ 2147483647 w 631"/>
                <a:gd name="T21" fmla="*/ 2147483647 h 992"/>
                <a:gd name="T22" fmla="*/ 2147483647 w 631"/>
                <a:gd name="T23" fmla="*/ 2147483647 h 992"/>
                <a:gd name="T24" fmla="*/ 2147483647 w 631"/>
                <a:gd name="T25" fmla="*/ 2147483647 h 992"/>
                <a:gd name="T26" fmla="*/ 2147483647 w 631"/>
                <a:gd name="T27" fmla="*/ 2147483647 h 992"/>
                <a:gd name="T28" fmla="*/ 2147483647 w 631"/>
                <a:gd name="T29" fmla="*/ 2147483647 h 992"/>
                <a:gd name="T30" fmla="*/ 2147483647 w 631"/>
                <a:gd name="T31" fmla="*/ 2147483647 h 992"/>
                <a:gd name="T32" fmla="*/ 2147483647 w 631"/>
                <a:gd name="T33" fmla="*/ 0 h 992"/>
                <a:gd name="T34" fmla="*/ 2147483647 w 631"/>
                <a:gd name="T35" fmla="*/ 2147483647 h 992"/>
                <a:gd name="T36" fmla="*/ 2147483647 w 631"/>
                <a:gd name="T37" fmla="*/ 2147483647 h 992"/>
                <a:gd name="T38" fmla="*/ 2147483647 w 631"/>
                <a:gd name="T39" fmla="*/ 2147483647 h 992"/>
                <a:gd name="T40" fmla="*/ 2147483647 w 631"/>
                <a:gd name="T41" fmla="*/ 2147483647 h 992"/>
                <a:gd name="T42" fmla="*/ 2147483647 w 631"/>
                <a:gd name="T43" fmla="*/ 2147483647 h 992"/>
                <a:gd name="T44" fmla="*/ 2147483647 w 631"/>
                <a:gd name="T45" fmla="*/ 2147483647 h 992"/>
                <a:gd name="T46" fmla="*/ 2147483647 w 631"/>
                <a:gd name="T47" fmla="*/ 2147483647 h 992"/>
                <a:gd name="T48" fmla="*/ 2147483647 w 631"/>
                <a:gd name="T49" fmla="*/ 2147483647 h 992"/>
                <a:gd name="T50" fmla="*/ 2147483647 w 631"/>
                <a:gd name="T51" fmla="*/ 2147483647 h 992"/>
                <a:gd name="T52" fmla="*/ 2147483647 w 631"/>
                <a:gd name="T53" fmla="*/ 2147483647 h 992"/>
                <a:gd name="T54" fmla="*/ 2147483647 w 631"/>
                <a:gd name="T55" fmla="*/ 2147483647 h 992"/>
                <a:gd name="T56" fmla="*/ 2147483647 w 631"/>
                <a:gd name="T57" fmla="*/ 2147483647 h 992"/>
                <a:gd name="T58" fmla="*/ 2147483647 w 631"/>
                <a:gd name="T59" fmla="*/ 2147483647 h 992"/>
                <a:gd name="T60" fmla="*/ 2147483647 w 631"/>
                <a:gd name="T61" fmla="*/ 2147483647 h 992"/>
                <a:gd name="T62" fmla="*/ 2147483647 w 631"/>
                <a:gd name="T63" fmla="*/ 2147483647 h 992"/>
                <a:gd name="T64" fmla="*/ 2147483647 w 631"/>
                <a:gd name="T65" fmla="*/ 2147483647 h 992"/>
                <a:gd name="T66" fmla="*/ 2147483647 w 631"/>
                <a:gd name="T67" fmla="*/ 2147483647 h 992"/>
                <a:gd name="T68" fmla="*/ 2147483647 w 631"/>
                <a:gd name="T69" fmla="*/ 2147483647 h 992"/>
                <a:gd name="T70" fmla="*/ 2147483647 w 631"/>
                <a:gd name="T71" fmla="*/ 2147483647 h 992"/>
                <a:gd name="T72" fmla="*/ 2147483647 w 631"/>
                <a:gd name="T73" fmla="*/ 2147483647 h 992"/>
                <a:gd name="T74" fmla="*/ 2147483647 w 631"/>
                <a:gd name="T75" fmla="*/ 2147483647 h 992"/>
                <a:gd name="T76" fmla="*/ 2147483647 w 631"/>
                <a:gd name="T77" fmla="*/ 2147483647 h 992"/>
                <a:gd name="T78" fmla="*/ 2147483647 w 631"/>
                <a:gd name="T79" fmla="*/ 2147483647 h 992"/>
                <a:gd name="T80" fmla="*/ 2147483647 w 631"/>
                <a:gd name="T81" fmla="*/ 2147483647 h 992"/>
                <a:gd name="T82" fmla="*/ 2147483647 w 631"/>
                <a:gd name="T83" fmla="*/ 2147483647 h 992"/>
                <a:gd name="T84" fmla="*/ 2147483647 w 631"/>
                <a:gd name="T85" fmla="*/ 2147483647 h 992"/>
                <a:gd name="T86" fmla="*/ 2147483647 w 631"/>
                <a:gd name="T87" fmla="*/ 2147483647 h 992"/>
                <a:gd name="T88" fmla="*/ 2147483647 w 631"/>
                <a:gd name="T89" fmla="*/ 2147483647 h 992"/>
                <a:gd name="T90" fmla="*/ 2147483647 w 631"/>
                <a:gd name="T91" fmla="*/ 2147483647 h 992"/>
                <a:gd name="T92" fmla="*/ 2147483647 w 631"/>
                <a:gd name="T93" fmla="*/ 2147483647 h 992"/>
                <a:gd name="T94" fmla="*/ 2147483647 w 631"/>
                <a:gd name="T95" fmla="*/ 2147483647 h 992"/>
                <a:gd name="T96" fmla="*/ 0 w 631"/>
                <a:gd name="T97" fmla="*/ 2147483647 h 992"/>
                <a:gd name="T98" fmla="*/ 0 w 631"/>
                <a:gd name="T99" fmla="*/ 2147483647 h 9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1"/>
                <a:gd name="T151" fmla="*/ 0 h 992"/>
                <a:gd name="T152" fmla="*/ 631 w 631"/>
                <a:gd name="T153" fmla="*/ 992 h 9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1" h="992">
                  <a:moveTo>
                    <a:pt x="0" y="645"/>
                  </a:moveTo>
                  <a:lnTo>
                    <a:pt x="0" y="631"/>
                  </a:lnTo>
                  <a:lnTo>
                    <a:pt x="15" y="610"/>
                  </a:lnTo>
                  <a:lnTo>
                    <a:pt x="22" y="588"/>
                  </a:lnTo>
                  <a:lnTo>
                    <a:pt x="50" y="588"/>
                  </a:lnTo>
                  <a:lnTo>
                    <a:pt x="78" y="546"/>
                  </a:lnTo>
                  <a:lnTo>
                    <a:pt x="85" y="496"/>
                  </a:lnTo>
                  <a:lnTo>
                    <a:pt x="128" y="439"/>
                  </a:lnTo>
                  <a:lnTo>
                    <a:pt x="171" y="383"/>
                  </a:lnTo>
                  <a:lnTo>
                    <a:pt x="213" y="362"/>
                  </a:lnTo>
                  <a:lnTo>
                    <a:pt x="220" y="319"/>
                  </a:lnTo>
                  <a:lnTo>
                    <a:pt x="284" y="241"/>
                  </a:lnTo>
                  <a:lnTo>
                    <a:pt x="305" y="220"/>
                  </a:lnTo>
                  <a:lnTo>
                    <a:pt x="319" y="191"/>
                  </a:lnTo>
                  <a:lnTo>
                    <a:pt x="362" y="128"/>
                  </a:lnTo>
                  <a:lnTo>
                    <a:pt x="376" y="92"/>
                  </a:lnTo>
                  <a:lnTo>
                    <a:pt x="411" y="0"/>
                  </a:lnTo>
                  <a:lnTo>
                    <a:pt x="489" y="50"/>
                  </a:lnTo>
                  <a:lnTo>
                    <a:pt x="617" y="78"/>
                  </a:lnTo>
                  <a:lnTo>
                    <a:pt x="631" y="142"/>
                  </a:lnTo>
                  <a:lnTo>
                    <a:pt x="610" y="213"/>
                  </a:lnTo>
                  <a:lnTo>
                    <a:pt x="582" y="227"/>
                  </a:lnTo>
                  <a:lnTo>
                    <a:pt x="539" y="305"/>
                  </a:lnTo>
                  <a:lnTo>
                    <a:pt x="574" y="376"/>
                  </a:lnTo>
                  <a:lnTo>
                    <a:pt x="560" y="404"/>
                  </a:lnTo>
                  <a:lnTo>
                    <a:pt x="546" y="439"/>
                  </a:lnTo>
                  <a:lnTo>
                    <a:pt x="489" y="546"/>
                  </a:lnTo>
                  <a:lnTo>
                    <a:pt x="482" y="659"/>
                  </a:lnTo>
                  <a:lnTo>
                    <a:pt x="504" y="723"/>
                  </a:lnTo>
                  <a:lnTo>
                    <a:pt x="482" y="780"/>
                  </a:lnTo>
                  <a:lnTo>
                    <a:pt x="504" y="787"/>
                  </a:lnTo>
                  <a:lnTo>
                    <a:pt x="482" y="851"/>
                  </a:lnTo>
                  <a:lnTo>
                    <a:pt x="461" y="865"/>
                  </a:lnTo>
                  <a:lnTo>
                    <a:pt x="454" y="900"/>
                  </a:lnTo>
                  <a:lnTo>
                    <a:pt x="489" y="964"/>
                  </a:lnTo>
                  <a:lnTo>
                    <a:pt x="433" y="964"/>
                  </a:lnTo>
                  <a:lnTo>
                    <a:pt x="419" y="985"/>
                  </a:lnTo>
                  <a:lnTo>
                    <a:pt x="390" y="992"/>
                  </a:lnTo>
                  <a:lnTo>
                    <a:pt x="383" y="978"/>
                  </a:lnTo>
                  <a:lnTo>
                    <a:pt x="312" y="978"/>
                  </a:lnTo>
                  <a:lnTo>
                    <a:pt x="305" y="971"/>
                  </a:lnTo>
                  <a:lnTo>
                    <a:pt x="241" y="957"/>
                  </a:lnTo>
                  <a:lnTo>
                    <a:pt x="234" y="921"/>
                  </a:lnTo>
                  <a:lnTo>
                    <a:pt x="178" y="858"/>
                  </a:lnTo>
                  <a:lnTo>
                    <a:pt x="78" y="836"/>
                  </a:lnTo>
                  <a:lnTo>
                    <a:pt x="64" y="801"/>
                  </a:lnTo>
                  <a:lnTo>
                    <a:pt x="43" y="773"/>
                  </a:lnTo>
                  <a:lnTo>
                    <a:pt x="15" y="702"/>
                  </a:lnTo>
                  <a:lnTo>
                    <a:pt x="0" y="688"/>
                  </a:lnTo>
                  <a:lnTo>
                    <a:pt x="0" y="645"/>
                  </a:lnTo>
                  <a:close/>
                </a:path>
              </a:pathLst>
            </a:custGeom>
            <a:solidFill>
              <a:schemeClr val="accent2">
                <a:lumMod val="40000"/>
                <a:lumOff val="60000"/>
              </a:schemeClr>
            </a:solidFill>
            <a:ln w="9525">
              <a:solidFill>
                <a:schemeClr val="accent2"/>
              </a:solidFill>
              <a:round/>
              <a:headEnd/>
              <a:tailEnd/>
            </a:ln>
          </p:spPr>
          <p:txBody>
            <a:bodyPr/>
            <a:lstStyle/>
            <a:p>
              <a:pPr fontAlgn="base">
                <a:spcBef>
                  <a:spcPct val="0"/>
                </a:spcBef>
                <a:spcAft>
                  <a:spcPct val="0"/>
                </a:spcAft>
              </a:pPr>
              <a:endParaRPr lang="en-GB" sz="2000">
                <a:solidFill>
                  <a:srgbClr val="1A1A70"/>
                </a:solidFill>
              </a:endParaRPr>
            </a:p>
          </p:txBody>
        </p:sp>
        <p:sp>
          <p:nvSpPr>
            <p:cNvPr id="160" name="Freeform 30"/>
            <p:cNvSpPr>
              <a:spLocks/>
            </p:cNvSpPr>
            <p:nvPr/>
          </p:nvSpPr>
          <p:spPr bwMode="gray">
            <a:xfrm>
              <a:off x="2880717" y="3344168"/>
              <a:ext cx="1211263" cy="946150"/>
            </a:xfrm>
            <a:custGeom>
              <a:avLst/>
              <a:gdLst>
                <a:gd name="T0" fmla="*/ 2147483647 w 893"/>
                <a:gd name="T1" fmla="*/ 2147483647 h 701"/>
                <a:gd name="T2" fmla="*/ 2147483647 w 893"/>
                <a:gd name="T3" fmla="*/ 2147483647 h 701"/>
                <a:gd name="T4" fmla="*/ 2147483647 w 893"/>
                <a:gd name="T5" fmla="*/ 2147483647 h 701"/>
                <a:gd name="T6" fmla="*/ 2147483647 w 893"/>
                <a:gd name="T7" fmla="*/ 2147483647 h 701"/>
                <a:gd name="T8" fmla="*/ 2147483647 w 893"/>
                <a:gd name="T9" fmla="*/ 2147483647 h 701"/>
                <a:gd name="T10" fmla="*/ 2147483647 w 893"/>
                <a:gd name="T11" fmla="*/ 2147483647 h 701"/>
                <a:gd name="T12" fmla="*/ 2147483647 w 893"/>
                <a:gd name="T13" fmla="*/ 2147483647 h 701"/>
                <a:gd name="T14" fmla="*/ 2147483647 w 893"/>
                <a:gd name="T15" fmla="*/ 2147483647 h 701"/>
                <a:gd name="T16" fmla="*/ 2147483647 w 893"/>
                <a:gd name="T17" fmla="*/ 2147483647 h 701"/>
                <a:gd name="T18" fmla="*/ 2147483647 w 893"/>
                <a:gd name="T19" fmla="*/ 2147483647 h 701"/>
                <a:gd name="T20" fmla="*/ 2147483647 w 893"/>
                <a:gd name="T21" fmla="*/ 2147483647 h 701"/>
                <a:gd name="T22" fmla="*/ 2147483647 w 893"/>
                <a:gd name="T23" fmla="*/ 2147483647 h 701"/>
                <a:gd name="T24" fmla="*/ 2147483647 w 893"/>
                <a:gd name="T25" fmla="*/ 2147483647 h 701"/>
                <a:gd name="T26" fmla="*/ 2147483647 w 893"/>
                <a:gd name="T27" fmla="*/ 2147483647 h 701"/>
                <a:gd name="T28" fmla="*/ 2147483647 w 893"/>
                <a:gd name="T29" fmla="*/ 2147483647 h 701"/>
                <a:gd name="T30" fmla="*/ 2147483647 w 893"/>
                <a:gd name="T31" fmla="*/ 2147483647 h 701"/>
                <a:gd name="T32" fmla="*/ 2147483647 w 893"/>
                <a:gd name="T33" fmla="*/ 2147483647 h 701"/>
                <a:gd name="T34" fmla="*/ 2147483647 w 893"/>
                <a:gd name="T35" fmla="*/ 2147483647 h 701"/>
                <a:gd name="T36" fmla="*/ 2147483647 w 893"/>
                <a:gd name="T37" fmla="*/ 2147483647 h 701"/>
                <a:gd name="T38" fmla="*/ 2147483647 w 893"/>
                <a:gd name="T39" fmla="*/ 2147483647 h 701"/>
                <a:gd name="T40" fmla="*/ 2147483647 w 893"/>
                <a:gd name="T41" fmla="*/ 2147483647 h 701"/>
                <a:gd name="T42" fmla="*/ 2147483647 w 893"/>
                <a:gd name="T43" fmla="*/ 2147483647 h 701"/>
                <a:gd name="T44" fmla="*/ 2147483647 w 893"/>
                <a:gd name="T45" fmla="*/ 2147483647 h 701"/>
                <a:gd name="T46" fmla="*/ 2147483647 w 893"/>
                <a:gd name="T47" fmla="*/ 2147483647 h 701"/>
                <a:gd name="T48" fmla="*/ 2147483647 w 893"/>
                <a:gd name="T49" fmla="*/ 2147483647 h 701"/>
                <a:gd name="T50" fmla="*/ 2147483647 w 893"/>
                <a:gd name="T51" fmla="*/ 2147483647 h 701"/>
                <a:gd name="T52" fmla="*/ 2147483647 w 893"/>
                <a:gd name="T53" fmla="*/ 2147483647 h 701"/>
                <a:gd name="T54" fmla="*/ 2147483647 w 893"/>
                <a:gd name="T55" fmla="*/ 2147483647 h 701"/>
                <a:gd name="T56" fmla="*/ 2147483647 w 893"/>
                <a:gd name="T57" fmla="*/ 2147483647 h 701"/>
                <a:gd name="T58" fmla="*/ 2147483647 w 893"/>
                <a:gd name="T59" fmla="*/ 2147483647 h 701"/>
                <a:gd name="T60" fmla="*/ 2147483647 w 893"/>
                <a:gd name="T61" fmla="*/ 2147483647 h 701"/>
                <a:gd name="T62" fmla="*/ 2147483647 w 893"/>
                <a:gd name="T63" fmla="*/ 2147483647 h 701"/>
                <a:gd name="T64" fmla="*/ 2147483647 w 893"/>
                <a:gd name="T65" fmla="*/ 2147483647 h 701"/>
                <a:gd name="T66" fmla="*/ 2147483647 w 893"/>
                <a:gd name="T67" fmla="*/ 2147483647 h 701"/>
                <a:gd name="T68" fmla="*/ 0 w 893"/>
                <a:gd name="T69" fmla="*/ 2147483647 h 7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3"/>
                <a:gd name="T106" fmla="*/ 0 h 701"/>
                <a:gd name="T107" fmla="*/ 893 w 893"/>
                <a:gd name="T108" fmla="*/ 701 h 7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3" h="701">
                  <a:moveTo>
                    <a:pt x="0" y="390"/>
                  </a:moveTo>
                  <a:lnTo>
                    <a:pt x="99" y="347"/>
                  </a:lnTo>
                  <a:lnTo>
                    <a:pt x="71" y="276"/>
                  </a:lnTo>
                  <a:lnTo>
                    <a:pt x="7" y="198"/>
                  </a:lnTo>
                  <a:lnTo>
                    <a:pt x="21" y="149"/>
                  </a:lnTo>
                  <a:lnTo>
                    <a:pt x="64" y="113"/>
                  </a:lnTo>
                  <a:lnTo>
                    <a:pt x="127" y="120"/>
                  </a:lnTo>
                  <a:lnTo>
                    <a:pt x="184" y="127"/>
                  </a:lnTo>
                  <a:lnTo>
                    <a:pt x="184" y="106"/>
                  </a:lnTo>
                  <a:lnTo>
                    <a:pt x="205" y="57"/>
                  </a:lnTo>
                  <a:lnTo>
                    <a:pt x="241" y="78"/>
                  </a:lnTo>
                  <a:lnTo>
                    <a:pt x="262" y="64"/>
                  </a:lnTo>
                  <a:lnTo>
                    <a:pt x="283" y="99"/>
                  </a:lnTo>
                  <a:lnTo>
                    <a:pt x="283" y="106"/>
                  </a:lnTo>
                  <a:lnTo>
                    <a:pt x="305" y="127"/>
                  </a:lnTo>
                  <a:lnTo>
                    <a:pt x="340" y="156"/>
                  </a:lnTo>
                  <a:lnTo>
                    <a:pt x="368" y="170"/>
                  </a:lnTo>
                  <a:lnTo>
                    <a:pt x="425" y="177"/>
                  </a:lnTo>
                  <a:lnTo>
                    <a:pt x="460" y="170"/>
                  </a:lnTo>
                  <a:lnTo>
                    <a:pt x="489" y="163"/>
                  </a:lnTo>
                  <a:lnTo>
                    <a:pt x="517" y="149"/>
                  </a:lnTo>
                  <a:lnTo>
                    <a:pt x="538" y="99"/>
                  </a:lnTo>
                  <a:lnTo>
                    <a:pt x="553" y="57"/>
                  </a:lnTo>
                  <a:lnTo>
                    <a:pt x="616" y="14"/>
                  </a:lnTo>
                  <a:lnTo>
                    <a:pt x="631" y="14"/>
                  </a:lnTo>
                  <a:lnTo>
                    <a:pt x="730" y="7"/>
                  </a:lnTo>
                  <a:lnTo>
                    <a:pt x="744" y="0"/>
                  </a:lnTo>
                  <a:lnTo>
                    <a:pt x="815" y="28"/>
                  </a:lnTo>
                  <a:lnTo>
                    <a:pt x="822" y="14"/>
                  </a:lnTo>
                  <a:lnTo>
                    <a:pt x="850" y="14"/>
                  </a:lnTo>
                  <a:lnTo>
                    <a:pt x="879" y="7"/>
                  </a:lnTo>
                  <a:lnTo>
                    <a:pt x="893" y="35"/>
                  </a:lnTo>
                  <a:lnTo>
                    <a:pt x="857" y="71"/>
                  </a:lnTo>
                  <a:lnTo>
                    <a:pt x="836" y="113"/>
                  </a:lnTo>
                  <a:lnTo>
                    <a:pt x="786" y="156"/>
                  </a:lnTo>
                  <a:lnTo>
                    <a:pt x="716" y="184"/>
                  </a:lnTo>
                  <a:lnTo>
                    <a:pt x="708" y="227"/>
                  </a:lnTo>
                  <a:lnTo>
                    <a:pt x="716" y="248"/>
                  </a:lnTo>
                  <a:lnTo>
                    <a:pt x="716" y="283"/>
                  </a:lnTo>
                  <a:lnTo>
                    <a:pt x="708" y="333"/>
                  </a:lnTo>
                  <a:lnTo>
                    <a:pt x="737" y="354"/>
                  </a:lnTo>
                  <a:lnTo>
                    <a:pt x="723" y="411"/>
                  </a:lnTo>
                  <a:lnTo>
                    <a:pt x="723" y="453"/>
                  </a:lnTo>
                  <a:lnTo>
                    <a:pt x="765" y="453"/>
                  </a:lnTo>
                  <a:lnTo>
                    <a:pt x="765" y="468"/>
                  </a:lnTo>
                  <a:lnTo>
                    <a:pt x="737" y="503"/>
                  </a:lnTo>
                  <a:lnTo>
                    <a:pt x="758" y="546"/>
                  </a:lnTo>
                  <a:lnTo>
                    <a:pt x="758" y="567"/>
                  </a:lnTo>
                  <a:lnTo>
                    <a:pt x="744" y="574"/>
                  </a:lnTo>
                  <a:lnTo>
                    <a:pt x="730" y="652"/>
                  </a:lnTo>
                  <a:lnTo>
                    <a:pt x="730" y="673"/>
                  </a:lnTo>
                  <a:lnTo>
                    <a:pt x="694" y="701"/>
                  </a:lnTo>
                  <a:lnTo>
                    <a:pt x="673" y="687"/>
                  </a:lnTo>
                  <a:lnTo>
                    <a:pt x="595" y="638"/>
                  </a:lnTo>
                  <a:lnTo>
                    <a:pt x="581" y="652"/>
                  </a:lnTo>
                  <a:lnTo>
                    <a:pt x="553" y="652"/>
                  </a:lnTo>
                  <a:lnTo>
                    <a:pt x="510" y="616"/>
                  </a:lnTo>
                  <a:lnTo>
                    <a:pt x="453" y="595"/>
                  </a:lnTo>
                  <a:lnTo>
                    <a:pt x="439" y="553"/>
                  </a:lnTo>
                  <a:lnTo>
                    <a:pt x="446" y="524"/>
                  </a:lnTo>
                  <a:lnTo>
                    <a:pt x="432" y="468"/>
                  </a:lnTo>
                  <a:lnTo>
                    <a:pt x="432" y="411"/>
                  </a:lnTo>
                  <a:lnTo>
                    <a:pt x="368" y="425"/>
                  </a:lnTo>
                  <a:lnTo>
                    <a:pt x="319" y="425"/>
                  </a:lnTo>
                  <a:lnTo>
                    <a:pt x="262" y="432"/>
                  </a:lnTo>
                  <a:lnTo>
                    <a:pt x="248" y="432"/>
                  </a:lnTo>
                  <a:lnTo>
                    <a:pt x="241" y="425"/>
                  </a:lnTo>
                  <a:lnTo>
                    <a:pt x="191" y="411"/>
                  </a:lnTo>
                  <a:lnTo>
                    <a:pt x="14" y="439"/>
                  </a:lnTo>
                  <a:lnTo>
                    <a:pt x="0" y="390"/>
                  </a:lnTo>
                  <a:close/>
                </a:path>
              </a:pathLst>
            </a:custGeom>
            <a:grpFill/>
            <a:ln w="9525">
              <a:solidFill>
                <a:srgbClr val="452744"/>
              </a:solidFill>
              <a:round/>
              <a:headEnd/>
              <a:tailEnd/>
            </a:ln>
          </p:spPr>
          <p:txBody>
            <a:bodyPr/>
            <a:lstStyle/>
            <a:p>
              <a:pPr fontAlgn="base">
                <a:spcBef>
                  <a:spcPct val="0"/>
                </a:spcBef>
                <a:spcAft>
                  <a:spcPct val="0"/>
                </a:spcAft>
              </a:pPr>
              <a:endParaRPr lang="en-GB" sz="2000">
                <a:solidFill>
                  <a:srgbClr val="1A1A70"/>
                </a:solidFill>
              </a:endParaRPr>
            </a:p>
          </p:txBody>
        </p:sp>
        <p:sp>
          <p:nvSpPr>
            <p:cNvPr id="161" name="Freeform 31"/>
            <p:cNvSpPr>
              <a:spLocks/>
            </p:cNvSpPr>
            <p:nvPr/>
          </p:nvSpPr>
          <p:spPr bwMode="gray">
            <a:xfrm>
              <a:off x="3402013" y="2582863"/>
              <a:ext cx="863600" cy="823912"/>
            </a:xfrm>
            <a:custGeom>
              <a:avLst/>
              <a:gdLst>
                <a:gd name="T0" fmla="*/ 0 w 637"/>
                <a:gd name="T1" fmla="*/ 2147483647 h 609"/>
                <a:gd name="T2" fmla="*/ 2147483647 w 637"/>
                <a:gd name="T3" fmla="*/ 2147483647 h 609"/>
                <a:gd name="T4" fmla="*/ 2147483647 w 637"/>
                <a:gd name="T5" fmla="*/ 2147483647 h 609"/>
                <a:gd name="T6" fmla="*/ 2147483647 w 637"/>
                <a:gd name="T7" fmla="*/ 2147483647 h 609"/>
                <a:gd name="T8" fmla="*/ 2147483647 w 637"/>
                <a:gd name="T9" fmla="*/ 2147483647 h 609"/>
                <a:gd name="T10" fmla="*/ 2147483647 w 637"/>
                <a:gd name="T11" fmla="*/ 2147483647 h 609"/>
                <a:gd name="T12" fmla="*/ 2147483647 w 637"/>
                <a:gd name="T13" fmla="*/ 2147483647 h 609"/>
                <a:gd name="T14" fmla="*/ 2147483647 w 637"/>
                <a:gd name="T15" fmla="*/ 2147483647 h 609"/>
                <a:gd name="T16" fmla="*/ 2147483647 w 637"/>
                <a:gd name="T17" fmla="*/ 2147483647 h 609"/>
                <a:gd name="T18" fmla="*/ 2147483647 w 637"/>
                <a:gd name="T19" fmla="*/ 2147483647 h 609"/>
                <a:gd name="T20" fmla="*/ 2147483647 w 637"/>
                <a:gd name="T21" fmla="*/ 2147483647 h 609"/>
                <a:gd name="T22" fmla="*/ 2147483647 w 637"/>
                <a:gd name="T23" fmla="*/ 0 h 609"/>
                <a:gd name="T24" fmla="*/ 2147483647 w 637"/>
                <a:gd name="T25" fmla="*/ 2147483647 h 609"/>
                <a:gd name="T26" fmla="*/ 2147483647 w 637"/>
                <a:gd name="T27" fmla="*/ 2147483647 h 609"/>
                <a:gd name="T28" fmla="*/ 2147483647 w 637"/>
                <a:gd name="T29" fmla="*/ 2147483647 h 609"/>
                <a:gd name="T30" fmla="*/ 2147483647 w 637"/>
                <a:gd name="T31" fmla="*/ 2147483647 h 609"/>
                <a:gd name="T32" fmla="*/ 2147483647 w 637"/>
                <a:gd name="T33" fmla="*/ 2147483647 h 609"/>
                <a:gd name="T34" fmla="*/ 2147483647 w 637"/>
                <a:gd name="T35" fmla="*/ 2147483647 h 609"/>
                <a:gd name="T36" fmla="*/ 2147483647 w 637"/>
                <a:gd name="T37" fmla="*/ 2147483647 h 609"/>
                <a:gd name="T38" fmla="*/ 2147483647 w 637"/>
                <a:gd name="T39" fmla="*/ 2147483647 h 609"/>
                <a:gd name="T40" fmla="*/ 2147483647 w 637"/>
                <a:gd name="T41" fmla="*/ 2147483647 h 609"/>
                <a:gd name="T42" fmla="*/ 2147483647 w 637"/>
                <a:gd name="T43" fmla="*/ 2147483647 h 609"/>
                <a:gd name="T44" fmla="*/ 2147483647 w 637"/>
                <a:gd name="T45" fmla="*/ 2147483647 h 609"/>
                <a:gd name="T46" fmla="*/ 2147483647 w 637"/>
                <a:gd name="T47" fmla="*/ 2147483647 h 609"/>
                <a:gd name="T48" fmla="*/ 2147483647 w 637"/>
                <a:gd name="T49" fmla="*/ 2147483647 h 609"/>
                <a:gd name="T50" fmla="*/ 2147483647 w 637"/>
                <a:gd name="T51" fmla="*/ 2147483647 h 609"/>
                <a:gd name="T52" fmla="*/ 2147483647 w 637"/>
                <a:gd name="T53" fmla="*/ 2147483647 h 609"/>
                <a:gd name="T54" fmla="*/ 2147483647 w 637"/>
                <a:gd name="T55" fmla="*/ 2147483647 h 609"/>
                <a:gd name="T56" fmla="*/ 2147483647 w 637"/>
                <a:gd name="T57" fmla="*/ 2147483647 h 609"/>
                <a:gd name="T58" fmla="*/ 2147483647 w 637"/>
                <a:gd name="T59" fmla="*/ 2147483647 h 609"/>
                <a:gd name="T60" fmla="*/ 2147483647 w 637"/>
                <a:gd name="T61" fmla="*/ 2147483647 h 609"/>
                <a:gd name="T62" fmla="*/ 2147483647 w 637"/>
                <a:gd name="T63" fmla="*/ 2147483647 h 609"/>
                <a:gd name="T64" fmla="*/ 2147483647 w 637"/>
                <a:gd name="T65" fmla="*/ 2147483647 h 609"/>
                <a:gd name="T66" fmla="*/ 2147483647 w 637"/>
                <a:gd name="T67" fmla="*/ 2147483647 h 609"/>
                <a:gd name="T68" fmla="*/ 2147483647 w 637"/>
                <a:gd name="T69" fmla="*/ 2147483647 h 609"/>
                <a:gd name="T70" fmla="*/ 2147483647 w 637"/>
                <a:gd name="T71" fmla="*/ 2147483647 h 609"/>
                <a:gd name="T72" fmla="*/ 2147483647 w 637"/>
                <a:gd name="T73" fmla="*/ 2147483647 h 609"/>
                <a:gd name="T74" fmla="*/ 2147483647 w 637"/>
                <a:gd name="T75" fmla="*/ 2147483647 h 609"/>
                <a:gd name="T76" fmla="*/ 2147483647 w 637"/>
                <a:gd name="T77" fmla="*/ 2147483647 h 609"/>
                <a:gd name="T78" fmla="*/ 2147483647 w 637"/>
                <a:gd name="T79" fmla="*/ 2147483647 h 609"/>
                <a:gd name="T80" fmla="*/ 2147483647 w 637"/>
                <a:gd name="T81" fmla="*/ 2147483647 h 609"/>
                <a:gd name="T82" fmla="*/ 2147483647 w 637"/>
                <a:gd name="T83" fmla="*/ 2147483647 h 609"/>
                <a:gd name="T84" fmla="*/ 2147483647 w 637"/>
                <a:gd name="T85" fmla="*/ 2147483647 h 609"/>
                <a:gd name="T86" fmla="*/ 2147483647 w 637"/>
                <a:gd name="T87" fmla="*/ 2147483647 h 609"/>
                <a:gd name="T88" fmla="*/ 2147483647 w 637"/>
                <a:gd name="T89" fmla="*/ 2147483647 h 609"/>
                <a:gd name="T90" fmla="*/ 2147483647 w 637"/>
                <a:gd name="T91" fmla="*/ 2147483647 h 609"/>
                <a:gd name="T92" fmla="*/ 2147483647 w 637"/>
                <a:gd name="T93" fmla="*/ 2147483647 h 609"/>
                <a:gd name="T94" fmla="*/ 2147483647 w 637"/>
                <a:gd name="T95" fmla="*/ 2147483647 h 609"/>
                <a:gd name="T96" fmla="*/ 2147483647 w 637"/>
                <a:gd name="T97" fmla="*/ 2147483647 h 609"/>
                <a:gd name="T98" fmla="*/ 2147483647 w 637"/>
                <a:gd name="T99" fmla="*/ 2147483647 h 609"/>
                <a:gd name="T100" fmla="*/ 2147483647 w 637"/>
                <a:gd name="T101" fmla="*/ 2147483647 h 609"/>
                <a:gd name="T102" fmla="*/ 2147483647 w 637"/>
                <a:gd name="T103" fmla="*/ 2147483647 h 609"/>
                <a:gd name="T104" fmla="*/ 2147483647 w 637"/>
                <a:gd name="T105" fmla="*/ 2147483647 h 609"/>
                <a:gd name="T106" fmla="*/ 2147483647 w 637"/>
                <a:gd name="T107" fmla="*/ 2147483647 h 609"/>
                <a:gd name="T108" fmla="*/ 2147483647 w 637"/>
                <a:gd name="T109" fmla="*/ 2147483647 h 609"/>
                <a:gd name="T110" fmla="*/ 2147483647 w 637"/>
                <a:gd name="T111" fmla="*/ 2147483647 h 609"/>
                <a:gd name="T112" fmla="*/ 2147483647 w 637"/>
                <a:gd name="T113" fmla="*/ 2147483647 h 609"/>
                <a:gd name="T114" fmla="*/ 2147483647 w 637"/>
                <a:gd name="T115" fmla="*/ 2147483647 h 609"/>
                <a:gd name="T116" fmla="*/ 2147483647 w 637"/>
                <a:gd name="T117" fmla="*/ 2147483647 h 609"/>
                <a:gd name="T118" fmla="*/ 2147483647 w 637"/>
                <a:gd name="T119" fmla="*/ 2147483647 h 609"/>
                <a:gd name="T120" fmla="*/ 0 w 637"/>
                <a:gd name="T121" fmla="*/ 2147483647 h 6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7"/>
                <a:gd name="T184" fmla="*/ 0 h 609"/>
                <a:gd name="T185" fmla="*/ 637 w 637"/>
                <a:gd name="T186" fmla="*/ 609 h 60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7" h="609">
                  <a:moveTo>
                    <a:pt x="0" y="85"/>
                  </a:moveTo>
                  <a:lnTo>
                    <a:pt x="7" y="56"/>
                  </a:lnTo>
                  <a:lnTo>
                    <a:pt x="14" y="42"/>
                  </a:lnTo>
                  <a:lnTo>
                    <a:pt x="85" y="35"/>
                  </a:lnTo>
                  <a:lnTo>
                    <a:pt x="92" y="56"/>
                  </a:lnTo>
                  <a:lnTo>
                    <a:pt x="113" y="78"/>
                  </a:lnTo>
                  <a:lnTo>
                    <a:pt x="113" y="99"/>
                  </a:lnTo>
                  <a:lnTo>
                    <a:pt x="156" y="56"/>
                  </a:lnTo>
                  <a:lnTo>
                    <a:pt x="163" y="21"/>
                  </a:lnTo>
                  <a:lnTo>
                    <a:pt x="184" y="35"/>
                  </a:lnTo>
                  <a:lnTo>
                    <a:pt x="212" y="7"/>
                  </a:lnTo>
                  <a:lnTo>
                    <a:pt x="269" y="0"/>
                  </a:lnTo>
                  <a:lnTo>
                    <a:pt x="333" y="49"/>
                  </a:lnTo>
                  <a:lnTo>
                    <a:pt x="361" y="35"/>
                  </a:lnTo>
                  <a:lnTo>
                    <a:pt x="368" y="49"/>
                  </a:lnTo>
                  <a:lnTo>
                    <a:pt x="425" y="49"/>
                  </a:lnTo>
                  <a:lnTo>
                    <a:pt x="432" y="177"/>
                  </a:lnTo>
                  <a:lnTo>
                    <a:pt x="453" y="184"/>
                  </a:lnTo>
                  <a:lnTo>
                    <a:pt x="517" y="276"/>
                  </a:lnTo>
                  <a:lnTo>
                    <a:pt x="545" y="319"/>
                  </a:lnTo>
                  <a:lnTo>
                    <a:pt x="602" y="304"/>
                  </a:lnTo>
                  <a:lnTo>
                    <a:pt x="637" y="297"/>
                  </a:lnTo>
                  <a:lnTo>
                    <a:pt x="637" y="368"/>
                  </a:lnTo>
                  <a:lnTo>
                    <a:pt x="630" y="368"/>
                  </a:lnTo>
                  <a:lnTo>
                    <a:pt x="609" y="368"/>
                  </a:lnTo>
                  <a:lnTo>
                    <a:pt x="595" y="375"/>
                  </a:lnTo>
                  <a:lnTo>
                    <a:pt x="588" y="382"/>
                  </a:lnTo>
                  <a:lnTo>
                    <a:pt x="581" y="382"/>
                  </a:lnTo>
                  <a:lnTo>
                    <a:pt x="574" y="397"/>
                  </a:lnTo>
                  <a:lnTo>
                    <a:pt x="559" y="446"/>
                  </a:lnTo>
                  <a:lnTo>
                    <a:pt x="545" y="503"/>
                  </a:lnTo>
                  <a:lnTo>
                    <a:pt x="545" y="524"/>
                  </a:lnTo>
                  <a:lnTo>
                    <a:pt x="503" y="574"/>
                  </a:lnTo>
                  <a:lnTo>
                    <a:pt x="489" y="588"/>
                  </a:lnTo>
                  <a:lnTo>
                    <a:pt x="460" y="595"/>
                  </a:lnTo>
                  <a:lnTo>
                    <a:pt x="432" y="595"/>
                  </a:lnTo>
                  <a:lnTo>
                    <a:pt x="425" y="609"/>
                  </a:lnTo>
                  <a:lnTo>
                    <a:pt x="354" y="581"/>
                  </a:lnTo>
                  <a:lnTo>
                    <a:pt x="347" y="560"/>
                  </a:lnTo>
                  <a:lnTo>
                    <a:pt x="326" y="531"/>
                  </a:lnTo>
                  <a:lnTo>
                    <a:pt x="333" y="482"/>
                  </a:lnTo>
                  <a:lnTo>
                    <a:pt x="326" y="432"/>
                  </a:lnTo>
                  <a:lnTo>
                    <a:pt x="318" y="404"/>
                  </a:lnTo>
                  <a:lnTo>
                    <a:pt x="304" y="404"/>
                  </a:lnTo>
                  <a:lnTo>
                    <a:pt x="297" y="411"/>
                  </a:lnTo>
                  <a:lnTo>
                    <a:pt x="290" y="411"/>
                  </a:lnTo>
                  <a:lnTo>
                    <a:pt x="283" y="418"/>
                  </a:lnTo>
                  <a:lnTo>
                    <a:pt x="262" y="432"/>
                  </a:lnTo>
                  <a:lnTo>
                    <a:pt x="191" y="418"/>
                  </a:lnTo>
                  <a:lnTo>
                    <a:pt x="184" y="389"/>
                  </a:lnTo>
                  <a:lnTo>
                    <a:pt x="163" y="375"/>
                  </a:lnTo>
                  <a:lnTo>
                    <a:pt x="148" y="290"/>
                  </a:lnTo>
                  <a:lnTo>
                    <a:pt x="120" y="290"/>
                  </a:lnTo>
                  <a:lnTo>
                    <a:pt x="113" y="262"/>
                  </a:lnTo>
                  <a:lnTo>
                    <a:pt x="113" y="234"/>
                  </a:lnTo>
                  <a:lnTo>
                    <a:pt x="85" y="234"/>
                  </a:lnTo>
                  <a:lnTo>
                    <a:pt x="63" y="170"/>
                  </a:lnTo>
                  <a:lnTo>
                    <a:pt x="78" y="163"/>
                  </a:lnTo>
                  <a:lnTo>
                    <a:pt x="49" y="113"/>
                  </a:lnTo>
                  <a:lnTo>
                    <a:pt x="7" y="99"/>
                  </a:lnTo>
                  <a:lnTo>
                    <a:pt x="0" y="85"/>
                  </a:lnTo>
                  <a:close/>
                </a:path>
              </a:pathLst>
            </a:custGeom>
            <a:solidFill>
              <a:srgbClr val="FCEAF3"/>
            </a:solidFill>
            <a:ln w="9525">
              <a:solidFill>
                <a:schemeClr val="accent2"/>
              </a:solidFill>
              <a:round/>
              <a:headEnd/>
              <a:tailEnd/>
            </a:ln>
          </p:spPr>
          <p:txBody>
            <a:bodyPr/>
            <a:lstStyle/>
            <a:p>
              <a:pPr fontAlgn="base">
                <a:spcBef>
                  <a:spcPct val="0"/>
                </a:spcBef>
                <a:spcAft>
                  <a:spcPct val="0"/>
                </a:spcAft>
              </a:pPr>
              <a:endParaRPr lang="en-GB" sz="2000">
                <a:solidFill>
                  <a:srgbClr val="1A1A70"/>
                </a:solidFill>
              </a:endParaRPr>
            </a:p>
          </p:txBody>
        </p:sp>
        <p:sp>
          <p:nvSpPr>
            <p:cNvPr id="162" name="Freeform 32"/>
            <p:cNvSpPr>
              <a:spLocks/>
            </p:cNvSpPr>
            <p:nvPr/>
          </p:nvSpPr>
          <p:spPr bwMode="gray">
            <a:xfrm>
              <a:off x="1663700" y="2093913"/>
              <a:ext cx="1489075" cy="1014412"/>
            </a:xfrm>
            <a:custGeom>
              <a:avLst/>
              <a:gdLst>
                <a:gd name="T0" fmla="*/ 2147483647 w 1098"/>
                <a:gd name="T1" fmla="*/ 2147483647 h 751"/>
                <a:gd name="T2" fmla="*/ 2147483647 w 1098"/>
                <a:gd name="T3" fmla="*/ 2147483647 h 751"/>
                <a:gd name="T4" fmla="*/ 2147483647 w 1098"/>
                <a:gd name="T5" fmla="*/ 2147483647 h 751"/>
                <a:gd name="T6" fmla="*/ 2147483647 w 1098"/>
                <a:gd name="T7" fmla="*/ 2147483647 h 751"/>
                <a:gd name="T8" fmla="*/ 0 w 1098"/>
                <a:gd name="T9" fmla="*/ 2147483647 h 751"/>
                <a:gd name="T10" fmla="*/ 2147483647 w 1098"/>
                <a:gd name="T11" fmla="*/ 2147483647 h 751"/>
                <a:gd name="T12" fmla="*/ 2147483647 w 1098"/>
                <a:gd name="T13" fmla="*/ 2147483647 h 751"/>
                <a:gd name="T14" fmla="*/ 2147483647 w 1098"/>
                <a:gd name="T15" fmla="*/ 2147483647 h 751"/>
                <a:gd name="T16" fmla="*/ 2147483647 w 1098"/>
                <a:gd name="T17" fmla="*/ 2147483647 h 751"/>
                <a:gd name="T18" fmla="*/ 2147483647 w 1098"/>
                <a:gd name="T19" fmla="*/ 2147483647 h 751"/>
                <a:gd name="T20" fmla="*/ 2147483647 w 1098"/>
                <a:gd name="T21" fmla="*/ 2147483647 h 751"/>
                <a:gd name="T22" fmla="*/ 2147483647 w 1098"/>
                <a:gd name="T23" fmla="*/ 2147483647 h 751"/>
                <a:gd name="T24" fmla="*/ 2147483647 w 1098"/>
                <a:gd name="T25" fmla="*/ 2147483647 h 751"/>
                <a:gd name="T26" fmla="*/ 2147483647 w 1098"/>
                <a:gd name="T27" fmla="*/ 2147483647 h 751"/>
                <a:gd name="T28" fmla="*/ 2147483647 w 1098"/>
                <a:gd name="T29" fmla="*/ 2147483647 h 751"/>
                <a:gd name="T30" fmla="*/ 2147483647 w 1098"/>
                <a:gd name="T31" fmla="*/ 2147483647 h 751"/>
                <a:gd name="T32" fmla="*/ 2147483647 w 1098"/>
                <a:gd name="T33" fmla="*/ 2147483647 h 751"/>
                <a:gd name="T34" fmla="*/ 2147483647 w 1098"/>
                <a:gd name="T35" fmla="*/ 2147483647 h 751"/>
                <a:gd name="T36" fmla="*/ 2147483647 w 1098"/>
                <a:gd name="T37" fmla="*/ 2147483647 h 751"/>
                <a:gd name="T38" fmla="*/ 2147483647 w 1098"/>
                <a:gd name="T39" fmla="*/ 2147483647 h 751"/>
                <a:gd name="T40" fmla="*/ 2147483647 w 1098"/>
                <a:gd name="T41" fmla="*/ 2147483647 h 751"/>
                <a:gd name="T42" fmla="*/ 2147483647 w 1098"/>
                <a:gd name="T43" fmla="*/ 2147483647 h 751"/>
                <a:gd name="T44" fmla="*/ 2147483647 w 1098"/>
                <a:gd name="T45" fmla="*/ 2147483647 h 751"/>
                <a:gd name="T46" fmla="*/ 2147483647 w 1098"/>
                <a:gd name="T47" fmla="*/ 2147483647 h 751"/>
                <a:gd name="T48" fmla="*/ 2147483647 w 1098"/>
                <a:gd name="T49" fmla="*/ 2147483647 h 751"/>
                <a:gd name="T50" fmla="*/ 2147483647 w 1098"/>
                <a:gd name="T51" fmla="*/ 2147483647 h 751"/>
                <a:gd name="T52" fmla="*/ 2147483647 w 1098"/>
                <a:gd name="T53" fmla="*/ 2147483647 h 751"/>
                <a:gd name="T54" fmla="*/ 2147483647 w 1098"/>
                <a:gd name="T55" fmla="*/ 2147483647 h 751"/>
                <a:gd name="T56" fmla="*/ 2147483647 w 1098"/>
                <a:gd name="T57" fmla="*/ 2147483647 h 751"/>
                <a:gd name="T58" fmla="*/ 2147483647 w 1098"/>
                <a:gd name="T59" fmla="*/ 2147483647 h 751"/>
                <a:gd name="T60" fmla="*/ 2147483647 w 1098"/>
                <a:gd name="T61" fmla="*/ 2147483647 h 751"/>
                <a:gd name="T62" fmla="*/ 2147483647 w 1098"/>
                <a:gd name="T63" fmla="*/ 2147483647 h 751"/>
                <a:gd name="T64" fmla="*/ 2147483647 w 1098"/>
                <a:gd name="T65" fmla="*/ 2147483647 h 751"/>
                <a:gd name="T66" fmla="*/ 2147483647 w 1098"/>
                <a:gd name="T67" fmla="*/ 2147483647 h 7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8"/>
                <a:gd name="T103" fmla="*/ 0 h 751"/>
                <a:gd name="T104" fmla="*/ 1098 w 1098"/>
                <a:gd name="T105" fmla="*/ 751 h 7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8" h="751">
                  <a:moveTo>
                    <a:pt x="28" y="560"/>
                  </a:moveTo>
                  <a:lnTo>
                    <a:pt x="35" y="525"/>
                  </a:lnTo>
                  <a:lnTo>
                    <a:pt x="71" y="518"/>
                  </a:lnTo>
                  <a:lnTo>
                    <a:pt x="120" y="496"/>
                  </a:lnTo>
                  <a:lnTo>
                    <a:pt x="156" y="418"/>
                  </a:lnTo>
                  <a:lnTo>
                    <a:pt x="206" y="397"/>
                  </a:lnTo>
                  <a:lnTo>
                    <a:pt x="255" y="340"/>
                  </a:lnTo>
                  <a:lnTo>
                    <a:pt x="248" y="284"/>
                  </a:lnTo>
                  <a:lnTo>
                    <a:pt x="28" y="199"/>
                  </a:lnTo>
                  <a:lnTo>
                    <a:pt x="0" y="149"/>
                  </a:lnTo>
                  <a:lnTo>
                    <a:pt x="14" y="135"/>
                  </a:lnTo>
                  <a:lnTo>
                    <a:pt x="128" y="128"/>
                  </a:lnTo>
                  <a:lnTo>
                    <a:pt x="177" y="71"/>
                  </a:lnTo>
                  <a:lnTo>
                    <a:pt x="291" y="29"/>
                  </a:lnTo>
                  <a:lnTo>
                    <a:pt x="305" y="43"/>
                  </a:lnTo>
                  <a:lnTo>
                    <a:pt x="397" y="21"/>
                  </a:lnTo>
                  <a:lnTo>
                    <a:pt x="482" y="0"/>
                  </a:lnTo>
                  <a:lnTo>
                    <a:pt x="510" y="21"/>
                  </a:lnTo>
                  <a:lnTo>
                    <a:pt x="531" y="29"/>
                  </a:lnTo>
                  <a:lnTo>
                    <a:pt x="553" y="36"/>
                  </a:lnTo>
                  <a:lnTo>
                    <a:pt x="560" y="50"/>
                  </a:lnTo>
                  <a:lnTo>
                    <a:pt x="588" y="50"/>
                  </a:lnTo>
                  <a:lnTo>
                    <a:pt x="645" y="85"/>
                  </a:lnTo>
                  <a:lnTo>
                    <a:pt x="680" y="121"/>
                  </a:lnTo>
                  <a:lnTo>
                    <a:pt x="694" y="142"/>
                  </a:lnTo>
                  <a:lnTo>
                    <a:pt x="716" y="192"/>
                  </a:lnTo>
                  <a:lnTo>
                    <a:pt x="737" y="241"/>
                  </a:lnTo>
                  <a:lnTo>
                    <a:pt x="709" y="298"/>
                  </a:lnTo>
                  <a:lnTo>
                    <a:pt x="723" y="319"/>
                  </a:lnTo>
                  <a:lnTo>
                    <a:pt x="879" y="277"/>
                  </a:lnTo>
                  <a:lnTo>
                    <a:pt x="893" y="333"/>
                  </a:lnTo>
                  <a:lnTo>
                    <a:pt x="829" y="340"/>
                  </a:lnTo>
                  <a:lnTo>
                    <a:pt x="850" y="376"/>
                  </a:lnTo>
                  <a:lnTo>
                    <a:pt x="950" y="376"/>
                  </a:lnTo>
                  <a:lnTo>
                    <a:pt x="1084" y="340"/>
                  </a:lnTo>
                  <a:lnTo>
                    <a:pt x="1098" y="369"/>
                  </a:lnTo>
                  <a:lnTo>
                    <a:pt x="1042" y="447"/>
                  </a:lnTo>
                  <a:lnTo>
                    <a:pt x="1042" y="496"/>
                  </a:lnTo>
                  <a:lnTo>
                    <a:pt x="1056" y="638"/>
                  </a:lnTo>
                  <a:lnTo>
                    <a:pt x="1049" y="638"/>
                  </a:lnTo>
                  <a:lnTo>
                    <a:pt x="1049" y="659"/>
                  </a:lnTo>
                  <a:lnTo>
                    <a:pt x="992" y="659"/>
                  </a:lnTo>
                  <a:lnTo>
                    <a:pt x="992" y="674"/>
                  </a:lnTo>
                  <a:lnTo>
                    <a:pt x="1006" y="702"/>
                  </a:lnTo>
                  <a:lnTo>
                    <a:pt x="978" y="751"/>
                  </a:lnTo>
                  <a:lnTo>
                    <a:pt x="879" y="737"/>
                  </a:lnTo>
                  <a:lnTo>
                    <a:pt x="865" y="709"/>
                  </a:lnTo>
                  <a:lnTo>
                    <a:pt x="829" y="638"/>
                  </a:lnTo>
                  <a:lnTo>
                    <a:pt x="794" y="652"/>
                  </a:lnTo>
                  <a:lnTo>
                    <a:pt x="772" y="666"/>
                  </a:lnTo>
                  <a:lnTo>
                    <a:pt x="758" y="645"/>
                  </a:lnTo>
                  <a:lnTo>
                    <a:pt x="702" y="666"/>
                  </a:lnTo>
                  <a:lnTo>
                    <a:pt x="709" y="709"/>
                  </a:lnTo>
                  <a:lnTo>
                    <a:pt x="666" y="695"/>
                  </a:lnTo>
                  <a:lnTo>
                    <a:pt x="659" y="709"/>
                  </a:lnTo>
                  <a:lnTo>
                    <a:pt x="617" y="723"/>
                  </a:lnTo>
                  <a:lnTo>
                    <a:pt x="539" y="674"/>
                  </a:lnTo>
                  <a:lnTo>
                    <a:pt x="496" y="666"/>
                  </a:lnTo>
                  <a:lnTo>
                    <a:pt x="432" y="659"/>
                  </a:lnTo>
                  <a:lnTo>
                    <a:pt x="369" y="624"/>
                  </a:lnTo>
                  <a:lnTo>
                    <a:pt x="298" y="638"/>
                  </a:lnTo>
                  <a:lnTo>
                    <a:pt x="262" y="666"/>
                  </a:lnTo>
                  <a:lnTo>
                    <a:pt x="248" y="681"/>
                  </a:lnTo>
                  <a:lnTo>
                    <a:pt x="227" y="688"/>
                  </a:lnTo>
                  <a:lnTo>
                    <a:pt x="227" y="674"/>
                  </a:lnTo>
                  <a:lnTo>
                    <a:pt x="227" y="652"/>
                  </a:lnTo>
                  <a:lnTo>
                    <a:pt x="206" y="617"/>
                  </a:lnTo>
                  <a:lnTo>
                    <a:pt x="170" y="631"/>
                  </a:lnTo>
                  <a:lnTo>
                    <a:pt x="28" y="560"/>
                  </a:lnTo>
                  <a:close/>
                </a:path>
              </a:pathLst>
            </a:custGeom>
            <a:solidFill>
              <a:srgbClr val="FCEAF3"/>
            </a:solidFill>
            <a:ln w="9525">
              <a:solidFill>
                <a:schemeClr val="accent2"/>
              </a:solidFill>
              <a:round/>
              <a:headEnd/>
              <a:tailEnd/>
            </a:ln>
          </p:spPr>
          <p:txBody>
            <a:bodyPr/>
            <a:lstStyle/>
            <a:p>
              <a:pPr fontAlgn="base">
                <a:spcBef>
                  <a:spcPct val="0"/>
                </a:spcBef>
                <a:spcAft>
                  <a:spcPct val="0"/>
                </a:spcAft>
              </a:pPr>
              <a:endParaRPr lang="en-GB" sz="2000">
                <a:solidFill>
                  <a:srgbClr val="1A1A70"/>
                </a:solidFill>
              </a:endParaRPr>
            </a:p>
          </p:txBody>
        </p:sp>
        <p:sp>
          <p:nvSpPr>
            <p:cNvPr id="163" name="Freeform 34"/>
            <p:cNvSpPr>
              <a:spLocks/>
            </p:cNvSpPr>
            <p:nvPr/>
          </p:nvSpPr>
          <p:spPr bwMode="gray">
            <a:xfrm>
              <a:off x="3756025" y="3081338"/>
              <a:ext cx="633413" cy="1333500"/>
            </a:xfrm>
            <a:custGeom>
              <a:avLst/>
              <a:gdLst>
                <a:gd name="T0" fmla="*/ 2147483647 w 467"/>
                <a:gd name="T1" fmla="*/ 2147483647 h 985"/>
                <a:gd name="T2" fmla="*/ 0 w 467"/>
                <a:gd name="T3" fmla="*/ 2147483647 h 985"/>
                <a:gd name="T4" fmla="*/ 2147483647 w 467"/>
                <a:gd name="T5" fmla="*/ 2147483647 h 985"/>
                <a:gd name="T6" fmla="*/ 2147483647 w 467"/>
                <a:gd name="T7" fmla="*/ 2147483647 h 985"/>
                <a:gd name="T8" fmla="*/ 2147483647 w 467"/>
                <a:gd name="T9" fmla="*/ 2147483647 h 985"/>
                <a:gd name="T10" fmla="*/ 2147483647 w 467"/>
                <a:gd name="T11" fmla="*/ 2147483647 h 985"/>
                <a:gd name="T12" fmla="*/ 2147483647 w 467"/>
                <a:gd name="T13" fmla="*/ 2147483647 h 985"/>
                <a:gd name="T14" fmla="*/ 2147483647 w 467"/>
                <a:gd name="T15" fmla="*/ 2147483647 h 985"/>
                <a:gd name="T16" fmla="*/ 2147483647 w 467"/>
                <a:gd name="T17" fmla="*/ 2147483647 h 985"/>
                <a:gd name="T18" fmla="*/ 2147483647 w 467"/>
                <a:gd name="T19" fmla="*/ 2147483647 h 985"/>
                <a:gd name="T20" fmla="*/ 2147483647 w 467"/>
                <a:gd name="T21" fmla="*/ 2147483647 h 985"/>
                <a:gd name="T22" fmla="*/ 2147483647 w 467"/>
                <a:gd name="T23" fmla="*/ 2147483647 h 985"/>
                <a:gd name="T24" fmla="*/ 2147483647 w 467"/>
                <a:gd name="T25" fmla="*/ 2147483647 h 985"/>
                <a:gd name="T26" fmla="*/ 2147483647 w 467"/>
                <a:gd name="T27" fmla="*/ 2147483647 h 985"/>
                <a:gd name="T28" fmla="*/ 2147483647 w 467"/>
                <a:gd name="T29" fmla="*/ 2147483647 h 985"/>
                <a:gd name="T30" fmla="*/ 2147483647 w 467"/>
                <a:gd name="T31" fmla="*/ 2147483647 h 985"/>
                <a:gd name="T32" fmla="*/ 2147483647 w 467"/>
                <a:gd name="T33" fmla="*/ 2147483647 h 985"/>
                <a:gd name="T34" fmla="*/ 2147483647 w 467"/>
                <a:gd name="T35" fmla="*/ 0 h 985"/>
                <a:gd name="T36" fmla="*/ 2147483647 w 467"/>
                <a:gd name="T37" fmla="*/ 0 h 985"/>
                <a:gd name="T38" fmla="*/ 2147483647 w 467"/>
                <a:gd name="T39" fmla="*/ 2147483647 h 985"/>
                <a:gd name="T40" fmla="*/ 2147483647 w 467"/>
                <a:gd name="T41" fmla="*/ 2147483647 h 985"/>
                <a:gd name="T42" fmla="*/ 2147483647 w 467"/>
                <a:gd name="T43" fmla="*/ 2147483647 h 985"/>
                <a:gd name="T44" fmla="*/ 2147483647 w 467"/>
                <a:gd name="T45" fmla="*/ 2147483647 h 985"/>
                <a:gd name="T46" fmla="*/ 2147483647 w 467"/>
                <a:gd name="T47" fmla="*/ 2147483647 h 985"/>
                <a:gd name="T48" fmla="*/ 2147483647 w 467"/>
                <a:gd name="T49" fmla="*/ 2147483647 h 985"/>
                <a:gd name="T50" fmla="*/ 2147483647 w 467"/>
                <a:gd name="T51" fmla="*/ 2147483647 h 985"/>
                <a:gd name="T52" fmla="*/ 2147483647 w 467"/>
                <a:gd name="T53" fmla="*/ 2147483647 h 985"/>
                <a:gd name="T54" fmla="*/ 2147483647 w 467"/>
                <a:gd name="T55" fmla="*/ 2147483647 h 985"/>
                <a:gd name="T56" fmla="*/ 2147483647 w 467"/>
                <a:gd name="T57" fmla="*/ 2147483647 h 985"/>
                <a:gd name="T58" fmla="*/ 2147483647 w 467"/>
                <a:gd name="T59" fmla="*/ 2147483647 h 985"/>
                <a:gd name="T60" fmla="*/ 2147483647 w 467"/>
                <a:gd name="T61" fmla="*/ 2147483647 h 985"/>
                <a:gd name="T62" fmla="*/ 2147483647 w 467"/>
                <a:gd name="T63" fmla="*/ 2147483647 h 985"/>
                <a:gd name="T64" fmla="*/ 2147483647 w 467"/>
                <a:gd name="T65" fmla="*/ 2147483647 h 985"/>
                <a:gd name="T66" fmla="*/ 2147483647 w 467"/>
                <a:gd name="T67" fmla="*/ 2147483647 h 9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7"/>
                <a:gd name="T103" fmla="*/ 0 h 985"/>
                <a:gd name="T104" fmla="*/ 467 w 467"/>
                <a:gd name="T105" fmla="*/ 985 h 9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7" h="985">
                  <a:moveTo>
                    <a:pt x="127" y="985"/>
                  </a:moveTo>
                  <a:lnTo>
                    <a:pt x="92" y="978"/>
                  </a:lnTo>
                  <a:lnTo>
                    <a:pt x="85" y="985"/>
                  </a:lnTo>
                  <a:lnTo>
                    <a:pt x="0" y="950"/>
                  </a:lnTo>
                  <a:lnTo>
                    <a:pt x="42" y="914"/>
                  </a:lnTo>
                  <a:lnTo>
                    <a:pt x="78" y="886"/>
                  </a:lnTo>
                  <a:lnTo>
                    <a:pt x="78" y="865"/>
                  </a:lnTo>
                  <a:lnTo>
                    <a:pt x="92" y="787"/>
                  </a:lnTo>
                  <a:lnTo>
                    <a:pt x="106" y="780"/>
                  </a:lnTo>
                  <a:lnTo>
                    <a:pt x="106" y="759"/>
                  </a:lnTo>
                  <a:lnTo>
                    <a:pt x="85" y="716"/>
                  </a:lnTo>
                  <a:lnTo>
                    <a:pt x="113" y="681"/>
                  </a:lnTo>
                  <a:lnTo>
                    <a:pt x="113" y="666"/>
                  </a:lnTo>
                  <a:lnTo>
                    <a:pt x="71" y="666"/>
                  </a:lnTo>
                  <a:lnTo>
                    <a:pt x="71" y="624"/>
                  </a:lnTo>
                  <a:lnTo>
                    <a:pt x="85" y="567"/>
                  </a:lnTo>
                  <a:lnTo>
                    <a:pt x="56" y="546"/>
                  </a:lnTo>
                  <a:lnTo>
                    <a:pt x="64" y="496"/>
                  </a:lnTo>
                  <a:lnTo>
                    <a:pt x="64" y="461"/>
                  </a:lnTo>
                  <a:lnTo>
                    <a:pt x="56" y="440"/>
                  </a:lnTo>
                  <a:lnTo>
                    <a:pt x="64" y="397"/>
                  </a:lnTo>
                  <a:lnTo>
                    <a:pt x="134" y="369"/>
                  </a:lnTo>
                  <a:lnTo>
                    <a:pt x="184" y="326"/>
                  </a:lnTo>
                  <a:lnTo>
                    <a:pt x="205" y="284"/>
                  </a:lnTo>
                  <a:lnTo>
                    <a:pt x="241" y="248"/>
                  </a:lnTo>
                  <a:lnTo>
                    <a:pt x="227" y="220"/>
                  </a:lnTo>
                  <a:lnTo>
                    <a:pt x="241" y="206"/>
                  </a:lnTo>
                  <a:lnTo>
                    <a:pt x="283" y="156"/>
                  </a:lnTo>
                  <a:lnTo>
                    <a:pt x="283" y="135"/>
                  </a:lnTo>
                  <a:lnTo>
                    <a:pt x="297" y="78"/>
                  </a:lnTo>
                  <a:lnTo>
                    <a:pt x="312" y="29"/>
                  </a:lnTo>
                  <a:lnTo>
                    <a:pt x="319" y="14"/>
                  </a:lnTo>
                  <a:lnTo>
                    <a:pt x="326" y="14"/>
                  </a:lnTo>
                  <a:lnTo>
                    <a:pt x="333" y="7"/>
                  </a:lnTo>
                  <a:lnTo>
                    <a:pt x="347" y="0"/>
                  </a:lnTo>
                  <a:lnTo>
                    <a:pt x="368" y="0"/>
                  </a:lnTo>
                  <a:lnTo>
                    <a:pt x="375" y="0"/>
                  </a:lnTo>
                  <a:lnTo>
                    <a:pt x="390" y="0"/>
                  </a:lnTo>
                  <a:lnTo>
                    <a:pt x="397" y="0"/>
                  </a:lnTo>
                  <a:lnTo>
                    <a:pt x="397" y="78"/>
                  </a:lnTo>
                  <a:lnTo>
                    <a:pt x="375" y="114"/>
                  </a:lnTo>
                  <a:lnTo>
                    <a:pt x="354" y="149"/>
                  </a:lnTo>
                  <a:lnTo>
                    <a:pt x="397" y="170"/>
                  </a:lnTo>
                  <a:lnTo>
                    <a:pt x="404" y="192"/>
                  </a:lnTo>
                  <a:lnTo>
                    <a:pt x="361" y="241"/>
                  </a:lnTo>
                  <a:lnTo>
                    <a:pt x="375" y="298"/>
                  </a:lnTo>
                  <a:lnTo>
                    <a:pt x="361" y="298"/>
                  </a:lnTo>
                  <a:lnTo>
                    <a:pt x="375" y="312"/>
                  </a:lnTo>
                  <a:lnTo>
                    <a:pt x="390" y="326"/>
                  </a:lnTo>
                  <a:lnTo>
                    <a:pt x="397" y="390"/>
                  </a:lnTo>
                  <a:lnTo>
                    <a:pt x="418" y="418"/>
                  </a:lnTo>
                  <a:lnTo>
                    <a:pt x="439" y="418"/>
                  </a:lnTo>
                  <a:lnTo>
                    <a:pt x="446" y="447"/>
                  </a:lnTo>
                  <a:lnTo>
                    <a:pt x="425" y="511"/>
                  </a:lnTo>
                  <a:lnTo>
                    <a:pt x="404" y="525"/>
                  </a:lnTo>
                  <a:lnTo>
                    <a:pt x="375" y="560"/>
                  </a:lnTo>
                  <a:lnTo>
                    <a:pt x="347" y="581"/>
                  </a:lnTo>
                  <a:lnTo>
                    <a:pt x="340" y="603"/>
                  </a:lnTo>
                  <a:lnTo>
                    <a:pt x="368" y="638"/>
                  </a:lnTo>
                  <a:lnTo>
                    <a:pt x="390" y="723"/>
                  </a:lnTo>
                  <a:lnTo>
                    <a:pt x="404" y="773"/>
                  </a:lnTo>
                  <a:lnTo>
                    <a:pt x="411" y="844"/>
                  </a:lnTo>
                  <a:lnTo>
                    <a:pt x="432" y="907"/>
                  </a:lnTo>
                  <a:lnTo>
                    <a:pt x="467" y="922"/>
                  </a:lnTo>
                  <a:lnTo>
                    <a:pt x="439" y="957"/>
                  </a:lnTo>
                  <a:lnTo>
                    <a:pt x="340" y="893"/>
                  </a:lnTo>
                  <a:lnTo>
                    <a:pt x="241" y="886"/>
                  </a:lnTo>
                  <a:lnTo>
                    <a:pt x="198" y="914"/>
                  </a:lnTo>
                  <a:lnTo>
                    <a:pt x="127" y="985"/>
                  </a:lnTo>
                  <a:close/>
                </a:path>
              </a:pathLst>
            </a:custGeom>
            <a:solidFill>
              <a:srgbClr val="623861"/>
            </a:solidFill>
            <a:ln w="9525">
              <a:solidFill>
                <a:srgbClr val="EDDEEC"/>
              </a:solidFill>
              <a:round/>
              <a:headEnd/>
              <a:tailEnd/>
            </a:ln>
          </p:spPr>
          <p:txBody>
            <a:bodyPr/>
            <a:lstStyle/>
            <a:p>
              <a:pPr fontAlgn="base">
                <a:spcBef>
                  <a:spcPct val="0"/>
                </a:spcBef>
                <a:spcAft>
                  <a:spcPct val="0"/>
                </a:spcAft>
              </a:pPr>
              <a:endParaRPr lang="en-GB" sz="2000">
                <a:solidFill>
                  <a:srgbClr val="1A1A70"/>
                </a:solidFill>
              </a:endParaRPr>
            </a:p>
          </p:txBody>
        </p:sp>
        <p:sp>
          <p:nvSpPr>
            <p:cNvPr id="164" name="Freeform 35"/>
            <p:cNvSpPr>
              <a:spLocks/>
            </p:cNvSpPr>
            <p:nvPr/>
          </p:nvSpPr>
          <p:spPr bwMode="gray">
            <a:xfrm>
              <a:off x="4217988" y="3071813"/>
              <a:ext cx="700087" cy="1257300"/>
            </a:xfrm>
            <a:custGeom>
              <a:avLst/>
              <a:gdLst>
                <a:gd name="T0" fmla="*/ 2147483647 w 517"/>
                <a:gd name="T1" fmla="*/ 2147483647 h 929"/>
                <a:gd name="T2" fmla="*/ 2147483647 w 517"/>
                <a:gd name="T3" fmla="*/ 2147483647 h 929"/>
                <a:gd name="T4" fmla="*/ 2147483647 w 517"/>
                <a:gd name="T5" fmla="*/ 2147483647 h 929"/>
                <a:gd name="T6" fmla="*/ 2147483647 w 517"/>
                <a:gd name="T7" fmla="*/ 2147483647 h 929"/>
                <a:gd name="T8" fmla="*/ 2147483647 w 517"/>
                <a:gd name="T9" fmla="*/ 2147483647 h 929"/>
                <a:gd name="T10" fmla="*/ 2147483647 w 517"/>
                <a:gd name="T11" fmla="*/ 2147483647 h 929"/>
                <a:gd name="T12" fmla="*/ 2147483647 w 517"/>
                <a:gd name="T13" fmla="*/ 2147483647 h 929"/>
                <a:gd name="T14" fmla="*/ 2147483647 w 517"/>
                <a:gd name="T15" fmla="*/ 2147483647 h 929"/>
                <a:gd name="T16" fmla="*/ 2147483647 w 517"/>
                <a:gd name="T17" fmla="*/ 2147483647 h 929"/>
                <a:gd name="T18" fmla="*/ 2147483647 w 517"/>
                <a:gd name="T19" fmla="*/ 2147483647 h 929"/>
                <a:gd name="T20" fmla="*/ 2147483647 w 517"/>
                <a:gd name="T21" fmla="*/ 2147483647 h 929"/>
                <a:gd name="T22" fmla="*/ 2147483647 w 517"/>
                <a:gd name="T23" fmla="*/ 2147483647 h 929"/>
                <a:gd name="T24" fmla="*/ 2147483647 w 517"/>
                <a:gd name="T25" fmla="*/ 2147483647 h 929"/>
                <a:gd name="T26" fmla="*/ 2147483647 w 517"/>
                <a:gd name="T27" fmla="*/ 2147483647 h 929"/>
                <a:gd name="T28" fmla="*/ 2147483647 w 517"/>
                <a:gd name="T29" fmla="*/ 2147483647 h 929"/>
                <a:gd name="T30" fmla="*/ 2147483647 w 517"/>
                <a:gd name="T31" fmla="*/ 2147483647 h 929"/>
                <a:gd name="T32" fmla="*/ 2147483647 w 517"/>
                <a:gd name="T33" fmla="*/ 2147483647 h 929"/>
                <a:gd name="T34" fmla="*/ 2147483647 w 517"/>
                <a:gd name="T35" fmla="*/ 2147483647 h 929"/>
                <a:gd name="T36" fmla="*/ 2147483647 w 517"/>
                <a:gd name="T37" fmla="*/ 2147483647 h 929"/>
                <a:gd name="T38" fmla="*/ 2147483647 w 517"/>
                <a:gd name="T39" fmla="*/ 2147483647 h 929"/>
                <a:gd name="T40" fmla="*/ 2147483647 w 517"/>
                <a:gd name="T41" fmla="*/ 2147483647 h 929"/>
                <a:gd name="T42" fmla="*/ 2147483647 w 517"/>
                <a:gd name="T43" fmla="*/ 2147483647 h 929"/>
                <a:gd name="T44" fmla="*/ 2147483647 w 517"/>
                <a:gd name="T45" fmla="*/ 2147483647 h 929"/>
                <a:gd name="T46" fmla="*/ 2147483647 w 517"/>
                <a:gd name="T47" fmla="*/ 2147483647 h 929"/>
                <a:gd name="T48" fmla="*/ 2147483647 w 517"/>
                <a:gd name="T49" fmla="*/ 2147483647 h 929"/>
                <a:gd name="T50" fmla="*/ 2147483647 w 517"/>
                <a:gd name="T51" fmla="*/ 2147483647 h 929"/>
                <a:gd name="T52" fmla="*/ 2147483647 w 517"/>
                <a:gd name="T53" fmla="*/ 2147483647 h 929"/>
                <a:gd name="T54" fmla="*/ 2147483647 w 517"/>
                <a:gd name="T55" fmla="*/ 2147483647 h 929"/>
                <a:gd name="T56" fmla="*/ 2147483647 w 517"/>
                <a:gd name="T57" fmla="*/ 2147483647 h 929"/>
                <a:gd name="T58" fmla="*/ 2147483647 w 517"/>
                <a:gd name="T59" fmla="*/ 2147483647 h 929"/>
                <a:gd name="T60" fmla="*/ 2147483647 w 517"/>
                <a:gd name="T61" fmla="*/ 2147483647 h 929"/>
                <a:gd name="T62" fmla="*/ 2147483647 w 517"/>
                <a:gd name="T63" fmla="*/ 2147483647 h 929"/>
                <a:gd name="T64" fmla="*/ 2147483647 w 517"/>
                <a:gd name="T65" fmla="*/ 2147483647 h 929"/>
                <a:gd name="T66" fmla="*/ 2147483647 w 517"/>
                <a:gd name="T67" fmla="*/ 2147483647 h 929"/>
                <a:gd name="T68" fmla="*/ 2147483647 w 517"/>
                <a:gd name="T69" fmla="*/ 2147483647 h 929"/>
                <a:gd name="T70" fmla="*/ 2147483647 w 517"/>
                <a:gd name="T71" fmla="*/ 2147483647 h 9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7"/>
                <a:gd name="T109" fmla="*/ 0 h 929"/>
                <a:gd name="T110" fmla="*/ 517 w 517"/>
                <a:gd name="T111" fmla="*/ 929 h 9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7" h="929">
                  <a:moveTo>
                    <a:pt x="127" y="929"/>
                  </a:moveTo>
                  <a:lnTo>
                    <a:pt x="92" y="914"/>
                  </a:lnTo>
                  <a:lnTo>
                    <a:pt x="71" y="851"/>
                  </a:lnTo>
                  <a:lnTo>
                    <a:pt x="64" y="780"/>
                  </a:lnTo>
                  <a:lnTo>
                    <a:pt x="50" y="730"/>
                  </a:lnTo>
                  <a:lnTo>
                    <a:pt x="28" y="645"/>
                  </a:lnTo>
                  <a:lnTo>
                    <a:pt x="0" y="610"/>
                  </a:lnTo>
                  <a:lnTo>
                    <a:pt x="7" y="588"/>
                  </a:lnTo>
                  <a:lnTo>
                    <a:pt x="35" y="567"/>
                  </a:lnTo>
                  <a:lnTo>
                    <a:pt x="64" y="532"/>
                  </a:lnTo>
                  <a:lnTo>
                    <a:pt x="85" y="518"/>
                  </a:lnTo>
                  <a:lnTo>
                    <a:pt x="106" y="454"/>
                  </a:lnTo>
                  <a:lnTo>
                    <a:pt x="99" y="425"/>
                  </a:lnTo>
                  <a:lnTo>
                    <a:pt x="78" y="425"/>
                  </a:lnTo>
                  <a:lnTo>
                    <a:pt x="57" y="397"/>
                  </a:lnTo>
                  <a:lnTo>
                    <a:pt x="50" y="333"/>
                  </a:lnTo>
                  <a:lnTo>
                    <a:pt x="35" y="319"/>
                  </a:lnTo>
                  <a:lnTo>
                    <a:pt x="21" y="305"/>
                  </a:lnTo>
                  <a:lnTo>
                    <a:pt x="35" y="305"/>
                  </a:lnTo>
                  <a:lnTo>
                    <a:pt x="21" y="248"/>
                  </a:lnTo>
                  <a:lnTo>
                    <a:pt x="64" y="199"/>
                  </a:lnTo>
                  <a:lnTo>
                    <a:pt x="57" y="177"/>
                  </a:lnTo>
                  <a:lnTo>
                    <a:pt x="14" y="156"/>
                  </a:lnTo>
                  <a:lnTo>
                    <a:pt x="35" y="121"/>
                  </a:lnTo>
                  <a:lnTo>
                    <a:pt x="57" y="85"/>
                  </a:lnTo>
                  <a:lnTo>
                    <a:pt x="57" y="7"/>
                  </a:lnTo>
                  <a:lnTo>
                    <a:pt x="71" y="14"/>
                  </a:lnTo>
                  <a:lnTo>
                    <a:pt x="85" y="14"/>
                  </a:lnTo>
                  <a:lnTo>
                    <a:pt x="120" y="21"/>
                  </a:lnTo>
                  <a:lnTo>
                    <a:pt x="135" y="28"/>
                  </a:lnTo>
                  <a:lnTo>
                    <a:pt x="142" y="28"/>
                  </a:lnTo>
                  <a:lnTo>
                    <a:pt x="149" y="36"/>
                  </a:lnTo>
                  <a:lnTo>
                    <a:pt x="170" y="0"/>
                  </a:lnTo>
                  <a:lnTo>
                    <a:pt x="177" y="14"/>
                  </a:lnTo>
                  <a:lnTo>
                    <a:pt x="191" y="7"/>
                  </a:lnTo>
                  <a:lnTo>
                    <a:pt x="205" y="14"/>
                  </a:lnTo>
                  <a:lnTo>
                    <a:pt x="198" y="43"/>
                  </a:lnTo>
                  <a:lnTo>
                    <a:pt x="255" y="78"/>
                  </a:lnTo>
                  <a:lnTo>
                    <a:pt x="319" y="121"/>
                  </a:lnTo>
                  <a:lnTo>
                    <a:pt x="283" y="114"/>
                  </a:lnTo>
                  <a:lnTo>
                    <a:pt x="276" y="121"/>
                  </a:lnTo>
                  <a:lnTo>
                    <a:pt x="305" y="135"/>
                  </a:lnTo>
                  <a:lnTo>
                    <a:pt x="347" y="142"/>
                  </a:lnTo>
                  <a:lnTo>
                    <a:pt x="375" y="135"/>
                  </a:lnTo>
                  <a:lnTo>
                    <a:pt x="411" y="121"/>
                  </a:lnTo>
                  <a:lnTo>
                    <a:pt x="439" y="99"/>
                  </a:lnTo>
                  <a:lnTo>
                    <a:pt x="461" y="92"/>
                  </a:lnTo>
                  <a:lnTo>
                    <a:pt x="475" y="92"/>
                  </a:lnTo>
                  <a:lnTo>
                    <a:pt x="496" y="99"/>
                  </a:lnTo>
                  <a:lnTo>
                    <a:pt x="510" y="114"/>
                  </a:lnTo>
                  <a:lnTo>
                    <a:pt x="517" y="121"/>
                  </a:lnTo>
                  <a:lnTo>
                    <a:pt x="517" y="128"/>
                  </a:lnTo>
                  <a:lnTo>
                    <a:pt x="517" y="156"/>
                  </a:lnTo>
                  <a:lnTo>
                    <a:pt x="517" y="177"/>
                  </a:lnTo>
                  <a:lnTo>
                    <a:pt x="510" y="191"/>
                  </a:lnTo>
                  <a:lnTo>
                    <a:pt x="503" y="248"/>
                  </a:lnTo>
                  <a:lnTo>
                    <a:pt x="432" y="269"/>
                  </a:lnTo>
                  <a:lnTo>
                    <a:pt x="404" y="262"/>
                  </a:lnTo>
                  <a:lnTo>
                    <a:pt x="390" y="269"/>
                  </a:lnTo>
                  <a:lnTo>
                    <a:pt x="368" y="312"/>
                  </a:lnTo>
                  <a:lnTo>
                    <a:pt x="354" y="425"/>
                  </a:lnTo>
                  <a:lnTo>
                    <a:pt x="361" y="503"/>
                  </a:lnTo>
                  <a:lnTo>
                    <a:pt x="390" y="539"/>
                  </a:lnTo>
                  <a:lnTo>
                    <a:pt x="375" y="610"/>
                  </a:lnTo>
                  <a:lnTo>
                    <a:pt x="397" y="624"/>
                  </a:lnTo>
                  <a:lnTo>
                    <a:pt x="361" y="673"/>
                  </a:lnTo>
                  <a:lnTo>
                    <a:pt x="283" y="666"/>
                  </a:lnTo>
                  <a:lnTo>
                    <a:pt x="227" y="730"/>
                  </a:lnTo>
                  <a:lnTo>
                    <a:pt x="234" y="787"/>
                  </a:lnTo>
                  <a:lnTo>
                    <a:pt x="205" y="829"/>
                  </a:lnTo>
                  <a:lnTo>
                    <a:pt x="163" y="844"/>
                  </a:lnTo>
                  <a:lnTo>
                    <a:pt x="163" y="893"/>
                  </a:lnTo>
                  <a:lnTo>
                    <a:pt x="127" y="929"/>
                  </a:lnTo>
                  <a:close/>
                </a:path>
              </a:pathLst>
            </a:custGeom>
            <a:solidFill>
              <a:srgbClr val="623861"/>
            </a:solidFill>
            <a:ln w="9525">
              <a:noFill/>
              <a:round/>
              <a:headEnd/>
              <a:tailEnd/>
            </a:ln>
          </p:spPr>
          <p:txBody>
            <a:bodyPr/>
            <a:lstStyle/>
            <a:p>
              <a:pPr fontAlgn="base">
                <a:spcBef>
                  <a:spcPct val="0"/>
                </a:spcBef>
                <a:spcAft>
                  <a:spcPct val="0"/>
                </a:spcAft>
              </a:pPr>
              <a:endParaRPr lang="en-GB" sz="2000">
                <a:solidFill>
                  <a:srgbClr val="1A1A70"/>
                </a:solidFill>
              </a:endParaRPr>
            </a:p>
          </p:txBody>
        </p:sp>
        <p:sp>
          <p:nvSpPr>
            <p:cNvPr id="165" name="Freeform 23"/>
            <p:cNvSpPr>
              <a:spLocks/>
            </p:cNvSpPr>
            <p:nvPr/>
          </p:nvSpPr>
          <p:spPr bwMode="gray">
            <a:xfrm>
              <a:off x="2862262" y="3899793"/>
              <a:ext cx="1074738" cy="804862"/>
            </a:xfrm>
            <a:custGeom>
              <a:avLst/>
              <a:gdLst>
                <a:gd name="T0" fmla="*/ 2147483647 w 793"/>
                <a:gd name="T1" fmla="*/ 2147483647 h 595"/>
                <a:gd name="T2" fmla="*/ 2147483647 w 793"/>
                <a:gd name="T3" fmla="*/ 2147483647 h 595"/>
                <a:gd name="T4" fmla="*/ 2147483647 w 793"/>
                <a:gd name="T5" fmla="*/ 2147483647 h 595"/>
                <a:gd name="T6" fmla="*/ 2147483647 w 793"/>
                <a:gd name="T7" fmla="*/ 2147483647 h 595"/>
                <a:gd name="T8" fmla="*/ 2147483647 w 793"/>
                <a:gd name="T9" fmla="*/ 2147483647 h 595"/>
                <a:gd name="T10" fmla="*/ 2147483647 w 793"/>
                <a:gd name="T11" fmla="*/ 2147483647 h 595"/>
                <a:gd name="T12" fmla="*/ 2147483647 w 793"/>
                <a:gd name="T13" fmla="*/ 2147483647 h 595"/>
                <a:gd name="T14" fmla="*/ 2147483647 w 793"/>
                <a:gd name="T15" fmla="*/ 2147483647 h 595"/>
                <a:gd name="T16" fmla="*/ 2147483647 w 793"/>
                <a:gd name="T17" fmla="*/ 2147483647 h 595"/>
                <a:gd name="T18" fmla="*/ 0 w 793"/>
                <a:gd name="T19" fmla="*/ 2147483647 h 595"/>
                <a:gd name="T20" fmla="*/ 2147483647 w 793"/>
                <a:gd name="T21" fmla="*/ 2147483647 h 595"/>
                <a:gd name="T22" fmla="*/ 2147483647 w 793"/>
                <a:gd name="T23" fmla="*/ 2147483647 h 595"/>
                <a:gd name="T24" fmla="*/ 2147483647 w 793"/>
                <a:gd name="T25" fmla="*/ 0 h 595"/>
                <a:gd name="T26" fmla="*/ 2147483647 w 793"/>
                <a:gd name="T27" fmla="*/ 2147483647 h 595"/>
                <a:gd name="T28" fmla="*/ 2147483647 w 793"/>
                <a:gd name="T29" fmla="*/ 2147483647 h 595"/>
                <a:gd name="T30" fmla="*/ 2147483647 w 793"/>
                <a:gd name="T31" fmla="*/ 2147483647 h 595"/>
                <a:gd name="T32" fmla="*/ 2147483647 w 793"/>
                <a:gd name="T33" fmla="*/ 2147483647 h 595"/>
                <a:gd name="T34" fmla="*/ 2147483647 w 793"/>
                <a:gd name="T35" fmla="*/ 2147483647 h 595"/>
                <a:gd name="T36" fmla="*/ 2147483647 w 793"/>
                <a:gd name="T37" fmla="*/ 0 h 595"/>
                <a:gd name="T38" fmla="*/ 2147483647 w 793"/>
                <a:gd name="T39" fmla="*/ 2147483647 h 595"/>
                <a:gd name="T40" fmla="*/ 2147483647 w 793"/>
                <a:gd name="T41" fmla="*/ 2147483647 h 595"/>
                <a:gd name="T42" fmla="*/ 2147483647 w 793"/>
                <a:gd name="T43" fmla="*/ 2147483647 h 595"/>
                <a:gd name="T44" fmla="*/ 2147483647 w 793"/>
                <a:gd name="T45" fmla="*/ 2147483647 h 595"/>
                <a:gd name="T46" fmla="*/ 2147483647 w 793"/>
                <a:gd name="T47" fmla="*/ 2147483647 h 595"/>
                <a:gd name="T48" fmla="*/ 2147483647 w 793"/>
                <a:gd name="T49" fmla="*/ 2147483647 h 595"/>
                <a:gd name="T50" fmla="*/ 2147483647 w 793"/>
                <a:gd name="T51" fmla="*/ 2147483647 h 595"/>
                <a:gd name="T52" fmla="*/ 2147483647 w 793"/>
                <a:gd name="T53" fmla="*/ 2147483647 h 595"/>
                <a:gd name="T54" fmla="*/ 2147483647 w 793"/>
                <a:gd name="T55" fmla="*/ 2147483647 h 595"/>
                <a:gd name="T56" fmla="*/ 2147483647 w 793"/>
                <a:gd name="T57" fmla="*/ 2147483647 h 595"/>
                <a:gd name="T58" fmla="*/ 2147483647 w 793"/>
                <a:gd name="T59" fmla="*/ 2147483647 h 595"/>
                <a:gd name="T60" fmla="*/ 2147483647 w 793"/>
                <a:gd name="T61" fmla="*/ 2147483647 h 595"/>
                <a:gd name="T62" fmla="*/ 2147483647 w 793"/>
                <a:gd name="T63" fmla="*/ 2147483647 h 595"/>
                <a:gd name="T64" fmla="*/ 2147483647 w 793"/>
                <a:gd name="T65" fmla="*/ 2147483647 h 595"/>
                <a:gd name="T66" fmla="*/ 2147483647 w 793"/>
                <a:gd name="T67" fmla="*/ 2147483647 h 595"/>
                <a:gd name="T68" fmla="*/ 2147483647 w 793"/>
                <a:gd name="T69" fmla="*/ 2147483647 h 595"/>
                <a:gd name="T70" fmla="*/ 2147483647 w 793"/>
                <a:gd name="T71" fmla="*/ 2147483647 h 595"/>
                <a:gd name="T72" fmla="*/ 2147483647 w 793"/>
                <a:gd name="T73" fmla="*/ 2147483647 h 595"/>
                <a:gd name="T74" fmla="*/ 2147483647 w 793"/>
                <a:gd name="T75" fmla="*/ 2147483647 h 595"/>
                <a:gd name="T76" fmla="*/ 2147483647 w 793"/>
                <a:gd name="T77" fmla="*/ 2147483647 h 595"/>
                <a:gd name="T78" fmla="*/ 2147483647 w 793"/>
                <a:gd name="T79" fmla="*/ 2147483647 h 595"/>
                <a:gd name="T80" fmla="*/ 2147483647 w 793"/>
                <a:gd name="T81" fmla="*/ 2147483647 h 595"/>
                <a:gd name="T82" fmla="*/ 2147483647 w 793"/>
                <a:gd name="T83" fmla="*/ 2147483647 h 595"/>
                <a:gd name="T84" fmla="*/ 2147483647 w 793"/>
                <a:gd name="T85" fmla="*/ 2147483647 h 595"/>
                <a:gd name="T86" fmla="*/ 2147483647 w 793"/>
                <a:gd name="T87" fmla="*/ 2147483647 h 595"/>
                <a:gd name="T88" fmla="*/ 2147483647 w 793"/>
                <a:gd name="T89" fmla="*/ 2147483647 h 595"/>
                <a:gd name="T90" fmla="*/ 2147483647 w 793"/>
                <a:gd name="T91" fmla="*/ 2147483647 h 595"/>
                <a:gd name="T92" fmla="*/ 2147483647 w 793"/>
                <a:gd name="T93" fmla="*/ 2147483647 h 595"/>
                <a:gd name="T94" fmla="*/ 2147483647 w 793"/>
                <a:gd name="T95" fmla="*/ 2147483647 h 595"/>
                <a:gd name="T96" fmla="*/ 2147483647 w 793"/>
                <a:gd name="T97" fmla="*/ 2147483647 h 595"/>
                <a:gd name="T98" fmla="*/ 2147483647 w 793"/>
                <a:gd name="T99" fmla="*/ 2147483647 h 595"/>
                <a:gd name="T100" fmla="*/ 2147483647 w 793"/>
                <a:gd name="T101" fmla="*/ 2147483647 h 595"/>
                <a:gd name="T102" fmla="*/ 2147483647 w 793"/>
                <a:gd name="T103" fmla="*/ 2147483647 h 595"/>
                <a:gd name="T104" fmla="*/ 2147483647 w 793"/>
                <a:gd name="T105" fmla="*/ 2147483647 h 595"/>
                <a:gd name="T106" fmla="*/ 2147483647 w 793"/>
                <a:gd name="T107" fmla="*/ 2147483647 h 595"/>
                <a:gd name="T108" fmla="*/ 2147483647 w 793"/>
                <a:gd name="T109" fmla="*/ 2147483647 h 595"/>
                <a:gd name="T110" fmla="*/ 2147483647 w 793"/>
                <a:gd name="T111" fmla="*/ 2147483647 h 595"/>
                <a:gd name="T112" fmla="*/ 2147483647 w 793"/>
                <a:gd name="T113" fmla="*/ 2147483647 h 595"/>
                <a:gd name="T114" fmla="*/ 2147483647 w 793"/>
                <a:gd name="T115" fmla="*/ 2147483647 h 59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3"/>
                <a:gd name="T175" fmla="*/ 0 h 595"/>
                <a:gd name="T176" fmla="*/ 793 w 793"/>
                <a:gd name="T177" fmla="*/ 595 h 59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3" h="595">
                  <a:moveTo>
                    <a:pt x="49" y="482"/>
                  </a:moveTo>
                  <a:lnTo>
                    <a:pt x="42" y="468"/>
                  </a:lnTo>
                  <a:lnTo>
                    <a:pt x="42" y="439"/>
                  </a:lnTo>
                  <a:lnTo>
                    <a:pt x="14" y="390"/>
                  </a:lnTo>
                  <a:lnTo>
                    <a:pt x="42" y="333"/>
                  </a:lnTo>
                  <a:lnTo>
                    <a:pt x="35" y="298"/>
                  </a:lnTo>
                  <a:lnTo>
                    <a:pt x="21" y="241"/>
                  </a:lnTo>
                  <a:lnTo>
                    <a:pt x="28" y="177"/>
                  </a:lnTo>
                  <a:lnTo>
                    <a:pt x="7" y="113"/>
                  </a:lnTo>
                  <a:lnTo>
                    <a:pt x="0" y="57"/>
                  </a:lnTo>
                  <a:lnTo>
                    <a:pt x="21" y="42"/>
                  </a:lnTo>
                  <a:lnTo>
                    <a:pt x="28" y="28"/>
                  </a:lnTo>
                  <a:lnTo>
                    <a:pt x="205" y="0"/>
                  </a:lnTo>
                  <a:lnTo>
                    <a:pt x="255" y="14"/>
                  </a:lnTo>
                  <a:lnTo>
                    <a:pt x="262" y="21"/>
                  </a:lnTo>
                  <a:lnTo>
                    <a:pt x="276" y="21"/>
                  </a:lnTo>
                  <a:lnTo>
                    <a:pt x="333" y="14"/>
                  </a:lnTo>
                  <a:lnTo>
                    <a:pt x="382" y="14"/>
                  </a:lnTo>
                  <a:lnTo>
                    <a:pt x="446" y="0"/>
                  </a:lnTo>
                  <a:lnTo>
                    <a:pt x="446" y="57"/>
                  </a:lnTo>
                  <a:lnTo>
                    <a:pt x="460" y="113"/>
                  </a:lnTo>
                  <a:lnTo>
                    <a:pt x="453" y="142"/>
                  </a:lnTo>
                  <a:lnTo>
                    <a:pt x="467" y="184"/>
                  </a:lnTo>
                  <a:lnTo>
                    <a:pt x="524" y="205"/>
                  </a:lnTo>
                  <a:lnTo>
                    <a:pt x="567" y="241"/>
                  </a:lnTo>
                  <a:lnTo>
                    <a:pt x="595" y="241"/>
                  </a:lnTo>
                  <a:lnTo>
                    <a:pt x="609" y="227"/>
                  </a:lnTo>
                  <a:lnTo>
                    <a:pt x="687" y="276"/>
                  </a:lnTo>
                  <a:lnTo>
                    <a:pt x="708" y="290"/>
                  </a:lnTo>
                  <a:lnTo>
                    <a:pt x="666" y="326"/>
                  </a:lnTo>
                  <a:lnTo>
                    <a:pt x="751" y="361"/>
                  </a:lnTo>
                  <a:lnTo>
                    <a:pt x="758" y="354"/>
                  </a:lnTo>
                  <a:lnTo>
                    <a:pt x="793" y="361"/>
                  </a:lnTo>
                  <a:lnTo>
                    <a:pt x="779" y="383"/>
                  </a:lnTo>
                  <a:lnTo>
                    <a:pt x="765" y="390"/>
                  </a:lnTo>
                  <a:lnTo>
                    <a:pt x="758" y="432"/>
                  </a:lnTo>
                  <a:lnTo>
                    <a:pt x="786" y="489"/>
                  </a:lnTo>
                  <a:lnTo>
                    <a:pt x="779" y="510"/>
                  </a:lnTo>
                  <a:lnTo>
                    <a:pt x="737" y="560"/>
                  </a:lnTo>
                  <a:lnTo>
                    <a:pt x="708" y="574"/>
                  </a:lnTo>
                  <a:lnTo>
                    <a:pt x="666" y="581"/>
                  </a:lnTo>
                  <a:lnTo>
                    <a:pt x="602" y="560"/>
                  </a:lnTo>
                  <a:lnTo>
                    <a:pt x="545" y="581"/>
                  </a:lnTo>
                  <a:lnTo>
                    <a:pt x="517" y="560"/>
                  </a:lnTo>
                  <a:lnTo>
                    <a:pt x="496" y="531"/>
                  </a:lnTo>
                  <a:lnTo>
                    <a:pt x="467" y="510"/>
                  </a:lnTo>
                  <a:lnTo>
                    <a:pt x="368" y="574"/>
                  </a:lnTo>
                  <a:lnTo>
                    <a:pt x="340" y="546"/>
                  </a:lnTo>
                  <a:lnTo>
                    <a:pt x="290" y="567"/>
                  </a:lnTo>
                  <a:lnTo>
                    <a:pt x="276" y="546"/>
                  </a:lnTo>
                  <a:lnTo>
                    <a:pt x="255" y="553"/>
                  </a:lnTo>
                  <a:lnTo>
                    <a:pt x="241" y="531"/>
                  </a:lnTo>
                  <a:lnTo>
                    <a:pt x="226" y="553"/>
                  </a:lnTo>
                  <a:lnTo>
                    <a:pt x="170" y="595"/>
                  </a:lnTo>
                  <a:lnTo>
                    <a:pt x="156" y="588"/>
                  </a:lnTo>
                  <a:lnTo>
                    <a:pt x="113" y="553"/>
                  </a:lnTo>
                  <a:lnTo>
                    <a:pt x="78" y="482"/>
                  </a:lnTo>
                  <a:lnTo>
                    <a:pt x="49" y="482"/>
                  </a:lnTo>
                  <a:close/>
                </a:path>
              </a:pathLst>
            </a:custGeom>
            <a:grpFill/>
            <a:ln w="9525">
              <a:solidFill>
                <a:srgbClr val="452744"/>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166" name="Freeform 27"/>
            <p:cNvSpPr>
              <a:spLocks/>
            </p:cNvSpPr>
            <p:nvPr/>
          </p:nvSpPr>
          <p:spPr bwMode="gray">
            <a:xfrm>
              <a:off x="2832100" y="4552255"/>
              <a:ext cx="1074737" cy="1052513"/>
            </a:xfrm>
            <a:custGeom>
              <a:avLst/>
              <a:gdLst>
                <a:gd name="T0" fmla="*/ 2147483647 w 794"/>
                <a:gd name="T1" fmla="*/ 2147483647 h 779"/>
                <a:gd name="T2" fmla="*/ 2147483647 w 794"/>
                <a:gd name="T3" fmla="*/ 2147483647 h 779"/>
                <a:gd name="T4" fmla="*/ 2147483647 w 794"/>
                <a:gd name="T5" fmla="*/ 2147483647 h 779"/>
                <a:gd name="T6" fmla="*/ 2147483647 w 794"/>
                <a:gd name="T7" fmla="*/ 2147483647 h 779"/>
                <a:gd name="T8" fmla="*/ 2147483647 w 794"/>
                <a:gd name="T9" fmla="*/ 2147483647 h 779"/>
                <a:gd name="T10" fmla="*/ 2147483647 w 794"/>
                <a:gd name="T11" fmla="*/ 2147483647 h 779"/>
                <a:gd name="T12" fmla="*/ 0 w 794"/>
                <a:gd name="T13" fmla="*/ 2147483647 h 779"/>
                <a:gd name="T14" fmla="*/ 2147483647 w 794"/>
                <a:gd name="T15" fmla="*/ 2147483647 h 779"/>
                <a:gd name="T16" fmla="*/ 2147483647 w 794"/>
                <a:gd name="T17" fmla="*/ 2147483647 h 779"/>
                <a:gd name="T18" fmla="*/ 2147483647 w 794"/>
                <a:gd name="T19" fmla="*/ 0 h 779"/>
                <a:gd name="T20" fmla="*/ 2147483647 w 794"/>
                <a:gd name="T21" fmla="*/ 0 h 779"/>
                <a:gd name="T22" fmla="*/ 2147483647 w 794"/>
                <a:gd name="T23" fmla="*/ 2147483647 h 779"/>
                <a:gd name="T24" fmla="*/ 2147483647 w 794"/>
                <a:gd name="T25" fmla="*/ 2147483647 h 779"/>
                <a:gd name="T26" fmla="*/ 2147483647 w 794"/>
                <a:gd name="T27" fmla="*/ 2147483647 h 779"/>
                <a:gd name="T28" fmla="*/ 2147483647 w 794"/>
                <a:gd name="T29" fmla="*/ 2147483647 h 779"/>
                <a:gd name="T30" fmla="*/ 2147483647 w 794"/>
                <a:gd name="T31" fmla="*/ 2147483647 h 779"/>
                <a:gd name="T32" fmla="*/ 2147483647 w 794"/>
                <a:gd name="T33" fmla="*/ 2147483647 h 779"/>
                <a:gd name="T34" fmla="*/ 2147483647 w 794"/>
                <a:gd name="T35" fmla="*/ 2147483647 h 779"/>
                <a:gd name="T36" fmla="*/ 2147483647 w 794"/>
                <a:gd name="T37" fmla="*/ 2147483647 h 779"/>
                <a:gd name="T38" fmla="*/ 2147483647 w 794"/>
                <a:gd name="T39" fmla="*/ 2147483647 h 779"/>
                <a:gd name="T40" fmla="*/ 2147483647 w 794"/>
                <a:gd name="T41" fmla="*/ 2147483647 h 779"/>
                <a:gd name="T42" fmla="*/ 2147483647 w 794"/>
                <a:gd name="T43" fmla="*/ 2147483647 h 779"/>
                <a:gd name="T44" fmla="*/ 2147483647 w 794"/>
                <a:gd name="T45" fmla="*/ 2147483647 h 779"/>
                <a:gd name="T46" fmla="*/ 2147483647 w 794"/>
                <a:gd name="T47" fmla="*/ 2147483647 h 779"/>
                <a:gd name="T48" fmla="*/ 2147483647 w 794"/>
                <a:gd name="T49" fmla="*/ 2147483647 h 779"/>
                <a:gd name="T50" fmla="*/ 2147483647 w 794"/>
                <a:gd name="T51" fmla="*/ 2147483647 h 779"/>
                <a:gd name="T52" fmla="*/ 2147483647 w 794"/>
                <a:gd name="T53" fmla="*/ 2147483647 h 779"/>
                <a:gd name="T54" fmla="*/ 2147483647 w 794"/>
                <a:gd name="T55" fmla="*/ 2147483647 h 779"/>
                <a:gd name="T56" fmla="*/ 2147483647 w 794"/>
                <a:gd name="T57" fmla="*/ 2147483647 h 779"/>
                <a:gd name="T58" fmla="*/ 2147483647 w 794"/>
                <a:gd name="T59" fmla="*/ 2147483647 h 779"/>
                <a:gd name="T60" fmla="*/ 2147483647 w 794"/>
                <a:gd name="T61" fmla="*/ 2147483647 h 779"/>
                <a:gd name="T62" fmla="*/ 2147483647 w 794"/>
                <a:gd name="T63" fmla="*/ 2147483647 h 779"/>
                <a:gd name="T64" fmla="*/ 2147483647 w 794"/>
                <a:gd name="T65" fmla="*/ 2147483647 h 779"/>
                <a:gd name="T66" fmla="*/ 2147483647 w 794"/>
                <a:gd name="T67" fmla="*/ 2147483647 h 779"/>
                <a:gd name="T68" fmla="*/ 2147483647 w 794"/>
                <a:gd name="T69" fmla="*/ 2147483647 h 779"/>
                <a:gd name="T70" fmla="*/ 2147483647 w 794"/>
                <a:gd name="T71" fmla="*/ 2147483647 h 779"/>
                <a:gd name="T72" fmla="*/ 2147483647 w 794"/>
                <a:gd name="T73" fmla="*/ 2147483647 h 779"/>
                <a:gd name="T74" fmla="*/ 2147483647 w 794"/>
                <a:gd name="T75" fmla="*/ 2147483647 h 779"/>
                <a:gd name="T76" fmla="*/ 2147483647 w 794"/>
                <a:gd name="T77" fmla="*/ 2147483647 h 779"/>
                <a:gd name="T78" fmla="*/ 2147483647 w 794"/>
                <a:gd name="T79" fmla="*/ 2147483647 h 779"/>
                <a:gd name="T80" fmla="*/ 2147483647 w 794"/>
                <a:gd name="T81" fmla="*/ 2147483647 h 779"/>
                <a:gd name="T82" fmla="*/ 2147483647 w 794"/>
                <a:gd name="T83" fmla="*/ 2147483647 h 779"/>
                <a:gd name="T84" fmla="*/ 2147483647 w 794"/>
                <a:gd name="T85" fmla="*/ 2147483647 h 779"/>
                <a:gd name="T86" fmla="*/ 2147483647 w 794"/>
                <a:gd name="T87" fmla="*/ 2147483647 h 779"/>
                <a:gd name="T88" fmla="*/ 2147483647 w 794"/>
                <a:gd name="T89" fmla="*/ 2147483647 h 779"/>
                <a:gd name="T90" fmla="*/ 2147483647 w 794"/>
                <a:gd name="T91" fmla="*/ 2147483647 h 779"/>
                <a:gd name="T92" fmla="*/ 2147483647 w 794"/>
                <a:gd name="T93" fmla="*/ 2147483647 h 779"/>
                <a:gd name="T94" fmla="*/ 2147483647 w 794"/>
                <a:gd name="T95" fmla="*/ 2147483647 h 779"/>
                <a:gd name="T96" fmla="*/ 2147483647 w 794"/>
                <a:gd name="T97" fmla="*/ 2147483647 h 779"/>
                <a:gd name="T98" fmla="*/ 2147483647 w 794"/>
                <a:gd name="T99" fmla="*/ 2147483647 h 779"/>
                <a:gd name="T100" fmla="*/ 2147483647 w 794"/>
                <a:gd name="T101" fmla="*/ 2147483647 h 779"/>
                <a:gd name="T102" fmla="*/ 2147483647 w 794"/>
                <a:gd name="T103" fmla="*/ 2147483647 h 77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4"/>
                <a:gd name="T157" fmla="*/ 0 h 779"/>
                <a:gd name="T158" fmla="*/ 794 w 794"/>
                <a:gd name="T159" fmla="*/ 779 h 77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4" h="779">
                  <a:moveTo>
                    <a:pt x="93" y="638"/>
                  </a:moveTo>
                  <a:lnTo>
                    <a:pt x="57" y="567"/>
                  </a:lnTo>
                  <a:lnTo>
                    <a:pt x="142" y="496"/>
                  </a:lnTo>
                  <a:lnTo>
                    <a:pt x="128" y="354"/>
                  </a:lnTo>
                  <a:lnTo>
                    <a:pt x="114" y="305"/>
                  </a:lnTo>
                  <a:lnTo>
                    <a:pt x="50" y="255"/>
                  </a:lnTo>
                  <a:lnTo>
                    <a:pt x="0" y="227"/>
                  </a:lnTo>
                  <a:lnTo>
                    <a:pt x="22" y="106"/>
                  </a:lnTo>
                  <a:lnTo>
                    <a:pt x="64" y="35"/>
                  </a:lnTo>
                  <a:lnTo>
                    <a:pt x="71" y="0"/>
                  </a:lnTo>
                  <a:lnTo>
                    <a:pt x="100" y="0"/>
                  </a:lnTo>
                  <a:lnTo>
                    <a:pt x="135" y="71"/>
                  </a:lnTo>
                  <a:lnTo>
                    <a:pt x="178" y="106"/>
                  </a:lnTo>
                  <a:lnTo>
                    <a:pt x="192" y="113"/>
                  </a:lnTo>
                  <a:lnTo>
                    <a:pt x="248" y="71"/>
                  </a:lnTo>
                  <a:lnTo>
                    <a:pt x="263" y="49"/>
                  </a:lnTo>
                  <a:lnTo>
                    <a:pt x="277" y="71"/>
                  </a:lnTo>
                  <a:lnTo>
                    <a:pt x="298" y="64"/>
                  </a:lnTo>
                  <a:lnTo>
                    <a:pt x="312" y="85"/>
                  </a:lnTo>
                  <a:lnTo>
                    <a:pt x="362" y="64"/>
                  </a:lnTo>
                  <a:lnTo>
                    <a:pt x="390" y="92"/>
                  </a:lnTo>
                  <a:lnTo>
                    <a:pt x="489" y="28"/>
                  </a:lnTo>
                  <a:lnTo>
                    <a:pt x="518" y="49"/>
                  </a:lnTo>
                  <a:lnTo>
                    <a:pt x="539" y="78"/>
                  </a:lnTo>
                  <a:lnTo>
                    <a:pt x="567" y="99"/>
                  </a:lnTo>
                  <a:lnTo>
                    <a:pt x="624" y="78"/>
                  </a:lnTo>
                  <a:lnTo>
                    <a:pt x="688" y="99"/>
                  </a:lnTo>
                  <a:lnTo>
                    <a:pt x="730" y="92"/>
                  </a:lnTo>
                  <a:lnTo>
                    <a:pt x="766" y="106"/>
                  </a:lnTo>
                  <a:lnTo>
                    <a:pt x="787" y="305"/>
                  </a:lnTo>
                  <a:lnTo>
                    <a:pt x="787" y="354"/>
                  </a:lnTo>
                  <a:lnTo>
                    <a:pt x="773" y="354"/>
                  </a:lnTo>
                  <a:lnTo>
                    <a:pt x="794" y="383"/>
                  </a:lnTo>
                  <a:lnTo>
                    <a:pt x="787" y="517"/>
                  </a:lnTo>
                  <a:lnTo>
                    <a:pt x="794" y="567"/>
                  </a:lnTo>
                  <a:lnTo>
                    <a:pt x="723" y="560"/>
                  </a:lnTo>
                  <a:lnTo>
                    <a:pt x="723" y="546"/>
                  </a:lnTo>
                  <a:lnTo>
                    <a:pt x="681" y="567"/>
                  </a:lnTo>
                  <a:lnTo>
                    <a:pt x="667" y="560"/>
                  </a:lnTo>
                  <a:lnTo>
                    <a:pt x="603" y="574"/>
                  </a:lnTo>
                  <a:lnTo>
                    <a:pt x="582" y="758"/>
                  </a:lnTo>
                  <a:lnTo>
                    <a:pt x="546" y="772"/>
                  </a:lnTo>
                  <a:lnTo>
                    <a:pt x="489" y="779"/>
                  </a:lnTo>
                  <a:lnTo>
                    <a:pt x="461" y="730"/>
                  </a:lnTo>
                  <a:lnTo>
                    <a:pt x="461" y="687"/>
                  </a:lnTo>
                  <a:lnTo>
                    <a:pt x="404" y="680"/>
                  </a:lnTo>
                  <a:lnTo>
                    <a:pt x="341" y="560"/>
                  </a:lnTo>
                  <a:lnTo>
                    <a:pt x="277" y="531"/>
                  </a:lnTo>
                  <a:lnTo>
                    <a:pt x="227" y="560"/>
                  </a:lnTo>
                  <a:lnTo>
                    <a:pt x="156" y="581"/>
                  </a:lnTo>
                  <a:lnTo>
                    <a:pt x="135" y="645"/>
                  </a:lnTo>
                  <a:lnTo>
                    <a:pt x="93" y="638"/>
                  </a:lnTo>
                  <a:close/>
                </a:path>
              </a:pathLst>
            </a:custGeom>
            <a:grpFill/>
            <a:ln w="9525">
              <a:solidFill>
                <a:srgbClr val="452744"/>
              </a:solidFill>
              <a:round/>
              <a:headEnd/>
              <a:tailEnd/>
            </a:ln>
          </p:spPr>
          <p:txBody>
            <a:bodyPr/>
            <a:lstStyle/>
            <a:p>
              <a:pPr fontAlgn="base">
                <a:spcBef>
                  <a:spcPct val="0"/>
                </a:spcBef>
                <a:spcAft>
                  <a:spcPct val="0"/>
                </a:spcAft>
              </a:pPr>
              <a:endParaRPr lang="en-GB" sz="2000" dirty="0">
                <a:solidFill>
                  <a:srgbClr val="1A1A70"/>
                </a:solidFill>
              </a:endParaRPr>
            </a:p>
          </p:txBody>
        </p:sp>
      </p:grpSp>
      <p:grpSp>
        <p:nvGrpSpPr>
          <p:cNvPr id="167" name="Group 166"/>
          <p:cNvGrpSpPr/>
          <p:nvPr/>
        </p:nvGrpSpPr>
        <p:grpSpPr>
          <a:xfrm>
            <a:off x="3563999" y="1299497"/>
            <a:ext cx="5221320" cy="3456405"/>
            <a:chOff x="1880180" y="2417127"/>
            <a:chExt cx="5221320" cy="3456405"/>
          </a:xfrm>
        </p:grpSpPr>
        <p:sp>
          <p:nvSpPr>
            <p:cNvPr id="168" name="Text Box 445"/>
            <p:cNvSpPr txBox="1">
              <a:spLocks noChangeArrowheads="1"/>
            </p:cNvSpPr>
            <p:nvPr/>
          </p:nvSpPr>
          <p:spPr bwMode="auto">
            <a:xfrm rot="21569785">
              <a:off x="4388339" y="4572273"/>
              <a:ext cx="314189" cy="138499"/>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900" dirty="0">
                  <a:solidFill>
                    <a:schemeClr val="bg1"/>
                  </a:solidFill>
                  <a:latin typeface="Arial"/>
                </a:rPr>
                <a:t>King’s</a:t>
              </a:r>
            </a:p>
          </p:txBody>
        </p:sp>
        <p:sp>
          <p:nvSpPr>
            <p:cNvPr id="169" name="Text Box 418"/>
            <p:cNvSpPr txBox="1">
              <a:spLocks noChangeArrowheads="1"/>
            </p:cNvSpPr>
            <p:nvPr/>
          </p:nvSpPr>
          <p:spPr bwMode="auto">
            <a:xfrm rot="21588667">
              <a:off x="6560816" y="3637449"/>
              <a:ext cx="540684" cy="138499"/>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900" dirty="0">
                  <a:solidFill>
                    <a:srgbClr val="000000"/>
                  </a:solidFill>
                  <a:latin typeface="Arial"/>
                </a:rPr>
                <a:t>Queen’s</a:t>
              </a:r>
            </a:p>
          </p:txBody>
        </p:sp>
        <p:sp>
          <p:nvSpPr>
            <p:cNvPr id="170" name="Text Box 419"/>
            <p:cNvSpPr txBox="1">
              <a:spLocks noChangeArrowheads="1"/>
            </p:cNvSpPr>
            <p:nvPr/>
          </p:nvSpPr>
          <p:spPr bwMode="auto">
            <a:xfrm rot="21588667">
              <a:off x="5112865" y="3217041"/>
              <a:ext cx="880987" cy="138499"/>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900" dirty="0" err="1">
                  <a:solidFill>
                    <a:srgbClr val="000000"/>
                  </a:solidFill>
                  <a:latin typeface="Arial"/>
                </a:rPr>
                <a:t>Whipps</a:t>
              </a:r>
              <a:r>
                <a:rPr lang="en-GB" sz="900" dirty="0">
                  <a:solidFill>
                    <a:srgbClr val="000000"/>
                  </a:solidFill>
                  <a:latin typeface="Arial"/>
                </a:rPr>
                <a:t> </a:t>
              </a:r>
              <a:r>
                <a:rPr lang="en-GB" sz="900" dirty="0" smtClean="0">
                  <a:solidFill>
                    <a:srgbClr val="000000"/>
                  </a:solidFill>
                  <a:latin typeface="Arial"/>
                </a:rPr>
                <a:t>Cross</a:t>
              </a:r>
              <a:endParaRPr lang="en-GB" sz="900" dirty="0">
                <a:solidFill>
                  <a:srgbClr val="000000"/>
                </a:solidFill>
                <a:latin typeface="Arial"/>
              </a:endParaRPr>
            </a:p>
          </p:txBody>
        </p:sp>
        <p:sp>
          <p:nvSpPr>
            <p:cNvPr id="171" name="Text Box 420"/>
            <p:cNvSpPr txBox="1">
              <a:spLocks noChangeArrowheads="1"/>
            </p:cNvSpPr>
            <p:nvPr/>
          </p:nvSpPr>
          <p:spPr bwMode="auto">
            <a:xfrm rot="21588667">
              <a:off x="5217635" y="3835781"/>
              <a:ext cx="455254" cy="138499"/>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900" dirty="0">
                  <a:solidFill>
                    <a:srgbClr val="000000"/>
                  </a:solidFill>
                  <a:latin typeface="Arial"/>
                </a:rPr>
                <a:t>Newham</a:t>
              </a:r>
            </a:p>
          </p:txBody>
        </p:sp>
        <p:sp>
          <p:nvSpPr>
            <p:cNvPr id="172" name="Text Box 421"/>
            <p:cNvSpPr txBox="1">
              <a:spLocks noChangeArrowheads="1"/>
            </p:cNvSpPr>
            <p:nvPr/>
          </p:nvSpPr>
          <p:spPr bwMode="auto">
            <a:xfrm rot="21588667">
              <a:off x="4737063" y="3450157"/>
              <a:ext cx="613332" cy="138499"/>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900" dirty="0">
                  <a:solidFill>
                    <a:srgbClr val="000000"/>
                  </a:solidFill>
                  <a:latin typeface="Arial"/>
                </a:rPr>
                <a:t>Homerton</a:t>
              </a:r>
            </a:p>
          </p:txBody>
        </p:sp>
        <p:sp>
          <p:nvSpPr>
            <p:cNvPr id="175" name="Text Box 422"/>
            <p:cNvSpPr txBox="1">
              <a:spLocks noChangeArrowheads="1"/>
            </p:cNvSpPr>
            <p:nvPr/>
          </p:nvSpPr>
          <p:spPr bwMode="auto">
            <a:xfrm rot="21588667">
              <a:off x="5955949" y="3370836"/>
              <a:ext cx="647614" cy="138499"/>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900" dirty="0">
                  <a:solidFill>
                    <a:srgbClr val="000000"/>
                  </a:solidFill>
                  <a:latin typeface="Arial"/>
                </a:rPr>
                <a:t>King </a:t>
              </a:r>
              <a:r>
                <a:rPr lang="en-GB" sz="900" dirty="0" smtClean="0">
                  <a:solidFill>
                    <a:srgbClr val="000000"/>
                  </a:solidFill>
                  <a:latin typeface="Arial"/>
                </a:rPr>
                <a:t>George</a:t>
              </a:r>
              <a:endParaRPr lang="en-GB" sz="900" dirty="0">
                <a:solidFill>
                  <a:srgbClr val="000000"/>
                </a:solidFill>
                <a:latin typeface="Arial"/>
              </a:endParaRPr>
            </a:p>
          </p:txBody>
        </p:sp>
        <p:sp>
          <p:nvSpPr>
            <p:cNvPr id="179" name="Rectangle 424"/>
            <p:cNvSpPr>
              <a:spLocks noChangeArrowheads="1"/>
            </p:cNvSpPr>
            <p:nvPr/>
          </p:nvSpPr>
          <p:spPr bwMode="auto">
            <a:xfrm rot="15025">
              <a:off x="4375413" y="2417127"/>
              <a:ext cx="813617" cy="276999"/>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30275" fontAlgn="base">
                <a:spcBef>
                  <a:spcPct val="0"/>
                </a:spcBef>
                <a:spcAft>
                  <a:spcPct val="0"/>
                </a:spcAft>
                <a:buSzPct val="120000"/>
              </a:pPr>
              <a:r>
                <a:rPr lang="en-GB" sz="900" dirty="0">
                  <a:solidFill>
                    <a:schemeClr val="bg1"/>
                  </a:solidFill>
                </a:rPr>
                <a:t>North Middlesex</a:t>
              </a:r>
            </a:p>
          </p:txBody>
        </p:sp>
        <p:sp>
          <p:nvSpPr>
            <p:cNvPr id="181" name="Rectangle 427"/>
            <p:cNvSpPr>
              <a:spLocks noChangeArrowheads="1"/>
            </p:cNvSpPr>
            <p:nvPr/>
          </p:nvSpPr>
          <p:spPr bwMode="auto">
            <a:xfrm rot="15025">
              <a:off x="4060772" y="3251747"/>
              <a:ext cx="577081" cy="138499"/>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900" dirty="0">
                  <a:solidFill>
                    <a:schemeClr val="bg1"/>
                  </a:solidFill>
                </a:rPr>
                <a:t>Whittington</a:t>
              </a:r>
            </a:p>
          </p:txBody>
        </p:sp>
        <p:sp>
          <p:nvSpPr>
            <p:cNvPr id="182" name="Rectangle 429"/>
            <p:cNvSpPr>
              <a:spLocks noChangeArrowheads="1"/>
            </p:cNvSpPr>
            <p:nvPr>
              <p:custDataLst>
                <p:tags r:id="rId3"/>
              </p:custDataLst>
            </p:nvPr>
          </p:nvSpPr>
          <p:spPr bwMode="auto">
            <a:xfrm rot="21572222">
              <a:off x="2796910" y="2968840"/>
              <a:ext cx="553610" cy="276999"/>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defTabSz="912813" fontAlgn="base">
                <a:spcBef>
                  <a:spcPct val="0"/>
                </a:spcBef>
                <a:spcAft>
                  <a:spcPct val="0"/>
                </a:spcAft>
                <a:buSzPct val="120000"/>
                <a:tabLst>
                  <a:tab pos="360363" algn="l"/>
                </a:tabLst>
              </a:pPr>
              <a:r>
                <a:rPr lang="en-GB" sz="900" dirty="0">
                  <a:solidFill>
                    <a:srgbClr val="000000"/>
                  </a:solidFill>
                </a:rPr>
                <a:t>Northwick </a:t>
              </a:r>
              <a:r>
                <a:rPr lang="en-GB" sz="900" dirty="0" smtClean="0">
                  <a:solidFill>
                    <a:srgbClr val="000000"/>
                  </a:solidFill>
                </a:rPr>
                <a:t>Park</a:t>
              </a:r>
              <a:endParaRPr lang="en-GB" sz="900" dirty="0">
                <a:solidFill>
                  <a:srgbClr val="000000"/>
                </a:solidFill>
              </a:endParaRPr>
            </a:p>
          </p:txBody>
        </p:sp>
        <p:sp>
          <p:nvSpPr>
            <p:cNvPr id="183" name="Rectangle 430"/>
            <p:cNvSpPr>
              <a:spLocks noChangeArrowheads="1"/>
            </p:cNvSpPr>
            <p:nvPr>
              <p:custDataLst>
                <p:tags r:id="rId4"/>
              </p:custDataLst>
            </p:nvPr>
          </p:nvSpPr>
          <p:spPr bwMode="auto">
            <a:xfrm rot="21572222">
              <a:off x="1880180" y="3422031"/>
              <a:ext cx="506549" cy="138499"/>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900" dirty="0">
                  <a:solidFill>
                    <a:srgbClr val="000000"/>
                  </a:solidFill>
                </a:rPr>
                <a:t>Hillingdon</a:t>
              </a:r>
            </a:p>
          </p:txBody>
        </p:sp>
        <p:sp>
          <p:nvSpPr>
            <p:cNvPr id="184" name="Rectangle 431"/>
            <p:cNvSpPr>
              <a:spLocks noChangeArrowheads="1"/>
            </p:cNvSpPr>
            <p:nvPr>
              <p:custDataLst>
                <p:tags r:id="rId5"/>
              </p:custDataLst>
            </p:nvPr>
          </p:nvSpPr>
          <p:spPr bwMode="auto">
            <a:xfrm rot="21572222">
              <a:off x="2340863" y="4158019"/>
              <a:ext cx="519373" cy="276999"/>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900" dirty="0">
                  <a:solidFill>
                    <a:srgbClr val="000000"/>
                  </a:solidFill>
                </a:rPr>
                <a:t>West </a:t>
              </a:r>
              <a:endParaRPr lang="en-GB" sz="900" dirty="0" smtClean="0">
                <a:solidFill>
                  <a:srgbClr val="000000"/>
                </a:solidFill>
              </a:endParaRPr>
            </a:p>
            <a:p>
              <a:pPr defTabSz="930275" fontAlgn="base">
                <a:spcBef>
                  <a:spcPct val="0"/>
                </a:spcBef>
                <a:spcAft>
                  <a:spcPct val="0"/>
                </a:spcAft>
                <a:buSzPct val="120000"/>
              </a:pPr>
              <a:r>
                <a:rPr lang="en-GB" sz="900" dirty="0" smtClean="0">
                  <a:solidFill>
                    <a:srgbClr val="000000"/>
                  </a:solidFill>
                </a:rPr>
                <a:t>Middlesex</a:t>
              </a:r>
              <a:endParaRPr lang="en-GB" sz="900" dirty="0">
                <a:solidFill>
                  <a:srgbClr val="000000"/>
                </a:solidFill>
              </a:endParaRPr>
            </a:p>
          </p:txBody>
        </p:sp>
        <p:sp>
          <p:nvSpPr>
            <p:cNvPr id="186" name="Rectangle 432"/>
            <p:cNvSpPr>
              <a:spLocks noChangeArrowheads="1"/>
            </p:cNvSpPr>
            <p:nvPr>
              <p:custDataLst>
                <p:tags r:id="rId6"/>
              </p:custDataLst>
            </p:nvPr>
          </p:nvSpPr>
          <p:spPr bwMode="auto">
            <a:xfrm rot="21572222">
              <a:off x="2960737" y="3613426"/>
              <a:ext cx="718145" cy="138499"/>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900" dirty="0">
                  <a:solidFill>
                    <a:srgbClr val="000000"/>
                  </a:solidFill>
                </a:rPr>
                <a:t>Hammersmith</a:t>
              </a:r>
            </a:p>
          </p:txBody>
        </p:sp>
        <p:sp>
          <p:nvSpPr>
            <p:cNvPr id="187" name="Rectangle 434"/>
            <p:cNvSpPr>
              <a:spLocks noChangeArrowheads="1"/>
            </p:cNvSpPr>
            <p:nvPr>
              <p:custDataLst>
                <p:tags r:id="rId7"/>
              </p:custDataLst>
            </p:nvPr>
          </p:nvSpPr>
          <p:spPr bwMode="auto">
            <a:xfrm rot="21572222">
              <a:off x="2575715" y="3623087"/>
              <a:ext cx="320601" cy="138499"/>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900" dirty="0">
                  <a:solidFill>
                    <a:srgbClr val="000000"/>
                  </a:solidFill>
                </a:rPr>
                <a:t>Ealing</a:t>
              </a:r>
            </a:p>
          </p:txBody>
        </p:sp>
        <p:sp>
          <p:nvSpPr>
            <p:cNvPr id="188" name="Rectangle 451"/>
            <p:cNvSpPr>
              <a:spLocks noChangeArrowheads="1"/>
            </p:cNvSpPr>
            <p:nvPr>
              <p:custDataLst>
                <p:tags r:id="rId8"/>
              </p:custDataLst>
            </p:nvPr>
          </p:nvSpPr>
          <p:spPr bwMode="auto">
            <a:xfrm rot="21572222">
              <a:off x="3431180" y="3798307"/>
              <a:ext cx="438118" cy="276999"/>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defTabSz="912813" fontAlgn="base">
                <a:spcBef>
                  <a:spcPct val="0"/>
                </a:spcBef>
                <a:spcAft>
                  <a:spcPct val="0"/>
                </a:spcAft>
                <a:buSzPct val="120000"/>
              </a:pPr>
              <a:r>
                <a:rPr lang="en-GB" sz="900" dirty="0">
                  <a:solidFill>
                    <a:srgbClr val="000000"/>
                  </a:solidFill>
                </a:rPr>
                <a:t>Charing </a:t>
              </a:r>
              <a:endParaRPr lang="en-GB" sz="900" dirty="0" smtClean="0">
                <a:solidFill>
                  <a:srgbClr val="000000"/>
                </a:solidFill>
              </a:endParaRPr>
            </a:p>
            <a:p>
              <a:pPr defTabSz="912813" fontAlgn="base">
                <a:spcBef>
                  <a:spcPct val="0"/>
                </a:spcBef>
                <a:spcAft>
                  <a:spcPct val="0"/>
                </a:spcAft>
                <a:buSzPct val="120000"/>
              </a:pPr>
              <a:r>
                <a:rPr lang="en-GB" sz="900" dirty="0" smtClean="0">
                  <a:solidFill>
                    <a:srgbClr val="000000"/>
                  </a:solidFill>
                </a:rPr>
                <a:t>Cross</a:t>
              </a:r>
              <a:endParaRPr lang="en-GB" sz="900" dirty="0">
                <a:solidFill>
                  <a:srgbClr val="000000"/>
                </a:solidFill>
              </a:endParaRPr>
            </a:p>
          </p:txBody>
        </p:sp>
        <p:sp>
          <p:nvSpPr>
            <p:cNvPr id="189" name="Rectangle 453"/>
            <p:cNvSpPr>
              <a:spLocks noChangeArrowheads="1"/>
            </p:cNvSpPr>
            <p:nvPr/>
          </p:nvSpPr>
          <p:spPr bwMode="auto">
            <a:xfrm rot="21597381">
              <a:off x="4067997" y="5450574"/>
              <a:ext cx="436017" cy="138499"/>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900" dirty="0">
                  <a:solidFill>
                    <a:srgbClr val="000000"/>
                  </a:solidFill>
                </a:rPr>
                <a:t>Croydon</a:t>
              </a:r>
            </a:p>
          </p:txBody>
        </p:sp>
        <p:sp>
          <p:nvSpPr>
            <p:cNvPr id="199" name="Rectangle 454"/>
            <p:cNvSpPr>
              <a:spLocks noChangeArrowheads="1"/>
            </p:cNvSpPr>
            <p:nvPr/>
          </p:nvSpPr>
          <p:spPr bwMode="auto">
            <a:xfrm rot="21597381">
              <a:off x="3491933" y="5162540"/>
              <a:ext cx="442429" cy="138499"/>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900" dirty="0">
                  <a:solidFill>
                    <a:srgbClr val="000000"/>
                  </a:solidFill>
                </a:rPr>
                <a:t>St Helier</a:t>
              </a:r>
            </a:p>
          </p:txBody>
        </p:sp>
        <p:sp>
          <p:nvSpPr>
            <p:cNvPr id="201" name="Rectangle 459"/>
            <p:cNvSpPr>
              <a:spLocks noChangeArrowheads="1"/>
            </p:cNvSpPr>
            <p:nvPr/>
          </p:nvSpPr>
          <p:spPr bwMode="auto">
            <a:xfrm rot="21597381">
              <a:off x="2771853" y="4730490"/>
              <a:ext cx="448841" cy="138499"/>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900" dirty="0">
                  <a:solidFill>
                    <a:srgbClr val="000000"/>
                  </a:solidFill>
                </a:rPr>
                <a:t>Kingston</a:t>
              </a:r>
            </a:p>
          </p:txBody>
        </p:sp>
        <p:sp>
          <p:nvSpPr>
            <p:cNvPr id="205" name="Rectangle 465"/>
            <p:cNvSpPr>
              <a:spLocks noChangeArrowheads="1"/>
            </p:cNvSpPr>
            <p:nvPr>
              <p:custDataLst>
                <p:tags r:id="rId9"/>
              </p:custDataLst>
            </p:nvPr>
          </p:nvSpPr>
          <p:spPr bwMode="auto">
            <a:xfrm rot="21572222">
              <a:off x="3852475" y="4222399"/>
              <a:ext cx="324863" cy="138499"/>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defTabSz="912813" fontAlgn="base">
                <a:spcBef>
                  <a:spcPct val="0"/>
                </a:spcBef>
                <a:spcAft>
                  <a:spcPct val="0"/>
                </a:spcAft>
                <a:buSzPct val="120000"/>
              </a:pPr>
              <a:r>
                <a:rPr lang="en-GB" sz="900" dirty="0">
                  <a:solidFill>
                    <a:srgbClr val="000000"/>
                  </a:solidFill>
                </a:rPr>
                <a:t>C&amp;W</a:t>
              </a:r>
            </a:p>
          </p:txBody>
        </p:sp>
        <p:sp>
          <p:nvSpPr>
            <p:cNvPr id="207" name="Text Box 483"/>
            <p:cNvSpPr txBox="1">
              <a:spLocks noChangeArrowheads="1"/>
            </p:cNvSpPr>
            <p:nvPr/>
          </p:nvSpPr>
          <p:spPr bwMode="auto">
            <a:xfrm rot="21569785">
              <a:off x="4256931" y="4261160"/>
              <a:ext cx="583494" cy="138499"/>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900" dirty="0">
                  <a:solidFill>
                    <a:schemeClr val="bg1"/>
                  </a:solidFill>
                  <a:latin typeface="Arial"/>
                </a:rPr>
                <a:t>St Thomas’</a:t>
              </a:r>
            </a:p>
          </p:txBody>
        </p:sp>
        <p:sp>
          <p:nvSpPr>
            <p:cNvPr id="208" name="Text Box 450"/>
            <p:cNvSpPr txBox="1">
              <a:spLocks noChangeArrowheads="1"/>
            </p:cNvSpPr>
            <p:nvPr/>
          </p:nvSpPr>
          <p:spPr bwMode="auto">
            <a:xfrm rot="21569785">
              <a:off x="4932633" y="5735033"/>
              <a:ext cx="851620" cy="138499"/>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900" dirty="0">
                  <a:solidFill>
                    <a:schemeClr val="bg1"/>
                  </a:solidFill>
                  <a:latin typeface="Arial"/>
                </a:rPr>
                <a:t>Princess Royal</a:t>
              </a:r>
            </a:p>
          </p:txBody>
        </p:sp>
        <p:sp>
          <p:nvSpPr>
            <p:cNvPr id="210" name="Text Box 445"/>
            <p:cNvSpPr txBox="1">
              <a:spLocks noChangeArrowheads="1"/>
            </p:cNvSpPr>
            <p:nvPr/>
          </p:nvSpPr>
          <p:spPr bwMode="auto">
            <a:xfrm rot="21569785">
              <a:off x="4932639" y="4800389"/>
              <a:ext cx="519373" cy="138499"/>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900" dirty="0">
                  <a:solidFill>
                    <a:schemeClr val="bg1"/>
                  </a:solidFill>
                  <a:latin typeface="Arial"/>
                </a:rPr>
                <a:t>Lewisham</a:t>
              </a:r>
            </a:p>
          </p:txBody>
        </p:sp>
      </p:grpSp>
      <p:sp>
        <p:nvSpPr>
          <p:cNvPr id="214" name="Rectangle 454"/>
          <p:cNvSpPr>
            <a:spLocks noChangeArrowheads="1"/>
          </p:cNvSpPr>
          <p:nvPr/>
        </p:nvSpPr>
        <p:spPr bwMode="auto">
          <a:xfrm rot="21597381">
            <a:off x="5135097" y="3402648"/>
            <a:ext cx="609141" cy="138499"/>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900" dirty="0">
                <a:solidFill>
                  <a:srgbClr val="000000"/>
                </a:solidFill>
              </a:rPr>
              <a:t>St </a:t>
            </a:r>
            <a:r>
              <a:rPr lang="en-GB" sz="900" dirty="0" smtClean="0">
                <a:solidFill>
                  <a:srgbClr val="000000"/>
                </a:solidFill>
              </a:rPr>
              <a:t>George’s</a:t>
            </a:r>
            <a:endParaRPr lang="en-GB" sz="900" dirty="0">
              <a:solidFill>
                <a:srgbClr val="000000"/>
              </a:solidFill>
            </a:endParaRPr>
          </a:p>
        </p:txBody>
      </p:sp>
      <p:sp>
        <p:nvSpPr>
          <p:cNvPr id="220" name="Freeform 184"/>
          <p:cNvSpPr>
            <a:spLocks/>
          </p:cNvSpPr>
          <p:nvPr/>
        </p:nvSpPr>
        <p:spPr bwMode="auto">
          <a:xfrm rot="21597381">
            <a:off x="4671680" y="3717066"/>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accent2">
              <a:lumMod val="50000"/>
            </a:schemeClr>
          </a:solidFill>
          <a:ln w="0">
            <a:solidFill>
              <a:srgbClr val="452744"/>
            </a:solidFill>
            <a:round/>
            <a:headEnd/>
            <a:tailEnd/>
          </a:ln>
        </p:spPr>
        <p:txBody>
          <a:bodyPr/>
          <a:lstStyle/>
          <a:p>
            <a:pPr fontAlgn="base">
              <a:spcBef>
                <a:spcPct val="0"/>
              </a:spcBef>
              <a:spcAft>
                <a:spcPct val="0"/>
              </a:spcAft>
            </a:pPr>
            <a:endParaRPr lang="en-GB" sz="900" dirty="0">
              <a:solidFill>
                <a:srgbClr val="1A1A70"/>
              </a:solidFill>
            </a:endParaRPr>
          </a:p>
        </p:txBody>
      </p:sp>
      <p:sp>
        <p:nvSpPr>
          <p:cNvPr id="221" name="Freeform 184"/>
          <p:cNvSpPr>
            <a:spLocks/>
          </p:cNvSpPr>
          <p:nvPr/>
        </p:nvSpPr>
        <p:spPr bwMode="auto">
          <a:xfrm rot="21597381">
            <a:off x="7017551" y="4475609"/>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rgbClr val="EDDEEC"/>
          </a:solidFill>
          <a:ln w="0">
            <a:solidFill>
              <a:srgbClr val="EDDEEC"/>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222" name="Freeform 184"/>
          <p:cNvSpPr>
            <a:spLocks/>
          </p:cNvSpPr>
          <p:nvPr/>
        </p:nvSpPr>
        <p:spPr bwMode="auto">
          <a:xfrm rot="21597381">
            <a:off x="6523882" y="3609233"/>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rgbClr val="EDDEEC"/>
          </a:solidFill>
          <a:ln w="0">
            <a:solidFill>
              <a:srgbClr val="EDDEEC"/>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223" name="Freeform 184"/>
          <p:cNvSpPr>
            <a:spLocks/>
          </p:cNvSpPr>
          <p:nvPr/>
        </p:nvSpPr>
        <p:spPr bwMode="auto">
          <a:xfrm rot="21597381">
            <a:off x="4382463" y="2401810"/>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accent2">
              <a:lumMod val="50000"/>
            </a:schemeClr>
          </a:solidFill>
          <a:ln w="0">
            <a:solidFill>
              <a:schemeClr val="accent2">
                <a:lumMod val="50000"/>
              </a:schemeClr>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224" name="Freeform 184"/>
          <p:cNvSpPr>
            <a:spLocks/>
          </p:cNvSpPr>
          <p:nvPr/>
        </p:nvSpPr>
        <p:spPr bwMode="auto">
          <a:xfrm rot="21597381">
            <a:off x="3753908" y="2204513"/>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accent2">
              <a:lumMod val="50000"/>
            </a:schemeClr>
          </a:solidFill>
          <a:ln w="0">
            <a:solidFill>
              <a:schemeClr val="accent2">
                <a:lumMod val="50000"/>
              </a:schemeClr>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225" name="Freeform 184"/>
          <p:cNvSpPr>
            <a:spLocks/>
          </p:cNvSpPr>
          <p:nvPr/>
        </p:nvSpPr>
        <p:spPr bwMode="auto">
          <a:xfrm rot="21597381">
            <a:off x="4239632" y="2936166"/>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accent2">
              <a:lumMod val="50000"/>
            </a:schemeClr>
          </a:solidFill>
          <a:ln w="0">
            <a:solidFill>
              <a:schemeClr val="accent2">
                <a:lumMod val="50000"/>
              </a:schemeClr>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226" name="Freeform 184"/>
          <p:cNvSpPr>
            <a:spLocks/>
          </p:cNvSpPr>
          <p:nvPr/>
        </p:nvSpPr>
        <p:spPr bwMode="auto">
          <a:xfrm rot="21597381">
            <a:off x="5031720" y="2887468"/>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accent2">
              <a:lumMod val="50000"/>
            </a:schemeClr>
          </a:solidFill>
          <a:ln w="0">
            <a:solidFill>
              <a:schemeClr val="accent2">
                <a:lumMod val="50000"/>
              </a:schemeClr>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227" name="Freeform 184"/>
          <p:cNvSpPr>
            <a:spLocks/>
          </p:cNvSpPr>
          <p:nvPr/>
        </p:nvSpPr>
        <p:spPr bwMode="auto">
          <a:xfrm rot="21597381">
            <a:off x="4942746" y="2671444"/>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accent2">
              <a:lumMod val="50000"/>
            </a:schemeClr>
          </a:solidFill>
          <a:ln w="0">
            <a:solidFill>
              <a:schemeClr val="accent2">
                <a:lumMod val="50000"/>
              </a:schemeClr>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228" name="Freeform 184"/>
          <p:cNvSpPr>
            <a:spLocks/>
          </p:cNvSpPr>
          <p:nvPr/>
        </p:nvSpPr>
        <p:spPr bwMode="auto">
          <a:xfrm rot="21597381">
            <a:off x="5963778" y="2276906"/>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accent2">
              <a:lumMod val="50000"/>
            </a:schemeClr>
          </a:solidFill>
          <a:ln w="0">
            <a:solidFill>
              <a:schemeClr val="accent2">
                <a:lumMod val="50000"/>
              </a:schemeClr>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229" name="Freeform 184"/>
          <p:cNvSpPr>
            <a:spLocks/>
          </p:cNvSpPr>
          <p:nvPr/>
        </p:nvSpPr>
        <p:spPr bwMode="auto">
          <a:xfrm rot="21597381">
            <a:off x="7102986" y="2887468"/>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accent2">
              <a:lumMod val="50000"/>
            </a:schemeClr>
          </a:solidFill>
          <a:ln w="0">
            <a:solidFill>
              <a:schemeClr val="accent2">
                <a:lumMod val="50000"/>
              </a:schemeClr>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230" name="Freeform 184"/>
          <p:cNvSpPr>
            <a:spLocks/>
          </p:cNvSpPr>
          <p:nvPr/>
        </p:nvSpPr>
        <p:spPr bwMode="auto">
          <a:xfrm rot="21597381">
            <a:off x="7538212" y="2368821"/>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accent2">
              <a:lumMod val="50000"/>
            </a:schemeClr>
          </a:solidFill>
          <a:ln w="0">
            <a:solidFill>
              <a:schemeClr val="accent2">
                <a:lumMod val="50000"/>
              </a:schemeClr>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231" name="Freeform 184"/>
          <p:cNvSpPr>
            <a:spLocks/>
          </p:cNvSpPr>
          <p:nvPr/>
        </p:nvSpPr>
        <p:spPr bwMode="auto">
          <a:xfrm rot="21597381">
            <a:off x="8192569" y="2549258"/>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accent2">
              <a:lumMod val="50000"/>
            </a:schemeClr>
          </a:solidFill>
          <a:ln w="0">
            <a:solidFill>
              <a:schemeClr val="accent2">
                <a:lumMod val="50000"/>
              </a:schemeClr>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232" name="Freeform 184"/>
          <p:cNvSpPr>
            <a:spLocks/>
          </p:cNvSpPr>
          <p:nvPr/>
        </p:nvSpPr>
        <p:spPr bwMode="auto">
          <a:xfrm rot="21597381">
            <a:off x="6352277" y="1617219"/>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accent2">
              <a:lumMod val="50000"/>
            </a:schemeClr>
          </a:solidFill>
          <a:ln w="0">
            <a:solidFill>
              <a:schemeClr val="accent2">
                <a:lumMod val="50000"/>
              </a:schemeClr>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233" name="Freeform 184"/>
          <p:cNvSpPr>
            <a:spLocks/>
          </p:cNvSpPr>
          <p:nvPr/>
        </p:nvSpPr>
        <p:spPr bwMode="auto">
          <a:xfrm rot="21597381">
            <a:off x="6742946" y="2072070"/>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noFill/>
          <a:ln w="19050">
            <a:solidFill>
              <a:schemeClr val="accent2">
                <a:lumMod val="50000"/>
              </a:schemeClr>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234" name="Freeform 184"/>
          <p:cNvSpPr>
            <a:spLocks/>
          </p:cNvSpPr>
          <p:nvPr/>
        </p:nvSpPr>
        <p:spPr bwMode="auto">
          <a:xfrm rot="21597381">
            <a:off x="4726722" y="2144078"/>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noFill/>
          <a:ln w="19050">
            <a:solidFill>
              <a:schemeClr val="accent2">
                <a:lumMod val="50000"/>
              </a:schemeClr>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235" name="Freeform 184"/>
          <p:cNvSpPr>
            <a:spLocks/>
          </p:cNvSpPr>
          <p:nvPr/>
        </p:nvSpPr>
        <p:spPr bwMode="auto">
          <a:xfrm rot="21597381">
            <a:off x="6327864" y="2360102"/>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noFill/>
          <a:ln w="19050">
            <a:solidFill>
              <a:schemeClr val="accent2">
                <a:lumMod val="50000"/>
              </a:schemeClr>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236" name="Freeform 184"/>
          <p:cNvSpPr>
            <a:spLocks/>
          </p:cNvSpPr>
          <p:nvPr/>
        </p:nvSpPr>
        <p:spPr bwMode="auto">
          <a:xfrm rot="21597381">
            <a:off x="6166882" y="3319516"/>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noFill/>
          <a:ln w="19050">
            <a:solidFill>
              <a:srgbClr val="EDDEEC"/>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237" name="Freeform 184"/>
          <p:cNvSpPr>
            <a:spLocks/>
          </p:cNvSpPr>
          <p:nvPr/>
        </p:nvSpPr>
        <p:spPr bwMode="auto">
          <a:xfrm rot="21597381">
            <a:off x="5391760" y="3296206"/>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noFill/>
          <a:ln w="19050">
            <a:solidFill>
              <a:schemeClr val="accent2">
                <a:lumMod val="50000"/>
              </a:schemeClr>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238" name="Freeform 184"/>
          <p:cNvSpPr>
            <a:spLocks/>
          </p:cNvSpPr>
          <p:nvPr/>
        </p:nvSpPr>
        <p:spPr bwMode="auto">
          <a:xfrm rot="21597381">
            <a:off x="5374794" y="4149114"/>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noFill/>
          <a:ln w="19050">
            <a:solidFill>
              <a:srgbClr val="452744"/>
            </a:solidFill>
            <a:round/>
            <a:headEnd/>
            <a:tailEnd/>
          </a:ln>
        </p:spPr>
        <p:txBody>
          <a:bodyPr/>
          <a:lstStyle/>
          <a:p>
            <a:pPr fontAlgn="base">
              <a:spcBef>
                <a:spcPct val="0"/>
              </a:spcBef>
              <a:spcAft>
                <a:spcPct val="0"/>
              </a:spcAft>
            </a:pPr>
            <a:endParaRPr lang="en-GB" sz="900" dirty="0">
              <a:solidFill>
                <a:srgbClr val="1A1A70"/>
              </a:solidFill>
            </a:endParaRPr>
          </a:p>
        </p:txBody>
      </p:sp>
      <p:sp>
        <p:nvSpPr>
          <p:cNvPr id="239" name="Freeform 184"/>
          <p:cNvSpPr>
            <a:spLocks/>
          </p:cNvSpPr>
          <p:nvPr/>
        </p:nvSpPr>
        <p:spPr bwMode="auto">
          <a:xfrm rot="21597381">
            <a:off x="5950858" y="4183612"/>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noFill/>
          <a:ln w="19050">
            <a:solidFill>
              <a:srgbClr val="452744"/>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240" name="Freeform 184"/>
          <p:cNvSpPr>
            <a:spLocks/>
          </p:cNvSpPr>
          <p:nvPr/>
        </p:nvSpPr>
        <p:spPr bwMode="auto">
          <a:xfrm rot="21597381">
            <a:off x="5535776" y="3008174"/>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noFill/>
          <a:ln w="19050">
            <a:solidFill>
              <a:schemeClr val="accent2">
                <a:lumMod val="50000"/>
              </a:schemeClr>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241" name="Freeform 184"/>
          <p:cNvSpPr>
            <a:spLocks/>
          </p:cNvSpPr>
          <p:nvPr/>
        </p:nvSpPr>
        <p:spPr bwMode="auto">
          <a:xfrm rot="21597381">
            <a:off x="5679792" y="2864158"/>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noFill/>
          <a:ln w="19050">
            <a:solidFill>
              <a:schemeClr val="accent2">
                <a:lumMod val="50000"/>
              </a:schemeClr>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242" name="Rectangle 433"/>
          <p:cNvSpPr>
            <a:spLocks noChangeArrowheads="1"/>
          </p:cNvSpPr>
          <p:nvPr>
            <p:custDataLst>
              <p:tags r:id="rId1"/>
            </p:custDataLst>
          </p:nvPr>
        </p:nvSpPr>
        <p:spPr bwMode="auto">
          <a:xfrm rot="21572222">
            <a:off x="5701929" y="2930902"/>
            <a:ext cx="480901" cy="138499"/>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900" dirty="0">
                <a:solidFill>
                  <a:srgbClr val="000000"/>
                </a:solidFill>
              </a:rPr>
              <a:t>St Mary’s</a:t>
            </a:r>
          </a:p>
        </p:txBody>
      </p:sp>
      <p:sp>
        <p:nvSpPr>
          <p:cNvPr id="243" name="Freeform 184"/>
          <p:cNvSpPr>
            <a:spLocks/>
          </p:cNvSpPr>
          <p:nvPr/>
        </p:nvSpPr>
        <p:spPr bwMode="auto">
          <a:xfrm rot="21597381">
            <a:off x="6094874" y="3080182"/>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noFill/>
          <a:ln w="19050">
            <a:solidFill>
              <a:srgbClr val="EDDEEC"/>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244" name="Freeform 184"/>
          <p:cNvSpPr>
            <a:spLocks/>
          </p:cNvSpPr>
          <p:nvPr/>
        </p:nvSpPr>
        <p:spPr bwMode="auto">
          <a:xfrm rot="21597381">
            <a:off x="7812397" y="4557852"/>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noFill/>
          <a:ln w="19050">
            <a:solidFill>
              <a:srgbClr val="452744"/>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245" name="Rectangle 429"/>
          <p:cNvSpPr>
            <a:spLocks noChangeArrowheads="1"/>
          </p:cNvSpPr>
          <p:nvPr>
            <p:custDataLst>
              <p:tags r:id="rId2"/>
            </p:custDataLst>
          </p:nvPr>
        </p:nvSpPr>
        <p:spPr bwMode="auto">
          <a:xfrm rot="21572222">
            <a:off x="7957487" y="4517920"/>
            <a:ext cx="553610" cy="276999"/>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defTabSz="912813" fontAlgn="base">
              <a:spcBef>
                <a:spcPct val="0"/>
              </a:spcBef>
              <a:spcAft>
                <a:spcPct val="0"/>
              </a:spcAft>
              <a:buSzPct val="120000"/>
              <a:tabLst>
                <a:tab pos="360363" algn="l"/>
              </a:tabLst>
            </a:pPr>
            <a:r>
              <a:rPr lang="en-GB" sz="900" dirty="0" smtClean="0">
                <a:solidFill>
                  <a:srgbClr val="000000"/>
                </a:solidFill>
              </a:rPr>
              <a:t>More than 1 session</a:t>
            </a:r>
            <a:endParaRPr lang="en-GB" sz="900" dirty="0">
              <a:solidFill>
                <a:srgbClr val="000000"/>
              </a:solidFill>
            </a:endParaRPr>
          </a:p>
        </p:txBody>
      </p:sp>
      <p:sp>
        <p:nvSpPr>
          <p:cNvPr id="111" name="Rectangle 110"/>
          <p:cNvSpPr/>
          <p:nvPr/>
        </p:nvSpPr>
        <p:spPr>
          <a:xfrm>
            <a:off x="1498577" y="5733255"/>
            <a:ext cx="752848" cy="287771"/>
          </a:xfrm>
          <a:prstGeom prst="rect">
            <a:avLst/>
          </a:prstGeom>
        </p:spPr>
        <p:txBody>
          <a:bodyPr wrap="square" lIns="0" tIns="0" rIns="0" bIns="0">
            <a:spAutoFit/>
          </a:bodyPr>
          <a:lstStyle/>
          <a:p>
            <a:pPr algn="r">
              <a:lnSpc>
                <a:spcPct val="85000"/>
              </a:lnSpc>
            </a:pPr>
            <a:r>
              <a:rPr lang="en-US" sz="1100" b="1" dirty="0" smtClean="0">
                <a:solidFill>
                  <a:schemeClr val="bg1"/>
                </a:solidFill>
              </a:rPr>
              <a:t>ED Clinical</a:t>
            </a:r>
          </a:p>
          <a:p>
            <a:pPr algn="r">
              <a:lnSpc>
                <a:spcPct val="85000"/>
              </a:lnSpc>
            </a:pPr>
            <a:r>
              <a:rPr lang="en-US" sz="1100" dirty="0" smtClean="0">
                <a:solidFill>
                  <a:schemeClr val="bg1"/>
                </a:solidFill>
                <a:ea typeface="Open Sans Extrabold" pitchFamily="34" charset="0"/>
                <a:cs typeface="Open Sans Extrabold" pitchFamily="34" charset="0"/>
              </a:rPr>
              <a:t>55%</a:t>
            </a:r>
          </a:p>
        </p:txBody>
      </p:sp>
      <p:sp>
        <p:nvSpPr>
          <p:cNvPr id="112" name="Rectangle 111"/>
          <p:cNvSpPr/>
          <p:nvPr/>
        </p:nvSpPr>
        <p:spPr>
          <a:xfrm>
            <a:off x="922513" y="4293095"/>
            <a:ext cx="283796" cy="287771"/>
          </a:xfrm>
          <a:prstGeom prst="rect">
            <a:avLst/>
          </a:prstGeom>
        </p:spPr>
        <p:txBody>
          <a:bodyPr wrap="none" lIns="0" tIns="0" rIns="0" bIns="0">
            <a:spAutoFit/>
          </a:bodyPr>
          <a:lstStyle/>
          <a:p>
            <a:pPr algn="r">
              <a:lnSpc>
                <a:spcPct val="85000"/>
              </a:lnSpc>
            </a:pPr>
            <a:r>
              <a:rPr lang="en-US" sz="1100" b="1" dirty="0" smtClean="0">
                <a:solidFill>
                  <a:schemeClr val="bg1"/>
                </a:solidFill>
              </a:rPr>
              <a:t>LAS</a:t>
            </a:r>
          </a:p>
          <a:p>
            <a:pPr algn="r">
              <a:lnSpc>
                <a:spcPct val="85000"/>
              </a:lnSpc>
            </a:pPr>
            <a:r>
              <a:rPr lang="en-US" sz="1100" dirty="0" smtClean="0">
                <a:solidFill>
                  <a:schemeClr val="bg1"/>
                </a:solidFill>
              </a:rPr>
              <a:t>9%</a:t>
            </a:r>
            <a:endParaRPr lang="en-US" sz="1100" dirty="0">
              <a:solidFill>
                <a:schemeClr val="bg1"/>
              </a:solidFill>
            </a:endParaRPr>
          </a:p>
        </p:txBody>
      </p:sp>
      <p:sp>
        <p:nvSpPr>
          <p:cNvPr id="113" name="Rectangle 112"/>
          <p:cNvSpPr/>
          <p:nvPr/>
        </p:nvSpPr>
        <p:spPr>
          <a:xfrm>
            <a:off x="1694981" y="3819589"/>
            <a:ext cx="360040" cy="287771"/>
          </a:xfrm>
          <a:prstGeom prst="rect">
            <a:avLst/>
          </a:prstGeom>
        </p:spPr>
        <p:txBody>
          <a:bodyPr wrap="square" lIns="0" tIns="0" rIns="0" bIns="0">
            <a:spAutoFit/>
          </a:bodyPr>
          <a:lstStyle/>
          <a:p>
            <a:pPr>
              <a:lnSpc>
                <a:spcPct val="85000"/>
              </a:lnSpc>
            </a:pPr>
            <a:r>
              <a:rPr lang="en-US" sz="1100" b="1" dirty="0" smtClean="0">
                <a:solidFill>
                  <a:schemeClr val="bg1"/>
                </a:solidFill>
                <a:ea typeface="Open Sans Extrabold" pitchFamily="34" charset="0"/>
                <a:cs typeface="Open Sans Extrabold" pitchFamily="34" charset="0"/>
              </a:rPr>
              <a:t>N/A</a:t>
            </a:r>
          </a:p>
          <a:p>
            <a:pPr>
              <a:lnSpc>
                <a:spcPct val="85000"/>
              </a:lnSpc>
            </a:pPr>
            <a:r>
              <a:rPr lang="en-US" sz="1100" dirty="0" smtClean="0">
                <a:solidFill>
                  <a:schemeClr val="bg1"/>
                </a:solidFill>
                <a:ea typeface="Open Sans Extrabold" pitchFamily="34" charset="0"/>
                <a:cs typeface="Open Sans Extrabold" pitchFamily="34" charset="0"/>
              </a:rPr>
              <a:t> 5%</a:t>
            </a:r>
            <a:endParaRPr lang="en-US" sz="1100" dirty="0">
              <a:solidFill>
                <a:schemeClr val="bg1"/>
              </a:solidFill>
              <a:ea typeface="Open Sans Extrabold" pitchFamily="34" charset="0"/>
              <a:cs typeface="Open Sans Extrabold" pitchFamily="34" charset="0"/>
            </a:endParaRPr>
          </a:p>
        </p:txBody>
      </p:sp>
      <p:sp>
        <p:nvSpPr>
          <p:cNvPr id="114" name="Rectangle 113"/>
          <p:cNvSpPr/>
          <p:nvPr/>
        </p:nvSpPr>
        <p:spPr>
          <a:xfrm rot="19714284">
            <a:off x="2168342" y="4644468"/>
            <a:ext cx="943782" cy="287771"/>
          </a:xfrm>
          <a:prstGeom prst="rect">
            <a:avLst/>
          </a:prstGeom>
        </p:spPr>
        <p:txBody>
          <a:bodyPr wrap="square" lIns="0" tIns="0" rIns="0" bIns="0">
            <a:spAutoFit/>
          </a:bodyPr>
          <a:lstStyle/>
          <a:p>
            <a:pPr algn="r">
              <a:lnSpc>
                <a:spcPct val="85000"/>
              </a:lnSpc>
            </a:pPr>
            <a:r>
              <a:rPr lang="en-US" sz="1100" b="1" dirty="0" smtClean="0">
                <a:solidFill>
                  <a:schemeClr val="bg1"/>
                </a:solidFill>
              </a:rPr>
              <a:t>Student</a:t>
            </a:r>
          </a:p>
          <a:p>
            <a:pPr algn="r">
              <a:lnSpc>
                <a:spcPct val="85000"/>
              </a:lnSpc>
            </a:pPr>
            <a:r>
              <a:rPr lang="en-US" sz="1100" dirty="0" smtClean="0">
                <a:solidFill>
                  <a:schemeClr val="bg1"/>
                </a:solidFill>
                <a:ea typeface="Open Sans Extrabold" pitchFamily="34" charset="0"/>
                <a:cs typeface="Open Sans Extrabold" pitchFamily="34" charset="0"/>
              </a:rPr>
              <a:t>4%</a:t>
            </a:r>
            <a:endParaRPr lang="en-US" sz="1100" dirty="0">
              <a:solidFill>
                <a:schemeClr val="bg1"/>
              </a:solidFill>
              <a:ea typeface="Open Sans Extrabold" pitchFamily="34" charset="0"/>
              <a:cs typeface="Open Sans Extrabold" pitchFamily="34" charset="0"/>
            </a:endParaRPr>
          </a:p>
        </p:txBody>
      </p:sp>
      <p:sp>
        <p:nvSpPr>
          <p:cNvPr id="115" name="Rectangle 114"/>
          <p:cNvSpPr/>
          <p:nvPr/>
        </p:nvSpPr>
        <p:spPr>
          <a:xfrm>
            <a:off x="2132634" y="3986486"/>
            <a:ext cx="529849" cy="287771"/>
          </a:xfrm>
          <a:prstGeom prst="rect">
            <a:avLst/>
          </a:prstGeom>
        </p:spPr>
        <p:txBody>
          <a:bodyPr wrap="square" lIns="0" tIns="0" rIns="0" bIns="0">
            <a:spAutoFit/>
          </a:bodyPr>
          <a:lstStyle/>
          <a:p>
            <a:pPr algn="r">
              <a:lnSpc>
                <a:spcPct val="85000"/>
              </a:lnSpc>
            </a:pPr>
            <a:r>
              <a:rPr lang="en-US" sz="1100" b="1" dirty="0" smtClean="0">
                <a:solidFill>
                  <a:schemeClr val="bg1"/>
                </a:solidFill>
                <a:ea typeface="Open Sans Extrabold" pitchFamily="34" charset="0"/>
                <a:cs typeface="Open Sans Extrabold" pitchFamily="34" charset="0"/>
              </a:rPr>
              <a:t>Psych</a:t>
            </a:r>
          </a:p>
          <a:p>
            <a:pPr algn="r">
              <a:lnSpc>
                <a:spcPct val="85000"/>
              </a:lnSpc>
            </a:pPr>
            <a:r>
              <a:rPr lang="en-US" sz="1100" dirty="0" smtClean="0">
                <a:solidFill>
                  <a:schemeClr val="bg1"/>
                </a:solidFill>
                <a:ea typeface="Open Sans Extrabold" pitchFamily="34" charset="0"/>
                <a:cs typeface="Open Sans Extrabold" pitchFamily="34" charset="0"/>
              </a:rPr>
              <a:t>10%</a:t>
            </a:r>
          </a:p>
        </p:txBody>
      </p:sp>
      <p:sp>
        <p:nvSpPr>
          <p:cNvPr id="116" name="Rectangle 115"/>
          <p:cNvSpPr/>
          <p:nvPr/>
        </p:nvSpPr>
        <p:spPr>
          <a:xfrm>
            <a:off x="930103" y="3789300"/>
            <a:ext cx="585190" cy="287771"/>
          </a:xfrm>
          <a:prstGeom prst="rect">
            <a:avLst/>
          </a:prstGeom>
        </p:spPr>
        <p:txBody>
          <a:bodyPr wrap="square" lIns="0" tIns="0" rIns="0" bIns="0">
            <a:spAutoFit/>
          </a:bodyPr>
          <a:lstStyle/>
          <a:p>
            <a:pPr algn="r">
              <a:lnSpc>
                <a:spcPct val="85000"/>
              </a:lnSpc>
            </a:pPr>
            <a:r>
              <a:rPr lang="en-US" sz="1100" b="1" dirty="0" smtClean="0">
                <a:solidFill>
                  <a:schemeClr val="bg1"/>
                </a:solidFill>
                <a:ea typeface="Open Sans Extrabold" pitchFamily="34" charset="0"/>
                <a:cs typeface="Open Sans Extrabold" pitchFamily="34" charset="0"/>
              </a:rPr>
              <a:t>Police</a:t>
            </a:r>
          </a:p>
          <a:p>
            <a:pPr algn="r">
              <a:lnSpc>
                <a:spcPct val="85000"/>
              </a:lnSpc>
            </a:pPr>
            <a:r>
              <a:rPr lang="en-US" sz="1100" dirty="0" smtClean="0">
                <a:solidFill>
                  <a:schemeClr val="bg1"/>
                </a:solidFill>
              </a:rPr>
              <a:t>7%</a:t>
            </a:r>
            <a:endParaRPr lang="en-US" sz="1100" dirty="0">
              <a:solidFill>
                <a:schemeClr val="bg1"/>
              </a:solidFill>
            </a:endParaRPr>
          </a:p>
        </p:txBody>
      </p:sp>
      <p:sp>
        <p:nvSpPr>
          <p:cNvPr id="117" name="Rectangle 116"/>
          <p:cNvSpPr/>
          <p:nvPr/>
        </p:nvSpPr>
        <p:spPr>
          <a:xfrm rot="925896">
            <a:off x="168376" y="4764242"/>
            <a:ext cx="1088897" cy="274691"/>
          </a:xfrm>
          <a:prstGeom prst="rect">
            <a:avLst/>
          </a:prstGeom>
        </p:spPr>
        <p:txBody>
          <a:bodyPr wrap="square" lIns="0" tIns="0" rIns="0" bIns="0">
            <a:spAutoFit/>
          </a:bodyPr>
          <a:lstStyle/>
          <a:p>
            <a:pPr algn="r">
              <a:lnSpc>
                <a:spcPct val="85000"/>
              </a:lnSpc>
            </a:pPr>
            <a:r>
              <a:rPr lang="en-US" sz="1050" b="1" dirty="0" smtClean="0">
                <a:solidFill>
                  <a:schemeClr val="accent5"/>
                </a:solidFill>
              </a:rPr>
              <a:t>ED Non-clinical </a:t>
            </a:r>
            <a:r>
              <a:rPr lang="en-US" sz="1050" dirty="0">
                <a:solidFill>
                  <a:schemeClr val="accent5"/>
                </a:solidFill>
              </a:rPr>
              <a:t>2</a:t>
            </a:r>
            <a:r>
              <a:rPr lang="en-US" sz="1050" dirty="0" smtClean="0">
                <a:solidFill>
                  <a:schemeClr val="accent5"/>
                </a:solidFill>
              </a:rPr>
              <a:t>%</a:t>
            </a:r>
            <a:endParaRPr lang="en-US" sz="1050" dirty="0">
              <a:solidFill>
                <a:schemeClr val="accent5"/>
              </a:solidFill>
            </a:endParaRPr>
          </a:p>
        </p:txBody>
      </p:sp>
      <p:sp>
        <p:nvSpPr>
          <p:cNvPr id="118" name="TextBox 117"/>
          <p:cNvSpPr txBox="1"/>
          <p:nvPr/>
        </p:nvSpPr>
        <p:spPr>
          <a:xfrm>
            <a:off x="663073" y="6381328"/>
            <a:ext cx="2663911" cy="369332"/>
          </a:xfrm>
          <a:prstGeom prst="rect">
            <a:avLst/>
          </a:prstGeom>
          <a:noFill/>
        </p:spPr>
        <p:txBody>
          <a:bodyPr wrap="square" rtlCol="0">
            <a:spAutoFit/>
          </a:bodyPr>
          <a:lstStyle/>
          <a:p>
            <a:r>
              <a:rPr lang="en-US" sz="900" dirty="0" smtClean="0"/>
              <a:t>Proportions of staff that attended MHA ED training sessions in 2018-19</a:t>
            </a:r>
            <a:endParaRPr lang="en-US" sz="900" dirty="0"/>
          </a:p>
        </p:txBody>
      </p:sp>
      <p:sp>
        <p:nvSpPr>
          <p:cNvPr id="119" name="Rectangle 118"/>
          <p:cNvSpPr/>
          <p:nvPr/>
        </p:nvSpPr>
        <p:spPr>
          <a:xfrm rot="19394995">
            <a:off x="2536238" y="4208853"/>
            <a:ext cx="902873" cy="137345"/>
          </a:xfrm>
          <a:prstGeom prst="rect">
            <a:avLst/>
          </a:prstGeom>
        </p:spPr>
        <p:txBody>
          <a:bodyPr wrap="square" lIns="0" tIns="0" rIns="0" bIns="0">
            <a:spAutoFit/>
          </a:bodyPr>
          <a:lstStyle/>
          <a:p>
            <a:pPr algn="r">
              <a:lnSpc>
                <a:spcPct val="85000"/>
              </a:lnSpc>
            </a:pPr>
            <a:r>
              <a:rPr lang="en-US" sz="1050" b="1" dirty="0" smtClean="0">
                <a:solidFill>
                  <a:schemeClr val="accent5"/>
                </a:solidFill>
              </a:rPr>
              <a:t>Security </a:t>
            </a:r>
            <a:r>
              <a:rPr lang="en-US" sz="1050" dirty="0">
                <a:solidFill>
                  <a:schemeClr val="accent5"/>
                </a:solidFill>
              </a:rPr>
              <a:t>2</a:t>
            </a:r>
            <a:r>
              <a:rPr lang="en-US" sz="1050" dirty="0" smtClean="0">
                <a:solidFill>
                  <a:schemeClr val="accent5"/>
                </a:solidFill>
                <a:ea typeface="Open Sans Extrabold" pitchFamily="34" charset="0"/>
                <a:cs typeface="Open Sans Extrabold" pitchFamily="34" charset="0"/>
              </a:rPr>
              <a:t>%</a:t>
            </a:r>
            <a:endParaRPr lang="en-US" sz="1050" dirty="0">
              <a:solidFill>
                <a:schemeClr val="accent5"/>
              </a:solidFill>
              <a:ea typeface="Open Sans Extrabold" pitchFamily="34" charset="0"/>
              <a:cs typeface="Open Sans Extrabold" pitchFamily="34" charset="0"/>
            </a:endParaRPr>
          </a:p>
        </p:txBody>
      </p:sp>
      <p:sp>
        <p:nvSpPr>
          <p:cNvPr id="120" name="Rectangle 119"/>
          <p:cNvSpPr/>
          <p:nvPr/>
        </p:nvSpPr>
        <p:spPr>
          <a:xfrm rot="18827052">
            <a:off x="2082442" y="4193329"/>
            <a:ext cx="1322191" cy="137345"/>
          </a:xfrm>
          <a:prstGeom prst="rect">
            <a:avLst/>
          </a:prstGeom>
        </p:spPr>
        <p:txBody>
          <a:bodyPr wrap="square" lIns="0" tIns="0" rIns="0" bIns="0">
            <a:spAutoFit/>
          </a:bodyPr>
          <a:lstStyle/>
          <a:p>
            <a:pPr algn="r">
              <a:lnSpc>
                <a:spcPct val="85000"/>
              </a:lnSpc>
            </a:pPr>
            <a:r>
              <a:rPr lang="en-US" sz="1050" b="1" dirty="0" smtClean="0">
                <a:solidFill>
                  <a:schemeClr val="accent5"/>
                </a:solidFill>
              </a:rPr>
              <a:t>Safeguarding 0.5</a:t>
            </a:r>
            <a:r>
              <a:rPr lang="en-US" sz="1050" dirty="0" smtClean="0">
                <a:solidFill>
                  <a:schemeClr val="accent5"/>
                </a:solidFill>
                <a:ea typeface="Open Sans Extrabold" pitchFamily="34" charset="0"/>
                <a:cs typeface="Open Sans Extrabold" pitchFamily="34" charset="0"/>
              </a:rPr>
              <a:t>%</a:t>
            </a:r>
            <a:endParaRPr lang="en-US" sz="1050" dirty="0">
              <a:solidFill>
                <a:schemeClr val="accent5"/>
              </a:solidFill>
              <a:ea typeface="Open Sans Extrabold" pitchFamily="34" charset="0"/>
              <a:cs typeface="Open Sans Extrabold" pitchFamily="34" charset="0"/>
            </a:endParaRPr>
          </a:p>
        </p:txBody>
      </p:sp>
      <p:sp>
        <p:nvSpPr>
          <p:cNvPr id="121" name="Rectangle 120"/>
          <p:cNvSpPr/>
          <p:nvPr/>
        </p:nvSpPr>
        <p:spPr>
          <a:xfrm rot="20589229">
            <a:off x="2939040" y="4643497"/>
            <a:ext cx="902873" cy="137345"/>
          </a:xfrm>
          <a:prstGeom prst="rect">
            <a:avLst/>
          </a:prstGeom>
        </p:spPr>
        <p:txBody>
          <a:bodyPr wrap="square" lIns="0" tIns="0" rIns="0" bIns="0">
            <a:spAutoFit/>
          </a:bodyPr>
          <a:lstStyle/>
          <a:p>
            <a:pPr algn="r">
              <a:lnSpc>
                <a:spcPct val="85000"/>
              </a:lnSpc>
            </a:pPr>
            <a:r>
              <a:rPr lang="en-US" sz="1050" b="1" dirty="0" smtClean="0">
                <a:solidFill>
                  <a:schemeClr val="accent5"/>
                </a:solidFill>
              </a:rPr>
              <a:t>Voluntary </a:t>
            </a:r>
            <a:r>
              <a:rPr lang="en-US" sz="1050" dirty="0" smtClean="0">
                <a:solidFill>
                  <a:schemeClr val="accent5"/>
                </a:solidFill>
              </a:rPr>
              <a:t>1</a:t>
            </a:r>
            <a:r>
              <a:rPr lang="en-US" sz="1050" dirty="0" smtClean="0">
                <a:solidFill>
                  <a:schemeClr val="accent5"/>
                </a:solidFill>
                <a:ea typeface="Open Sans Extrabold" pitchFamily="34" charset="0"/>
                <a:cs typeface="Open Sans Extrabold" pitchFamily="34" charset="0"/>
              </a:rPr>
              <a:t>%</a:t>
            </a:r>
            <a:endParaRPr lang="en-US" sz="1050" dirty="0">
              <a:solidFill>
                <a:schemeClr val="accent5"/>
              </a:solidFill>
              <a:ea typeface="Open Sans Extrabold" pitchFamily="34" charset="0"/>
              <a:cs typeface="Open Sans Extrabold" pitchFamily="34" charset="0"/>
            </a:endParaRPr>
          </a:p>
        </p:txBody>
      </p:sp>
      <p:sp>
        <p:nvSpPr>
          <p:cNvPr id="122" name="Rectangle 121"/>
          <p:cNvSpPr/>
          <p:nvPr/>
        </p:nvSpPr>
        <p:spPr>
          <a:xfrm rot="21121574">
            <a:off x="2362673" y="4895092"/>
            <a:ext cx="529849" cy="287771"/>
          </a:xfrm>
          <a:prstGeom prst="rect">
            <a:avLst/>
          </a:prstGeom>
        </p:spPr>
        <p:txBody>
          <a:bodyPr wrap="square" lIns="0" tIns="0" rIns="0" bIns="0">
            <a:spAutoFit/>
          </a:bodyPr>
          <a:lstStyle/>
          <a:p>
            <a:pPr algn="r">
              <a:lnSpc>
                <a:spcPct val="85000"/>
              </a:lnSpc>
            </a:pPr>
            <a:r>
              <a:rPr lang="en-US" sz="1100" b="1" dirty="0" smtClean="0">
                <a:ea typeface="Open Sans Extrabold" pitchFamily="34" charset="0"/>
                <a:cs typeface="Open Sans Extrabold" pitchFamily="34" charset="0"/>
              </a:rPr>
              <a:t>AMHP</a:t>
            </a:r>
          </a:p>
          <a:p>
            <a:pPr algn="r">
              <a:lnSpc>
                <a:spcPct val="85000"/>
              </a:lnSpc>
            </a:pPr>
            <a:r>
              <a:rPr lang="en-US" sz="1100" dirty="0">
                <a:ea typeface="Open Sans Extrabold" pitchFamily="34" charset="0"/>
                <a:cs typeface="Open Sans Extrabold" pitchFamily="34" charset="0"/>
              </a:rPr>
              <a:t>3</a:t>
            </a:r>
            <a:r>
              <a:rPr lang="en-US" sz="1100" dirty="0" smtClean="0">
                <a:ea typeface="Open Sans Extrabold" pitchFamily="34" charset="0"/>
                <a:cs typeface="Open Sans Extrabold" pitchFamily="34" charset="0"/>
              </a:rPr>
              <a:t>%</a:t>
            </a:r>
          </a:p>
        </p:txBody>
      </p:sp>
      <p:sp>
        <p:nvSpPr>
          <p:cNvPr id="123" name="Rectangle 122"/>
          <p:cNvSpPr/>
          <p:nvPr/>
        </p:nvSpPr>
        <p:spPr>
          <a:xfrm rot="16780344">
            <a:off x="1598725" y="3970013"/>
            <a:ext cx="1136014" cy="274691"/>
          </a:xfrm>
          <a:prstGeom prst="rect">
            <a:avLst/>
          </a:prstGeom>
        </p:spPr>
        <p:txBody>
          <a:bodyPr wrap="square" lIns="0" tIns="0" rIns="0" bIns="0">
            <a:spAutoFit/>
          </a:bodyPr>
          <a:lstStyle/>
          <a:p>
            <a:pPr algn="r">
              <a:lnSpc>
                <a:spcPct val="85000"/>
              </a:lnSpc>
            </a:pPr>
            <a:r>
              <a:rPr lang="en-US" sz="1050" b="1" dirty="0" err="1" smtClean="0">
                <a:solidFill>
                  <a:schemeClr val="accent5"/>
                </a:solidFill>
              </a:rPr>
              <a:t>Paed</a:t>
            </a:r>
            <a:r>
              <a:rPr lang="en-US" sz="1050" b="1" dirty="0" smtClean="0">
                <a:solidFill>
                  <a:schemeClr val="accent5"/>
                </a:solidFill>
              </a:rPr>
              <a:t> Clinical </a:t>
            </a:r>
          </a:p>
          <a:p>
            <a:pPr algn="r">
              <a:lnSpc>
                <a:spcPct val="85000"/>
              </a:lnSpc>
            </a:pPr>
            <a:r>
              <a:rPr lang="en-US" sz="1050" dirty="0" smtClean="0">
                <a:solidFill>
                  <a:schemeClr val="accent5"/>
                </a:solidFill>
              </a:rPr>
              <a:t>1</a:t>
            </a:r>
            <a:r>
              <a:rPr lang="en-US" sz="1050" dirty="0" smtClean="0">
                <a:solidFill>
                  <a:schemeClr val="accent5"/>
                </a:solidFill>
                <a:ea typeface="Open Sans Extrabold" pitchFamily="34" charset="0"/>
                <a:cs typeface="Open Sans Extrabold" pitchFamily="34" charset="0"/>
              </a:rPr>
              <a:t>%</a:t>
            </a:r>
            <a:endParaRPr lang="en-US" sz="1050" dirty="0">
              <a:solidFill>
                <a:schemeClr val="accent5"/>
              </a:solidFill>
              <a:ea typeface="Open Sans Extrabold" pitchFamily="34" charset="0"/>
              <a:cs typeface="Open Sans Extrabold" pitchFamily="34" charset="0"/>
            </a:endParaRPr>
          </a:p>
        </p:txBody>
      </p:sp>
      <p:pic>
        <p:nvPicPr>
          <p:cNvPr id="2051" name="Picture 3"/>
          <p:cNvPicPr>
            <a:picLocks noChangeAspect="1" noChangeArrowheads="1"/>
          </p:cNvPicPr>
          <p:nvPr/>
        </p:nvPicPr>
        <p:blipFill rotWithShape="1">
          <a:blip r:embed="rId18" cstate="print">
            <a:duotone>
              <a:schemeClr val="accent2">
                <a:shade val="45000"/>
                <a:satMod val="135000"/>
              </a:schemeClr>
              <a:prstClr val="white"/>
            </a:duotone>
            <a:extLst>
              <a:ext uri="{BEBA8EAE-BF5A-486C-A8C5-ECC9F3942E4B}">
                <a14:imgProps xmlns:a14="http://schemas.microsoft.com/office/drawing/2010/main">
                  <a14:imgLayer r:embed="rId19">
                    <a14:imgEffect>
                      <a14:backgroundRemoval t="8500" b="99000" l="1370" r="99087">
                        <a14:foregroundMark x1="20548" y1="24000" x2="20548" y2="24000"/>
                        <a14:foregroundMark x1="20548" y1="43500" x2="20548" y2="43500"/>
                        <a14:foregroundMark x1="63470" y1="30500" x2="63470" y2="30500"/>
                        <a14:foregroundMark x1="68037" y1="47000" x2="68037" y2="47000"/>
                        <a14:foregroundMark x1="64840" y1="84500" x2="64840" y2="84500"/>
                        <a14:foregroundMark x1="80365" y1="81000" x2="80365" y2="81000"/>
                      </a14:backgroundRemoval>
                    </a14:imgEffect>
                  </a14:imgLayer>
                </a14:imgProps>
              </a:ext>
              <a:ext uri="{28A0092B-C50C-407E-A947-70E740481C1C}">
                <a14:useLocalDpi xmlns:a14="http://schemas.microsoft.com/office/drawing/2010/main" val="0"/>
              </a:ext>
            </a:extLst>
          </a:blip>
          <a:srcRect t="4346"/>
          <a:stretch/>
        </p:blipFill>
        <p:spPr bwMode="auto">
          <a:xfrm>
            <a:off x="269454" y="736148"/>
            <a:ext cx="436712" cy="381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descr="Image result for repeat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7" name="Picture 9" descr="Interface Repeat"/>
          <p:cNvPicPr>
            <a:picLocks noChangeAspect="1" noChangeArrowheads="1"/>
          </p:cNvPicPr>
          <p:nvPr/>
        </p:nvPicPr>
        <p:blipFill>
          <a:blip r:embed="rId20"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2912" y="3031450"/>
            <a:ext cx="447303" cy="363320"/>
          </a:xfrm>
          <a:prstGeom prst="rect">
            <a:avLst/>
          </a:prstGeom>
          <a:noFill/>
          <a:extLst>
            <a:ext uri="{909E8E84-426E-40DD-AFC4-6F175D3DCCD1}">
              <a14:hiddenFill xmlns:a14="http://schemas.microsoft.com/office/drawing/2010/main">
                <a:solidFill>
                  <a:srgbClr val="FFFFFF"/>
                </a:solidFill>
              </a14:hiddenFill>
            </a:ext>
          </a:extLst>
        </p:spPr>
      </p:pic>
      <p:sp>
        <p:nvSpPr>
          <p:cNvPr id="127" name="Content Placeholder 4"/>
          <p:cNvSpPr txBox="1">
            <a:spLocks/>
          </p:cNvSpPr>
          <p:nvPr/>
        </p:nvSpPr>
        <p:spPr>
          <a:xfrm>
            <a:off x="6571735" y="5313354"/>
            <a:ext cx="2488481" cy="20387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900" dirty="0" smtClean="0"/>
              <a:t>Locations of London EDs in receipt of training</a:t>
            </a:r>
          </a:p>
        </p:txBody>
      </p:sp>
    </p:spTree>
    <p:extLst>
      <p:ext uri="{BB962C8B-B14F-4D97-AF65-F5344CB8AC3E}">
        <p14:creationId xmlns:p14="http://schemas.microsoft.com/office/powerpoint/2010/main" val="3802773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marL="0"/>
            <a:r>
              <a:rPr lang="en-GB" dirty="0" smtClean="0"/>
              <a:t>ED training sessions feedback</a:t>
            </a:r>
            <a:endParaRPr lang="en-GB" dirty="0"/>
          </a:p>
        </p:txBody>
      </p:sp>
      <p:sp>
        <p:nvSpPr>
          <p:cNvPr id="4" name="Slide Number Placeholder 3"/>
          <p:cNvSpPr>
            <a:spLocks noGrp="1"/>
          </p:cNvSpPr>
          <p:nvPr>
            <p:ph type="sldNum" sz="quarter" idx="14"/>
          </p:nvPr>
        </p:nvSpPr>
        <p:spPr>
          <a:xfrm>
            <a:off x="6902896" y="6381328"/>
            <a:ext cx="2133600" cy="365125"/>
          </a:xfrm>
        </p:spPr>
        <p:txBody>
          <a:bodyPr/>
          <a:lstStyle/>
          <a:p>
            <a:fld id="{8FC524A1-7B6A-464D-B8BC-8FE2E057339E}" type="slidenum">
              <a:rPr lang="en-GB" smtClean="0">
                <a:solidFill>
                  <a:srgbClr val="3F3F3F">
                    <a:lumMod val="50000"/>
                  </a:srgbClr>
                </a:solidFill>
              </a:rPr>
              <a:pPr/>
              <a:t>8</a:t>
            </a:fld>
            <a:endParaRPr lang="en-GB" dirty="0">
              <a:solidFill>
                <a:srgbClr val="3F3F3F">
                  <a:lumMod val="50000"/>
                </a:srgbClr>
              </a:solidFill>
            </a:endParaRPr>
          </a:p>
        </p:txBody>
      </p:sp>
      <p:sp>
        <p:nvSpPr>
          <p:cNvPr id="9" name="Rectangle 8"/>
          <p:cNvSpPr/>
          <p:nvPr/>
        </p:nvSpPr>
        <p:spPr>
          <a:xfrm>
            <a:off x="179512" y="5432737"/>
            <a:ext cx="7273503" cy="1092607"/>
          </a:xfrm>
          <a:prstGeom prst="rect">
            <a:avLst/>
          </a:prstGeom>
        </p:spPr>
        <p:txBody>
          <a:bodyPr wrap="square">
            <a:spAutoFit/>
          </a:bodyPr>
          <a:lstStyle/>
          <a:p>
            <a:r>
              <a:rPr lang="en-GB" sz="1300" dirty="0">
                <a:solidFill>
                  <a:srgbClr val="3F3F3F"/>
                </a:solidFill>
              </a:rPr>
              <a:t>A review of the feedback received during the autumn phase of training found that </a:t>
            </a:r>
            <a:r>
              <a:rPr lang="en-GB" sz="1300" b="1" dirty="0">
                <a:solidFill>
                  <a:srgbClr val="A25BA0"/>
                </a:solidFill>
              </a:rPr>
              <a:t>21% </a:t>
            </a:r>
            <a:r>
              <a:rPr lang="en-GB" sz="1300" dirty="0">
                <a:solidFill>
                  <a:srgbClr val="3F3F3F"/>
                </a:solidFill>
              </a:rPr>
              <a:t>of qualitative feedback included comments suggesting the sessions could be longer- reflecting their perceived value. In response, the length of the session was increased from 1.5 to 2 hours for the spring phase. The percentage of qualitative feedback commenting on time constraints reduced to just </a:t>
            </a:r>
            <a:r>
              <a:rPr lang="en-GB" sz="1300" b="1" dirty="0">
                <a:solidFill>
                  <a:srgbClr val="A25BA0"/>
                </a:solidFill>
              </a:rPr>
              <a:t>14% </a:t>
            </a:r>
            <a:r>
              <a:rPr lang="en-GB" sz="1300" dirty="0">
                <a:solidFill>
                  <a:srgbClr val="3F3F3F"/>
                </a:solidFill>
              </a:rPr>
              <a:t>in the spring phase of training as a result.</a:t>
            </a:r>
          </a:p>
        </p:txBody>
      </p:sp>
      <p:pic>
        <p:nvPicPr>
          <p:cNvPr id="133" name="Picture 5" descr="Image result for clock graphic"/>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t="-1" b="7857"/>
          <a:stretch/>
        </p:blipFill>
        <p:spPr bwMode="auto">
          <a:xfrm>
            <a:off x="7596519" y="5455096"/>
            <a:ext cx="813665" cy="810530"/>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4" descr="\\nwlondon.local\ClientZone\HLP\HLP\03 Comms\Corporate Comms\Branding\Icons\General icons\Misc. and fun\up.png"/>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410028" y="5597197"/>
            <a:ext cx="482452" cy="57797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79512" y="836712"/>
            <a:ext cx="8712967" cy="692497"/>
          </a:xfrm>
          <a:prstGeom prst="rect">
            <a:avLst/>
          </a:prstGeom>
        </p:spPr>
        <p:txBody>
          <a:bodyPr wrap="square">
            <a:spAutoFit/>
          </a:bodyPr>
          <a:lstStyle/>
          <a:p>
            <a:r>
              <a:rPr lang="en-GB" sz="1300" dirty="0">
                <a:solidFill>
                  <a:srgbClr val="3F3F3F"/>
                </a:solidFill>
              </a:rPr>
              <a:t>The workshops intended to facilitate learning and discussion between the different agencies involved in managing individuals in mental health crisis, to strengthen working relationships and, where possible, identify potential solutions to regular challenges. </a:t>
            </a:r>
          </a:p>
        </p:txBody>
      </p:sp>
      <p:grpSp>
        <p:nvGrpSpPr>
          <p:cNvPr id="19" name="Group 18"/>
          <p:cNvGrpSpPr/>
          <p:nvPr/>
        </p:nvGrpSpPr>
        <p:grpSpPr>
          <a:xfrm>
            <a:off x="683568" y="1988653"/>
            <a:ext cx="2196244" cy="2952515"/>
            <a:chOff x="755576" y="1338821"/>
            <a:chExt cx="1872208" cy="2952515"/>
          </a:xfrm>
        </p:grpSpPr>
        <p:sp>
          <p:nvSpPr>
            <p:cNvPr id="20" name="Isosceles Triangle 19"/>
            <p:cNvSpPr>
              <a:spLocks noChangeAspect="1"/>
            </p:cNvSpPr>
            <p:nvPr/>
          </p:nvSpPr>
          <p:spPr>
            <a:xfrm>
              <a:off x="755576" y="1338822"/>
              <a:ext cx="1872208" cy="1476164"/>
            </a:xfrm>
            <a:prstGeom prst="triangl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1" name="Isosceles Triangle 20"/>
            <p:cNvSpPr>
              <a:spLocks noChangeAspect="1"/>
            </p:cNvSpPr>
            <p:nvPr/>
          </p:nvSpPr>
          <p:spPr>
            <a:xfrm rot="10800000">
              <a:off x="1091939" y="1338821"/>
              <a:ext cx="606090" cy="477879"/>
            </a:xfrm>
            <a:prstGeom prst="triangle">
              <a:avLst/>
            </a:prstGeom>
            <a:gradFill flip="none" rotWithShape="1">
              <a:gsLst>
                <a:gs pos="0">
                  <a:schemeClr val="accent2">
                    <a:lumMod val="75000"/>
                  </a:schemeClr>
                </a:gs>
                <a:gs pos="100000">
                  <a:schemeClr val="accent2">
                    <a:lumMod val="40000"/>
                    <a:lumOff val="60000"/>
                  </a:schemeClr>
                </a:gs>
              </a:gsLst>
              <a:lin ang="1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2" name="Isosceles Triangle 21"/>
            <p:cNvSpPr>
              <a:spLocks noChangeAspect="1"/>
            </p:cNvSpPr>
            <p:nvPr/>
          </p:nvSpPr>
          <p:spPr>
            <a:xfrm rot="10800000">
              <a:off x="755576" y="2815172"/>
              <a:ext cx="1872208" cy="1476164"/>
            </a:xfrm>
            <a:prstGeom prst="triangl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grpSp>
        <p:nvGrpSpPr>
          <p:cNvPr id="26" name="Group 25"/>
          <p:cNvGrpSpPr/>
          <p:nvPr/>
        </p:nvGrpSpPr>
        <p:grpSpPr>
          <a:xfrm>
            <a:off x="2487589" y="1988653"/>
            <a:ext cx="2196244" cy="2952515"/>
            <a:chOff x="755576" y="1338821"/>
            <a:chExt cx="1872208" cy="2952515"/>
          </a:xfrm>
        </p:grpSpPr>
        <p:sp>
          <p:nvSpPr>
            <p:cNvPr id="27" name="Isosceles Triangle 26"/>
            <p:cNvSpPr>
              <a:spLocks noChangeAspect="1"/>
            </p:cNvSpPr>
            <p:nvPr/>
          </p:nvSpPr>
          <p:spPr>
            <a:xfrm>
              <a:off x="755576" y="1338822"/>
              <a:ext cx="1872208" cy="1476164"/>
            </a:xfrm>
            <a:prstGeom prst="triangl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8" name="Isosceles Triangle 27"/>
            <p:cNvSpPr>
              <a:spLocks noChangeAspect="1"/>
            </p:cNvSpPr>
            <p:nvPr/>
          </p:nvSpPr>
          <p:spPr>
            <a:xfrm rot="10800000">
              <a:off x="1091939" y="1338821"/>
              <a:ext cx="606090" cy="477879"/>
            </a:xfrm>
            <a:prstGeom prst="triangle">
              <a:avLst/>
            </a:prstGeom>
            <a:gradFill flip="none" rotWithShape="1">
              <a:gsLst>
                <a:gs pos="0">
                  <a:schemeClr val="accent2">
                    <a:lumMod val="75000"/>
                  </a:schemeClr>
                </a:gs>
                <a:gs pos="100000">
                  <a:schemeClr val="accent2">
                    <a:lumMod val="60000"/>
                    <a:lumOff val="40000"/>
                  </a:schemeClr>
                </a:gs>
              </a:gsLst>
              <a:lin ang="1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2" name="Isosceles Triangle 31"/>
            <p:cNvSpPr>
              <a:spLocks noChangeAspect="1"/>
            </p:cNvSpPr>
            <p:nvPr/>
          </p:nvSpPr>
          <p:spPr>
            <a:xfrm rot="10800000">
              <a:off x="755576" y="2815172"/>
              <a:ext cx="1872208" cy="1476164"/>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grpSp>
        <p:nvGrpSpPr>
          <p:cNvPr id="33" name="Group 32"/>
          <p:cNvGrpSpPr/>
          <p:nvPr/>
        </p:nvGrpSpPr>
        <p:grpSpPr>
          <a:xfrm>
            <a:off x="4292895" y="1988653"/>
            <a:ext cx="2196244" cy="2952515"/>
            <a:chOff x="755576" y="1338821"/>
            <a:chExt cx="1872208" cy="2952515"/>
          </a:xfrm>
        </p:grpSpPr>
        <p:sp>
          <p:nvSpPr>
            <p:cNvPr id="34" name="Isosceles Triangle 33"/>
            <p:cNvSpPr>
              <a:spLocks noChangeAspect="1"/>
            </p:cNvSpPr>
            <p:nvPr/>
          </p:nvSpPr>
          <p:spPr>
            <a:xfrm>
              <a:off x="755576" y="1338822"/>
              <a:ext cx="1872208" cy="1476164"/>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5" name="Isosceles Triangle 34"/>
            <p:cNvSpPr>
              <a:spLocks noChangeAspect="1"/>
            </p:cNvSpPr>
            <p:nvPr/>
          </p:nvSpPr>
          <p:spPr>
            <a:xfrm rot="10800000">
              <a:off x="1091939" y="1338821"/>
              <a:ext cx="606090" cy="477879"/>
            </a:xfrm>
            <a:prstGeom prst="triangle">
              <a:avLst/>
            </a:prstGeom>
            <a:gradFill flip="none" rotWithShape="1">
              <a:gsLst>
                <a:gs pos="0">
                  <a:schemeClr val="accent2">
                    <a:lumMod val="50000"/>
                  </a:schemeClr>
                </a:gs>
                <a:gs pos="100000">
                  <a:schemeClr val="accent2"/>
                </a:gs>
              </a:gsLst>
              <a:lin ang="1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6" name="Isosceles Triangle 35"/>
            <p:cNvSpPr>
              <a:spLocks noChangeAspect="1"/>
            </p:cNvSpPr>
            <p:nvPr/>
          </p:nvSpPr>
          <p:spPr>
            <a:xfrm rot="10800000">
              <a:off x="755576" y="2815172"/>
              <a:ext cx="1872208" cy="1476164"/>
            </a:xfrm>
            <a:prstGeom prst="triangl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grpSp>
        <p:nvGrpSpPr>
          <p:cNvPr id="37" name="Group 36"/>
          <p:cNvGrpSpPr/>
          <p:nvPr/>
        </p:nvGrpSpPr>
        <p:grpSpPr>
          <a:xfrm>
            <a:off x="6080541" y="1988653"/>
            <a:ext cx="2196244" cy="2952515"/>
            <a:chOff x="755576" y="1338821"/>
            <a:chExt cx="1872208" cy="2952515"/>
          </a:xfrm>
        </p:grpSpPr>
        <p:sp>
          <p:nvSpPr>
            <p:cNvPr id="38" name="Isosceles Triangle 37"/>
            <p:cNvSpPr>
              <a:spLocks noChangeAspect="1"/>
            </p:cNvSpPr>
            <p:nvPr/>
          </p:nvSpPr>
          <p:spPr>
            <a:xfrm>
              <a:off x="755576" y="1338822"/>
              <a:ext cx="1872208" cy="1476164"/>
            </a:xfrm>
            <a:prstGeom prst="triangl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9" name="Isosceles Triangle 38"/>
            <p:cNvSpPr>
              <a:spLocks noChangeAspect="1"/>
            </p:cNvSpPr>
            <p:nvPr/>
          </p:nvSpPr>
          <p:spPr>
            <a:xfrm rot="10800000">
              <a:off x="1091939" y="1338821"/>
              <a:ext cx="606090" cy="477879"/>
            </a:xfrm>
            <a:prstGeom prst="triangle">
              <a:avLst/>
            </a:prstGeom>
            <a:gradFill flip="none" rotWithShape="1">
              <a:gsLst>
                <a:gs pos="0">
                  <a:srgbClr val="452744">
                    <a:lumMod val="75000"/>
                  </a:srgbClr>
                </a:gs>
                <a:gs pos="100000">
                  <a:schemeClr val="accent2">
                    <a:lumMod val="75000"/>
                  </a:schemeClr>
                </a:gs>
              </a:gsLst>
              <a:lin ang="1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0" name="Isosceles Triangle 39"/>
            <p:cNvSpPr>
              <a:spLocks noChangeAspect="1"/>
            </p:cNvSpPr>
            <p:nvPr/>
          </p:nvSpPr>
          <p:spPr>
            <a:xfrm rot="10800000">
              <a:off x="755576" y="2815172"/>
              <a:ext cx="1872208" cy="1476164"/>
            </a:xfrm>
            <a:prstGeom prst="triangl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41" name="TextBox 40"/>
          <p:cNvSpPr txBox="1"/>
          <p:nvPr/>
        </p:nvSpPr>
        <p:spPr>
          <a:xfrm>
            <a:off x="2695971" y="2940739"/>
            <a:ext cx="1804021" cy="553998"/>
          </a:xfrm>
          <a:prstGeom prst="rect">
            <a:avLst/>
          </a:prstGeom>
          <a:noFill/>
        </p:spPr>
        <p:txBody>
          <a:bodyPr wrap="square" rtlCol="0">
            <a:spAutoFit/>
          </a:bodyPr>
          <a:lstStyle/>
          <a:p>
            <a:pPr algn="ctr"/>
            <a:r>
              <a:rPr lang="en-US" sz="1500" b="1" dirty="0" smtClean="0">
                <a:solidFill>
                  <a:srgbClr val="FFFFFF"/>
                </a:solidFill>
              </a:rPr>
              <a:t>Understanding s136 protocols</a:t>
            </a:r>
            <a:endParaRPr lang="en-US" sz="1500" b="1" dirty="0">
              <a:solidFill>
                <a:srgbClr val="FFFFFF"/>
              </a:solidFill>
            </a:endParaRPr>
          </a:p>
        </p:txBody>
      </p:sp>
      <p:sp>
        <p:nvSpPr>
          <p:cNvPr id="42" name="TextBox 41"/>
          <p:cNvSpPr txBox="1"/>
          <p:nvPr/>
        </p:nvSpPr>
        <p:spPr>
          <a:xfrm>
            <a:off x="683568" y="2924944"/>
            <a:ext cx="2194036" cy="553998"/>
          </a:xfrm>
          <a:prstGeom prst="rect">
            <a:avLst/>
          </a:prstGeom>
          <a:noFill/>
        </p:spPr>
        <p:txBody>
          <a:bodyPr wrap="square" rtlCol="0">
            <a:spAutoFit/>
          </a:bodyPr>
          <a:lstStyle/>
          <a:p>
            <a:pPr algn="ctr"/>
            <a:r>
              <a:rPr lang="en-US" sz="1500" b="1" dirty="0" smtClean="0">
                <a:solidFill>
                  <a:schemeClr val="bg1"/>
                </a:solidFill>
              </a:rPr>
              <a:t>Group </a:t>
            </a:r>
          </a:p>
          <a:p>
            <a:pPr algn="ctr"/>
            <a:r>
              <a:rPr lang="en-US" sz="1500" b="1" dirty="0" smtClean="0">
                <a:solidFill>
                  <a:schemeClr val="bg1"/>
                </a:solidFill>
              </a:rPr>
              <a:t>discussion</a:t>
            </a:r>
            <a:endParaRPr lang="en-US" sz="1500" b="1" dirty="0">
              <a:solidFill>
                <a:schemeClr val="bg1"/>
              </a:solidFill>
            </a:endParaRPr>
          </a:p>
        </p:txBody>
      </p:sp>
      <p:sp>
        <p:nvSpPr>
          <p:cNvPr id="43" name="TextBox 42"/>
          <p:cNvSpPr txBox="1"/>
          <p:nvPr/>
        </p:nvSpPr>
        <p:spPr>
          <a:xfrm>
            <a:off x="4283968" y="2924944"/>
            <a:ext cx="2194036" cy="553998"/>
          </a:xfrm>
          <a:prstGeom prst="rect">
            <a:avLst/>
          </a:prstGeom>
          <a:noFill/>
        </p:spPr>
        <p:txBody>
          <a:bodyPr wrap="square" rtlCol="0">
            <a:spAutoFit/>
          </a:bodyPr>
          <a:lstStyle/>
          <a:p>
            <a:pPr algn="ctr"/>
            <a:r>
              <a:rPr lang="en-US" sz="1500" b="1" dirty="0" smtClean="0">
                <a:solidFill>
                  <a:schemeClr val="bg1"/>
                </a:solidFill>
              </a:rPr>
              <a:t>Making a </a:t>
            </a:r>
          </a:p>
          <a:p>
            <a:pPr algn="ctr"/>
            <a:r>
              <a:rPr lang="en-US" sz="1500" b="1" dirty="0" smtClean="0">
                <a:solidFill>
                  <a:schemeClr val="bg1"/>
                </a:solidFill>
              </a:rPr>
              <a:t>difference</a:t>
            </a:r>
            <a:endParaRPr lang="en-US" sz="1500" b="1" dirty="0">
              <a:solidFill>
                <a:schemeClr val="bg1"/>
              </a:solidFill>
            </a:endParaRPr>
          </a:p>
        </p:txBody>
      </p:sp>
      <p:sp>
        <p:nvSpPr>
          <p:cNvPr id="44" name="TextBox 43"/>
          <p:cNvSpPr txBox="1"/>
          <p:nvPr/>
        </p:nvSpPr>
        <p:spPr>
          <a:xfrm>
            <a:off x="2661739" y="3429000"/>
            <a:ext cx="1804021" cy="1246495"/>
          </a:xfrm>
          <a:prstGeom prst="rect">
            <a:avLst/>
          </a:prstGeom>
          <a:noFill/>
        </p:spPr>
        <p:txBody>
          <a:bodyPr wrap="square" rtlCol="0">
            <a:spAutoFit/>
          </a:bodyPr>
          <a:lstStyle/>
          <a:p>
            <a:pPr algn="ctr"/>
            <a:r>
              <a:rPr lang="en-US" sz="1500" b="1" dirty="0">
                <a:solidFill>
                  <a:srgbClr val="FFFFFF"/>
                </a:solidFill>
              </a:rPr>
              <a:t>9</a:t>
            </a:r>
            <a:r>
              <a:rPr lang="en-US" sz="1500" b="1" dirty="0" smtClean="0">
                <a:solidFill>
                  <a:srgbClr val="FFFFFF"/>
                </a:solidFill>
              </a:rPr>
              <a:t>8%</a:t>
            </a:r>
            <a:r>
              <a:rPr lang="en-US" sz="1000" b="1" dirty="0" smtClean="0">
                <a:solidFill>
                  <a:srgbClr val="FFFFFF"/>
                </a:solidFill>
              </a:rPr>
              <a:t> felt the session clearly explained London’s s136 </a:t>
            </a:r>
          </a:p>
          <a:p>
            <a:pPr algn="ctr"/>
            <a:r>
              <a:rPr lang="en-US" sz="1000" b="1" dirty="0" smtClean="0">
                <a:solidFill>
                  <a:srgbClr val="FFFFFF"/>
                </a:solidFill>
              </a:rPr>
              <a:t>protocols and </a:t>
            </a:r>
          </a:p>
          <a:p>
            <a:pPr algn="ctr"/>
            <a:r>
              <a:rPr lang="en-US" sz="1000" b="1" dirty="0" smtClean="0">
                <a:solidFill>
                  <a:srgbClr val="FFFFFF"/>
                </a:solidFill>
              </a:rPr>
              <a:t>timeframes and </a:t>
            </a:r>
          </a:p>
          <a:p>
            <a:pPr algn="ctr"/>
            <a:r>
              <a:rPr lang="en-US" sz="1000" b="1" dirty="0" smtClean="0">
                <a:solidFill>
                  <a:srgbClr val="FFFFFF"/>
                </a:solidFill>
              </a:rPr>
              <a:t>the role of </a:t>
            </a:r>
          </a:p>
          <a:p>
            <a:pPr algn="ctr"/>
            <a:r>
              <a:rPr lang="en-US" sz="1000" b="1" dirty="0" smtClean="0">
                <a:solidFill>
                  <a:srgbClr val="FFFFFF"/>
                </a:solidFill>
              </a:rPr>
              <a:t>the ED</a:t>
            </a:r>
            <a:endParaRPr lang="en-US" sz="1000" dirty="0">
              <a:solidFill>
                <a:srgbClr val="FFFFFF"/>
              </a:solidFill>
            </a:endParaRPr>
          </a:p>
        </p:txBody>
      </p:sp>
      <p:grpSp>
        <p:nvGrpSpPr>
          <p:cNvPr id="45" name="Group 44"/>
          <p:cNvGrpSpPr>
            <a:grpSpLocks noChangeAspect="1"/>
          </p:cNvGrpSpPr>
          <p:nvPr/>
        </p:nvGrpSpPr>
        <p:grpSpPr>
          <a:xfrm>
            <a:off x="5085289" y="2408198"/>
            <a:ext cx="591392" cy="514454"/>
            <a:chOff x="3486150" y="5151438"/>
            <a:chExt cx="1830388" cy="1592262"/>
          </a:xfrm>
        </p:grpSpPr>
        <p:sp>
          <p:nvSpPr>
            <p:cNvPr id="46" name="Freeform 22"/>
            <p:cNvSpPr>
              <a:spLocks noEditPoints="1"/>
            </p:cNvSpPr>
            <p:nvPr/>
          </p:nvSpPr>
          <p:spPr bwMode="auto">
            <a:xfrm>
              <a:off x="3486150" y="5151438"/>
              <a:ext cx="1830388" cy="1592262"/>
            </a:xfrm>
            <a:custGeom>
              <a:avLst/>
              <a:gdLst>
                <a:gd name="T0" fmla="*/ 226 w 228"/>
                <a:gd name="T1" fmla="*/ 75 h 198"/>
                <a:gd name="T2" fmla="*/ 211 w 228"/>
                <a:gd name="T3" fmla="*/ 64 h 198"/>
                <a:gd name="T4" fmla="*/ 211 w 228"/>
                <a:gd name="T5" fmla="*/ 64 h 198"/>
                <a:gd name="T6" fmla="*/ 115 w 228"/>
                <a:gd name="T7" fmla="*/ 0 h 198"/>
                <a:gd name="T8" fmla="*/ 112 w 228"/>
                <a:gd name="T9" fmla="*/ 0 h 198"/>
                <a:gd name="T10" fmla="*/ 71 w 228"/>
                <a:gd name="T11" fmla="*/ 28 h 198"/>
                <a:gd name="T12" fmla="*/ 71 w 228"/>
                <a:gd name="T13" fmla="*/ 10 h 198"/>
                <a:gd name="T14" fmla="*/ 69 w 228"/>
                <a:gd name="T15" fmla="*/ 8 h 198"/>
                <a:gd name="T16" fmla="*/ 41 w 228"/>
                <a:gd name="T17" fmla="*/ 8 h 198"/>
                <a:gd name="T18" fmla="*/ 41 w 228"/>
                <a:gd name="T19" fmla="*/ 8 h 198"/>
                <a:gd name="T20" fmla="*/ 40 w 228"/>
                <a:gd name="T21" fmla="*/ 9 h 198"/>
                <a:gd name="T22" fmla="*/ 39 w 228"/>
                <a:gd name="T23" fmla="*/ 10 h 198"/>
                <a:gd name="T24" fmla="*/ 39 w 228"/>
                <a:gd name="T25" fmla="*/ 49 h 198"/>
                <a:gd name="T26" fmla="*/ 1 w 228"/>
                <a:gd name="T27" fmla="*/ 75 h 198"/>
                <a:gd name="T28" fmla="*/ 1 w 228"/>
                <a:gd name="T29" fmla="*/ 78 h 198"/>
                <a:gd name="T30" fmla="*/ 4 w 228"/>
                <a:gd name="T31" fmla="*/ 78 h 198"/>
                <a:gd name="T32" fmla="*/ 19 w 228"/>
                <a:gd name="T33" fmla="*/ 68 h 198"/>
                <a:gd name="T34" fmla="*/ 19 w 228"/>
                <a:gd name="T35" fmla="*/ 196 h 198"/>
                <a:gd name="T36" fmla="*/ 22 w 228"/>
                <a:gd name="T37" fmla="*/ 198 h 198"/>
                <a:gd name="T38" fmla="*/ 209 w 228"/>
                <a:gd name="T39" fmla="*/ 198 h 198"/>
                <a:gd name="T40" fmla="*/ 212 w 228"/>
                <a:gd name="T41" fmla="*/ 196 h 198"/>
                <a:gd name="T42" fmla="*/ 212 w 228"/>
                <a:gd name="T43" fmla="*/ 70 h 198"/>
                <a:gd name="T44" fmla="*/ 224 w 228"/>
                <a:gd name="T45" fmla="*/ 78 h 198"/>
                <a:gd name="T46" fmla="*/ 225 w 228"/>
                <a:gd name="T47" fmla="*/ 79 h 198"/>
                <a:gd name="T48" fmla="*/ 227 w 228"/>
                <a:gd name="T49" fmla="*/ 78 h 198"/>
                <a:gd name="T50" fmla="*/ 226 w 228"/>
                <a:gd name="T51" fmla="*/ 75 h 198"/>
                <a:gd name="T52" fmla="*/ 44 w 228"/>
                <a:gd name="T53" fmla="*/ 13 h 198"/>
                <a:gd name="T54" fmla="*/ 67 w 228"/>
                <a:gd name="T55" fmla="*/ 13 h 198"/>
                <a:gd name="T56" fmla="*/ 67 w 228"/>
                <a:gd name="T57" fmla="*/ 31 h 198"/>
                <a:gd name="T58" fmla="*/ 44 w 228"/>
                <a:gd name="T59" fmla="*/ 46 h 198"/>
                <a:gd name="T60" fmla="*/ 44 w 228"/>
                <a:gd name="T61" fmla="*/ 13 h 198"/>
                <a:gd name="T62" fmla="*/ 207 w 228"/>
                <a:gd name="T63" fmla="*/ 194 h 198"/>
                <a:gd name="T64" fmla="*/ 24 w 228"/>
                <a:gd name="T65" fmla="*/ 194 h 198"/>
                <a:gd name="T66" fmla="*/ 24 w 228"/>
                <a:gd name="T67" fmla="*/ 65 h 198"/>
                <a:gd name="T68" fmla="*/ 43 w 228"/>
                <a:gd name="T69" fmla="*/ 53 h 198"/>
                <a:gd name="T70" fmla="*/ 43 w 228"/>
                <a:gd name="T71" fmla="*/ 53 h 198"/>
                <a:gd name="T72" fmla="*/ 70 w 228"/>
                <a:gd name="T73" fmla="*/ 34 h 198"/>
                <a:gd name="T74" fmla="*/ 70 w 228"/>
                <a:gd name="T75" fmla="*/ 34 h 198"/>
                <a:gd name="T76" fmla="*/ 114 w 228"/>
                <a:gd name="T77" fmla="*/ 5 h 198"/>
                <a:gd name="T78" fmla="*/ 207 w 228"/>
                <a:gd name="T79" fmla="*/ 67 h 198"/>
                <a:gd name="T80" fmla="*/ 207 w 228"/>
                <a:gd name="T81" fmla="*/ 19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8" h="198">
                  <a:moveTo>
                    <a:pt x="226" y="75"/>
                  </a:moveTo>
                  <a:cubicBezTo>
                    <a:pt x="211" y="64"/>
                    <a:pt x="211" y="64"/>
                    <a:pt x="211" y="64"/>
                  </a:cubicBezTo>
                  <a:cubicBezTo>
                    <a:pt x="211" y="64"/>
                    <a:pt x="211" y="64"/>
                    <a:pt x="211" y="64"/>
                  </a:cubicBezTo>
                  <a:cubicBezTo>
                    <a:pt x="115" y="0"/>
                    <a:pt x="115" y="0"/>
                    <a:pt x="115" y="0"/>
                  </a:cubicBezTo>
                  <a:cubicBezTo>
                    <a:pt x="114" y="0"/>
                    <a:pt x="113" y="0"/>
                    <a:pt x="112" y="0"/>
                  </a:cubicBezTo>
                  <a:cubicBezTo>
                    <a:pt x="71" y="28"/>
                    <a:pt x="71" y="28"/>
                    <a:pt x="71" y="28"/>
                  </a:cubicBezTo>
                  <a:cubicBezTo>
                    <a:pt x="71" y="10"/>
                    <a:pt x="71" y="10"/>
                    <a:pt x="71" y="10"/>
                  </a:cubicBezTo>
                  <a:cubicBezTo>
                    <a:pt x="71" y="9"/>
                    <a:pt x="70" y="8"/>
                    <a:pt x="69" y="8"/>
                  </a:cubicBezTo>
                  <a:cubicBezTo>
                    <a:pt x="41" y="8"/>
                    <a:pt x="41" y="8"/>
                    <a:pt x="41" y="8"/>
                  </a:cubicBezTo>
                  <a:cubicBezTo>
                    <a:pt x="41" y="8"/>
                    <a:pt x="41" y="8"/>
                    <a:pt x="41" y="8"/>
                  </a:cubicBezTo>
                  <a:cubicBezTo>
                    <a:pt x="41" y="8"/>
                    <a:pt x="40" y="8"/>
                    <a:pt x="40" y="9"/>
                  </a:cubicBezTo>
                  <a:cubicBezTo>
                    <a:pt x="39" y="9"/>
                    <a:pt x="39" y="10"/>
                    <a:pt x="39" y="10"/>
                  </a:cubicBezTo>
                  <a:cubicBezTo>
                    <a:pt x="39" y="49"/>
                    <a:pt x="39" y="49"/>
                    <a:pt x="39" y="49"/>
                  </a:cubicBezTo>
                  <a:cubicBezTo>
                    <a:pt x="1" y="75"/>
                    <a:pt x="1" y="75"/>
                    <a:pt x="1" y="75"/>
                  </a:cubicBezTo>
                  <a:cubicBezTo>
                    <a:pt x="0" y="75"/>
                    <a:pt x="0" y="77"/>
                    <a:pt x="1" y="78"/>
                  </a:cubicBezTo>
                  <a:cubicBezTo>
                    <a:pt x="1" y="79"/>
                    <a:pt x="3" y="79"/>
                    <a:pt x="4" y="78"/>
                  </a:cubicBezTo>
                  <a:cubicBezTo>
                    <a:pt x="19" y="68"/>
                    <a:pt x="19" y="68"/>
                    <a:pt x="19" y="68"/>
                  </a:cubicBezTo>
                  <a:cubicBezTo>
                    <a:pt x="19" y="196"/>
                    <a:pt x="19" y="196"/>
                    <a:pt x="19" y="196"/>
                  </a:cubicBezTo>
                  <a:cubicBezTo>
                    <a:pt x="19" y="197"/>
                    <a:pt x="20" y="198"/>
                    <a:pt x="22" y="198"/>
                  </a:cubicBezTo>
                  <a:cubicBezTo>
                    <a:pt x="209" y="198"/>
                    <a:pt x="209" y="198"/>
                    <a:pt x="209" y="198"/>
                  </a:cubicBezTo>
                  <a:cubicBezTo>
                    <a:pt x="211" y="198"/>
                    <a:pt x="212" y="197"/>
                    <a:pt x="212" y="196"/>
                  </a:cubicBezTo>
                  <a:cubicBezTo>
                    <a:pt x="212" y="70"/>
                    <a:pt x="212" y="70"/>
                    <a:pt x="212" y="70"/>
                  </a:cubicBezTo>
                  <a:cubicBezTo>
                    <a:pt x="224" y="78"/>
                    <a:pt x="224" y="78"/>
                    <a:pt x="224" y="78"/>
                  </a:cubicBezTo>
                  <a:cubicBezTo>
                    <a:pt x="224" y="79"/>
                    <a:pt x="225" y="79"/>
                    <a:pt x="225" y="79"/>
                  </a:cubicBezTo>
                  <a:cubicBezTo>
                    <a:pt x="226" y="79"/>
                    <a:pt x="226" y="78"/>
                    <a:pt x="227" y="78"/>
                  </a:cubicBezTo>
                  <a:cubicBezTo>
                    <a:pt x="228" y="77"/>
                    <a:pt x="227" y="75"/>
                    <a:pt x="226" y="75"/>
                  </a:cubicBezTo>
                  <a:close/>
                  <a:moveTo>
                    <a:pt x="44" y="13"/>
                  </a:moveTo>
                  <a:cubicBezTo>
                    <a:pt x="67" y="13"/>
                    <a:pt x="67" y="13"/>
                    <a:pt x="67" y="13"/>
                  </a:cubicBezTo>
                  <a:cubicBezTo>
                    <a:pt x="67" y="31"/>
                    <a:pt x="67" y="31"/>
                    <a:pt x="67" y="31"/>
                  </a:cubicBezTo>
                  <a:cubicBezTo>
                    <a:pt x="44" y="46"/>
                    <a:pt x="44" y="46"/>
                    <a:pt x="44" y="46"/>
                  </a:cubicBezTo>
                  <a:lnTo>
                    <a:pt x="44" y="13"/>
                  </a:lnTo>
                  <a:close/>
                  <a:moveTo>
                    <a:pt x="207" y="194"/>
                  </a:moveTo>
                  <a:cubicBezTo>
                    <a:pt x="24" y="194"/>
                    <a:pt x="24" y="194"/>
                    <a:pt x="24" y="194"/>
                  </a:cubicBezTo>
                  <a:cubicBezTo>
                    <a:pt x="24" y="65"/>
                    <a:pt x="24" y="65"/>
                    <a:pt x="24" y="65"/>
                  </a:cubicBezTo>
                  <a:cubicBezTo>
                    <a:pt x="43" y="53"/>
                    <a:pt x="43" y="53"/>
                    <a:pt x="43" y="53"/>
                  </a:cubicBezTo>
                  <a:cubicBezTo>
                    <a:pt x="43" y="53"/>
                    <a:pt x="43" y="53"/>
                    <a:pt x="43" y="53"/>
                  </a:cubicBezTo>
                  <a:cubicBezTo>
                    <a:pt x="70" y="34"/>
                    <a:pt x="70" y="34"/>
                    <a:pt x="70" y="34"/>
                  </a:cubicBezTo>
                  <a:cubicBezTo>
                    <a:pt x="70" y="34"/>
                    <a:pt x="70" y="34"/>
                    <a:pt x="70" y="34"/>
                  </a:cubicBezTo>
                  <a:cubicBezTo>
                    <a:pt x="114" y="5"/>
                    <a:pt x="114" y="5"/>
                    <a:pt x="114" y="5"/>
                  </a:cubicBezTo>
                  <a:cubicBezTo>
                    <a:pt x="207" y="67"/>
                    <a:pt x="207" y="67"/>
                    <a:pt x="207" y="67"/>
                  </a:cubicBezTo>
                  <a:lnTo>
                    <a:pt x="207"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23"/>
            <p:cNvSpPr>
              <a:spLocks noEditPoints="1"/>
            </p:cNvSpPr>
            <p:nvPr/>
          </p:nvSpPr>
          <p:spPr bwMode="auto">
            <a:xfrm>
              <a:off x="4105275" y="5649913"/>
              <a:ext cx="593725" cy="587375"/>
            </a:xfrm>
            <a:custGeom>
              <a:avLst/>
              <a:gdLst>
                <a:gd name="T0" fmla="*/ 24 w 74"/>
                <a:gd name="T1" fmla="*/ 2 h 73"/>
                <a:gd name="T2" fmla="*/ 24 w 74"/>
                <a:gd name="T3" fmla="*/ 24 h 73"/>
                <a:gd name="T4" fmla="*/ 2 w 74"/>
                <a:gd name="T5" fmla="*/ 24 h 73"/>
                <a:gd name="T6" fmla="*/ 1 w 74"/>
                <a:gd name="T7" fmla="*/ 25 h 73"/>
                <a:gd name="T8" fmla="*/ 0 w 74"/>
                <a:gd name="T9" fmla="*/ 26 h 73"/>
                <a:gd name="T10" fmla="*/ 0 w 74"/>
                <a:gd name="T11" fmla="*/ 47 h 73"/>
                <a:gd name="T12" fmla="*/ 2 w 74"/>
                <a:gd name="T13" fmla="*/ 49 h 73"/>
                <a:gd name="T14" fmla="*/ 24 w 74"/>
                <a:gd name="T15" fmla="*/ 49 h 73"/>
                <a:gd name="T16" fmla="*/ 24 w 74"/>
                <a:gd name="T17" fmla="*/ 71 h 73"/>
                <a:gd name="T18" fmla="*/ 26 w 74"/>
                <a:gd name="T19" fmla="*/ 73 h 73"/>
                <a:gd name="T20" fmla="*/ 47 w 74"/>
                <a:gd name="T21" fmla="*/ 73 h 73"/>
                <a:gd name="T22" fmla="*/ 49 w 74"/>
                <a:gd name="T23" fmla="*/ 71 h 73"/>
                <a:gd name="T24" fmla="*/ 49 w 74"/>
                <a:gd name="T25" fmla="*/ 49 h 73"/>
                <a:gd name="T26" fmla="*/ 71 w 74"/>
                <a:gd name="T27" fmla="*/ 49 h 73"/>
                <a:gd name="T28" fmla="*/ 73 w 74"/>
                <a:gd name="T29" fmla="*/ 48 h 73"/>
                <a:gd name="T30" fmla="*/ 74 w 74"/>
                <a:gd name="T31" fmla="*/ 47 h 73"/>
                <a:gd name="T32" fmla="*/ 74 w 74"/>
                <a:gd name="T33" fmla="*/ 26 h 73"/>
                <a:gd name="T34" fmla="*/ 71 w 74"/>
                <a:gd name="T35" fmla="*/ 24 h 73"/>
                <a:gd name="T36" fmla="*/ 49 w 74"/>
                <a:gd name="T37" fmla="*/ 24 h 73"/>
                <a:gd name="T38" fmla="*/ 49 w 74"/>
                <a:gd name="T39" fmla="*/ 2 h 73"/>
                <a:gd name="T40" fmla="*/ 47 w 74"/>
                <a:gd name="T41" fmla="*/ 0 h 73"/>
                <a:gd name="T42" fmla="*/ 26 w 74"/>
                <a:gd name="T43" fmla="*/ 0 h 73"/>
                <a:gd name="T44" fmla="*/ 24 w 74"/>
                <a:gd name="T45" fmla="*/ 2 h 73"/>
                <a:gd name="T46" fmla="*/ 29 w 74"/>
                <a:gd name="T47" fmla="*/ 26 h 73"/>
                <a:gd name="T48" fmla="*/ 29 w 74"/>
                <a:gd name="T49" fmla="*/ 4 h 73"/>
                <a:gd name="T50" fmla="*/ 45 w 74"/>
                <a:gd name="T51" fmla="*/ 4 h 73"/>
                <a:gd name="T52" fmla="*/ 45 w 74"/>
                <a:gd name="T53" fmla="*/ 26 h 73"/>
                <a:gd name="T54" fmla="*/ 47 w 74"/>
                <a:gd name="T55" fmla="*/ 29 h 73"/>
                <a:gd name="T56" fmla="*/ 69 w 74"/>
                <a:gd name="T57" fmla="*/ 29 h 73"/>
                <a:gd name="T58" fmla="*/ 69 w 74"/>
                <a:gd name="T59" fmla="*/ 45 h 73"/>
                <a:gd name="T60" fmla="*/ 47 w 74"/>
                <a:gd name="T61" fmla="*/ 45 h 73"/>
                <a:gd name="T62" fmla="*/ 45 w 74"/>
                <a:gd name="T63" fmla="*/ 47 h 73"/>
                <a:gd name="T64" fmla="*/ 45 w 74"/>
                <a:gd name="T65" fmla="*/ 69 h 73"/>
                <a:gd name="T66" fmla="*/ 29 w 74"/>
                <a:gd name="T67" fmla="*/ 69 h 73"/>
                <a:gd name="T68" fmla="*/ 29 w 74"/>
                <a:gd name="T69" fmla="*/ 47 h 73"/>
                <a:gd name="T70" fmla="*/ 26 w 74"/>
                <a:gd name="T71" fmla="*/ 45 h 73"/>
                <a:gd name="T72" fmla="*/ 5 w 74"/>
                <a:gd name="T73" fmla="*/ 45 h 73"/>
                <a:gd name="T74" fmla="*/ 5 w 74"/>
                <a:gd name="T75" fmla="*/ 29 h 73"/>
                <a:gd name="T76" fmla="*/ 26 w 74"/>
                <a:gd name="T77" fmla="*/ 29 h 73"/>
                <a:gd name="T78" fmla="*/ 29 w 74"/>
                <a:gd name="T79" fmla="*/ 2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4" h="73">
                  <a:moveTo>
                    <a:pt x="24" y="2"/>
                  </a:moveTo>
                  <a:cubicBezTo>
                    <a:pt x="24" y="24"/>
                    <a:pt x="24" y="24"/>
                    <a:pt x="24" y="24"/>
                  </a:cubicBezTo>
                  <a:cubicBezTo>
                    <a:pt x="2" y="24"/>
                    <a:pt x="2" y="24"/>
                    <a:pt x="2" y="24"/>
                  </a:cubicBezTo>
                  <a:cubicBezTo>
                    <a:pt x="2" y="24"/>
                    <a:pt x="1" y="24"/>
                    <a:pt x="1" y="25"/>
                  </a:cubicBezTo>
                  <a:cubicBezTo>
                    <a:pt x="0" y="25"/>
                    <a:pt x="0" y="26"/>
                    <a:pt x="0" y="26"/>
                  </a:cubicBezTo>
                  <a:cubicBezTo>
                    <a:pt x="0" y="47"/>
                    <a:pt x="0" y="47"/>
                    <a:pt x="0" y="47"/>
                  </a:cubicBezTo>
                  <a:cubicBezTo>
                    <a:pt x="0" y="48"/>
                    <a:pt x="1" y="49"/>
                    <a:pt x="2" y="49"/>
                  </a:cubicBezTo>
                  <a:cubicBezTo>
                    <a:pt x="24" y="49"/>
                    <a:pt x="24" y="49"/>
                    <a:pt x="24" y="49"/>
                  </a:cubicBezTo>
                  <a:cubicBezTo>
                    <a:pt x="24" y="71"/>
                    <a:pt x="24" y="71"/>
                    <a:pt x="24" y="71"/>
                  </a:cubicBezTo>
                  <a:cubicBezTo>
                    <a:pt x="24" y="72"/>
                    <a:pt x="25" y="73"/>
                    <a:pt x="26" y="73"/>
                  </a:cubicBezTo>
                  <a:cubicBezTo>
                    <a:pt x="47" y="73"/>
                    <a:pt x="47" y="73"/>
                    <a:pt x="47" y="73"/>
                  </a:cubicBezTo>
                  <a:cubicBezTo>
                    <a:pt x="48" y="73"/>
                    <a:pt x="49" y="72"/>
                    <a:pt x="49" y="71"/>
                  </a:cubicBezTo>
                  <a:cubicBezTo>
                    <a:pt x="49" y="49"/>
                    <a:pt x="49" y="49"/>
                    <a:pt x="49" y="49"/>
                  </a:cubicBezTo>
                  <a:cubicBezTo>
                    <a:pt x="71" y="49"/>
                    <a:pt x="71" y="49"/>
                    <a:pt x="71" y="49"/>
                  </a:cubicBezTo>
                  <a:cubicBezTo>
                    <a:pt x="72" y="49"/>
                    <a:pt x="73" y="49"/>
                    <a:pt x="73" y="48"/>
                  </a:cubicBezTo>
                  <a:cubicBezTo>
                    <a:pt x="73" y="48"/>
                    <a:pt x="74" y="47"/>
                    <a:pt x="74" y="47"/>
                  </a:cubicBezTo>
                  <a:cubicBezTo>
                    <a:pt x="74" y="26"/>
                    <a:pt x="74" y="26"/>
                    <a:pt x="74" y="26"/>
                  </a:cubicBezTo>
                  <a:cubicBezTo>
                    <a:pt x="74" y="25"/>
                    <a:pt x="73" y="24"/>
                    <a:pt x="71" y="24"/>
                  </a:cubicBezTo>
                  <a:cubicBezTo>
                    <a:pt x="49" y="24"/>
                    <a:pt x="49" y="24"/>
                    <a:pt x="49" y="24"/>
                  </a:cubicBezTo>
                  <a:cubicBezTo>
                    <a:pt x="49" y="2"/>
                    <a:pt x="49" y="2"/>
                    <a:pt x="49" y="2"/>
                  </a:cubicBezTo>
                  <a:cubicBezTo>
                    <a:pt x="49" y="1"/>
                    <a:pt x="48" y="0"/>
                    <a:pt x="47" y="0"/>
                  </a:cubicBezTo>
                  <a:cubicBezTo>
                    <a:pt x="26" y="0"/>
                    <a:pt x="26" y="0"/>
                    <a:pt x="26" y="0"/>
                  </a:cubicBezTo>
                  <a:cubicBezTo>
                    <a:pt x="25" y="0"/>
                    <a:pt x="24" y="1"/>
                    <a:pt x="24" y="2"/>
                  </a:cubicBezTo>
                  <a:close/>
                  <a:moveTo>
                    <a:pt x="29" y="26"/>
                  </a:moveTo>
                  <a:cubicBezTo>
                    <a:pt x="29" y="4"/>
                    <a:pt x="29" y="4"/>
                    <a:pt x="29" y="4"/>
                  </a:cubicBezTo>
                  <a:cubicBezTo>
                    <a:pt x="45" y="4"/>
                    <a:pt x="45" y="4"/>
                    <a:pt x="45" y="4"/>
                  </a:cubicBezTo>
                  <a:cubicBezTo>
                    <a:pt x="45" y="26"/>
                    <a:pt x="45" y="26"/>
                    <a:pt x="45" y="26"/>
                  </a:cubicBezTo>
                  <a:cubicBezTo>
                    <a:pt x="45" y="28"/>
                    <a:pt x="46" y="29"/>
                    <a:pt x="47" y="29"/>
                  </a:cubicBezTo>
                  <a:cubicBezTo>
                    <a:pt x="69" y="29"/>
                    <a:pt x="69" y="29"/>
                    <a:pt x="69" y="29"/>
                  </a:cubicBezTo>
                  <a:cubicBezTo>
                    <a:pt x="69" y="45"/>
                    <a:pt x="69" y="45"/>
                    <a:pt x="69" y="45"/>
                  </a:cubicBezTo>
                  <a:cubicBezTo>
                    <a:pt x="47" y="45"/>
                    <a:pt x="47" y="45"/>
                    <a:pt x="47" y="45"/>
                  </a:cubicBezTo>
                  <a:cubicBezTo>
                    <a:pt x="46" y="45"/>
                    <a:pt x="45" y="46"/>
                    <a:pt x="45" y="47"/>
                  </a:cubicBezTo>
                  <a:cubicBezTo>
                    <a:pt x="45" y="69"/>
                    <a:pt x="45" y="69"/>
                    <a:pt x="45" y="69"/>
                  </a:cubicBezTo>
                  <a:cubicBezTo>
                    <a:pt x="29" y="69"/>
                    <a:pt x="29" y="69"/>
                    <a:pt x="29" y="69"/>
                  </a:cubicBezTo>
                  <a:cubicBezTo>
                    <a:pt x="29" y="47"/>
                    <a:pt x="29" y="47"/>
                    <a:pt x="29" y="47"/>
                  </a:cubicBezTo>
                  <a:cubicBezTo>
                    <a:pt x="29" y="46"/>
                    <a:pt x="28" y="45"/>
                    <a:pt x="26" y="45"/>
                  </a:cubicBezTo>
                  <a:cubicBezTo>
                    <a:pt x="5" y="45"/>
                    <a:pt x="5" y="45"/>
                    <a:pt x="5" y="45"/>
                  </a:cubicBezTo>
                  <a:cubicBezTo>
                    <a:pt x="5" y="29"/>
                    <a:pt x="5" y="29"/>
                    <a:pt x="5" y="29"/>
                  </a:cubicBezTo>
                  <a:cubicBezTo>
                    <a:pt x="26" y="29"/>
                    <a:pt x="26" y="29"/>
                    <a:pt x="26" y="29"/>
                  </a:cubicBezTo>
                  <a:cubicBezTo>
                    <a:pt x="28" y="29"/>
                    <a:pt x="29" y="28"/>
                    <a:pt x="29"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48" name="TextBox 47"/>
          <p:cNvSpPr txBox="1"/>
          <p:nvPr/>
        </p:nvSpPr>
        <p:spPr>
          <a:xfrm>
            <a:off x="1062391" y="3406640"/>
            <a:ext cx="1436388" cy="1246495"/>
          </a:xfrm>
          <a:prstGeom prst="rect">
            <a:avLst/>
          </a:prstGeom>
          <a:noFill/>
        </p:spPr>
        <p:txBody>
          <a:bodyPr wrap="square" rtlCol="0">
            <a:spAutoFit/>
          </a:bodyPr>
          <a:lstStyle/>
          <a:p>
            <a:pPr algn="ctr"/>
            <a:r>
              <a:rPr lang="en-US" sz="1500" b="1" dirty="0" smtClean="0">
                <a:solidFill>
                  <a:schemeClr val="bg1"/>
                </a:solidFill>
              </a:rPr>
              <a:t>88% </a:t>
            </a:r>
            <a:r>
              <a:rPr lang="en-US" sz="1000" b="1" dirty="0" smtClean="0">
                <a:solidFill>
                  <a:schemeClr val="bg1"/>
                </a:solidFill>
              </a:rPr>
              <a:t>felt the group discussions helped them explore their responsibilities for keeping </a:t>
            </a:r>
          </a:p>
          <a:p>
            <a:pPr algn="ctr"/>
            <a:r>
              <a:rPr lang="en-US" sz="1000" b="1" dirty="0" smtClean="0">
                <a:solidFill>
                  <a:schemeClr val="bg1"/>
                </a:solidFill>
              </a:rPr>
              <a:t>patients </a:t>
            </a:r>
          </a:p>
          <a:p>
            <a:pPr algn="ctr"/>
            <a:r>
              <a:rPr lang="en-US" sz="1000" b="1" dirty="0" smtClean="0">
                <a:solidFill>
                  <a:schemeClr val="bg1"/>
                </a:solidFill>
              </a:rPr>
              <a:t>safe</a:t>
            </a:r>
            <a:endParaRPr lang="en-US" sz="1000" dirty="0">
              <a:solidFill>
                <a:schemeClr val="bg1"/>
              </a:solidFill>
            </a:endParaRPr>
          </a:p>
        </p:txBody>
      </p:sp>
      <p:sp>
        <p:nvSpPr>
          <p:cNvPr id="49" name="TextBox 48"/>
          <p:cNvSpPr txBox="1"/>
          <p:nvPr/>
        </p:nvSpPr>
        <p:spPr>
          <a:xfrm>
            <a:off x="4662791" y="3406641"/>
            <a:ext cx="1436388" cy="969496"/>
          </a:xfrm>
          <a:prstGeom prst="rect">
            <a:avLst/>
          </a:prstGeom>
          <a:noFill/>
        </p:spPr>
        <p:txBody>
          <a:bodyPr wrap="square" rtlCol="0">
            <a:spAutoFit/>
          </a:bodyPr>
          <a:lstStyle/>
          <a:p>
            <a:pPr algn="ctr"/>
            <a:r>
              <a:rPr lang="en-US" sz="1500" b="1" dirty="0" smtClean="0">
                <a:solidFill>
                  <a:schemeClr val="bg1"/>
                </a:solidFill>
              </a:rPr>
              <a:t>88% </a:t>
            </a:r>
            <a:r>
              <a:rPr lang="en-US" sz="1000" b="1" dirty="0" smtClean="0">
                <a:solidFill>
                  <a:schemeClr val="bg1"/>
                </a:solidFill>
              </a:rPr>
              <a:t>felt the training will make a difference to how they do their </a:t>
            </a:r>
          </a:p>
          <a:p>
            <a:pPr algn="ctr"/>
            <a:r>
              <a:rPr lang="en-US" sz="1000" b="1" dirty="0" smtClean="0">
                <a:solidFill>
                  <a:schemeClr val="bg1"/>
                </a:solidFill>
              </a:rPr>
              <a:t>job</a:t>
            </a:r>
            <a:endParaRPr lang="en-US" sz="1000" dirty="0">
              <a:solidFill>
                <a:schemeClr val="bg1"/>
              </a:solidFill>
            </a:endParaRPr>
          </a:p>
        </p:txBody>
      </p:sp>
      <p:grpSp>
        <p:nvGrpSpPr>
          <p:cNvPr id="50" name="Group 49"/>
          <p:cNvGrpSpPr>
            <a:grpSpLocks noChangeAspect="1"/>
          </p:cNvGrpSpPr>
          <p:nvPr/>
        </p:nvGrpSpPr>
        <p:grpSpPr>
          <a:xfrm>
            <a:off x="3413323" y="2411317"/>
            <a:ext cx="300855" cy="496314"/>
            <a:chOff x="6531329" y="2691707"/>
            <a:chExt cx="444716" cy="733318"/>
          </a:xfrm>
        </p:grpSpPr>
        <p:sp>
          <p:nvSpPr>
            <p:cNvPr id="51" name="Freeform 95"/>
            <p:cNvSpPr>
              <a:spLocks/>
            </p:cNvSpPr>
            <p:nvPr/>
          </p:nvSpPr>
          <p:spPr bwMode="auto">
            <a:xfrm>
              <a:off x="6652002" y="3283678"/>
              <a:ext cx="203371" cy="52742"/>
            </a:xfrm>
            <a:custGeom>
              <a:avLst/>
              <a:gdLst>
                <a:gd name="T0" fmla="*/ 177 w 204"/>
                <a:gd name="T1" fmla="*/ 0 h 53"/>
                <a:gd name="T2" fmla="*/ 26 w 204"/>
                <a:gd name="T3" fmla="*/ 0 h 53"/>
                <a:gd name="T4" fmla="*/ 0 w 204"/>
                <a:gd name="T5" fmla="*/ 26 h 53"/>
                <a:gd name="T6" fmla="*/ 26 w 204"/>
                <a:gd name="T7" fmla="*/ 53 h 53"/>
                <a:gd name="T8" fmla="*/ 177 w 204"/>
                <a:gd name="T9" fmla="*/ 53 h 53"/>
                <a:gd name="T10" fmla="*/ 204 w 204"/>
                <a:gd name="T11" fmla="*/ 26 h 53"/>
                <a:gd name="T12" fmla="*/ 177 w 204"/>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204" h="53">
                  <a:moveTo>
                    <a:pt x="177" y="0"/>
                  </a:moveTo>
                  <a:cubicBezTo>
                    <a:pt x="26" y="0"/>
                    <a:pt x="26" y="0"/>
                    <a:pt x="26" y="0"/>
                  </a:cubicBezTo>
                  <a:cubicBezTo>
                    <a:pt x="12" y="0"/>
                    <a:pt x="0" y="12"/>
                    <a:pt x="0" y="26"/>
                  </a:cubicBezTo>
                  <a:cubicBezTo>
                    <a:pt x="0" y="41"/>
                    <a:pt x="12" y="53"/>
                    <a:pt x="26" y="53"/>
                  </a:cubicBezTo>
                  <a:cubicBezTo>
                    <a:pt x="177" y="53"/>
                    <a:pt x="177" y="53"/>
                    <a:pt x="177" y="53"/>
                  </a:cubicBezTo>
                  <a:cubicBezTo>
                    <a:pt x="192" y="53"/>
                    <a:pt x="204" y="41"/>
                    <a:pt x="204" y="26"/>
                  </a:cubicBezTo>
                  <a:cubicBezTo>
                    <a:pt x="204" y="12"/>
                    <a:pt x="192" y="0"/>
                    <a:pt x="177" y="0"/>
                  </a:cubicBezTo>
                  <a:close/>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2" name="Freeform 96"/>
            <p:cNvSpPr>
              <a:spLocks/>
            </p:cNvSpPr>
            <p:nvPr/>
          </p:nvSpPr>
          <p:spPr bwMode="auto">
            <a:xfrm>
              <a:off x="6652002" y="3336419"/>
              <a:ext cx="203371" cy="54007"/>
            </a:xfrm>
            <a:custGeom>
              <a:avLst/>
              <a:gdLst>
                <a:gd name="T0" fmla="*/ 177 w 204"/>
                <a:gd name="T1" fmla="*/ 0 h 54"/>
                <a:gd name="T2" fmla="*/ 26 w 204"/>
                <a:gd name="T3" fmla="*/ 0 h 54"/>
                <a:gd name="T4" fmla="*/ 0 w 204"/>
                <a:gd name="T5" fmla="*/ 27 h 54"/>
                <a:gd name="T6" fmla="*/ 26 w 204"/>
                <a:gd name="T7" fmla="*/ 54 h 54"/>
                <a:gd name="T8" fmla="*/ 177 w 204"/>
                <a:gd name="T9" fmla="*/ 54 h 54"/>
                <a:gd name="T10" fmla="*/ 204 w 204"/>
                <a:gd name="T11" fmla="*/ 27 h 54"/>
                <a:gd name="T12" fmla="*/ 177 w 204"/>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204" h="54">
                  <a:moveTo>
                    <a:pt x="177" y="0"/>
                  </a:moveTo>
                  <a:cubicBezTo>
                    <a:pt x="26" y="0"/>
                    <a:pt x="26" y="0"/>
                    <a:pt x="26" y="0"/>
                  </a:cubicBezTo>
                  <a:cubicBezTo>
                    <a:pt x="12" y="0"/>
                    <a:pt x="0" y="12"/>
                    <a:pt x="0" y="27"/>
                  </a:cubicBezTo>
                  <a:cubicBezTo>
                    <a:pt x="0" y="42"/>
                    <a:pt x="12" y="54"/>
                    <a:pt x="26" y="54"/>
                  </a:cubicBezTo>
                  <a:cubicBezTo>
                    <a:pt x="177" y="54"/>
                    <a:pt x="177" y="54"/>
                    <a:pt x="177" y="54"/>
                  </a:cubicBezTo>
                  <a:cubicBezTo>
                    <a:pt x="192" y="54"/>
                    <a:pt x="204" y="42"/>
                    <a:pt x="204" y="27"/>
                  </a:cubicBezTo>
                  <a:cubicBezTo>
                    <a:pt x="204" y="12"/>
                    <a:pt x="192" y="0"/>
                    <a:pt x="177" y="0"/>
                  </a:cubicBezTo>
                  <a:close/>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3" name="Freeform 97"/>
            <p:cNvSpPr>
              <a:spLocks/>
            </p:cNvSpPr>
            <p:nvPr/>
          </p:nvSpPr>
          <p:spPr bwMode="auto">
            <a:xfrm>
              <a:off x="6687866" y="3390427"/>
              <a:ext cx="131643" cy="34598"/>
            </a:xfrm>
            <a:custGeom>
              <a:avLst/>
              <a:gdLst>
                <a:gd name="T0" fmla="*/ 0 w 132"/>
                <a:gd name="T1" fmla="*/ 0 h 35"/>
                <a:gd name="T2" fmla="*/ 66 w 132"/>
                <a:gd name="T3" fmla="*/ 35 h 35"/>
                <a:gd name="T4" fmla="*/ 132 w 132"/>
                <a:gd name="T5" fmla="*/ 0 h 35"/>
              </a:gdLst>
              <a:ahLst/>
              <a:cxnLst>
                <a:cxn ang="0">
                  <a:pos x="T0" y="T1"/>
                </a:cxn>
                <a:cxn ang="0">
                  <a:pos x="T2" y="T3"/>
                </a:cxn>
                <a:cxn ang="0">
                  <a:pos x="T4" y="T5"/>
                </a:cxn>
              </a:cxnLst>
              <a:rect l="0" t="0" r="r" b="b"/>
              <a:pathLst>
                <a:path w="132" h="35">
                  <a:moveTo>
                    <a:pt x="0" y="0"/>
                  </a:moveTo>
                  <a:cubicBezTo>
                    <a:pt x="0" y="19"/>
                    <a:pt x="29" y="35"/>
                    <a:pt x="66" y="35"/>
                  </a:cubicBezTo>
                  <a:cubicBezTo>
                    <a:pt x="102" y="35"/>
                    <a:pt x="132" y="19"/>
                    <a:pt x="132" y="0"/>
                  </a:cubicBezTo>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4" name="Freeform 98"/>
            <p:cNvSpPr>
              <a:spLocks/>
            </p:cNvSpPr>
            <p:nvPr/>
          </p:nvSpPr>
          <p:spPr bwMode="auto">
            <a:xfrm>
              <a:off x="6531329" y="2691707"/>
              <a:ext cx="444716" cy="537964"/>
            </a:xfrm>
            <a:custGeom>
              <a:avLst/>
              <a:gdLst>
                <a:gd name="T0" fmla="*/ 223 w 446"/>
                <a:gd name="T1" fmla="*/ 0 h 540"/>
                <a:gd name="T2" fmla="*/ 0 w 446"/>
                <a:gd name="T3" fmla="*/ 223 h 540"/>
                <a:gd name="T4" fmla="*/ 62 w 446"/>
                <a:gd name="T5" fmla="*/ 379 h 540"/>
                <a:gd name="T6" fmla="*/ 94 w 446"/>
                <a:gd name="T7" fmla="*/ 440 h 540"/>
                <a:gd name="T8" fmla="*/ 94 w 446"/>
                <a:gd name="T9" fmla="*/ 484 h 540"/>
                <a:gd name="T10" fmla="*/ 150 w 446"/>
                <a:gd name="T11" fmla="*/ 540 h 540"/>
                <a:gd name="T12" fmla="*/ 296 w 446"/>
                <a:gd name="T13" fmla="*/ 540 h 540"/>
                <a:gd name="T14" fmla="*/ 352 w 446"/>
                <a:gd name="T15" fmla="*/ 484 h 540"/>
                <a:gd name="T16" fmla="*/ 352 w 446"/>
                <a:gd name="T17" fmla="*/ 440 h 540"/>
                <a:gd name="T18" fmla="*/ 383 w 446"/>
                <a:gd name="T19" fmla="*/ 379 h 540"/>
                <a:gd name="T20" fmla="*/ 446 w 446"/>
                <a:gd name="T21" fmla="*/ 223 h 540"/>
                <a:gd name="T22" fmla="*/ 223 w 446"/>
                <a:gd name="T23"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6" h="540">
                  <a:moveTo>
                    <a:pt x="223" y="0"/>
                  </a:moveTo>
                  <a:cubicBezTo>
                    <a:pt x="99" y="0"/>
                    <a:pt x="0" y="100"/>
                    <a:pt x="0" y="223"/>
                  </a:cubicBezTo>
                  <a:cubicBezTo>
                    <a:pt x="0" y="284"/>
                    <a:pt x="22" y="339"/>
                    <a:pt x="62" y="379"/>
                  </a:cubicBezTo>
                  <a:cubicBezTo>
                    <a:pt x="83" y="399"/>
                    <a:pt x="94" y="415"/>
                    <a:pt x="94" y="440"/>
                  </a:cubicBezTo>
                  <a:cubicBezTo>
                    <a:pt x="94" y="466"/>
                    <a:pt x="94" y="484"/>
                    <a:pt x="94" y="484"/>
                  </a:cubicBezTo>
                  <a:cubicBezTo>
                    <a:pt x="94" y="515"/>
                    <a:pt x="119" y="540"/>
                    <a:pt x="150" y="540"/>
                  </a:cubicBezTo>
                  <a:cubicBezTo>
                    <a:pt x="296" y="540"/>
                    <a:pt x="296" y="540"/>
                    <a:pt x="296" y="540"/>
                  </a:cubicBezTo>
                  <a:cubicBezTo>
                    <a:pt x="327" y="540"/>
                    <a:pt x="352" y="515"/>
                    <a:pt x="352" y="484"/>
                  </a:cubicBezTo>
                  <a:cubicBezTo>
                    <a:pt x="352" y="484"/>
                    <a:pt x="352" y="466"/>
                    <a:pt x="352" y="440"/>
                  </a:cubicBezTo>
                  <a:cubicBezTo>
                    <a:pt x="352" y="415"/>
                    <a:pt x="362" y="399"/>
                    <a:pt x="383" y="379"/>
                  </a:cubicBezTo>
                  <a:cubicBezTo>
                    <a:pt x="423" y="339"/>
                    <a:pt x="446" y="284"/>
                    <a:pt x="446" y="223"/>
                  </a:cubicBezTo>
                  <a:cubicBezTo>
                    <a:pt x="446" y="100"/>
                    <a:pt x="347" y="0"/>
                    <a:pt x="223" y="0"/>
                  </a:cubicBezTo>
                  <a:close/>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5" name="Freeform 99"/>
            <p:cNvSpPr>
              <a:spLocks/>
            </p:cNvSpPr>
            <p:nvPr/>
          </p:nvSpPr>
          <p:spPr bwMode="auto">
            <a:xfrm>
              <a:off x="6652002" y="3229670"/>
              <a:ext cx="203371" cy="54007"/>
            </a:xfrm>
            <a:custGeom>
              <a:avLst/>
              <a:gdLst>
                <a:gd name="T0" fmla="*/ 177 w 204"/>
                <a:gd name="T1" fmla="*/ 0 h 54"/>
                <a:gd name="T2" fmla="*/ 26 w 204"/>
                <a:gd name="T3" fmla="*/ 0 h 54"/>
                <a:gd name="T4" fmla="*/ 0 w 204"/>
                <a:gd name="T5" fmla="*/ 27 h 54"/>
                <a:gd name="T6" fmla="*/ 26 w 204"/>
                <a:gd name="T7" fmla="*/ 54 h 54"/>
                <a:gd name="T8" fmla="*/ 177 w 204"/>
                <a:gd name="T9" fmla="*/ 54 h 54"/>
                <a:gd name="T10" fmla="*/ 204 w 204"/>
                <a:gd name="T11" fmla="*/ 27 h 54"/>
                <a:gd name="T12" fmla="*/ 177 w 204"/>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204" h="54">
                  <a:moveTo>
                    <a:pt x="177" y="0"/>
                  </a:moveTo>
                  <a:cubicBezTo>
                    <a:pt x="26" y="0"/>
                    <a:pt x="26" y="0"/>
                    <a:pt x="26" y="0"/>
                  </a:cubicBezTo>
                  <a:cubicBezTo>
                    <a:pt x="12" y="0"/>
                    <a:pt x="0" y="12"/>
                    <a:pt x="0" y="27"/>
                  </a:cubicBezTo>
                  <a:cubicBezTo>
                    <a:pt x="0" y="42"/>
                    <a:pt x="12" y="54"/>
                    <a:pt x="26" y="54"/>
                  </a:cubicBezTo>
                  <a:cubicBezTo>
                    <a:pt x="177" y="54"/>
                    <a:pt x="177" y="54"/>
                    <a:pt x="177" y="54"/>
                  </a:cubicBezTo>
                  <a:cubicBezTo>
                    <a:pt x="192" y="54"/>
                    <a:pt x="204" y="42"/>
                    <a:pt x="204" y="27"/>
                  </a:cubicBezTo>
                  <a:cubicBezTo>
                    <a:pt x="204" y="12"/>
                    <a:pt x="192" y="0"/>
                    <a:pt x="177" y="0"/>
                  </a:cubicBezTo>
                  <a:close/>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sp>
        <p:nvSpPr>
          <p:cNvPr id="56" name="Freeform 33"/>
          <p:cNvSpPr>
            <a:spLocks noChangeAspect="1" noEditPoints="1"/>
          </p:cNvSpPr>
          <p:nvPr/>
        </p:nvSpPr>
        <p:spPr bwMode="auto">
          <a:xfrm>
            <a:off x="1392939" y="2313253"/>
            <a:ext cx="754499" cy="571739"/>
          </a:xfrm>
          <a:custGeom>
            <a:avLst/>
            <a:gdLst>
              <a:gd name="T0" fmla="*/ 169 w 485"/>
              <a:gd name="T1" fmla="*/ 91 h 364"/>
              <a:gd name="T2" fmla="*/ 169 w 485"/>
              <a:gd name="T3" fmla="*/ 81 h 364"/>
              <a:gd name="T4" fmla="*/ 177 w 485"/>
              <a:gd name="T5" fmla="*/ 74 h 364"/>
              <a:gd name="T6" fmla="*/ 123 w 485"/>
              <a:gd name="T7" fmla="*/ 279 h 364"/>
              <a:gd name="T8" fmla="*/ 49 w 485"/>
              <a:gd name="T9" fmla="*/ 232 h 364"/>
              <a:gd name="T10" fmla="*/ 0 w 485"/>
              <a:gd name="T11" fmla="*/ 359 h 364"/>
              <a:gd name="T12" fmla="*/ 190 w 485"/>
              <a:gd name="T13" fmla="*/ 359 h 364"/>
              <a:gd name="T14" fmla="*/ 95 w 485"/>
              <a:gd name="T15" fmla="*/ 181 h 364"/>
              <a:gd name="T16" fmla="*/ 58 w 485"/>
              <a:gd name="T17" fmla="*/ 232 h 364"/>
              <a:gd name="T18" fmla="*/ 56 w 485"/>
              <a:gd name="T19" fmla="*/ 320 h 364"/>
              <a:gd name="T20" fmla="*/ 114 w 485"/>
              <a:gd name="T21" fmla="*/ 286 h 364"/>
              <a:gd name="T22" fmla="*/ 180 w 485"/>
              <a:gd name="T23" fmla="*/ 355 h 364"/>
              <a:gd name="T24" fmla="*/ 246 w 485"/>
              <a:gd name="T25" fmla="*/ 109 h 364"/>
              <a:gd name="T26" fmla="*/ 262 w 485"/>
              <a:gd name="T27" fmla="*/ 92 h 364"/>
              <a:gd name="T28" fmla="*/ 262 w 485"/>
              <a:gd name="T29" fmla="*/ 102 h 364"/>
              <a:gd name="T30" fmla="*/ 316 w 485"/>
              <a:gd name="T31" fmla="*/ 109 h 364"/>
              <a:gd name="T32" fmla="*/ 299 w 485"/>
              <a:gd name="T33" fmla="*/ 126 h 364"/>
              <a:gd name="T34" fmla="*/ 292 w 485"/>
              <a:gd name="T35" fmla="*/ 109 h 364"/>
              <a:gd name="T36" fmla="*/ 299 w 485"/>
              <a:gd name="T37" fmla="*/ 117 h 364"/>
              <a:gd name="T38" fmla="*/ 327 w 485"/>
              <a:gd name="T39" fmla="*/ 215 h 364"/>
              <a:gd name="T40" fmla="*/ 378 w 485"/>
              <a:gd name="T41" fmla="*/ 108 h 364"/>
              <a:gd name="T42" fmla="*/ 203 w 485"/>
              <a:gd name="T43" fmla="*/ 0 h 364"/>
              <a:gd name="T44" fmla="*/ 154 w 485"/>
              <a:gd name="T45" fmla="*/ 183 h 364"/>
              <a:gd name="T46" fmla="*/ 208 w 485"/>
              <a:gd name="T47" fmla="*/ 143 h 364"/>
              <a:gd name="T48" fmla="*/ 321 w 485"/>
              <a:gd name="T49" fmla="*/ 216 h 364"/>
              <a:gd name="T50" fmla="*/ 226 w 485"/>
              <a:gd name="T51" fmla="*/ 130 h 364"/>
              <a:gd name="T52" fmla="*/ 199 w 485"/>
              <a:gd name="T53" fmla="*/ 137 h 364"/>
              <a:gd name="T54" fmla="*/ 180 w 485"/>
              <a:gd name="T55" fmla="*/ 134 h 364"/>
              <a:gd name="T56" fmla="*/ 131 w 485"/>
              <a:gd name="T57" fmla="*/ 71 h 364"/>
              <a:gd name="T58" fmla="*/ 275 w 485"/>
              <a:gd name="T59" fmla="*/ 49 h 364"/>
              <a:gd name="T60" fmla="*/ 314 w 485"/>
              <a:gd name="T61" fmla="*/ 169 h 364"/>
              <a:gd name="T62" fmla="*/ 296 w 485"/>
              <a:gd name="T63" fmla="*/ 173 h 364"/>
              <a:gd name="T64" fmla="*/ 418 w 485"/>
              <a:gd name="T65" fmla="*/ 279 h 364"/>
              <a:gd name="T66" fmla="*/ 343 w 485"/>
              <a:gd name="T67" fmla="*/ 232 h 364"/>
              <a:gd name="T68" fmla="*/ 295 w 485"/>
              <a:gd name="T69" fmla="*/ 359 h 364"/>
              <a:gd name="T70" fmla="*/ 485 w 485"/>
              <a:gd name="T71" fmla="*/ 359 h 364"/>
              <a:gd name="T72" fmla="*/ 390 w 485"/>
              <a:gd name="T73" fmla="*/ 181 h 364"/>
              <a:gd name="T74" fmla="*/ 353 w 485"/>
              <a:gd name="T75" fmla="*/ 232 h 364"/>
              <a:gd name="T76" fmla="*/ 350 w 485"/>
              <a:gd name="T77" fmla="*/ 320 h 364"/>
              <a:gd name="T78" fmla="*/ 409 w 485"/>
              <a:gd name="T79" fmla="*/ 286 h 364"/>
              <a:gd name="T80" fmla="*/ 475 w 485"/>
              <a:gd name="T81" fmla="*/ 355 h 364"/>
              <a:gd name="T82" fmla="*/ 189 w 485"/>
              <a:gd name="T83" fmla="*/ 74 h 364"/>
              <a:gd name="T84" fmla="*/ 206 w 485"/>
              <a:gd name="T85" fmla="*/ 57 h 364"/>
              <a:gd name="T86" fmla="*/ 206 w 485"/>
              <a:gd name="T87" fmla="*/ 66 h 364"/>
              <a:gd name="T88" fmla="*/ 260 w 485"/>
              <a:gd name="T89" fmla="*/ 74 h 364"/>
              <a:gd name="T90" fmla="*/ 243 w 485"/>
              <a:gd name="T91" fmla="*/ 91 h 364"/>
              <a:gd name="T92" fmla="*/ 236 w 485"/>
              <a:gd name="T93" fmla="*/ 74 h 364"/>
              <a:gd name="T94" fmla="*/ 243 w 485"/>
              <a:gd name="T95" fmla="*/ 81 h 364"/>
              <a:gd name="T96" fmla="*/ 336 w 485"/>
              <a:gd name="T97" fmla="*/ 92 h 364"/>
              <a:gd name="T98" fmla="*/ 336 w 485"/>
              <a:gd name="T99" fmla="*/ 102 h 364"/>
              <a:gd name="T100" fmla="*/ 329 w 485"/>
              <a:gd name="T101" fmla="*/ 109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5" h="364">
                <a:moveTo>
                  <a:pt x="169" y="57"/>
                </a:moveTo>
                <a:cubicBezTo>
                  <a:pt x="160" y="57"/>
                  <a:pt x="153" y="65"/>
                  <a:pt x="153" y="74"/>
                </a:cubicBezTo>
                <a:cubicBezTo>
                  <a:pt x="153" y="83"/>
                  <a:pt x="160" y="91"/>
                  <a:pt x="169" y="91"/>
                </a:cubicBezTo>
                <a:cubicBezTo>
                  <a:pt x="179" y="91"/>
                  <a:pt x="186" y="83"/>
                  <a:pt x="186" y="74"/>
                </a:cubicBezTo>
                <a:cubicBezTo>
                  <a:pt x="186" y="65"/>
                  <a:pt x="179" y="57"/>
                  <a:pt x="169" y="57"/>
                </a:cubicBezTo>
                <a:close/>
                <a:moveTo>
                  <a:pt x="169" y="81"/>
                </a:moveTo>
                <a:cubicBezTo>
                  <a:pt x="165" y="81"/>
                  <a:pt x="162" y="78"/>
                  <a:pt x="162" y="74"/>
                </a:cubicBezTo>
                <a:cubicBezTo>
                  <a:pt x="162" y="70"/>
                  <a:pt x="165" y="66"/>
                  <a:pt x="169" y="66"/>
                </a:cubicBezTo>
                <a:cubicBezTo>
                  <a:pt x="173" y="66"/>
                  <a:pt x="177" y="70"/>
                  <a:pt x="177" y="74"/>
                </a:cubicBezTo>
                <a:cubicBezTo>
                  <a:pt x="177" y="78"/>
                  <a:pt x="173" y="81"/>
                  <a:pt x="169" y="81"/>
                </a:cubicBezTo>
                <a:close/>
                <a:moveTo>
                  <a:pt x="138" y="312"/>
                </a:moveTo>
                <a:cubicBezTo>
                  <a:pt x="127" y="309"/>
                  <a:pt x="124" y="290"/>
                  <a:pt x="123" y="279"/>
                </a:cubicBezTo>
                <a:cubicBezTo>
                  <a:pt x="134" y="267"/>
                  <a:pt x="141" y="250"/>
                  <a:pt x="141" y="232"/>
                </a:cubicBezTo>
                <a:cubicBezTo>
                  <a:pt x="141" y="195"/>
                  <a:pt x="123" y="171"/>
                  <a:pt x="95" y="171"/>
                </a:cubicBezTo>
                <a:cubicBezTo>
                  <a:pt x="66" y="171"/>
                  <a:pt x="49" y="195"/>
                  <a:pt x="49" y="232"/>
                </a:cubicBezTo>
                <a:cubicBezTo>
                  <a:pt x="49" y="251"/>
                  <a:pt x="56" y="268"/>
                  <a:pt x="67" y="279"/>
                </a:cubicBezTo>
                <a:cubicBezTo>
                  <a:pt x="67" y="293"/>
                  <a:pt x="62" y="308"/>
                  <a:pt x="53" y="311"/>
                </a:cubicBezTo>
                <a:cubicBezTo>
                  <a:pt x="9" y="320"/>
                  <a:pt x="0" y="342"/>
                  <a:pt x="0" y="359"/>
                </a:cubicBezTo>
                <a:cubicBezTo>
                  <a:pt x="0" y="362"/>
                  <a:pt x="2" y="364"/>
                  <a:pt x="4" y="364"/>
                </a:cubicBezTo>
                <a:cubicBezTo>
                  <a:pt x="185" y="364"/>
                  <a:pt x="185" y="364"/>
                  <a:pt x="185" y="364"/>
                </a:cubicBezTo>
                <a:cubicBezTo>
                  <a:pt x="188" y="364"/>
                  <a:pt x="190" y="362"/>
                  <a:pt x="190" y="359"/>
                </a:cubicBezTo>
                <a:cubicBezTo>
                  <a:pt x="190" y="343"/>
                  <a:pt x="181" y="321"/>
                  <a:pt x="138" y="312"/>
                </a:cubicBezTo>
                <a:close/>
                <a:moveTo>
                  <a:pt x="58" y="232"/>
                </a:moveTo>
                <a:cubicBezTo>
                  <a:pt x="58" y="185"/>
                  <a:pt x="86" y="181"/>
                  <a:pt x="95" y="181"/>
                </a:cubicBezTo>
                <a:cubicBezTo>
                  <a:pt x="104" y="181"/>
                  <a:pt x="132" y="185"/>
                  <a:pt x="132" y="232"/>
                </a:cubicBezTo>
                <a:cubicBezTo>
                  <a:pt x="132" y="261"/>
                  <a:pt x="112" y="283"/>
                  <a:pt x="95" y="283"/>
                </a:cubicBezTo>
                <a:cubicBezTo>
                  <a:pt x="77" y="283"/>
                  <a:pt x="58" y="261"/>
                  <a:pt x="58" y="232"/>
                </a:cubicBezTo>
                <a:close/>
                <a:moveTo>
                  <a:pt x="9" y="355"/>
                </a:moveTo>
                <a:cubicBezTo>
                  <a:pt x="12" y="338"/>
                  <a:pt x="27" y="326"/>
                  <a:pt x="55" y="320"/>
                </a:cubicBezTo>
                <a:cubicBezTo>
                  <a:pt x="55" y="320"/>
                  <a:pt x="55" y="320"/>
                  <a:pt x="56" y="320"/>
                </a:cubicBezTo>
                <a:cubicBezTo>
                  <a:pt x="68" y="316"/>
                  <a:pt x="74" y="301"/>
                  <a:pt x="76" y="286"/>
                </a:cubicBezTo>
                <a:cubicBezTo>
                  <a:pt x="82" y="290"/>
                  <a:pt x="88" y="292"/>
                  <a:pt x="95" y="292"/>
                </a:cubicBezTo>
                <a:cubicBezTo>
                  <a:pt x="102" y="292"/>
                  <a:pt x="108" y="290"/>
                  <a:pt x="114" y="286"/>
                </a:cubicBezTo>
                <a:cubicBezTo>
                  <a:pt x="116" y="302"/>
                  <a:pt x="122" y="317"/>
                  <a:pt x="136" y="321"/>
                </a:cubicBezTo>
                <a:cubicBezTo>
                  <a:pt x="136" y="321"/>
                  <a:pt x="136" y="321"/>
                  <a:pt x="136" y="321"/>
                </a:cubicBezTo>
                <a:cubicBezTo>
                  <a:pt x="163" y="326"/>
                  <a:pt x="178" y="338"/>
                  <a:pt x="180" y="355"/>
                </a:cubicBezTo>
                <a:lnTo>
                  <a:pt x="9" y="355"/>
                </a:lnTo>
                <a:close/>
                <a:moveTo>
                  <a:pt x="262" y="92"/>
                </a:moveTo>
                <a:cubicBezTo>
                  <a:pt x="253" y="92"/>
                  <a:pt x="246" y="100"/>
                  <a:pt x="246" y="109"/>
                </a:cubicBezTo>
                <a:cubicBezTo>
                  <a:pt x="246" y="118"/>
                  <a:pt x="253" y="126"/>
                  <a:pt x="262" y="126"/>
                </a:cubicBezTo>
                <a:cubicBezTo>
                  <a:pt x="272" y="126"/>
                  <a:pt x="279" y="118"/>
                  <a:pt x="279" y="109"/>
                </a:cubicBezTo>
                <a:cubicBezTo>
                  <a:pt x="279" y="100"/>
                  <a:pt x="272" y="92"/>
                  <a:pt x="262" y="92"/>
                </a:cubicBezTo>
                <a:close/>
                <a:moveTo>
                  <a:pt x="262" y="117"/>
                </a:moveTo>
                <a:cubicBezTo>
                  <a:pt x="258" y="117"/>
                  <a:pt x="255" y="113"/>
                  <a:pt x="255" y="109"/>
                </a:cubicBezTo>
                <a:cubicBezTo>
                  <a:pt x="255" y="105"/>
                  <a:pt x="258" y="102"/>
                  <a:pt x="262" y="102"/>
                </a:cubicBezTo>
                <a:cubicBezTo>
                  <a:pt x="267" y="102"/>
                  <a:pt x="270" y="105"/>
                  <a:pt x="270" y="109"/>
                </a:cubicBezTo>
                <a:cubicBezTo>
                  <a:pt x="270" y="113"/>
                  <a:pt x="267" y="117"/>
                  <a:pt x="262" y="117"/>
                </a:cubicBezTo>
                <a:close/>
                <a:moveTo>
                  <a:pt x="316" y="109"/>
                </a:moveTo>
                <a:cubicBezTo>
                  <a:pt x="316" y="100"/>
                  <a:pt x="308" y="92"/>
                  <a:pt x="299" y="92"/>
                </a:cubicBezTo>
                <a:cubicBezTo>
                  <a:pt x="290" y="92"/>
                  <a:pt x="282" y="100"/>
                  <a:pt x="282" y="109"/>
                </a:cubicBezTo>
                <a:cubicBezTo>
                  <a:pt x="282" y="118"/>
                  <a:pt x="290" y="126"/>
                  <a:pt x="299" y="126"/>
                </a:cubicBezTo>
                <a:cubicBezTo>
                  <a:pt x="308" y="126"/>
                  <a:pt x="316" y="118"/>
                  <a:pt x="316" y="109"/>
                </a:cubicBezTo>
                <a:close/>
                <a:moveTo>
                  <a:pt x="299" y="117"/>
                </a:moveTo>
                <a:cubicBezTo>
                  <a:pt x="295" y="117"/>
                  <a:pt x="292" y="113"/>
                  <a:pt x="292" y="109"/>
                </a:cubicBezTo>
                <a:cubicBezTo>
                  <a:pt x="292" y="105"/>
                  <a:pt x="295" y="102"/>
                  <a:pt x="299" y="102"/>
                </a:cubicBezTo>
                <a:cubicBezTo>
                  <a:pt x="303" y="102"/>
                  <a:pt x="307" y="105"/>
                  <a:pt x="307" y="109"/>
                </a:cubicBezTo>
                <a:cubicBezTo>
                  <a:pt x="307" y="113"/>
                  <a:pt x="303" y="117"/>
                  <a:pt x="299" y="117"/>
                </a:cubicBezTo>
                <a:close/>
                <a:moveTo>
                  <a:pt x="321" y="216"/>
                </a:moveTo>
                <a:cubicBezTo>
                  <a:pt x="322" y="216"/>
                  <a:pt x="323" y="216"/>
                  <a:pt x="324" y="216"/>
                </a:cubicBezTo>
                <a:cubicBezTo>
                  <a:pt x="325" y="216"/>
                  <a:pt x="326" y="216"/>
                  <a:pt x="327" y="215"/>
                </a:cubicBezTo>
                <a:cubicBezTo>
                  <a:pt x="328" y="214"/>
                  <a:pt x="329" y="212"/>
                  <a:pt x="328" y="210"/>
                </a:cubicBezTo>
                <a:cubicBezTo>
                  <a:pt x="328" y="210"/>
                  <a:pt x="321" y="195"/>
                  <a:pt x="320" y="177"/>
                </a:cubicBezTo>
                <a:cubicBezTo>
                  <a:pt x="354" y="168"/>
                  <a:pt x="378" y="140"/>
                  <a:pt x="378" y="108"/>
                </a:cubicBezTo>
                <a:cubicBezTo>
                  <a:pt x="378" y="69"/>
                  <a:pt x="341" y="37"/>
                  <a:pt x="296" y="37"/>
                </a:cubicBezTo>
                <a:cubicBezTo>
                  <a:pt x="289" y="37"/>
                  <a:pt x="283" y="37"/>
                  <a:pt x="276" y="39"/>
                </a:cubicBezTo>
                <a:cubicBezTo>
                  <a:pt x="262" y="15"/>
                  <a:pt x="234" y="0"/>
                  <a:pt x="203" y="0"/>
                </a:cubicBezTo>
                <a:cubicBezTo>
                  <a:pt x="158" y="0"/>
                  <a:pt x="122" y="32"/>
                  <a:pt x="122" y="71"/>
                </a:cubicBezTo>
                <a:cubicBezTo>
                  <a:pt x="122" y="100"/>
                  <a:pt x="141" y="125"/>
                  <a:pt x="171" y="137"/>
                </a:cubicBezTo>
                <a:cubicBezTo>
                  <a:pt x="169" y="163"/>
                  <a:pt x="154" y="183"/>
                  <a:pt x="154" y="183"/>
                </a:cubicBezTo>
                <a:cubicBezTo>
                  <a:pt x="152" y="185"/>
                  <a:pt x="152" y="188"/>
                  <a:pt x="154" y="189"/>
                </a:cubicBezTo>
                <a:cubicBezTo>
                  <a:pt x="155" y="191"/>
                  <a:pt x="157" y="191"/>
                  <a:pt x="159" y="191"/>
                </a:cubicBezTo>
                <a:cubicBezTo>
                  <a:pt x="184" y="179"/>
                  <a:pt x="200" y="164"/>
                  <a:pt x="208" y="143"/>
                </a:cubicBezTo>
                <a:cubicBezTo>
                  <a:pt x="213" y="142"/>
                  <a:pt x="218" y="142"/>
                  <a:pt x="224" y="141"/>
                </a:cubicBezTo>
                <a:cubicBezTo>
                  <a:pt x="236" y="163"/>
                  <a:pt x="261" y="177"/>
                  <a:pt x="289" y="179"/>
                </a:cubicBezTo>
                <a:cubicBezTo>
                  <a:pt x="295" y="193"/>
                  <a:pt x="306" y="205"/>
                  <a:pt x="321" y="216"/>
                </a:cubicBezTo>
                <a:close/>
                <a:moveTo>
                  <a:pt x="292" y="170"/>
                </a:moveTo>
                <a:cubicBezTo>
                  <a:pt x="265" y="169"/>
                  <a:pt x="241" y="155"/>
                  <a:pt x="230" y="133"/>
                </a:cubicBezTo>
                <a:cubicBezTo>
                  <a:pt x="229" y="131"/>
                  <a:pt x="228" y="130"/>
                  <a:pt x="226" y="130"/>
                </a:cubicBezTo>
                <a:cubicBezTo>
                  <a:pt x="226" y="130"/>
                  <a:pt x="225" y="130"/>
                  <a:pt x="225" y="131"/>
                </a:cubicBezTo>
                <a:cubicBezTo>
                  <a:pt x="218" y="132"/>
                  <a:pt x="211" y="133"/>
                  <a:pt x="204" y="133"/>
                </a:cubicBezTo>
                <a:cubicBezTo>
                  <a:pt x="202" y="133"/>
                  <a:pt x="200" y="135"/>
                  <a:pt x="199" y="137"/>
                </a:cubicBezTo>
                <a:cubicBezTo>
                  <a:pt x="199" y="138"/>
                  <a:pt x="199" y="138"/>
                  <a:pt x="199" y="139"/>
                </a:cubicBezTo>
                <a:cubicBezTo>
                  <a:pt x="194" y="154"/>
                  <a:pt x="185" y="165"/>
                  <a:pt x="170" y="175"/>
                </a:cubicBezTo>
                <a:cubicBezTo>
                  <a:pt x="175" y="165"/>
                  <a:pt x="180" y="150"/>
                  <a:pt x="180" y="134"/>
                </a:cubicBezTo>
                <a:cubicBezTo>
                  <a:pt x="180" y="134"/>
                  <a:pt x="180" y="134"/>
                  <a:pt x="180" y="134"/>
                </a:cubicBezTo>
                <a:cubicBezTo>
                  <a:pt x="180" y="132"/>
                  <a:pt x="179" y="130"/>
                  <a:pt x="177" y="129"/>
                </a:cubicBezTo>
                <a:cubicBezTo>
                  <a:pt x="149" y="120"/>
                  <a:pt x="131" y="97"/>
                  <a:pt x="131" y="71"/>
                </a:cubicBezTo>
                <a:cubicBezTo>
                  <a:pt x="131" y="37"/>
                  <a:pt x="164" y="9"/>
                  <a:pt x="203" y="9"/>
                </a:cubicBezTo>
                <a:cubicBezTo>
                  <a:pt x="232" y="9"/>
                  <a:pt x="258" y="24"/>
                  <a:pt x="269" y="47"/>
                </a:cubicBezTo>
                <a:cubicBezTo>
                  <a:pt x="270" y="48"/>
                  <a:pt x="273" y="49"/>
                  <a:pt x="275" y="49"/>
                </a:cubicBezTo>
                <a:cubicBezTo>
                  <a:pt x="282" y="47"/>
                  <a:pt x="289" y="46"/>
                  <a:pt x="296" y="46"/>
                </a:cubicBezTo>
                <a:cubicBezTo>
                  <a:pt x="336" y="46"/>
                  <a:pt x="368" y="74"/>
                  <a:pt x="368" y="108"/>
                </a:cubicBezTo>
                <a:cubicBezTo>
                  <a:pt x="368" y="137"/>
                  <a:pt x="346" y="162"/>
                  <a:pt x="314" y="169"/>
                </a:cubicBezTo>
                <a:cubicBezTo>
                  <a:pt x="312" y="169"/>
                  <a:pt x="310" y="171"/>
                  <a:pt x="310" y="173"/>
                </a:cubicBezTo>
                <a:cubicBezTo>
                  <a:pt x="311" y="183"/>
                  <a:pt x="312" y="191"/>
                  <a:pt x="314" y="198"/>
                </a:cubicBezTo>
                <a:cubicBezTo>
                  <a:pt x="306" y="190"/>
                  <a:pt x="300" y="182"/>
                  <a:pt x="296" y="173"/>
                </a:cubicBezTo>
                <a:cubicBezTo>
                  <a:pt x="296" y="171"/>
                  <a:pt x="294" y="170"/>
                  <a:pt x="292" y="170"/>
                </a:cubicBezTo>
                <a:close/>
                <a:moveTo>
                  <a:pt x="433" y="312"/>
                </a:moveTo>
                <a:cubicBezTo>
                  <a:pt x="422" y="309"/>
                  <a:pt x="418" y="290"/>
                  <a:pt x="418" y="279"/>
                </a:cubicBezTo>
                <a:cubicBezTo>
                  <a:pt x="429" y="267"/>
                  <a:pt x="436" y="250"/>
                  <a:pt x="436" y="232"/>
                </a:cubicBezTo>
                <a:cubicBezTo>
                  <a:pt x="436" y="195"/>
                  <a:pt x="418" y="171"/>
                  <a:pt x="390" y="171"/>
                </a:cubicBezTo>
                <a:cubicBezTo>
                  <a:pt x="361" y="171"/>
                  <a:pt x="343" y="195"/>
                  <a:pt x="343" y="232"/>
                </a:cubicBezTo>
                <a:cubicBezTo>
                  <a:pt x="343" y="251"/>
                  <a:pt x="351" y="268"/>
                  <a:pt x="362" y="279"/>
                </a:cubicBezTo>
                <a:cubicBezTo>
                  <a:pt x="362" y="293"/>
                  <a:pt x="357" y="308"/>
                  <a:pt x="348" y="311"/>
                </a:cubicBezTo>
                <a:cubicBezTo>
                  <a:pt x="304" y="320"/>
                  <a:pt x="295" y="342"/>
                  <a:pt x="295" y="359"/>
                </a:cubicBezTo>
                <a:cubicBezTo>
                  <a:pt x="295" y="362"/>
                  <a:pt x="297" y="364"/>
                  <a:pt x="299" y="364"/>
                </a:cubicBezTo>
                <a:cubicBezTo>
                  <a:pt x="480" y="364"/>
                  <a:pt x="480" y="364"/>
                  <a:pt x="480" y="364"/>
                </a:cubicBezTo>
                <a:cubicBezTo>
                  <a:pt x="483" y="364"/>
                  <a:pt x="485" y="362"/>
                  <a:pt x="485" y="359"/>
                </a:cubicBezTo>
                <a:cubicBezTo>
                  <a:pt x="485" y="343"/>
                  <a:pt x="476" y="321"/>
                  <a:pt x="433" y="312"/>
                </a:cubicBezTo>
                <a:close/>
                <a:moveTo>
                  <a:pt x="353" y="232"/>
                </a:moveTo>
                <a:cubicBezTo>
                  <a:pt x="353" y="185"/>
                  <a:pt x="381" y="181"/>
                  <a:pt x="390" y="181"/>
                </a:cubicBezTo>
                <a:cubicBezTo>
                  <a:pt x="398" y="181"/>
                  <a:pt x="427" y="185"/>
                  <a:pt x="427" y="232"/>
                </a:cubicBezTo>
                <a:cubicBezTo>
                  <a:pt x="427" y="261"/>
                  <a:pt x="407" y="283"/>
                  <a:pt x="390" y="283"/>
                </a:cubicBezTo>
                <a:cubicBezTo>
                  <a:pt x="372" y="283"/>
                  <a:pt x="353" y="261"/>
                  <a:pt x="353" y="232"/>
                </a:cubicBezTo>
                <a:close/>
                <a:moveTo>
                  <a:pt x="304" y="355"/>
                </a:moveTo>
                <a:cubicBezTo>
                  <a:pt x="307" y="338"/>
                  <a:pt x="322" y="326"/>
                  <a:pt x="350" y="320"/>
                </a:cubicBezTo>
                <a:cubicBezTo>
                  <a:pt x="350" y="320"/>
                  <a:pt x="350" y="320"/>
                  <a:pt x="350" y="320"/>
                </a:cubicBezTo>
                <a:cubicBezTo>
                  <a:pt x="363" y="316"/>
                  <a:pt x="369" y="301"/>
                  <a:pt x="371" y="286"/>
                </a:cubicBezTo>
                <a:cubicBezTo>
                  <a:pt x="377" y="290"/>
                  <a:pt x="383" y="292"/>
                  <a:pt x="390" y="292"/>
                </a:cubicBezTo>
                <a:cubicBezTo>
                  <a:pt x="397" y="292"/>
                  <a:pt x="403" y="290"/>
                  <a:pt x="409" y="286"/>
                </a:cubicBezTo>
                <a:cubicBezTo>
                  <a:pt x="411" y="302"/>
                  <a:pt x="417" y="317"/>
                  <a:pt x="431" y="321"/>
                </a:cubicBezTo>
                <a:cubicBezTo>
                  <a:pt x="431" y="321"/>
                  <a:pt x="431" y="321"/>
                  <a:pt x="431" y="321"/>
                </a:cubicBezTo>
                <a:cubicBezTo>
                  <a:pt x="458" y="326"/>
                  <a:pt x="473" y="338"/>
                  <a:pt x="475" y="355"/>
                </a:cubicBezTo>
                <a:lnTo>
                  <a:pt x="304" y="355"/>
                </a:lnTo>
                <a:close/>
                <a:moveTo>
                  <a:pt x="206" y="57"/>
                </a:moveTo>
                <a:cubicBezTo>
                  <a:pt x="197" y="57"/>
                  <a:pt x="189" y="65"/>
                  <a:pt x="189" y="74"/>
                </a:cubicBezTo>
                <a:cubicBezTo>
                  <a:pt x="189" y="83"/>
                  <a:pt x="197" y="91"/>
                  <a:pt x="206" y="91"/>
                </a:cubicBezTo>
                <a:cubicBezTo>
                  <a:pt x="215" y="91"/>
                  <a:pt x="223" y="83"/>
                  <a:pt x="223" y="74"/>
                </a:cubicBezTo>
                <a:cubicBezTo>
                  <a:pt x="223" y="65"/>
                  <a:pt x="215" y="57"/>
                  <a:pt x="206" y="57"/>
                </a:cubicBezTo>
                <a:close/>
                <a:moveTo>
                  <a:pt x="206" y="81"/>
                </a:moveTo>
                <a:cubicBezTo>
                  <a:pt x="202" y="81"/>
                  <a:pt x="199" y="78"/>
                  <a:pt x="199" y="74"/>
                </a:cubicBezTo>
                <a:cubicBezTo>
                  <a:pt x="199" y="70"/>
                  <a:pt x="202" y="66"/>
                  <a:pt x="206" y="66"/>
                </a:cubicBezTo>
                <a:cubicBezTo>
                  <a:pt x="210" y="66"/>
                  <a:pt x="214" y="70"/>
                  <a:pt x="214" y="74"/>
                </a:cubicBezTo>
                <a:cubicBezTo>
                  <a:pt x="214" y="78"/>
                  <a:pt x="210" y="81"/>
                  <a:pt x="206" y="81"/>
                </a:cubicBezTo>
                <a:close/>
                <a:moveTo>
                  <a:pt x="260" y="74"/>
                </a:moveTo>
                <a:cubicBezTo>
                  <a:pt x="260" y="65"/>
                  <a:pt x="252" y="57"/>
                  <a:pt x="243" y="57"/>
                </a:cubicBezTo>
                <a:cubicBezTo>
                  <a:pt x="234" y="57"/>
                  <a:pt x="226" y="65"/>
                  <a:pt x="226" y="74"/>
                </a:cubicBezTo>
                <a:cubicBezTo>
                  <a:pt x="226" y="83"/>
                  <a:pt x="234" y="91"/>
                  <a:pt x="243" y="91"/>
                </a:cubicBezTo>
                <a:cubicBezTo>
                  <a:pt x="252" y="91"/>
                  <a:pt x="260" y="83"/>
                  <a:pt x="260" y="74"/>
                </a:cubicBezTo>
                <a:close/>
                <a:moveTo>
                  <a:pt x="243" y="81"/>
                </a:moveTo>
                <a:cubicBezTo>
                  <a:pt x="239" y="81"/>
                  <a:pt x="236" y="78"/>
                  <a:pt x="236" y="74"/>
                </a:cubicBezTo>
                <a:cubicBezTo>
                  <a:pt x="236" y="70"/>
                  <a:pt x="239" y="66"/>
                  <a:pt x="243" y="66"/>
                </a:cubicBezTo>
                <a:cubicBezTo>
                  <a:pt x="247" y="66"/>
                  <a:pt x="250" y="70"/>
                  <a:pt x="250" y="74"/>
                </a:cubicBezTo>
                <a:cubicBezTo>
                  <a:pt x="250" y="78"/>
                  <a:pt x="247" y="81"/>
                  <a:pt x="243" y="81"/>
                </a:cubicBezTo>
                <a:close/>
                <a:moveTo>
                  <a:pt x="336" y="126"/>
                </a:moveTo>
                <a:cubicBezTo>
                  <a:pt x="345" y="126"/>
                  <a:pt x="353" y="118"/>
                  <a:pt x="353" y="109"/>
                </a:cubicBezTo>
                <a:cubicBezTo>
                  <a:pt x="353" y="100"/>
                  <a:pt x="345" y="92"/>
                  <a:pt x="336" y="92"/>
                </a:cubicBezTo>
                <a:cubicBezTo>
                  <a:pt x="327" y="92"/>
                  <a:pt x="319" y="100"/>
                  <a:pt x="319" y="109"/>
                </a:cubicBezTo>
                <a:cubicBezTo>
                  <a:pt x="319" y="118"/>
                  <a:pt x="327" y="126"/>
                  <a:pt x="336" y="126"/>
                </a:cubicBezTo>
                <a:close/>
                <a:moveTo>
                  <a:pt x="336" y="102"/>
                </a:moveTo>
                <a:cubicBezTo>
                  <a:pt x="340" y="102"/>
                  <a:pt x="343" y="105"/>
                  <a:pt x="343" y="109"/>
                </a:cubicBezTo>
                <a:cubicBezTo>
                  <a:pt x="343" y="113"/>
                  <a:pt x="340" y="117"/>
                  <a:pt x="336" y="117"/>
                </a:cubicBezTo>
                <a:cubicBezTo>
                  <a:pt x="332" y="117"/>
                  <a:pt x="329" y="113"/>
                  <a:pt x="329" y="109"/>
                </a:cubicBezTo>
                <a:cubicBezTo>
                  <a:pt x="329" y="105"/>
                  <a:pt x="332" y="102"/>
                  <a:pt x="336" y="102"/>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800"/>
          </a:p>
        </p:txBody>
      </p:sp>
      <p:sp>
        <p:nvSpPr>
          <p:cNvPr id="57" name="TextBox 56"/>
          <p:cNvSpPr txBox="1"/>
          <p:nvPr/>
        </p:nvSpPr>
        <p:spPr>
          <a:xfrm>
            <a:off x="6453759" y="3406641"/>
            <a:ext cx="1436388" cy="630942"/>
          </a:xfrm>
          <a:prstGeom prst="rect">
            <a:avLst/>
          </a:prstGeom>
          <a:noFill/>
        </p:spPr>
        <p:txBody>
          <a:bodyPr wrap="square" rtlCol="0">
            <a:spAutoFit/>
          </a:bodyPr>
          <a:lstStyle/>
          <a:p>
            <a:pPr algn="ctr"/>
            <a:r>
              <a:rPr lang="en-US" sz="1500" b="1" dirty="0" smtClean="0">
                <a:solidFill>
                  <a:srgbClr val="FFFFFF"/>
                </a:solidFill>
              </a:rPr>
              <a:t>94% </a:t>
            </a:r>
            <a:r>
              <a:rPr lang="en-US" sz="1000" b="1" dirty="0" smtClean="0">
                <a:solidFill>
                  <a:srgbClr val="FFFFFF"/>
                </a:solidFill>
              </a:rPr>
              <a:t>felt satisfied with the training overall</a:t>
            </a:r>
            <a:endParaRPr lang="en-US" sz="1000" dirty="0">
              <a:solidFill>
                <a:srgbClr val="FFFFFF"/>
              </a:solidFill>
            </a:endParaRPr>
          </a:p>
        </p:txBody>
      </p:sp>
      <p:sp>
        <p:nvSpPr>
          <p:cNvPr id="58" name="TextBox 57"/>
          <p:cNvSpPr txBox="1"/>
          <p:nvPr/>
        </p:nvSpPr>
        <p:spPr>
          <a:xfrm>
            <a:off x="6296371" y="2924944"/>
            <a:ext cx="1804021" cy="553998"/>
          </a:xfrm>
          <a:prstGeom prst="rect">
            <a:avLst/>
          </a:prstGeom>
          <a:noFill/>
        </p:spPr>
        <p:txBody>
          <a:bodyPr wrap="square" rtlCol="0">
            <a:spAutoFit/>
          </a:bodyPr>
          <a:lstStyle/>
          <a:p>
            <a:pPr algn="ctr"/>
            <a:r>
              <a:rPr lang="en-US" sz="1500" b="1" dirty="0" smtClean="0">
                <a:solidFill>
                  <a:srgbClr val="FFFFFF"/>
                </a:solidFill>
              </a:rPr>
              <a:t>Overall </a:t>
            </a:r>
          </a:p>
          <a:p>
            <a:pPr algn="ctr"/>
            <a:r>
              <a:rPr lang="en-US" sz="1500" b="1" dirty="0" smtClean="0">
                <a:solidFill>
                  <a:srgbClr val="FFFFFF"/>
                </a:solidFill>
              </a:rPr>
              <a:t>satisfaction</a:t>
            </a:r>
            <a:endParaRPr lang="en-US" sz="1500" b="1" dirty="0">
              <a:solidFill>
                <a:srgbClr val="FFFFFF"/>
              </a:solidFill>
            </a:endParaRPr>
          </a:p>
        </p:txBody>
      </p:sp>
      <p:pic>
        <p:nvPicPr>
          <p:cNvPr id="59" name="Picture 6"/>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556" b="89881" l="9932" r="89897">
                        <a14:backgroundMark x1="27911" y1="50595" x2="27226" y2="73016"/>
                        <a14:backgroundMark x1="55308" y1="23214" x2="55308" y2="23214"/>
                        <a14:backgroundMark x1="60103" y1="15873" x2="51884" y2="70238"/>
                      </a14:backgroundRemoval>
                    </a14:imgEffect>
                  </a14:imgLayer>
                </a14:imgProps>
              </a:ext>
              <a:ext uri="{28A0092B-C50C-407E-A947-70E740481C1C}">
                <a14:useLocalDpi xmlns:a14="http://schemas.microsoft.com/office/drawing/2010/main" val="0"/>
              </a:ext>
            </a:extLst>
          </a:blip>
          <a:srcRect/>
          <a:stretch>
            <a:fillRect/>
          </a:stretch>
        </p:blipFill>
        <p:spPr bwMode="auto">
          <a:xfrm>
            <a:off x="6804248" y="2408641"/>
            <a:ext cx="681693" cy="588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457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par>
                                <p:cTn id="22" presetID="10" presetClass="entr" presetSubtype="0"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500"/>
                                        <p:tgtEl>
                                          <p:spTgt spid="4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par>
                                <p:cTn id="44" presetID="10" presetClass="entr" presetSubtype="0" fill="hold"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200"/>
                                        <p:tgtEl>
                                          <p:spTgt spid="5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fade">
                                      <p:cBhvr>
                                        <p:cTn id="5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8" grpId="0"/>
      <p:bldP spid="49" grpId="0"/>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6291090" y="803759"/>
            <a:ext cx="2601390" cy="2265202"/>
          </a:xfrm>
          <a:prstGeom prst="rect">
            <a:avLst/>
          </a:prstGeom>
          <a:solidFill>
            <a:schemeClr val="accent1">
              <a:lumMod val="60000"/>
              <a:lumOff val="40000"/>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182880" rIns="182880" bIns="182880" numCol="1" spcCol="1270" anchor="t" anchorCtr="0">
            <a:noAutofit/>
          </a:bodyPr>
          <a:lstStyle/>
          <a:p>
            <a:pPr defTabSz="666734">
              <a:lnSpc>
                <a:spcPct val="90000"/>
              </a:lnSpc>
              <a:spcBef>
                <a:spcPct val="0"/>
              </a:spcBef>
              <a:spcAft>
                <a:spcPts val="200"/>
              </a:spcAft>
            </a:pPr>
            <a:endParaRPr lang="en-US" b="1" dirty="0" smtClean="0">
              <a:solidFill>
                <a:schemeClr val="tx1"/>
              </a:solidFill>
            </a:endParaRPr>
          </a:p>
          <a:p>
            <a:pPr defTabSz="666734">
              <a:lnSpc>
                <a:spcPct val="90000"/>
              </a:lnSpc>
              <a:spcBef>
                <a:spcPct val="0"/>
              </a:spcBef>
              <a:spcAft>
                <a:spcPts val="200"/>
              </a:spcAft>
            </a:pPr>
            <a:r>
              <a:rPr lang="en-US" sz="1300" b="1" dirty="0" smtClean="0">
                <a:solidFill>
                  <a:schemeClr val="tx1"/>
                </a:solidFill>
              </a:rPr>
              <a:t>Learning</a:t>
            </a:r>
          </a:p>
          <a:p>
            <a:pPr defTabSz="666734">
              <a:lnSpc>
                <a:spcPct val="90000"/>
              </a:lnSpc>
              <a:spcBef>
                <a:spcPct val="0"/>
              </a:spcBef>
              <a:spcAft>
                <a:spcPts val="200"/>
              </a:spcAft>
            </a:pPr>
            <a:r>
              <a:rPr lang="en-US" sz="1100" dirty="0" smtClean="0">
                <a:solidFill>
                  <a:schemeClr val="tx1"/>
                </a:solidFill>
              </a:rPr>
              <a:t>Many attendees noted the training content was </a:t>
            </a:r>
            <a:r>
              <a:rPr lang="en-US" sz="1100" b="1" dirty="0" smtClean="0">
                <a:solidFill>
                  <a:schemeClr val="accent1">
                    <a:lumMod val="50000"/>
                  </a:schemeClr>
                </a:solidFill>
              </a:rPr>
              <a:t>“good”, effective”, “well structured”</a:t>
            </a:r>
            <a:r>
              <a:rPr lang="en-US" sz="1100" dirty="0" smtClean="0">
                <a:solidFill>
                  <a:schemeClr val="tx1"/>
                </a:solidFill>
              </a:rPr>
              <a:t> and “</a:t>
            </a:r>
            <a:r>
              <a:rPr lang="en-US" sz="1100" b="1" dirty="0" smtClean="0">
                <a:solidFill>
                  <a:schemeClr val="accent1">
                    <a:lumMod val="50000"/>
                  </a:schemeClr>
                </a:solidFill>
              </a:rPr>
              <a:t>interactive</a:t>
            </a:r>
            <a:r>
              <a:rPr lang="en-US" sz="1100" dirty="0" smtClean="0">
                <a:solidFill>
                  <a:schemeClr val="accent5"/>
                </a:solidFill>
              </a:rPr>
              <a:t> </a:t>
            </a:r>
            <a:r>
              <a:rPr lang="en-US" sz="1100" dirty="0" smtClean="0">
                <a:solidFill>
                  <a:schemeClr val="tx1"/>
                </a:solidFill>
              </a:rPr>
              <a:t>Respondents found it </a:t>
            </a:r>
            <a:r>
              <a:rPr lang="en-US" sz="1100" b="1" dirty="0" smtClean="0">
                <a:solidFill>
                  <a:schemeClr val="accent1">
                    <a:lumMod val="50000"/>
                  </a:schemeClr>
                </a:solidFill>
              </a:rPr>
              <a:t>“helpful” </a:t>
            </a:r>
            <a:r>
              <a:rPr lang="en-US" sz="1100" dirty="0" smtClean="0">
                <a:solidFill>
                  <a:schemeClr val="tx1"/>
                </a:solidFill>
              </a:rPr>
              <a:t>to have the roles and responsibilities of all staff along the s136 pathway clearly defined. Some responses did indicate the content felt slightly </a:t>
            </a:r>
            <a:r>
              <a:rPr lang="en-US" sz="1100" b="1" dirty="0" smtClean="0">
                <a:solidFill>
                  <a:schemeClr val="accent1">
                    <a:lumMod val="50000"/>
                  </a:schemeClr>
                </a:solidFill>
              </a:rPr>
              <a:t>“rushed”, </a:t>
            </a:r>
            <a:r>
              <a:rPr lang="en-US" sz="1100" dirty="0" smtClean="0">
                <a:solidFill>
                  <a:schemeClr val="tx1"/>
                </a:solidFill>
              </a:rPr>
              <a:t>but this is likely due to the time constraints of the session.</a:t>
            </a:r>
            <a:endParaRPr lang="en-US" sz="1100" dirty="0">
              <a:solidFill>
                <a:schemeClr val="tx1"/>
              </a:solidFill>
            </a:endParaRPr>
          </a:p>
        </p:txBody>
      </p:sp>
      <p:sp>
        <p:nvSpPr>
          <p:cNvPr id="79" name="Rectangle 78"/>
          <p:cNvSpPr/>
          <p:nvPr/>
        </p:nvSpPr>
        <p:spPr>
          <a:xfrm>
            <a:off x="251519" y="1268761"/>
            <a:ext cx="2437966" cy="2376264"/>
          </a:xfrm>
          <a:prstGeom prst="rect">
            <a:avLst/>
          </a:prstGeom>
          <a:solidFill>
            <a:schemeClr val="accent1">
              <a:lumMod val="40000"/>
              <a:lumOff val="60000"/>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182880" rIns="182880" bIns="182880" numCol="1" spcCol="1270" anchor="t" anchorCtr="0">
            <a:noAutofit/>
          </a:bodyPr>
          <a:lstStyle/>
          <a:p>
            <a:pPr defTabSz="666734">
              <a:lnSpc>
                <a:spcPct val="90000"/>
              </a:lnSpc>
              <a:spcBef>
                <a:spcPct val="0"/>
              </a:spcBef>
              <a:spcAft>
                <a:spcPts val="200"/>
              </a:spcAft>
            </a:pPr>
            <a:endParaRPr lang="en-US" b="1" dirty="0" smtClean="0">
              <a:solidFill>
                <a:schemeClr val="accent5"/>
              </a:solidFill>
            </a:endParaRPr>
          </a:p>
          <a:p>
            <a:pPr defTabSz="666734">
              <a:lnSpc>
                <a:spcPct val="90000"/>
              </a:lnSpc>
              <a:spcBef>
                <a:spcPct val="0"/>
              </a:spcBef>
              <a:spcAft>
                <a:spcPts val="200"/>
              </a:spcAft>
            </a:pPr>
            <a:r>
              <a:rPr lang="en-US" sz="1300" b="1" dirty="0" smtClean="0">
                <a:solidFill>
                  <a:schemeClr val="accent5"/>
                </a:solidFill>
              </a:rPr>
              <a:t>Length of the session</a:t>
            </a:r>
          </a:p>
          <a:p>
            <a:pPr defTabSz="666734">
              <a:lnSpc>
                <a:spcPct val="90000"/>
              </a:lnSpc>
              <a:spcBef>
                <a:spcPct val="0"/>
              </a:spcBef>
              <a:spcAft>
                <a:spcPts val="200"/>
              </a:spcAft>
            </a:pPr>
            <a:r>
              <a:rPr lang="en-US" sz="1100" dirty="0" smtClean="0">
                <a:solidFill>
                  <a:schemeClr val="tx1"/>
                </a:solidFill>
              </a:rPr>
              <a:t>Although the length of the sessions were increased for the spring-summer phase, many respondents still commented that a </a:t>
            </a:r>
            <a:r>
              <a:rPr lang="en-US" sz="1100" b="1" dirty="0" smtClean="0">
                <a:solidFill>
                  <a:schemeClr val="accent1">
                    <a:lumMod val="75000"/>
                  </a:schemeClr>
                </a:solidFill>
              </a:rPr>
              <a:t>“longer” </a:t>
            </a:r>
            <a:r>
              <a:rPr lang="en-US" sz="1100" dirty="0" smtClean="0">
                <a:solidFill>
                  <a:schemeClr val="tx1"/>
                </a:solidFill>
              </a:rPr>
              <a:t>session would have helped their understanding. In particular, respondents noted that </a:t>
            </a:r>
            <a:r>
              <a:rPr lang="en-US" sz="1100" b="1" dirty="0" smtClean="0">
                <a:solidFill>
                  <a:schemeClr val="accent1">
                    <a:lumMod val="75000"/>
                  </a:schemeClr>
                </a:solidFill>
              </a:rPr>
              <a:t>more time dedicated to group discussion </a:t>
            </a:r>
            <a:r>
              <a:rPr lang="en-US" sz="1100" dirty="0" smtClean="0">
                <a:solidFill>
                  <a:schemeClr val="tx1"/>
                </a:solidFill>
              </a:rPr>
              <a:t>of scenarios and cases would be beneficial.</a:t>
            </a:r>
          </a:p>
        </p:txBody>
      </p:sp>
      <p:sp>
        <p:nvSpPr>
          <p:cNvPr id="2" name="Title 1"/>
          <p:cNvSpPr>
            <a:spLocks noGrp="1"/>
          </p:cNvSpPr>
          <p:nvPr>
            <p:ph type="title"/>
          </p:nvPr>
        </p:nvSpPr>
        <p:spPr>
          <a:solidFill>
            <a:schemeClr val="accent2"/>
          </a:solidFill>
        </p:spPr>
        <p:txBody>
          <a:bodyPr/>
          <a:lstStyle/>
          <a:p>
            <a:pPr marL="0"/>
            <a:r>
              <a:rPr lang="en-GB" dirty="0" smtClean="0"/>
              <a:t>ED Training </a:t>
            </a:r>
            <a:r>
              <a:rPr lang="en-GB" dirty="0"/>
              <a:t>sessions: </a:t>
            </a:r>
            <a:r>
              <a:rPr lang="en-GB" dirty="0" smtClean="0"/>
              <a:t>Qualitative feedback</a:t>
            </a:r>
            <a:endParaRPr lang="en-GB" dirty="0"/>
          </a:p>
        </p:txBody>
      </p:sp>
      <p:pic>
        <p:nvPicPr>
          <p:cNvPr id="2051" name="Picture 3" descr="\\nwlondon.local\userdata\HLP_Mydocs\bakgab\My Documents\HLP\Lightbulb word cloud.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3169" t="1591" r="3169" b="3284"/>
          <a:stretch/>
        </p:blipFill>
        <p:spPr bwMode="auto">
          <a:xfrm>
            <a:off x="2843808" y="1124744"/>
            <a:ext cx="3255555" cy="54006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Image result for speech bubble graph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speech bubble graphi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Content Placeholder 4"/>
          <p:cNvSpPr txBox="1">
            <a:spLocks/>
          </p:cNvSpPr>
          <p:nvPr/>
        </p:nvSpPr>
        <p:spPr>
          <a:xfrm>
            <a:off x="251519" y="836712"/>
            <a:ext cx="8641655" cy="360040"/>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900" b="1" dirty="0" smtClean="0"/>
              <a:t>Themes from qualitative comments</a:t>
            </a:r>
          </a:p>
        </p:txBody>
      </p:sp>
      <p:sp>
        <p:nvSpPr>
          <p:cNvPr id="77" name="TextBox 76"/>
          <p:cNvSpPr txBox="1"/>
          <p:nvPr/>
        </p:nvSpPr>
        <p:spPr>
          <a:xfrm>
            <a:off x="6291090" y="803757"/>
            <a:ext cx="2601391" cy="353943"/>
          </a:xfrm>
          <a:prstGeom prst="rect">
            <a:avLst/>
          </a:prstGeom>
          <a:solidFill>
            <a:schemeClr val="accent2">
              <a:lumMod val="60000"/>
              <a:lumOff val="40000"/>
            </a:schemeClr>
          </a:solidFill>
        </p:spPr>
        <p:txBody>
          <a:bodyPr wrap="square" rtlCol="0">
            <a:spAutoFit/>
          </a:bodyPr>
          <a:lstStyle/>
          <a:p>
            <a:pPr algn="r"/>
            <a:r>
              <a:rPr lang="en-GB" sz="1700" dirty="0" smtClean="0">
                <a:solidFill>
                  <a:schemeClr val="bg1"/>
                </a:solidFill>
              </a:rPr>
              <a:t>02</a:t>
            </a:r>
            <a:endParaRPr lang="en-GB" sz="1700" dirty="0">
              <a:solidFill>
                <a:schemeClr val="bg1"/>
              </a:solidFill>
            </a:endParaRPr>
          </a:p>
        </p:txBody>
      </p:sp>
      <p:sp>
        <p:nvSpPr>
          <p:cNvPr id="78" name="TextBox 77"/>
          <p:cNvSpPr txBox="1"/>
          <p:nvPr/>
        </p:nvSpPr>
        <p:spPr>
          <a:xfrm>
            <a:off x="251517" y="1268760"/>
            <a:ext cx="2437967" cy="353943"/>
          </a:xfrm>
          <a:prstGeom prst="rect">
            <a:avLst/>
          </a:prstGeom>
          <a:solidFill>
            <a:schemeClr val="accent2">
              <a:lumMod val="40000"/>
              <a:lumOff val="60000"/>
            </a:schemeClr>
          </a:solidFill>
        </p:spPr>
        <p:txBody>
          <a:bodyPr wrap="square" rtlCol="0">
            <a:spAutoFit/>
          </a:bodyPr>
          <a:lstStyle/>
          <a:p>
            <a:pPr algn="r"/>
            <a:r>
              <a:rPr lang="en-GB" sz="1700" dirty="0" smtClean="0">
                <a:solidFill>
                  <a:schemeClr val="bg1"/>
                </a:solidFill>
              </a:rPr>
              <a:t>01</a:t>
            </a:r>
            <a:endParaRPr lang="en-GB" sz="1700" dirty="0">
              <a:solidFill>
                <a:schemeClr val="bg1"/>
              </a:solidFill>
            </a:endParaRPr>
          </a:p>
        </p:txBody>
      </p:sp>
      <p:cxnSp>
        <p:nvCxnSpPr>
          <p:cNvPr id="81" name="Straight Connector 80"/>
          <p:cNvCxnSpPr>
            <a:stCxn id="77" idx="1"/>
          </p:cNvCxnSpPr>
          <p:nvPr/>
        </p:nvCxnSpPr>
        <p:spPr>
          <a:xfrm flipH="1">
            <a:off x="5055446" y="980729"/>
            <a:ext cx="1235644" cy="1407204"/>
          </a:xfrm>
          <a:prstGeom prst="line">
            <a:avLst/>
          </a:prstGeom>
          <a:ln w="19050" cmpd="sng">
            <a:solidFill>
              <a:schemeClr val="accent1">
                <a:lumMod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a:stCxn id="78" idx="3"/>
          </p:cNvCxnSpPr>
          <p:nvPr/>
        </p:nvCxnSpPr>
        <p:spPr>
          <a:xfrm>
            <a:off x="2689484" y="1445732"/>
            <a:ext cx="154324" cy="1063641"/>
          </a:xfrm>
          <a:prstGeom prst="line">
            <a:avLst/>
          </a:prstGeom>
          <a:ln w="19050" cmpd="sng">
            <a:solidFill>
              <a:schemeClr val="accent1">
                <a:lumMod val="75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a:stCxn id="78" idx="3"/>
          </p:cNvCxnSpPr>
          <p:nvPr/>
        </p:nvCxnSpPr>
        <p:spPr>
          <a:xfrm>
            <a:off x="2689484" y="1445732"/>
            <a:ext cx="1018419" cy="1623228"/>
          </a:xfrm>
          <a:prstGeom prst="line">
            <a:avLst/>
          </a:prstGeom>
          <a:ln w="19050" cmpd="sng">
            <a:solidFill>
              <a:schemeClr val="accent1">
                <a:lumMod val="75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a:stCxn id="77" idx="1"/>
          </p:cNvCxnSpPr>
          <p:nvPr/>
        </p:nvCxnSpPr>
        <p:spPr>
          <a:xfrm flipH="1">
            <a:off x="5142650" y="980729"/>
            <a:ext cx="1148440" cy="3423429"/>
          </a:xfrm>
          <a:prstGeom prst="line">
            <a:avLst/>
          </a:prstGeom>
          <a:ln w="19050" cmpd="sng">
            <a:solidFill>
              <a:schemeClr val="accent1">
                <a:lumMod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a:stCxn id="77" idx="1"/>
          </p:cNvCxnSpPr>
          <p:nvPr/>
        </p:nvCxnSpPr>
        <p:spPr>
          <a:xfrm flipH="1">
            <a:off x="6012162" y="980729"/>
            <a:ext cx="278928" cy="1983268"/>
          </a:xfrm>
          <a:prstGeom prst="line">
            <a:avLst/>
          </a:prstGeom>
          <a:ln w="19050" cmpd="sng">
            <a:solidFill>
              <a:schemeClr val="accent1">
                <a:lumMod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cxnSp>
      <p:sp>
        <p:nvSpPr>
          <p:cNvPr id="115" name="Rectangle 114"/>
          <p:cNvSpPr/>
          <p:nvPr/>
        </p:nvSpPr>
        <p:spPr>
          <a:xfrm>
            <a:off x="251519" y="4180737"/>
            <a:ext cx="2437966" cy="1840551"/>
          </a:xfrm>
          <a:prstGeom prst="rect">
            <a:avLst/>
          </a:prstGeom>
          <a:solidFill>
            <a:schemeClr val="accent1">
              <a:lumMod val="40000"/>
              <a:lumOff val="60000"/>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182880" rIns="182880" bIns="182880" numCol="1" spcCol="1270" anchor="t" anchorCtr="0">
            <a:noAutofit/>
          </a:bodyPr>
          <a:lstStyle/>
          <a:p>
            <a:pPr defTabSz="666734">
              <a:lnSpc>
                <a:spcPct val="90000"/>
              </a:lnSpc>
              <a:spcBef>
                <a:spcPct val="0"/>
              </a:spcBef>
              <a:spcAft>
                <a:spcPts val="200"/>
              </a:spcAft>
            </a:pPr>
            <a:endParaRPr lang="en-US" b="1" dirty="0" smtClean="0">
              <a:solidFill>
                <a:schemeClr val="accent5"/>
              </a:solidFill>
            </a:endParaRPr>
          </a:p>
          <a:p>
            <a:pPr defTabSz="666734">
              <a:lnSpc>
                <a:spcPct val="90000"/>
              </a:lnSpc>
              <a:spcBef>
                <a:spcPct val="0"/>
              </a:spcBef>
              <a:spcAft>
                <a:spcPts val="200"/>
              </a:spcAft>
            </a:pPr>
            <a:r>
              <a:rPr lang="en-US" sz="1300" b="1" dirty="0" smtClean="0">
                <a:solidFill>
                  <a:schemeClr val="accent5"/>
                </a:solidFill>
              </a:rPr>
              <a:t>Presentation style</a:t>
            </a:r>
          </a:p>
          <a:p>
            <a:pPr defTabSz="666734">
              <a:lnSpc>
                <a:spcPct val="90000"/>
              </a:lnSpc>
              <a:spcBef>
                <a:spcPct val="0"/>
              </a:spcBef>
              <a:spcAft>
                <a:spcPts val="200"/>
              </a:spcAft>
            </a:pPr>
            <a:r>
              <a:rPr lang="en-US" sz="1100" dirty="0" smtClean="0">
                <a:solidFill>
                  <a:schemeClr val="accent5"/>
                </a:solidFill>
              </a:rPr>
              <a:t>Respondents repeatedly mentioned the </a:t>
            </a:r>
            <a:r>
              <a:rPr lang="en-US" sz="1100" b="1" dirty="0" smtClean="0">
                <a:solidFill>
                  <a:schemeClr val="accent1">
                    <a:lumMod val="50000"/>
                  </a:schemeClr>
                </a:solidFill>
              </a:rPr>
              <a:t>“excellent”, “clear” </a:t>
            </a:r>
            <a:r>
              <a:rPr lang="en-US" sz="1100" dirty="0" smtClean="0">
                <a:solidFill>
                  <a:schemeClr val="accent5"/>
                </a:solidFill>
              </a:rPr>
              <a:t>and</a:t>
            </a:r>
            <a:r>
              <a:rPr lang="en-US" sz="1100" b="1" dirty="0" smtClean="0">
                <a:solidFill>
                  <a:schemeClr val="accent1">
                    <a:lumMod val="50000"/>
                  </a:schemeClr>
                </a:solidFill>
              </a:rPr>
              <a:t> “passionate” </a:t>
            </a:r>
            <a:r>
              <a:rPr lang="en-US" sz="1100" dirty="0" smtClean="0">
                <a:solidFill>
                  <a:schemeClr val="accent5"/>
                </a:solidFill>
              </a:rPr>
              <a:t>style of the trainer. However, respondents did mention they would have liked a Q&amp;A session to pose ‘what ifs’ to the trainer.</a:t>
            </a:r>
          </a:p>
        </p:txBody>
      </p:sp>
      <p:sp>
        <p:nvSpPr>
          <p:cNvPr id="116" name="TextBox 115"/>
          <p:cNvSpPr txBox="1"/>
          <p:nvPr/>
        </p:nvSpPr>
        <p:spPr>
          <a:xfrm>
            <a:off x="251519" y="4180736"/>
            <a:ext cx="2437965" cy="353943"/>
          </a:xfrm>
          <a:prstGeom prst="rect">
            <a:avLst/>
          </a:prstGeom>
          <a:solidFill>
            <a:schemeClr val="accent2">
              <a:lumMod val="75000"/>
            </a:schemeClr>
          </a:solidFill>
        </p:spPr>
        <p:txBody>
          <a:bodyPr wrap="square" rtlCol="0">
            <a:spAutoFit/>
          </a:bodyPr>
          <a:lstStyle/>
          <a:p>
            <a:pPr algn="r"/>
            <a:r>
              <a:rPr lang="en-GB" sz="1700" dirty="0" smtClean="0">
                <a:solidFill>
                  <a:schemeClr val="bg1"/>
                </a:solidFill>
              </a:rPr>
              <a:t>03</a:t>
            </a:r>
            <a:endParaRPr lang="en-GB" sz="1700" dirty="0">
              <a:solidFill>
                <a:schemeClr val="bg1"/>
              </a:solidFill>
            </a:endParaRPr>
          </a:p>
        </p:txBody>
      </p:sp>
      <p:sp>
        <p:nvSpPr>
          <p:cNvPr id="120" name="Rectangle 119"/>
          <p:cNvSpPr/>
          <p:nvPr/>
        </p:nvSpPr>
        <p:spPr>
          <a:xfrm>
            <a:off x="6291090" y="3861048"/>
            <a:ext cx="2601390" cy="2448272"/>
          </a:xfrm>
          <a:prstGeom prst="rect">
            <a:avLst/>
          </a:prstGeom>
          <a:solidFill>
            <a:schemeClr val="accent1">
              <a:lumMod val="40000"/>
              <a:lumOff val="60000"/>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182880" rIns="182880" bIns="182880" numCol="1" spcCol="1270" anchor="t" anchorCtr="0">
            <a:noAutofit/>
          </a:bodyPr>
          <a:lstStyle/>
          <a:p>
            <a:pPr defTabSz="666734">
              <a:lnSpc>
                <a:spcPct val="90000"/>
              </a:lnSpc>
              <a:spcBef>
                <a:spcPct val="0"/>
              </a:spcBef>
              <a:spcAft>
                <a:spcPts val="200"/>
              </a:spcAft>
            </a:pPr>
            <a:endParaRPr lang="en-US" dirty="0" smtClean="0">
              <a:solidFill>
                <a:schemeClr val="tx1"/>
              </a:solidFill>
            </a:endParaRPr>
          </a:p>
          <a:p>
            <a:pPr defTabSz="666734">
              <a:lnSpc>
                <a:spcPct val="90000"/>
              </a:lnSpc>
              <a:spcBef>
                <a:spcPct val="0"/>
              </a:spcBef>
              <a:spcAft>
                <a:spcPts val="200"/>
              </a:spcAft>
            </a:pPr>
            <a:r>
              <a:rPr lang="en-US" sz="1300" b="1" dirty="0" smtClean="0">
                <a:solidFill>
                  <a:schemeClr val="tx1"/>
                </a:solidFill>
              </a:rPr>
              <a:t>Training design</a:t>
            </a:r>
          </a:p>
          <a:p>
            <a:pPr defTabSz="666734">
              <a:lnSpc>
                <a:spcPct val="90000"/>
              </a:lnSpc>
              <a:spcBef>
                <a:spcPct val="0"/>
              </a:spcBef>
              <a:spcAft>
                <a:spcPts val="200"/>
              </a:spcAft>
            </a:pPr>
            <a:r>
              <a:rPr lang="en-US" sz="1100" dirty="0" smtClean="0">
                <a:solidFill>
                  <a:schemeClr val="tx1"/>
                </a:solidFill>
              </a:rPr>
              <a:t>Multi-agency participation was encouraged to facilitate knowledge sharing between professionals along the s136 pathway. Unfortunately, some agencies were not always represented. Some respondents felt that widening the session scope, with more focus on the “interactions between [agencies]” pre-hospital would improve the training.</a:t>
            </a:r>
          </a:p>
        </p:txBody>
      </p:sp>
      <p:sp>
        <p:nvSpPr>
          <p:cNvPr id="121" name="TextBox 120"/>
          <p:cNvSpPr txBox="1"/>
          <p:nvPr/>
        </p:nvSpPr>
        <p:spPr>
          <a:xfrm>
            <a:off x="6291783" y="3861048"/>
            <a:ext cx="2601391" cy="353943"/>
          </a:xfrm>
          <a:prstGeom prst="rect">
            <a:avLst/>
          </a:prstGeom>
          <a:solidFill>
            <a:schemeClr val="accent2">
              <a:lumMod val="50000"/>
            </a:schemeClr>
          </a:solidFill>
        </p:spPr>
        <p:txBody>
          <a:bodyPr wrap="square" rtlCol="0">
            <a:spAutoFit/>
          </a:bodyPr>
          <a:lstStyle/>
          <a:p>
            <a:pPr algn="r"/>
            <a:r>
              <a:rPr lang="en-GB" sz="1700" dirty="0" smtClean="0">
                <a:solidFill>
                  <a:schemeClr val="bg1"/>
                </a:solidFill>
              </a:rPr>
              <a:t>04</a:t>
            </a:r>
            <a:endParaRPr lang="en-GB" sz="1700" dirty="0">
              <a:solidFill>
                <a:schemeClr val="bg1"/>
              </a:solidFill>
            </a:endParaRPr>
          </a:p>
        </p:txBody>
      </p:sp>
      <p:cxnSp>
        <p:nvCxnSpPr>
          <p:cNvPr id="128" name="Straight Connector 127"/>
          <p:cNvCxnSpPr>
            <a:stCxn id="116" idx="3"/>
          </p:cNvCxnSpPr>
          <p:nvPr/>
        </p:nvCxnSpPr>
        <p:spPr>
          <a:xfrm flipV="1">
            <a:off x="2689484" y="3717032"/>
            <a:ext cx="509209" cy="640676"/>
          </a:xfrm>
          <a:prstGeom prst="line">
            <a:avLst/>
          </a:prstGeom>
          <a:ln w="19050" cmpd="sng">
            <a:solidFill>
              <a:schemeClr val="accent1">
                <a:lumMod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a:stCxn id="121" idx="1"/>
          </p:cNvCxnSpPr>
          <p:nvPr/>
        </p:nvCxnSpPr>
        <p:spPr>
          <a:xfrm flipH="1" flipV="1">
            <a:off x="5534497" y="3957733"/>
            <a:ext cx="757286" cy="80287"/>
          </a:xfrm>
          <a:prstGeom prst="line">
            <a:avLst/>
          </a:prstGeom>
          <a:ln w="19050" cmpd="sng">
            <a:solidFill>
              <a:schemeClr val="accent1">
                <a:lumMod val="75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a:stCxn id="121" idx="1"/>
          </p:cNvCxnSpPr>
          <p:nvPr/>
        </p:nvCxnSpPr>
        <p:spPr>
          <a:xfrm flipH="1">
            <a:off x="5055443" y="4038020"/>
            <a:ext cx="1236340" cy="880783"/>
          </a:xfrm>
          <a:prstGeom prst="line">
            <a:avLst/>
          </a:prstGeom>
          <a:ln w="19050" cmpd="sng">
            <a:solidFill>
              <a:schemeClr val="accent1">
                <a:lumMod val="75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a:stCxn id="116" idx="3"/>
          </p:cNvCxnSpPr>
          <p:nvPr/>
        </p:nvCxnSpPr>
        <p:spPr>
          <a:xfrm>
            <a:off x="2689484" y="4357708"/>
            <a:ext cx="1162436" cy="1231532"/>
          </a:xfrm>
          <a:prstGeom prst="line">
            <a:avLst/>
          </a:prstGeom>
          <a:ln w="19050" cmpd="sng">
            <a:solidFill>
              <a:schemeClr val="accent1">
                <a:lumMod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a:stCxn id="116" idx="3"/>
          </p:cNvCxnSpPr>
          <p:nvPr/>
        </p:nvCxnSpPr>
        <p:spPr>
          <a:xfrm>
            <a:off x="2689484" y="4357708"/>
            <a:ext cx="1450469" cy="1951612"/>
          </a:xfrm>
          <a:prstGeom prst="line">
            <a:avLst/>
          </a:prstGeom>
          <a:ln w="19050" cmpd="sng">
            <a:solidFill>
              <a:schemeClr val="accent1">
                <a:lumMod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cxnSp>
      <p:sp>
        <p:nvSpPr>
          <p:cNvPr id="173" name="TextBox 172"/>
          <p:cNvSpPr txBox="1"/>
          <p:nvPr/>
        </p:nvSpPr>
        <p:spPr>
          <a:xfrm>
            <a:off x="3044022" y="6444044"/>
            <a:ext cx="3112154" cy="369332"/>
          </a:xfrm>
          <a:prstGeom prst="rect">
            <a:avLst/>
          </a:prstGeom>
          <a:noFill/>
        </p:spPr>
        <p:txBody>
          <a:bodyPr wrap="square" rtlCol="0">
            <a:spAutoFit/>
          </a:bodyPr>
          <a:lstStyle/>
          <a:p>
            <a:r>
              <a:rPr lang="en-US" sz="900" dirty="0" smtClean="0"/>
              <a:t>The frequency of descriptors used in qualitative feedback, with larger words representing higher frequency</a:t>
            </a:r>
            <a:endParaRPr lang="en-US" sz="900" dirty="0"/>
          </a:p>
        </p:txBody>
      </p:sp>
      <p:cxnSp>
        <p:nvCxnSpPr>
          <p:cNvPr id="26" name="Straight Connector 25"/>
          <p:cNvCxnSpPr>
            <a:stCxn id="77" idx="1"/>
          </p:cNvCxnSpPr>
          <p:nvPr/>
        </p:nvCxnSpPr>
        <p:spPr>
          <a:xfrm flipH="1">
            <a:off x="4920532" y="980729"/>
            <a:ext cx="1370558" cy="2398838"/>
          </a:xfrm>
          <a:prstGeom prst="line">
            <a:avLst/>
          </a:prstGeom>
          <a:ln w="19050" cmpd="sng">
            <a:solidFill>
              <a:schemeClr val="accent1">
                <a:lumMod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cxnSp>
      <p:sp>
        <p:nvSpPr>
          <p:cNvPr id="27" name="Slide Number Placeholder 3"/>
          <p:cNvSpPr>
            <a:spLocks noGrp="1"/>
          </p:cNvSpPr>
          <p:nvPr>
            <p:ph type="sldNum" sz="quarter" idx="14"/>
          </p:nvPr>
        </p:nvSpPr>
        <p:spPr>
          <a:xfrm>
            <a:off x="6876256" y="6381328"/>
            <a:ext cx="2133600" cy="365125"/>
          </a:xfrm>
        </p:spPr>
        <p:txBody>
          <a:bodyPr/>
          <a:lstStyle/>
          <a:p>
            <a:fld id="{8FC524A1-7B6A-464D-B8BC-8FE2E057339E}" type="slidenum">
              <a:rPr lang="en-GB" smtClean="0"/>
              <a:pPr/>
              <a:t>9</a:t>
            </a:fld>
            <a:endParaRPr lang="en-GB" dirty="0"/>
          </a:p>
        </p:txBody>
      </p:sp>
      <p:sp>
        <p:nvSpPr>
          <p:cNvPr id="28" name="TextBox 27"/>
          <p:cNvSpPr txBox="1"/>
          <p:nvPr/>
        </p:nvSpPr>
        <p:spPr>
          <a:xfrm>
            <a:off x="72008" y="6582544"/>
            <a:ext cx="5580112" cy="215444"/>
          </a:xfrm>
          <a:prstGeom prst="rect">
            <a:avLst/>
          </a:prstGeom>
          <a:noFill/>
        </p:spPr>
        <p:txBody>
          <a:bodyPr wrap="square" rtlCol="0">
            <a:spAutoFit/>
          </a:bodyPr>
          <a:lstStyle/>
          <a:p>
            <a:r>
              <a:rPr lang="en-GB" sz="800" i="1" dirty="0" smtClean="0"/>
              <a:t>Full questionnaire results in appendix 3</a:t>
            </a:r>
            <a:endParaRPr lang="en-GB" sz="800" i="1" dirty="0"/>
          </a:p>
        </p:txBody>
      </p:sp>
    </p:spTree>
    <p:extLst>
      <p:ext uri="{BB962C8B-B14F-4D97-AF65-F5344CB8AC3E}">
        <p14:creationId xmlns:p14="http://schemas.microsoft.com/office/powerpoint/2010/main" val="229096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80"/>
                                        </p:tgtEl>
                                        <p:attrNameLst>
                                          <p:attrName>style.visibility</p:attrName>
                                        </p:attrNameLst>
                                      </p:cBhvr>
                                      <p:to>
                                        <p:strVal val="visible"/>
                                      </p:to>
                                    </p:set>
                                    <p:animEffect transition="in" filter="fade">
                                      <p:cBhvr>
                                        <p:cTn id="10" dur="500"/>
                                        <p:tgtEl>
                                          <p:spTgt spid="80"/>
                                        </p:tgtEl>
                                      </p:cBhvr>
                                    </p:animEffect>
                                  </p:childTnLst>
                                </p:cTn>
                              </p:par>
                            </p:childTnLst>
                          </p:cTn>
                        </p:par>
                        <p:par>
                          <p:cTn id="11" fill="hold">
                            <p:stCondLst>
                              <p:cond delay="1100"/>
                            </p:stCondLst>
                            <p:childTnLst>
                              <p:par>
                                <p:cTn id="12" presetID="22" presetClass="entr" presetSubtype="8" fill="hold" nodeType="after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wipe(left)">
                                      <p:cBhvr>
                                        <p:cTn id="14" dur="200"/>
                                        <p:tgtEl>
                                          <p:spTgt spid="81"/>
                                        </p:tgtEl>
                                      </p:cBhvr>
                                    </p:animEffect>
                                  </p:childTnLst>
                                </p:cTn>
                              </p:par>
                            </p:childTnLst>
                          </p:cTn>
                        </p:par>
                        <p:par>
                          <p:cTn id="15" fill="hold">
                            <p:stCondLst>
                              <p:cond delay="1300"/>
                            </p:stCondLst>
                            <p:childTnLst>
                              <p:par>
                                <p:cTn id="16" presetID="22" presetClass="entr" presetSubtype="8" fill="hold" nodeType="afterEffect">
                                  <p:stCondLst>
                                    <p:cond delay="0"/>
                                  </p:stCondLst>
                                  <p:childTnLst>
                                    <p:set>
                                      <p:cBhvr>
                                        <p:cTn id="17" dur="1" fill="hold">
                                          <p:stCondLst>
                                            <p:cond delay="0"/>
                                          </p:stCondLst>
                                        </p:cTn>
                                        <p:tgtEl>
                                          <p:spTgt spid="82"/>
                                        </p:tgtEl>
                                        <p:attrNameLst>
                                          <p:attrName>style.visibility</p:attrName>
                                        </p:attrNameLst>
                                      </p:cBhvr>
                                      <p:to>
                                        <p:strVal val="visible"/>
                                      </p:to>
                                    </p:set>
                                    <p:animEffect transition="in" filter="wipe(left)">
                                      <p:cBhvr>
                                        <p:cTn id="18" dur="200"/>
                                        <p:tgtEl>
                                          <p:spTgt spid="82"/>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left)">
                                      <p:cBhvr>
                                        <p:cTn id="22" dur="200"/>
                                        <p:tgtEl>
                                          <p:spTgt spid="90"/>
                                        </p:tgtEl>
                                      </p:cBhvr>
                                    </p:animEffect>
                                  </p:childTnLst>
                                </p:cTn>
                              </p:par>
                            </p:childTnLst>
                          </p:cTn>
                        </p:par>
                        <p:par>
                          <p:cTn id="23" fill="hold">
                            <p:stCondLst>
                              <p:cond delay="1700"/>
                            </p:stCondLst>
                            <p:childTnLst>
                              <p:par>
                                <p:cTn id="24" presetID="22" presetClass="entr" presetSubtype="8" fill="hold" nodeType="afterEffect">
                                  <p:stCondLst>
                                    <p:cond delay="0"/>
                                  </p:stCondLst>
                                  <p:childTnLst>
                                    <p:set>
                                      <p:cBhvr>
                                        <p:cTn id="25" dur="1" fill="hold">
                                          <p:stCondLst>
                                            <p:cond delay="0"/>
                                          </p:stCondLst>
                                        </p:cTn>
                                        <p:tgtEl>
                                          <p:spTgt spid="93"/>
                                        </p:tgtEl>
                                        <p:attrNameLst>
                                          <p:attrName>style.visibility</p:attrName>
                                        </p:attrNameLst>
                                      </p:cBhvr>
                                      <p:to>
                                        <p:strVal val="visible"/>
                                      </p:to>
                                    </p:set>
                                    <p:animEffect transition="in" filter="wipe(left)">
                                      <p:cBhvr>
                                        <p:cTn id="26" dur="200"/>
                                        <p:tgtEl>
                                          <p:spTgt spid="93"/>
                                        </p:tgtEl>
                                      </p:cBhvr>
                                    </p:animEffect>
                                  </p:childTnLst>
                                </p:cTn>
                              </p:par>
                            </p:childTnLst>
                          </p:cTn>
                        </p:par>
                        <p:par>
                          <p:cTn id="27" fill="hold">
                            <p:stCondLst>
                              <p:cond delay="1900"/>
                            </p:stCondLst>
                            <p:childTnLst>
                              <p:par>
                                <p:cTn id="28" presetID="22" presetClass="entr" presetSubtype="8" fill="hold" nodeType="afterEffect">
                                  <p:stCondLst>
                                    <p:cond delay="0"/>
                                  </p:stCondLst>
                                  <p:childTnLst>
                                    <p:set>
                                      <p:cBhvr>
                                        <p:cTn id="29" dur="1" fill="hold">
                                          <p:stCondLst>
                                            <p:cond delay="0"/>
                                          </p:stCondLst>
                                        </p:cTn>
                                        <p:tgtEl>
                                          <p:spTgt spid="99"/>
                                        </p:tgtEl>
                                        <p:attrNameLst>
                                          <p:attrName>style.visibility</p:attrName>
                                        </p:attrNameLst>
                                      </p:cBhvr>
                                      <p:to>
                                        <p:strVal val="visible"/>
                                      </p:to>
                                    </p:set>
                                    <p:animEffect transition="in" filter="wipe(left)">
                                      <p:cBhvr>
                                        <p:cTn id="30" dur="200"/>
                                        <p:tgtEl>
                                          <p:spTgt spid="99"/>
                                        </p:tgtEl>
                                      </p:cBhvr>
                                    </p:animEffect>
                                  </p:childTnLst>
                                </p:cTn>
                              </p:par>
                              <p:par>
                                <p:cTn id="31" presetID="10" presetClass="entr" presetSubtype="0" fill="hold" grpId="0" nodeType="withEffect">
                                  <p:stCondLst>
                                    <p:cond delay="400"/>
                                  </p:stCondLst>
                                  <p:childTnLst>
                                    <p:set>
                                      <p:cBhvr>
                                        <p:cTn id="32" dur="1" fill="hold">
                                          <p:stCondLst>
                                            <p:cond delay="0"/>
                                          </p:stCondLst>
                                        </p:cTn>
                                        <p:tgtEl>
                                          <p:spTgt spid="115"/>
                                        </p:tgtEl>
                                        <p:attrNameLst>
                                          <p:attrName>style.visibility</p:attrName>
                                        </p:attrNameLst>
                                      </p:cBhvr>
                                      <p:to>
                                        <p:strVal val="visible"/>
                                      </p:to>
                                    </p:set>
                                    <p:animEffect transition="in" filter="fade">
                                      <p:cBhvr>
                                        <p:cTn id="33" dur="500"/>
                                        <p:tgtEl>
                                          <p:spTgt spid="115"/>
                                        </p:tgtEl>
                                      </p:cBhvr>
                                    </p:animEffect>
                                  </p:childTnLst>
                                </p:cTn>
                              </p:par>
                              <p:par>
                                <p:cTn id="34" presetID="10" presetClass="entr" presetSubtype="0" fill="hold" grpId="0" nodeType="withEffect">
                                  <p:stCondLst>
                                    <p:cond delay="600"/>
                                  </p:stCondLst>
                                  <p:childTnLst>
                                    <p:set>
                                      <p:cBhvr>
                                        <p:cTn id="35" dur="1" fill="hold">
                                          <p:stCondLst>
                                            <p:cond delay="0"/>
                                          </p:stCondLst>
                                        </p:cTn>
                                        <p:tgtEl>
                                          <p:spTgt spid="120"/>
                                        </p:tgtEl>
                                        <p:attrNameLst>
                                          <p:attrName>style.visibility</p:attrName>
                                        </p:attrNameLst>
                                      </p:cBhvr>
                                      <p:to>
                                        <p:strVal val="visible"/>
                                      </p:to>
                                    </p:set>
                                    <p:animEffect transition="in" filter="fade">
                                      <p:cBhvr>
                                        <p:cTn id="36" dur="500"/>
                                        <p:tgtEl>
                                          <p:spTgt spid="120"/>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128"/>
                                        </p:tgtEl>
                                        <p:attrNameLst>
                                          <p:attrName>style.visibility</p:attrName>
                                        </p:attrNameLst>
                                      </p:cBhvr>
                                      <p:to>
                                        <p:strVal val="visible"/>
                                      </p:to>
                                    </p:set>
                                    <p:animEffect transition="in" filter="wipe(left)">
                                      <p:cBhvr>
                                        <p:cTn id="40" dur="200"/>
                                        <p:tgtEl>
                                          <p:spTgt spid="128"/>
                                        </p:tgtEl>
                                      </p:cBhvr>
                                    </p:animEffect>
                                  </p:childTnLst>
                                </p:cTn>
                              </p:par>
                            </p:childTnLst>
                          </p:cTn>
                        </p:par>
                        <p:par>
                          <p:cTn id="41" fill="hold">
                            <p:stCondLst>
                              <p:cond delay="3200"/>
                            </p:stCondLst>
                            <p:childTnLst>
                              <p:par>
                                <p:cTn id="42" presetID="22" presetClass="entr" presetSubtype="8" fill="hold" nodeType="afterEffect">
                                  <p:stCondLst>
                                    <p:cond delay="0"/>
                                  </p:stCondLst>
                                  <p:childTnLst>
                                    <p:set>
                                      <p:cBhvr>
                                        <p:cTn id="43" dur="1" fill="hold">
                                          <p:stCondLst>
                                            <p:cond delay="0"/>
                                          </p:stCondLst>
                                        </p:cTn>
                                        <p:tgtEl>
                                          <p:spTgt spid="136"/>
                                        </p:tgtEl>
                                        <p:attrNameLst>
                                          <p:attrName>style.visibility</p:attrName>
                                        </p:attrNameLst>
                                      </p:cBhvr>
                                      <p:to>
                                        <p:strVal val="visible"/>
                                      </p:to>
                                    </p:set>
                                    <p:animEffect transition="in" filter="wipe(left)">
                                      <p:cBhvr>
                                        <p:cTn id="44" dur="200"/>
                                        <p:tgtEl>
                                          <p:spTgt spid="136"/>
                                        </p:tgtEl>
                                      </p:cBhvr>
                                    </p:animEffect>
                                  </p:childTnLst>
                                </p:cTn>
                              </p:par>
                            </p:childTnLst>
                          </p:cTn>
                        </p:par>
                        <p:par>
                          <p:cTn id="45" fill="hold">
                            <p:stCondLst>
                              <p:cond delay="3400"/>
                            </p:stCondLst>
                            <p:childTnLst>
                              <p:par>
                                <p:cTn id="46" presetID="22" presetClass="entr" presetSubtype="8" fill="hold" nodeType="afterEffect">
                                  <p:stCondLst>
                                    <p:cond delay="0"/>
                                  </p:stCondLst>
                                  <p:childTnLst>
                                    <p:set>
                                      <p:cBhvr>
                                        <p:cTn id="47" dur="1" fill="hold">
                                          <p:stCondLst>
                                            <p:cond delay="0"/>
                                          </p:stCondLst>
                                        </p:cTn>
                                        <p:tgtEl>
                                          <p:spTgt spid="139"/>
                                        </p:tgtEl>
                                        <p:attrNameLst>
                                          <p:attrName>style.visibility</p:attrName>
                                        </p:attrNameLst>
                                      </p:cBhvr>
                                      <p:to>
                                        <p:strVal val="visible"/>
                                      </p:to>
                                    </p:set>
                                    <p:animEffect transition="in" filter="wipe(left)">
                                      <p:cBhvr>
                                        <p:cTn id="48" dur="200"/>
                                        <p:tgtEl>
                                          <p:spTgt spid="139"/>
                                        </p:tgtEl>
                                      </p:cBhvr>
                                    </p:animEffect>
                                  </p:childTnLst>
                                </p:cTn>
                              </p:par>
                            </p:childTnLst>
                          </p:cTn>
                        </p:par>
                        <p:par>
                          <p:cTn id="49" fill="hold">
                            <p:stCondLst>
                              <p:cond delay="3600"/>
                            </p:stCondLst>
                            <p:childTnLst>
                              <p:par>
                                <p:cTn id="50" presetID="22" presetClass="entr" presetSubtype="8" fill="hold" nodeType="afterEffect">
                                  <p:stCondLst>
                                    <p:cond delay="0"/>
                                  </p:stCondLst>
                                  <p:childTnLst>
                                    <p:set>
                                      <p:cBhvr>
                                        <p:cTn id="51" dur="1" fill="hold">
                                          <p:stCondLst>
                                            <p:cond delay="0"/>
                                          </p:stCondLst>
                                        </p:cTn>
                                        <p:tgtEl>
                                          <p:spTgt spid="141"/>
                                        </p:tgtEl>
                                        <p:attrNameLst>
                                          <p:attrName>style.visibility</p:attrName>
                                        </p:attrNameLst>
                                      </p:cBhvr>
                                      <p:to>
                                        <p:strVal val="visible"/>
                                      </p:to>
                                    </p:set>
                                    <p:animEffect transition="in" filter="wipe(left)">
                                      <p:cBhvr>
                                        <p:cTn id="52" dur="200"/>
                                        <p:tgtEl>
                                          <p:spTgt spid="141"/>
                                        </p:tgtEl>
                                      </p:cBhvr>
                                    </p:animEffect>
                                  </p:childTnLst>
                                </p:cTn>
                              </p:par>
                            </p:childTnLst>
                          </p:cTn>
                        </p:par>
                        <p:par>
                          <p:cTn id="53" fill="hold">
                            <p:stCondLst>
                              <p:cond delay="3800"/>
                            </p:stCondLst>
                            <p:childTnLst>
                              <p:par>
                                <p:cTn id="54" presetID="22" presetClass="entr" presetSubtype="8" fill="hold" nodeType="afterEffect">
                                  <p:stCondLst>
                                    <p:cond delay="0"/>
                                  </p:stCondLst>
                                  <p:childTnLst>
                                    <p:set>
                                      <p:cBhvr>
                                        <p:cTn id="55" dur="1" fill="hold">
                                          <p:stCondLst>
                                            <p:cond delay="0"/>
                                          </p:stCondLst>
                                        </p:cTn>
                                        <p:tgtEl>
                                          <p:spTgt spid="149"/>
                                        </p:tgtEl>
                                        <p:attrNameLst>
                                          <p:attrName>style.visibility</p:attrName>
                                        </p:attrNameLst>
                                      </p:cBhvr>
                                      <p:to>
                                        <p:strVal val="visible"/>
                                      </p:to>
                                    </p:set>
                                    <p:animEffect transition="in" filter="wipe(left)">
                                      <p:cBhvr>
                                        <p:cTn id="56" dur="200"/>
                                        <p:tgtEl>
                                          <p:spTgt spid="149"/>
                                        </p:tgtEl>
                                      </p:cBhvr>
                                    </p:animEffect>
                                  </p:childTnLst>
                                </p:cTn>
                              </p:par>
                              <p:par>
                                <p:cTn id="57" presetID="1" presetClass="entr" presetSubtype="0"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left)">
                                      <p:cBhvr>
                                        <p:cTn id="62" dur="2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79" grpId="0" animBg="1"/>
      <p:bldP spid="115" grpId="0" animBg="1"/>
      <p:bldP spid="120" grpId="0" animBg="1"/>
      <p:bldP spid="173"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rP30j1pUUESr8fnxUSi7M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f.SFDACbDU2Pkr5o8xh6E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L3EkrgI86UW8klTZZ19bc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L3EkrgI86UW8klTZZ19bc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JAOIQetbSkeFIPPEAmYS9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POEAGWp0EahwoMb9LLkh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XOKE.btyN06HyOpM2EvQE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WDE_F6Kta0e6MVzYRZLkR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d5fLW.T.4UKziIeDkcqG0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XBSqTTWMXUijR4H1wxH8uQ"/>
</p:tagLst>
</file>

<file path=ppt/theme/theme1.xml><?xml version="1.0" encoding="utf-8"?>
<a:theme xmlns:a="http://schemas.openxmlformats.org/drawingml/2006/main" name="2018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2-2017-Healthy London_PPT_template" id="{22512DFE-CEA9-874E-8258-F5D08575994B}" vid="{D26D8EE4-4177-564A-8030-A1F640E50AF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2-2017-Healthy London_PPT_template" id="{22512DFE-CEA9-874E-8258-F5D08575994B}" vid="{9B00A163-92CA-E945-838F-7DCEE2188FF8}"/>
    </a:ext>
  </a:extLst>
</a:theme>
</file>

<file path=ppt/theme/theme3.xml><?xml version="1.0" encoding="utf-8"?>
<a:theme xmlns:a="http://schemas.openxmlformats.org/drawingml/2006/main" name="1_2018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2-2017-Healthy London_PPT_template" id="{22512DFE-CEA9-874E-8258-F5D08575994B}" vid="{D26D8EE4-4177-564A-8030-A1F640E50AF3}"/>
    </a:ext>
  </a:extLst>
</a:theme>
</file>

<file path=ppt/theme/theme4.xml><?xml version="1.0" encoding="utf-8"?>
<a:theme xmlns:a="http://schemas.openxmlformats.org/drawingml/2006/main" name="3_2018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2-2017-Healthy London_PPT_template" id="{22512DFE-CEA9-874E-8258-F5D08575994B}" vid="{D26D8EE4-4177-564A-8030-A1F640E50AF3}"/>
    </a:ext>
  </a:extLst>
</a:theme>
</file>

<file path=ppt/theme/theme5.xml><?xml version="1.0" encoding="utf-8"?>
<a:theme xmlns:a="http://schemas.openxmlformats.org/drawingml/2006/main" name="5_2018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2-2017-Healthy London_PPT_template" id="{22512DFE-CEA9-874E-8258-F5D08575994B}" vid="{D26D8EE4-4177-564A-8030-A1F640E50AF3}"/>
    </a:ext>
  </a:extLst>
</a:theme>
</file>

<file path=ppt/theme/theme6.xml><?xml version="1.0" encoding="utf-8"?>
<a:theme xmlns:a="http://schemas.openxmlformats.org/drawingml/2006/main" name="2_2018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2-2017-Healthy London_PPT_template" id="{22512DFE-CEA9-874E-8258-F5D08575994B}" vid="{D26D8EE4-4177-564A-8030-A1F640E50AF3}"/>
    </a:ext>
  </a:extLst>
</a:theme>
</file>

<file path=ppt/theme/theme7.xml><?xml version="1.0" encoding="utf-8"?>
<a:theme xmlns:a="http://schemas.openxmlformats.org/drawingml/2006/main" name="4_2018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2-2017-Healthy London_PPT_template" id="{22512DFE-CEA9-874E-8258-F5D08575994B}" vid="{D26D8EE4-4177-564A-8030-A1F640E50AF3}"/>
    </a:ext>
  </a:extLst>
</a:theme>
</file>

<file path=ppt/theme/theme8.xml><?xml version="1.0" encoding="utf-8"?>
<a:theme xmlns:a="http://schemas.openxmlformats.org/drawingml/2006/main" name="6_2018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2-2017-Healthy London_PPT_template" id="{22512DFE-CEA9-874E-8258-F5D08575994B}" vid="{D26D8EE4-4177-564A-8030-A1F640E50AF3}"/>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2018 - HLP updated branding-PPT Template</Template>
  <TotalTime>11557</TotalTime>
  <Words>4806</Words>
  <Application>Microsoft Office PowerPoint</Application>
  <PresentationFormat>On-screen Show (4:3)</PresentationFormat>
  <Paragraphs>456</Paragraphs>
  <Slides>21</Slides>
  <Notes>0</Notes>
  <HiddenSlides>0</HiddenSlides>
  <MMClips>0</MMClips>
  <ScaleCrop>false</ScaleCrop>
  <HeadingPairs>
    <vt:vector size="4" baseType="variant">
      <vt:variant>
        <vt:lpstr>Theme</vt:lpstr>
      </vt:variant>
      <vt:variant>
        <vt:i4>8</vt:i4>
      </vt:variant>
      <vt:variant>
        <vt:lpstr>Slide Titles</vt:lpstr>
      </vt:variant>
      <vt:variant>
        <vt:i4>21</vt:i4>
      </vt:variant>
    </vt:vector>
  </HeadingPairs>
  <TitlesOfParts>
    <vt:vector size="29" baseType="lpstr">
      <vt:lpstr>2018 - HLP updated branding-PPT Template</vt:lpstr>
      <vt:lpstr>Custom Design</vt:lpstr>
      <vt:lpstr>1_2018 - HLP updated branding-PPT Template</vt:lpstr>
      <vt:lpstr>3_2018 - HLP updated branding-PPT Template</vt:lpstr>
      <vt:lpstr>5_2018 - HLP updated branding-PPT Template</vt:lpstr>
      <vt:lpstr>2_2018 - HLP updated branding-PPT Template</vt:lpstr>
      <vt:lpstr>4_2018 - HLP updated branding-PPT Template</vt:lpstr>
      <vt:lpstr>6_2018 - HLP updated branding-PPT Template</vt:lpstr>
      <vt:lpstr>Mental Health Act multiagency training evaluation</vt:lpstr>
      <vt:lpstr>Summary</vt:lpstr>
      <vt:lpstr>Contents</vt:lpstr>
      <vt:lpstr>Multi-agency s136 training introduction </vt:lpstr>
      <vt:lpstr>Training objectives</vt:lpstr>
      <vt:lpstr>Mental Health Trust and London Ambulance Service training </vt:lpstr>
      <vt:lpstr>ED training sessions: scope</vt:lpstr>
      <vt:lpstr>ED training sessions feedback</vt:lpstr>
      <vt:lpstr>ED Training sessions: Qualitative feedback</vt:lpstr>
      <vt:lpstr>ED Training sessions: S136 challenges </vt:lpstr>
      <vt:lpstr>Multiagency MHA Training: What worked well and lessons learnt</vt:lpstr>
      <vt:lpstr>Actions underway to address s136 challenges</vt:lpstr>
      <vt:lpstr>Recommendations for future developments</vt:lpstr>
      <vt:lpstr>Support with running sessions locally</vt:lpstr>
      <vt:lpstr>PowerPoint Presentation</vt:lpstr>
      <vt:lpstr>Appendix 1: Mental Health Trust training session feedback</vt:lpstr>
      <vt:lpstr>Appendix 2: LAS training session feedback</vt:lpstr>
      <vt:lpstr>Appendix 3: Additional ED training sessions feedback</vt:lpstr>
      <vt:lpstr>Qualitative feedback</vt:lpstr>
      <vt:lpstr>Appendix 4: examples of further learning</vt:lpstr>
      <vt:lpstr>All the work we do with our partners moves us closer towards our goal to make London the healthiest global city. </vt:lpstr>
    </vt:vector>
  </TitlesOfParts>
  <Company>NWLCCCG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136 data analysis</dc:title>
  <dc:creator>Pascale Monteil</dc:creator>
  <cp:lastModifiedBy>Gabriella Baker</cp:lastModifiedBy>
  <cp:revision>505</cp:revision>
  <cp:lastPrinted>2019-09-06T13:47:15Z</cp:lastPrinted>
  <dcterms:created xsi:type="dcterms:W3CDTF">2019-06-20T08:22:01Z</dcterms:created>
  <dcterms:modified xsi:type="dcterms:W3CDTF">2019-09-16T09:38:48Z</dcterms:modified>
</cp:coreProperties>
</file>