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470" r:id="rId3"/>
    <p:sldId id="452" r:id="rId4"/>
    <p:sldId id="457" r:id="rId5"/>
    <p:sldId id="465" r:id="rId6"/>
    <p:sldId id="469" r:id="rId7"/>
    <p:sldId id="467" r:id="rId8"/>
    <p:sldId id="45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A43DD0-1266-439F-A38D-CD349C1860DB}">
          <p14:sldIdLst>
            <p14:sldId id="256"/>
            <p14:sldId id="470"/>
            <p14:sldId id="452"/>
            <p14:sldId id="457"/>
            <p14:sldId id="465"/>
            <p14:sldId id="469"/>
            <p14:sldId id="467"/>
            <p14:sldId id="4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E6A"/>
    <a:srgbClr val="585D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05" autoAdjust="0"/>
    <p:restoredTop sz="50000" autoAdjust="0"/>
  </p:normalViewPr>
  <p:slideViewPr>
    <p:cSldViewPr snapToGrid="0" snapToObjects="1">
      <p:cViewPr varScale="1">
        <p:scale>
          <a:sx n="71" d="100"/>
          <a:sy n="71" d="100"/>
        </p:scale>
        <p:origin x="612" y="60"/>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589026-C152-B247-B01C-D5DE9EFCFCF6}" type="datetimeFigureOut">
              <a:rPr lang="en-US" smtClean="0"/>
              <a:pPr/>
              <a:t>3/1/2017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7E4AE3-88BF-154C-9F06-7FD8EADBD49D}" type="slidenum">
              <a:rPr lang="en-US" smtClean="0"/>
              <a:pPr/>
              <a:t>‹#›</a:t>
            </a:fld>
            <a:endParaRPr lang="en-US"/>
          </a:p>
        </p:txBody>
      </p:sp>
    </p:spTree>
    <p:extLst>
      <p:ext uri="{BB962C8B-B14F-4D97-AF65-F5344CB8AC3E}">
        <p14:creationId xmlns:p14="http://schemas.microsoft.com/office/powerpoint/2010/main" val="1539163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1CD6B9-BFD5-A64F-BA38-09A73D7356C3}" type="datetimeFigureOut">
              <a:rPr lang="en-US" smtClean="0"/>
              <a:pPr/>
              <a:t>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BF6C9-0906-954E-B2C0-B7987CB6DBD8}" type="slidenum">
              <a:rPr lang="en-US" smtClean="0"/>
              <a:pPr/>
              <a:t>‹#›</a:t>
            </a:fld>
            <a:endParaRPr lang="en-US"/>
          </a:p>
        </p:txBody>
      </p:sp>
    </p:spTree>
    <p:extLst>
      <p:ext uri="{BB962C8B-B14F-4D97-AF65-F5344CB8AC3E}">
        <p14:creationId xmlns:p14="http://schemas.microsoft.com/office/powerpoint/2010/main" val="2524691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Speaker notes: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latin typeface="Arial" panose="020B0604020202020204" pitchFamily="34" charset="0"/>
                <a:ea typeface="Arial Unicode MS" panose="020B0604020202020204" pitchFamily="34" charset="-128"/>
                <a:cs typeface="Times New Roman" panose="02020603050405020304" pitchFamily="18" charset="0"/>
              </a:rPr>
              <a:t>So, The PCH</a:t>
            </a:r>
            <a:r>
              <a:rPr lang="en-GB" baseline="0" dirty="0" smtClean="0">
                <a:latin typeface="Arial" panose="020B0604020202020204" pitchFamily="34" charset="0"/>
                <a:ea typeface="Arial Unicode MS" panose="020B0604020202020204" pitchFamily="34" charset="-128"/>
                <a:cs typeface="Times New Roman" panose="02020603050405020304" pitchFamily="18" charset="0"/>
              </a:rPr>
              <a:t> is a model of care but not a prescriptive one. It presents</a:t>
            </a:r>
            <a:r>
              <a:rPr lang="en-GB" dirty="0" smtClean="0">
                <a:latin typeface="Arial" panose="020B0604020202020204" pitchFamily="34" charset="0"/>
                <a:ea typeface="Arial Unicode MS" panose="020B0604020202020204" pitchFamily="34" charset="-128"/>
                <a:cs typeface="Times New Roman" panose="02020603050405020304" pitchFamily="18" charset="0"/>
              </a:rPr>
              <a:t> the opportunity and acts as a catalyst for PCHs to develop and roll out a broad range of initiatives that are relevant to their local population needs and the workforce that serves that population.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latin typeface="Arial" panose="020B0604020202020204" pitchFamily="34" charset="0"/>
              <a:ea typeface="Arial Unicode MS" panose="020B060402020202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latin typeface="Arial" panose="020B0604020202020204" pitchFamily="34" charset="0"/>
                <a:ea typeface="Arial Unicode MS" panose="020B0604020202020204" pitchFamily="34" charset="-128"/>
                <a:cs typeface="Times New Roman" panose="02020603050405020304" pitchFamily="18" charset="0"/>
              </a:rPr>
              <a:t>A lot is</a:t>
            </a:r>
            <a:r>
              <a:rPr lang="en-GB" baseline="0" dirty="0" smtClean="0">
                <a:latin typeface="Arial" panose="020B0604020202020204" pitchFamily="34" charset="0"/>
                <a:ea typeface="Arial Unicode MS" panose="020B0604020202020204" pitchFamily="34" charset="-128"/>
                <a:cs typeface="Times New Roman" panose="02020603050405020304" pitchFamily="18" charset="0"/>
              </a:rPr>
              <a:t> being asked of Primary Care in STPs and in the GPFV and the PCH is a way to deliver some these asks. As the table here shows…</a:t>
            </a:r>
            <a:endParaRPr lang="en-GB" dirty="0" smtClean="0"/>
          </a:p>
          <a:p>
            <a:endParaRPr lang="en-GB" dirty="0" smtClean="0"/>
          </a:p>
          <a:p>
            <a:r>
              <a:rPr lang="en-GB" dirty="0" smtClean="0"/>
              <a:t>Over the last</a:t>
            </a:r>
            <a:r>
              <a:rPr lang="en-GB" baseline="0" dirty="0" smtClean="0"/>
              <a:t> month we commissioned a small piece of work to </a:t>
            </a:r>
            <a:r>
              <a:rPr lang="en-GB" dirty="0" smtClean="0"/>
              <a:t>look</a:t>
            </a:r>
            <a:r>
              <a:rPr lang="en-GB" baseline="0" dirty="0" smtClean="0"/>
              <a:t> </a:t>
            </a:r>
            <a:r>
              <a:rPr lang="en-GB" dirty="0" smtClean="0"/>
              <a:t>at 3 of the PCHs and understand the</a:t>
            </a:r>
            <a:r>
              <a:rPr lang="en-GB" baseline="0" dirty="0" smtClean="0"/>
              <a:t> impact they have been able to make on patient care, staff satisfaction, and wider system priorities including the triple aim</a:t>
            </a:r>
            <a:endParaRPr lang="en-GB" dirty="0"/>
          </a:p>
        </p:txBody>
      </p:sp>
      <p:sp>
        <p:nvSpPr>
          <p:cNvPr id="4" name="Slide Number Placeholder 3"/>
          <p:cNvSpPr>
            <a:spLocks noGrp="1"/>
          </p:cNvSpPr>
          <p:nvPr>
            <p:ph type="sldNum" sz="quarter" idx="10"/>
          </p:nvPr>
        </p:nvSpPr>
        <p:spPr/>
        <p:txBody>
          <a:bodyPr/>
          <a:lstStyle/>
          <a:p>
            <a:fld id="{D51FD0A5-E9FF-449F-9E6C-EA6FECB95E81}" type="slidenum">
              <a:rPr lang="en-US" smtClean="0"/>
              <a:pPr/>
              <a:t>5</a:t>
            </a:fld>
            <a:endParaRPr lang="en-US" dirty="0"/>
          </a:p>
        </p:txBody>
      </p:sp>
    </p:spTree>
    <p:extLst>
      <p:ext uri="{BB962C8B-B14F-4D97-AF65-F5344CB8AC3E}">
        <p14:creationId xmlns:p14="http://schemas.microsoft.com/office/powerpoint/2010/main" val="367751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Yes</a:t>
            </a:r>
            <a:r>
              <a:rPr lang="en-GB" baseline="0" dirty="0" smtClean="0"/>
              <a:t> there is an overarching vision and support from the top down but this is about self-organising teams of providers who know their local challenges. E.g. Thanet were able to observe local needs across the system and agree to pool funding and staff to better meet patient need</a:t>
            </a:r>
          </a:p>
          <a:p>
            <a:pPr marL="228600" indent="-228600">
              <a:buAutoNum type="arabicPeriod"/>
            </a:pPr>
            <a:r>
              <a:rPr lang="en-GB" baseline="0" dirty="0" smtClean="0"/>
              <a:t>The 30-50k is a good level to make a tangible difference. In turn this can energise CCGs, STPs and other primary care providers to see that it can be done e.g. In Beacon demonstrating through this work how they were making a tangible difference has opened up collaborative conversations previously not possible</a:t>
            </a:r>
          </a:p>
          <a:p>
            <a:pPr marL="228600" indent="-228600">
              <a:buAutoNum type="arabicPeriod"/>
            </a:pPr>
            <a:r>
              <a:rPr lang="en-GB" baseline="0" dirty="0" smtClean="0"/>
              <a:t>Across primary care, with CCGs and STPs, with secondary and community care and with social care. L&amp;B have collaborated with local voluntary and community </a:t>
            </a:r>
            <a:r>
              <a:rPr lang="en-GB" baseline="0" dirty="0" err="1" smtClean="0"/>
              <a:t>prviders</a:t>
            </a:r>
            <a:r>
              <a:rPr lang="en-GB" baseline="0" dirty="0" smtClean="0"/>
              <a:t> to bring on board a full time community advisor at no cost to the practice</a:t>
            </a:r>
          </a:p>
          <a:p>
            <a:pPr marL="228600" indent="-228600">
              <a:buAutoNum type="arabicPeriod"/>
            </a:pPr>
            <a:r>
              <a:rPr lang="en-GB" baseline="0" dirty="0" smtClean="0"/>
              <a:t>We have seen that there is a real energy for change around PCH sites . In Beacon GP workload has decreased and morale is up. In Thanet and L&amp;B retention is improved and recruitment is easier linked directly to the model</a:t>
            </a:r>
            <a:endParaRPr lang="en-GB" dirty="0"/>
          </a:p>
        </p:txBody>
      </p:sp>
      <p:sp>
        <p:nvSpPr>
          <p:cNvPr id="4" name="Slide Number Placeholder 3"/>
          <p:cNvSpPr>
            <a:spLocks noGrp="1"/>
          </p:cNvSpPr>
          <p:nvPr>
            <p:ph type="sldNum" sz="quarter" idx="10"/>
          </p:nvPr>
        </p:nvSpPr>
        <p:spPr/>
        <p:txBody>
          <a:bodyPr/>
          <a:lstStyle/>
          <a:p>
            <a:fld id="{D51FD0A5-E9FF-449F-9E6C-EA6FECB95E81}" type="slidenum">
              <a:rPr lang="en-US" smtClean="0"/>
              <a:pPr/>
              <a:t>6</a:t>
            </a:fld>
            <a:endParaRPr lang="en-US" dirty="0"/>
          </a:p>
        </p:txBody>
      </p:sp>
    </p:spTree>
    <p:extLst>
      <p:ext uri="{BB962C8B-B14F-4D97-AF65-F5344CB8AC3E}">
        <p14:creationId xmlns:p14="http://schemas.microsoft.com/office/powerpoint/2010/main" val="159054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D51FD0A5-E9FF-449F-9E6C-EA6FECB95E81}" type="slidenum">
              <a:rPr lang="en-US" smtClean="0"/>
              <a:pPr/>
              <a:t>7</a:t>
            </a:fld>
            <a:endParaRPr lang="en-US" dirty="0"/>
          </a:p>
        </p:txBody>
      </p:sp>
    </p:spTree>
    <p:extLst>
      <p:ext uri="{BB962C8B-B14F-4D97-AF65-F5344CB8AC3E}">
        <p14:creationId xmlns:p14="http://schemas.microsoft.com/office/powerpoint/2010/main" val="992027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descr="NAPC Logo white-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4100" y="175188"/>
            <a:ext cx="2278818" cy="1800000"/>
          </a:xfrm>
          <a:prstGeom prst="rect">
            <a:avLst/>
          </a:prstGeom>
        </p:spPr>
      </p:pic>
      <p:sp>
        <p:nvSpPr>
          <p:cNvPr id="14" name="Title 12"/>
          <p:cNvSpPr>
            <a:spLocks noGrp="1"/>
          </p:cNvSpPr>
          <p:nvPr>
            <p:ph type="title"/>
          </p:nvPr>
        </p:nvSpPr>
        <p:spPr>
          <a:xfrm>
            <a:off x="112295" y="2209803"/>
            <a:ext cx="8806665" cy="892629"/>
          </a:xfrm>
        </p:spPr>
        <p:txBody>
          <a:bodyPr>
            <a:noAutofit/>
          </a:bodyPr>
          <a:lstStyle>
            <a:lvl1pPr marL="0" algn="r" defTabSz="457200" rtl="0" eaLnBrk="1" latinLnBrk="0" hangingPunct="1">
              <a:defRPr lang="en-GB" sz="3200" b="0" kern="1200" dirty="0">
                <a:solidFill>
                  <a:srgbClr val="F79646"/>
                </a:solidFill>
                <a:latin typeface="Century Gothic"/>
                <a:ea typeface="+mn-ea"/>
                <a:cs typeface="Century Gothic"/>
              </a:defRPr>
            </a:lvl1pPr>
          </a:lstStyle>
          <a:p>
            <a:r>
              <a:rPr lang="en-US" dirty="0" smtClean="0"/>
              <a:t>Click to edit Master title style</a:t>
            </a:r>
            <a:endParaRPr lang="en-GB" dirty="0"/>
          </a:p>
        </p:txBody>
      </p:sp>
      <p:sp>
        <p:nvSpPr>
          <p:cNvPr id="18" name="Text Placeholder 17"/>
          <p:cNvSpPr>
            <a:spLocks noGrp="1"/>
          </p:cNvSpPr>
          <p:nvPr>
            <p:ph type="body" sz="quarter" idx="10"/>
          </p:nvPr>
        </p:nvSpPr>
        <p:spPr>
          <a:xfrm>
            <a:off x="112295" y="3253803"/>
            <a:ext cx="8790623" cy="664482"/>
          </a:xfrm>
        </p:spPr>
        <p:txBody>
          <a:bodyPr anchor="ctr">
            <a:normAutofit/>
          </a:bodyPr>
          <a:lstStyle>
            <a:lvl1pPr marL="0" indent="0" algn="r">
              <a:buNone/>
              <a:defRPr sz="2400">
                <a:latin typeface="Century Gothic" panose="020B0502020202020204" pitchFamily="34" charset="0"/>
              </a:defRPr>
            </a:lvl1pPr>
          </a:lstStyle>
          <a:p>
            <a:pPr lvl="0"/>
            <a:r>
              <a:rPr lang="en-US" dirty="0" smtClean="0"/>
              <a:t>Click to edit Master text styles</a:t>
            </a:r>
          </a:p>
        </p:txBody>
      </p:sp>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152900"/>
            <a:ext cx="9144000" cy="2705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97875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6" name="Picture 5" descr="NAPC Logo white-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9140" y="260888"/>
            <a:ext cx="2734581" cy="2160000"/>
          </a:xfrm>
          <a:prstGeom prst="rect">
            <a:avLst/>
          </a:prstGeom>
        </p:spPr>
      </p:pic>
      <p:sp>
        <p:nvSpPr>
          <p:cNvPr id="7" name="Title 12"/>
          <p:cNvSpPr>
            <a:spLocks noGrp="1"/>
          </p:cNvSpPr>
          <p:nvPr>
            <p:ph type="title"/>
          </p:nvPr>
        </p:nvSpPr>
        <p:spPr>
          <a:xfrm>
            <a:off x="2370360" y="3591139"/>
            <a:ext cx="6573363" cy="892629"/>
          </a:xfrm>
        </p:spPr>
        <p:txBody>
          <a:bodyPr>
            <a:noAutofit/>
          </a:bodyPr>
          <a:lstStyle>
            <a:lvl1pPr marL="0" algn="r" defTabSz="457200" rtl="0" eaLnBrk="1" latinLnBrk="0" hangingPunct="1">
              <a:defRPr lang="en-GB" sz="2800" b="0" kern="1200" dirty="0">
                <a:solidFill>
                  <a:srgbClr val="F79646"/>
                </a:solidFill>
                <a:latin typeface="Century Gothic"/>
                <a:ea typeface="+mn-ea"/>
                <a:cs typeface="Century Gothic"/>
              </a:defRPr>
            </a:lvl1pPr>
          </a:lstStyle>
          <a:p>
            <a:r>
              <a:rPr lang="en-US" dirty="0" smtClean="0"/>
              <a:t>Click to edit Master title style</a:t>
            </a:r>
            <a:endParaRPr lang="en-GB" dirty="0"/>
          </a:p>
        </p:txBody>
      </p:sp>
    </p:spTree>
    <p:extLst>
      <p:ext uri="{BB962C8B-B14F-4D97-AF65-F5344CB8AC3E}">
        <p14:creationId xmlns:p14="http://schemas.microsoft.com/office/powerpoint/2010/main" val="2762383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4" name="Group 3"/>
          <p:cNvGrpSpPr/>
          <p:nvPr userDrawn="1"/>
        </p:nvGrpSpPr>
        <p:grpSpPr>
          <a:xfrm>
            <a:off x="5803086" y="6362788"/>
            <a:ext cx="3343743" cy="473168"/>
            <a:chOff x="5803086" y="6362788"/>
            <a:chExt cx="3343743" cy="473168"/>
          </a:xfrm>
        </p:grpSpPr>
        <p:pic>
          <p:nvPicPr>
            <p:cNvPr id="3" name="Picture 2" descr="NAPC Logo white-01.eps"/>
            <p:cNvPicPr>
              <a:picLocks noChangeAspect="1"/>
            </p:cNvPicPr>
            <p:nvPr userDrawn="1"/>
          </p:nvPicPr>
          <p:blipFill rotWithShape="1">
            <a:blip r:embed="rId2">
              <a:extLst>
                <a:ext uri="{28A0092B-C50C-407E-A947-70E740481C1C}">
                  <a14:useLocalDpi xmlns:a14="http://schemas.microsoft.com/office/drawing/2010/main" val="0"/>
                </a:ext>
              </a:extLst>
            </a:blip>
            <a:srcRect l="11885" r="10092" b="13447"/>
            <a:stretch/>
          </p:blipFill>
          <p:spPr>
            <a:xfrm>
              <a:off x="8606829" y="6362788"/>
              <a:ext cx="540000" cy="473168"/>
            </a:xfrm>
            <a:prstGeom prst="rect">
              <a:avLst/>
            </a:prstGeom>
          </p:spPr>
        </p:pic>
        <p:sp>
          <p:nvSpPr>
            <p:cNvPr id="2" name="TextBox 1"/>
            <p:cNvSpPr txBox="1"/>
            <p:nvPr userDrawn="1"/>
          </p:nvSpPr>
          <p:spPr>
            <a:xfrm>
              <a:off x="5803086" y="6506610"/>
              <a:ext cx="2935419" cy="246221"/>
            </a:xfrm>
            <a:prstGeom prst="rect">
              <a:avLst/>
            </a:prstGeom>
            <a:noFill/>
          </p:spPr>
          <p:txBody>
            <a:bodyPr wrap="none" rtlCol="0">
              <a:spAutoFit/>
            </a:bodyPr>
            <a:lstStyle/>
            <a:p>
              <a:r>
                <a:rPr lang="de-DE" sz="1000" noProof="0" dirty="0" smtClean="0">
                  <a:solidFill>
                    <a:schemeClr val="tx2"/>
                  </a:solidFill>
                  <a:latin typeface="Century Gothic" charset="0"/>
                  <a:ea typeface="Century Gothic" charset="0"/>
                  <a:cs typeface="Century Gothic" charset="0"/>
                </a:rPr>
                <a:t>© 2016 National</a:t>
              </a:r>
              <a:r>
                <a:rPr lang="de-DE" sz="1000" baseline="0" noProof="0" dirty="0" smtClean="0">
                  <a:solidFill>
                    <a:schemeClr val="tx2"/>
                  </a:solidFill>
                  <a:latin typeface="Century Gothic" charset="0"/>
                  <a:ea typeface="Century Gothic" charset="0"/>
                  <a:cs typeface="Century Gothic" charset="0"/>
                </a:rPr>
                <a:t> </a:t>
              </a:r>
              <a:r>
                <a:rPr lang="de-DE" sz="1000" baseline="0" noProof="0" dirty="0" err="1" smtClean="0">
                  <a:solidFill>
                    <a:schemeClr val="tx2"/>
                  </a:solidFill>
                  <a:latin typeface="Century Gothic" charset="0"/>
                  <a:ea typeface="Century Gothic" charset="0"/>
                  <a:cs typeface="Century Gothic" charset="0"/>
                </a:rPr>
                <a:t>Association</a:t>
              </a:r>
              <a:r>
                <a:rPr lang="de-DE" sz="1000" baseline="0" noProof="0" dirty="0" smtClean="0">
                  <a:solidFill>
                    <a:schemeClr val="tx2"/>
                  </a:solidFill>
                  <a:latin typeface="Century Gothic" charset="0"/>
                  <a:ea typeface="Century Gothic" charset="0"/>
                  <a:cs typeface="Century Gothic" charset="0"/>
                </a:rPr>
                <a:t> </a:t>
              </a:r>
              <a:r>
                <a:rPr lang="de-DE" sz="1000" baseline="0" noProof="0" dirty="0" err="1" smtClean="0">
                  <a:solidFill>
                    <a:schemeClr val="tx2"/>
                  </a:solidFill>
                  <a:latin typeface="Century Gothic" charset="0"/>
                  <a:ea typeface="Century Gothic" charset="0"/>
                  <a:cs typeface="Century Gothic" charset="0"/>
                </a:rPr>
                <a:t>of</a:t>
              </a:r>
              <a:r>
                <a:rPr lang="de-DE" sz="1000" baseline="0" noProof="0" dirty="0" smtClean="0">
                  <a:solidFill>
                    <a:schemeClr val="tx2"/>
                  </a:solidFill>
                  <a:latin typeface="Century Gothic" charset="0"/>
                  <a:ea typeface="Century Gothic" charset="0"/>
                  <a:cs typeface="Century Gothic" charset="0"/>
                </a:rPr>
                <a:t> Primary Care </a:t>
              </a:r>
              <a:endParaRPr lang="de-DE" sz="1000" noProof="0" dirty="0">
                <a:solidFill>
                  <a:schemeClr val="tx2"/>
                </a:solidFill>
                <a:latin typeface="Century Gothic" charset="0"/>
                <a:ea typeface="Century Gothic" charset="0"/>
                <a:cs typeface="Century Gothic" charset="0"/>
              </a:endParaRPr>
            </a:p>
          </p:txBody>
        </p:sp>
      </p:grpSp>
    </p:spTree>
    <p:extLst>
      <p:ext uri="{BB962C8B-B14F-4D97-AF65-F5344CB8AC3E}">
        <p14:creationId xmlns:p14="http://schemas.microsoft.com/office/powerpoint/2010/main" val="149607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36237" y="235034"/>
            <a:ext cx="8671526" cy="816225"/>
          </a:xfrm>
        </p:spPr>
        <p:txBody>
          <a:bodyPr>
            <a:normAutofit/>
          </a:bodyPr>
          <a:lstStyle>
            <a:lvl1pPr>
              <a:defRPr sz="2000" b="0">
                <a:solidFill>
                  <a:schemeClr val="tx1"/>
                </a:solidFill>
              </a:defRPr>
            </a:lvl1pPr>
          </a:lstStyle>
          <a:p>
            <a:r>
              <a:rPr lang="en-US" dirty="0" smtClean="0"/>
              <a:t>Click to edit Master title style</a:t>
            </a:r>
            <a:endParaRPr lang="en-GB" dirty="0"/>
          </a:p>
        </p:txBody>
      </p:sp>
      <p:grpSp>
        <p:nvGrpSpPr>
          <p:cNvPr id="7" name="Group 6"/>
          <p:cNvGrpSpPr/>
          <p:nvPr userDrawn="1"/>
        </p:nvGrpSpPr>
        <p:grpSpPr>
          <a:xfrm>
            <a:off x="5800257" y="6384832"/>
            <a:ext cx="3343743" cy="473168"/>
            <a:chOff x="5803086" y="6362788"/>
            <a:chExt cx="3343743" cy="473168"/>
          </a:xfrm>
        </p:grpSpPr>
        <p:pic>
          <p:nvPicPr>
            <p:cNvPr id="9" name="Picture 8" descr="NAPC Logo white-01.eps"/>
            <p:cNvPicPr>
              <a:picLocks noChangeAspect="1"/>
            </p:cNvPicPr>
            <p:nvPr userDrawn="1"/>
          </p:nvPicPr>
          <p:blipFill rotWithShape="1">
            <a:blip r:embed="rId2">
              <a:extLst>
                <a:ext uri="{28A0092B-C50C-407E-A947-70E740481C1C}">
                  <a14:useLocalDpi xmlns:a14="http://schemas.microsoft.com/office/drawing/2010/main" val="0"/>
                </a:ext>
              </a:extLst>
            </a:blip>
            <a:srcRect l="11885" r="10092" b="13447"/>
            <a:stretch/>
          </p:blipFill>
          <p:spPr>
            <a:xfrm>
              <a:off x="8606829" y="6362788"/>
              <a:ext cx="540000" cy="473168"/>
            </a:xfrm>
            <a:prstGeom prst="rect">
              <a:avLst/>
            </a:prstGeom>
          </p:spPr>
        </p:pic>
        <p:sp>
          <p:nvSpPr>
            <p:cNvPr id="10" name="TextBox 9"/>
            <p:cNvSpPr txBox="1"/>
            <p:nvPr userDrawn="1"/>
          </p:nvSpPr>
          <p:spPr>
            <a:xfrm>
              <a:off x="5803086" y="6506610"/>
              <a:ext cx="2935419" cy="246221"/>
            </a:xfrm>
            <a:prstGeom prst="rect">
              <a:avLst/>
            </a:prstGeom>
            <a:noFill/>
          </p:spPr>
          <p:txBody>
            <a:bodyPr wrap="none" rtlCol="0">
              <a:spAutoFit/>
            </a:bodyPr>
            <a:lstStyle/>
            <a:p>
              <a:r>
                <a:rPr lang="de-DE" sz="1000" noProof="0" dirty="0" smtClean="0">
                  <a:solidFill>
                    <a:schemeClr val="tx2"/>
                  </a:solidFill>
                  <a:latin typeface="Century Gothic" charset="0"/>
                  <a:ea typeface="Century Gothic" charset="0"/>
                  <a:cs typeface="Century Gothic" charset="0"/>
                </a:rPr>
                <a:t>© 2016 National</a:t>
              </a:r>
              <a:r>
                <a:rPr lang="de-DE" sz="1000" baseline="0" noProof="0" dirty="0" smtClean="0">
                  <a:solidFill>
                    <a:schemeClr val="tx2"/>
                  </a:solidFill>
                  <a:latin typeface="Century Gothic" charset="0"/>
                  <a:ea typeface="Century Gothic" charset="0"/>
                  <a:cs typeface="Century Gothic" charset="0"/>
                </a:rPr>
                <a:t> </a:t>
              </a:r>
              <a:r>
                <a:rPr lang="de-DE" sz="1000" baseline="0" noProof="0" dirty="0" err="1" smtClean="0">
                  <a:solidFill>
                    <a:schemeClr val="tx2"/>
                  </a:solidFill>
                  <a:latin typeface="Century Gothic" charset="0"/>
                  <a:ea typeface="Century Gothic" charset="0"/>
                  <a:cs typeface="Century Gothic" charset="0"/>
                </a:rPr>
                <a:t>Association</a:t>
              </a:r>
              <a:r>
                <a:rPr lang="de-DE" sz="1000" baseline="0" noProof="0" dirty="0" smtClean="0">
                  <a:solidFill>
                    <a:schemeClr val="tx2"/>
                  </a:solidFill>
                  <a:latin typeface="Century Gothic" charset="0"/>
                  <a:ea typeface="Century Gothic" charset="0"/>
                  <a:cs typeface="Century Gothic" charset="0"/>
                </a:rPr>
                <a:t> </a:t>
              </a:r>
              <a:r>
                <a:rPr lang="de-DE" sz="1000" baseline="0" noProof="0" dirty="0" err="1" smtClean="0">
                  <a:solidFill>
                    <a:schemeClr val="tx2"/>
                  </a:solidFill>
                  <a:latin typeface="Century Gothic" charset="0"/>
                  <a:ea typeface="Century Gothic" charset="0"/>
                  <a:cs typeface="Century Gothic" charset="0"/>
                </a:rPr>
                <a:t>of</a:t>
              </a:r>
              <a:r>
                <a:rPr lang="de-DE" sz="1000" baseline="0" noProof="0" dirty="0" smtClean="0">
                  <a:solidFill>
                    <a:schemeClr val="tx2"/>
                  </a:solidFill>
                  <a:latin typeface="Century Gothic" charset="0"/>
                  <a:ea typeface="Century Gothic" charset="0"/>
                  <a:cs typeface="Century Gothic" charset="0"/>
                </a:rPr>
                <a:t> Primary Care </a:t>
              </a:r>
              <a:endParaRPr lang="de-DE" sz="1000" noProof="0" dirty="0">
                <a:solidFill>
                  <a:schemeClr val="tx2"/>
                </a:solidFill>
                <a:latin typeface="Century Gothic" charset="0"/>
                <a:ea typeface="Century Gothic" charset="0"/>
                <a:cs typeface="Century Gothic" charset="0"/>
              </a:endParaRPr>
            </a:p>
          </p:txBody>
        </p:sp>
      </p:grpSp>
    </p:spTree>
    <p:extLst>
      <p:ext uri="{BB962C8B-B14F-4D97-AF65-F5344CB8AC3E}">
        <p14:creationId xmlns:p14="http://schemas.microsoft.com/office/powerpoint/2010/main" val="225768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37" y="1212639"/>
            <a:ext cx="8671526" cy="4930986"/>
          </a:xfrm>
        </p:spPr>
        <p:txBody>
          <a:bodyPr>
            <a:normAutofit/>
          </a:bodyPr>
          <a:lstStyle>
            <a:lvl1pPr>
              <a:defRPr sz="1600">
                <a:latin typeface="+mn-lt"/>
                <a:ea typeface="Century Gothic" charset="0"/>
                <a:cs typeface="Century Gothic" charset="0"/>
              </a:defRPr>
            </a:lvl1pPr>
            <a:lvl2pPr>
              <a:defRPr sz="1400">
                <a:latin typeface="+mn-lt"/>
                <a:ea typeface="Century Gothic" charset="0"/>
                <a:cs typeface="Century Gothic" charset="0"/>
              </a:defRPr>
            </a:lvl2pPr>
            <a:lvl3pPr>
              <a:defRPr sz="1200">
                <a:latin typeface="+mn-lt"/>
                <a:ea typeface="Century Gothic" charset="0"/>
                <a:cs typeface="Century Gothic" charset="0"/>
              </a:defRPr>
            </a:lvl3pPr>
            <a:lvl4pPr>
              <a:defRPr sz="1100">
                <a:latin typeface="+mn-lt"/>
                <a:ea typeface="Century Gothic" charset="0"/>
                <a:cs typeface="Century Gothic" charset="0"/>
              </a:defRPr>
            </a:lvl4pPr>
            <a:lvl5pPr>
              <a:defRPr sz="1100">
                <a:latin typeface="+mn-lt"/>
                <a:ea typeface="Century Gothic" charset="0"/>
                <a:cs typeface="Century Gothic"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1"/>
          <p:cNvSpPr>
            <a:spLocks noGrp="1"/>
          </p:cNvSpPr>
          <p:nvPr>
            <p:ph type="title"/>
          </p:nvPr>
        </p:nvSpPr>
        <p:spPr>
          <a:xfrm>
            <a:off x="236237" y="235034"/>
            <a:ext cx="8671526" cy="816225"/>
          </a:xfrm>
        </p:spPr>
        <p:txBody>
          <a:bodyPr vert="horz" lIns="91440" tIns="45720" rIns="91440" bIns="45720" rtlCol="0" anchor="ctr">
            <a:normAutofit/>
          </a:bodyPr>
          <a:lstStyle>
            <a:lvl1pPr>
              <a:defRPr lang="en-GB" b="0" dirty="0"/>
            </a:lvl1pPr>
          </a:lstStyle>
          <a:p>
            <a:pPr lvl="0"/>
            <a:r>
              <a:rPr lang="en-US" dirty="0" smtClean="0"/>
              <a:t>Click to edit Master title style</a:t>
            </a:r>
            <a:endParaRPr lang="en-GB" dirty="0"/>
          </a:p>
        </p:txBody>
      </p:sp>
      <p:grpSp>
        <p:nvGrpSpPr>
          <p:cNvPr id="7" name="Group 6"/>
          <p:cNvGrpSpPr/>
          <p:nvPr userDrawn="1"/>
        </p:nvGrpSpPr>
        <p:grpSpPr>
          <a:xfrm>
            <a:off x="5803086" y="6362788"/>
            <a:ext cx="3343743" cy="473168"/>
            <a:chOff x="5803086" y="6362788"/>
            <a:chExt cx="3343743" cy="473168"/>
          </a:xfrm>
        </p:grpSpPr>
        <p:pic>
          <p:nvPicPr>
            <p:cNvPr id="10" name="Picture 9" descr="NAPC Logo white-01.eps"/>
            <p:cNvPicPr>
              <a:picLocks noChangeAspect="1"/>
            </p:cNvPicPr>
            <p:nvPr userDrawn="1"/>
          </p:nvPicPr>
          <p:blipFill rotWithShape="1">
            <a:blip r:embed="rId2">
              <a:extLst>
                <a:ext uri="{28A0092B-C50C-407E-A947-70E740481C1C}">
                  <a14:useLocalDpi xmlns:a14="http://schemas.microsoft.com/office/drawing/2010/main" val="0"/>
                </a:ext>
              </a:extLst>
            </a:blip>
            <a:srcRect l="11885" r="10092" b="13447"/>
            <a:stretch/>
          </p:blipFill>
          <p:spPr>
            <a:xfrm>
              <a:off x="8606829" y="6362788"/>
              <a:ext cx="540000" cy="473168"/>
            </a:xfrm>
            <a:prstGeom prst="rect">
              <a:avLst/>
            </a:prstGeom>
          </p:spPr>
        </p:pic>
        <p:sp>
          <p:nvSpPr>
            <p:cNvPr id="11" name="TextBox 10"/>
            <p:cNvSpPr txBox="1"/>
            <p:nvPr userDrawn="1"/>
          </p:nvSpPr>
          <p:spPr>
            <a:xfrm>
              <a:off x="5803086" y="6506610"/>
              <a:ext cx="2935419" cy="246221"/>
            </a:xfrm>
            <a:prstGeom prst="rect">
              <a:avLst/>
            </a:prstGeom>
            <a:noFill/>
          </p:spPr>
          <p:txBody>
            <a:bodyPr wrap="none" rtlCol="0">
              <a:spAutoFit/>
            </a:bodyPr>
            <a:lstStyle/>
            <a:p>
              <a:r>
                <a:rPr lang="de-DE" sz="1000" noProof="0" dirty="0" smtClean="0">
                  <a:solidFill>
                    <a:schemeClr val="tx2"/>
                  </a:solidFill>
                  <a:latin typeface="Century Gothic" charset="0"/>
                  <a:ea typeface="Century Gothic" charset="0"/>
                  <a:cs typeface="Century Gothic" charset="0"/>
                </a:rPr>
                <a:t>© 2016 National</a:t>
              </a:r>
              <a:r>
                <a:rPr lang="de-DE" sz="1000" baseline="0" noProof="0" dirty="0" smtClean="0">
                  <a:solidFill>
                    <a:schemeClr val="tx2"/>
                  </a:solidFill>
                  <a:latin typeface="Century Gothic" charset="0"/>
                  <a:ea typeface="Century Gothic" charset="0"/>
                  <a:cs typeface="Century Gothic" charset="0"/>
                </a:rPr>
                <a:t> </a:t>
              </a:r>
              <a:r>
                <a:rPr lang="de-DE" sz="1000" baseline="0" noProof="0" dirty="0" err="1" smtClean="0">
                  <a:solidFill>
                    <a:schemeClr val="tx2"/>
                  </a:solidFill>
                  <a:latin typeface="Century Gothic" charset="0"/>
                  <a:ea typeface="Century Gothic" charset="0"/>
                  <a:cs typeface="Century Gothic" charset="0"/>
                </a:rPr>
                <a:t>Association</a:t>
              </a:r>
              <a:r>
                <a:rPr lang="de-DE" sz="1000" baseline="0" noProof="0" dirty="0" smtClean="0">
                  <a:solidFill>
                    <a:schemeClr val="tx2"/>
                  </a:solidFill>
                  <a:latin typeface="Century Gothic" charset="0"/>
                  <a:ea typeface="Century Gothic" charset="0"/>
                  <a:cs typeface="Century Gothic" charset="0"/>
                </a:rPr>
                <a:t> </a:t>
              </a:r>
              <a:r>
                <a:rPr lang="de-DE" sz="1000" baseline="0" noProof="0" dirty="0" err="1" smtClean="0">
                  <a:solidFill>
                    <a:schemeClr val="tx2"/>
                  </a:solidFill>
                  <a:latin typeface="Century Gothic" charset="0"/>
                  <a:ea typeface="Century Gothic" charset="0"/>
                  <a:cs typeface="Century Gothic" charset="0"/>
                </a:rPr>
                <a:t>of</a:t>
              </a:r>
              <a:r>
                <a:rPr lang="de-DE" sz="1000" baseline="0" noProof="0" dirty="0" smtClean="0">
                  <a:solidFill>
                    <a:schemeClr val="tx2"/>
                  </a:solidFill>
                  <a:latin typeface="Century Gothic" charset="0"/>
                  <a:ea typeface="Century Gothic" charset="0"/>
                  <a:cs typeface="Century Gothic" charset="0"/>
                </a:rPr>
                <a:t> Primary Care </a:t>
              </a:r>
              <a:endParaRPr lang="de-DE" sz="1000" noProof="0" dirty="0">
                <a:solidFill>
                  <a:schemeClr val="tx2"/>
                </a:solidFill>
                <a:latin typeface="Century Gothic" charset="0"/>
                <a:ea typeface="Century Gothic" charset="0"/>
                <a:cs typeface="Century Gothic" charset="0"/>
              </a:endParaRPr>
            </a:p>
          </p:txBody>
        </p:sp>
      </p:grpSp>
    </p:spTree>
    <p:extLst>
      <p:ext uri="{BB962C8B-B14F-4D97-AF65-F5344CB8AC3E}">
        <p14:creationId xmlns:p14="http://schemas.microsoft.com/office/powerpoint/2010/main" val="2365023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sp>
        <p:nvSpPr>
          <p:cNvPr id="10" name="Title 1"/>
          <p:cNvSpPr>
            <a:spLocks noGrp="1"/>
          </p:cNvSpPr>
          <p:nvPr>
            <p:ph type="title"/>
          </p:nvPr>
        </p:nvSpPr>
        <p:spPr>
          <a:xfrm>
            <a:off x="236237" y="235034"/>
            <a:ext cx="8671526" cy="816225"/>
          </a:xfrm>
        </p:spPr>
        <p:txBody>
          <a:bodyPr vert="horz" lIns="91440" tIns="45720" rIns="91440" bIns="45720" rtlCol="0" anchor="ctr">
            <a:normAutofit/>
          </a:bodyPr>
          <a:lstStyle>
            <a:lvl1pPr>
              <a:defRPr lang="en-GB" b="0" dirty="0"/>
            </a:lvl1pPr>
          </a:lstStyle>
          <a:p>
            <a:pPr lvl="0"/>
            <a:r>
              <a:rPr lang="en-US" dirty="0" smtClean="0"/>
              <a:t>Click to edit Master title style</a:t>
            </a:r>
            <a:endParaRPr lang="en-GB" dirty="0"/>
          </a:p>
        </p:txBody>
      </p:sp>
      <p:sp>
        <p:nvSpPr>
          <p:cNvPr id="11" name="Content Placeholder 2"/>
          <p:cNvSpPr>
            <a:spLocks noGrp="1"/>
          </p:cNvSpPr>
          <p:nvPr>
            <p:ph idx="1"/>
          </p:nvPr>
        </p:nvSpPr>
        <p:spPr>
          <a:xfrm>
            <a:off x="236237" y="1212639"/>
            <a:ext cx="4248000" cy="4930986"/>
          </a:xfrm>
        </p:spPr>
        <p:txBody>
          <a:bodyPr>
            <a:normAutofit/>
          </a:bodyPr>
          <a:lstStyle>
            <a:lvl1pPr>
              <a:defRPr sz="1600">
                <a:latin typeface="+mn-lt"/>
                <a:ea typeface="Century Gothic" charset="0"/>
                <a:cs typeface="Century Gothic" charset="0"/>
              </a:defRPr>
            </a:lvl1pPr>
            <a:lvl2pPr>
              <a:defRPr sz="1400">
                <a:latin typeface="+mn-lt"/>
                <a:ea typeface="Century Gothic" charset="0"/>
                <a:cs typeface="Century Gothic" charset="0"/>
              </a:defRPr>
            </a:lvl2pPr>
            <a:lvl3pPr>
              <a:defRPr sz="1200">
                <a:latin typeface="+mn-lt"/>
                <a:ea typeface="Century Gothic" charset="0"/>
                <a:cs typeface="Century Gothic" charset="0"/>
              </a:defRPr>
            </a:lvl3pPr>
            <a:lvl4pPr>
              <a:defRPr sz="1100">
                <a:latin typeface="+mn-lt"/>
                <a:ea typeface="Century Gothic" charset="0"/>
                <a:cs typeface="Century Gothic" charset="0"/>
              </a:defRPr>
            </a:lvl4pPr>
            <a:lvl5pPr>
              <a:defRPr sz="1100">
                <a:latin typeface="+mn-lt"/>
                <a:ea typeface="Century Gothic" charset="0"/>
                <a:cs typeface="Century Gothic"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2"/>
          <p:cNvSpPr>
            <a:spLocks noGrp="1"/>
          </p:cNvSpPr>
          <p:nvPr>
            <p:ph idx="10"/>
          </p:nvPr>
        </p:nvSpPr>
        <p:spPr>
          <a:xfrm>
            <a:off x="4659763" y="1212639"/>
            <a:ext cx="4248000" cy="4930986"/>
          </a:xfrm>
        </p:spPr>
        <p:txBody>
          <a:bodyPr>
            <a:normAutofit/>
          </a:bodyPr>
          <a:lstStyle>
            <a:lvl1pPr>
              <a:defRPr sz="1600">
                <a:latin typeface="+mn-lt"/>
                <a:ea typeface="Century Gothic" charset="0"/>
                <a:cs typeface="Century Gothic" charset="0"/>
              </a:defRPr>
            </a:lvl1pPr>
            <a:lvl2pPr>
              <a:defRPr sz="1400">
                <a:latin typeface="+mn-lt"/>
                <a:ea typeface="Century Gothic" charset="0"/>
                <a:cs typeface="Century Gothic" charset="0"/>
              </a:defRPr>
            </a:lvl2pPr>
            <a:lvl3pPr>
              <a:defRPr sz="1200">
                <a:latin typeface="+mn-lt"/>
                <a:ea typeface="Century Gothic" charset="0"/>
                <a:cs typeface="Century Gothic" charset="0"/>
              </a:defRPr>
            </a:lvl3pPr>
            <a:lvl4pPr>
              <a:defRPr sz="1100">
                <a:latin typeface="+mn-lt"/>
                <a:ea typeface="Century Gothic" charset="0"/>
                <a:cs typeface="Century Gothic" charset="0"/>
              </a:defRPr>
            </a:lvl4pPr>
            <a:lvl5pPr>
              <a:defRPr sz="1100">
                <a:latin typeface="+mn-lt"/>
                <a:ea typeface="Century Gothic" charset="0"/>
                <a:cs typeface="Century Gothic"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8" name="Group 7"/>
          <p:cNvGrpSpPr/>
          <p:nvPr userDrawn="1"/>
        </p:nvGrpSpPr>
        <p:grpSpPr>
          <a:xfrm>
            <a:off x="5803086" y="6362788"/>
            <a:ext cx="3343743" cy="473168"/>
            <a:chOff x="5803086" y="6362788"/>
            <a:chExt cx="3343743" cy="473168"/>
          </a:xfrm>
        </p:grpSpPr>
        <p:pic>
          <p:nvPicPr>
            <p:cNvPr id="13" name="Picture 12" descr="NAPC Logo white-01.eps"/>
            <p:cNvPicPr>
              <a:picLocks noChangeAspect="1"/>
            </p:cNvPicPr>
            <p:nvPr userDrawn="1"/>
          </p:nvPicPr>
          <p:blipFill rotWithShape="1">
            <a:blip r:embed="rId2">
              <a:extLst>
                <a:ext uri="{28A0092B-C50C-407E-A947-70E740481C1C}">
                  <a14:useLocalDpi xmlns:a14="http://schemas.microsoft.com/office/drawing/2010/main" val="0"/>
                </a:ext>
              </a:extLst>
            </a:blip>
            <a:srcRect l="11885" r="10092" b="13447"/>
            <a:stretch/>
          </p:blipFill>
          <p:spPr>
            <a:xfrm>
              <a:off x="8606829" y="6362788"/>
              <a:ext cx="540000" cy="473168"/>
            </a:xfrm>
            <a:prstGeom prst="rect">
              <a:avLst/>
            </a:prstGeom>
          </p:spPr>
        </p:pic>
        <p:sp>
          <p:nvSpPr>
            <p:cNvPr id="14" name="TextBox 13"/>
            <p:cNvSpPr txBox="1"/>
            <p:nvPr userDrawn="1"/>
          </p:nvSpPr>
          <p:spPr>
            <a:xfrm>
              <a:off x="5803086" y="6506610"/>
              <a:ext cx="2935419" cy="246221"/>
            </a:xfrm>
            <a:prstGeom prst="rect">
              <a:avLst/>
            </a:prstGeom>
            <a:noFill/>
          </p:spPr>
          <p:txBody>
            <a:bodyPr wrap="none" rtlCol="0">
              <a:spAutoFit/>
            </a:bodyPr>
            <a:lstStyle/>
            <a:p>
              <a:r>
                <a:rPr lang="de-DE" sz="1000" noProof="0" dirty="0" smtClean="0">
                  <a:solidFill>
                    <a:schemeClr val="tx2"/>
                  </a:solidFill>
                  <a:latin typeface="Century Gothic" charset="0"/>
                  <a:ea typeface="Century Gothic" charset="0"/>
                  <a:cs typeface="Century Gothic" charset="0"/>
                </a:rPr>
                <a:t>© 2016 National</a:t>
              </a:r>
              <a:r>
                <a:rPr lang="de-DE" sz="1000" baseline="0" noProof="0" dirty="0" smtClean="0">
                  <a:solidFill>
                    <a:schemeClr val="tx2"/>
                  </a:solidFill>
                  <a:latin typeface="Century Gothic" charset="0"/>
                  <a:ea typeface="Century Gothic" charset="0"/>
                  <a:cs typeface="Century Gothic" charset="0"/>
                </a:rPr>
                <a:t> </a:t>
              </a:r>
              <a:r>
                <a:rPr lang="de-DE" sz="1000" baseline="0" noProof="0" dirty="0" err="1" smtClean="0">
                  <a:solidFill>
                    <a:schemeClr val="tx2"/>
                  </a:solidFill>
                  <a:latin typeface="Century Gothic" charset="0"/>
                  <a:ea typeface="Century Gothic" charset="0"/>
                  <a:cs typeface="Century Gothic" charset="0"/>
                </a:rPr>
                <a:t>Association</a:t>
              </a:r>
              <a:r>
                <a:rPr lang="de-DE" sz="1000" baseline="0" noProof="0" dirty="0" smtClean="0">
                  <a:solidFill>
                    <a:schemeClr val="tx2"/>
                  </a:solidFill>
                  <a:latin typeface="Century Gothic" charset="0"/>
                  <a:ea typeface="Century Gothic" charset="0"/>
                  <a:cs typeface="Century Gothic" charset="0"/>
                </a:rPr>
                <a:t> </a:t>
              </a:r>
              <a:r>
                <a:rPr lang="de-DE" sz="1000" baseline="0" noProof="0" dirty="0" err="1" smtClean="0">
                  <a:solidFill>
                    <a:schemeClr val="tx2"/>
                  </a:solidFill>
                  <a:latin typeface="Century Gothic" charset="0"/>
                  <a:ea typeface="Century Gothic" charset="0"/>
                  <a:cs typeface="Century Gothic" charset="0"/>
                </a:rPr>
                <a:t>of</a:t>
              </a:r>
              <a:r>
                <a:rPr lang="de-DE" sz="1000" baseline="0" noProof="0" dirty="0" smtClean="0">
                  <a:solidFill>
                    <a:schemeClr val="tx2"/>
                  </a:solidFill>
                  <a:latin typeface="Century Gothic" charset="0"/>
                  <a:ea typeface="Century Gothic" charset="0"/>
                  <a:cs typeface="Century Gothic" charset="0"/>
                </a:rPr>
                <a:t> Primary Care </a:t>
              </a:r>
              <a:endParaRPr lang="de-DE" sz="1000" noProof="0" dirty="0">
                <a:solidFill>
                  <a:schemeClr val="tx2"/>
                </a:solidFill>
                <a:latin typeface="Century Gothic" charset="0"/>
                <a:ea typeface="Century Gothic" charset="0"/>
                <a:cs typeface="Century Gothic" charset="0"/>
              </a:endParaRPr>
            </a:p>
          </p:txBody>
        </p:sp>
      </p:grpSp>
    </p:spTree>
    <p:extLst>
      <p:ext uri="{BB962C8B-B14F-4D97-AF65-F5344CB8AC3E}">
        <p14:creationId xmlns:p14="http://schemas.microsoft.com/office/powerpoint/2010/main" val="375807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4388"/>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NAPC Logo white-01.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1287" y="158117"/>
            <a:ext cx="2278818" cy="1800000"/>
          </a:xfrm>
          <a:prstGeom prst="rect">
            <a:avLst/>
          </a:prstGeom>
        </p:spPr>
      </p:pic>
      <p:sp>
        <p:nvSpPr>
          <p:cNvPr id="6" name="TextBox 5"/>
          <p:cNvSpPr txBox="1"/>
          <p:nvPr userDrawn="1"/>
        </p:nvSpPr>
        <p:spPr>
          <a:xfrm>
            <a:off x="6153236" y="2337906"/>
            <a:ext cx="2935419" cy="246221"/>
          </a:xfrm>
          <a:prstGeom prst="rect">
            <a:avLst/>
          </a:prstGeom>
          <a:noFill/>
        </p:spPr>
        <p:txBody>
          <a:bodyPr wrap="none" rtlCol="0">
            <a:spAutoFit/>
          </a:bodyPr>
          <a:lstStyle/>
          <a:p>
            <a:pPr algn="l"/>
            <a:r>
              <a:rPr lang="de-DE" sz="1000" noProof="0" dirty="0" smtClean="0">
                <a:solidFill>
                  <a:schemeClr val="tx2"/>
                </a:solidFill>
                <a:latin typeface="Century Gothic" charset="0"/>
                <a:ea typeface="Century Gothic" charset="0"/>
                <a:cs typeface="Century Gothic" charset="0"/>
              </a:rPr>
              <a:t>© 2016 National</a:t>
            </a:r>
            <a:r>
              <a:rPr lang="de-DE" sz="1000" baseline="0" noProof="0" dirty="0" smtClean="0">
                <a:solidFill>
                  <a:schemeClr val="tx2"/>
                </a:solidFill>
                <a:latin typeface="Century Gothic" charset="0"/>
                <a:ea typeface="Century Gothic" charset="0"/>
                <a:cs typeface="Century Gothic" charset="0"/>
              </a:rPr>
              <a:t> </a:t>
            </a:r>
            <a:r>
              <a:rPr lang="de-DE" sz="1000" baseline="0" noProof="0" dirty="0" err="1" smtClean="0">
                <a:solidFill>
                  <a:schemeClr val="tx2"/>
                </a:solidFill>
                <a:latin typeface="Century Gothic" charset="0"/>
                <a:ea typeface="Century Gothic" charset="0"/>
                <a:cs typeface="Century Gothic" charset="0"/>
              </a:rPr>
              <a:t>Association</a:t>
            </a:r>
            <a:r>
              <a:rPr lang="de-DE" sz="1000" baseline="0" noProof="0" dirty="0" smtClean="0">
                <a:solidFill>
                  <a:schemeClr val="tx2"/>
                </a:solidFill>
                <a:latin typeface="Century Gothic" charset="0"/>
                <a:ea typeface="Century Gothic" charset="0"/>
                <a:cs typeface="Century Gothic" charset="0"/>
              </a:rPr>
              <a:t> </a:t>
            </a:r>
            <a:r>
              <a:rPr lang="de-DE" sz="1000" baseline="0" noProof="0" dirty="0" err="1" smtClean="0">
                <a:solidFill>
                  <a:schemeClr val="tx2"/>
                </a:solidFill>
                <a:latin typeface="Century Gothic" charset="0"/>
                <a:ea typeface="Century Gothic" charset="0"/>
                <a:cs typeface="Century Gothic" charset="0"/>
              </a:rPr>
              <a:t>of</a:t>
            </a:r>
            <a:r>
              <a:rPr lang="de-DE" sz="1000" baseline="0" noProof="0" dirty="0" smtClean="0">
                <a:solidFill>
                  <a:schemeClr val="tx2"/>
                </a:solidFill>
                <a:latin typeface="Century Gothic" charset="0"/>
                <a:ea typeface="Century Gothic" charset="0"/>
                <a:cs typeface="Century Gothic" charset="0"/>
              </a:rPr>
              <a:t> Primary Care</a:t>
            </a:r>
            <a:endParaRPr lang="de-DE" sz="1000" noProof="0" dirty="0">
              <a:solidFill>
                <a:schemeClr val="tx2"/>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93647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smtClean="0"/>
              <a:t>Click to edit Master title style</a:t>
            </a:r>
            <a:endParaRPr lang="en-GB"/>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7" name="Group 6"/>
          <p:cNvGrpSpPr/>
          <p:nvPr userDrawn="1"/>
        </p:nvGrpSpPr>
        <p:grpSpPr>
          <a:xfrm>
            <a:off x="5803086" y="6362788"/>
            <a:ext cx="3343743" cy="473168"/>
            <a:chOff x="5803086" y="6362788"/>
            <a:chExt cx="3343743" cy="473168"/>
          </a:xfrm>
        </p:grpSpPr>
        <p:pic>
          <p:nvPicPr>
            <p:cNvPr id="8" name="Picture 7" descr="NAPC Logo white-01.eps"/>
            <p:cNvPicPr>
              <a:picLocks noChangeAspect="1"/>
            </p:cNvPicPr>
            <p:nvPr userDrawn="1"/>
          </p:nvPicPr>
          <p:blipFill rotWithShape="1">
            <a:blip r:embed="rId2">
              <a:extLst>
                <a:ext uri="{28A0092B-C50C-407E-A947-70E740481C1C}">
                  <a14:useLocalDpi xmlns:a14="http://schemas.microsoft.com/office/drawing/2010/main" val="0"/>
                </a:ext>
              </a:extLst>
            </a:blip>
            <a:srcRect l="11885" r="10092" b="13447"/>
            <a:stretch/>
          </p:blipFill>
          <p:spPr>
            <a:xfrm>
              <a:off x="8606829" y="6362788"/>
              <a:ext cx="540000" cy="473168"/>
            </a:xfrm>
            <a:prstGeom prst="rect">
              <a:avLst/>
            </a:prstGeom>
          </p:spPr>
        </p:pic>
        <p:sp>
          <p:nvSpPr>
            <p:cNvPr id="9" name="TextBox 8"/>
            <p:cNvSpPr txBox="1"/>
            <p:nvPr userDrawn="1"/>
          </p:nvSpPr>
          <p:spPr>
            <a:xfrm>
              <a:off x="5803086" y="6506610"/>
              <a:ext cx="2935419" cy="246221"/>
            </a:xfrm>
            <a:prstGeom prst="rect">
              <a:avLst/>
            </a:prstGeom>
            <a:noFill/>
          </p:spPr>
          <p:txBody>
            <a:bodyPr wrap="none" rtlCol="0">
              <a:spAutoFit/>
            </a:bodyPr>
            <a:lstStyle/>
            <a:p>
              <a:r>
                <a:rPr lang="de-DE" sz="1000" noProof="0" dirty="0" smtClean="0">
                  <a:solidFill>
                    <a:schemeClr val="tx2"/>
                  </a:solidFill>
                  <a:latin typeface="Century Gothic" charset="0"/>
                  <a:ea typeface="Century Gothic" charset="0"/>
                  <a:cs typeface="Century Gothic" charset="0"/>
                </a:rPr>
                <a:t>© 2016 National</a:t>
              </a:r>
              <a:r>
                <a:rPr lang="de-DE" sz="1000" baseline="0" noProof="0" dirty="0" smtClean="0">
                  <a:solidFill>
                    <a:schemeClr val="tx2"/>
                  </a:solidFill>
                  <a:latin typeface="Century Gothic" charset="0"/>
                  <a:ea typeface="Century Gothic" charset="0"/>
                  <a:cs typeface="Century Gothic" charset="0"/>
                </a:rPr>
                <a:t> </a:t>
              </a:r>
              <a:r>
                <a:rPr lang="de-DE" sz="1000" baseline="0" noProof="0" dirty="0" err="1" smtClean="0">
                  <a:solidFill>
                    <a:schemeClr val="tx2"/>
                  </a:solidFill>
                  <a:latin typeface="Century Gothic" charset="0"/>
                  <a:ea typeface="Century Gothic" charset="0"/>
                  <a:cs typeface="Century Gothic" charset="0"/>
                </a:rPr>
                <a:t>Association</a:t>
              </a:r>
              <a:r>
                <a:rPr lang="de-DE" sz="1000" baseline="0" noProof="0" dirty="0" smtClean="0">
                  <a:solidFill>
                    <a:schemeClr val="tx2"/>
                  </a:solidFill>
                  <a:latin typeface="Century Gothic" charset="0"/>
                  <a:ea typeface="Century Gothic" charset="0"/>
                  <a:cs typeface="Century Gothic" charset="0"/>
                </a:rPr>
                <a:t> </a:t>
              </a:r>
              <a:r>
                <a:rPr lang="de-DE" sz="1000" baseline="0" noProof="0" dirty="0" err="1" smtClean="0">
                  <a:solidFill>
                    <a:schemeClr val="tx2"/>
                  </a:solidFill>
                  <a:latin typeface="Century Gothic" charset="0"/>
                  <a:ea typeface="Century Gothic" charset="0"/>
                  <a:cs typeface="Century Gothic" charset="0"/>
                </a:rPr>
                <a:t>of</a:t>
              </a:r>
              <a:r>
                <a:rPr lang="de-DE" sz="1000" baseline="0" noProof="0" dirty="0" smtClean="0">
                  <a:solidFill>
                    <a:schemeClr val="tx2"/>
                  </a:solidFill>
                  <a:latin typeface="Century Gothic" charset="0"/>
                  <a:ea typeface="Century Gothic" charset="0"/>
                  <a:cs typeface="Century Gothic" charset="0"/>
                </a:rPr>
                <a:t> Primary Care </a:t>
              </a:r>
              <a:endParaRPr lang="de-DE" sz="1000" noProof="0" dirty="0">
                <a:solidFill>
                  <a:schemeClr val="tx2"/>
                </a:solidFill>
                <a:latin typeface="Century Gothic" charset="0"/>
                <a:ea typeface="Century Gothic" charset="0"/>
                <a:cs typeface="Century Gothic" charset="0"/>
              </a:endParaRPr>
            </a:p>
          </p:txBody>
        </p:sp>
      </p:grpSp>
    </p:spTree>
    <p:extLst>
      <p:ext uri="{BB962C8B-B14F-4D97-AF65-F5344CB8AC3E}">
        <p14:creationId xmlns:p14="http://schemas.microsoft.com/office/powerpoint/2010/main" val="2365023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029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4695" y="1951325"/>
            <a:ext cx="8806665" cy="2343584"/>
          </a:xfrm>
          <a:prstGeom prst="rect">
            <a:avLst/>
          </a:prstGeom>
        </p:spPr>
        <p:txBody>
          <a:bodyPr vert="horz" lIns="91440" tIns="45720" rIns="91440" bIns="45720" rtlCol="0" anchor="t">
            <a:noAutofit/>
          </a:bodyPr>
          <a:lstStyle>
            <a:lvl1pPr marL="0" algn="r" defTabSz="457200" rtl="0" eaLnBrk="1" latinLnBrk="0" hangingPunct="1">
              <a:spcBef>
                <a:spcPct val="0"/>
              </a:spcBef>
              <a:buNone/>
              <a:defRPr lang="en-GB" sz="3200" b="0" kern="1200" dirty="0">
                <a:solidFill>
                  <a:srgbClr val="F79646"/>
                </a:solidFill>
                <a:latin typeface="Century Gothic"/>
                <a:ea typeface="+mn-ea"/>
                <a:cs typeface="Century Gothic"/>
              </a:defRPr>
            </a:lvl1pPr>
          </a:lstStyle>
          <a:p>
            <a:pPr defTabSz="914400">
              <a:spcBef>
                <a:spcPts val="0"/>
              </a:spcBef>
            </a:pPr>
            <a:r>
              <a:rPr lang="en-GB" sz="3600" dirty="0" smtClean="0">
                <a:latin typeface="Avenir Book" charset="0"/>
                <a:ea typeface="Avenir Book" charset="0"/>
                <a:cs typeface="Avenir Book" charset="0"/>
              </a:rPr>
              <a:t>Transforming Primary Care</a:t>
            </a:r>
          </a:p>
          <a:p>
            <a:pPr defTabSz="914400">
              <a:spcBef>
                <a:spcPts val="0"/>
              </a:spcBef>
            </a:pPr>
            <a:r>
              <a:rPr lang="en-GB" sz="3600" dirty="0">
                <a:latin typeface="Avenir Book" charset="0"/>
                <a:ea typeface="Avenir Book" charset="0"/>
                <a:cs typeface="Avenir Book" charset="0"/>
              </a:rPr>
              <a:t>Primary Care Home </a:t>
            </a:r>
          </a:p>
          <a:p>
            <a:pPr defTabSz="914400">
              <a:spcBef>
                <a:spcPts val="0"/>
              </a:spcBef>
            </a:pPr>
            <a:endParaRPr lang="en-GB" sz="2000" dirty="0" smtClean="0">
              <a:latin typeface="Avenir Book" charset="0"/>
              <a:ea typeface="Avenir Book" charset="0"/>
              <a:cs typeface="Avenir Book" charset="0"/>
            </a:endParaRPr>
          </a:p>
          <a:p>
            <a:pPr defTabSz="914400">
              <a:spcBef>
                <a:spcPts val="0"/>
              </a:spcBef>
            </a:pPr>
            <a:r>
              <a:rPr lang="en-GB" sz="2400" i="1" dirty="0">
                <a:solidFill>
                  <a:schemeClr val="tx2"/>
                </a:solidFill>
                <a:latin typeface="Avenir Book" charset="0"/>
                <a:ea typeface="Avenir Book" charset="0"/>
                <a:cs typeface="Avenir Book" charset="0"/>
              </a:rPr>
              <a:t>Dr </a:t>
            </a:r>
            <a:r>
              <a:rPr lang="en-GB" sz="2400" i="1" dirty="0" err="1">
                <a:solidFill>
                  <a:schemeClr val="tx2"/>
                </a:solidFill>
                <a:latin typeface="Avenir Book" charset="0"/>
                <a:ea typeface="Avenir Book" charset="0"/>
                <a:cs typeface="Avenir Book" charset="0"/>
              </a:rPr>
              <a:t>Nav</a:t>
            </a:r>
            <a:r>
              <a:rPr lang="en-GB" sz="2400" i="1" dirty="0">
                <a:solidFill>
                  <a:schemeClr val="tx2"/>
                </a:solidFill>
                <a:latin typeface="Avenir Book" charset="0"/>
                <a:ea typeface="Avenir Book" charset="0"/>
                <a:cs typeface="Avenir Book" charset="0"/>
              </a:rPr>
              <a:t> Chana </a:t>
            </a:r>
          </a:p>
          <a:p>
            <a:pPr defTabSz="914400">
              <a:spcBef>
                <a:spcPts val="0"/>
              </a:spcBef>
            </a:pPr>
            <a:r>
              <a:rPr lang="en-GB" sz="2400" i="1" dirty="0">
                <a:solidFill>
                  <a:schemeClr val="tx2"/>
                </a:solidFill>
                <a:latin typeface="Avenir Book" charset="0"/>
                <a:ea typeface="Avenir Book" charset="0"/>
                <a:cs typeface="Avenir Book" charset="0"/>
              </a:rPr>
              <a:t>	</a:t>
            </a:r>
            <a:r>
              <a:rPr lang="en-GB" sz="2400" i="1" dirty="0" smtClean="0">
                <a:solidFill>
                  <a:schemeClr val="tx2"/>
                </a:solidFill>
                <a:latin typeface="Avenir Book" charset="0"/>
                <a:ea typeface="Avenir Book" charset="0"/>
                <a:cs typeface="Avenir Book" charset="0"/>
              </a:rPr>
              <a:t>2</a:t>
            </a:r>
            <a:r>
              <a:rPr lang="en-GB" sz="2400" i="1" baseline="30000" dirty="0" smtClean="0">
                <a:solidFill>
                  <a:schemeClr val="tx2"/>
                </a:solidFill>
                <a:latin typeface="Avenir Book" charset="0"/>
                <a:ea typeface="Avenir Book" charset="0"/>
                <a:cs typeface="Avenir Book" charset="0"/>
              </a:rPr>
              <a:t>nd</a:t>
            </a:r>
            <a:r>
              <a:rPr lang="en-GB" sz="2400" i="1" dirty="0" smtClean="0">
                <a:solidFill>
                  <a:schemeClr val="tx2"/>
                </a:solidFill>
                <a:latin typeface="Avenir Book" charset="0"/>
                <a:ea typeface="Avenir Book" charset="0"/>
                <a:cs typeface="Avenir Book" charset="0"/>
              </a:rPr>
              <a:t> March 2017</a:t>
            </a:r>
          </a:p>
          <a:p>
            <a:pPr defTabSz="914400">
              <a:spcBef>
                <a:spcPts val="0"/>
              </a:spcBef>
            </a:pPr>
            <a:r>
              <a:rPr lang="en-GB" dirty="0" smtClean="0">
                <a:latin typeface="Avenir Book" charset="0"/>
                <a:ea typeface="Avenir Book" charset="0"/>
                <a:cs typeface="Avenir Book" charset="0"/>
              </a:rPr>
              <a:t/>
            </a:r>
            <a:br>
              <a:rPr lang="en-GB" dirty="0" smtClean="0">
                <a:latin typeface="Avenir Book" charset="0"/>
                <a:ea typeface="Avenir Book" charset="0"/>
                <a:cs typeface="Avenir Book" charset="0"/>
              </a:rPr>
            </a:br>
            <a:r>
              <a:rPr lang="en-GB" sz="2800" dirty="0" smtClean="0">
                <a:solidFill>
                  <a:schemeClr val="tx2"/>
                </a:solidFill>
                <a:latin typeface="Avenir Book" charset="0"/>
                <a:ea typeface="Avenir Book" charset="0"/>
                <a:cs typeface="Avenir Book" charset="0"/>
              </a:rPr>
              <a:t/>
            </a:r>
            <a:br>
              <a:rPr lang="en-GB" sz="2800" dirty="0" smtClean="0">
                <a:solidFill>
                  <a:schemeClr val="tx2"/>
                </a:solidFill>
                <a:latin typeface="Avenir Book" charset="0"/>
                <a:ea typeface="Avenir Book" charset="0"/>
                <a:cs typeface="Avenir Book" charset="0"/>
              </a:rPr>
            </a:br>
            <a:endParaRPr lang="en-GB" sz="2000" dirty="0">
              <a:latin typeface="Avenir Book" charset="0"/>
              <a:ea typeface="Avenir Book" charset="0"/>
              <a:cs typeface="Avenir Book" charset="0"/>
            </a:endParaRPr>
          </a:p>
        </p:txBody>
      </p:sp>
    </p:spTree>
    <p:extLst>
      <p:ext uri="{BB962C8B-B14F-4D97-AF65-F5344CB8AC3E}">
        <p14:creationId xmlns:p14="http://schemas.microsoft.com/office/powerpoint/2010/main" val="411621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54" y="241905"/>
            <a:ext cx="8606427" cy="1015663"/>
          </a:xfrm>
          <a:noFill/>
        </p:spPr>
        <p:txBody>
          <a:bodyPr wrap="square" rtlCol="0">
            <a:spAutoFit/>
          </a:bodyPr>
          <a:lstStyle/>
          <a:p>
            <a:pPr algn="l"/>
            <a:r>
              <a:rPr lang="en-GB" sz="3000" dirty="0" smtClean="0">
                <a:solidFill>
                  <a:srgbClr val="007AC2"/>
                </a:solidFill>
                <a:latin typeface="Arial"/>
                <a:ea typeface="+mn-ea"/>
                <a:cs typeface="Arial"/>
              </a:rPr>
              <a:t>The </a:t>
            </a:r>
            <a:r>
              <a:rPr lang="en-GB" sz="3000" dirty="0">
                <a:solidFill>
                  <a:srgbClr val="007AC2"/>
                </a:solidFill>
                <a:latin typeface="Arial"/>
                <a:ea typeface="+mn-ea"/>
                <a:cs typeface="Arial"/>
              </a:rPr>
              <a:t>NAPC </a:t>
            </a:r>
            <a:r>
              <a:rPr lang="en-GB" sz="3000" dirty="0" smtClean="0">
                <a:solidFill>
                  <a:srgbClr val="007AC2"/>
                </a:solidFill>
                <a:latin typeface="Arial"/>
                <a:ea typeface="+mn-ea"/>
                <a:cs typeface="Arial"/>
              </a:rPr>
              <a:t>describes </a:t>
            </a:r>
            <a:r>
              <a:rPr lang="en-GB" sz="3000" dirty="0">
                <a:solidFill>
                  <a:srgbClr val="007AC2"/>
                </a:solidFill>
                <a:latin typeface="Arial"/>
                <a:ea typeface="+mn-ea"/>
                <a:cs typeface="Arial"/>
              </a:rPr>
              <a:t>four core characteristics of a Primary Care Home</a:t>
            </a:r>
          </a:p>
        </p:txBody>
      </p:sp>
      <p:sp>
        <p:nvSpPr>
          <p:cNvPr id="3" name="Content Placeholder 2"/>
          <p:cNvSpPr>
            <a:spLocks noGrp="1"/>
          </p:cNvSpPr>
          <p:nvPr>
            <p:ph idx="1"/>
          </p:nvPr>
        </p:nvSpPr>
        <p:spPr>
          <a:xfrm>
            <a:off x="697833" y="1680778"/>
            <a:ext cx="3450097" cy="4847893"/>
          </a:xfrm>
        </p:spPr>
        <p:txBody>
          <a:bodyPr>
            <a:noAutofit/>
          </a:bodyPr>
          <a:lstStyle/>
          <a:p>
            <a:pPr marL="0" indent="0">
              <a:spcBef>
                <a:spcPts val="600"/>
              </a:spcBef>
              <a:spcAft>
                <a:spcPts val="600"/>
              </a:spcAft>
              <a:buNone/>
            </a:pPr>
            <a:r>
              <a:rPr lang="en-GB" sz="1400" dirty="0" smtClean="0">
                <a:latin typeface="Avenir Book" charset="0"/>
                <a:ea typeface="Avenir Book" charset="0"/>
                <a:cs typeface="Avenir Book" charset="0"/>
              </a:rPr>
              <a:t>Focus on 30,000 </a:t>
            </a:r>
            <a:r>
              <a:rPr lang="en-GB" sz="1400" dirty="0" smtClean="0">
                <a:latin typeface="Avenir Book" charset="0"/>
                <a:ea typeface="Avenir Book" charset="0"/>
                <a:cs typeface="Avenir Book" charset="0"/>
              </a:rPr>
              <a:t>to 50,000 people</a:t>
            </a:r>
          </a:p>
          <a:p>
            <a:pPr marL="0" indent="0">
              <a:spcBef>
                <a:spcPts val="600"/>
              </a:spcBef>
              <a:spcAft>
                <a:spcPts val="600"/>
              </a:spcAft>
              <a:buNone/>
            </a:pPr>
            <a:endParaRPr lang="en-GB" sz="1400" dirty="0" smtClean="0">
              <a:latin typeface="Avenir Book" charset="0"/>
              <a:ea typeface="Avenir Book" charset="0"/>
              <a:cs typeface="Avenir Book" charset="0"/>
            </a:endParaRPr>
          </a:p>
          <a:p>
            <a:pPr marL="0" indent="0">
              <a:spcBef>
                <a:spcPts val="0"/>
              </a:spcBef>
              <a:buNone/>
            </a:pPr>
            <a:r>
              <a:rPr lang="en-GB" sz="1400" dirty="0" smtClean="0">
                <a:latin typeface="Avenir Book" charset="0"/>
                <a:ea typeface="Avenir Book" charset="0"/>
                <a:cs typeface="Avenir Book" charset="0"/>
              </a:rPr>
              <a:t>Population </a:t>
            </a:r>
            <a:r>
              <a:rPr lang="en-GB" sz="1400" dirty="0" smtClean="0">
                <a:latin typeface="Avenir Book" charset="0"/>
                <a:ea typeface="Avenir Book" charset="0"/>
                <a:cs typeface="Avenir Book" charset="0"/>
              </a:rPr>
              <a:t>health planning</a:t>
            </a:r>
            <a:r>
              <a:rPr lang="en-GB" sz="1400" dirty="0">
                <a:latin typeface="Avenir Book" charset="0"/>
                <a:ea typeface="Avenir Book" charset="0"/>
                <a:cs typeface="Avenir Book" charset="0"/>
              </a:rPr>
              <a:t>, provision </a:t>
            </a:r>
            <a:endParaRPr lang="en-GB" sz="1400" dirty="0" smtClean="0">
              <a:latin typeface="Avenir Book" charset="0"/>
              <a:ea typeface="Avenir Book" charset="0"/>
              <a:cs typeface="Avenir Book" charset="0"/>
            </a:endParaRPr>
          </a:p>
          <a:p>
            <a:pPr marL="0" indent="0">
              <a:spcBef>
                <a:spcPts val="0"/>
              </a:spcBef>
              <a:buNone/>
            </a:pPr>
            <a:r>
              <a:rPr lang="en-GB" sz="1400" dirty="0" smtClean="0">
                <a:latin typeface="Avenir Book" charset="0"/>
                <a:ea typeface="Avenir Book" charset="0"/>
                <a:cs typeface="Avenir Book" charset="0"/>
              </a:rPr>
              <a:t>and </a:t>
            </a:r>
            <a:r>
              <a:rPr lang="en-GB" sz="1400" dirty="0" smtClean="0">
                <a:latin typeface="Avenir Book" charset="0"/>
                <a:ea typeface="Avenir Book" charset="0"/>
                <a:cs typeface="Avenir Book" charset="0"/>
              </a:rPr>
              <a:t>outcomes</a:t>
            </a:r>
          </a:p>
          <a:p>
            <a:pPr marL="0" indent="0">
              <a:spcBef>
                <a:spcPts val="600"/>
              </a:spcBef>
              <a:spcAft>
                <a:spcPts val="600"/>
              </a:spcAft>
              <a:buNone/>
            </a:pPr>
            <a:endParaRPr lang="en-GB" sz="1400" dirty="0">
              <a:latin typeface="Avenir Book" charset="0"/>
              <a:ea typeface="Avenir Book" charset="0"/>
              <a:cs typeface="Avenir Book" charset="0"/>
            </a:endParaRPr>
          </a:p>
          <a:p>
            <a:pPr marL="0" indent="0">
              <a:spcBef>
                <a:spcPts val="600"/>
              </a:spcBef>
              <a:spcAft>
                <a:spcPts val="600"/>
              </a:spcAft>
              <a:buNone/>
            </a:pPr>
            <a:r>
              <a:rPr lang="en-GB" sz="1400" dirty="0" smtClean="0">
                <a:latin typeface="Avenir Book" charset="0"/>
                <a:ea typeface="Avenir Book" charset="0"/>
                <a:cs typeface="Avenir Book" charset="0"/>
              </a:rPr>
              <a:t>An </a:t>
            </a:r>
            <a:r>
              <a:rPr lang="en-GB" sz="1400" dirty="0" smtClean="0">
                <a:latin typeface="Avenir Book" charset="0"/>
                <a:ea typeface="Avenir Book" charset="0"/>
                <a:cs typeface="Avenir Book" charset="0"/>
              </a:rPr>
              <a:t>integrated, multi-disciplinary </a:t>
            </a:r>
            <a:r>
              <a:rPr sz="1400" dirty="0" smtClean="0">
                <a:latin typeface="Avenir Book" charset="0"/>
                <a:ea typeface="Avenir Book" charset="0"/>
                <a:cs typeface="Avenir Book" charset="0"/>
              </a:rPr>
              <a:t>workforce, </a:t>
            </a:r>
            <a:endParaRPr lang="en-GB" sz="1400" dirty="0" smtClean="0">
              <a:latin typeface="Avenir Book" charset="0"/>
              <a:ea typeface="Avenir Book" charset="0"/>
              <a:cs typeface="Avenir Book" charset="0"/>
            </a:endParaRPr>
          </a:p>
          <a:p>
            <a:pPr marL="0" indent="0">
              <a:spcBef>
                <a:spcPts val="600"/>
              </a:spcBef>
              <a:spcAft>
                <a:spcPts val="600"/>
              </a:spcAft>
              <a:buNone/>
            </a:pPr>
            <a:endParaRPr lang="en-GB" sz="1200" dirty="0" smtClean="0">
              <a:latin typeface="Avenir Book" charset="0"/>
              <a:ea typeface="Avenir Book" charset="0"/>
              <a:cs typeface="Avenir Book" charset="0"/>
            </a:endParaRPr>
          </a:p>
          <a:p>
            <a:pPr marL="0" indent="0">
              <a:spcBef>
                <a:spcPts val="600"/>
              </a:spcBef>
              <a:spcAft>
                <a:spcPts val="600"/>
              </a:spcAft>
              <a:buNone/>
            </a:pPr>
            <a:r>
              <a:rPr lang="en-GB" sz="1400" dirty="0" smtClean="0">
                <a:latin typeface="Avenir Book" charset="0"/>
                <a:ea typeface="Avenir Book" charset="0"/>
                <a:cs typeface="Avenir Book" charset="0"/>
              </a:rPr>
              <a:t>Fi</a:t>
            </a:r>
            <a:r>
              <a:rPr sz="1400" dirty="0" smtClean="0">
                <a:latin typeface="Avenir Book" charset="0"/>
                <a:ea typeface="Avenir Book" charset="0"/>
                <a:cs typeface="Avenir Book" charset="0"/>
              </a:rPr>
              <a:t>nancial drivers </a:t>
            </a:r>
            <a:r>
              <a:rPr lang="en-GB" sz="1400" dirty="0" smtClean="0">
                <a:latin typeface="Avenir Book" charset="0"/>
                <a:ea typeface="Avenir Book" charset="0"/>
                <a:cs typeface="Avenir Book" charset="0"/>
              </a:rPr>
              <a:t>aligned with the </a:t>
            </a:r>
            <a:r>
              <a:rPr lang="en-GB" sz="1400" dirty="0" smtClean="0">
                <a:latin typeface="Avenir Book" charset="0"/>
                <a:ea typeface="Avenir Book" charset="0"/>
                <a:cs typeface="Avenir Book" charset="0"/>
              </a:rPr>
              <a:t>     health </a:t>
            </a:r>
            <a:r>
              <a:rPr lang="en-GB" sz="1400" dirty="0" smtClean="0">
                <a:latin typeface="Avenir Book" charset="0"/>
                <a:ea typeface="Avenir Book" charset="0"/>
                <a:cs typeface="Avenir Book" charset="0"/>
              </a:rPr>
              <a:t>needs of the whole population.</a:t>
            </a:r>
          </a:p>
        </p:txBody>
      </p:sp>
      <p:sp>
        <p:nvSpPr>
          <p:cNvPr id="5" name="TextBox 4"/>
          <p:cNvSpPr txBox="1"/>
          <p:nvPr/>
        </p:nvSpPr>
        <p:spPr>
          <a:xfrm>
            <a:off x="281454" y="6227916"/>
            <a:ext cx="832749" cy="369332"/>
          </a:xfrm>
          <a:prstGeom prst="rect">
            <a:avLst/>
          </a:prstGeom>
          <a:noFill/>
        </p:spPr>
        <p:txBody>
          <a:bodyPr wrap="square" rtlCol="0">
            <a:spAutoFit/>
          </a:bodyPr>
          <a:lstStyle/>
          <a:p>
            <a:fld id="{032CD6EF-E340-8148-89B9-F09E38E78DAA}" type="slidenum">
              <a:rPr lang="en-US" smtClean="0">
                <a:solidFill>
                  <a:schemeClr val="bg1">
                    <a:lumMod val="50000"/>
                  </a:schemeClr>
                </a:solidFill>
              </a:rPr>
              <a:pPr/>
              <a:t>2</a:t>
            </a:fld>
            <a:endParaRPr lang="en-US" dirty="0">
              <a:solidFill>
                <a:schemeClr val="bg1">
                  <a:lumMod val="50000"/>
                </a:schemeClr>
              </a:solidFill>
            </a:endParaRPr>
          </a:p>
        </p:txBody>
      </p:sp>
      <p:sp>
        <p:nvSpPr>
          <p:cNvPr id="6" name="Oval 5"/>
          <p:cNvSpPr/>
          <p:nvPr/>
        </p:nvSpPr>
        <p:spPr>
          <a:xfrm>
            <a:off x="373566" y="1638348"/>
            <a:ext cx="324258" cy="325990"/>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latin typeface="Avenir Book"/>
                <a:cs typeface="Avenir Book"/>
              </a:rPr>
              <a:t>1</a:t>
            </a:r>
            <a:endParaRPr lang="en-US" sz="1600" dirty="0">
              <a:latin typeface="Avenir Book"/>
              <a:cs typeface="Avenir Book"/>
            </a:endParaRPr>
          </a:p>
        </p:txBody>
      </p:sp>
      <p:sp>
        <p:nvSpPr>
          <p:cNvPr id="7" name="Oval 6"/>
          <p:cNvSpPr/>
          <p:nvPr/>
        </p:nvSpPr>
        <p:spPr>
          <a:xfrm>
            <a:off x="373575" y="2422865"/>
            <a:ext cx="324258" cy="325990"/>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latin typeface="Avenir Book"/>
                <a:cs typeface="Avenir Book"/>
              </a:rPr>
              <a:t>2</a:t>
            </a:r>
          </a:p>
        </p:txBody>
      </p:sp>
      <p:sp>
        <p:nvSpPr>
          <p:cNvPr id="8" name="Oval 7"/>
          <p:cNvSpPr/>
          <p:nvPr/>
        </p:nvSpPr>
        <p:spPr>
          <a:xfrm>
            <a:off x="373575" y="3253757"/>
            <a:ext cx="324258" cy="325990"/>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latin typeface="Avenir Book"/>
                <a:cs typeface="Avenir Book"/>
              </a:rPr>
              <a:t>3</a:t>
            </a:r>
            <a:endParaRPr lang="en-US" sz="1600" dirty="0">
              <a:latin typeface="Avenir Book"/>
              <a:cs typeface="Avenir Book"/>
            </a:endParaRPr>
          </a:p>
        </p:txBody>
      </p:sp>
      <p:sp>
        <p:nvSpPr>
          <p:cNvPr id="9" name="Oval 8"/>
          <p:cNvSpPr/>
          <p:nvPr/>
        </p:nvSpPr>
        <p:spPr>
          <a:xfrm>
            <a:off x="373575" y="4129310"/>
            <a:ext cx="324258" cy="325990"/>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latin typeface="Avenir Book"/>
                <a:cs typeface="Avenir Book"/>
              </a:rPr>
              <a:t>4</a:t>
            </a:r>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735770" y="1322429"/>
            <a:ext cx="5152111" cy="4103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782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8155" y="316059"/>
            <a:ext cx="8103546" cy="816225"/>
          </a:xfrm>
        </p:spPr>
        <p:txBody>
          <a:bodyPr>
            <a:noAutofit/>
          </a:bodyPr>
          <a:lstStyle/>
          <a:p>
            <a:r>
              <a:rPr lang="en-GB" sz="2800" b="1" dirty="0" smtClean="0">
                <a:solidFill>
                  <a:srgbClr val="1F497D"/>
                </a:solidFill>
                <a:latin typeface="Avenir Book" charset="0"/>
                <a:ea typeface="Avenir Book" charset="0"/>
                <a:cs typeface="Avenir Book" charset="0"/>
              </a:rPr>
              <a:t>The PCH model will deliver multiple benefits in Primary </a:t>
            </a:r>
            <a:r>
              <a:rPr lang="en-GB" sz="2800" b="1" dirty="0">
                <a:solidFill>
                  <a:srgbClr val="1F497D"/>
                </a:solidFill>
                <a:latin typeface="Avenir Book" charset="0"/>
                <a:ea typeface="Avenir Book" charset="0"/>
                <a:cs typeface="Avenir Book" charset="0"/>
              </a:rPr>
              <a:t>C</a:t>
            </a:r>
            <a:r>
              <a:rPr lang="en-GB" sz="2800" b="1" dirty="0" smtClean="0">
                <a:solidFill>
                  <a:srgbClr val="1F497D"/>
                </a:solidFill>
                <a:latin typeface="Avenir Book" charset="0"/>
                <a:ea typeface="Avenir Book" charset="0"/>
                <a:cs typeface="Avenir Book" charset="0"/>
              </a:rPr>
              <a:t>are</a:t>
            </a:r>
            <a:endParaRPr lang="en-GB" sz="2800" dirty="0">
              <a:solidFill>
                <a:schemeClr val="tx2"/>
              </a:solidFill>
            </a:endParaRPr>
          </a:p>
        </p:txBody>
      </p:sp>
      <p:sp>
        <p:nvSpPr>
          <p:cNvPr id="6" name="TextBox 5"/>
          <p:cNvSpPr txBox="1"/>
          <p:nvPr/>
        </p:nvSpPr>
        <p:spPr>
          <a:xfrm>
            <a:off x="525083" y="1311557"/>
            <a:ext cx="7889689" cy="4647426"/>
          </a:xfrm>
          <a:prstGeom prst="rect">
            <a:avLst/>
          </a:prstGeom>
          <a:noFill/>
        </p:spPr>
        <p:txBody>
          <a:bodyPr wrap="square" rtlCol="0">
            <a:spAutoFit/>
          </a:bodyPr>
          <a:lstStyle/>
          <a:p>
            <a:endParaRPr lang="en-GB" sz="1400" dirty="0" smtClean="0">
              <a:solidFill>
                <a:srgbClr val="000000"/>
              </a:solidFill>
              <a:latin typeface="Avenir Book"/>
              <a:ea typeface="Avenir Book" charset="0"/>
              <a:cs typeface="Avenir Book"/>
            </a:endParaRPr>
          </a:p>
          <a:p>
            <a:pPr marL="342900" indent="-342900">
              <a:buFont typeface="+mj-lt"/>
              <a:buAutoNum type="arabicPeriod"/>
            </a:pPr>
            <a:r>
              <a:rPr lang="en-GB" sz="1600" b="1" dirty="0">
                <a:latin typeface="Avenir Book"/>
                <a:cs typeface="Avenir Book"/>
              </a:rPr>
              <a:t>Improved patient care</a:t>
            </a:r>
            <a:r>
              <a:rPr lang="en-GB" sz="1600" dirty="0">
                <a:latin typeface="Avenir Book"/>
                <a:cs typeface="Avenir Book"/>
              </a:rPr>
              <a:t>: </a:t>
            </a:r>
            <a:r>
              <a:rPr lang="en-GB" sz="1600" dirty="0" smtClean="0">
                <a:latin typeface="Avenir Book"/>
                <a:cs typeface="Avenir Book"/>
              </a:rPr>
              <a:t>proactive </a:t>
            </a:r>
            <a:r>
              <a:rPr lang="en-GB" sz="1600" dirty="0">
                <a:latin typeface="Avenir Book"/>
                <a:cs typeface="Avenir Book"/>
              </a:rPr>
              <a:t>and person centred care </a:t>
            </a:r>
            <a:r>
              <a:rPr lang="en-GB" sz="1600" dirty="0" smtClean="0">
                <a:latin typeface="Avenir Book"/>
                <a:cs typeface="Avenir Book"/>
              </a:rPr>
              <a:t>by focusing on the needs of the person rather than the needs of the service. </a:t>
            </a:r>
          </a:p>
          <a:p>
            <a:pPr marL="342900" indent="-342900">
              <a:buFont typeface="+mj-lt"/>
              <a:buAutoNum type="arabicPeriod"/>
            </a:pPr>
            <a:endParaRPr lang="en-GB" sz="1600" b="1" dirty="0" smtClean="0">
              <a:latin typeface="Avenir Book"/>
              <a:cs typeface="Avenir Book"/>
            </a:endParaRPr>
          </a:p>
          <a:p>
            <a:pPr marL="342900" indent="-342900">
              <a:buFont typeface="+mj-lt"/>
              <a:buAutoNum type="arabicPeriod"/>
            </a:pPr>
            <a:r>
              <a:rPr lang="en-GB" sz="1600" b="1" dirty="0" smtClean="0">
                <a:latin typeface="Avenir Book"/>
                <a:cs typeface="Avenir Book"/>
              </a:rPr>
              <a:t>Increased staff fulfilment</a:t>
            </a:r>
            <a:r>
              <a:rPr lang="en-GB" sz="1600" dirty="0" smtClean="0">
                <a:latin typeface="Avenir Book"/>
                <a:cs typeface="Avenir Book"/>
              </a:rPr>
              <a:t>: </a:t>
            </a:r>
            <a:r>
              <a:rPr lang="en-US" sz="1600" dirty="0" smtClean="0">
                <a:latin typeface="Avenir Book"/>
                <a:cs typeface="Avenir Book"/>
              </a:rPr>
              <a:t>The PCH provides the environment and conditions for workforce development and effective team working.</a:t>
            </a:r>
            <a:endParaRPr lang="en-GB" sz="1600" dirty="0" smtClean="0">
              <a:latin typeface="Avenir Book"/>
              <a:cs typeface="Avenir Book"/>
            </a:endParaRPr>
          </a:p>
          <a:p>
            <a:pPr marL="342900" indent="-342900">
              <a:buFont typeface="+mj-lt"/>
              <a:buAutoNum type="arabicPeriod"/>
            </a:pPr>
            <a:endParaRPr lang="en-GB" sz="1600" b="1" dirty="0" smtClean="0">
              <a:latin typeface="Avenir Book"/>
              <a:cs typeface="Avenir Book"/>
            </a:endParaRPr>
          </a:p>
          <a:p>
            <a:pPr marL="342900" indent="-342900">
              <a:buFont typeface="+mj-lt"/>
              <a:buAutoNum type="arabicPeriod"/>
            </a:pPr>
            <a:r>
              <a:rPr lang="en-GB" sz="1600" b="1" dirty="0" smtClean="0">
                <a:latin typeface="Avenir Book"/>
                <a:cs typeface="Avenir Book"/>
              </a:rPr>
              <a:t>Improved utilisation of locals resources</a:t>
            </a:r>
            <a:r>
              <a:rPr lang="en-GB" sz="1600" dirty="0" smtClean="0">
                <a:latin typeface="Avenir Book"/>
                <a:cs typeface="Avenir Book"/>
              </a:rPr>
              <a:t>: care teams that do the work take responsibility for a whole population budget for that registered community.</a:t>
            </a:r>
          </a:p>
          <a:p>
            <a:pPr marL="342900" indent="-342900">
              <a:buFont typeface="+mj-lt"/>
              <a:buAutoNum type="arabicPeriod"/>
            </a:pPr>
            <a:endParaRPr lang="en-GB" sz="1600" b="1" dirty="0" smtClean="0">
              <a:latin typeface="Avenir Book"/>
              <a:cs typeface="Avenir Book"/>
            </a:endParaRPr>
          </a:p>
          <a:p>
            <a:pPr marL="342900" indent="-342900">
              <a:buFont typeface="+mj-lt"/>
              <a:buAutoNum type="arabicPeriod"/>
            </a:pPr>
            <a:r>
              <a:rPr lang="en-GB" sz="1600" b="1" dirty="0" smtClean="0">
                <a:latin typeface="Avenir Book"/>
                <a:cs typeface="Avenir Book"/>
              </a:rPr>
              <a:t>Delivers </a:t>
            </a:r>
            <a:r>
              <a:rPr lang="en-GB" sz="1600" b="1" dirty="0">
                <a:latin typeface="Avenir Book"/>
                <a:cs typeface="Avenir Book"/>
              </a:rPr>
              <a:t>improvements in General Practice</a:t>
            </a:r>
            <a:r>
              <a:rPr lang="en-GB" sz="1600" dirty="0">
                <a:latin typeface="Avenir Book"/>
                <a:cs typeface="Avenir Book"/>
              </a:rPr>
              <a:t>: multi-disciplinary teams in primary care will release more time for GPs</a:t>
            </a:r>
          </a:p>
          <a:p>
            <a:pPr marL="342900" indent="-342900">
              <a:buFont typeface="+mj-lt"/>
              <a:buAutoNum type="arabicPeriod"/>
            </a:pPr>
            <a:endParaRPr lang="en-GB" sz="1600" b="1" dirty="0" smtClean="0">
              <a:latin typeface="Avenir Book"/>
              <a:cs typeface="Avenir Book"/>
            </a:endParaRPr>
          </a:p>
          <a:p>
            <a:pPr marL="342900" indent="-342900">
              <a:buFont typeface="+mj-lt"/>
              <a:buAutoNum type="arabicPeriod"/>
            </a:pPr>
            <a:r>
              <a:rPr lang="en-GB" sz="1600" b="1" dirty="0" smtClean="0">
                <a:latin typeface="Avenir Book"/>
                <a:cs typeface="Avenir Book"/>
              </a:rPr>
              <a:t>Helps </a:t>
            </a:r>
            <a:r>
              <a:rPr lang="en-GB" sz="1600" b="1" dirty="0">
                <a:latin typeface="Avenir Book"/>
                <a:cs typeface="Avenir Book"/>
              </a:rPr>
              <a:t>to stabilise Primary Care</a:t>
            </a:r>
            <a:r>
              <a:rPr lang="en-GB" sz="1600" dirty="0">
                <a:latin typeface="Avenir Book"/>
                <a:cs typeface="Avenir Book"/>
              </a:rPr>
              <a:t>: </a:t>
            </a:r>
            <a:r>
              <a:rPr lang="en-GB" sz="1600" dirty="0" smtClean="0">
                <a:latin typeface="Avenir Book"/>
                <a:cs typeface="Avenir Book"/>
              </a:rPr>
              <a:t>makes </a:t>
            </a:r>
            <a:r>
              <a:rPr lang="en-GB" sz="1600" dirty="0">
                <a:latin typeface="Avenir Book"/>
                <a:cs typeface="Avenir Book"/>
              </a:rPr>
              <a:t>it easier for local providers to engage with each other and disparate units of Primary Care to coalesce into more robust units </a:t>
            </a:r>
          </a:p>
          <a:p>
            <a:endParaRPr lang="en-GB" sz="1400" dirty="0" smtClean="0">
              <a:solidFill>
                <a:srgbClr val="000000"/>
              </a:solidFill>
              <a:latin typeface="Avenir Book"/>
              <a:ea typeface="Avenir Book" charset="0"/>
              <a:cs typeface="Avenir Book"/>
            </a:endParaRPr>
          </a:p>
          <a:p>
            <a:endParaRPr lang="en-GB" sz="1400" dirty="0" smtClean="0">
              <a:solidFill>
                <a:srgbClr val="000000"/>
              </a:solidFill>
              <a:latin typeface="Avenir Book"/>
              <a:ea typeface="Avenir Book" charset="0"/>
              <a:cs typeface="Avenir Book"/>
            </a:endParaRPr>
          </a:p>
          <a:p>
            <a:endParaRPr lang="en-US" sz="1400" dirty="0">
              <a:solidFill>
                <a:srgbClr val="000000"/>
              </a:solidFill>
              <a:latin typeface="Avenir Book"/>
              <a:cs typeface="Avenir Book"/>
            </a:endParaRPr>
          </a:p>
        </p:txBody>
      </p:sp>
      <p:sp>
        <p:nvSpPr>
          <p:cNvPr id="7" name="TextBox 6"/>
          <p:cNvSpPr txBox="1"/>
          <p:nvPr/>
        </p:nvSpPr>
        <p:spPr>
          <a:xfrm>
            <a:off x="418155" y="6320804"/>
            <a:ext cx="527949" cy="369332"/>
          </a:xfrm>
          <a:prstGeom prst="rect">
            <a:avLst/>
          </a:prstGeom>
          <a:noFill/>
        </p:spPr>
        <p:txBody>
          <a:bodyPr wrap="square" rtlCol="0">
            <a:spAutoFit/>
          </a:bodyPr>
          <a:lstStyle/>
          <a:p>
            <a:fld id="{032CD6EF-E340-8148-89B9-F09E38E78DAA}" type="slidenum">
              <a:rPr lang="en-US" b="1" smtClean="0">
                <a:solidFill>
                  <a:schemeClr val="bg1">
                    <a:lumMod val="50000"/>
                  </a:schemeClr>
                </a:solidFill>
              </a:rPr>
              <a:pPr/>
              <a:t>3</a:t>
            </a:fld>
            <a:endParaRPr lang="en-US" b="1" dirty="0">
              <a:solidFill>
                <a:schemeClr val="bg1">
                  <a:lumMod val="50000"/>
                </a:schemeClr>
              </a:solidFill>
            </a:endParaRPr>
          </a:p>
        </p:txBody>
      </p:sp>
    </p:spTree>
    <p:extLst>
      <p:ext uri="{BB962C8B-B14F-4D97-AF65-F5344CB8AC3E}">
        <p14:creationId xmlns:p14="http://schemas.microsoft.com/office/powerpoint/2010/main" val="1780253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110" y="176645"/>
            <a:ext cx="5092700" cy="6477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09" y="812799"/>
            <a:ext cx="4145070" cy="5694795"/>
          </a:xfrm>
          <a:prstGeom prst="rect">
            <a:avLst/>
          </a:prstGeom>
        </p:spPr>
      </p:pic>
      <p:sp>
        <p:nvSpPr>
          <p:cNvPr id="4" name="Title 1"/>
          <p:cNvSpPr txBox="1">
            <a:spLocks/>
          </p:cNvSpPr>
          <p:nvPr/>
        </p:nvSpPr>
        <p:spPr>
          <a:xfrm>
            <a:off x="-19690" y="-7677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0" kern="1200">
                <a:solidFill>
                  <a:schemeClr val="tx1"/>
                </a:solidFill>
                <a:latin typeface="+mj-lt"/>
                <a:ea typeface="+mj-ea"/>
                <a:cs typeface="+mj-cs"/>
              </a:defRPr>
            </a:lvl1pPr>
          </a:lstStyle>
          <a:p>
            <a:pPr defTabSz="457200"/>
            <a:r>
              <a:rPr lang="en-US" sz="2400" b="1" dirty="0">
                <a:solidFill>
                  <a:srgbClr val="1F497D"/>
                </a:solidFill>
                <a:latin typeface="Avenir Book" charset="0"/>
                <a:ea typeface="Avenir Book" charset="0"/>
                <a:cs typeface="Avenir Book" charset="0"/>
              </a:rPr>
              <a:t>The </a:t>
            </a:r>
            <a:r>
              <a:rPr lang="en-US" sz="2400" b="1" dirty="0" smtClean="0">
                <a:solidFill>
                  <a:srgbClr val="1F497D"/>
                </a:solidFill>
                <a:latin typeface="Avenir Book" charset="0"/>
                <a:ea typeface="Avenir Book" charset="0"/>
                <a:cs typeface="Avenir Book" charset="0"/>
              </a:rPr>
              <a:t>PCH model has </a:t>
            </a:r>
            <a:r>
              <a:rPr lang="en-US" sz="2400" b="1" dirty="0">
                <a:solidFill>
                  <a:srgbClr val="1F497D"/>
                </a:solidFill>
                <a:latin typeface="Avenir Book" charset="0"/>
                <a:ea typeface="Avenir Book" charset="0"/>
                <a:cs typeface="Avenir Book" charset="0"/>
              </a:rPr>
              <a:t>spread </a:t>
            </a:r>
            <a:r>
              <a:rPr lang="en-US" sz="2400" b="1" dirty="0" smtClean="0">
                <a:solidFill>
                  <a:srgbClr val="1F497D"/>
                </a:solidFill>
                <a:latin typeface="Avenir Book" charset="0"/>
                <a:ea typeface="Avenir Book" charset="0"/>
                <a:cs typeface="Avenir Book" charset="0"/>
              </a:rPr>
              <a:t>to </a:t>
            </a:r>
            <a:r>
              <a:rPr lang="en-US" sz="2400" b="1" dirty="0">
                <a:solidFill>
                  <a:srgbClr val="1F497D"/>
                </a:solidFill>
                <a:latin typeface="Avenir Book" charset="0"/>
                <a:ea typeface="Avenir Book" charset="0"/>
                <a:cs typeface="Avenir Book" charset="0"/>
              </a:rPr>
              <a:t>92 sites so </a:t>
            </a:r>
            <a:r>
              <a:rPr lang="en-US" sz="2400" b="1" dirty="0" smtClean="0">
                <a:solidFill>
                  <a:srgbClr val="1F497D"/>
                </a:solidFill>
                <a:latin typeface="Avenir Book" charset="0"/>
                <a:ea typeface="Avenir Book" charset="0"/>
                <a:cs typeface="Avenir Book" charset="0"/>
              </a:rPr>
              <a:t>far</a:t>
            </a:r>
            <a:endParaRPr lang="en-US" sz="2400" b="1" dirty="0">
              <a:solidFill>
                <a:srgbClr val="1F497D"/>
              </a:solidFill>
              <a:latin typeface="Avenir Book" charset="0"/>
              <a:ea typeface="Avenir Book" charset="0"/>
              <a:cs typeface="Avenir Book" charset="0"/>
            </a:endParaRPr>
          </a:p>
        </p:txBody>
      </p:sp>
      <p:sp>
        <p:nvSpPr>
          <p:cNvPr id="5" name="TextBox 4"/>
          <p:cNvSpPr txBox="1"/>
          <p:nvPr/>
        </p:nvSpPr>
        <p:spPr>
          <a:xfrm>
            <a:off x="462651" y="6232312"/>
            <a:ext cx="489849" cy="646331"/>
          </a:xfrm>
          <a:prstGeom prst="rect">
            <a:avLst/>
          </a:prstGeom>
          <a:noFill/>
        </p:spPr>
        <p:txBody>
          <a:bodyPr wrap="square" rtlCol="0">
            <a:spAutoFit/>
          </a:bodyPr>
          <a:lstStyle/>
          <a:p>
            <a:r>
              <a:rPr lang="en-US" b="1" dirty="0">
                <a:solidFill>
                  <a:schemeClr val="bg1">
                    <a:lumMod val="50000"/>
                  </a:schemeClr>
                </a:solidFill>
              </a:rPr>
              <a:t>5</a:t>
            </a:r>
            <a:endParaRPr lang="en-US" b="1" dirty="0" smtClean="0">
              <a:solidFill>
                <a:schemeClr val="bg1">
                  <a:lumMod val="50000"/>
                </a:schemeClr>
              </a:solidFill>
            </a:endParaRPr>
          </a:p>
          <a:p>
            <a:endParaRPr lang="en-US" dirty="0">
              <a:solidFill>
                <a:schemeClr val="bg1">
                  <a:lumMod val="50000"/>
                </a:schemeClr>
              </a:solidFill>
            </a:endParaRPr>
          </a:p>
        </p:txBody>
      </p:sp>
    </p:spTree>
    <p:extLst>
      <p:ext uri="{BB962C8B-B14F-4D97-AF65-F5344CB8AC3E}">
        <p14:creationId xmlns:p14="http://schemas.microsoft.com/office/powerpoint/2010/main" val="552724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69" y="218780"/>
            <a:ext cx="8671526" cy="991169"/>
          </a:xfrm>
        </p:spPr>
        <p:txBody>
          <a:bodyPr>
            <a:noAutofit/>
          </a:bodyPr>
          <a:lstStyle/>
          <a:p>
            <a:r>
              <a:rPr lang="en-GB" sz="2600" dirty="0" smtClean="0">
                <a:solidFill>
                  <a:srgbClr val="002060"/>
                </a:solidFill>
              </a:rPr>
              <a:t/>
            </a:r>
            <a:br>
              <a:rPr lang="en-GB" sz="2600" dirty="0" smtClean="0">
                <a:solidFill>
                  <a:srgbClr val="002060"/>
                </a:solidFill>
              </a:rPr>
            </a:br>
            <a:r>
              <a:rPr lang="en-GB" sz="2600" b="1" dirty="0" smtClean="0">
                <a:solidFill>
                  <a:srgbClr val="002060"/>
                </a:solidFill>
                <a:latin typeface="Avenir Book"/>
              </a:rPr>
              <a:t>PCHs have been successful in releasing </a:t>
            </a:r>
            <a:r>
              <a:rPr lang="en-GB" sz="2600" b="1" dirty="0">
                <a:solidFill>
                  <a:srgbClr val="002060"/>
                </a:solidFill>
                <a:latin typeface="Avenir Book"/>
              </a:rPr>
              <a:t>a range of </a:t>
            </a:r>
            <a:r>
              <a:rPr lang="en-GB" sz="2600" b="1" dirty="0" smtClean="0">
                <a:solidFill>
                  <a:srgbClr val="002060"/>
                </a:solidFill>
                <a:latin typeface="Avenir Book"/>
              </a:rPr>
              <a:t>benefits for patients, staff, practices and the wider system</a:t>
            </a:r>
            <a:endParaRPr lang="en-GB" sz="2600" b="1" dirty="0">
              <a:solidFill>
                <a:srgbClr val="002060"/>
              </a:solidFill>
              <a:latin typeface="Avenir Book"/>
            </a:endParaRPr>
          </a:p>
        </p:txBody>
      </p:sp>
      <p:graphicFrame>
        <p:nvGraphicFramePr>
          <p:cNvPr id="5" name="Table 4"/>
          <p:cNvGraphicFramePr>
            <a:graphicFrameLocks noGrp="1"/>
          </p:cNvGraphicFramePr>
          <p:nvPr>
            <p:extLst>
              <p:ext uri="{D42A27DB-BD31-4B8C-83A1-F6EECF244321}">
                <p14:modId xmlns:p14="http://schemas.microsoft.com/office/powerpoint/2010/main" val="1839199447"/>
              </p:ext>
            </p:extLst>
          </p:nvPr>
        </p:nvGraphicFramePr>
        <p:xfrm>
          <a:off x="244569" y="1545887"/>
          <a:ext cx="8642837" cy="4818256"/>
        </p:xfrm>
        <a:graphic>
          <a:graphicData uri="http://schemas.openxmlformats.org/drawingml/2006/table">
            <a:tbl>
              <a:tblPr firstRow="1" firstCol="1" bandRow="1">
                <a:tableStyleId>{5C22544A-7EE6-4342-B048-85BDC9FD1C3A}</a:tableStyleId>
              </a:tblPr>
              <a:tblGrid>
                <a:gridCol w="2440737"/>
                <a:gridCol w="681055"/>
                <a:gridCol w="5521045"/>
              </a:tblGrid>
              <a:tr h="547692">
                <a:tc gridSpan="3">
                  <a:txBody>
                    <a:bodyPr/>
                    <a:lstStyle/>
                    <a:p>
                      <a:pPr algn="ctr">
                        <a:lnSpc>
                          <a:spcPts val="1300"/>
                        </a:lnSpc>
                        <a:spcBef>
                          <a:spcPts val="500"/>
                        </a:spcBef>
                        <a:spcAft>
                          <a:spcPts val="500"/>
                        </a:spcAft>
                      </a:pPr>
                      <a:r>
                        <a:rPr lang="en-GB" sz="1700" dirty="0">
                          <a:effectLst/>
                          <a:latin typeface="Avenir Book"/>
                        </a:rPr>
                        <a:t>Pilot Site </a:t>
                      </a:r>
                      <a:r>
                        <a:rPr lang="en-GB" sz="1700" dirty="0" smtClean="0">
                          <a:effectLst/>
                          <a:latin typeface="Avenir Book"/>
                        </a:rPr>
                        <a:t>Example Benefits</a:t>
                      </a:r>
                      <a:endParaRPr lang="en-GB" sz="17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hMerge="1">
                  <a:txBody>
                    <a:bodyPr/>
                    <a:lstStyle/>
                    <a:p>
                      <a:endParaRPr lang="en-GB"/>
                    </a:p>
                  </a:txBody>
                  <a:tcPr/>
                </a:tc>
                <a:tc hMerge="1">
                  <a:txBody>
                    <a:bodyPr/>
                    <a:lstStyle/>
                    <a:p>
                      <a:endParaRPr lang="en-GB"/>
                    </a:p>
                  </a:txBody>
                  <a:tcPr/>
                </a:tc>
              </a:tr>
              <a:tr h="330387">
                <a:tc>
                  <a:txBody>
                    <a:bodyPr/>
                    <a:lstStyle/>
                    <a:p>
                      <a:pPr algn="ctr">
                        <a:lnSpc>
                          <a:spcPts val="1300"/>
                        </a:lnSpc>
                        <a:spcBef>
                          <a:spcPts val="500"/>
                        </a:spcBef>
                        <a:spcAft>
                          <a:spcPts val="500"/>
                        </a:spcAft>
                      </a:pPr>
                      <a:r>
                        <a:rPr lang="en-GB" sz="1300" dirty="0">
                          <a:effectLst/>
                          <a:latin typeface="Avenir Book"/>
                        </a:rPr>
                        <a:t>A&amp;E Attendances</a:t>
                      </a:r>
                      <a:endParaRPr lang="en-GB" sz="13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gn="ctr">
                        <a:lnSpc>
                          <a:spcPts val="1300"/>
                        </a:lnSpc>
                        <a:spcBef>
                          <a:spcPts val="500"/>
                        </a:spcBef>
                        <a:spcAft>
                          <a:spcPts val="500"/>
                        </a:spcAft>
                      </a:pPr>
                      <a:endParaRPr lang="en-GB" sz="9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nSpc>
                          <a:spcPts val="1300"/>
                        </a:lnSpc>
                        <a:spcBef>
                          <a:spcPts val="500"/>
                        </a:spcBef>
                        <a:spcAft>
                          <a:spcPts val="500"/>
                        </a:spcAft>
                      </a:pPr>
                      <a:r>
                        <a:rPr lang="en-GB" sz="1200" dirty="0">
                          <a:effectLst/>
                          <a:latin typeface="Avenir Book"/>
                        </a:rPr>
                        <a:t>£27k of savings each year enabled by providing extended primary care access in Thanet</a:t>
                      </a:r>
                      <a:endParaRPr lang="en-GB" sz="12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r>
              <a:tr h="330387">
                <a:tc>
                  <a:txBody>
                    <a:bodyPr/>
                    <a:lstStyle/>
                    <a:p>
                      <a:pPr algn="ctr">
                        <a:lnSpc>
                          <a:spcPts val="1300"/>
                        </a:lnSpc>
                        <a:spcBef>
                          <a:spcPts val="500"/>
                        </a:spcBef>
                        <a:spcAft>
                          <a:spcPts val="500"/>
                        </a:spcAft>
                      </a:pPr>
                      <a:r>
                        <a:rPr lang="en-GB" sz="1300">
                          <a:effectLst/>
                          <a:latin typeface="Avenir Book"/>
                        </a:rPr>
                        <a:t>A&amp;E Admissions</a:t>
                      </a:r>
                      <a:endParaRPr lang="en-GB" sz="130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gn="ctr">
                        <a:lnSpc>
                          <a:spcPts val="1300"/>
                        </a:lnSpc>
                        <a:spcBef>
                          <a:spcPts val="500"/>
                        </a:spcBef>
                        <a:spcAft>
                          <a:spcPts val="500"/>
                        </a:spcAft>
                      </a:pPr>
                      <a:endParaRPr lang="en-GB" sz="9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nSpc>
                          <a:spcPts val="1300"/>
                        </a:lnSpc>
                        <a:spcBef>
                          <a:spcPts val="500"/>
                        </a:spcBef>
                        <a:spcAft>
                          <a:spcPts val="500"/>
                        </a:spcAft>
                      </a:pPr>
                      <a:r>
                        <a:rPr lang="en-GB" sz="1200" dirty="0">
                          <a:effectLst/>
                          <a:latin typeface="Avenir Book"/>
                        </a:rPr>
                        <a:t>£295k of savings from reductions in A&amp;E admission driven by Thanet Health</a:t>
                      </a:r>
                      <a:endParaRPr lang="en-GB" sz="12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r>
              <a:tr h="498395">
                <a:tc>
                  <a:txBody>
                    <a:bodyPr/>
                    <a:lstStyle/>
                    <a:p>
                      <a:pPr algn="ctr">
                        <a:lnSpc>
                          <a:spcPts val="1300"/>
                        </a:lnSpc>
                        <a:spcBef>
                          <a:spcPts val="500"/>
                        </a:spcBef>
                        <a:spcAft>
                          <a:spcPts val="500"/>
                        </a:spcAft>
                      </a:pPr>
                      <a:r>
                        <a:rPr lang="en-GB" sz="1300" dirty="0">
                          <a:effectLst/>
                          <a:latin typeface="Avenir Book"/>
                        </a:rPr>
                        <a:t>GP Referrals</a:t>
                      </a:r>
                      <a:endParaRPr lang="en-GB" sz="13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gn="ctr">
                        <a:lnSpc>
                          <a:spcPts val="1300"/>
                        </a:lnSpc>
                        <a:spcBef>
                          <a:spcPts val="500"/>
                        </a:spcBef>
                        <a:spcAft>
                          <a:spcPts val="500"/>
                        </a:spcAft>
                      </a:pPr>
                      <a:endParaRPr lang="en-GB" sz="9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nSpc>
                          <a:spcPts val="1300"/>
                        </a:lnSpc>
                        <a:spcBef>
                          <a:spcPts val="500"/>
                        </a:spcBef>
                        <a:spcAft>
                          <a:spcPts val="500"/>
                        </a:spcAft>
                      </a:pPr>
                      <a:r>
                        <a:rPr lang="en-GB" sz="1200" dirty="0">
                          <a:effectLst/>
                          <a:latin typeface="Avenir Book"/>
                        </a:rPr>
                        <a:t>330 GP referrals to hospital avoided given a slowdown in the growth rate demonstrated by Beacon Medical Group</a:t>
                      </a:r>
                      <a:endParaRPr lang="en-GB" sz="12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r>
              <a:tr h="330387">
                <a:tc>
                  <a:txBody>
                    <a:bodyPr/>
                    <a:lstStyle/>
                    <a:p>
                      <a:pPr algn="ctr">
                        <a:lnSpc>
                          <a:spcPts val="1300"/>
                        </a:lnSpc>
                        <a:spcBef>
                          <a:spcPts val="500"/>
                        </a:spcBef>
                        <a:spcAft>
                          <a:spcPts val="500"/>
                        </a:spcAft>
                      </a:pPr>
                      <a:r>
                        <a:rPr lang="en-GB" sz="1300" dirty="0" smtClean="0">
                          <a:effectLst/>
                          <a:latin typeface="Avenir Book"/>
                        </a:rPr>
                        <a:t>Prescribing Costs</a:t>
                      </a:r>
                      <a:endParaRPr lang="en-GB" sz="13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gn="ctr">
                        <a:lnSpc>
                          <a:spcPts val="1300"/>
                        </a:lnSpc>
                        <a:spcBef>
                          <a:spcPts val="500"/>
                        </a:spcBef>
                        <a:spcAft>
                          <a:spcPts val="500"/>
                        </a:spcAft>
                      </a:pPr>
                      <a:endParaRPr lang="en-GB" sz="9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nSpc>
                          <a:spcPts val="1300"/>
                        </a:lnSpc>
                        <a:spcBef>
                          <a:spcPts val="500"/>
                        </a:spcBef>
                        <a:spcAft>
                          <a:spcPts val="500"/>
                        </a:spcAft>
                      </a:pPr>
                      <a:r>
                        <a:rPr lang="en-GB" sz="1200" dirty="0">
                          <a:effectLst/>
                          <a:latin typeface="Avenir Book"/>
                        </a:rPr>
                        <a:t>£220k of prescribing savings demonstrated by </a:t>
                      </a:r>
                      <a:r>
                        <a:rPr lang="en-GB" sz="1200" dirty="0" err="1">
                          <a:effectLst/>
                          <a:latin typeface="Avenir Book"/>
                        </a:rPr>
                        <a:t>Larwood</a:t>
                      </a:r>
                      <a:r>
                        <a:rPr lang="en-GB" sz="1200" dirty="0">
                          <a:effectLst/>
                          <a:latin typeface="Avenir Book"/>
                        </a:rPr>
                        <a:t> and </a:t>
                      </a:r>
                      <a:r>
                        <a:rPr lang="en-GB" sz="1200" dirty="0" err="1">
                          <a:effectLst/>
                          <a:latin typeface="Avenir Book"/>
                        </a:rPr>
                        <a:t>Bawtry</a:t>
                      </a:r>
                      <a:endParaRPr lang="en-GB" sz="12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r>
              <a:tr h="330387">
                <a:tc>
                  <a:txBody>
                    <a:bodyPr/>
                    <a:lstStyle/>
                    <a:p>
                      <a:pPr algn="ctr">
                        <a:lnSpc>
                          <a:spcPts val="1300"/>
                        </a:lnSpc>
                        <a:spcBef>
                          <a:spcPts val="500"/>
                        </a:spcBef>
                        <a:spcAft>
                          <a:spcPts val="500"/>
                        </a:spcAft>
                      </a:pPr>
                      <a:r>
                        <a:rPr lang="en-GB" sz="1300" dirty="0">
                          <a:effectLst/>
                          <a:latin typeface="Avenir Book"/>
                        </a:rPr>
                        <a:t>Staff Satisfaction</a:t>
                      </a:r>
                      <a:endParaRPr lang="en-GB" sz="13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gn="ctr">
                        <a:lnSpc>
                          <a:spcPts val="1300"/>
                        </a:lnSpc>
                        <a:spcBef>
                          <a:spcPts val="500"/>
                        </a:spcBef>
                        <a:spcAft>
                          <a:spcPts val="500"/>
                        </a:spcAft>
                      </a:pPr>
                      <a:endParaRPr lang="en-GB" sz="9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nSpc>
                          <a:spcPts val="1300"/>
                        </a:lnSpc>
                        <a:spcBef>
                          <a:spcPts val="500"/>
                        </a:spcBef>
                        <a:spcAft>
                          <a:spcPts val="500"/>
                        </a:spcAft>
                      </a:pPr>
                      <a:r>
                        <a:rPr lang="en-GB" sz="1200" dirty="0">
                          <a:effectLst/>
                          <a:latin typeface="Avenir Book"/>
                        </a:rPr>
                        <a:t>67% of staff surveyed felt that PCH had improved their job satisfaction</a:t>
                      </a:r>
                      <a:endParaRPr lang="en-GB" sz="12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r>
              <a:tr h="330387">
                <a:tc>
                  <a:txBody>
                    <a:bodyPr/>
                    <a:lstStyle/>
                    <a:p>
                      <a:pPr algn="ctr">
                        <a:lnSpc>
                          <a:spcPts val="1300"/>
                        </a:lnSpc>
                        <a:spcBef>
                          <a:spcPts val="500"/>
                        </a:spcBef>
                        <a:spcAft>
                          <a:spcPts val="500"/>
                        </a:spcAft>
                      </a:pPr>
                      <a:r>
                        <a:rPr lang="en-GB" sz="1300" dirty="0">
                          <a:effectLst/>
                          <a:latin typeface="Avenir Book"/>
                        </a:rPr>
                        <a:t>Utilisation</a:t>
                      </a:r>
                      <a:endParaRPr lang="en-GB" sz="13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gn="ctr">
                        <a:lnSpc>
                          <a:spcPts val="1300"/>
                        </a:lnSpc>
                        <a:spcBef>
                          <a:spcPts val="500"/>
                        </a:spcBef>
                        <a:spcAft>
                          <a:spcPts val="500"/>
                        </a:spcAft>
                      </a:pPr>
                      <a:endParaRPr lang="en-GB" sz="9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nSpc>
                          <a:spcPts val="1300"/>
                        </a:lnSpc>
                        <a:spcBef>
                          <a:spcPts val="500"/>
                        </a:spcBef>
                        <a:spcAft>
                          <a:spcPts val="500"/>
                        </a:spcAft>
                      </a:pPr>
                      <a:r>
                        <a:rPr lang="en-GB" sz="1200" dirty="0">
                          <a:effectLst/>
                          <a:latin typeface="Avenir Book"/>
                        </a:rPr>
                        <a:t>78% of staff felt PCH had decreased or not added to their workload</a:t>
                      </a:r>
                      <a:endParaRPr lang="en-GB" sz="12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r>
              <a:tr h="330387">
                <a:tc>
                  <a:txBody>
                    <a:bodyPr/>
                    <a:lstStyle/>
                    <a:p>
                      <a:pPr algn="ctr">
                        <a:lnSpc>
                          <a:spcPts val="1300"/>
                        </a:lnSpc>
                        <a:spcBef>
                          <a:spcPts val="500"/>
                        </a:spcBef>
                        <a:spcAft>
                          <a:spcPts val="500"/>
                        </a:spcAft>
                      </a:pPr>
                      <a:r>
                        <a:rPr lang="en-GB" sz="1300" dirty="0">
                          <a:effectLst/>
                          <a:latin typeface="Avenir Book"/>
                        </a:rPr>
                        <a:t>Staff Retention</a:t>
                      </a:r>
                      <a:endParaRPr lang="en-GB" sz="13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gn="ctr">
                        <a:lnSpc>
                          <a:spcPts val="1300"/>
                        </a:lnSpc>
                        <a:spcBef>
                          <a:spcPts val="500"/>
                        </a:spcBef>
                        <a:spcAft>
                          <a:spcPts val="500"/>
                        </a:spcAft>
                      </a:pPr>
                      <a:endParaRPr lang="en-GB" sz="9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nSpc>
                          <a:spcPts val="1300"/>
                        </a:lnSpc>
                        <a:spcBef>
                          <a:spcPts val="500"/>
                        </a:spcBef>
                        <a:spcAft>
                          <a:spcPts val="500"/>
                        </a:spcAft>
                      </a:pPr>
                      <a:r>
                        <a:rPr lang="en-GB" sz="1200" dirty="0">
                          <a:effectLst/>
                          <a:latin typeface="Avenir Book"/>
                        </a:rPr>
                        <a:t>86% of staff regarded Beacon Medical Group as a good </a:t>
                      </a:r>
                      <a:r>
                        <a:rPr lang="en-GB" sz="1200" dirty="0" smtClean="0">
                          <a:effectLst/>
                          <a:latin typeface="Avenir Book"/>
                        </a:rPr>
                        <a:t>employer</a:t>
                      </a:r>
                      <a:endParaRPr lang="en-GB" sz="12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r>
              <a:tr h="330387">
                <a:tc>
                  <a:txBody>
                    <a:bodyPr/>
                    <a:lstStyle/>
                    <a:p>
                      <a:pPr algn="ctr">
                        <a:lnSpc>
                          <a:spcPts val="1300"/>
                        </a:lnSpc>
                        <a:spcBef>
                          <a:spcPts val="500"/>
                        </a:spcBef>
                        <a:spcAft>
                          <a:spcPts val="500"/>
                        </a:spcAft>
                      </a:pPr>
                      <a:r>
                        <a:rPr lang="en-GB" sz="1300" dirty="0">
                          <a:effectLst/>
                          <a:latin typeface="Avenir Book"/>
                        </a:rPr>
                        <a:t>Patient Experience</a:t>
                      </a:r>
                      <a:endParaRPr lang="en-GB" sz="13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gn="ctr">
                        <a:lnSpc>
                          <a:spcPts val="1300"/>
                        </a:lnSpc>
                        <a:spcBef>
                          <a:spcPts val="500"/>
                        </a:spcBef>
                        <a:spcAft>
                          <a:spcPts val="500"/>
                        </a:spcAft>
                      </a:pPr>
                      <a:endParaRPr lang="en-GB" sz="9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nSpc>
                          <a:spcPts val="1300"/>
                        </a:lnSpc>
                        <a:spcBef>
                          <a:spcPts val="500"/>
                        </a:spcBef>
                        <a:spcAft>
                          <a:spcPts val="500"/>
                        </a:spcAft>
                      </a:pPr>
                      <a:r>
                        <a:rPr lang="en-GB" sz="1200" dirty="0">
                          <a:effectLst/>
                          <a:latin typeface="Avenir Book"/>
                        </a:rPr>
                        <a:t>82% of staff felt that PCH had improved patient experience</a:t>
                      </a:r>
                      <a:endParaRPr lang="en-GB" sz="12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r>
              <a:tr h="330387">
                <a:tc>
                  <a:txBody>
                    <a:bodyPr/>
                    <a:lstStyle/>
                    <a:p>
                      <a:pPr algn="ctr">
                        <a:lnSpc>
                          <a:spcPts val="1300"/>
                        </a:lnSpc>
                        <a:spcBef>
                          <a:spcPts val="500"/>
                        </a:spcBef>
                        <a:spcAft>
                          <a:spcPts val="500"/>
                        </a:spcAft>
                      </a:pPr>
                      <a:r>
                        <a:rPr lang="en-GB" sz="1300" dirty="0">
                          <a:effectLst/>
                          <a:latin typeface="Avenir Book"/>
                        </a:rPr>
                        <a:t>GP Waiting Time</a:t>
                      </a:r>
                      <a:endParaRPr lang="en-GB" sz="13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gn="ctr">
                        <a:lnSpc>
                          <a:spcPts val="1300"/>
                        </a:lnSpc>
                        <a:spcBef>
                          <a:spcPts val="500"/>
                        </a:spcBef>
                        <a:spcAft>
                          <a:spcPts val="500"/>
                        </a:spcAft>
                      </a:pPr>
                      <a:endParaRPr lang="en-GB" sz="9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nSpc>
                          <a:spcPts val="1300"/>
                        </a:lnSpc>
                        <a:spcBef>
                          <a:spcPts val="500"/>
                        </a:spcBef>
                        <a:spcAft>
                          <a:spcPts val="500"/>
                        </a:spcAft>
                      </a:pPr>
                      <a:r>
                        <a:rPr lang="en-GB" sz="1200" dirty="0">
                          <a:effectLst/>
                          <a:latin typeface="Avenir Book"/>
                        </a:rPr>
                        <a:t>6 day reduction in the average time patients wait to see their GP</a:t>
                      </a:r>
                      <a:endParaRPr lang="en-GB" sz="12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r>
              <a:tr h="498395">
                <a:tc>
                  <a:txBody>
                    <a:bodyPr/>
                    <a:lstStyle/>
                    <a:p>
                      <a:pPr algn="ctr">
                        <a:lnSpc>
                          <a:spcPts val="1300"/>
                        </a:lnSpc>
                        <a:spcBef>
                          <a:spcPts val="500"/>
                        </a:spcBef>
                        <a:spcAft>
                          <a:spcPts val="500"/>
                        </a:spcAft>
                      </a:pPr>
                      <a:r>
                        <a:rPr lang="en-GB" sz="1300" dirty="0">
                          <a:effectLst/>
                          <a:latin typeface="Avenir Book"/>
                        </a:rPr>
                        <a:t>Population Health</a:t>
                      </a:r>
                      <a:endParaRPr lang="en-GB" sz="13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gn="ctr">
                        <a:lnSpc>
                          <a:spcPts val="1300"/>
                        </a:lnSpc>
                        <a:spcBef>
                          <a:spcPts val="500"/>
                        </a:spcBef>
                        <a:spcAft>
                          <a:spcPts val="500"/>
                        </a:spcAft>
                      </a:pPr>
                      <a:endParaRPr lang="en-GB" sz="9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nSpc>
                          <a:spcPts val="1300"/>
                        </a:lnSpc>
                        <a:spcBef>
                          <a:spcPts val="500"/>
                        </a:spcBef>
                        <a:spcAft>
                          <a:spcPts val="500"/>
                        </a:spcAft>
                      </a:pPr>
                      <a:r>
                        <a:rPr lang="en-GB" sz="1200" dirty="0">
                          <a:effectLst/>
                          <a:latin typeface="Avenir Book"/>
                        </a:rPr>
                        <a:t>13% increase in flu vaccinations for patients with COPD registered with Beacon Medical Group</a:t>
                      </a:r>
                      <a:endParaRPr lang="en-GB" sz="12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r>
              <a:tr h="498395">
                <a:tc>
                  <a:txBody>
                    <a:bodyPr/>
                    <a:lstStyle/>
                    <a:p>
                      <a:pPr algn="ctr">
                        <a:lnSpc>
                          <a:spcPts val="1300"/>
                        </a:lnSpc>
                        <a:spcBef>
                          <a:spcPts val="500"/>
                        </a:spcBef>
                        <a:spcAft>
                          <a:spcPts val="500"/>
                        </a:spcAft>
                      </a:pPr>
                      <a:r>
                        <a:rPr lang="en-GB" sz="1300" dirty="0">
                          <a:effectLst/>
                          <a:latin typeface="Avenir Book"/>
                        </a:rPr>
                        <a:t>Length of Stay</a:t>
                      </a:r>
                      <a:endParaRPr lang="en-GB" sz="13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gn="ctr">
                        <a:lnSpc>
                          <a:spcPts val="1300"/>
                        </a:lnSpc>
                        <a:spcBef>
                          <a:spcPts val="500"/>
                        </a:spcBef>
                        <a:spcAft>
                          <a:spcPts val="500"/>
                        </a:spcAft>
                      </a:pPr>
                      <a:endParaRPr lang="en-GB" sz="9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c>
                  <a:txBody>
                    <a:bodyPr/>
                    <a:lstStyle/>
                    <a:p>
                      <a:pPr>
                        <a:lnSpc>
                          <a:spcPts val="1300"/>
                        </a:lnSpc>
                        <a:spcBef>
                          <a:spcPts val="500"/>
                        </a:spcBef>
                        <a:spcAft>
                          <a:spcPts val="500"/>
                        </a:spcAft>
                      </a:pPr>
                      <a:r>
                        <a:rPr lang="en-GB" sz="1200" dirty="0">
                          <a:effectLst/>
                          <a:latin typeface="Avenir Book"/>
                        </a:rPr>
                        <a:t>8 day reduction for admitted care home residents registered with Beacon Medical Group</a:t>
                      </a:r>
                      <a:endParaRPr lang="en-GB" sz="1200" dirty="0">
                        <a:effectLst/>
                        <a:latin typeface="Avenir Book"/>
                        <a:ea typeface="Arial Unicode MS" panose="020B0604020202020204" pitchFamily="34" charset="-128"/>
                        <a:cs typeface="Times New Roman" panose="02020603050405020304" pitchFamily="18" charset="0"/>
                      </a:endParaRPr>
                    </a:p>
                  </a:txBody>
                  <a:tcPr marL="63305" marR="63305" marT="66235" marB="66235" anchor="ctr"/>
                </a:tc>
              </a:tr>
            </a:tbl>
          </a:graphicData>
        </a:graphic>
      </p:graphicFrame>
      <p:sp>
        <p:nvSpPr>
          <p:cNvPr id="6" name="Isosceles Triangle 5"/>
          <p:cNvSpPr/>
          <p:nvPr/>
        </p:nvSpPr>
        <p:spPr bwMode="auto">
          <a:xfrm flipV="1">
            <a:off x="2907169" y="2184583"/>
            <a:ext cx="264911" cy="175837"/>
          </a:xfrm>
          <a:prstGeom prst="triangle">
            <a:avLst/>
          </a:prstGeom>
          <a:solidFill>
            <a:srgbClr val="00B050"/>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
        <p:nvSpPr>
          <p:cNvPr id="7" name="Isosceles Triangle 6"/>
          <p:cNvSpPr/>
          <p:nvPr/>
        </p:nvSpPr>
        <p:spPr bwMode="auto">
          <a:xfrm flipV="1">
            <a:off x="2907169" y="2639419"/>
            <a:ext cx="264911" cy="175837"/>
          </a:xfrm>
          <a:prstGeom prst="triangle">
            <a:avLst/>
          </a:prstGeom>
          <a:solidFill>
            <a:srgbClr val="00B050"/>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
        <p:nvSpPr>
          <p:cNvPr id="8" name="Isosceles Triangle 7"/>
          <p:cNvSpPr/>
          <p:nvPr/>
        </p:nvSpPr>
        <p:spPr bwMode="auto">
          <a:xfrm flipV="1">
            <a:off x="2907169" y="2994559"/>
            <a:ext cx="264911" cy="175837"/>
          </a:xfrm>
          <a:prstGeom prst="triangle">
            <a:avLst/>
          </a:prstGeom>
          <a:solidFill>
            <a:srgbClr val="00B050"/>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
        <p:nvSpPr>
          <p:cNvPr id="9" name="Isosceles Triangle 8"/>
          <p:cNvSpPr/>
          <p:nvPr/>
        </p:nvSpPr>
        <p:spPr bwMode="auto">
          <a:xfrm flipV="1">
            <a:off x="2907169" y="3463929"/>
            <a:ext cx="264911" cy="175837"/>
          </a:xfrm>
          <a:prstGeom prst="triangle">
            <a:avLst/>
          </a:prstGeom>
          <a:solidFill>
            <a:srgbClr val="00B050"/>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
        <p:nvSpPr>
          <p:cNvPr id="10" name="Isosceles Triangle 9"/>
          <p:cNvSpPr/>
          <p:nvPr/>
        </p:nvSpPr>
        <p:spPr bwMode="auto">
          <a:xfrm>
            <a:off x="2907169" y="3762177"/>
            <a:ext cx="264911" cy="175837"/>
          </a:xfrm>
          <a:prstGeom prst="triangle">
            <a:avLst/>
          </a:prstGeom>
          <a:solidFill>
            <a:srgbClr val="00B050"/>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
        <p:nvSpPr>
          <p:cNvPr id="11" name="Isosceles Triangle 10"/>
          <p:cNvSpPr/>
          <p:nvPr/>
        </p:nvSpPr>
        <p:spPr bwMode="auto">
          <a:xfrm>
            <a:off x="2907169" y="4076038"/>
            <a:ext cx="264911" cy="175837"/>
          </a:xfrm>
          <a:prstGeom prst="triangle">
            <a:avLst/>
          </a:prstGeom>
          <a:solidFill>
            <a:srgbClr val="00B050"/>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
        <p:nvSpPr>
          <p:cNvPr id="12" name="Isosceles Triangle 11"/>
          <p:cNvSpPr/>
          <p:nvPr/>
        </p:nvSpPr>
        <p:spPr bwMode="auto">
          <a:xfrm>
            <a:off x="2907169" y="4394384"/>
            <a:ext cx="264911" cy="175837"/>
          </a:xfrm>
          <a:prstGeom prst="triangle">
            <a:avLst/>
          </a:prstGeom>
          <a:solidFill>
            <a:srgbClr val="00B050"/>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
        <p:nvSpPr>
          <p:cNvPr id="13" name="Isosceles Triangle 12"/>
          <p:cNvSpPr/>
          <p:nvPr/>
        </p:nvSpPr>
        <p:spPr bwMode="auto">
          <a:xfrm>
            <a:off x="2907169" y="4729495"/>
            <a:ext cx="264911" cy="175837"/>
          </a:xfrm>
          <a:prstGeom prst="triangle">
            <a:avLst/>
          </a:prstGeom>
          <a:solidFill>
            <a:srgbClr val="00B050"/>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
        <p:nvSpPr>
          <p:cNvPr id="14" name="Isosceles Triangle 13"/>
          <p:cNvSpPr/>
          <p:nvPr/>
        </p:nvSpPr>
        <p:spPr bwMode="auto">
          <a:xfrm flipV="1">
            <a:off x="2907169" y="5098330"/>
            <a:ext cx="264911" cy="175837"/>
          </a:xfrm>
          <a:prstGeom prst="triangle">
            <a:avLst/>
          </a:prstGeom>
          <a:solidFill>
            <a:srgbClr val="00B050"/>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
        <p:nvSpPr>
          <p:cNvPr id="15" name="Isosceles Triangle 14"/>
          <p:cNvSpPr/>
          <p:nvPr/>
        </p:nvSpPr>
        <p:spPr bwMode="auto">
          <a:xfrm>
            <a:off x="2880863" y="5464360"/>
            <a:ext cx="264911" cy="175837"/>
          </a:xfrm>
          <a:prstGeom prst="triangle">
            <a:avLst/>
          </a:prstGeom>
          <a:solidFill>
            <a:srgbClr val="00B050"/>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
        <p:nvSpPr>
          <p:cNvPr id="16" name="Isosceles Triangle 15"/>
          <p:cNvSpPr/>
          <p:nvPr/>
        </p:nvSpPr>
        <p:spPr bwMode="auto">
          <a:xfrm flipV="1">
            <a:off x="2871311" y="5993151"/>
            <a:ext cx="264911" cy="175837"/>
          </a:xfrm>
          <a:prstGeom prst="triangle">
            <a:avLst/>
          </a:prstGeom>
          <a:solidFill>
            <a:srgbClr val="00B050"/>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Tree>
    <p:extLst>
      <p:ext uri="{BB962C8B-B14F-4D97-AF65-F5344CB8AC3E}">
        <p14:creationId xmlns:p14="http://schemas.microsoft.com/office/powerpoint/2010/main" val="2157543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smtClean="0"/>
              <a:t/>
            </a:r>
            <a:br>
              <a:rPr lang="en-GB" dirty="0" smtClean="0"/>
            </a:br>
            <a:endParaRPr lang="en-GB" dirty="0"/>
          </a:p>
        </p:txBody>
      </p:sp>
      <p:sp>
        <p:nvSpPr>
          <p:cNvPr id="5" name="TextBox 4"/>
          <p:cNvSpPr txBox="1"/>
          <p:nvPr/>
        </p:nvSpPr>
        <p:spPr>
          <a:xfrm>
            <a:off x="427612" y="1526925"/>
            <a:ext cx="8335666" cy="844062"/>
          </a:xfrm>
          <a:prstGeom prst="rect">
            <a:avLst/>
          </a:prstGeom>
          <a:noFill/>
        </p:spPr>
        <p:txBody>
          <a:bodyPr wrap="square" lIns="0" tIns="0" rIns="0" bIns="0" rtlCol="0">
            <a:noAutofit/>
          </a:bodyPr>
          <a:lstStyle/>
          <a:p>
            <a:pPr algn="l"/>
            <a:r>
              <a:rPr lang="en-GB" sz="1846" dirty="0">
                <a:latin typeface="Avenir Book"/>
              </a:rPr>
              <a:t>We have identified features that are important to enabling primary care transformation. These are aligned with the four characteristics that define the PCH model:</a:t>
            </a:r>
          </a:p>
          <a:p>
            <a:pPr marL="583238" indent="-583238">
              <a:spcBef>
                <a:spcPts val="1662"/>
              </a:spcBef>
              <a:buFont typeface="Arial" panose="020B0604020202020204" pitchFamily="34" charset="0"/>
              <a:buChar char="•"/>
            </a:pPr>
            <a:r>
              <a:rPr lang="en-GB" sz="1846" dirty="0">
                <a:latin typeface="Avenir Book"/>
              </a:rPr>
              <a:t>The PCH is developed, implemented and led by providers while being supported by commissioners</a:t>
            </a:r>
          </a:p>
          <a:p>
            <a:pPr marL="583238" indent="-583238">
              <a:spcBef>
                <a:spcPts val="1662"/>
              </a:spcBef>
              <a:buFont typeface="Arial" panose="020B0604020202020204" pitchFamily="34" charset="0"/>
              <a:buChar char="•"/>
            </a:pPr>
            <a:r>
              <a:rPr lang="en-GB" sz="1846" dirty="0">
                <a:latin typeface="Avenir Book"/>
              </a:rPr>
              <a:t>Providers release benefits by working at a the right level to effect change</a:t>
            </a:r>
          </a:p>
          <a:p>
            <a:pPr marL="583238" indent="-583238">
              <a:spcBef>
                <a:spcPts val="1662"/>
              </a:spcBef>
              <a:buFont typeface="Arial" panose="020B0604020202020204" pitchFamily="34" charset="0"/>
              <a:buChar char="•"/>
            </a:pPr>
            <a:r>
              <a:rPr lang="en-GB" sz="1846" dirty="0">
                <a:latin typeface="Avenir Book"/>
              </a:rPr>
              <a:t>The PCH model fosters collaboration throughout the system</a:t>
            </a:r>
          </a:p>
          <a:p>
            <a:pPr marL="583238" indent="-583238">
              <a:spcBef>
                <a:spcPts val="1662"/>
              </a:spcBef>
              <a:buFont typeface="Arial" panose="020B0604020202020204" pitchFamily="34" charset="0"/>
              <a:buChar char="•"/>
            </a:pPr>
            <a:r>
              <a:rPr lang="en-GB" sz="1846" dirty="0">
                <a:latin typeface="Avenir Book"/>
              </a:rPr>
              <a:t>Staff are activated to become the drivers of positive change</a:t>
            </a:r>
          </a:p>
          <a:p>
            <a:pPr marL="263776" indent="-263776">
              <a:spcBef>
                <a:spcPts val="1662"/>
              </a:spcBef>
              <a:buFont typeface="Arial" panose="020B0604020202020204" pitchFamily="34" charset="0"/>
              <a:buChar char="•"/>
            </a:pPr>
            <a:endParaRPr lang="en-GB" sz="1846" dirty="0"/>
          </a:p>
        </p:txBody>
      </p:sp>
      <p:sp>
        <p:nvSpPr>
          <p:cNvPr id="7" name="Title 1"/>
          <p:cNvSpPr txBox="1">
            <a:spLocks/>
          </p:cNvSpPr>
          <p:nvPr/>
        </p:nvSpPr>
        <p:spPr bwMode="auto">
          <a:xfrm>
            <a:off x="265235" y="491738"/>
            <a:ext cx="8660423" cy="656492"/>
          </a:xfrm>
          <a:prstGeom prst="rect">
            <a:avLst/>
          </a:prstGeom>
          <a:noFill/>
          <a:ln>
            <a:noFill/>
          </a:ln>
          <a:effectLst/>
          <a:extLst>
            <a:ext uri="{909E8E84-426E-40DD-AFC4-6F175D3DCCD1}">
              <a14:hiddenFill xmlns:a14="http://schemas.microsoft.com/office/drawing/2010/main">
                <a:solidFill>
                  <a:srgbClr val="73737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2203" rIns="0" bIns="42203" numCol="1" anchor="b" anchorCtr="0" compatLnSpc="1">
            <a:prstTxWarp prst="textNoShape">
              <a:avLst/>
            </a:prstTxWarp>
          </a:bodyPr>
          <a:lstStyle>
            <a:lvl1pPr algn="l" rtl="0" eaLnBrk="1" fontAlgn="base" hangingPunct="1">
              <a:lnSpc>
                <a:spcPct val="90000"/>
              </a:lnSpc>
              <a:spcBef>
                <a:spcPct val="0"/>
              </a:spcBef>
              <a:spcAft>
                <a:spcPct val="0"/>
              </a:spcAft>
              <a:defRPr sz="2000" b="0" cap="none" baseline="0">
                <a:solidFill>
                  <a:schemeClr val="accent1"/>
                </a:solidFill>
                <a:latin typeface="+mj-lt"/>
                <a:ea typeface="+mj-ea"/>
                <a:cs typeface="+mj-cs"/>
              </a:defRPr>
            </a:lvl1pPr>
            <a:lvl2pPr algn="l" rtl="0" eaLnBrk="1" fontAlgn="base" hangingPunct="1">
              <a:spcBef>
                <a:spcPct val="0"/>
              </a:spcBef>
              <a:spcAft>
                <a:spcPct val="0"/>
              </a:spcAft>
              <a:defRPr sz="2000">
                <a:solidFill>
                  <a:schemeClr val="tx1"/>
                </a:solidFill>
                <a:latin typeface="Arial" charset="0"/>
              </a:defRPr>
            </a:lvl2pPr>
            <a:lvl3pPr algn="l" rtl="0" eaLnBrk="1" fontAlgn="base" hangingPunct="1">
              <a:spcBef>
                <a:spcPct val="0"/>
              </a:spcBef>
              <a:spcAft>
                <a:spcPct val="0"/>
              </a:spcAft>
              <a:defRPr sz="2000">
                <a:solidFill>
                  <a:schemeClr val="tx1"/>
                </a:solidFill>
                <a:latin typeface="Arial" charset="0"/>
              </a:defRPr>
            </a:lvl3pPr>
            <a:lvl4pPr algn="l" rtl="0" eaLnBrk="1" fontAlgn="base" hangingPunct="1">
              <a:spcBef>
                <a:spcPct val="0"/>
              </a:spcBef>
              <a:spcAft>
                <a:spcPct val="0"/>
              </a:spcAft>
              <a:defRPr sz="2000">
                <a:solidFill>
                  <a:schemeClr val="tx1"/>
                </a:solidFill>
                <a:latin typeface="Arial" charset="0"/>
              </a:defRPr>
            </a:lvl4pPr>
            <a:lvl5pPr algn="l" rtl="0" eaLnBrk="1" fontAlgn="base" hangingPunct="1">
              <a:spcBef>
                <a:spcPct val="0"/>
              </a:spcBef>
              <a:spcAft>
                <a:spcPct val="0"/>
              </a:spcAft>
              <a:defRPr sz="2000">
                <a:solidFill>
                  <a:schemeClr val="tx1"/>
                </a:solidFill>
                <a:latin typeface="Arial" charset="0"/>
              </a:defRPr>
            </a:lvl5pPr>
            <a:lvl6pPr marL="457200" algn="l" rtl="0" eaLnBrk="1" fontAlgn="base" hangingPunct="1">
              <a:spcBef>
                <a:spcPct val="0"/>
              </a:spcBef>
              <a:spcAft>
                <a:spcPct val="0"/>
              </a:spcAft>
              <a:defRPr sz="2000">
                <a:solidFill>
                  <a:schemeClr val="tx1"/>
                </a:solidFill>
                <a:latin typeface="Arial" charset="0"/>
              </a:defRPr>
            </a:lvl6pPr>
            <a:lvl7pPr marL="914400" algn="l" rtl="0" eaLnBrk="1" fontAlgn="base" hangingPunct="1">
              <a:spcBef>
                <a:spcPct val="0"/>
              </a:spcBef>
              <a:spcAft>
                <a:spcPct val="0"/>
              </a:spcAft>
              <a:defRPr sz="2000">
                <a:solidFill>
                  <a:schemeClr val="tx1"/>
                </a:solidFill>
                <a:latin typeface="Arial" charset="0"/>
              </a:defRPr>
            </a:lvl7pPr>
            <a:lvl8pPr marL="1371600" algn="l" rtl="0" eaLnBrk="1" fontAlgn="base" hangingPunct="1">
              <a:spcBef>
                <a:spcPct val="0"/>
              </a:spcBef>
              <a:spcAft>
                <a:spcPct val="0"/>
              </a:spcAft>
              <a:defRPr sz="2000">
                <a:solidFill>
                  <a:schemeClr val="tx1"/>
                </a:solidFill>
                <a:latin typeface="Arial" charset="0"/>
              </a:defRPr>
            </a:lvl8pPr>
            <a:lvl9pPr marL="1828800" algn="l" rtl="0" eaLnBrk="1" fontAlgn="base" hangingPunct="1">
              <a:spcBef>
                <a:spcPct val="0"/>
              </a:spcBef>
              <a:spcAft>
                <a:spcPct val="0"/>
              </a:spcAft>
              <a:defRPr sz="2000">
                <a:solidFill>
                  <a:schemeClr val="tx1"/>
                </a:solidFill>
                <a:latin typeface="Arial" charset="0"/>
              </a:defRPr>
            </a:lvl9pPr>
          </a:lstStyle>
          <a:p>
            <a:pPr>
              <a:buClrTx/>
              <a:buFontTx/>
            </a:pPr>
            <a:r>
              <a:rPr lang="en-GB" sz="2400" b="1" kern="0" dirty="0">
                <a:solidFill>
                  <a:srgbClr val="002060"/>
                </a:solidFill>
                <a:latin typeface="Avenir Book"/>
              </a:rPr>
              <a:t>The characteristics of the PCH model and the environment that it creates enables rapid progress in addressing priorities for the local health economy</a:t>
            </a:r>
          </a:p>
        </p:txBody>
      </p:sp>
      <p:sp>
        <p:nvSpPr>
          <p:cNvPr id="8" name="Oval 7"/>
          <p:cNvSpPr/>
          <p:nvPr/>
        </p:nvSpPr>
        <p:spPr bwMode="auto">
          <a:xfrm>
            <a:off x="421545" y="2573205"/>
            <a:ext cx="375138" cy="364718"/>
          </a:xfrm>
          <a:prstGeom prst="ellipse">
            <a:avLst/>
          </a:prstGeom>
          <a:solidFill>
            <a:srgbClr val="800000"/>
          </a:solidFill>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600" dirty="0">
                <a:solidFill>
                  <a:schemeClr val="lt1"/>
                </a:solidFill>
                <a:latin typeface="Avenir Book"/>
                <a:cs typeface="Avenir Book"/>
              </a:rPr>
              <a:t>1</a:t>
            </a:r>
          </a:p>
        </p:txBody>
      </p:sp>
      <p:sp>
        <p:nvSpPr>
          <p:cNvPr id="9" name="Oval 8"/>
          <p:cNvSpPr/>
          <p:nvPr/>
        </p:nvSpPr>
        <p:spPr bwMode="auto">
          <a:xfrm>
            <a:off x="421545" y="3303311"/>
            <a:ext cx="375138" cy="364718"/>
          </a:xfrm>
          <a:prstGeom prst="ellipse">
            <a:avLst/>
          </a:prstGeom>
          <a:solidFill>
            <a:srgbClr val="800000"/>
          </a:solidFill>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600" dirty="0">
                <a:solidFill>
                  <a:schemeClr val="lt1"/>
                </a:solidFill>
                <a:latin typeface="Avenir Book"/>
                <a:cs typeface="Avenir Book"/>
              </a:rPr>
              <a:t>2</a:t>
            </a:r>
          </a:p>
        </p:txBody>
      </p:sp>
      <p:sp>
        <p:nvSpPr>
          <p:cNvPr id="10" name="Oval 9"/>
          <p:cNvSpPr/>
          <p:nvPr/>
        </p:nvSpPr>
        <p:spPr bwMode="auto">
          <a:xfrm>
            <a:off x="421545" y="3850387"/>
            <a:ext cx="375138" cy="364718"/>
          </a:xfrm>
          <a:prstGeom prst="ellipse">
            <a:avLst/>
          </a:prstGeom>
          <a:solidFill>
            <a:srgbClr val="800000"/>
          </a:solidFill>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600" dirty="0">
                <a:solidFill>
                  <a:schemeClr val="lt1"/>
                </a:solidFill>
                <a:latin typeface="Avenir Book"/>
                <a:cs typeface="Avenir Book"/>
              </a:rPr>
              <a:t>3</a:t>
            </a:r>
          </a:p>
        </p:txBody>
      </p:sp>
      <p:sp>
        <p:nvSpPr>
          <p:cNvPr id="11" name="Oval 10"/>
          <p:cNvSpPr/>
          <p:nvPr/>
        </p:nvSpPr>
        <p:spPr bwMode="auto">
          <a:xfrm>
            <a:off x="421545" y="4325189"/>
            <a:ext cx="375138" cy="364718"/>
          </a:xfrm>
          <a:prstGeom prst="ellipse">
            <a:avLst/>
          </a:prstGeom>
          <a:solidFill>
            <a:srgbClr val="800000"/>
          </a:solidFill>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600" dirty="0">
                <a:solidFill>
                  <a:schemeClr val="lt1"/>
                </a:solidFill>
                <a:latin typeface="Avenir Book"/>
                <a:cs typeface="Avenir Book"/>
              </a:rPr>
              <a:t>4</a:t>
            </a:r>
          </a:p>
        </p:txBody>
      </p:sp>
    </p:spTree>
    <p:extLst>
      <p:ext uri="{BB962C8B-B14F-4D97-AF65-F5344CB8AC3E}">
        <p14:creationId xmlns:p14="http://schemas.microsoft.com/office/powerpoint/2010/main" val="2702405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bwMode="auto">
          <a:xfrm>
            <a:off x="3713351" y="1414072"/>
            <a:ext cx="1943197" cy="2272268"/>
          </a:xfrm>
          <a:prstGeom prst="roundRect">
            <a:avLst/>
          </a:prstGeom>
          <a:solidFill>
            <a:schemeClr val="bg1">
              <a:lumMod val="95000"/>
            </a:schemeClr>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
        <p:nvSpPr>
          <p:cNvPr id="13" name="Oval Callout 12"/>
          <p:cNvSpPr/>
          <p:nvPr/>
        </p:nvSpPr>
        <p:spPr bwMode="auto">
          <a:xfrm>
            <a:off x="6054317" y="1256276"/>
            <a:ext cx="2500924" cy="1889022"/>
          </a:xfrm>
          <a:prstGeom prst="wedgeEllipseCallout">
            <a:avLst>
              <a:gd name="adj1" fmla="val -65133"/>
              <a:gd name="adj2" fmla="val 26680"/>
            </a:avLst>
          </a:prstGeom>
          <a:solidFill>
            <a:schemeClr val="accent1">
              <a:lumMod val="20000"/>
              <a:lumOff val="80000"/>
            </a:schemeClr>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00" dirty="0">
              <a:latin typeface="Avenir Book"/>
            </a:endParaRPr>
          </a:p>
        </p:txBody>
      </p:sp>
      <p:sp>
        <p:nvSpPr>
          <p:cNvPr id="2" name="Title 1"/>
          <p:cNvSpPr>
            <a:spLocks noGrp="1"/>
          </p:cNvSpPr>
          <p:nvPr>
            <p:ph type="title"/>
          </p:nvPr>
        </p:nvSpPr>
        <p:spPr/>
        <p:txBody>
          <a:bodyPr>
            <a:normAutofit fontScale="90000"/>
          </a:bodyPr>
          <a:lstStyle/>
          <a:p>
            <a:r>
              <a:rPr lang="en-GB" dirty="0"/>
              <a:t/>
            </a:r>
            <a:br>
              <a:rPr lang="en-GB" dirty="0"/>
            </a:br>
            <a:r>
              <a:rPr lang="en-GB" dirty="0" smtClean="0"/>
              <a:t/>
            </a:r>
            <a:br>
              <a:rPr lang="en-GB" dirty="0" smtClean="0"/>
            </a:br>
            <a:endParaRPr lang="en-GB" dirty="0"/>
          </a:p>
        </p:txBody>
      </p:sp>
      <p:sp>
        <p:nvSpPr>
          <p:cNvPr id="7" name="Title 1"/>
          <p:cNvSpPr txBox="1">
            <a:spLocks/>
          </p:cNvSpPr>
          <p:nvPr/>
        </p:nvSpPr>
        <p:spPr bwMode="auto">
          <a:xfrm>
            <a:off x="265235" y="217777"/>
            <a:ext cx="8660423" cy="656492"/>
          </a:xfrm>
          <a:prstGeom prst="rect">
            <a:avLst/>
          </a:prstGeom>
          <a:noFill/>
          <a:ln>
            <a:noFill/>
          </a:ln>
          <a:effectLst/>
          <a:extLst>
            <a:ext uri="{909E8E84-426E-40DD-AFC4-6F175D3DCCD1}">
              <a14:hiddenFill xmlns:a14="http://schemas.microsoft.com/office/drawing/2010/main">
                <a:solidFill>
                  <a:srgbClr val="73737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2203" rIns="0" bIns="42203" numCol="1" anchor="b" anchorCtr="0" compatLnSpc="1">
            <a:prstTxWarp prst="textNoShape">
              <a:avLst/>
            </a:prstTxWarp>
          </a:bodyPr>
          <a:lstStyle>
            <a:lvl1pPr algn="l" rtl="0" eaLnBrk="1" fontAlgn="base" hangingPunct="1">
              <a:lnSpc>
                <a:spcPct val="90000"/>
              </a:lnSpc>
              <a:spcBef>
                <a:spcPct val="0"/>
              </a:spcBef>
              <a:spcAft>
                <a:spcPct val="0"/>
              </a:spcAft>
              <a:defRPr sz="2000" b="0" cap="none" baseline="0">
                <a:solidFill>
                  <a:schemeClr val="accent1"/>
                </a:solidFill>
                <a:latin typeface="+mj-lt"/>
                <a:ea typeface="+mj-ea"/>
                <a:cs typeface="+mj-cs"/>
              </a:defRPr>
            </a:lvl1pPr>
            <a:lvl2pPr algn="l" rtl="0" eaLnBrk="1" fontAlgn="base" hangingPunct="1">
              <a:spcBef>
                <a:spcPct val="0"/>
              </a:spcBef>
              <a:spcAft>
                <a:spcPct val="0"/>
              </a:spcAft>
              <a:defRPr sz="2000">
                <a:solidFill>
                  <a:schemeClr val="tx1"/>
                </a:solidFill>
                <a:latin typeface="Arial" charset="0"/>
              </a:defRPr>
            </a:lvl2pPr>
            <a:lvl3pPr algn="l" rtl="0" eaLnBrk="1" fontAlgn="base" hangingPunct="1">
              <a:spcBef>
                <a:spcPct val="0"/>
              </a:spcBef>
              <a:spcAft>
                <a:spcPct val="0"/>
              </a:spcAft>
              <a:defRPr sz="2000">
                <a:solidFill>
                  <a:schemeClr val="tx1"/>
                </a:solidFill>
                <a:latin typeface="Arial" charset="0"/>
              </a:defRPr>
            </a:lvl3pPr>
            <a:lvl4pPr algn="l" rtl="0" eaLnBrk="1" fontAlgn="base" hangingPunct="1">
              <a:spcBef>
                <a:spcPct val="0"/>
              </a:spcBef>
              <a:spcAft>
                <a:spcPct val="0"/>
              </a:spcAft>
              <a:defRPr sz="2000">
                <a:solidFill>
                  <a:schemeClr val="tx1"/>
                </a:solidFill>
                <a:latin typeface="Arial" charset="0"/>
              </a:defRPr>
            </a:lvl4pPr>
            <a:lvl5pPr algn="l" rtl="0" eaLnBrk="1" fontAlgn="base" hangingPunct="1">
              <a:spcBef>
                <a:spcPct val="0"/>
              </a:spcBef>
              <a:spcAft>
                <a:spcPct val="0"/>
              </a:spcAft>
              <a:defRPr sz="2000">
                <a:solidFill>
                  <a:schemeClr val="tx1"/>
                </a:solidFill>
                <a:latin typeface="Arial" charset="0"/>
              </a:defRPr>
            </a:lvl5pPr>
            <a:lvl6pPr marL="457200" algn="l" rtl="0" eaLnBrk="1" fontAlgn="base" hangingPunct="1">
              <a:spcBef>
                <a:spcPct val="0"/>
              </a:spcBef>
              <a:spcAft>
                <a:spcPct val="0"/>
              </a:spcAft>
              <a:defRPr sz="2000">
                <a:solidFill>
                  <a:schemeClr val="tx1"/>
                </a:solidFill>
                <a:latin typeface="Arial" charset="0"/>
              </a:defRPr>
            </a:lvl6pPr>
            <a:lvl7pPr marL="914400" algn="l" rtl="0" eaLnBrk="1" fontAlgn="base" hangingPunct="1">
              <a:spcBef>
                <a:spcPct val="0"/>
              </a:spcBef>
              <a:spcAft>
                <a:spcPct val="0"/>
              </a:spcAft>
              <a:defRPr sz="2000">
                <a:solidFill>
                  <a:schemeClr val="tx1"/>
                </a:solidFill>
                <a:latin typeface="Arial" charset="0"/>
              </a:defRPr>
            </a:lvl7pPr>
            <a:lvl8pPr marL="1371600" algn="l" rtl="0" eaLnBrk="1" fontAlgn="base" hangingPunct="1">
              <a:spcBef>
                <a:spcPct val="0"/>
              </a:spcBef>
              <a:spcAft>
                <a:spcPct val="0"/>
              </a:spcAft>
              <a:defRPr sz="2000">
                <a:solidFill>
                  <a:schemeClr val="tx1"/>
                </a:solidFill>
                <a:latin typeface="Arial" charset="0"/>
              </a:defRPr>
            </a:lvl8pPr>
            <a:lvl9pPr marL="1828800" algn="l" rtl="0" eaLnBrk="1" fontAlgn="base" hangingPunct="1">
              <a:spcBef>
                <a:spcPct val="0"/>
              </a:spcBef>
              <a:spcAft>
                <a:spcPct val="0"/>
              </a:spcAft>
              <a:defRPr sz="2000">
                <a:solidFill>
                  <a:schemeClr val="tx1"/>
                </a:solidFill>
                <a:latin typeface="Arial" charset="0"/>
              </a:defRPr>
            </a:lvl9pPr>
          </a:lstStyle>
          <a:p>
            <a:pPr>
              <a:buClrTx/>
              <a:buFontTx/>
            </a:pPr>
            <a:r>
              <a:rPr lang="en-GB" sz="2800" b="1" kern="0" dirty="0">
                <a:solidFill>
                  <a:srgbClr val="002060"/>
                </a:solidFill>
                <a:latin typeface="Avenir Book"/>
              </a:rPr>
              <a:t>Some quotes from what we heard</a:t>
            </a:r>
          </a:p>
        </p:txBody>
      </p:sp>
      <p:sp>
        <p:nvSpPr>
          <p:cNvPr id="4" name="Rectangle 3"/>
          <p:cNvSpPr/>
          <p:nvPr/>
        </p:nvSpPr>
        <p:spPr>
          <a:xfrm>
            <a:off x="6259008" y="1468692"/>
            <a:ext cx="2030884" cy="1451679"/>
          </a:xfrm>
          <a:prstGeom prst="rect">
            <a:avLst/>
          </a:prstGeom>
          <a:noFill/>
          <a:ln>
            <a:noFill/>
          </a:ln>
        </p:spPr>
        <p:txBody>
          <a:bodyPr wrap="square">
            <a:spAutoFit/>
          </a:bodyPr>
          <a:lstStyle/>
          <a:p>
            <a:pPr>
              <a:lnSpc>
                <a:spcPts val="1200"/>
              </a:lnSpc>
              <a:spcBef>
                <a:spcPts val="462"/>
              </a:spcBef>
              <a:spcAft>
                <a:spcPts val="462"/>
              </a:spcAft>
            </a:pPr>
            <a:r>
              <a:rPr lang="en-GB" sz="1200" i="1" dirty="0">
                <a:latin typeface="Avenir Book"/>
                <a:ea typeface="Arial Unicode MS" panose="020B0604020202020204" pitchFamily="34" charset="-128"/>
                <a:cs typeface="Times New Roman" panose="02020603050405020304" pitchFamily="18" charset="0"/>
              </a:rPr>
              <a:t>This has opened numerous doors and conversations with patients and partners across the wider system to develop opportunities for more joined up care”</a:t>
            </a:r>
            <a:endParaRPr lang="en-GB" sz="1200" dirty="0">
              <a:latin typeface="Avenir Book"/>
              <a:ea typeface="Arial Unicode MS" panose="020B0604020202020204" pitchFamily="34" charset="-128"/>
              <a:cs typeface="Times New Roman" panose="02020603050405020304" pitchFamily="18" charset="0"/>
            </a:endParaRPr>
          </a:p>
          <a:p>
            <a:pPr>
              <a:lnSpc>
                <a:spcPts val="1200"/>
              </a:lnSpc>
              <a:spcBef>
                <a:spcPts val="462"/>
              </a:spcBef>
              <a:spcAft>
                <a:spcPts val="462"/>
              </a:spcAft>
            </a:pPr>
            <a:r>
              <a:rPr lang="en-GB" sz="1200" b="1" dirty="0">
                <a:latin typeface="Avenir Book"/>
                <a:ea typeface="Arial Unicode MS" panose="020B0604020202020204" pitchFamily="34" charset="-128"/>
                <a:cs typeface="Times New Roman" panose="02020603050405020304" pitchFamily="18" charset="0"/>
              </a:rPr>
              <a:t>GP, Beacon Medical Group</a:t>
            </a:r>
            <a:endParaRPr lang="en-GB" sz="1200" dirty="0">
              <a:latin typeface="Avenir Book"/>
              <a:ea typeface="Arial Unicode MS" panose="020B0604020202020204" pitchFamily="34" charset="-128"/>
              <a:cs typeface="Times New Roman" panose="02020603050405020304" pitchFamily="18" charset="0"/>
            </a:endParaRPr>
          </a:p>
        </p:txBody>
      </p:sp>
      <p:pic>
        <p:nvPicPr>
          <p:cNvPr id="22" name="Picture 21"/>
          <p:cNvPicPr>
            <a:picLocks noChangeAspect="1"/>
          </p:cNvPicPr>
          <p:nvPr/>
        </p:nvPicPr>
        <p:blipFill>
          <a:blip r:embed="rId3">
            <a:clrChange>
              <a:clrFrom>
                <a:srgbClr val="EAEFF9"/>
              </a:clrFrom>
              <a:clrTo>
                <a:srgbClr val="EAEFF9">
                  <a:alpha val="0"/>
                </a:srgbClr>
              </a:clrTo>
            </a:clrChange>
          </a:blip>
          <a:stretch>
            <a:fillRect/>
          </a:stretch>
        </p:blipFill>
        <p:spPr>
          <a:xfrm>
            <a:off x="3743497" y="1414072"/>
            <a:ext cx="1943197" cy="2107875"/>
          </a:xfrm>
          <a:prstGeom prst="rect">
            <a:avLst/>
          </a:prstGeom>
          <a:noFill/>
        </p:spPr>
      </p:pic>
      <p:sp>
        <p:nvSpPr>
          <p:cNvPr id="34" name="Oval Callout 33"/>
          <p:cNvSpPr/>
          <p:nvPr/>
        </p:nvSpPr>
        <p:spPr bwMode="auto">
          <a:xfrm>
            <a:off x="119536" y="1260801"/>
            <a:ext cx="3358612" cy="2804211"/>
          </a:xfrm>
          <a:prstGeom prst="wedgeEllipseCallout">
            <a:avLst>
              <a:gd name="adj1" fmla="val 57309"/>
              <a:gd name="adj2" fmla="val 19309"/>
            </a:avLst>
          </a:prstGeom>
          <a:solidFill>
            <a:schemeClr val="accent1">
              <a:lumMod val="20000"/>
              <a:lumOff val="80000"/>
            </a:schemeClr>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
        <p:nvSpPr>
          <p:cNvPr id="35" name="Rectangle 34"/>
          <p:cNvSpPr/>
          <p:nvPr/>
        </p:nvSpPr>
        <p:spPr>
          <a:xfrm>
            <a:off x="498301" y="1732317"/>
            <a:ext cx="2642369" cy="2067233"/>
          </a:xfrm>
          <a:prstGeom prst="rect">
            <a:avLst/>
          </a:prstGeom>
        </p:spPr>
        <p:txBody>
          <a:bodyPr wrap="square">
            <a:spAutoFit/>
          </a:bodyPr>
          <a:lstStyle/>
          <a:p>
            <a:pPr>
              <a:lnSpc>
                <a:spcPts val="1200"/>
              </a:lnSpc>
              <a:spcBef>
                <a:spcPts val="462"/>
              </a:spcBef>
              <a:spcAft>
                <a:spcPts val="462"/>
              </a:spcAft>
            </a:pPr>
            <a:r>
              <a:rPr lang="en-GB" sz="1200" i="1" dirty="0">
                <a:latin typeface="Avenir Book"/>
                <a:ea typeface="Arial Unicode MS" panose="020B0604020202020204" pitchFamily="34" charset="-128"/>
                <a:cs typeface="Times New Roman" panose="02020603050405020304" pitchFamily="18" charset="0"/>
              </a:rPr>
              <a:t>“I feel that working collaboratively as part of an integrated, multi-agency team we have been able to make a real difference to the patient experience and in many cases we have had a huge positive impact on patients’ lives. How do we know this? Because the patients have told us so”</a:t>
            </a:r>
            <a:endParaRPr lang="en-GB" sz="1200" dirty="0">
              <a:latin typeface="Avenir Book"/>
              <a:ea typeface="Arial Unicode MS" panose="020B0604020202020204" pitchFamily="34" charset="-128"/>
              <a:cs typeface="Times New Roman" panose="02020603050405020304" pitchFamily="18" charset="0"/>
            </a:endParaRPr>
          </a:p>
          <a:p>
            <a:pPr>
              <a:lnSpc>
                <a:spcPts val="1200"/>
              </a:lnSpc>
              <a:spcBef>
                <a:spcPts val="462"/>
              </a:spcBef>
              <a:spcAft>
                <a:spcPts val="462"/>
              </a:spcAft>
            </a:pPr>
            <a:r>
              <a:rPr lang="en-GB" sz="1200" b="1" dirty="0">
                <a:latin typeface="Avenir Book"/>
                <a:ea typeface="Arial Unicode MS" panose="020B0604020202020204" pitchFamily="34" charset="-128"/>
                <a:cs typeface="Times New Roman" panose="02020603050405020304" pitchFamily="18" charset="0"/>
              </a:rPr>
              <a:t>Partnership Officer, Bassetlaw Community and Voluntary Service</a:t>
            </a:r>
            <a:endParaRPr lang="en-GB" sz="1200" dirty="0">
              <a:latin typeface="Avenir Book"/>
              <a:ea typeface="Arial Unicode MS" panose="020B0604020202020204" pitchFamily="34" charset="-128"/>
              <a:cs typeface="Times New Roman" panose="02020603050405020304" pitchFamily="18" charset="0"/>
            </a:endParaRPr>
          </a:p>
        </p:txBody>
      </p:sp>
      <p:sp>
        <p:nvSpPr>
          <p:cNvPr id="36" name="Oval Callout 35"/>
          <p:cNvSpPr/>
          <p:nvPr/>
        </p:nvSpPr>
        <p:spPr bwMode="auto">
          <a:xfrm>
            <a:off x="6779145" y="3281276"/>
            <a:ext cx="2130510" cy="1735800"/>
          </a:xfrm>
          <a:prstGeom prst="wedgeEllipseCallout">
            <a:avLst>
              <a:gd name="adj1" fmla="val -103058"/>
              <a:gd name="adj2" fmla="val -56914"/>
            </a:avLst>
          </a:prstGeom>
          <a:solidFill>
            <a:schemeClr val="accent1">
              <a:lumMod val="20000"/>
              <a:lumOff val="80000"/>
            </a:schemeClr>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
        <p:nvSpPr>
          <p:cNvPr id="6" name="Rectangle 5"/>
          <p:cNvSpPr/>
          <p:nvPr/>
        </p:nvSpPr>
        <p:spPr>
          <a:xfrm>
            <a:off x="6910183" y="3640452"/>
            <a:ext cx="1868435" cy="1143903"/>
          </a:xfrm>
          <a:prstGeom prst="rect">
            <a:avLst/>
          </a:prstGeom>
        </p:spPr>
        <p:txBody>
          <a:bodyPr wrap="square">
            <a:spAutoFit/>
          </a:bodyPr>
          <a:lstStyle/>
          <a:p>
            <a:pPr>
              <a:lnSpc>
                <a:spcPts val="1200"/>
              </a:lnSpc>
              <a:spcBef>
                <a:spcPts val="462"/>
              </a:spcBef>
              <a:spcAft>
                <a:spcPts val="462"/>
              </a:spcAft>
            </a:pPr>
            <a:r>
              <a:rPr lang="en-GB" sz="1200" i="1" dirty="0">
                <a:latin typeface="Avenir Book"/>
                <a:ea typeface="Arial Unicode MS" panose="020B0604020202020204" pitchFamily="34" charset="-128"/>
                <a:cs typeface="Times New Roman" panose="02020603050405020304" pitchFamily="18" charset="0"/>
              </a:rPr>
              <a:t>There's a real energy for change and new ideas can be implemented quickly” </a:t>
            </a:r>
            <a:endParaRPr lang="en-GB" sz="1200" dirty="0">
              <a:latin typeface="Avenir Book"/>
              <a:ea typeface="Arial Unicode MS" panose="020B0604020202020204" pitchFamily="34" charset="-128"/>
              <a:cs typeface="Times New Roman" panose="02020603050405020304" pitchFamily="18" charset="0"/>
            </a:endParaRPr>
          </a:p>
          <a:p>
            <a:pPr>
              <a:lnSpc>
                <a:spcPts val="1200"/>
              </a:lnSpc>
              <a:spcBef>
                <a:spcPts val="462"/>
              </a:spcBef>
              <a:spcAft>
                <a:spcPts val="462"/>
              </a:spcAft>
            </a:pPr>
            <a:r>
              <a:rPr lang="en-GB" sz="1200" b="1" dirty="0">
                <a:latin typeface="Avenir Book"/>
                <a:ea typeface="Arial Unicode MS" panose="020B0604020202020204" pitchFamily="34" charset="-128"/>
                <a:cs typeface="Times New Roman" panose="02020603050405020304" pitchFamily="18" charset="0"/>
              </a:rPr>
              <a:t>GP, </a:t>
            </a:r>
            <a:r>
              <a:rPr lang="en-GB" sz="1200" b="1" dirty="0" err="1">
                <a:latin typeface="Avenir Book"/>
                <a:ea typeface="Arial Unicode MS" panose="020B0604020202020204" pitchFamily="34" charset="-128"/>
                <a:cs typeface="Times New Roman" panose="02020603050405020304" pitchFamily="18" charset="0"/>
              </a:rPr>
              <a:t>Larwood</a:t>
            </a:r>
            <a:r>
              <a:rPr lang="en-GB" sz="1200" b="1" dirty="0">
                <a:latin typeface="Avenir Book"/>
                <a:ea typeface="Arial Unicode MS" panose="020B0604020202020204" pitchFamily="34" charset="-128"/>
                <a:cs typeface="Times New Roman" panose="02020603050405020304" pitchFamily="18" charset="0"/>
              </a:rPr>
              <a:t> and </a:t>
            </a:r>
            <a:r>
              <a:rPr lang="en-GB" sz="1200" b="1" dirty="0" err="1">
                <a:latin typeface="Avenir Book"/>
                <a:ea typeface="Arial Unicode MS" panose="020B0604020202020204" pitchFamily="34" charset="-128"/>
                <a:cs typeface="Times New Roman" panose="02020603050405020304" pitchFamily="18" charset="0"/>
              </a:rPr>
              <a:t>Bawtry</a:t>
            </a:r>
            <a:endParaRPr lang="en-GB" sz="1200" dirty="0">
              <a:latin typeface="Avenir Book"/>
              <a:ea typeface="Arial Unicode MS" panose="020B0604020202020204" pitchFamily="34" charset="-128"/>
              <a:cs typeface="Times New Roman" panose="02020603050405020304" pitchFamily="18" charset="0"/>
            </a:endParaRPr>
          </a:p>
        </p:txBody>
      </p:sp>
      <p:sp>
        <p:nvSpPr>
          <p:cNvPr id="37" name="Oval Callout 36"/>
          <p:cNvSpPr/>
          <p:nvPr/>
        </p:nvSpPr>
        <p:spPr bwMode="auto">
          <a:xfrm>
            <a:off x="4989063" y="4360883"/>
            <a:ext cx="2130510" cy="1735800"/>
          </a:xfrm>
          <a:prstGeom prst="wedgeEllipseCallout">
            <a:avLst>
              <a:gd name="adj1" fmla="val -27596"/>
              <a:gd name="adj2" fmla="val -89909"/>
            </a:avLst>
          </a:prstGeom>
          <a:solidFill>
            <a:schemeClr val="accent1">
              <a:lumMod val="20000"/>
              <a:lumOff val="80000"/>
            </a:schemeClr>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
        <p:nvSpPr>
          <p:cNvPr id="38" name="Rectangle 37"/>
          <p:cNvSpPr/>
          <p:nvPr/>
        </p:nvSpPr>
        <p:spPr>
          <a:xfrm>
            <a:off x="5170359" y="4584467"/>
            <a:ext cx="1767918" cy="990015"/>
          </a:xfrm>
          <a:prstGeom prst="rect">
            <a:avLst/>
          </a:prstGeom>
        </p:spPr>
        <p:txBody>
          <a:bodyPr wrap="square">
            <a:spAutoFit/>
          </a:bodyPr>
          <a:lstStyle/>
          <a:p>
            <a:pPr>
              <a:lnSpc>
                <a:spcPts val="1200"/>
              </a:lnSpc>
              <a:spcBef>
                <a:spcPts val="462"/>
              </a:spcBef>
              <a:spcAft>
                <a:spcPts val="462"/>
              </a:spcAft>
            </a:pPr>
            <a:r>
              <a:rPr lang="en-GB" sz="1200" i="1" dirty="0">
                <a:latin typeface="Avenir Book"/>
                <a:ea typeface="Arial Unicode MS" panose="020B0604020202020204" pitchFamily="34" charset="-128"/>
                <a:cs typeface="Times New Roman" panose="02020603050405020304" pitchFamily="18" charset="0"/>
              </a:rPr>
              <a:t>There is a 'happy buzz' at our practice since PCH has started”</a:t>
            </a:r>
            <a:endParaRPr lang="en-GB" sz="1200" dirty="0">
              <a:latin typeface="Avenir Book"/>
              <a:ea typeface="Arial Unicode MS" panose="020B0604020202020204" pitchFamily="34" charset="-128"/>
              <a:cs typeface="Times New Roman" panose="02020603050405020304" pitchFamily="18" charset="0"/>
            </a:endParaRPr>
          </a:p>
          <a:p>
            <a:pPr>
              <a:lnSpc>
                <a:spcPts val="1200"/>
              </a:lnSpc>
              <a:spcBef>
                <a:spcPts val="462"/>
              </a:spcBef>
              <a:spcAft>
                <a:spcPts val="462"/>
              </a:spcAft>
            </a:pPr>
            <a:r>
              <a:rPr lang="en-GB" sz="1200" b="1" dirty="0">
                <a:latin typeface="Avenir Book"/>
                <a:ea typeface="Arial Unicode MS" panose="020B0604020202020204" pitchFamily="34" charset="-128"/>
                <a:cs typeface="Times New Roman" panose="02020603050405020304" pitchFamily="18" charset="0"/>
              </a:rPr>
              <a:t>Practice pharmacist, </a:t>
            </a:r>
            <a:r>
              <a:rPr lang="en-GB" sz="1200" b="1" dirty="0" err="1">
                <a:latin typeface="Avenir Book"/>
                <a:ea typeface="Arial Unicode MS" panose="020B0604020202020204" pitchFamily="34" charset="-128"/>
                <a:cs typeface="Times New Roman" panose="02020603050405020304" pitchFamily="18" charset="0"/>
              </a:rPr>
              <a:t>Larwood</a:t>
            </a:r>
            <a:r>
              <a:rPr lang="en-GB" sz="1200" b="1" dirty="0">
                <a:latin typeface="Avenir Book"/>
                <a:ea typeface="Arial Unicode MS" panose="020B0604020202020204" pitchFamily="34" charset="-128"/>
                <a:cs typeface="Times New Roman" panose="02020603050405020304" pitchFamily="18" charset="0"/>
              </a:rPr>
              <a:t> and </a:t>
            </a:r>
            <a:r>
              <a:rPr lang="en-GB" sz="1200" b="1" dirty="0" err="1">
                <a:latin typeface="Avenir Book"/>
                <a:ea typeface="Arial Unicode MS" panose="020B0604020202020204" pitchFamily="34" charset="-128"/>
                <a:cs typeface="Times New Roman" panose="02020603050405020304" pitchFamily="18" charset="0"/>
              </a:rPr>
              <a:t>Bawtry</a:t>
            </a:r>
            <a:endParaRPr lang="en-GB" sz="1200" dirty="0">
              <a:latin typeface="Avenir Book"/>
              <a:ea typeface="Arial Unicode MS" panose="020B0604020202020204" pitchFamily="34" charset="-128"/>
              <a:cs typeface="Times New Roman" panose="02020603050405020304" pitchFamily="18" charset="0"/>
            </a:endParaRPr>
          </a:p>
        </p:txBody>
      </p:sp>
      <p:sp>
        <p:nvSpPr>
          <p:cNvPr id="39" name="Oval Callout 38"/>
          <p:cNvSpPr/>
          <p:nvPr/>
        </p:nvSpPr>
        <p:spPr bwMode="auto">
          <a:xfrm>
            <a:off x="371773" y="4254098"/>
            <a:ext cx="2130510" cy="1735800"/>
          </a:xfrm>
          <a:prstGeom prst="wedgeEllipseCallout">
            <a:avLst>
              <a:gd name="adj1" fmla="val 107766"/>
              <a:gd name="adj2" fmla="val -94541"/>
            </a:avLst>
          </a:prstGeom>
          <a:solidFill>
            <a:schemeClr val="accent1">
              <a:lumMod val="20000"/>
              <a:lumOff val="80000"/>
            </a:schemeClr>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
        <p:nvSpPr>
          <p:cNvPr id="12" name="Rectangle 11"/>
          <p:cNvSpPr/>
          <p:nvPr/>
        </p:nvSpPr>
        <p:spPr>
          <a:xfrm>
            <a:off x="621065" y="4481586"/>
            <a:ext cx="1631926" cy="1297791"/>
          </a:xfrm>
          <a:prstGeom prst="rect">
            <a:avLst/>
          </a:prstGeom>
        </p:spPr>
        <p:txBody>
          <a:bodyPr wrap="square">
            <a:spAutoFit/>
          </a:bodyPr>
          <a:lstStyle/>
          <a:p>
            <a:pPr>
              <a:lnSpc>
                <a:spcPts val="1200"/>
              </a:lnSpc>
              <a:spcBef>
                <a:spcPts val="462"/>
              </a:spcBef>
              <a:spcAft>
                <a:spcPts val="462"/>
              </a:spcAft>
            </a:pPr>
            <a:r>
              <a:rPr lang="en-GB" sz="1200" i="1" dirty="0">
                <a:latin typeface="Avenir Book"/>
                <a:ea typeface="Arial Unicode MS" panose="020B0604020202020204" pitchFamily="34" charset="-128"/>
                <a:cs typeface="Times New Roman" panose="02020603050405020304" pitchFamily="18" charset="0"/>
              </a:rPr>
              <a:t>“Working in this way has made me want to defer my retirement”</a:t>
            </a:r>
            <a:endParaRPr lang="en-GB" sz="1200" dirty="0">
              <a:latin typeface="Avenir Book"/>
              <a:ea typeface="Arial Unicode MS" panose="020B0604020202020204" pitchFamily="34" charset="-128"/>
              <a:cs typeface="Times New Roman" panose="02020603050405020304" pitchFamily="18" charset="0"/>
            </a:endParaRPr>
          </a:p>
          <a:p>
            <a:pPr>
              <a:lnSpc>
                <a:spcPts val="1200"/>
              </a:lnSpc>
              <a:spcBef>
                <a:spcPts val="462"/>
              </a:spcBef>
              <a:spcAft>
                <a:spcPts val="462"/>
              </a:spcAft>
            </a:pPr>
            <a:r>
              <a:rPr lang="en-GB" sz="1200" b="1" dirty="0">
                <a:latin typeface="Avenir Book"/>
                <a:ea typeface="Arial Unicode MS" panose="020B0604020202020204" pitchFamily="34" charset="-128"/>
                <a:cs typeface="Times New Roman" panose="02020603050405020304" pitchFamily="18" charset="0"/>
              </a:rPr>
              <a:t>District nurse, </a:t>
            </a:r>
            <a:r>
              <a:rPr lang="en-GB" sz="1200" b="1" dirty="0" err="1">
                <a:latin typeface="Avenir Book"/>
                <a:ea typeface="Arial Unicode MS" panose="020B0604020202020204" pitchFamily="34" charset="-128"/>
                <a:cs typeface="Times New Roman" panose="02020603050405020304" pitchFamily="18" charset="0"/>
              </a:rPr>
              <a:t>Larwood</a:t>
            </a:r>
            <a:r>
              <a:rPr lang="en-GB" sz="1200" b="1" dirty="0">
                <a:latin typeface="Avenir Book"/>
                <a:ea typeface="Arial Unicode MS" panose="020B0604020202020204" pitchFamily="34" charset="-128"/>
                <a:cs typeface="Times New Roman" panose="02020603050405020304" pitchFamily="18" charset="0"/>
              </a:rPr>
              <a:t> and </a:t>
            </a:r>
            <a:r>
              <a:rPr lang="en-GB" sz="1200" b="1" dirty="0" err="1">
                <a:latin typeface="Avenir Book"/>
                <a:ea typeface="Arial Unicode MS" panose="020B0604020202020204" pitchFamily="34" charset="-128"/>
                <a:cs typeface="Times New Roman" panose="02020603050405020304" pitchFamily="18" charset="0"/>
              </a:rPr>
              <a:t>Bawtry</a:t>
            </a:r>
            <a:endParaRPr lang="en-GB" sz="1200" dirty="0">
              <a:latin typeface="Avenir Book"/>
              <a:ea typeface="Arial Unicode MS" panose="020B0604020202020204" pitchFamily="34" charset="-128"/>
              <a:cs typeface="Times New Roman" panose="02020603050405020304" pitchFamily="18" charset="0"/>
            </a:endParaRPr>
          </a:p>
        </p:txBody>
      </p:sp>
      <p:sp>
        <p:nvSpPr>
          <p:cNvPr id="42" name="Oval Callout 41"/>
          <p:cNvSpPr/>
          <p:nvPr/>
        </p:nvSpPr>
        <p:spPr bwMode="auto">
          <a:xfrm>
            <a:off x="2600699" y="4301103"/>
            <a:ext cx="2130510" cy="1735800"/>
          </a:xfrm>
          <a:prstGeom prst="wedgeEllipseCallout">
            <a:avLst>
              <a:gd name="adj1" fmla="val 39377"/>
              <a:gd name="adj2" fmla="val -87015"/>
            </a:avLst>
          </a:prstGeom>
          <a:solidFill>
            <a:schemeClr val="accent1">
              <a:lumMod val="20000"/>
              <a:lumOff val="80000"/>
            </a:schemeClr>
          </a:solidFill>
          <a:ln w="190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chemeClr val="tx2"/>
              </a:buClr>
            </a:pPr>
            <a:endParaRPr lang="en-GB" sz="1292" dirty="0">
              <a:latin typeface="Arial" charset="0"/>
            </a:endParaRPr>
          </a:p>
        </p:txBody>
      </p:sp>
      <p:sp>
        <p:nvSpPr>
          <p:cNvPr id="43" name="Rectangle 42"/>
          <p:cNvSpPr/>
          <p:nvPr/>
        </p:nvSpPr>
        <p:spPr>
          <a:xfrm>
            <a:off x="2757763" y="4576909"/>
            <a:ext cx="1767918" cy="1451679"/>
          </a:xfrm>
          <a:prstGeom prst="rect">
            <a:avLst/>
          </a:prstGeom>
        </p:spPr>
        <p:txBody>
          <a:bodyPr wrap="square">
            <a:spAutoFit/>
          </a:bodyPr>
          <a:lstStyle/>
          <a:p>
            <a:pPr>
              <a:lnSpc>
                <a:spcPts val="1200"/>
              </a:lnSpc>
              <a:spcBef>
                <a:spcPts val="462"/>
              </a:spcBef>
              <a:spcAft>
                <a:spcPts val="462"/>
              </a:spcAft>
            </a:pPr>
            <a:r>
              <a:rPr lang="en-GB" sz="1200" i="1" dirty="0">
                <a:latin typeface="Avenir Book"/>
                <a:ea typeface="Arial Unicode MS" panose="020B0604020202020204" pitchFamily="34" charset="-128"/>
                <a:cs typeface="Times New Roman" panose="02020603050405020304" pitchFamily="18" charset="0"/>
              </a:rPr>
              <a:t>“I feel it makes a massive difference to patient care and patient experience. Our Meridian surveys confirms this”</a:t>
            </a:r>
            <a:endParaRPr lang="en-GB" sz="1200" dirty="0">
              <a:latin typeface="Avenir Book"/>
              <a:ea typeface="Arial Unicode MS" panose="020B0604020202020204" pitchFamily="34" charset="-128"/>
              <a:cs typeface="Times New Roman" panose="02020603050405020304" pitchFamily="18" charset="0"/>
            </a:endParaRPr>
          </a:p>
          <a:p>
            <a:pPr>
              <a:lnSpc>
                <a:spcPts val="1200"/>
              </a:lnSpc>
              <a:spcBef>
                <a:spcPts val="462"/>
              </a:spcBef>
              <a:spcAft>
                <a:spcPts val="462"/>
              </a:spcAft>
            </a:pPr>
            <a:r>
              <a:rPr lang="en-GB" sz="1200" b="1" dirty="0">
                <a:latin typeface="Avenir Book"/>
                <a:ea typeface="Arial Unicode MS" panose="020B0604020202020204" pitchFamily="34" charset="-128"/>
                <a:cs typeface="Times New Roman" panose="02020603050405020304" pitchFamily="18" charset="0"/>
              </a:rPr>
              <a:t>Support Worker, Thanet</a:t>
            </a:r>
            <a:endParaRPr lang="en-GB" sz="1200" dirty="0">
              <a:latin typeface="Avenir Book"/>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2272428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41618" y="197272"/>
            <a:ext cx="4824662" cy="2257172"/>
          </a:xfrm>
          <a:prstGeom prst="rect">
            <a:avLst/>
          </a:prstGeom>
        </p:spPr>
        <p:txBody>
          <a:bodyPr anchor="t">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spcBef>
                <a:spcPts val="0"/>
              </a:spcBef>
              <a:spcAft>
                <a:spcPts val="600"/>
              </a:spcAft>
            </a:pPr>
            <a:r>
              <a:rPr lang="en-GB" sz="2200" dirty="0" smtClean="0">
                <a:solidFill>
                  <a:srgbClr val="002060"/>
                </a:solidFill>
                <a:latin typeface="Avenir Book" charset="0"/>
                <a:ea typeface="Avenir Book" charset="0"/>
                <a:cs typeface="Avenir Book" charset="0"/>
              </a:rPr>
              <a:t>Want to know more about</a:t>
            </a:r>
          </a:p>
          <a:p>
            <a:pPr>
              <a:spcBef>
                <a:spcPts val="0"/>
              </a:spcBef>
              <a:spcAft>
                <a:spcPts val="600"/>
              </a:spcAft>
            </a:pPr>
            <a:r>
              <a:rPr lang="en-GB" sz="2200" dirty="0" smtClean="0">
                <a:solidFill>
                  <a:srgbClr val="002060"/>
                </a:solidFill>
                <a:latin typeface="Avenir Book" charset="0"/>
                <a:ea typeface="Avenir Book" charset="0"/>
                <a:cs typeface="Avenir Book" charset="0"/>
              </a:rPr>
              <a:t>Primary Care Home?</a:t>
            </a:r>
          </a:p>
          <a:p>
            <a:pPr>
              <a:spcBef>
                <a:spcPts val="0"/>
              </a:spcBef>
              <a:spcAft>
                <a:spcPts val="600"/>
              </a:spcAft>
            </a:pPr>
            <a:r>
              <a:rPr lang="en-GB" sz="2200" b="0" dirty="0" smtClean="0">
                <a:solidFill>
                  <a:srgbClr val="002060"/>
                </a:solidFill>
                <a:latin typeface="Avenir Book" charset="0"/>
                <a:ea typeface="Avenir Book" charset="0"/>
                <a:cs typeface="Avenir Book" charset="0"/>
              </a:rPr>
              <a:t>Visit us at</a:t>
            </a:r>
          </a:p>
          <a:p>
            <a:pPr>
              <a:spcBef>
                <a:spcPts val="0"/>
              </a:spcBef>
              <a:spcAft>
                <a:spcPts val="600"/>
              </a:spcAft>
            </a:pPr>
            <a:r>
              <a:rPr lang="en-GB" sz="2200" b="0" dirty="0" smtClean="0">
                <a:solidFill>
                  <a:srgbClr val="002060"/>
                </a:solidFill>
                <a:latin typeface="Avenir Book" charset="0"/>
                <a:ea typeface="Avenir Book" charset="0"/>
                <a:cs typeface="Avenir Book" charset="0"/>
              </a:rPr>
              <a:t>www.napc.co.uk/primary-care-home</a:t>
            </a:r>
          </a:p>
          <a:p>
            <a:pPr>
              <a:spcBef>
                <a:spcPts val="0"/>
              </a:spcBef>
              <a:spcAft>
                <a:spcPts val="600"/>
              </a:spcAft>
            </a:pPr>
            <a:r>
              <a:rPr lang="en-GB" sz="2200" b="0" dirty="0" smtClean="0">
                <a:solidFill>
                  <a:srgbClr val="002060"/>
                </a:solidFill>
                <a:latin typeface="Avenir Book" charset="0"/>
                <a:ea typeface="Avenir Book" charset="0"/>
                <a:cs typeface="Avenir Book" charset="0"/>
              </a:rPr>
              <a:t>@NAPC_NHS #</a:t>
            </a:r>
            <a:r>
              <a:rPr lang="en-GB" sz="2200" b="0" dirty="0" err="1" smtClean="0">
                <a:solidFill>
                  <a:srgbClr val="002060"/>
                </a:solidFill>
                <a:latin typeface="Avenir Book" charset="0"/>
                <a:ea typeface="Avenir Book" charset="0"/>
                <a:cs typeface="Avenir Book" charset="0"/>
              </a:rPr>
              <a:t>primarycarehome</a:t>
            </a:r>
            <a:endParaRPr lang="en-GB" sz="2200" b="0" dirty="0" smtClean="0">
              <a:solidFill>
                <a:srgbClr val="002060"/>
              </a:solidFill>
              <a:latin typeface="Avenir Book" charset="0"/>
              <a:ea typeface="Avenir Book" charset="0"/>
              <a:cs typeface="Avenir Book" charset="0"/>
            </a:endParaRPr>
          </a:p>
          <a:p>
            <a:pPr>
              <a:spcBef>
                <a:spcPts val="0"/>
              </a:spcBef>
              <a:spcAft>
                <a:spcPts val="600"/>
              </a:spcAft>
            </a:pPr>
            <a:endParaRPr lang="en-GB" sz="2200" b="0" dirty="0" smtClean="0">
              <a:solidFill>
                <a:srgbClr val="002060"/>
              </a:solidFill>
              <a:latin typeface="Avenir Book" charset="0"/>
              <a:ea typeface="Avenir Book" charset="0"/>
              <a:cs typeface="Avenir Book" charset="0"/>
            </a:endParaRPr>
          </a:p>
        </p:txBody>
      </p:sp>
    </p:spTree>
    <p:extLst>
      <p:ext uri="{BB962C8B-B14F-4D97-AF65-F5344CB8AC3E}">
        <p14:creationId xmlns:p14="http://schemas.microsoft.com/office/powerpoint/2010/main" val="1283734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21389</TotalTime>
  <Words>990</Words>
  <Application>Microsoft Office PowerPoint</Application>
  <PresentationFormat>On-screen Show (4:3)</PresentationFormat>
  <Paragraphs>102</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 Unicode MS</vt:lpstr>
      <vt:lpstr>Arial</vt:lpstr>
      <vt:lpstr>Avenir Book</vt:lpstr>
      <vt:lpstr>Calibri</vt:lpstr>
      <vt:lpstr>Century Gothic</vt:lpstr>
      <vt:lpstr>Times New Roman</vt:lpstr>
      <vt:lpstr>Custom Design</vt:lpstr>
      <vt:lpstr>PowerPoint Presentation</vt:lpstr>
      <vt:lpstr>The NAPC describes four core characteristics of a Primary Care Home</vt:lpstr>
      <vt:lpstr>The PCH model will deliver multiple benefits in Primary Care</vt:lpstr>
      <vt:lpstr>PowerPoint Presentation</vt:lpstr>
      <vt:lpstr> PCHs have been successful in releasing a range of benefits for patients, staff, practices and the wider system</vt:lpstr>
      <vt:lpstr>  </vt:lpstr>
      <vt:lpstr>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Chandana Shankar</dc:creator>
  <cp:lastModifiedBy>User</cp:lastModifiedBy>
  <cp:revision>821</cp:revision>
  <cp:lastPrinted>2017-01-13T08:06:04Z</cp:lastPrinted>
  <dcterms:created xsi:type="dcterms:W3CDTF">2016-11-29T11:54:43Z</dcterms:created>
  <dcterms:modified xsi:type="dcterms:W3CDTF">2017-03-01T13:48:08Z</dcterms:modified>
</cp:coreProperties>
</file>