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2" r:id="rId2"/>
  </p:sldMasterIdLst>
  <p:notesMasterIdLst>
    <p:notesMasterId r:id="rId4"/>
  </p:notesMasterIdLst>
  <p:handoutMasterIdLst>
    <p:handoutMasterId r:id="rId5"/>
  </p:handoutMasterIdLst>
  <p:sldIdLst>
    <p:sldId id="259" r:id="rId3"/>
  </p:sldIdLst>
  <p:sldSz cx="12801600" cy="9601200" type="A3"/>
  <p:notesSz cx="9928225" cy="1435735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10">
          <p15:clr>
            <a:srgbClr val="A4A3A4"/>
          </p15:clr>
        </p15:guide>
        <p15:guide id="2" orient="horz" pos="4201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orient="horz" pos="119">
          <p15:clr>
            <a:srgbClr val="A4A3A4"/>
          </p15:clr>
        </p15:guide>
        <p15:guide id="5" orient="horz" pos="845">
          <p15:clr>
            <a:srgbClr val="A4A3A4"/>
          </p15:clr>
        </p15:guide>
        <p15:guide id="6" pos="158">
          <p15:clr>
            <a:srgbClr val="A4A3A4"/>
          </p15:clr>
        </p15:guide>
        <p15:guide id="7" pos="5602">
          <p15:clr>
            <a:srgbClr val="A4A3A4"/>
          </p15:clr>
        </p15:guide>
        <p15:guide id="8" pos="2835">
          <p15:clr>
            <a:srgbClr val="A4A3A4"/>
          </p15:clr>
        </p15:guide>
        <p15:guide id="9" pos="2925">
          <p15:clr>
            <a:srgbClr val="A4A3A4"/>
          </p15:clr>
        </p15:guide>
        <p15:guide id="10" pos="2880">
          <p15:clr>
            <a:srgbClr val="A4A3A4"/>
          </p15:clr>
        </p15:guide>
        <p15:guide id="11" pos="2018">
          <p15:clr>
            <a:srgbClr val="A4A3A4"/>
          </p15:clr>
        </p15:guide>
        <p15:guide id="12" pos="1973">
          <p15:clr>
            <a:srgbClr val="A4A3A4"/>
          </p15:clr>
        </p15:guide>
        <p15:guide id="13" pos="3787">
          <p15:clr>
            <a:srgbClr val="A4A3A4"/>
          </p15:clr>
        </p15:guide>
        <p15:guide id="14" pos="3742">
          <p15:clr>
            <a:srgbClr val="A4A3A4"/>
          </p15:clr>
        </p15:guide>
        <p15:guide id="15" pos="3833">
          <p15:clr>
            <a:srgbClr val="A4A3A4"/>
          </p15:clr>
        </p15:guide>
        <p15:guide id="16" pos="19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BBB1"/>
    <a:srgbClr val="0072C6"/>
    <a:srgbClr val="E32486"/>
    <a:srgbClr val="A25BA0"/>
    <a:srgbClr val="0091C9"/>
    <a:srgbClr val="4F81BD"/>
    <a:srgbClr val="003893"/>
    <a:srgbClr val="04AAA2"/>
    <a:srgbClr val="E1E8F7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907" autoAdjust="0"/>
    <p:restoredTop sz="81471" autoAdjust="0"/>
  </p:normalViewPr>
  <p:slideViewPr>
    <p:cSldViewPr showGuides="1">
      <p:cViewPr>
        <p:scale>
          <a:sx n="70" d="100"/>
          <a:sy n="70" d="100"/>
        </p:scale>
        <p:origin x="-1709" y="648"/>
      </p:cViewPr>
      <p:guideLst>
        <p:guide orient="horz" pos="5754"/>
        <p:guide orient="horz" pos="5881"/>
        <p:guide orient="horz" pos="5628"/>
        <p:guide orient="horz" pos="167"/>
        <p:guide orient="horz" pos="1183"/>
        <p:guide pos="221"/>
        <p:guide pos="7843"/>
        <p:guide pos="3969"/>
        <p:guide pos="4095"/>
        <p:guide pos="4032"/>
        <p:guide pos="2825"/>
        <p:guide pos="2762"/>
        <p:guide pos="5302"/>
        <p:guide pos="5239"/>
        <p:guide pos="5366"/>
        <p:guide pos="2698"/>
      </p:guideLst>
    </p:cSldViewPr>
  </p:slideViewPr>
  <p:outlineViewPr>
    <p:cViewPr>
      <p:scale>
        <a:sx n="33" d="100"/>
        <a:sy n="33" d="100"/>
      </p:scale>
      <p:origin x="42" y="25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58" y="-114"/>
      </p:cViewPr>
      <p:guideLst>
        <p:guide orient="horz" pos="4522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3234" cy="717639"/>
          </a:xfrm>
          <a:prstGeom prst="rect">
            <a:avLst/>
          </a:prstGeom>
        </p:spPr>
        <p:txBody>
          <a:bodyPr vert="horz" lIns="132570" tIns="66285" rIns="132570" bIns="66285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677" y="0"/>
            <a:ext cx="4303232" cy="717639"/>
          </a:xfrm>
          <a:prstGeom prst="rect">
            <a:avLst/>
          </a:prstGeom>
        </p:spPr>
        <p:txBody>
          <a:bodyPr vert="horz" lIns="132570" tIns="66285" rIns="132570" bIns="66285" rtlCol="0"/>
          <a:lstStyle>
            <a:lvl1pPr algn="r">
              <a:defRPr sz="1700"/>
            </a:lvl1pPr>
          </a:lstStyle>
          <a:p>
            <a:fld id="{19E68790-664C-4598-8D76-ABD6CDA5340D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637419"/>
            <a:ext cx="4303234" cy="717639"/>
          </a:xfrm>
          <a:prstGeom prst="rect">
            <a:avLst/>
          </a:prstGeom>
        </p:spPr>
        <p:txBody>
          <a:bodyPr vert="horz" lIns="132570" tIns="66285" rIns="132570" bIns="66285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677" y="13637419"/>
            <a:ext cx="4303232" cy="717639"/>
          </a:xfrm>
          <a:prstGeom prst="rect">
            <a:avLst/>
          </a:prstGeom>
        </p:spPr>
        <p:txBody>
          <a:bodyPr vert="horz" lIns="132570" tIns="66285" rIns="132570" bIns="66285" rtlCol="0" anchor="b"/>
          <a:lstStyle>
            <a:lvl1pPr algn="r">
              <a:defRPr sz="1700"/>
            </a:lvl1pPr>
          </a:lstStyle>
          <a:p>
            <a:fld id="{04AE9E53-F467-4067-8BA3-DB2DAEF47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78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717867"/>
          </a:xfrm>
          <a:prstGeom prst="rect">
            <a:avLst/>
          </a:prstGeom>
        </p:spPr>
        <p:txBody>
          <a:bodyPr vert="horz" lIns="140140" tIns="70071" rIns="140140" bIns="70071" rtlCol="0"/>
          <a:lstStyle>
            <a:lvl1pPr algn="l">
              <a:defRPr sz="19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717867"/>
          </a:xfrm>
          <a:prstGeom prst="rect">
            <a:avLst/>
          </a:prstGeom>
        </p:spPr>
        <p:txBody>
          <a:bodyPr vert="horz" lIns="140140" tIns="70071" rIns="140140" bIns="70071" rtlCol="0"/>
          <a:lstStyle>
            <a:lvl1pPr algn="r">
              <a:defRPr sz="1900"/>
            </a:lvl1pPr>
          </a:lstStyle>
          <a:p>
            <a:fld id="{32B44091-A4D1-4654-AD67-10CC05CE485F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8675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0140" tIns="70071" rIns="140140" bIns="7007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6819742"/>
            <a:ext cx="7942579" cy="6460807"/>
          </a:xfrm>
          <a:prstGeom prst="rect">
            <a:avLst/>
          </a:prstGeom>
        </p:spPr>
        <p:txBody>
          <a:bodyPr vert="horz" lIns="140140" tIns="70071" rIns="140140" bIns="700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6991"/>
            <a:ext cx="4302231" cy="717867"/>
          </a:xfrm>
          <a:prstGeom prst="rect">
            <a:avLst/>
          </a:prstGeom>
        </p:spPr>
        <p:txBody>
          <a:bodyPr vert="horz" lIns="140140" tIns="70071" rIns="140140" bIns="70071" rtlCol="0" anchor="b"/>
          <a:lstStyle>
            <a:lvl1pPr algn="l">
              <a:defRPr sz="1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13636991"/>
            <a:ext cx="4302231" cy="717867"/>
          </a:xfrm>
          <a:prstGeom prst="rect">
            <a:avLst/>
          </a:prstGeom>
        </p:spPr>
        <p:txBody>
          <a:bodyPr vert="horz" lIns="140140" tIns="70071" rIns="140140" bIns="70071" rtlCol="0" anchor="b"/>
          <a:lstStyle>
            <a:lvl1pPr algn="r">
              <a:defRPr sz="1900"/>
            </a:lvl1pPr>
          </a:lstStyle>
          <a:p>
            <a:fld id="{5EF00A87-77B9-4372-8F89-E17ACE83D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52128" y="1574642"/>
            <a:ext cx="11538363" cy="1411357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algn="l">
              <a:defRPr sz="5000" baseline="0">
                <a:solidFill>
                  <a:srgbClr val="0072C6"/>
                </a:solidFill>
              </a:defRPr>
            </a:lvl1pPr>
          </a:lstStyle>
          <a:p>
            <a:r>
              <a:rPr lang="en-GB" dirty="0" smtClean="0"/>
              <a:t>Document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9665" y="3086810"/>
            <a:ext cx="10282741" cy="706755"/>
          </a:xfrm>
        </p:spPr>
        <p:txBody>
          <a:bodyPr>
            <a:normAutofit/>
          </a:bodyPr>
          <a:lstStyle>
            <a:lvl1pPr algn="l">
              <a:defRPr sz="34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016" y="667341"/>
            <a:ext cx="1494023" cy="60486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2873"/>
            <a:ext cx="12801600" cy="564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/>
            </a:lvl1pPr>
          </a:lstStyle>
          <a:p>
            <a:r>
              <a:rPr lang="en-US" dirty="0" smtClean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1155" y="1878013"/>
            <a:ext cx="3931603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485005" y="1878013"/>
            <a:ext cx="3831590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518844" y="1878013"/>
            <a:ext cx="3931602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52800" y="267121"/>
            <a:ext cx="12099290" cy="705296"/>
          </a:xfrm>
          <a:prstGeom prst="rect">
            <a:avLst/>
          </a:prstGeom>
          <a:solidFill>
            <a:srgbClr val="0091C9"/>
          </a:solidFill>
        </p:spPr>
        <p:txBody>
          <a:bodyPr lIns="128016" tIns="64008" rIns="128016" bIns="64008"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792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</p:spPr>
        <p:txBody>
          <a:bodyPr lIns="128016" tIns="64008" rIns="128016" bIns="64008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51155" y="1878013"/>
            <a:ext cx="3931603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85005" y="1878013"/>
            <a:ext cx="7965440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52128" y="267121"/>
            <a:ext cx="12099290" cy="705296"/>
          </a:xfrm>
          <a:prstGeom prst="rect">
            <a:avLst/>
          </a:prstGeom>
          <a:solidFill>
            <a:srgbClr val="0091C9"/>
          </a:solidFill>
        </p:spPr>
        <p:txBody>
          <a:bodyPr lIns="128016" tIns="64008" rIns="128016" bIns="64008"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440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801600" cy="9601200"/>
          </a:xfrm>
          <a:prstGeom prst="rect">
            <a:avLst/>
          </a:prstGeom>
          <a:solidFill>
            <a:srgbClr val="E32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51155" y="1877075"/>
            <a:ext cx="9779000" cy="705678"/>
          </a:xfrm>
        </p:spPr>
        <p:txBody>
          <a:bodyPr>
            <a:noAutofit/>
          </a:bodyPr>
          <a:lstStyle>
            <a:lvl1pPr>
              <a:defRPr sz="5000" baseline="0">
                <a:solidFill>
                  <a:schemeClr val="bg1"/>
                </a:solidFill>
                <a:latin typeface="+mj-lt"/>
              </a:defRPr>
            </a:lvl1pPr>
            <a:lvl2pPr>
              <a:defRPr sz="5000">
                <a:solidFill>
                  <a:schemeClr val="bg1"/>
                </a:solidFill>
                <a:latin typeface="+mj-lt"/>
              </a:defRPr>
            </a:lvl2pPr>
            <a:lvl3pPr>
              <a:defRPr sz="5000">
                <a:solidFill>
                  <a:schemeClr val="bg1"/>
                </a:solidFill>
                <a:latin typeface="+mj-lt"/>
              </a:defRPr>
            </a:lvl3pPr>
            <a:lvl4pPr>
              <a:defRPr sz="5000">
                <a:solidFill>
                  <a:schemeClr val="bg1"/>
                </a:solidFill>
                <a:latin typeface="+mj-lt"/>
              </a:defRPr>
            </a:lvl4pPr>
            <a:lvl5pPr>
              <a:defRPr sz="5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26082" y="264477"/>
            <a:ext cx="2344703" cy="161353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1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02</a:t>
            </a:r>
            <a:endParaRPr lang="en-GB" sz="123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26083" y="8631426"/>
            <a:ext cx="1202257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26083" y="8631426"/>
            <a:ext cx="120225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52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  <a:solidFill>
            <a:srgbClr val="E32486"/>
          </a:solidFill>
        </p:spPr>
        <p:txBody>
          <a:bodyPr lIns="128016" tIns="64008" rIns="128016" bIns="64008"/>
          <a:lstStyle>
            <a:lvl1pPr marL="1333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51155" y="969775"/>
            <a:ext cx="12099290" cy="60486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51155" y="1878014"/>
            <a:ext cx="12099290" cy="69542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66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  <a:solidFill>
            <a:srgbClr val="E32486"/>
          </a:solidFill>
        </p:spPr>
        <p:txBody>
          <a:bodyPr lIns="128016" tIns="64008" rIns="128016" bIns="64008"/>
          <a:lstStyle>
            <a:lvl1pPr marL="1333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51155" y="1879921"/>
            <a:ext cx="5949633" cy="71586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6400801" y="1878013"/>
            <a:ext cx="6048672" cy="7156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843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/>
            </a:lvl1pPr>
          </a:lstStyle>
          <a:p>
            <a:r>
              <a:rPr lang="en-US" dirty="0" smtClean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1155" y="1878013"/>
            <a:ext cx="3931603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485005" y="1878013"/>
            <a:ext cx="3831590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518844" y="1878013"/>
            <a:ext cx="3931602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52800" y="267121"/>
            <a:ext cx="12099290" cy="705296"/>
          </a:xfrm>
          <a:prstGeom prst="rect">
            <a:avLst/>
          </a:prstGeom>
          <a:solidFill>
            <a:srgbClr val="E32486"/>
          </a:solidFill>
        </p:spPr>
        <p:txBody>
          <a:bodyPr lIns="128016" tIns="64008" rIns="128016" bIns="64008"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04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</p:spPr>
        <p:txBody>
          <a:bodyPr lIns="128016" tIns="64008" rIns="128016" bIns="64008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51155" y="1878013"/>
            <a:ext cx="3931603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85005" y="1878013"/>
            <a:ext cx="7965440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52128" y="267121"/>
            <a:ext cx="12099290" cy="705296"/>
          </a:xfrm>
          <a:prstGeom prst="rect">
            <a:avLst/>
          </a:prstGeom>
          <a:solidFill>
            <a:srgbClr val="E32486"/>
          </a:solidFill>
        </p:spPr>
        <p:txBody>
          <a:bodyPr lIns="128016" tIns="64008" rIns="128016" bIns="64008"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65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801600" cy="9601200"/>
          </a:xfrm>
          <a:prstGeom prst="rect">
            <a:avLst/>
          </a:prstGeom>
          <a:solidFill>
            <a:srgbClr val="A25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51155" y="1877075"/>
            <a:ext cx="9779000" cy="705678"/>
          </a:xfrm>
        </p:spPr>
        <p:txBody>
          <a:bodyPr>
            <a:noAutofit/>
          </a:bodyPr>
          <a:lstStyle>
            <a:lvl1pPr>
              <a:defRPr sz="5000" baseline="0">
                <a:solidFill>
                  <a:schemeClr val="bg1"/>
                </a:solidFill>
                <a:latin typeface="+mj-lt"/>
              </a:defRPr>
            </a:lvl1pPr>
            <a:lvl2pPr>
              <a:defRPr sz="5000">
                <a:solidFill>
                  <a:schemeClr val="bg1"/>
                </a:solidFill>
                <a:latin typeface="+mj-lt"/>
              </a:defRPr>
            </a:lvl2pPr>
            <a:lvl3pPr>
              <a:defRPr sz="5000">
                <a:solidFill>
                  <a:schemeClr val="bg1"/>
                </a:solidFill>
                <a:latin typeface="+mj-lt"/>
              </a:defRPr>
            </a:lvl3pPr>
            <a:lvl4pPr>
              <a:defRPr sz="5000">
                <a:solidFill>
                  <a:schemeClr val="bg1"/>
                </a:solidFill>
                <a:latin typeface="+mj-lt"/>
              </a:defRPr>
            </a:lvl4pPr>
            <a:lvl5pPr>
              <a:defRPr sz="5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26082" y="264477"/>
            <a:ext cx="2344703" cy="161353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1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03</a:t>
            </a:r>
            <a:endParaRPr lang="en-GB" sz="123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26083" y="8631426"/>
            <a:ext cx="1202257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26083" y="8631426"/>
            <a:ext cx="120225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413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  <a:solidFill>
            <a:srgbClr val="A25BA0"/>
          </a:solidFill>
        </p:spPr>
        <p:txBody>
          <a:bodyPr lIns="128016" tIns="64008" rIns="128016" bIns="64008"/>
          <a:lstStyle>
            <a:lvl1pPr marL="1333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51155" y="969775"/>
            <a:ext cx="12099290" cy="60486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51155" y="1878014"/>
            <a:ext cx="12099290" cy="69542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97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  <a:solidFill>
            <a:srgbClr val="A25BA0"/>
          </a:solidFill>
        </p:spPr>
        <p:txBody>
          <a:bodyPr lIns="128016" tIns="64008" rIns="128016" bIns="64008"/>
          <a:lstStyle>
            <a:lvl1pPr marL="1333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51155" y="1879921"/>
            <a:ext cx="5949633" cy="71586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6400801" y="1878013"/>
            <a:ext cx="6048672" cy="7156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786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" y="1"/>
            <a:ext cx="12800248" cy="1396459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7600" y="1669564"/>
            <a:ext cx="12121872" cy="1373120"/>
          </a:xfrm>
        </p:spPr>
        <p:txBody>
          <a:bodyPr anchor="ctr">
            <a:normAutofit/>
          </a:bodyPr>
          <a:lstStyle>
            <a:lvl1pPr algn="l">
              <a:defRPr sz="3400" b="1">
                <a:solidFill>
                  <a:srgbClr val="0072C6"/>
                </a:solidFill>
              </a:defRPr>
            </a:lvl1pPr>
            <a:lvl2pPr>
              <a:defRPr>
                <a:solidFill>
                  <a:srgbClr val="0072C6"/>
                </a:solidFill>
              </a:defRPr>
            </a:lvl2pPr>
            <a:lvl3pPr>
              <a:defRPr>
                <a:solidFill>
                  <a:srgbClr val="0072C6"/>
                </a:solidFill>
              </a:defRPr>
            </a:lvl3pPr>
            <a:lvl4pPr>
              <a:defRPr>
                <a:solidFill>
                  <a:srgbClr val="0072C6"/>
                </a:solidFill>
              </a:defRPr>
            </a:lvl4pPr>
            <a:lvl5pPr>
              <a:defRPr>
                <a:solidFill>
                  <a:srgbClr val="0072C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351154" y="3085804"/>
            <a:ext cx="12098317" cy="5848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856" y="391525"/>
            <a:ext cx="909661" cy="37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29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/>
            </a:lvl1pPr>
          </a:lstStyle>
          <a:p>
            <a:r>
              <a:rPr lang="en-US" dirty="0" smtClean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1155" y="1878013"/>
            <a:ext cx="3931603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485005" y="1878013"/>
            <a:ext cx="3831590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518844" y="1878013"/>
            <a:ext cx="3931602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52800" y="267121"/>
            <a:ext cx="12099290" cy="705296"/>
          </a:xfrm>
          <a:prstGeom prst="rect">
            <a:avLst/>
          </a:prstGeom>
          <a:solidFill>
            <a:srgbClr val="A25BA0"/>
          </a:solidFill>
        </p:spPr>
        <p:txBody>
          <a:bodyPr lIns="128016" tIns="64008" rIns="128016" bIns="64008"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03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</p:spPr>
        <p:txBody>
          <a:bodyPr lIns="128016" tIns="64008" rIns="128016" bIns="64008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51155" y="1878013"/>
            <a:ext cx="3931603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85005" y="1878013"/>
            <a:ext cx="7965440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52128" y="267121"/>
            <a:ext cx="12099290" cy="705296"/>
          </a:xfrm>
          <a:prstGeom prst="rect">
            <a:avLst/>
          </a:prstGeom>
          <a:solidFill>
            <a:schemeClr val="accent2"/>
          </a:solidFill>
        </p:spPr>
        <p:txBody>
          <a:bodyPr lIns="128016" tIns="64008" rIns="128016" bIns="64008"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212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801600" cy="9601200"/>
          </a:xfrm>
          <a:prstGeom prst="rect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51155" y="1877075"/>
            <a:ext cx="9779000" cy="705678"/>
          </a:xfrm>
        </p:spPr>
        <p:txBody>
          <a:bodyPr>
            <a:noAutofit/>
          </a:bodyPr>
          <a:lstStyle>
            <a:lvl1pPr>
              <a:defRPr sz="5000" baseline="0">
                <a:solidFill>
                  <a:schemeClr val="bg1"/>
                </a:solidFill>
                <a:latin typeface="+mj-lt"/>
              </a:defRPr>
            </a:lvl1pPr>
            <a:lvl2pPr>
              <a:defRPr sz="5000">
                <a:solidFill>
                  <a:schemeClr val="bg1"/>
                </a:solidFill>
                <a:latin typeface="+mj-lt"/>
              </a:defRPr>
            </a:lvl2pPr>
            <a:lvl3pPr>
              <a:defRPr sz="5000">
                <a:solidFill>
                  <a:schemeClr val="bg1"/>
                </a:solidFill>
                <a:latin typeface="+mj-lt"/>
              </a:defRPr>
            </a:lvl3pPr>
            <a:lvl4pPr>
              <a:defRPr sz="5000">
                <a:solidFill>
                  <a:schemeClr val="bg1"/>
                </a:solidFill>
                <a:latin typeface="+mj-lt"/>
              </a:defRPr>
            </a:lvl4pPr>
            <a:lvl5pPr>
              <a:defRPr sz="5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26082" y="264477"/>
            <a:ext cx="2344703" cy="161353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1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04</a:t>
            </a:r>
            <a:endParaRPr lang="en-GB" sz="123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26083" y="8631426"/>
            <a:ext cx="1202257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26083" y="8631426"/>
            <a:ext cx="120225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56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  <a:solidFill>
            <a:srgbClr val="33BBB1"/>
          </a:solidFill>
        </p:spPr>
        <p:txBody>
          <a:bodyPr lIns="128016" tIns="64008" rIns="128016" bIns="64008"/>
          <a:lstStyle>
            <a:lvl1pPr marL="1333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51155" y="969775"/>
            <a:ext cx="12099290" cy="60486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51155" y="1878014"/>
            <a:ext cx="12099290" cy="69542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260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  <a:solidFill>
            <a:srgbClr val="33BBB1"/>
          </a:solidFill>
        </p:spPr>
        <p:txBody>
          <a:bodyPr lIns="128016" tIns="64008" rIns="128016" bIns="64008"/>
          <a:lstStyle>
            <a:lvl1pPr marL="1333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51155" y="1879921"/>
            <a:ext cx="5949633" cy="71586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6400801" y="1878013"/>
            <a:ext cx="6048672" cy="7156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95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/>
            </a:lvl1pPr>
          </a:lstStyle>
          <a:p>
            <a:r>
              <a:rPr lang="en-US" dirty="0" smtClean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1155" y="1878013"/>
            <a:ext cx="3931603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485005" y="1878013"/>
            <a:ext cx="3831590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518844" y="1878013"/>
            <a:ext cx="3931602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52800" y="267121"/>
            <a:ext cx="12099290" cy="705296"/>
          </a:xfrm>
          <a:prstGeom prst="rect">
            <a:avLst/>
          </a:prstGeom>
          <a:solidFill>
            <a:srgbClr val="33BBB1"/>
          </a:solidFill>
        </p:spPr>
        <p:txBody>
          <a:bodyPr lIns="128016" tIns="64008" rIns="128016" bIns="64008"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21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</p:spPr>
        <p:txBody>
          <a:bodyPr lIns="128016" tIns="64008" rIns="128016" bIns="64008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51155" y="1878013"/>
            <a:ext cx="3931603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85005" y="1878013"/>
            <a:ext cx="7965440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52128" y="267121"/>
            <a:ext cx="12099290" cy="705296"/>
          </a:xfrm>
          <a:prstGeom prst="rect">
            <a:avLst/>
          </a:prstGeom>
          <a:solidFill>
            <a:srgbClr val="33BBB1"/>
          </a:solidFill>
        </p:spPr>
        <p:txBody>
          <a:bodyPr lIns="128016" tIns="64008" rIns="128016" bIns="64008"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71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801600" cy="9601200"/>
          </a:xfrm>
          <a:prstGeom prst="rect">
            <a:avLst/>
          </a:prstGeom>
          <a:solidFill>
            <a:srgbClr val="003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51155" y="1877075"/>
            <a:ext cx="9779000" cy="705678"/>
          </a:xfrm>
        </p:spPr>
        <p:txBody>
          <a:bodyPr>
            <a:noAutofit/>
          </a:bodyPr>
          <a:lstStyle>
            <a:lvl1pPr>
              <a:defRPr sz="5000" baseline="0">
                <a:solidFill>
                  <a:schemeClr val="bg1"/>
                </a:solidFill>
                <a:latin typeface="+mj-lt"/>
              </a:defRPr>
            </a:lvl1pPr>
            <a:lvl2pPr>
              <a:defRPr sz="5000">
                <a:solidFill>
                  <a:schemeClr val="bg1"/>
                </a:solidFill>
                <a:latin typeface="+mj-lt"/>
              </a:defRPr>
            </a:lvl2pPr>
            <a:lvl3pPr>
              <a:defRPr sz="5000">
                <a:solidFill>
                  <a:schemeClr val="bg1"/>
                </a:solidFill>
                <a:latin typeface="+mj-lt"/>
              </a:defRPr>
            </a:lvl3pPr>
            <a:lvl4pPr>
              <a:defRPr sz="5000">
                <a:solidFill>
                  <a:schemeClr val="bg1"/>
                </a:solidFill>
                <a:latin typeface="+mj-lt"/>
              </a:defRPr>
            </a:lvl4pPr>
            <a:lvl5pPr>
              <a:defRPr sz="5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51154" y="264477"/>
            <a:ext cx="2319631" cy="161353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1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05</a:t>
            </a:r>
            <a:endParaRPr lang="en-GB" sz="123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26083" y="8631426"/>
            <a:ext cx="1202257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26083" y="8631426"/>
            <a:ext cx="120225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7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  <a:solidFill>
            <a:schemeClr val="accent4"/>
          </a:solidFill>
        </p:spPr>
        <p:txBody>
          <a:bodyPr lIns="128016" tIns="64008" rIns="128016" bIns="64008"/>
          <a:lstStyle>
            <a:lvl1pPr marL="1333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51155" y="969775"/>
            <a:ext cx="12099290" cy="60486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51155" y="1878014"/>
            <a:ext cx="12099290" cy="69542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260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  <a:solidFill>
            <a:schemeClr val="accent4"/>
          </a:solidFill>
        </p:spPr>
        <p:txBody>
          <a:bodyPr lIns="128016" tIns="64008" rIns="128016" bIns="64008"/>
          <a:lstStyle>
            <a:lvl1pPr marL="1333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51155" y="1879921"/>
            <a:ext cx="5949633" cy="71586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6400801" y="1878013"/>
            <a:ext cx="6048672" cy="7156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95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  <a:solidFill>
            <a:srgbClr val="0072C6"/>
          </a:solidFill>
        </p:spPr>
        <p:txBody>
          <a:bodyPr lIns="128016" tIns="64008" rIns="128016" bIns="64008"/>
          <a:lstStyle>
            <a:lvl1pPr marL="1333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51155" y="969775"/>
            <a:ext cx="12099290" cy="60486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51155" y="1878014"/>
            <a:ext cx="12099290" cy="69542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24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/>
            </a:lvl1pPr>
          </a:lstStyle>
          <a:p>
            <a:r>
              <a:rPr lang="en-US" dirty="0" smtClean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1155" y="1878013"/>
            <a:ext cx="3931603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485005" y="1878013"/>
            <a:ext cx="3831590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518844" y="1878013"/>
            <a:ext cx="3931602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52800" y="267121"/>
            <a:ext cx="12099290" cy="705296"/>
          </a:xfrm>
          <a:prstGeom prst="rect">
            <a:avLst/>
          </a:prstGeom>
          <a:solidFill>
            <a:schemeClr val="accent4"/>
          </a:solidFill>
        </p:spPr>
        <p:txBody>
          <a:bodyPr lIns="128016" tIns="64008" rIns="128016" bIns="64008"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21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</p:spPr>
        <p:txBody>
          <a:bodyPr lIns="128016" tIns="64008" rIns="128016" bIns="64008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51155" y="1878013"/>
            <a:ext cx="3931603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85005" y="1878013"/>
            <a:ext cx="7965440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52128" y="267121"/>
            <a:ext cx="12099290" cy="705296"/>
          </a:xfrm>
          <a:prstGeom prst="rect">
            <a:avLst/>
          </a:prstGeom>
          <a:solidFill>
            <a:schemeClr val="accent4"/>
          </a:solidFill>
        </p:spPr>
        <p:txBody>
          <a:bodyPr lIns="128016" tIns="64008" rIns="128016" bIns="64008"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71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801600" cy="9601200"/>
          </a:xfrm>
          <a:prstGeom prst="rect">
            <a:avLst/>
          </a:prstGeom>
          <a:solidFill>
            <a:srgbClr val="E32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51155" y="1877075"/>
            <a:ext cx="9779000" cy="705678"/>
          </a:xfrm>
        </p:spPr>
        <p:txBody>
          <a:bodyPr>
            <a:noAutofit/>
          </a:bodyPr>
          <a:lstStyle>
            <a:lvl1pPr>
              <a:defRPr sz="5000" baseline="0">
                <a:solidFill>
                  <a:schemeClr val="bg1"/>
                </a:solidFill>
                <a:latin typeface="+mj-lt"/>
              </a:defRPr>
            </a:lvl1pPr>
            <a:lvl2pPr>
              <a:defRPr sz="5000">
                <a:solidFill>
                  <a:schemeClr val="bg1"/>
                </a:solidFill>
                <a:latin typeface="+mj-lt"/>
              </a:defRPr>
            </a:lvl2pPr>
            <a:lvl3pPr>
              <a:defRPr sz="5000">
                <a:solidFill>
                  <a:schemeClr val="bg1"/>
                </a:solidFill>
                <a:latin typeface="+mj-lt"/>
              </a:defRPr>
            </a:lvl3pPr>
            <a:lvl4pPr>
              <a:defRPr sz="5000">
                <a:solidFill>
                  <a:schemeClr val="bg1"/>
                </a:solidFill>
                <a:latin typeface="+mj-lt"/>
              </a:defRPr>
            </a:lvl4pPr>
            <a:lvl5pPr>
              <a:defRPr sz="5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51154" y="264477"/>
            <a:ext cx="2319631" cy="161353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1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06</a:t>
            </a:r>
            <a:endParaRPr lang="en-GB" sz="123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26083" y="8631426"/>
            <a:ext cx="1202257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26083" y="8631426"/>
            <a:ext cx="120225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520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801600" cy="9601200"/>
          </a:xfrm>
          <a:prstGeom prst="rect">
            <a:avLst/>
          </a:prstGeom>
          <a:solidFill>
            <a:srgbClr val="A25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51155" y="1877075"/>
            <a:ext cx="9779000" cy="705678"/>
          </a:xfrm>
        </p:spPr>
        <p:txBody>
          <a:bodyPr>
            <a:noAutofit/>
          </a:bodyPr>
          <a:lstStyle>
            <a:lvl1pPr>
              <a:defRPr sz="5000" baseline="0">
                <a:solidFill>
                  <a:schemeClr val="bg1"/>
                </a:solidFill>
                <a:latin typeface="+mj-lt"/>
              </a:defRPr>
            </a:lvl1pPr>
            <a:lvl2pPr>
              <a:defRPr sz="5000">
                <a:solidFill>
                  <a:schemeClr val="bg1"/>
                </a:solidFill>
                <a:latin typeface="+mj-lt"/>
              </a:defRPr>
            </a:lvl2pPr>
            <a:lvl3pPr>
              <a:defRPr sz="5000">
                <a:solidFill>
                  <a:schemeClr val="bg1"/>
                </a:solidFill>
                <a:latin typeface="+mj-lt"/>
              </a:defRPr>
            </a:lvl3pPr>
            <a:lvl4pPr>
              <a:defRPr sz="5000">
                <a:solidFill>
                  <a:schemeClr val="bg1"/>
                </a:solidFill>
                <a:latin typeface="+mj-lt"/>
              </a:defRPr>
            </a:lvl4pPr>
            <a:lvl5pPr>
              <a:defRPr sz="5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26082" y="264477"/>
            <a:ext cx="2344703" cy="161353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1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07</a:t>
            </a:r>
            <a:endParaRPr lang="en-GB" sz="123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26083" y="8631426"/>
            <a:ext cx="1202257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26083" y="8631426"/>
            <a:ext cx="120225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283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801600" cy="9601200"/>
          </a:xfrm>
          <a:prstGeom prst="rect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51155" y="1877075"/>
            <a:ext cx="9779000" cy="705678"/>
          </a:xfrm>
        </p:spPr>
        <p:txBody>
          <a:bodyPr>
            <a:noAutofit/>
          </a:bodyPr>
          <a:lstStyle>
            <a:lvl1pPr>
              <a:defRPr sz="5000" baseline="0">
                <a:solidFill>
                  <a:schemeClr val="bg1"/>
                </a:solidFill>
                <a:latin typeface="+mj-lt"/>
              </a:defRPr>
            </a:lvl1pPr>
            <a:lvl2pPr>
              <a:defRPr sz="5000">
                <a:solidFill>
                  <a:schemeClr val="bg1"/>
                </a:solidFill>
                <a:latin typeface="+mj-lt"/>
              </a:defRPr>
            </a:lvl2pPr>
            <a:lvl3pPr>
              <a:defRPr sz="5000">
                <a:solidFill>
                  <a:schemeClr val="bg1"/>
                </a:solidFill>
                <a:latin typeface="+mj-lt"/>
              </a:defRPr>
            </a:lvl3pPr>
            <a:lvl4pPr>
              <a:defRPr sz="5000">
                <a:solidFill>
                  <a:schemeClr val="bg1"/>
                </a:solidFill>
                <a:latin typeface="+mj-lt"/>
              </a:defRPr>
            </a:lvl4pPr>
            <a:lvl5pPr>
              <a:defRPr sz="5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26082" y="264477"/>
            <a:ext cx="2344703" cy="161353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1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09</a:t>
            </a:r>
            <a:endParaRPr lang="en-GB" sz="123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26083" y="8631426"/>
            <a:ext cx="1202257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26083" y="8631426"/>
            <a:ext cx="120225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79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337"/>
            <a:ext cx="12801600" cy="236279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2509" y="2324458"/>
            <a:ext cx="10988040" cy="807307"/>
          </a:xfrm>
        </p:spPr>
        <p:txBody>
          <a:bodyPr>
            <a:normAutofit/>
          </a:bodyPr>
          <a:lstStyle>
            <a:lvl1pPr>
              <a:defRPr sz="3400" b="1">
                <a:solidFill>
                  <a:srgbClr val="0072C6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51155" y="3185280"/>
            <a:ext cx="12099290" cy="57485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89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lIns="128016" tIns="64008" rIns="128016" bIns="64008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lIns="128016" tIns="64008" rIns="128016" bIns="64008"/>
          <a:lstStyle/>
          <a:p>
            <a:fld id="{80476A69-64BA-4CDC-A99D-0D613F9583F5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1A7F-33AA-4E57-BD13-9E5CBD98F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4456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4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178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26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  <a:solidFill>
            <a:srgbClr val="0072C6"/>
          </a:solidFill>
        </p:spPr>
        <p:txBody>
          <a:bodyPr lIns="128016" tIns="64008" rIns="128016" bIns="64008"/>
          <a:lstStyle>
            <a:lvl1pPr marL="1333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51155" y="1879921"/>
            <a:ext cx="5949633" cy="71586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6400801" y="1878013"/>
            <a:ext cx="6048672" cy="7156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5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151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112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8021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034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1021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9052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5451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77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/>
            </a:lvl1pPr>
          </a:lstStyle>
          <a:p>
            <a:r>
              <a:rPr lang="en-US" dirty="0" smtClean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1155" y="1878013"/>
            <a:ext cx="3931603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485005" y="1878013"/>
            <a:ext cx="3831590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518844" y="1878013"/>
            <a:ext cx="3931602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52800" y="267121"/>
            <a:ext cx="12099290" cy="705296"/>
          </a:xfrm>
          <a:prstGeom prst="rect">
            <a:avLst/>
          </a:prstGeom>
          <a:solidFill>
            <a:srgbClr val="0072C6"/>
          </a:solidFill>
        </p:spPr>
        <p:txBody>
          <a:bodyPr lIns="128016" tIns="64008" rIns="128016" bIns="64008"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914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</p:spPr>
        <p:txBody>
          <a:bodyPr lIns="128016" tIns="64008" rIns="128016" bIns="64008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51155" y="1878013"/>
            <a:ext cx="3931603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485005" y="1878013"/>
            <a:ext cx="7965440" cy="705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52128" y="267121"/>
            <a:ext cx="12099290" cy="705296"/>
          </a:xfrm>
          <a:prstGeom prst="rect">
            <a:avLst/>
          </a:prstGeom>
          <a:solidFill>
            <a:srgbClr val="0072C6"/>
          </a:solidFill>
        </p:spPr>
        <p:txBody>
          <a:bodyPr lIns="128016" tIns="64008" rIns="128016" bIns="64008"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571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801600" cy="9601200"/>
          </a:xfrm>
          <a:prstGeom prst="rect">
            <a:avLst/>
          </a:prstGeom>
          <a:solidFill>
            <a:srgbClr val="00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51155" y="1877075"/>
            <a:ext cx="9779000" cy="705678"/>
          </a:xfrm>
        </p:spPr>
        <p:txBody>
          <a:bodyPr>
            <a:noAutofit/>
          </a:bodyPr>
          <a:lstStyle>
            <a:lvl1pPr>
              <a:defRPr sz="5000" baseline="0">
                <a:solidFill>
                  <a:schemeClr val="bg1"/>
                </a:solidFill>
                <a:latin typeface="+mj-lt"/>
              </a:defRPr>
            </a:lvl1pPr>
            <a:lvl2pPr>
              <a:defRPr sz="5000">
                <a:solidFill>
                  <a:schemeClr val="bg1"/>
                </a:solidFill>
                <a:latin typeface="+mj-lt"/>
              </a:defRPr>
            </a:lvl2pPr>
            <a:lvl3pPr>
              <a:defRPr sz="5000">
                <a:solidFill>
                  <a:schemeClr val="bg1"/>
                </a:solidFill>
                <a:latin typeface="+mj-lt"/>
              </a:defRPr>
            </a:lvl3pPr>
            <a:lvl4pPr>
              <a:defRPr sz="5000">
                <a:solidFill>
                  <a:schemeClr val="bg1"/>
                </a:solidFill>
                <a:latin typeface="+mj-lt"/>
              </a:defRPr>
            </a:lvl4pPr>
            <a:lvl5pPr>
              <a:defRPr sz="5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Divider Slide 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326082" y="264477"/>
            <a:ext cx="2344703" cy="161353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1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01</a:t>
            </a:r>
            <a:endParaRPr lang="en-GB" sz="123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326083" y="8631426"/>
            <a:ext cx="12022578" cy="51706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Transforming</a:t>
            </a:r>
            <a:r>
              <a:rPr lang="en-GB" i="1" baseline="0" dirty="0" smtClean="0">
                <a:solidFill>
                  <a:schemeClr val="bg1"/>
                </a:solidFill>
              </a:rPr>
              <a:t> London’s health and care together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26083" y="8631426"/>
            <a:ext cx="120225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385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  <a:solidFill>
            <a:srgbClr val="0091C9"/>
          </a:solidFill>
        </p:spPr>
        <p:txBody>
          <a:bodyPr lIns="128016" tIns="64008" rIns="128016" bIns="64008"/>
          <a:lstStyle>
            <a:lvl1pPr marL="1333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51155" y="969775"/>
            <a:ext cx="12099290" cy="60486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51155" y="1878014"/>
            <a:ext cx="12099290" cy="69542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181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55" y="264479"/>
            <a:ext cx="12099290" cy="705296"/>
          </a:xfrm>
          <a:prstGeom prst="rect">
            <a:avLst/>
          </a:prstGeom>
          <a:solidFill>
            <a:srgbClr val="0091C9"/>
          </a:solidFill>
        </p:spPr>
        <p:txBody>
          <a:bodyPr lIns="128016" tIns="64008" rIns="128016" bIns="64008"/>
          <a:lstStyle>
            <a:lvl1pPr marL="1333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1155" y="969776"/>
            <a:ext cx="12099290" cy="504056"/>
          </a:xfrm>
        </p:spPr>
        <p:txBody>
          <a:bodyPr>
            <a:normAutofit/>
          </a:bodyPr>
          <a:lstStyle>
            <a:lvl1pPr marL="248920" indent="0">
              <a:defRPr sz="31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 smtClean="0"/>
              <a:t>Subtitle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51155" y="1879921"/>
            <a:ext cx="5949633" cy="71586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6400801" y="1878013"/>
            <a:ext cx="6048672" cy="7156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55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51155" y="1271270"/>
            <a:ext cx="12099290" cy="76631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462432" y="8933860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83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71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750" r:id="rId8"/>
    <p:sldLayoutId id="2147483751" r:id="rId9"/>
    <p:sldLayoutId id="2147483752" r:id="rId10"/>
    <p:sldLayoutId id="2147483753" r:id="rId11"/>
    <p:sldLayoutId id="2147483657" r:id="rId12"/>
    <p:sldLayoutId id="2147483766" r:id="rId13"/>
    <p:sldLayoutId id="2147483767" r:id="rId14"/>
    <p:sldLayoutId id="2147483768" r:id="rId15"/>
    <p:sldLayoutId id="2147483769" r:id="rId16"/>
    <p:sldLayoutId id="2147483658" r:id="rId17"/>
    <p:sldLayoutId id="2147483754" r:id="rId18"/>
    <p:sldLayoutId id="2147483755" r:id="rId19"/>
    <p:sldLayoutId id="2147483756" r:id="rId20"/>
    <p:sldLayoutId id="2147483757" r:id="rId21"/>
    <p:sldLayoutId id="2147483659" r:id="rId22"/>
    <p:sldLayoutId id="2147483758" r:id="rId23"/>
    <p:sldLayoutId id="2147483759" r:id="rId24"/>
    <p:sldLayoutId id="2147483760" r:id="rId25"/>
    <p:sldLayoutId id="2147483761" r:id="rId26"/>
    <p:sldLayoutId id="2147483660" r:id="rId27"/>
    <p:sldLayoutId id="2147483762" r:id="rId28"/>
    <p:sldLayoutId id="2147483763" r:id="rId29"/>
    <p:sldLayoutId id="2147483764" r:id="rId30"/>
    <p:sldLayoutId id="2147483765" r:id="rId31"/>
    <p:sldLayoutId id="2147483661" r:id="rId32"/>
    <p:sldLayoutId id="2147483689" r:id="rId33"/>
    <p:sldLayoutId id="2147483691" r:id="rId34"/>
    <p:sldLayoutId id="2147483737" r:id="rId35"/>
    <p:sldLayoutId id="2147483772" r:id="rId3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280160" rtl="0" eaLnBrk="1" latinLnBrk="0" hangingPunct="1">
        <a:spcBef>
          <a:spcPts val="840"/>
        </a:spcBef>
        <a:buNone/>
        <a:defRPr sz="3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280160" rtl="0" eaLnBrk="1" latinLnBrk="0" hangingPunct="1">
        <a:lnSpc>
          <a:spcPct val="100000"/>
        </a:lnSpc>
        <a:spcBef>
          <a:spcPts val="840"/>
        </a:spcBef>
        <a:spcAft>
          <a:spcPts val="840"/>
        </a:spcAft>
        <a:buFont typeface="Arial" panose="020B0604020202020204" pitchFamily="34" charset="0"/>
        <a:buNone/>
        <a:defRPr sz="25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400050" indent="-400050" algn="l" defTabSz="1280160" rtl="0" eaLnBrk="1" latinLnBrk="0" hangingPunct="1">
        <a:lnSpc>
          <a:spcPct val="100000"/>
        </a:lnSpc>
        <a:spcBef>
          <a:spcPts val="840"/>
        </a:spcBef>
        <a:spcAft>
          <a:spcPts val="840"/>
        </a:spcAft>
        <a:buFont typeface="Arial" panose="020B0604020202020204" pitchFamily="34" charset="0"/>
        <a:buChar char="•"/>
        <a:defRPr sz="25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755650" indent="-377825" algn="l" defTabSz="1280160" rtl="0" eaLnBrk="1" latinLnBrk="0" hangingPunct="1">
        <a:lnSpc>
          <a:spcPct val="100000"/>
        </a:lnSpc>
        <a:spcBef>
          <a:spcPts val="840"/>
        </a:spcBef>
        <a:spcAft>
          <a:spcPts val="840"/>
        </a:spcAft>
        <a:buFont typeface="Arial" panose="020B0604020202020204" pitchFamily="34" charset="0"/>
        <a:buChar char="–"/>
        <a:defRPr sz="25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133475" indent="-377825" algn="l" defTabSz="1280160" rtl="0" eaLnBrk="1" latinLnBrk="0" hangingPunct="1">
        <a:lnSpc>
          <a:spcPct val="100000"/>
        </a:lnSpc>
        <a:spcBef>
          <a:spcPts val="840"/>
        </a:spcBef>
        <a:spcAft>
          <a:spcPts val="840"/>
        </a:spcAft>
        <a:buFont typeface="Arial" panose="020B0604020202020204" pitchFamily="34" charset="0"/>
        <a:buChar char="•"/>
        <a:defRPr sz="25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511300" indent="-377825" algn="l" defTabSz="1280160" rtl="0" eaLnBrk="1" latinLnBrk="0" hangingPunct="1">
        <a:lnSpc>
          <a:spcPct val="100000"/>
        </a:lnSpc>
        <a:spcBef>
          <a:spcPts val="840"/>
        </a:spcBef>
        <a:spcAft>
          <a:spcPts val="840"/>
        </a:spcAft>
        <a:buFont typeface="Arial" panose="020B0604020202020204" pitchFamily="34" charset="0"/>
        <a:buChar char="–"/>
        <a:defRPr sz="25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0" indent="0" algn="l" defTabSz="1280160" rtl="0" eaLnBrk="1" latinLnBrk="0" hangingPunct="1">
        <a:lnSpc>
          <a:spcPct val="100000"/>
        </a:lnSpc>
        <a:spcBef>
          <a:spcPts val="840"/>
        </a:spcBef>
        <a:spcAft>
          <a:spcPts val="840"/>
        </a:spcAft>
        <a:buFont typeface="Arial" panose="020B0604020202020204" pitchFamily="34" charset="0"/>
        <a:buNone/>
        <a:defRPr sz="2500" kern="1200">
          <a:solidFill>
            <a:schemeClr val="tx2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1E7EE-32D5-4275-AEA1-A0E6A2E4B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00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Oval 81"/>
          <p:cNvSpPr/>
          <p:nvPr/>
        </p:nvSpPr>
        <p:spPr>
          <a:xfrm>
            <a:off x="2793577" y="6251188"/>
            <a:ext cx="1240956" cy="1228215"/>
          </a:xfrm>
          <a:prstGeom prst="ellipse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2648178" y="7562809"/>
            <a:ext cx="1240956" cy="1228215"/>
          </a:xfrm>
          <a:prstGeom prst="ellipse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1487495" y="8221646"/>
            <a:ext cx="1240956" cy="1228215"/>
          </a:xfrm>
          <a:prstGeom prst="ellipse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1552621" y="5944020"/>
            <a:ext cx="1240956" cy="1228215"/>
          </a:xfrm>
          <a:prstGeom prst="ellipse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208600" y="6122363"/>
            <a:ext cx="1240956" cy="1228215"/>
          </a:xfrm>
          <a:prstGeom prst="ellipse">
            <a:avLst/>
          </a:prstGeom>
          <a:solidFill>
            <a:srgbClr val="E32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5224" y="1018187"/>
            <a:ext cx="12336017" cy="1373120"/>
          </a:xfrm>
        </p:spPr>
        <p:txBody>
          <a:bodyPr>
            <a:normAutofit/>
          </a:bodyPr>
          <a:lstStyle/>
          <a:p>
            <a:pPr algn="ctr"/>
            <a:r>
              <a:rPr lang="en-GB" sz="2500" dirty="0"/>
              <a:t>Improving London’s </a:t>
            </a:r>
            <a:r>
              <a:rPr lang="en-GB" sz="2500" dirty="0" smtClean="0"/>
              <a:t>section </a:t>
            </a:r>
            <a:r>
              <a:rPr lang="en-GB" sz="2500" dirty="0"/>
              <a:t>136 pathway </a:t>
            </a:r>
            <a:r>
              <a:rPr lang="en-GB" sz="2500" dirty="0" smtClean="0"/>
              <a:t>and Health </a:t>
            </a:r>
            <a:r>
              <a:rPr lang="en-GB" sz="2500" dirty="0"/>
              <a:t>Based Place of Safety </a:t>
            </a:r>
            <a:r>
              <a:rPr lang="en-GB" sz="2500" dirty="0" smtClean="0"/>
              <a:t>sites</a:t>
            </a:r>
            <a:endParaRPr lang="en-GB" sz="2500" dirty="0"/>
          </a:p>
        </p:txBody>
      </p:sp>
      <p:sp>
        <p:nvSpPr>
          <p:cNvPr id="7" name="Rectangle 6"/>
          <p:cNvSpPr/>
          <p:nvPr/>
        </p:nvSpPr>
        <p:spPr>
          <a:xfrm>
            <a:off x="118206" y="2173798"/>
            <a:ext cx="2054893" cy="320409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7478" y="2277023"/>
            <a:ext cx="2065621" cy="296850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just">
              <a:spcBef>
                <a:spcPts val="280"/>
              </a:spcBef>
              <a:spcAft>
                <a:spcPts val="600"/>
              </a:spcAft>
            </a:pPr>
            <a:r>
              <a:rPr lang="en-GB" sz="1200" b="1" dirty="0" smtClean="0">
                <a:solidFill>
                  <a:srgbClr val="0072C6"/>
                </a:solidFill>
              </a:rPr>
              <a:t>Background</a:t>
            </a:r>
            <a:endParaRPr lang="en-GB" sz="1200" b="1" dirty="0">
              <a:solidFill>
                <a:srgbClr val="0072C6"/>
              </a:solidFill>
            </a:endParaRPr>
          </a:p>
          <a:p>
            <a:pPr>
              <a:spcBef>
                <a:spcPts val="280"/>
              </a:spcBef>
              <a:spcAft>
                <a:spcPts val="280"/>
              </a:spcAft>
            </a:pPr>
            <a:r>
              <a:rPr lang="en-GB" sz="1000" dirty="0" smtClean="0"/>
              <a:t>Healthy </a:t>
            </a:r>
            <a:r>
              <a:rPr lang="en-GB" sz="1000" dirty="0"/>
              <a:t>London Partnership </a:t>
            </a:r>
            <a:r>
              <a:rPr lang="en-GB" sz="1000" b="1" dirty="0" smtClean="0"/>
              <a:t>(HLP) mental </a:t>
            </a:r>
            <a:r>
              <a:rPr lang="en-GB" sz="1000" b="1" dirty="0"/>
              <a:t>h</a:t>
            </a:r>
            <a:r>
              <a:rPr lang="en-GB" sz="1000" b="1" dirty="0" smtClean="0"/>
              <a:t>ealth </a:t>
            </a:r>
            <a:r>
              <a:rPr lang="en-GB" sz="1000" b="1" dirty="0"/>
              <a:t>c</a:t>
            </a:r>
            <a:r>
              <a:rPr lang="en-GB" sz="1000" b="1" dirty="0" smtClean="0"/>
              <a:t>risis </a:t>
            </a:r>
            <a:r>
              <a:rPr lang="en-GB" sz="1000" b="1" dirty="0"/>
              <a:t>c</a:t>
            </a:r>
            <a:r>
              <a:rPr lang="en-GB" sz="1000" b="1" dirty="0" smtClean="0"/>
              <a:t>are </a:t>
            </a:r>
            <a:r>
              <a:rPr lang="en-GB" sz="1000" b="1" dirty="0"/>
              <a:t>programme </a:t>
            </a:r>
            <a:r>
              <a:rPr lang="en-GB" sz="1000" dirty="0"/>
              <a:t>is working </a:t>
            </a:r>
            <a:r>
              <a:rPr lang="en-GB" sz="1000" dirty="0" smtClean="0"/>
              <a:t>with stakeholders </a:t>
            </a:r>
            <a:r>
              <a:rPr lang="en-GB" sz="1000" dirty="0"/>
              <a:t>and </a:t>
            </a:r>
            <a:r>
              <a:rPr lang="en-GB" sz="1000" dirty="0" smtClean="0"/>
              <a:t>key partners </a:t>
            </a:r>
            <a:r>
              <a:rPr lang="en-GB" sz="1000" dirty="0"/>
              <a:t>across the crisis care system to improve </a:t>
            </a:r>
            <a:r>
              <a:rPr lang="en-GB" sz="1000" dirty="0" smtClean="0"/>
              <a:t>crisis care. </a:t>
            </a:r>
          </a:p>
          <a:p>
            <a:pPr>
              <a:spcBef>
                <a:spcPts val="280"/>
              </a:spcBef>
              <a:spcAft>
                <a:spcPts val="280"/>
              </a:spcAft>
            </a:pPr>
            <a:r>
              <a:rPr lang="en-GB" sz="1000" dirty="0" smtClean="0"/>
              <a:t>It </a:t>
            </a:r>
            <a:r>
              <a:rPr lang="en-GB" sz="1000" dirty="0"/>
              <a:t>was decided in 2015 that there should be a </a:t>
            </a:r>
            <a:r>
              <a:rPr lang="en-GB" sz="1000" b="1" dirty="0"/>
              <a:t>pan-London focus on the section </a:t>
            </a:r>
            <a:r>
              <a:rPr lang="en-GB" sz="1000" b="1" dirty="0" smtClean="0"/>
              <a:t>136 (s136)  </a:t>
            </a:r>
            <a:r>
              <a:rPr lang="en-GB" sz="1000" b="1" dirty="0"/>
              <a:t>pathway and Health Based Place of </a:t>
            </a:r>
            <a:r>
              <a:rPr lang="en-GB" sz="1000" b="1" dirty="0" smtClean="0"/>
              <a:t>Safety (HBPoS) </a:t>
            </a:r>
            <a:r>
              <a:rPr lang="en-GB" sz="1000" b="1" dirty="0"/>
              <a:t>sites </a:t>
            </a:r>
            <a:r>
              <a:rPr lang="en-GB" sz="1000" dirty="0"/>
              <a:t>to improve the current inconsistencies across London and often inadequate care for those who are some of London’s most vulnerable</a:t>
            </a:r>
            <a:r>
              <a:rPr lang="en-GB" sz="900" dirty="0" smtClean="0"/>
              <a:t>.</a:t>
            </a:r>
            <a:endParaRPr lang="en-GB" sz="1000" b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8745741" y="2186568"/>
            <a:ext cx="3924454" cy="31913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8732736" y="2187207"/>
            <a:ext cx="3866995" cy="313932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just">
              <a:spcBef>
                <a:spcPts val="280"/>
              </a:spcBef>
              <a:spcAft>
                <a:spcPts val="600"/>
              </a:spcAft>
            </a:pPr>
            <a:r>
              <a:rPr lang="en-GB" sz="1200" b="1" dirty="0" smtClean="0">
                <a:solidFill>
                  <a:srgbClr val="0072C6"/>
                </a:solidFill>
              </a:rPr>
              <a:t>How </a:t>
            </a:r>
            <a:r>
              <a:rPr lang="en-GB" sz="1200" b="1" dirty="0">
                <a:solidFill>
                  <a:srgbClr val="0072C6"/>
                </a:solidFill>
              </a:rPr>
              <a:t>is London’s crisis </a:t>
            </a:r>
            <a:r>
              <a:rPr lang="en-GB" sz="1200" b="1" dirty="0" smtClean="0">
                <a:solidFill>
                  <a:srgbClr val="0072C6"/>
                </a:solidFill>
              </a:rPr>
              <a:t>care system responding? </a:t>
            </a:r>
            <a:endParaRPr lang="en-GB" sz="1200" b="1" dirty="0">
              <a:solidFill>
                <a:srgbClr val="0072C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63753" y="2515721"/>
            <a:ext cx="2461583" cy="2483757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sz="1000" dirty="0">
                <a:solidFill>
                  <a:srgbClr val="3F3F3F"/>
                </a:solidFill>
              </a:rPr>
              <a:t>The </a:t>
            </a:r>
            <a:r>
              <a:rPr lang="en-GB" sz="1000" b="1" dirty="0">
                <a:solidFill>
                  <a:srgbClr val="3F3F3F"/>
                </a:solidFill>
              </a:rPr>
              <a:t>Health Based Place of Safety </a:t>
            </a:r>
            <a:r>
              <a:rPr lang="en-GB" sz="1000" b="1" dirty="0" smtClean="0">
                <a:solidFill>
                  <a:srgbClr val="3F3F3F"/>
                </a:solidFill>
              </a:rPr>
              <a:t>(HBPoS) specification </a:t>
            </a:r>
            <a:r>
              <a:rPr lang="en-GB" sz="1000" dirty="0">
                <a:solidFill>
                  <a:srgbClr val="3F3F3F"/>
                </a:solidFill>
              </a:rPr>
              <a:t>outlines the minimum standard of </a:t>
            </a:r>
            <a:r>
              <a:rPr lang="en-GB" sz="1000" dirty="0" smtClean="0">
                <a:solidFill>
                  <a:srgbClr val="3F3F3F"/>
                </a:solidFill>
              </a:rPr>
              <a:t>care London’s </a:t>
            </a:r>
            <a:r>
              <a:rPr lang="en-GB" sz="1000" dirty="0" err="1" smtClean="0">
                <a:solidFill>
                  <a:srgbClr val="3F3F3F"/>
                </a:solidFill>
              </a:rPr>
              <a:t>HBPoS</a:t>
            </a:r>
            <a:r>
              <a:rPr lang="en-GB" sz="1000" dirty="0" smtClean="0">
                <a:solidFill>
                  <a:srgbClr val="3F3F3F"/>
                </a:solidFill>
              </a:rPr>
              <a:t> sites </a:t>
            </a:r>
            <a:r>
              <a:rPr lang="en-GB" sz="1000" dirty="0">
                <a:solidFill>
                  <a:srgbClr val="3F3F3F"/>
                </a:solidFill>
              </a:rPr>
              <a:t>should offer. This </a:t>
            </a:r>
            <a:r>
              <a:rPr lang="en-GB" sz="1000" dirty="0" smtClean="0">
                <a:solidFill>
                  <a:srgbClr val="3F3F3F"/>
                </a:solidFill>
              </a:rPr>
              <a:t>includes details on staffing </a:t>
            </a:r>
            <a:r>
              <a:rPr lang="en-GB" sz="1000" dirty="0">
                <a:solidFill>
                  <a:srgbClr val="3F3F3F"/>
                </a:solidFill>
              </a:rPr>
              <a:t>requirements, </a:t>
            </a:r>
            <a:r>
              <a:rPr lang="en-GB" sz="1000" dirty="0" smtClean="0">
                <a:solidFill>
                  <a:srgbClr val="3F3F3F"/>
                </a:solidFill>
              </a:rPr>
              <a:t>governance arrangements, environment and facilities, and details on the mental health assessment process. </a:t>
            </a:r>
          </a:p>
          <a:p>
            <a:endParaRPr lang="en-GB" sz="300" dirty="0" smtClean="0">
              <a:solidFill>
                <a:srgbClr val="3F3F3F"/>
              </a:solidFill>
            </a:endParaRPr>
          </a:p>
          <a:p>
            <a:r>
              <a:rPr lang="en-GB" sz="1000" dirty="0" smtClean="0">
                <a:solidFill>
                  <a:srgbClr val="3F3F3F"/>
                </a:solidFill>
              </a:rPr>
              <a:t>The </a:t>
            </a:r>
            <a:r>
              <a:rPr lang="en-GB" sz="1000" b="1" dirty="0" smtClean="0">
                <a:solidFill>
                  <a:srgbClr val="3F3F3F"/>
                </a:solidFill>
              </a:rPr>
              <a:t>s136 pathway </a:t>
            </a:r>
            <a:r>
              <a:rPr lang="en-GB" sz="1000" dirty="0">
                <a:solidFill>
                  <a:srgbClr val="3F3F3F"/>
                </a:solidFill>
              </a:rPr>
              <a:t>looks at the roles and responsibilities of all stakeholders </a:t>
            </a:r>
            <a:r>
              <a:rPr lang="en-GB" sz="1000" dirty="0" smtClean="0">
                <a:solidFill>
                  <a:srgbClr val="3F3F3F"/>
                </a:solidFill>
              </a:rPr>
              <a:t>involved across the pathway, </a:t>
            </a:r>
            <a:r>
              <a:rPr lang="en-GB" sz="1000" dirty="0">
                <a:solidFill>
                  <a:srgbClr val="3F3F3F"/>
                </a:solidFill>
              </a:rPr>
              <a:t>it specifically focusses on the roles of the Police as well as the London </a:t>
            </a:r>
            <a:r>
              <a:rPr lang="en-GB" sz="1000" dirty="0" smtClean="0">
                <a:solidFill>
                  <a:srgbClr val="3F3F3F"/>
                </a:solidFill>
              </a:rPr>
              <a:t>Ambulance Service, AMHPs, A&amp;E </a:t>
            </a:r>
            <a:endParaRPr lang="en-GB" sz="1000" dirty="0" smtClean="0">
              <a:solidFill>
                <a:srgbClr val="3F3F3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168552" y="5536373"/>
            <a:ext cx="3600400" cy="395628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159852" y="5891270"/>
            <a:ext cx="360040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280"/>
              </a:spcBef>
              <a:spcAft>
                <a:spcPts val="280"/>
              </a:spcAft>
              <a:buClr>
                <a:srgbClr val="0072C6"/>
              </a:buClr>
              <a:buFont typeface="Wingdings" pitchFamily="2" charset="2"/>
              <a:buChar char="q"/>
            </a:pPr>
            <a:r>
              <a:rPr lang="en-GB" sz="1000" dirty="0">
                <a:solidFill>
                  <a:srgbClr val="3F3F3F"/>
                </a:solidFill>
              </a:rPr>
              <a:t>Improved </a:t>
            </a:r>
            <a:r>
              <a:rPr lang="en-GB" sz="1000" b="1" dirty="0">
                <a:solidFill>
                  <a:srgbClr val="3F3F3F"/>
                </a:solidFill>
              </a:rPr>
              <a:t>clarity of roles and responsibilities</a:t>
            </a:r>
            <a:r>
              <a:rPr lang="en-GB" sz="1000" dirty="0">
                <a:solidFill>
                  <a:srgbClr val="3F3F3F"/>
                </a:solidFill>
              </a:rPr>
              <a:t> along the </a:t>
            </a:r>
            <a:r>
              <a:rPr lang="en-GB" sz="1000" dirty="0" smtClean="0">
                <a:solidFill>
                  <a:srgbClr val="3F3F3F"/>
                </a:solidFill>
              </a:rPr>
              <a:t>pathway</a:t>
            </a:r>
            <a:endParaRPr lang="en-GB" sz="1000" dirty="0">
              <a:solidFill>
                <a:srgbClr val="3F3F3F"/>
              </a:solidFill>
            </a:endParaRPr>
          </a:p>
          <a:p>
            <a:pPr marL="171450" indent="-171450">
              <a:spcBef>
                <a:spcPts val="280"/>
              </a:spcBef>
              <a:spcAft>
                <a:spcPts val="280"/>
              </a:spcAft>
              <a:buClr>
                <a:srgbClr val="0072C6"/>
              </a:buClr>
              <a:buFont typeface="Wingdings" pitchFamily="2" charset="2"/>
              <a:buChar char="q"/>
            </a:pPr>
            <a:r>
              <a:rPr lang="en-GB" sz="1000" b="1" dirty="0">
                <a:solidFill>
                  <a:srgbClr val="3F3F3F"/>
                </a:solidFill>
              </a:rPr>
              <a:t>Streamlined</a:t>
            </a:r>
            <a:r>
              <a:rPr lang="en-GB" sz="1000" dirty="0">
                <a:solidFill>
                  <a:srgbClr val="3F3F3F"/>
                </a:solidFill>
              </a:rPr>
              <a:t> pathway to reduce delays </a:t>
            </a:r>
          </a:p>
          <a:p>
            <a:pPr marL="171450" lvl="0" indent="-171450">
              <a:spcBef>
                <a:spcPts val="280"/>
              </a:spcBef>
              <a:spcAft>
                <a:spcPts val="280"/>
              </a:spcAft>
              <a:buClr>
                <a:srgbClr val="0072C6"/>
              </a:buClr>
              <a:buFont typeface="Wingdings" pitchFamily="2" charset="2"/>
              <a:buChar char="q"/>
            </a:pPr>
            <a:r>
              <a:rPr lang="en-GB" sz="1000" dirty="0" smtClean="0">
                <a:solidFill>
                  <a:srgbClr val="3F3F3F"/>
                </a:solidFill>
              </a:rPr>
              <a:t>Ensuring the individual </a:t>
            </a:r>
            <a:r>
              <a:rPr lang="en-GB" sz="1000" dirty="0">
                <a:solidFill>
                  <a:srgbClr val="3F3F3F"/>
                </a:solidFill>
              </a:rPr>
              <a:t>is seen in the </a:t>
            </a:r>
            <a:r>
              <a:rPr lang="en-GB" sz="1000" b="1" dirty="0">
                <a:solidFill>
                  <a:srgbClr val="3F3F3F"/>
                </a:solidFill>
              </a:rPr>
              <a:t>most appropriate </a:t>
            </a:r>
            <a:r>
              <a:rPr lang="en-GB" sz="1000" b="1" dirty="0" smtClean="0">
                <a:solidFill>
                  <a:srgbClr val="3F3F3F"/>
                </a:solidFill>
              </a:rPr>
              <a:t>environment </a:t>
            </a:r>
            <a:r>
              <a:rPr lang="en-GB" sz="1000" dirty="0" smtClean="0">
                <a:solidFill>
                  <a:srgbClr val="3F3F3F"/>
                </a:solidFill>
              </a:rPr>
              <a:t>and less inappropriate use of A&amp;E</a:t>
            </a:r>
            <a:endParaRPr lang="en-GB" sz="1000" dirty="0">
              <a:solidFill>
                <a:srgbClr val="3F3F3F"/>
              </a:solidFill>
            </a:endParaRPr>
          </a:p>
          <a:p>
            <a:pPr marL="171450" indent="-171450">
              <a:spcBef>
                <a:spcPts val="280"/>
              </a:spcBef>
              <a:spcAft>
                <a:spcPts val="280"/>
              </a:spcAft>
              <a:buClr>
                <a:srgbClr val="0072C6"/>
              </a:buClr>
              <a:buFont typeface="Wingdings" pitchFamily="2" charset="2"/>
              <a:buChar char="q"/>
            </a:pPr>
            <a:r>
              <a:rPr lang="en-GB" sz="1000" b="1" dirty="0">
                <a:solidFill>
                  <a:srgbClr val="3F3F3F"/>
                </a:solidFill>
              </a:rPr>
              <a:t>Parallel </a:t>
            </a:r>
            <a:r>
              <a:rPr lang="en-GB" sz="1000" b="1" dirty="0" smtClean="0">
                <a:solidFill>
                  <a:srgbClr val="3F3F3F"/>
                </a:solidFill>
              </a:rPr>
              <a:t>assessments </a:t>
            </a:r>
            <a:r>
              <a:rPr lang="en-GB" sz="1000" dirty="0" smtClean="0">
                <a:solidFill>
                  <a:srgbClr val="3F3F3F"/>
                </a:solidFill>
              </a:rPr>
              <a:t>of physical and </a:t>
            </a:r>
            <a:r>
              <a:rPr lang="en-GB" sz="1000" dirty="0">
                <a:solidFill>
                  <a:srgbClr val="3F3F3F"/>
                </a:solidFill>
              </a:rPr>
              <a:t>mental </a:t>
            </a:r>
            <a:r>
              <a:rPr lang="en-GB" sz="1000" dirty="0" smtClean="0">
                <a:solidFill>
                  <a:srgbClr val="3F3F3F"/>
                </a:solidFill>
              </a:rPr>
              <a:t>health</a:t>
            </a:r>
            <a:endParaRPr lang="en-GB" sz="1000" b="1" dirty="0">
              <a:solidFill>
                <a:srgbClr val="3F3F3F"/>
              </a:solidFill>
            </a:endParaRPr>
          </a:p>
          <a:p>
            <a:pPr marL="171450" indent="-171450" algn="just">
              <a:buClr>
                <a:srgbClr val="33BBB1"/>
              </a:buClr>
              <a:buFont typeface="Wingdings" pitchFamily="2" charset="2"/>
              <a:buChar char="Ø"/>
            </a:pPr>
            <a:endParaRPr lang="en-GB" sz="1000" b="1" dirty="0">
              <a:solidFill>
                <a:srgbClr val="3F3F3F"/>
              </a:solidFill>
            </a:endParaRPr>
          </a:p>
        </p:txBody>
      </p:sp>
      <p:sp>
        <p:nvSpPr>
          <p:cNvPr id="1066" name="Rectangle 1065"/>
          <p:cNvSpPr/>
          <p:nvPr/>
        </p:nvSpPr>
        <p:spPr>
          <a:xfrm>
            <a:off x="4168551" y="5557528"/>
            <a:ext cx="3600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200" b="1" dirty="0">
                <a:solidFill>
                  <a:srgbClr val="0072C6"/>
                </a:solidFill>
              </a:rPr>
              <a:t>B</a:t>
            </a:r>
            <a:r>
              <a:rPr lang="en-GB" sz="1200" b="1" dirty="0" smtClean="0">
                <a:solidFill>
                  <a:srgbClr val="0072C6"/>
                </a:solidFill>
              </a:rPr>
              <a:t>enefits of the new </a:t>
            </a:r>
            <a:r>
              <a:rPr lang="en-GB" sz="1200" b="1" dirty="0">
                <a:solidFill>
                  <a:srgbClr val="0072C6"/>
                </a:solidFill>
              </a:rPr>
              <a:t>p</a:t>
            </a:r>
            <a:r>
              <a:rPr lang="en-GB" sz="1200" b="1" dirty="0" smtClean="0">
                <a:solidFill>
                  <a:srgbClr val="0072C6"/>
                </a:solidFill>
              </a:rPr>
              <a:t>athway and </a:t>
            </a:r>
            <a:r>
              <a:rPr lang="en-GB" sz="1200" b="1" dirty="0">
                <a:solidFill>
                  <a:srgbClr val="0072C6"/>
                </a:solidFill>
              </a:rPr>
              <a:t>s</a:t>
            </a:r>
            <a:r>
              <a:rPr lang="en-GB" sz="1200" b="1" dirty="0" smtClean="0">
                <a:solidFill>
                  <a:srgbClr val="0072C6"/>
                </a:solidFill>
              </a:rPr>
              <a:t>pecification</a:t>
            </a:r>
            <a:endParaRPr lang="en-GB" sz="1200" b="1" dirty="0" smtClean="0">
              <a:solidFill>
                <a:srgbClr val="FF0000"/>
              </a:solidFill>
            </a:endParaRPr>
          </a:p>
        </p:txBody>
      </p:sp>
      <p:grpSp>
        <p:nvGrpSpPr>
          <p:cNvPr id="1070" name="Group 1069"/>
          <p:cNvGrpSpPr/>
          <p:nvPr/>
        </p:nvGrpSpPr>
        <p:grpSpPr>
          <a:xfrm>
            <a:off x="2351725" y="2195652"/>
            <a:ext cx="6281324" cy="3199654"/>
            <a:chOff x="2978704" y="2185340"/>
            <a:chExt cx="5680432" cy="3199654"/>
          </a:xfrm>
        </p:grpSpPr>
        <p:sp>
          <p:nvSpPr>
            <p:cNvPr id="202" name="Rectangle 201"/>
            <p:cNvSpPr/>
            <p:nvPr/>
          </p:nvSpPr>
          <p:spPr>
            <a:xfrm>
              <a:off x="2978704" y="2249149"/>
              <a:ext cx="2090703" cy="2045175"/>
            </a:xfrm>
            <a:prstGeom prst="rect">
              <a:avLst/>
            </a:prstGeom>
          </p:spPr>
          <p:txBody>
            <a:bodyPr wrap="square" lIns="128016" tIns="64008" rIns="128016" bIns="64008">
              <a:spAutoFit/>
            </a:bodyPr>
            <a:lstStyle/>
            <a:p>
              <a:pPr>
                <a:spcBef>
                  <a:spcPts val="280"/>
                </a:spcBef>
                <a:spcAft>
                  <a:spcPts val="600"/>
                </a:spcAft>
              </a:pPr>
              <a:r>
                <a:rPr lang="en-GB" sz="1200" b="1" dirty="0">
                  <a:solidFill>
                    <a:srgbClr val="0072C6"/>
                  </a:solidFill>
                </a:rPr>
                <a:t>Case for c</a:t>
              </a:r>
              <a:r>
                <a:rPr lang="en-GB" sz="1200" b="1" dirty="0" smtClean="0">
                  <a:solidFill>
                    <a:srgbClr val="0072C6"/>
                  </a:solidFill>
                </a:rPr>
                <a:t>hange</a:t>
              </a:r>
              <a:endParaRPr lang="en-GB" sz="1200" b="1" dirty="0">
                <a:solidFill>
                  <a:srgbClr val="0072C6"/>
                </a:solidFill>
              </a:endParaRPr>
            </a:p>
            <a:p>
              <a:pPr>
                <a:spcBef>
                  <a:spcPts val="280"/>
                </a:spcBef>
                <a:spcAft>
                  <a:spcPts val="280"/>
                </a:spcAft>
              </a:pPr>
              <a:r>
                <a:rPr lang="en-GB" sz="1000" dirty="0" smtClean="0"/>
                <a:t>London </a:t>
              </a:r>
              <a:r>
                <a:rPr lang="en-GB" sz="1000" dirty="0"/>
                <a:t>service user’s continue to describe the poor quality of mental health crisis care largely due to services that fail to meet their needs and lack basic respect, warmth and </a:t>
              </a:r>
              <a:r>
                <a:rPr lang="en-GB" sz="1000" dirty="0" smtClean="0"/>
                <a:t>compassion.</a:t>
              </a:r>
            </a:p>
            <a:p>
              <a:pPr>
                <a:spcBef>
                  <a:spcPts val="280"/>
                </a:spcBef>
                <a:spcAft>
                  <a:spcPts val="280"/>
                </a:spcAft>
              </a:pPr>
              <a:r>
                <a:rPr lang="en-GB" sz="1000" dirty="0"/>
                <a:t>This is occurring whilst London has seen </a:t>
              </a:r>
              <a:r>
                <a:rPr lang="en-GB" sz="1000" dirty="0" smtClean="0"/>
                <a:t>an 8% </a:t>
              </a:r>
              <a:r>
                <a:rPr lang="en-GB" sz="1000" dirty="0"/>
                <a:t>increase in section 136 detentions and this is expected to rise. </a:t>
              </a: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397421" y="4260214"/>
              <a:ext cx="2196595" cy="103413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en-GB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6445073" y="4286232"/>
              <a:ext cx="2116519" cy="1098762"/>
            </a:xfrm>
            <a:prstGeom prst="rect">
              <a:avLst/>
            </a:prstGeom>
            <a:noFill/>
          </p:spPr>
          <p:txBody>
            <a:bodyPr wrap="square" lIns="128016" tIns="64008" rIns="128016" bIns="64008" rtlCol="0">
              <a:spAutoFit/>
            </a:bodyPr>
            <a:lstStyle/>
            <a:p>
              <a:pPr algn="ctr">
                <a:spcAft>
                  <a:spcPts val="1680"/>
                </a:spcAft>
              </a:pPr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‘</a:t>
              </a:r>
              <a:r>
                <a:rPr lang="en-GB" sz="900" i="1" dirty="0"/>
                <a:t>Police and LAS waited five hours with a suicidal lady detained under s136 before being able to access a HBPoS. </a:t>
              </a:r>
              <a:r>
                <a:rPr lang="en-GB" sz="900" i="1" dirty="0" smtClean="0"/>
                <a:t>During </a:t>
              </a:r>
              <a:r>
                <a:rPr lang="en-GB" sz="900" i="1" dirty="0"/>
                <a:t>this time the female who was extremely distressed and cold had no access to drink or toilet facilities.’ </a:t>
              </a:r>
              <a:r>
                <a:rPr lang="en-GB" sz="900" dirty="0"/>
                <a:t>MET Police 2015</a:t>
              </a:r>
            </a:p>
          </p:txBody>
        </p:sp>
        <p:pic>
          <p:nvPicPr>
            <p:cNvPr id="205" name="Picture 20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1583" y="3018575"/>
              <a:ext cx="438806" cy="1090752"/>
            </a:xfrm>
            <a:prstGeom prst="rect">
              <a:avLst/>
            </a:prstGeom>
          </p:spPr>
        </p:pic>
        <p:sp>
          <p:nvSpPr>
            <p:cNvPr id="206" name="Rounded Rectangular Callout 205"/>
            <p:cNvSpPr/>
            <p:nvPr/>
          </p:nvSpPr>
          <p:spPr>
            <a:xfrm>
              <a:off x="6037361" y="2273158"/>
              <a:ext cx="2595687" cy="677467"/>
            </a:xfrm>
            <a:prstGeom prst="wedgeRoundRectCallout">
              <a:avLst>
                <a:gd name="adj1" fmla="val 35893"/>
                <a:gd name="adj2" fmla="val 69907"/>
                <a:gd name="adj3" fmla="val 16667"/>
              </a:avLst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28016" tIns="64008" rIns="128016" bIns="64008" rtlCol="0" anchor="ctr"/>
            <a:lstStyle/>
            <a:p>
              <a:pPr algn="ctr">
                <a:defRPr/>
              </a:pPr>
              <a:endParaRPr lang="en-GB" kern="0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208" name="Picture 20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102" y="4109327"/>
              <a:ext cx="570305" cy="1235149"/>
            </a:xfrm>
            <a:prstGeom prst="rect">
              <a:avLst/>
            </a:prstGeom>
          </p:spPr>
        </p:pic>
        <p:sp>
          <p:nvSpPr>
            <p:cNvPr id="209" name="Rounded Rectangular Callout 208"/>
            <p:cNvSpPr/>
            <p:nvPr/>
          </p:nvSpPr>
          <p:spPr>
            <a:xfrm>
              <a:off x="5150222" y="3549851"/>
              <a:ext cx="1128200" cy="1738422"/>
            </a:xfrm>
            <a:prstGeom prst="wedgeRoundRectCallout">
              <a:avLst>
                <a:gd name="adj1" fmla="val -69342"/>
                <a:gd name="adj2" fmla="val -11756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128016" tIns="64008" rIns="128016" bIns="64008" rtlCol="0" anchor="ctr"/>
            <a:lstStyle/>
            <a:p>
              <a:pPr algn="ctr">
                <a:defRPr/>
              </a:pPr>
              <a:endParaRPr lang="en-GB" kern="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5159426" y="3592682"/>
              <a:ext cx="1086237" cy="165276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lIns="128016" tIns="64008" rIns="128016" bIns="64008" rtlCol="0">
              <a:spAutoFit/>
            </a:bodyPr>
            <a:lstStyle/>
            <a:p>
              <a:pPr algn="ctr"/>
              <a:r>
                <a:rPr lang="en-GB" sz="900" i="1" dirty="0"/>
                <a:t>‘The room where I waited was so depressing.</a:t>
              </a:r>
            </a:p>
            <a:p>
              <a:pPr algn="ctr"/>
              <a:r>
                <a:rPr lang="en-GB" sz="900" i="1" dirty="0"/>
                <a:t>It was bare with just a chair and a mattress against the wall. The door was left open and everyone stared as they went by’.</a:t>
              </a:r>
            </a:p>
          </p:txBody>
        </p:sp>
        <p:sp>
          <p:nvSpPr>
            <p:cNvPr id="211" name="Oval 210"/>
            <p:cNvSpPr/>
            <p:nvPr/>
          </p:nvSpPr>
          <p:spPr>
            <a:xfrm>
              <a:off x="5069407" y="2293957"/>
              <a:ext cx="1087356" cy="97930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142683" y="2414024"/>
              <a:ext cx="1022844" cy="821763"/>
            </a:xfrm>
            <a:prstGeom prst="rect">
              <a:avLst/>
            </a:prstGeom>
            <a:noFill/>
          </p:spPr>
          <p:txBody>
            <a:bodyPr wrap="square" lIns="128016" tIns="64008" rIns="128016" bIns="64008" rtlCol="0">
              <a:spAutoFit/>
            </a:bodyPr>
            <a:lstStyle/>
            <a:p>
              <a:pPr algn="ctr"/>
              <a:r>
                <a:rPr lang="en-GB" sz="900" dirty="0"/>
                <a:t>Only </a:t>
              </a:r>
              <a:r>
                <a:rPr lang="en-GB" sz="900" b="1" dirty="0"/>
                <a:t>27%</a:t>
              </a:r>
              <a:r>
                <a:rPr lang="en-GB" sz="900" dirty="0"/>
                <a:t> of Londoners </a:t>
              </a:r>
              <a:r>
                <a:rPr lang="en-GB" sz="900" dirty="0" smtClean="0"/>
                <a:t>feel they receive </a:t>
              </a:r>
              <a:r>
                <a:rPr lang="en-GB" sz="900" dirty="0"/>
                <a:t>help in a timely </a:t>
              </a:r>
              <a:r>
                <a:rPr lang="en-GB" sz="900" dirty="0" smtClean="0"/>
                <a:t>way. </a:t>
              </a:r>
              <a:endParaRPr lang="en-GB" sz="900" dirty="0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978704" y="2185340"/>
              <a:ext cx="5680432" cy="3181012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en-GB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3092431" y="4286232"/>
              <a:ext cx="1505433" cy="99180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en-GB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092430" y="4358240"/>
              <a:ext cx="1533067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/>
                <a:t>Only </a:t>
              </a:r>
              <a:r>
                <a:rPr lang="en-GB" sz="900" b="1" dirty="0"/>
                <a:t>36%</a:t>
              </a:r>
              <a:r>
                <a:rPr lang="en-GB" sz="900" dirty="0"/>
                <a:t> of Londoners  experiencing a  mental </a:t>
              </a:r>
              <a:r>
                <a:rPr lang="en-GB" sz="900" dirty="0" smtClean="0"/>
                <a:t>health crisis feel they are listened  </a:t>
              </a:r>
              <a:r>
                <a:rPr lang="en-GB" sz="900" dirty="0"/>
                <a:t>to, taken seriously and </a:t>
              </a:r>
              <a:r>
                <a:rPr lang="en-GB" sz="900" dirty="0" smtClean="0"/>
                <a:t>treated </a:t>
              </a:r>
              <a:r>
                <a:rPr lang="en-GB" sz="900" dirty="0"/>
                <a:t>with compassion. </a:t>
              </a:r>
            </a:p>
          </p:txBody>
        </p:sp>
        <p:sp>
          <p:nvSpPr>
            <p:cNvPr id="216" name="Oval 215"/>
            <p:cNvSpPr/>
            <p:nvPr/>
          </p:nvSpPr>
          <p:spPr>
            <a:xfrm>
              <a:off x="6357977" y="3048947"/>
              <a:ext cx="1836265" cy="113507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6540020" y="3203497"/>
              <a:ext cx="1507386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 smtClean="0"/>
                <a:t>More than </a:t>
              </a:r>
              <a:r>
                <a:rPr lang="en-GB" sz="900" b="1" dirty="0" smtClean="0"/>
                <a:t>75%</a:t>
              </a:r>
              <a:r>
                <a:rPr lang="en-GB" sz="900" dirty="0" smtClean="0"/>
                <a:t> of Londoners taken to a HBPoS felt staff did not communicate effectively with each other to coordinate their care</a:t>
              </a:r>
              <a:r>
                <a:rPr lang="en-GB" sz="1000" dirty="0" smtClean="0"/>
                <a:t>. </a:t>
              </a:r>
              <a:endParaRPr lang="en-GB" sz="1000" dirty="0"/>
            </a:p>
          </p:txBody>
        </p:sp>
      </p:grpSp>
      <p:sp>
        <p:nvSpPr>
          <p:cNvPr id="221" name="Rectangle 220"/>
          <p:cNvSpPr/>
          <p:nvPr/>
        </p:nvSpPr>
        <p:spPr>
          <a:xfrm>
            <a:off x="7912968" y="5536374"/>
            <a:ext cx="4757228" cy="395628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GB"/>
          </a:p>
        </p:txBody>
      </p:sp>
      <p:sp>
        <p:nvSpPr>
          <p:cNvPr id="226" name="Rectangle 225"/>
          <p:cNvSpPr/>
          <p:nvPr/>
        </p:nvSpPr>
        <p:spPr>
          <a:xfrm>
            <a:off x="7892151" y="5541804"/>
            <a:ext cx="3073539" cy="313932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just">
              <a:spcBef>
                <a:spcPts val="280"/>
              </a:spcBef>
              <a:spcAft>
                <a:spcPts val="280"/>
              </a:spcAft>
              <a:defRPr/>
            </a:pPr>
            <a:r>
              <a:rPr lang="en-GB" sz="1200" b="1" dirty="0">
                <a:solidFill>
                  <a:srgbClr val="0072C6"/>
                </a:solidFill>
              </a:rPr>
              <a:t>Next s</a:t>
            </a:r>
            <a:r>
              <a:rPr lang="en-GB" sz="1200" b="1" dirty="0" smtClean="0">
                <a:solidFill>
                  <a:srgbClr val="0072C6"/>
                </a:solidFill>
              </a:rPr>
              <a:t>teps </a:t>
            </a:r>
            <a:endParaRPr lang="en-GB" sz="1200" b="1" dirty="0">
              <a:solidFill>
                <a:srgbClr val="0072C6"/>
              </a:solidFill>
            </a:endParaRPr>
          </a:p>
        </p:txBody>
      </p:sp>
      <p:sp>
        <p:nvSpPr>
          <p:cNvPr id="1074" name="Rectangle 1073"/>
          <p:cNvSpPr/>
          <p:nvPr/>
        </p:nvSpPr>
        <p:spPr>
          <a:xfrm>
            <a:off x="7912968" y="5930994"/>
            <a:ext cx="4757228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280"/>
              </a:spcBef>
              <a:spcAft>
                <a:spcPts val="280"/>
              </a:spcAft>
            </a:pPr>
            <a:r>
              <a:rPr lang="en-GB" sz="1000" b="1" dirty="0"/>
              <a:t>S136 pathway:</a:t>
            </a:r>
          </a:p>
          <a:p>
            <a:pPr marL="171450" lvl="0" indent="-171450">
              <a:spcBef>
                <a:spcPts val="280"/>
              </a:spcBef>
              <a:spcAft>
                <a:spcPts val="280"/>
              </a:spcAft>
              <a:buClr>
                <a:srgbClr val="0072C6"/>
              </a:buClr>
              <a:buFont typeface="Wingdings" pitchFamily="2" charset="2"/>
              <a:buChar char="q"/>
            </a:pPr>
            <a:r>
              <a:rPr lang="en-GB" sz="1000" dirty="0" smtClean="0"/>
              <a:t>The </a:t>
            </a:r>
            <a:r>
              <a:rPr lang="en-GB" sz="1000" dirty="0"/>
              <a:t>programme will work with London’s crisis care system to </a:t>
            </a:r>
            <a:r>
              <a:rPr lang="en-GB" sz="1000" b="1" dirty="0"/>
              <a:t>operationalise </a:t>
            </a:r>
            <a:r>
              <a:rPr lang="en-GB" sz="1000" b="1" dirty="0" smtClean="0"/>
              <a:t>the pathway </a:t>
            </a:r>
            <a:r>
              <a:rPr lang="en-GB" sz="1000" dirty="0" smtClean="0"/>
              <a:t>ensuring </a:t>
            </a:r>
            <a:r>
              <a:rPr lang="en-GB" sz="1000" dirty="0"/>
              <a:t>a consistent approach across the </a:t>
            </a:r>
            <a:r>
              <a:rPr lang="en-GB" sz="1000" dirty="0" smtClean="0"/>
              <a:t>capital.  </a:t>
            </a:r>
          </a:p>
          <a:p>
            <a:pPr marL="171450" lvl="0" indent="-171450">
              <a:spcBef>
                <a:spcPts val="280"/>
              </a:spcBef>
              <a:spcAft>
                <a:spcPts val="600"/>
              </a:spcAft>
              <a:buClr>
                <a:srgbClr val="0072C6"/>
              </a:buClr>
              <a:buFont typeface="Wingdings" pitchFamily="2" charset="2"/>
              <a:buChar char="q"/>
            </a:pPr>
            <a:r>
              <a:rPr lang="en-GB" sz="1000" dirty="0" smtClean="0"/>
              <a:t>A </a:t>
            </a:r>
            <a:r>
              <a:rPr lang="en-GB" sz="1000" b="1" dirty="0">
                <a:solidFill>
                  <a:srgbClr val="3F3F3F"/>
                </a:solidFill>
              </a:rPr>
              <a:t>London </a:t>
            </a:r>
            <a:r>
              <a:rPr lang="en-GB" sz="1000" b="1" dirty="0" smtClean="0">
                <a:solidFill>
                  <a:srgbClr val="3F3F3F"/>
                </a:solidFill>
              </a:rPr>
              <a:t>crisis care delivery </a:t>
            </a:r>
            <a:r>
              <a:rPr lang="en-GB" sz="1000" b="1" dirty="0">
                <a:solidFill>
                  <a:srgbClr val="3F3F3F"/>
                </a:solidFill>
              </a:rPr>
              <a:t>plan </a:t>
            </a:r>
            <a:r>
              <a:rPr lang="en-GB" sz="1000" dirty="0">
                <a:solidFill>
                  <a:srgbClr val="3F3F3F"/>
                </a:solidFill>
              </a:rPr>
              <a:t>is </a:t>
            </a:r>
            <a:r>
              <a:rPr lang="en-GB" sz="1000" dirty="0"/>
              <a:t>in development to identify work required to operationalise the pathway and align with existing crisis care programmes across London to provide overall improvements to the system. </a:t>
            </a:r>
            <a:endParaRPr lang="en-GB" sz="1000" dirty="0" smtClean="0"/>
          </a:p>
          <a:p>
            <a:pPr>
              <a:spcBef>
                <a:spcPts val="280"/>
              </a:spcBef>
              <a:spcAft>
                <a:spcPts val="280"/>
              </a:spcAft>
              <a:buClr>
                <a:srgbClr val="0072C6"/>
              </a:buClr>
            </a:pPr>
            <a:r>
              <a:rPr lang="en-GB" sz="1000" b="1" dirty="0" smtClean="0">
                <a:solidFill>
                  <a:srgbClr val="3F3F3F"/>
                </a:solidFill>
              </a:rPr>
              <a:t>HBPoS specification:</a:t>
            </a:r>
            <a:endParaRPr lang="en-GB" sz="1000" b="1" dirty="0">
              <a:solidFill>
                <a:srgbClr val="3F3F3F"/>
              </a:solidFill>
            </a:endParaRPr>
          </a:p>
          <a:p>
            <a:pPr marL="171450" indent="-171450">
              <a:spcBef>
                <a:spcPts val="280"/>
              </a:spcBef>
              <a:spcAft>
                <a:spcPts val="280"/>
              </a:spcAft>
              <a:buClr>
                <a:srgbClr val="0072C6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en-GB" sz="1000" dirty="0">
                <a:solidFill>
                  <a:srgbClr val="3F3F3F"/>
                </a:solidFill>
              </a:rPr>
              <a:t>To support London in meeting the new HBPoS specification an options appraisal will take place specifically looking at HBPoS site configuration across London. </a:t>
            </a:r>
          </a:p>
          <a:p>
            <a:pPr marL="171450" indent="-171450">
              <a:spcBef>
                <a:spcPts val="280"/>
              </a:spcBef>
              <a:spcAft>
                <a:spcPts val="280"/>
              </a:spcAft>
              <a:buClr>
                <a:srgbClr val="0072C6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en-GB" sz="1000" dirty="0"/>
              <a:t>It will be informed by a baseline data collection and the evaluation of </a:t>
            </a:r>
            <a:r>
              <a:rPr lang="en-GB" sz="1000" dirty="0" smtClean="0"/>
              <a:t> </a:t>
            </a:r>
            <a:r>
              <a:rPr lang="en-GB" sz="1000" dirty="0" smtClean="0"/>
              <a:t>South London and </a:t>
            </a:r>
            <a:r>
              <a:rPr lang="en-GB" sz="1000" dirty="0" err="1" smtClean="0"/>
              <a:t>Maudlsey’s</a:t>
            </a:r>
            <a:r>
              <a:rPr lang="en-GB" sz="1000" dirty="0" smtClean="0"/>
              <a:t> </a:t>
            </a:r>
            <a:r>
              <a:rPr lang="en-GB" sz="1000" dirty="0" smtClean="0"/>
              <a:t>(SLAM</a:t>
            </a:r>
            <a:r>
              <a:rPr lang="en-GB" sz="1000" dirty="0" smtClean="0"/>
              <a:t>)  new </a:t>
            </a:r>
            <a:r>
              <a:rPr lang="en-GB" sz="1000" dirty="0" err="1" smtClean="0"/>
              <a:t>HBPoS</a:t>
            </a:r>
            <a:r>
              <a:rPr lang="en-GB" sz="1000" dirty="0" smtClean="0"/>
              <a:t> model where they are consolidating four </a:t>
            </a:r>
            <a:r>
              <a:rPr lang="en-GB" sz="1000" dirty="0"/>
              <a:t>HBPoS sites into one </a:t>
            </a:r>
            <a:r>
              <a:rPr lang="en-GB" sz="1000" dirty="0" smtClean="0"/>
              <a:t>site </a:t>
            </a:r>
            <a:r>
              <a:rPr lang="en-GB" sz="1000" dirty="0" smtClean="0"/>
              <a:t>and piloting the new London </a:t>
            </a:r>
            <a:r>
              <a:rPr lang="en-GB" sz="1000" dirty="0" err="1" smtClean="0"/>
              <a:t>HBPoS</a:t>
            </a:r>
            <a:r>
              <a:rPr lang="en-GB" sz="1000" dirty="0" smtClean="0"/>
              <a:t> specification.</a:t>
            </a:r>
            <a:endParaRPr lang="en-GB" sz="1000" b="1" dirty="0"/>
          </a:p>
          <a:p>
            <a:pPr marL="171450" lvl="0" indent="-171450">
              <a:spcBef>
                <a:spcPts val="280"/>
              </a:spcBef>
              <a:spcAft>
                <a:spcPts val="280"/>
              </a:spcAft>
              <a:buClr>
                <a:srgbClr val="0072C6"/>
              </a:buClr>
              <a:buFont typeface="Wingdings" pitchFamily="2" charset="2"/>
              <a:buChar char="q"/>
              <a:tabLst>
                <a:tab pos="457200" algn="l"/>
              </a:tabLst>
            </a:pPr>
            <a:r>
              <a:rPr lang="en-GB" sz="1000" dirty="0" smtClean="0"/>
              <a:t>An </a:t>
            </a:r>
            <a:r>
              <a:rPr lang="en-GB" sz="1000" dirty="0"/>
              <a:t>investment case will be developed </a:t>
            </a:r>
            <a:r>
              <a:rPr lang="en-GB" sz="1000" dirty="0" smtClean="0"/>
              <a:t>based on the </a:t>
            </a:r>
            <a:r>
              <a:rPr lang="en-GB" sz="1000" dirty="0"/>
              <a:t>preferred option </a:t>
            </a:r>
            <a:r>
              <a:rPr lang="en-GB" sz="1000" dirty="0" smtClean="0"/>
              <a:t>which will look at the wider crisis care system. The investment case will support to Sustainability </a:t>
            </a:r>
            <a:r>
              <a:rPr lang="en-GB" sz="1000" dirty="0" smtClean="0"/>
              <a:t>and Transformation Plan (STP)  </a:t>
            </a:r>
            <a:r>
              <a:rPr lang="en-GB" sz="1000" dirty="0" smtClean="0"/>
              <a:t>footprints to make local decisions regarding future </a:t>
            </a:r>
            <a:r>
              <a:rPr lang="en-GB" sz="1000" dirty="0"/>
              <a:t>HBPoS provision and other system changes.   </a:t>
            </a:r>
            <a:endParaRPr lang="en-GB" sz="850" dirty="0"/>
          </a:p>
        </p:txBody>
      </p:sp>
      <p:sp>
        <p:nvSpPr>
          <p:cNvPr id="1078" name="Rectangle 1077"/>
          <p:cNvSpPr/>
          <p:nvPr/>
        </p:nvSpPr>
        <p:spPr>
          <a:xfrm>
            <a:off x="4168552" y="7148591"/>
            <a:ext cx="1625648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280"/>
              </a:spcBef>
              <a:spcAft>
                <a:spcPts val="280"/>
              </a:spcAft>
              <a:buClr>
                <a:srgbClr val="0072C6"/>
              </a:buClr>
              <a:buFont typeface="Wingdings" pitchFamily="2" charset="2"/>
              <a:buChar char="q"/>
            </a:pPr>
            <a:r>
              <a:rPr lang="en-GB" sz="1000" dirty="0">
                <a:solidFill>
                  <a:srgbClr val="3F3F3F"/>
                </a:solidFill>
              </a:rPr>
              <a:t>Ensuring </a:t>
            </a:r>
            <a:r>
              <a:rPr lang="en-GB" sz="1000" b="1" dirty="0">
                <a:solidFill>
                  <a:srgbClr val="3F3F3F"/>
                </a:solidFill>
              </a:rPr>
              <a:t>dedicated 24/7 staff </a:t>
            </a:r>
            <a:r>
              <a:rPr lang="en-GB" sz="1000" dirty="0">
                <a:solidFill>
                  <a:srgbClr val="3F3F3F"/>
                </a:solidFill>
              </a:rPr>
              <a:t>for HBPoS sites to ensure 24/7 access for </a:t>
            </a:r>
            <a:r>
              <a:rPr lang="en-GB" sz="1000" dirty="0" smtClean="0">
                <a:solidFill>
                  <a:srgbClr val="3F3F3F"/>
                </a:solidFill>
              </a:rPr>
              <a:t>patients</a:t>
            </a:r>
            <a:endParaRPr lang="en-GB" sz="1000" dirty="0">
              <a:solidFill>
                <a:srgbClr val="3F3F3F"/>
              </a:solidFill>
            </a:endParaRPr>
          </a:p>
          <a:p>
            <a:pPr marL="171450" indent="-171450">
              <a:spcBef>
                <a:spcPts val="280"/>
              </a:spcBef>
              <a:spcAft>
                <a:spcPts val="280"/>
              </a:spcAft>
              <a:buClr>
                <a:srgbClr val="0072C6"/>
              </a:buClr>
              <a:buFont typeface="Wingdings" pitchFamily="2" charset="2"/>
              <a:buChar char="q"/>
            </a:pPr>
            <a:r>
              <a:rPr lang="en-GB" sz="1000" dirty="0">
                <a:solidFill>
                  <a:srgbClr val="3F3F3F"/>
                </a:solidFill>
              </a:rPr>
              <a:t>Greater </a:t>
            </a:r>
            <a:r>
              <a:rPr lang="en-GB" sz="1000" b="1" dirty="0">
                <a:solidFill>
                  <a:srgbClr val="3F3F3F"/>
                </a:solidFill>
              </a:rPr>
              <a:t>collaboration</a:t>
            </a:r>
            <a:r>
              <a:rPr lang="en-GB" sz="1000" dirty="0">
                <a:solidFill>
                  <a:srgbClr val="3F3F3F"/>
                </a:solidFill>
              </a:rPr>
              <a:t> across the system between </a:t>
            </a:r>
            <a:r>
              <a:rPr lang="en-GB" sz="1000" dirty="0" smtClean="0">
                <a:solidFill>
                  <a:srgbClr val="3F3F3F"/>
                </a:solidFill>
              </a:rPr>
              <a:t>mental </a:t>
            </a:r>
            <a:r>
              <a:rPr lang="en-GB" sz="1000" dirty="0">
                <a:solidFill>
                  <a:srgbClr val="3F3F3F"/>
                </a:solidFill>
              </a:rPr>
              <a:t>h</a:t>
            </a:r>
            <a:r>
              <a:rPr lang="en-GB" sz="1000" dirty="0" smtClean="0">
                <a:solidFill>
                  <a:srgbClr val="3F3F3F"/>
                </a:solidFill>
              </a:rPr>
              <a:t>ealth </a:t>
            </a:r>
            <a:r>
              <a:rPr lang="en-GB" sz="1000" dirty="0">
                <a:solidFill>
                  <a:srgbClr val="3F3F3F"/>
                </a:solidFill>
              </a:rPr>
              <a:t>and </a:t>
            </a:r>
            <a:r>
              <a:rPr lang="en-GB" sz="1000" dirty="0" smtClean="0">
                <a:solidFill>
                  <a:srgbClr val="3F3F3F"/>
                </a:solidFill>
              </a:rPr>
              <a:t>acute </a:t>
            </a:r>
            <a:r>
              <a:rPr lang="en-GB" sz="1000" dirty="0">
                <a:solidFill>
                  <a:srgbClr val="3F3F3F"/>
                </a:solidFill>
              </a:rPr>
              <a:t>t</a:t>
            </a:r>
            <a:r>
              <a:rPr lang="en-GB" sz="1000" dirty="0" smtClean="0">
                <a:solidFill>
                  <a:srgbClr val="3F3F3F"/>
                </a:solidFill>
              </a:rPr>
              <a:t>rusts </a:t>
            </a:r>
            <a:r>
              <a:rPr lang="en-GB" sz="1000" dirty="0">
                <a:solidFill>
                  <a:srgbClr val="3F3F3F"/>
                </a:solidFill>
              </a:rPr>
              <a:t>and key partners to improve </a:t>
            </a:r>
            <a:r>
              <a:rPr lang="en-GB" sz="1000" b="1" dirty="0">
                <a:solidFill>
                  <a:srgbClr val="3F3F3F"/>
                </a:solidFill>
              </a:rPr>
              <a:t>joint working across the system. </a:t>
            </a:r>
          </a:p>
        </p:txBody>
      </p:sp>
      <p:grpSp>
        <p:nvGrpSpPr>
          <p:cNvPr id="1065" name="Group 1064"/>
          <p:cNvGrpSpPr/>
          <p:nvPr/>
        </p:nvGrpSpPr>
        <p:grpSpPr>
          <a:xfrm>
            <a:off x="107478" y="5528010"/>
            <a:ext cx="3912268" cy="3956288"/>
            <a:chOff x="61980" y="5496627"/>
            <a:chExt cx="3793876" cy="4006449"/>
          </a:xfrm>
        </p:grpSpPr>
        <p:sp>
          <p:nvSpPr>
            <p:cNvPr id="60" name="Rectangle 59"/>
            <p:cNvSpPr/>
            <p:nvPr/>
          </p:nvSpPr>
          <p:spPr>
            <a:xfrm>
              <a:off x="78496" y="5496627"/>
              <a:ext cx="3777360" cy="4006449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1980" y="5537664"/>
              <a:ext cx="3782592" cy="504920"/>
            </a:xfrm>
            <a:prstGeom prst="rect">
              <a:avLst/>
            </a:prstGeom>
          </p:spPr>
          <p:txBody>
            <a:bodyPr wrap="square" lIns="128016" tIns="64008" rIns="128016" bIns="64008">
              <a:spAutoFit/>
            </a:bodyPr>
            <a:lstStyle/>
            <a:p>
              <a:pPr>
                <a:spcBef>
                  <a:spcPts val="280"/>
                </a:spcBef>
                <a:spcAft>
                  <a:spcPts val="280"/>
                </a:spcAft>
                <a:defRPr/>
              </a:pPr>
              <a:r>
                <a:rPr lang="en-GB" sz="1200" b="1" dirty="0" smtClean="0">
                  <a:solidFill>
                    <a:srgbClr val="0072C6"/>
                  </a:solidFill>
                </a:rPr>
                <a:t>Extensive engagement </a:t>
              </a:r>
              <a:r>
                <a:rPr lang="en-GB" sz="1200" b="1" dirty="0">
                  <a:solidFill>
                    <a:srgbClr val="0072C6"/>
                  </a:solidFill>
                </a:rPr>
                <a:t>across London’s </a:t>
              </a:r>
              <a:r>
                <a:rPr lang="en-GB" sz="1200" b="1" dirty="0" smtClean="0">
                  <a:solidFill>
                    <a:srgbClr val="0072C6"/>
                  </a:solidFill>
                </a:rPr>
                <a:t>crisis </a:t>
              </a:r>
              <a:r>
                <a:rPr lang="en-GB" sz="1200" b="1" dirty="0">
                  <a:solidFill>
                    <a:srgbClr val="0072C6"/>
                  </a:solidFill>
                </a:rPr>
                <a:t>c</a:t>
              </a:r>
              <a:r>
                <a:rPr lang="en-GB" sz="1200" b="1" dirty="0" smtClean="0">
                  <a:solidFill>
                    <a:srgbClr val="0072C6"/>
                  </a:solidFill>
                </a:rPr>
                <a:t>are </a:t>
              </a:r>
              <a:r>
                <a:rPr lang="en-GB" sz="1200" b="1" dirty="0">
                  <a:solidFill>
                    <a:srgbClr val="0072C6"/>
                  </a:solidFill>
                </a:rPr>
                <a:t>s</a:t>
              </a:r>
              <a:r>
                <a:rPr lang="en-GB" sz="1200" b="1" dirty="0" smtClean="0">
                  <a:solidFill>
                    <a:srgbClr val="0072C6"/>
                  </a:solidFill>
                </a:rPr>
                <a:t>ystem  </a:t>
              </a:r>
              <a:endParaRPr lang="en-GB" sz="1200" b="1" dirty="0">
                <a:solidFill>
                  <a:srgbClr val="0072C6"/>
                </a:solidFill>
              </a:endParaRPr>
            </a:p>
          </p:txBody>
        </p:sp>
        <p:grpSp>
          <p:nvGrpSpPr>
            <p:cNvPr id="1055" name="Group 1054"/>
            <p:cNvGrpSpPr/>
            <p:nvPr/>
          </p:nvGrpSpPr>
          <p:grpSpPr>
            <a:xfrm>
              <a:off x="281564" y="6025533"/>
              <a:ext cx="3496194" cy="3404114"/>
              <a:chOff x="-947918" y="6862851"/>
              <a:chExt cx="3496194" cy="3404114"/>
            </a:xfrm>
          </p:grpSpPr>
          <p:cxnSp>
            <p:nvCxnSpPr>
              <p:cNvPr id="123" name="Straight Connector 122"/>
              <p:cNvCxnSpPr>
                <a:stCxn id="72" idx="2"/>
              </p:cNvCxnSpPr>
              <p:nvPr/>
            </p:nvCxnSpPr>
            <p:spPr>
              <a:xfrm flipH="1" flipV="1">
                <a:off x="-92305" y="8839242"/>
                <a:ext cx="1388618" cy="177196"/>
              </a:xfrm>
              <a:prstGeom prst="line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endCxn id="82" idx="3"/>
              </p:cNvCxnSpPr>
              <p:nvPr/>
            </p:nvCxnSpPr>
            <p:spPr>
              <a:xfrm flipV="1">
                <a:off x="-209266" y="8127931"/>
                <a:ext cx="1822812" cy="711313"/>
              </a:xfrm>
              <a:prstGeom prst="line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>
                <a:stCxn id="68" idx="3"/>
              </p:cNvCxnSpPr>
              <p:nvPr/>
            </p:nvCxnSpPr>
            <p:spPr>
              <a:xfrm flipH="1">
                <a:off x="-92307" y="7816868"/>
                <a:ext cx="502451" cy="916045"/>
              </a:xfrm>
              <a:prstGeom prst="line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stCxn id="75" idx="4"/>
              </p:cNvCxnSpPr>
              <p:nvPr/>
            </p:nvCxnSpPr>
            <p:spPr>
              <a:xfrm>
                <a:off x="-467738" y="8179621"/>
                <a:ext cx="244038" cy="667126"/>
              </a:xfrm>
              <a:prstGeom prst="line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TextBox 115"/>
              <p:cNvSpPr txBox="1"/>
              <p:nvPr/>
            </p:nvSpPr>
            <p:spPr>
              <a:xfrm>
                <a:off x="-947918" y="7021945"/>
                <a:ext cx="959406" cy="1028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prstClr val="white"/>
                    </a:solidFill>
                  </a:rPr>
                  <a:t>Over </a:t>
                </a:r>
                <a:r>
                  <a:rPr lang="en-GB" sz="1000" b="1" dirty="0" smtClean="0">
                    <a:solidFill>
                      <a:prstClr val="white"/>
                    </a:solidFill>
                  </a:rPr>
                  <a:t>300 service users have been involved in developing the guidance</a:t>
                </a:r>
                <a:endParaRPr lang="en-GB" sz="1000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402898" y="8559470"/>
                <a:ext cx="1013260" cy="872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prstClr val="white"/>
                    </a:solidFill>
                  </a:rPr>
                  <a:t>Input from over 70 police officers from London’s </a:t>
                </a:r>
                <a:r>
                  <a:rPr lang="en-GB" sz="1000" b="1" dirty="0" smtClean="0">
                    <a:solidFill>
                      <a:prstClr val="white"/>
                    </a:solidFill>
                  </a:rPr>
                  <a:t>three forces </a:t>
                </a:r>
                <a:endParaRPr lang="en-GB" sz="1000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82177" y="9247275"/>
                <a:ext cx="980556" cy="872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GB" sz="1000" b="1" dirty="0" smtClean="0">
                    <a:solidFill>
                      <a:prstClr val="white"/>
                    </a:solidFill>
                  </a:rPr>
                  <a:t>Engaged </a:t>
                </a:r>
                <a:r>
                  <a:rPr lang="en-GB" sz="1000" b="1" dirty="0">
                    <a:solidFill>
                      <a:prstClr val="white"/>
                    </a:solidFill>
                  </a:rPr>
                  <a:t>all levels </a:t>
                </a:r>
                <a:r>
                  <a:rPr lang="en-GB" sz="1000" b="1" dirty="0" smtClean="0">
                    <a:solidFill>
                      <a:prstClr val="white"/>
                    </a:solidFill>
                  </a:rPr>
                  <a:t>of the system</a:t>
                </a:r>
                <a:r>
                  <a:rPr lang="en-GB" sz="1000" b="1" dirty="0">
                    <a:solidFill>
                      <a:prstClr val="white"/>
                    </a:solidFill>
                  </a:rPr>
                  <a:t>, from </a:t>
                </a:r>
                <a:r>
                  <a:rPr lang="en-GB" sz="1000" b="1" dirty="0" smtClean="0">
                    <a:solidFill>
                      <a:prstClr val="white"/>
                    </a:solidFill>
                  </a:rPr>
                  <a:t>frontline staff to CEOs</a:t>
                </a:r>
                <a:endParaRPr lang="en-GB" sz="1000" b="1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70" idx="1"/>
              </p:cNvCxnSpPr>
              <p:nvPr/>
            </p:nvCxnSpPr>
            <p:spPr>
              <a:xfrm flipH="1" flipV="1">
                <a:off x="-223700" y="8846749"/>
                <a:ext cx="570688" cy="397133"/>
              </a:xfrm>
              <a:prstGeom prst="line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25" name="Picture 12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614754" y="8310080"/>
                <a:ext cx="669901" cy="1956885"/>
              </a:xfrm>
              <a:prstGeom prst="rect">
                <a:avLst/>
              </a:prstGeom>
            </p:spPr>
          </p:pic>
          <p:sp>
            <p:nvSpPr>
              <p:cNvPr id="127" name="Rectangle 126"/>
              <p:cNvSpPr/>
              <p:nvPr/>
            </p:nvSpPr>
            <p:spPr>
              <a:xfrm>
                <a:off x="373858" y="6862851"/>
                <a:ext cx="923505" cy="10285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600"/>
                  </a:spcAft>
                  <a:defRPr/>
                </a:pPr>
                <a:r>
                  <a:rPr lang="en-GB" sz="1000" b="1" dirty="0" smtClean="0">
                    <a:solidFill>
                      <a:prstClr val="white"/>
                    </a:solidFill>
                  </a:rPr>
                  <a:t>Input from over 75 staff from London’s 32 local authorities</a:t>
                </a:r>
                <a:endParaRPr lang="en-GB" sz="1000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529748" y="7224516"/>
                <a:ext cx="1018528" cy="872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dirty="0">
                    <a:solidFill>
                      <a:prstClr val="white"/>
                    </a:solidFill>
                  </a:rPr>
                  <a:t>Input from over 200 staff from </a:t>
                </a:r>
                <a:r>
                  <a:rPr lang="en-GB" sz="1000" b="1" dirty="0" smtClean="0">
                    <a:solidFill>
                      <a:prstClr val="white"/>
                    </a:solidFill>
                  </a:rPr>
                  <a:t>acute </a:t>
                </a:r>
                <a:r>
                  <a:rPr lang="en-GB" sz="1000" b="1" dirty="0">
                    <a:solidFill>
                      <a:prstClr val="white"/>
                    </a:solidFill>
                  </a:rPr>
                  <a:t>and </a:t>
                </a:r>
                <a:r>
                  <a:rPr lang="en-GB" sz="1000" b="1" dirty="0" smtClean="0">
                    <a:solidFill>
                      <a:prstClr val="white"/>
                    </a:solidFill>
                  </a:rPr>
                  <a:t>mental health trusts </a:t>
                </a:r>
                <a:endParaRPr lang="en-GB" sz="1000" b="1" dirty="0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65" name="Picture 2" descr="\\ims.gov.uk\data\Users\GBEXPVD\EXPHOME31\LBurgess1\Data\Desktop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920" y="5614457"/>
            <a:ext cx="3122271" cy="44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798954" y="4874494"/>
            <a:ext cx="3852446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3F3F3F"/>
                </a:solidFill>
              </a:rPr>
              <a:t>staff </a:t>
            </a:r>
            <a:r>
              <a:rPr lang="en-GB" sz="1000" dirty="0">
                <a:solidFill>
                  <a:srgbClr val="3F3F3F"/>
                </a:solidFill>
              </a:rPr>
              <a:t>(if physical health care is required) and staff at the Health Based Place of Safety</a:t>
            </a:r>
            <a:r>
              <a:rPr lang="en-GB" sz="1000" dirty="0" smtClean="0">
                <a:solidFill>
                  <a:srgbClr val="3F3F3F"/>
                </a:solidFill>
              </a:rPr>
              <a:t>.</a:t>
            </a:r>
          </a:p>
          <a:p>
            <a:pPr lvl="0">
              <a:spcBef>
                <a:spcPts val="280"/>
              </a:spcBef>
              <a:spcAft>
                <a:spcPts val="280"/>
              </a:spcAft>
            </a:pPr>
            <a:endParaRPr lang="en-GB" sz="1000" dirty="0">
              <a:solidFill>
                <a:srgbClr val="3F3F3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336" y="2560828"/>
            <a:ext cx="1325854" cy="1865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010" y="7223059"/>
            <a:ext cx="1675910" cy="209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ular Callout 2"/>
          <p:cNvSpPr/>
          <p:nvPr/>
        </p:nvSpPr>
        <p:spPr>
          <a:xfrm>
            <a:off x="5968752" y="2258140"/>
            <a:ext cx="2598147" cy="670252"/>
          </a:xfrm>
          <a:prstGeom prst="wedgeRectCallout">
            <a:avLst>
              <a:gd name="adj1" fmla="val 38880"/>
              <a:gd name="adj2" fmla="val 70781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i="1" dirty="0">
                <a:solidFill>
                  <a:schemeClr val="tx1"/>
                </a:solidFill>
              </a:rPr>
              <a:t>It is nonsensical that most mental health services operate Monday to Friday, nine to five.  This is about the needs of staff who work in services, not people who use them’. </a:t>
            </a:r>
          </a:p>
        </p:txBody>
      </p:sp>
    </p:spTree>
    <p:extLst>
      <p:ext uri="{BB962C8B-B14F-4D97-AF65-F5344CB8AC3E}">
        <p14:creationId xmlns:p14="http://schemas.microsoft.com/office/powerpoint/2010/main" val="49485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y London_Powerpoint template">
  <a:themeElements>
    <a:clrScheme name="Healthy London PPT colours">
      <a:dk1>
        <a:srgbClr val="3F3F3F"/>
      </a:dk1>
      <a:lt1>
        <a:sysClr val="window" lastClr="FFFFFF"/>
      </a:lt1>
      <a:dk2>
        <a:srgbClr val="0091C9"/>
      </a:dk2>
      <a:lt2>
        <a:srgbClr val="B4E7FE"/>
      </a:lt2>
      <a:accent1>
        <a:srgbClr val="E32486"/>
      </a:accent1>
      <a:accent2>
        <a:srgbClr val="A25BA0"/>
      </a:accent2>
      <a:accent3>
        <a:srgbClr val="33BBB1"/>
      </a:accent3>
      <a:accent4>
        <a:srgbClr val="003893"/>
      </a:accent4>
      <a:accent5>
        <a:srgbClr val="3F3F3F"/>
      </a:accent5>
      <a:accent6>
        <a:srgbClr val="0072C6"/>
      </a:accent6>
      <a:hlink>
        <a:srgbClr val="0000FF"/>
      </a:hlink>
      <a:folHlink>
        <a:srgbClr val="800080"/>
      </a:folHlink>
    </a:clrScheme>
    <a:fontScheme name="London Health Partnership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Healthy London_Powerpoint template</Template>
  <TotalTime>2325</TotalTime>
  <Words>753</Words>
  <Application>Microsoft Office PowerPoint</Application>
  <PresentationFormat>A3 Paper (297x420 mm)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Healthy London_Powerpoint template</vt:lpstr>
      <vt:lpstr>Custom Design</vt:lpstr>
      <vt:lpstr>PowerPoint Presentation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Burgess, Lisa</dc:creator>
  <cp:lastModifiedBy>Emily Treder</cp:lastModifiedBy>
  <cp:revision>172</cp:revision>
  <cp:lastPrinted>2016-08-08T11:06:24Z</cp:lastPrinted>
  <dcterms:created xsi:type="dcterms:W3CDTF">2016-08-03T11:13:33Z</dcterms:created>
  <dcterms:modified xsi:type="dcterms:W3CDTF">2016-12-06T15:35:08Z</dcterms:modified>
</cp:coreProperties>
</file>