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5.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6.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92" r:id="rId1"/>
    <p:sldMasterId id="2147483742" r:id="rId2"/>
    <p:sldMasterId id="2147483779" r:id="rId3"/>
    <p:sldMasterId id="2147483791" r:id="rId4"/>
    <p:sldMasterId id="2147483803" r:id="rId5"/>
    <p:sldMasterId id="2147483840" r:id="rId6"/>
    <p:sldMasterId id="2147483853" r:id="rId7"/>
  </p:sldMasterIdLst>
  <p:notesMasterIdLst>
    <p:notesMasterId r:id="rId29"/>
  </p:notesMasterIdLst>
  <p:sldIdLst>
    <p:sldId id="292" r:id="rId8"/>
    <p:sldId id="282" r:id="rId9"/>
    <p:sldId id="283" r:id="rId10"/>
    <p:sldId id="284" r:id="rId11"/>
    <p:sldId id="285" r:id="rId12"/>
    <p:sldId id="286" r:id="rId13"/>
    <p:sldId id="287" r:id="rId14"/>
    <p:sldId id="288" r:id="rId15"/>
    <p:sldId id="294" r:id="rId16"/>
    <p:sldId id="295" r:id="rId17"/>
    <p:sldId id="296" r:id="rId18"/>
    <p:sldId id="297" r:id="rId19"/>
    <p:sldId id="298" r:id="rId20"/>
    <p:sldId id="299" r:id="rId21"/>
    <p:sldId id="303" r:id="rId22"/>
    <p:sldId id="301" r:id="rId23"/>
    <p:sldId id="302" r:id="rId24"/>
    <p:sldId id="289" r:id="rId25"/>
    <p:sldId id="304" r:id="rId26"/>
    <p:sldId id="290" r:id="rId27"/>
    <p:sldId id="293" r:id="rId28"/>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110">
          <p15:clr>
            <a:srgbClr val="A4A3A4"/>
          </p15:clr>
        </p15:guide>
        <p15:guide id="2" orient="horz" pos="4201">
          <p15:clr>
            <a:srgbClr val="A4A3A4"/>
          </p15:clr>
        </p15:guide>
        <p15:guide id="3" orient="horz" pos="4020">
          <p15:clr>
            <a:srgbClr val="A4A3A4"/>
          </p15:clr>
        </p15:guide>
        <p15:guide id="4" orient="horz" pos="119">
          <p15:clr>
            <a:srgbClr val="A4A3A4"/>
          </p15:clr>
        </p15:guide>
        <p15:guide id="5" orient="horz" pos="845">
          <p15:clr>
            <a:srgbClr val="A4A3A4"/>
          </p15:clr>
        </p15:guide>
        <p15:guide id="6" pos="158">
          <p15:clr>
            <a:srgbClr val="A4A3A4"/>
          </p15:clr>
        </p15:guide>
        <p15:guide id="7" pos="5602">
          <p15:clr>
            <a:srgbClr val="A4A3A4"/>
          </p15:clr>
        </p15:guide>
        <p15:guide id="8" pos="2835">
          <p15:clr>
            <a:srgbClr val="A4A3A4"/>
          </p15:clr>
        </p15:guide>
        <p15:guide id="9" pos="2925">
          <p15:clr>
            <a:srgbClr val="A4A3A4"/>
          </p15:clr>
        </p15:guide>
        <p15:guide id="10" pos="2880">
          <p15:clr>
            <a:srgbClr val="A4A3A4"/>
          </p15:clr>
        </p15:guide>
        <p15:guide id="11" pos="2018">
          <p15:clr>
            <a:srgbClr val="A4A3A4"/>
          </p15:clr>
        </p15:guide>
        <p15:guide id="12" pos="1973">
          <p15:clr>
            <a:srgbClr val="A4A3A4"/>
          </p15:clr>
        </p15:guide>
        <p15:guide id="13" pos="3787">
          <p15:clr>
            <a:srgbClr val="A4A3A4"/>
          </p15:clr>
        </p15:guide>
        <p15:guide id="14" pos="3742">
          <p15:clr>
            <a:srgbClr val="A4A3A4"/>
          </p15:clr>
        </p15:guide>
        <p15:guide id="15" pos="3833">
          <p15:clr>
            <a:srgbClr val="A4A3A4"/>
          </p15:clr>
        </p15:guide>
        <p15:guide id="16" pos="192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pek, Seher" initials="I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C9"/>
    <a:srgbClr val="33BBB1"/>
    <a:srgbClr val="E7F5FF"/>
    <a:srgbClr val="E32486"/>
    <a:srgbClr val="A25BA0"/>
    <a:srgbClr val="E1E8F7"/>
    <a:srgbClr val="04AAA2"/>
    <a:srgbClr val="003893"/>
    <a:srgbClr val="0000CC"/>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45" autoAdjust="0"/>
    <p:restoredTop sz="90514" autoAdjust="0"/>
  </p:normalViewPr>
  <p:slideViewPr>
    <p:cSldViewPr snapToGrid="0" showGuides="1">
      <p:cViewPr varScale="1">
        <p:scale>
          <a:sx n="97" d="100"/>
          <a:sy n="97" d="100"/>
        </p:scale>
        <p:origin x="-1238" y="-82"/>
      </p:cViewPr>
      <p:guideLst>
        <p:guide orient="horz" pos="3083"/>
        <p:guide orient="horz" pos="3151"/>
        <p:guide orient="horz" pos="3015"/>
        <p:guide orient="horz" pos="89"/>
        <p:guide orient="horz" pos="634"/>
        <p:guide pos="158"/>
        <p:guide pos="5602"/>
        <p:guide pos="2835"/>
        <p:guide pos="2925"/>
        <p:guide pos="2880"/>
        <p:guide pos="2018"/>
        <p:guide pos="1973"/>
        <p:guide pos="3787"/>
        <p:guide pos="3742"/>
        <p:guide pos="3833"/>
        <p:guide pos="1927"/>
      </p:guideLst>
    </p:cSldViewPr>
  </p:slideViewPr>
  <p:outlineViewPr>
    <p:cViewPr>
      <p:scale>
        <a:sx n="33" d="100"/>
        <a:sy n="33" d="100"/>
      </p:scale>
      <p:origin x="42" y="2586"/>
    </p:cViewPr>
  </p:outlineViewPr>
  <p:notesTextViewPr>
    <p:cViewPr>
      <p:scale>
        <a:sx n="1" d="1"/>
        <a:sy n="1" d="1"/>
      </p:scale>
      <p:origin x="0" y="0"/>
    </p:cViewPr>
  </p:notesTextViewPr>
  <p:sorterViewPr>
    <p:cViewPr>
      <p:scale>
        <a:sx n="150" d="100"/>
        <a:sy n="150" d="100"/>
      </p:scale>
      <p:origin x="0" y="1842"/>
    </p:cViewPr>
  </p:sorterViewPr>
  <p:notesViewPr>
    <p:cSldViewPr snapToGrid="0">
      <p:cViewPr varScale="1">
        <p:scale>
          <a:sx n="64" d="100"/>
          <a:sy n="64" d="100"/>
        </p:scale>
        <p:origin x="-2958" y="-114"/>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212394987\AppData\Local\Microsoft\Windows\Temporary%20Internet%20Files\Content.Outlook\ASV79NF4\Projection%20Data%20Cal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0"/>
          <c:order val="0"/>
          <c:tx>
            <c:strRef>
              <c:f>Visualisation!$B$17</c:f>
              <c:strCache>
                <c:ptCount val="1"/>
                <c:pt idx="0">
                  <c:v>Low</c:v>
                </c:pt>
              </c:strCache>
            </c:strRef>
          </c:tx>
          <c:spPr>
            <a:noFill/>
          </c:spPr>
          <c:cat>
            <c:strRef>
              <c:f>Visualisation!$C$9:$W$9</c:f>
              <c:strCache>
                <c:ptCount val="21"/>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pt idx="16">
                  <c:v>2019/20</c:v>
                </c:pt>
                <c:pt idx="17">
                  <c:v>2012/21</c:v>
                </c:pt>
                <c:pt idx="18">
                  <c:v>2021/22</c:v>
                </c:pt>
                <c:pt idx="19">
                  <c:v>2022/23</c:v>
                </c:pt>
                <c:pt idx="20">
                  <c:v>2023/24</c:v>
                </c:pt>
              </c:strCache>
            </c:strRef>
          </c:cat>
          <c:val>
            <c:numRef>
              <c:f>Visualisation!$C$17:$W$17</c:f>
              <c:numCache>
                <c:formatCode>General</c:formatCode>
                <c:ptCount val="21"/>
                <c:pt idx="0">
                  <c:v>944.38</c:v>
                </c:pt>
                <c:pt idx="1">
                  <c:v>1095.95</c:v>
                </c:pt>
                <c:pt idx="2">
                  <c:v>1263.8500000000001</c:v>
                </c:pt>
                <c:pt idx="3">
                  <c:v>1380.92</c:v>
                </c:pt>
                <c:pt idx="4">
                  <c:v>1618.0500000000002</c:v>
                </c:pt>
                <c:pt idx="5">
                  <c:v>1953.8500000000001</c:v>
                </c:pt>
                <c:pt idx="6">
                  <c:v>2768.7400000000002</c:v>
                </c:pt>
                <c:pt idx="7">
                  <c:v>3245.53</c:v>
                </c:pt>
                <c:pt idx="8">
                  <c:v>3412</c:v>
                </c:pt>
                <c:pt idx="9">
                  <c:v>3380</c:v>
                </c:pt>
                <c:pt idx="10">
                  <c:v>4030</c:v>
                </c:pt>
                <c:pt idx="11">
                  <c:v>4216.8947440527973</c:v>
                </c:pt>
                <c:pt idx="12">
                  <c:v>4109.3621934130824</c:v>
                </c:pt>
                <c:pt idx="13">
                  <c:v>4391.2050379551119</c:v>
                </c:pt>
                <c:pt idx="14">
                  <c:v>4508.7713396414465</c:v>
                </c:pt>
                <c:pt idx="15">
                  <c:v>4894.5022699437986</c:v>
                </c:pt>
                <c:pt idx="16">
                  <c:v>5286.6886270533942</c:v>
                </c:pt>
                <c:pt idx="17">
                  <c:v>5687.6192799221208</c:v>
                </c:pt>
                <c:pt idx="18">
                  <c:v>6318.1428704292184</c:v>
                </c:pt>
                <c:pt idx="19">
                  <c:v>7145.5170751773894</c:v>
                </c:pt>
                <c:pt idx="20">
                  <c:v>8097.0663241351876</c:v>
                </c:pt>
              </c:numCache>
            </c:numRef>
          </c:val>
        </c:ser>
        <c:ser>
          <c:idx val="3"/>
          <c:order val="3"/>
          <c:tx>
            <c:strRef>
              <c:f>Visualisation!$B$20</c:f>
              <c:strCache>
                <c:ptCount val="1"/>
                <c:pt idx="0">
                  <c:v>Banding at 90%</c:v>
                </c:pt>
              </c:strCache>
            </c:strRef>
          </c:tx>
          <c:spPr>
            <a:solidFill>
              <a:schemeClr val="bg1">
                <a:lumMod val="85000"/>
              </a:schemeClr>
            </a:solidFill>
          </c:spPr>
          <c:cat>
            <c:strRef>
              <c:f>Visualisation!$C$9:$W$9</c:f>
              <c:strCache>
                <c:ptCount val="21"/>
                <c:pt idx="0">
                  <c:v>2003/04</c:v>
                </c:pt>
                <c:pt idx="1">
                  <c:v>2004/05</c:v>
                </c:pt>
                <c:pt idx="2">
                  <c:v>2005/06</c:v>
                </c:pt>
                <c:pt idx="3">
                  <c:v>2006/07</c:v>
                </c:pt>
                <c:pt idx="4">
                  <c:v>2007/08</c:v>
                </c:pt>
                <c:pt idx="5">
                  <c:v>2008/09</c:v>
                </c:pt>
                <c:pt idx="6">
                  <c:v>2009/10</c:v>
                </c:pt>
                <c:pt idx="7">
                  <c:v>2010/11</c:v>
                </c:pt>
                <c:pt idx="8">
                  <c:v>2011/12</c:v>
                </c:pt>
                <c:pt idx="9">
                  <c:v>2012/13</c:v>
                </c:pt>
                <c:pt idx="10">
                  <c:v>2013/14</c:v>
                </c:pt>
                <c:pt idx="11">
                  <c:v>2014/15</c:v>
                </c:pt>
                <c:pt idx="12">
                  <c:v>2015/16</c:v>
                </c:pt>
                <c:pt idx="13">
                  <c:v>2016/17</c:v>
                </c:pt>
                <c:pt idx="14">
                  <c:v>2017/18</c:v>
                </c:pt>
                <c:pt idx="15">
                  <c:v>2018/19</c:v>
                </c:pt>
                <c:pt idx="16">
                  <c:v>2019/20</c:v>
                </c:pt>
                <c:pt idx="17">
                  <c:v>2012/21</c:v>
                </c:pt>
                <c:pt idx="18">
                  <c:v>2021/22</c:v>
                </c:pt>
                <c:pt idx="19">
                  <c:v>2022/23</c:v>
                </c:pt>
                <c:pt idx="20">
                  <c:v>2023/24</c:v>
                </c:pt>
              </c:strCache>
            </c:strRef>
          </c:cat>
          <c:val>
            <c:numRef>
              <c:f>Visualisation!$C$20:$W$20</c:f>
              <c:numCache>
                <c:formatCode>General</c:formatCode>
                <c:ptCount val="21"/>
                <c:pt idx="12">
                  <c:v>913.19159853624114</c:v>
                </c:pt>
                <c:pt idx="13">
                  <c:v>1343.1921292568586</c:v>
                </c:pt>
                <c:pt idx="14">
                  <c:v>1883.4108127616173</c:v>
                </c:pt>
                <c:pt idx="15">
                  <c:v>2288.3387236100862</c:v>
                </c:pt>
                <c:pt idx="16">
                  <c:v>2857.6695281369693</c:v>
                </c:pt>
                <c:pt idx="17">
                  <c:v>3524.7218072756805</c:v>
                </c:pt>
                <c:pt idx="18">
                  <c:v>4151.9224577106297</c:v>
                </c:pt>
                <c:pt idx="19">
                  <c:v>4797.7043219048173</c:v>
                </c:pt>
                <c:pt idx="20">
                  <c:v>6361.9806832490785</c:v>
                </c:pt>
              </c:numCache>
            </c:numRef>
          </c:val>
        </c:ser>
        <c:dLbls>
          <c:showLegendKey val="0"/>
          <c:showVal val="0"/>
          <c:showCatName val="0"/>
          <c:showSerName val="0"/>
          <c:showPercent val="0"/>
          <c:showBubbleSize val="0"/>
        </c:dLbls>
        <c:axId val="100579200"/>
        <c:axId val="100990976"/>
      </c:areaChart>
      <c:lineChart>
        <c:grouping val="standard"/>
        <c:varyColors val="0"/>
        <c:ser>
          <c:idx val="1"/>
          <c:order val="1"/>
          <c:tx>
            <c:strRef>
              <c:f>Visualisation!$B$18</c:f>
              <c:strCache>
                <c:ptCount val="1"/>
                <c:pt idx="0">
                  <c:v>Estimated</c:v>
                </c:pt>
              </c:strCache>
            </c:strRef>
          </c:tx>
          <c:spPr>
            <a:ln>
              <a:solidFill>
                <a:srgbClr val="FF0000"/>
              </a:solidFill>
              <a:prstDash val="dash"/>
            </a:ln>
          </c:spPr>
          <c:marker>
            <c:symbol val="none"/>
          </c:marker>
          <c:val>
            <c:numRef>
              <c:f>Visualisation!$C$18:$W$18</c:f>
              <c:numCache>
                <c:formatCode>General</c:formatCode>
                <c:ptCount val="21"/>
                <c:pt idx="0">
                  <c:v>944.38</c:v>
                </c:pt>
                <c:pt idx="1">
                  <c:v>1095.95</c:v>
                </c:pt>
                <c:pt idx="2">
                  <c:v>1263.8500000000001</c:v>
                </c:pt>
                <c:pt idx="3">
                  <c:v>1380.92</c:v>
                </c:pt>
                <c:pt idx="4">
                  <c:v>1618.0500000000002</c:v>
                </c:pt>
                <c:pt idx="5">
                  <c:v>1953.8500000000001</c:v>
                </c:pt>
                <c:pt idx="6">
                  <c:v>2768.7400000000002</c:v>
                </c:pt>
                <c:pt idx="7">
                  <c:v>3245.53</c:v>
                </c:pt>
                <c:pt idx="11">
                  <c:v>4216.8947440527973</c:v>
                </c:pt>
                <c:pt idx="12">
                  <c:v>4565.957992681203</c:v>
                </c:pt>
                <c:pt idx="13">
                  <c:v>5166.1235740648381</c:v>
                </c:pt>
                <c:pt idx="14">
                  <c:v>5707.3054932170207</c:v>
                </c:pt>
                <c:pt idx="15">
                  <c:v>6356.4964544724653</c:v>
                </c:pt>
                <c:pt idx="16">
                  <c:v>7144.1738203424247</c:v>
                </c:pt>
                <c:pt idx="17">
                  <c:v>8010.7313801720011</c:v>
                </c:pt>
                <c:pt idx="18">
                  <c:v>9025.9183863274557</c:v>
                </c:pt>
                <c:pt idx="19">
                  <c:v>10207.881535967699</c:v>
                </c:pt>
                <c:pt idx="20">
                  <c:v>11567.237605907412</c:v>
                </c:pt>
              </c:numCache>
            </c:numRef>
          </c:val>
          <c:smooth val="0"/>
        </c:ser>
        <c:ser>
          <c:idx val="2"/>
          <c:order val="2"/>
          <c:tx>
            <c:strRef>
              <c:f>Visualisation!$B$19</c:f>
              <c:strCache>
                <c:ptCount val="1"/>
                <c:pt idx="0">
                  <c:v>Actual</c:v>
                </c:pt>
              </c:strCache>
            </c:strRef>
          </c:tx>
          <c:marker>
            <c:symbol val="none"/>
          </c:marker>
          <c:val>
            <c:numRef>
              <c:f>Visualisation!$C$19:$W$19</c:f>
              <c:numCache>
                <c:formatCode>General</c:formatCode>
                <c:ptCount val="21"/>
                <c:pt idx="7">
                  <c:v>3245.53</c:v>
                </c:pt>
                <c:pt idx="8">
                  <c:v>3412</c:v>
                </c:pt>
                <c:pt idx="9">
                  <c:v>3380</c:v>
                </c:pt>
                <c:pt idx="10">
                  <c:v>4030</c:v>
                </c:pt>
                <c:pt idx="11">
                  <c:v>4216.8947440527973</c:v>
                </c:pt>
              </c:numCache>
            </c:numRef>
          </c:val>
          <c:smooth val="0"/>
        </c:ser>
        <c:dLbls>
          <c:showLegendKey val="0"/>
          <c:showVal val="0"/>
          <c:showCatName val="0"/>
          <c:showSerName val="0"/>
          <c:showPercent val="0"/>
          <c:showBubbleSize val="0"/>
        </c:dLbls>
        <c:marker val="1"/>
        <c:smooth val="0"/>
        <c:axId val="100579200"/>
        <c:axId val="100990976"/>
      </c:lineChart>
      <c:catAx>
        <c:axId val="100579200"/>
        <c:scaling>
          <c:orientation val="minMax"/>
        </c:scaling>
        <c:delete val="0"/>
        <c:axPos val="b"/>
        <c:title>
          <c:tx>
            <c:rich>
              <a:bodyPr/>
              <a:lstStyle/>
              <a:p>
                <a:pPr>
                  <a:defRPr>
                    <a:solidFill>
                      <a:schemeClr val="tx1"/>
                    </a:solidFill>
                  </a:defRPr>
                </a:pPr>
                <a:r>
                  <a:rPr lang="en-GB">
                    <a:solidFill>
                      <a:schemeClr val="tx1"/>
                    </a:solidFill>
                  </a:rPr>
                  <a:t>Years</a:t>
                </a:r>
              </a:p>
            </c:rich>
          </c:tx>
          <c:layout/>
          <c:overlay val="0"/>
        </c:title>
        <c:numFmt formatCode="General" sourceLinked="0"/>
        <c:majorTickMark val="out"/>
        <c:minorTickMark val="none"/>
        <c:tickLblPos val="nextTo"/>
        <c:txPr>
          <a:bodyPr/>
          <a:lstStyle/>
          <a:p>
            <a:pPr>
              <a:defRPr>
                <a:solidFill>
                  <a:schemeClr val="tx1"/>
                </a:solidFill>
              </a:defRPr>
            </a:pPr>
            <a:endParaRPr lang="en-US"/>
          </a:p>
        </c:txPr>
        <c:crossAx val="100990976"/>
        <c:crosses val="autoZero"/>
        <c:auto val="1"/>
        <c:lblAlgn val="ctr"/>
        <c:lblOffset val="100"/>
        <c:noMultiLvlLbl val="0"/>
      </c:catAx>
      <c:valAx>
        <c:axId val="100990976"/>
        <c:scaling>
          <c:orientation val="minMax"/>
        </c:scaling>
        <c:delete val="0"/>
        <c:axPos val="l"/>
        <c:majorGridlines/>
        <c:title>
          <c:tx>
            <c:rich>
              <a:bodyPr rot="-5400000" vert="horz"/>
              <a:lstStyle/>
              <a:p>
                <a:pPr>
                  <a:defRPr>
                    <a:solidFill>
                      <a:schemeClr val="tx1"/>
                    </a:solidFill>
                  </a:defRPr>
                </a:pPr>
                <a:r>
                  <a:rPr lang="en-GB">
                    <a:solidFill>
                      <a:schemeClr val="tx1"/>
                    </a:solidFill>
                  </a:rPr>
                  <a:t>Estimated Section 136</a:t>
                </a:r>
              </a:p>
            </c:rich>
          </c:tx>
          <c:layout/>
          <c:overlay val="0"/>
        </c:title>
        <c:numFmt formatCode="#,##0" sourceLinked="0"/>
        <c:majorTickMark val="out"/>
        <c:minorTickMark val="none"/>
        <c:tickLblPos val="nextTo"/>
        <c:txPr>
          <a:bodyPr/>
          <a:lstStyle/>
          <a:p>
            <a:pPr>
              <a:defRPr>
                <a:solidFill>
                  <a:schemeClr val="tx1"/>
                </a:solidFill>
              </a:defRPr>
            </a:pPr>
            <a:endParaRPr lang="en-US"/>
          </a:p>
        </c:txPr>
        <c:crossAx val="100579200"/>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6661" tIns="48331" rIns="96661" bIns="48331" rtlCol="0"/>
          <a:lstStyle>
            <a:lvl1pPr algn="l">
              <a:defRPr sz="1300"/>
            </a:lvl1pPr>
          </a:lstStyle>
          <a:p>
            <a:endParaRPr lang="en-GB" dirty="0"/>
          </a:p>
        </p:txBody>
      </p:sp>
      <p:sp>
        <p:nvSpPr>
          <p:cNvPr id="3" name="Date Placeholder 2"/>
          <p:cNvSpPr>
            <a:spLocks noGrp="1"/>
          </p:cNvSpPr>
          <p:nvPr>
            <p:ph type="dt" idx="1"/>
          </p:nvPr>
        </p:nvSpPr>
        <p:spPr>
          <a:xfrm>
            <a:off x="3856737" y="0"/>
            <a:ext cx="2950475" cy="497046"/>
          </a:xfrm>
          <a:prstGeom prst="rect">
            <a:avLst/>
          </a:prstGeom>
        </p:spPr>
        <p:txBody>
          <a:bodyPr vert="horz" lIns="96661" tIns="48331" rIns="96661" bIns="48331" rtlCol="0"/>
          <a:lstStyle>
            <a:lvl1pPr algn="r">
              <a:defRPr sz="1300"/>
            </a:lvl1pPr>
          </a:lstStyle>
          <a:p>
            <a:fld id="{32B44091-A4D1-4654-AD67-10CC05CE485F}" type="datetimeFigureOut">
              <a:rPr lang="en-GB" smtClean="0"/>
              <a:t>11/12/2016</a:t>
            </a:fld>
            <a:endParaRPr lang="en-GB" dirty="0"/>
          </a:p>
        </p:txBody>
      </p:sp>
      <p:sp>
        <p:nvSpPr>
          <p:cNvPr id="4" name="Slide Image Placeholder 3"/>
          <p:cNvSpPr>
            <a:spLocks noGrp="1" noRot="1" noChangeAspect="1"/>
          </p:cNvSpPr>
          <p:nvPr>
            <p:ph type="sldImg" idx="2"/>
          </p:nvPr>
        </p:nvSpPr>
        <p:spPr>
          <a:xfrm>
            <a:off x="92075" y="746125"/>
            <a:ext cx="6624638" cy="3727450"/>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6661" tIns="48331" rIns="96661" bIns="48331"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6661" tIns="48331" rIns="96661" bIns="48331" rtlCol="0" anchor="b"/>
          <a:lstStyle>
            <a:lvl1pPr algn="r">
              <a:defRPr sz="1300"/>
            </a:lvl1pPr>
          </a:lstStyle>
          <a:p>
            <a:fld id="{5EF00A87-77B9-4372-8F89-E17ACE83D287}" type="slidenum">
              <a:rPr lang="en-GB" smtClean="0"/>
              <a:t>‹#›</a:t>
            </a:fld>
            <a:endParaRPr lang="en-GB" dirty="0"/>
          </a:p>
        </p:txBody>
      </p:sp>
    </p:spTree>
    <p:extLst>
      <p:ext uri="{BB962C8B-B14F-4D97-AF65-F5344CB8AC3E}">
        <p14:creationId xmlns:p14="http://schemas.microsoft.com/office/powerpoint/2010/main" val="4410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164204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r>
              <a:rPr lang="en-GB" dirty="0" smtClean="0"/>
              <a:t>Mental health crisis calls are increasing, effective pathways is essential to offer these</a:t>
            </a:r>
            <a:r>
              <a:rPr lang="en-GB" baseline="0" dirty="0" smtClean="0"/>
              <a:t> patients, the best possible care in the right place by staff with the right skills</a:t>
            </a:r>
            <a:endParaRPr lang="en-GB" dirty="0"/>
          </a:p>
        </p:txBody>
      </p:sp>
      <p:sp>
        <p:nvSpPr>
          <p:cNvPr id="4" name="Slide Number Placeholder 3"/>
          <p:cNvSpPr>
            <a:spLocks noGrp="1"/>
          </p:cNvSpPr>
          <p:nvPr>
            <p:ph type="sldNum" sz="quarter" idx="10"/>
          </p:nvPr>
        </p:nvSpPr>
        <p:spPr/>
        <p:txBody>
          <a:bodyPr/>
          <a:lstStyle/>
          <a:p>
            <a:fld id="{AC8AFE44-D367-4950-9476-DE38E711776D}"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4059513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r>
              <a:rPr lang="en-GB" dirty="0" smtClean="0"/>
              <a:t>A raft of guidance</a:t>
            </a:r>
            <a:r>
              <a:rPr lang="en-GB" baseline="0" dirty="0" smtClean="0"/>
              <a:t> and strategy documents – the need is clear</a:t>
            </a:r>
            <a:endParaRPr lang="en-GB" dirty="0"/>
          </a:p>
        </p:txBody>
      </p:sp>
      <p:sp>
        <p:nvSpPr>
          <p:cNvPr id="4" name="Slide Number Placeholder 3"/>
          <p:cNvSpPr>
            <a:spLocks noGrp="1"/>
          </p:cNvSpPr>
          <p:nvPr>
            <p:ph type="sldNum" sz="quarter" idx="10"/>
          </p:nvPr>
        </p:nvSpPr>
        <p:spPr/>
        <p:txBody>
          <a:bodyPr/>
          <a:lstStyle/>
          <a:p>
            <a:fld id="{AC8AFE44-D367-4950-9476-DE38E711776D}"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66576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r>
              <a:rPr lang="en-GB" dirty="0" smtClean="0"/>
              <a:t>Might not need this???</a:t>
            </a:r>
            <a:r>
              <a:rPr lang="en-GB" baseline="0" dirty="0" smtClean="0"/>
              <a:t> We are key partners and are engaged with each of the MH Trusts across London and their concordat groups – </a:t>
            </a:r>
            <a:r>
              <a:rPr lang="en-GB" baseline="0" dirty="0" err="1" smtClean="0"/>
              <a:t>haivng</a:t>
            </a:r>
            <a:r>
              <a:rPr lang="en-GB" baseline="0" dirty="0" smtClean="0"/>
              <a:t> a pan London focus provider offers a unique perspective</a:t>
            </a:r>
            <a:endParaRPr lang="en-GB" dirty="0"/>
          </a:p>
        </p:txBody>
      </p:sp>
      <p:sp>
        <p:nvSpPr>
          <p:cNvPr id="4" name="Slide Number Placeholder 3"/>
          <p:cNvSpPr>
            <a:spLocks noGrp="1"/>
          </p:cNvSpPr>
          <p:nvPr>
            <p:ph type="sldNum" sz="quarter" idx="10"/>
          </p:nvPr>
        </p:nvSpPr>
        <p:spPr/>
        <p:txBody>
          <a:bodyPr/>
          <a:lstStyle/>
          <a:p>
            <a:fld id="{AC8AFE44-D367-4950-9476-DE38E711776D}"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093445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r>
              <a:rPr lang="en-GB" dirty="0" smtClean="0"/>
              <a:t>Key London data related to 136 detentions – the</a:t>
            </a:r>
            <a:r>
              <a:rPr lang="en-GB" baseline="0" dirty="0" smtClean="0"/>
              <a:t> case for change – we need</a:t>
            </a:r>
          </a:p>
          <a:p>
            <a:r>
              <a:rPr lang="en-GB" baseline="0" dirty="0" smtClean="0"/>
              <a:t> to do something different</a:t>
            </a:r>
            <a:endParaRPr lang="en-GB" dirty="0"/>
          </a:p>
        </p:txBody>
      </p:sp>
      <p:sp>
        <p:nvSpPr>
          <p:cNvPr id="4" name="Slide Number Placeholder 3"/>
          <p:cNvSpPr>
            <a:spLocks noGrp="1"/>
          </p:cNvSpPr>
          <p:nvPr>
            <p:ph type="sldNum" sz="quarter" idx="10"/>
          </p:nvPr>
        </p:nvSpPr>
        <p:spPr/>
        <p:txBody>
          <a:bodyPr/>
          <a:lstStyle/>
          <a:p>
            <a:fld id="{AC8AFE44-D367-4950-9476-DE38E711776D}"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468736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r>
              <a:rPr lang="en-GB" dirty="0" smtClean="0"/>
              <a:t>A</a:t>
            </a:r>
            <a:r>
              <a:rPr lang="en-GB" baseline="0" dirty="0" smtClean="0"/>
              <a:t> case study we presented in relation to one patients journey – it  wasn’t an isolated incident…</a:t>
            </a:r>
            <a:endParaRPr lang="en-GB" dirty="0"/>
          </a:p>
        </p:txBody>
      </p:sp>
      <p:sp>
        <p:nvSpPr>
          <p:cNvPr id="4" name="Slide Number Placeholder 3"/>
          <p:cNvSpPr>
            <a:spLocks noGrp="1"/>
          </p:cNvSpPr>
          <p:nvPr>
            <p:ph type="sldNum" sz="quarter" idx="10"/>
          </p:nvPr>
        </p:nvSpPr>
        <p:spPr/>
        <p:txBody>
          <a:bodyPr/>
          <a:lstStyle/>
          <a:p>
            <a:fld id="{AC8AFE44-D367-4950-9476-DE38E711776D}"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399292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r>
              <a:rPr lang="en-GB" dirty="0" smtClean="0"/>
              <a:t>We have worked extremely collaboratively with</a:t>
            </a:r>
            <a:r>
              <a:rPr lang="en-GB" baseline="0" dirty="0" smtClean="0"/>
              <a:t> the MPS – simulation training in Lambeth as an example?</a:t>
            </a:r>
          </a:p>
          <a:p>
            <a:r>
              <a:rPr lang="en-GB" baseline="0" dirty="0" smtClean="0"/>
              <a:t>We did a deep dive into </a:t>
            </a:r>
            <a:r>
              <a:rPr lang="en-GB" baseline="0" dirty="0" err="1" smtClean="0"/>
              <a:t>S136</a:t>
            </a:r>
            <a:r>
              <a:rPr lang="en-GB" baseline="0" dirty="0" smtClean="0"/>
              <a:t> calls where the LAS response had been delayed and as a result reviewed our 136 protocol in the control room and agreed with the MPS key words to use to ensure the right response was mobilised (police weren't always using the words 136 or section for instance or indicating that restraint was being used which would give an 8 minute response. This has improved our timeliness of response to these calls significantly.</a:t>
            </a:r>
          </a:p>
          <a:p>
            <a:r>
              <a:rPr lang="en-GB" baseline="0" dirty="0" smtClean="0"/>
              <a:t>We have been working closely with MH Trusts, the commitment is there to share data and standardise access to make the experience better for patients</a:t>
            </a:r>
          </a:p>
          <a:p>
            <a:r>
              <a:rPr lang="en-GB" baseline="0" dirty="0" smtClean="0"/>
              <a:t>The 136 specifications help address:</a:t>
            </a:r>
          </a:p>
          <a:p>
            <a:r>
              <a:rPr lang="en-GB" dirty="0" smtClean="0"/>
              <a:t>Intoxication,</a:t>
            </a:r>
            <a:r>
              <a:rPr lang="en-GB" baseline="0" dirty="0" smtClean="0"/>
              <a:t> physical health assessment skills in POS, the role of the ED, clear roles and responsibilities for all members of staff involved</a:t>
            </a:r>
            <a:endParaRPr lang="en-GB" dirty="0"/>
          </a:p>
        </p:txBody>
      </p:sp>
      <p:sp>
        <p:nvSpPr>
          <p:cNvPr id="4" name="Slide Number Placeholder 3"/>
          <p:cNvSpPr>
            <a:spLocks noGrp="1"/>
          </p:cNvSpPr>
          <p:nvPr>
            <p:ph type="sldNum" sz="quarter" idx="10"/>
          </p:nvPr>
        </p:nvSpPr>
        <p:spPr/>
        <p:txBody>
          <a:bodyPr/>
          <a:lstStyle/>
          <a:p>
            <a:fld id="{AC8AFE44-D367-4950-9476-DE38E711776D}"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344510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It has been a massive</a:t>
            </a:r>
            <a:r>
              <a:rPr lang="en-GB" baseline="0" dirty="0" smtClean="0"/>
              <a:t> undertaking that we have fully committed to – real </a:t>
            </a:r>
            <a:r>
              <a:rPr lang="en-GB" baseline="0" dirty="0" err="1" smtClean="0"/>
              <a:t>partership</a:t>
            </a:r>
            <a:r>
              <a:rPr lang="en-GB" baseline="0" dirty="0" smtClean="0"/>
              <a:t> working delivering a standardised </a:t>
            </a:r>
            <a:r>
              <a:rPr lang="en-GB" baseline="0" dirty="0" err="1" smtClean="0"/>
              <a:t>patwhay</a:t>
            </a:r>
            <a:r>
              <a:rPr lang="en-GB" baseline="0" dirty="0" smtClean="0"/>
              <a:t> that everyone is signed up to and has co-produced in the true meaning of the word</a:t>
            </a:r>
            <a:endParaRPr lang="en-GB" dirty="0" smtClean="0"/>
          </a:p>
          <a:p>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15</a:t>
            </a:fld>
            <a:endParaRPr lang="en-GB" dirty="0"/>
          </a:p>
        </p:txBody>
      </p:sp>
    </p:spTree>
    <p:extLst>
      <p:ext uri="{BB962C8B-B14F-4D97-AF65-F5344CB8AC3E}">
        <p14:creationId xmlns:p14="http://schemas.microsoft.com/office/powerpoint/2010/main" val="977642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solidFill>
                  <a:prstClr val="black"/>
                </a:solidFill>
              </a:rPr>
              <a:pPr/>
              <a:t>21</a:t>
            </a:fld>
            <a:endParaRPr lang="en-GB" dirty="0">
              <a:solidFill>
                <a:prstClr val="black"/>
              </a:solidFill>
            </a:endParaRPr>
          </a:p>
        </p:txBody>
      </p:sp>
    </p:spTree>
    <p:extLst>
      <p:ext uri="{BB962C8B-B14F-4D97-AF65-F5344CB8AC3E}">
        <p14:creationId xmlns:p14="http://schemas.microsoft.com/office/powerpoint/2010/main" val="164204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4"/>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9454489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53254513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7"/>
            <a:ext cx="8642350" cy="377837"/>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006078"/>
            <a:ext cx="2808288"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006078"/>
            <a:ext cx="5689600"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519523"/>
            <a:ext cx="8642350" cy="27003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43100"/>
            <a:ext cx="8642350" cy="377837"/>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62803171"/>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Text Placeholder 10"/>
          <p:cNvSpPr>
            <a:spLocks noGrp="1"/>
          </p:cNvSpPr>
          <p:nvPr>
            <p:ph type="body" sz="quarter" idx="10" hasCustomPrompt="1"/>
          </p:nvPr>
        </p:nvSpPr>
        <p:spPr>
          <a:xfrm>
            <a:off x="250825" y="1005576"/>
            <a:ext cx="6985000" cy="378042"/>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4" y="141688"/>
            <a:ext cx="1656879" cy="864395"/>
          </a:xfrm>
          <a:prstGeom prst="rect">
            <a:avLst/>
          </a:prstGeom>
        </p:spPr>
        <p:txBody>
          <a:bodyPr wrap="square" lIns="0" tIns="0" rIns="0" bIns="0" anchor="ctr">
            <a:noAutofit/>
          </a:bodyPr>
          <a:lstStyle/>
          <a:p>
            <a:r>
              <a:rPr lang="en-GB" sz="8800" dirty="0" smtClean="0">
                <a:solidFill>
                  <a:prstClr val="white"/>
                </a:solidFill>
                <a:latin typeface="Arial Black"/>
              </a:rPr>
              <a:t>06</a:t>
            </a:r>
            <a:endParaRPr lang="en-GB" sz="8800" dirty="0">
              <a:solidFill>
                <a:prstClr val="white"/>
              </a:solidFill>
            </a:endParaRPr>
          </a:p>
        </p:txBody>
      </p:sp>
      <p:sp>
        <p:nvSpPr>
          <p:cNvPr id="7" name="TextBox 6"/>
          <p:cNvSpPr txBox="1"/>
          <p:nvPr userDrawn="1"/>
        </p:nvSpPr>
        <p:spPr>
          <a:xfrm>
            <a:off x="232916" y="4623978"/>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276547411"/>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Text Placeholder 10"/>
          <p:cNvSpPr>
            <a:spLocks noGrp="1"/>
          </p:cNvSpPr>
          <p:nvPr>
            <p:ph type="body" sz="quarter" idx="10" hasCustomPrompt="1"/>
          </p:nvPr>
        </p:nvSpPr>
        <p:spPr>
          <a:xfrm>
            <a:off x="250825" y="1005576"/>
            <a:ext cx="6985000" cy="378042"/>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41688"/>
            <a:ext cx="1674788" cy="864395"/>
          </a:xfrm>
          <a:prstGeom prst="rect">
            <a:avLst/>
          </a:prstGeom>
        </p:spPr>
        <p:txBody>
          <a:bodyPr wrap="square" lIns="0" tIns="0" rIns="0" bIns="0" anchor="ctr">
            <a:noAutofit/>
          </a:bodyPr>
          <a:lstStyle/>
          <a:p>
            <a:r>
              <a:rPr lang="en-GB" sz="8800" dirty="0" smtClean="0">
                <a:solidFill>
                  <a:prstClr val="white"/>
                </a:solidFill>
                <a:latin typeface="Arial Black"/>
              </a:rPr>
              <a:t>07</a:t>
            </a:r>
            <a:endParaRPr lang="en-GB" sz="8800" dirty="0">
              <a:solidFill>
                <a:prstClr val="white"/>
              </a:solidFill>
            </a:endParaRPr>
          </a:p>
        </p:txBody>
      </p:sp>
      <p:sp>
        <p:nvSpPr>
          <p:cNvPr id="7" name="TextBox 6"/>
          <p:cNvSpPr txBox="1"/>
          <p:nvPr userDrawn="1"/>
        </p:nvSpPr>
        <p:spPr>
          <a:xfrm>
            <a:off x="232916" y="4623978"/>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058902523"/>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Text Placeholder 10"/>
          <p:cNvSpPr>
            <a:spLocks noGrp="1"/>
          </p:cNvSpPr>
          <p:nvPr>
            <p:ph type="body" sz="quarter" idx="10" hasCustomPrompt="1"/>
          </p:nvPr>
        </p:nvSpPr>
        <p:spPr>
          <a:xfrm>
            <a:off x="250825" y="1005576"/>
            <a:ext cx="6985000" cy="378042"/>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41688"/>
            <a:ext cx="1674788" cy="864395"/>
          </a:xfrm>
          <a:prstGeom prst="rect">
            <a:avLst/>
          </a:prstGeom>
        </p:spPr>
        <p:txBody>
          <a:bodyPr wrap="square" lIns="0" tIns="0" rIns="0" bIns="0" anchor="ctr">
            <a:noAutofit/>
          </a:bodyPr>
          <a:lstStyle/>
          <a:p>
            <a:r>
              <a:rPr lang="en-GB" sz="8800" dirty="0" smtClean="0">
                <a:solidFill>
                  <a:prstClr val="white"/>
                </a:solidFill>
                <a:latin typeface="Arial Black"/>
              </a:rPr>
              <a:t>09</a:t>
            </a:r>
            <a:endParaRPr lang="en-GB" sz="8800" dirty="0">
              <a:solidFill>
                <a:prstClr val="white"/>
              </a:solidFill>
            </a:endParaRPr>
          </a:p>
        </p:txBody>
      </p:sp>
      <p:sp>
        <p:nvSpPr>
          <p:cNvPr id="7" name="TextBox 6"/>
          <p:cNvSpPr txBox="1"/>
          <p:nvPr userDrawn="1"/>
        </p:nvSpPr>
        <p:spPr>
          <a:xfrm>
            <a:off x="232916" y="4623978"/>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462637860"/>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538"/>
            <a:ext cx="9144000" cy="1265783"/>
          </a:xfrm>
          <a:prstGeom prst="rect">
            <a:avLst/>
          </a:prstGeom>
        </p:spPr>
      </p:pic>
      <p:sp>
        <p:nvSpPr>
          <p:cNvPr id="5" name="Text Placeholder 4"/>
          <p:cNvSpPr>
            <a:spLocks noGrp="1"/>
          </p:cNvSpPr>
          <p:nvPr>
            <p:ph type="body" sz="quarter" idx="10"/>
          </p:nvPr>
        </p:nvSpPr>
        <p:spPr>
          <a:xfrm>
            <a:off x="251792" y="1245245"/>
            <a:ext cx="7848600" cy="432486"/>
          </a:xfrm>
        </p:spPr>
        <p:txBody>
          <a:bodyPr>
            <a:normAutofit/>
          </a:bodyPr>
          <a:lstStyle>
            <a:lvl1pPr>
              <a:defRPr sz="2400" b="1">
                <a:solidFill>
                  <a:srgbClr val="0072C6"/>
                </a:solidFill>
              </a:defRPr>
            </a:lvl1pPr>
          </a:lstStyle>
          <a:p>
            <a:pPr lvl="0"/>
            <a:r>
              <a:rPr lang="en-US" smtClean="0"/>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4" name="Content Placeholder 3"/>
          <p:cNvSpPr>
            <a:spLocks noGrp="1"/>
          </p:cNvSpPr>
          <p:nvPr>
            <p:ph sz="quarter" idx="13"/>
          </p:nvPr>
        </p:nvSpPr>
        <p:spPr>
          <a:xfrm>
            <a:off x="250825" y="1706400"/>
            <a:ext cx="8642350" cy="30795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41456541"/>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85" r="-1"/>
          <a:stretch/>
        </p:blipFill>
        <p:spPr>
          <a:xfrm>
            <a:off x="0" y="0"/>
            <a:ext cx="9136234" cy="823764"/>
          </a:xfrm>
          <a:prstGeom prst="rect">
            <a:avLst/>
          </a:prstGeom>
        </p:spPr>
      </p:pic>
      <p:sp>
        <p:nvSpPr>
          <p:cNvPr id="5" name="Content Placeholder 4"/>
          <p:cNvSpPr>
            <a:spLocks noGrp="1"/>
          </p:cNvSpPr>
          <p:nvPr>
            <p:ph sz="quarter" idx="10"/>
          </p:nvPr>
        </p:nvSpPr>
        <p:spPr>
          <a:xfrm>
            <a:off x="234000" y="486001"/>
            <a:ext cx="8658480" cy="735600"/>
          </a:xfrm>
        </p:spPr>
        <p:txBody>
          <a:bodyPr anchor="ctr">
            <a:normAutofit/>
          </a:bodyPr>
          <a:lstStyle>
            <a:lvl1pPr algn="ctr">
              <a:defRPr sz="2400" b="1">
                <a:solidFill>
                  <a:srgbClr val="0072C6"/>
                </a:solidFill>
              </a:defRPr>
            </a:lvl1pPr>
            <a:lvl2pPr>
              <a:defRPr>
                <a:solidFill>
                  <a:srgbClr val="0072C6"/>
                </a:solidFill>
              </a:defRPr>
            </a:lvl2pPr>
            <a:lvl3pPr>
              <a:defRPr>
                <a:solidFill>
                  <a:srgbClr val="0072C6"/>
                </a:solidFill>
              </a:defRPr>
            </a:lvl3pPr>
            <a:lvl4pPr>
              <a:defRPr>
                <a:solidFill>
                  <a:srgbClr val="0072C6"/>
                </a:solidFill>
              </a:defRPr>
            </a:lvl4pPr>
            <a:lvl5pPr>
              <a:defRPr>
                <a:solidFill>
                  <a:srgbClr val="0072C6"/>
                </a:solidFill>
              </a:defRPr>
            </a:lvl5pPr>
          </a:lstStyle>
          <a:p>
            <a:pPr lvl="0"/>
            <a:r>
              <a:rPr lang="en-US" smtClean="0"/>
              <a:t>Click to edit Master text styles</a:t>
            </a:r>
          </a:p>
        </p:txBody>
      </p:sp>
      <p:sp>
        <p:nvSpPr>
          <p:cNvPr id="7" name="Content Placeholder 6"/>
          <p:cNvSpPr>
            <a:spLocks noGrp="1"/>
          </p:cNvSpPr>
          <p:nvPr>
            <p:ph sz="quarter" idx="11"/>
          </p:nvPr>
        </p:nvSpPr>
        <p:spPr>
          <a:xfrm>
            <a:off x="250825" y="1244700"/>
            <a:ext cx="8641655" cy="32408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669334142"/>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80476A69-64BA-4CDC-A99D-0D613F9583F5}" type="datetimeFigureOut">
              <a:rPr lang="en-GB" smtClean="0">
                <a:solidFill>
                  <a:srgbClr val="3F3F3F"/>
                </a:solidFill>
              </a:rPr>
              <a:pPr/>
              <a:t>11/12/2016</a:t>
            </a:fld>
            <a:endParaRPr lang="en-GB">
              <a:solidFill>
                <a:srgbClr val="3F3F3F"/>
              </a:solidFill>
            </a:endParaRPr>
          </a:p>
        </p:txBody>
      </p:sp>
      <p:sp>
        <p:nvSpPr>
          <p:cNvPr id="5" name="Footer Placeholder 4"/>
          <p:cNvSpPr>
            <a:spLocks noGrp="1"/>
          </p:cNvSpPr>
          <p:nvPr>
            <p:ph type="ftr" sz="quarter" idx="11"/>
          </p:nvPr>
        </p:nvSpPr>
        <p:spPr/>
        <p:txBody>
          <a:bodyPr/>
          <a:lstStyle/>
          <a:p>
            <a:endParaRPr lang="en-GB">
              <a:solidFill>
                <a:srgbClr val="3F3F3F">
                  <a:tint val="75000"/>
                </a:srgbClr>
              </a:solidFill>
            </a:endParaRPr>
          </a:p>
        </p:txBody>
      </p:sp>
      <p:sp>
        <p:nvSpPr>
          <p:cNvPr id="6" name="Slide Number Placeholder 5"/>
          <p:cNvSpPr>
            <a:spLocks noGrp="1"/>
          </p:cNvSpPr>
          <p:nvPr>
            <p:ph type="sldNum" sz="quarter" idx="12"/>
          </p:nvPr>
        </p:nvSpPr>
        <p:spPr/>
        <p:txBody>
          <a:bodyPr/>
          <a:lstStyle/>
          <a:p>
            <a:fld id="{73A91A7F-33AA-4E57-BD13-9E5CBD98F87C}"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282613520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7"/>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87C665B-4F86-4990-9323-3B68A845783F}" type="datetime1">
              <a:rPr lang="en-GB" smtClean="0">
                <a:solidFill>
                  <a:prstClr val="black">
                    <a:tint val="75000"/>
                  </a:prstClr>
                </a:solidFill>
              </a:rPr>
              <a:pPr/>
              <a:t>11/12/2016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C6B415-6792-46CF-992B-A68C5E0A5A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698494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8E239F-ADBA-4494-B25B-831B83B46163}" type="datetime1">
              <a:rPr lang="en-GB" smtClean="0">
                <a:solidFill>
                  <a:prstClr val="black">
                    <a:tint val="75000"/>
                  </a:prstClr>
                </a:solidFill>
              </a:rPr>
              <a:pPr/>
              <a:t>11/12/2016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C6B415-6792-46CF-992B-A68C5E0A5A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079569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2"/>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8990BB-3A69-46CE-AEA8-59F9235F8933}" type="datetime1">
              <a:rPr lang="en-GB" smtClean="0">
                <a:solidFill>
                  <a:prstClr val="black">
                    <a:tint val="75000"/>
                  </a:prstClr>
                </a:solidFill>
              </a:rPr>
              <a:pPr/>
              <a:t>11/12/2016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C6B415-6792-46CF-992B-A68C5E0A5A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5706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3461277645"/>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13CBD59-4348-41C3-AB50-6A956128869B}" type="datetime1">
              <a:rPr lang="en-GB" smtClean="0">
                <a:solidFill>
                  <a:prstClr val="black">
                    <a:tint val="75000"/>
                  </a:prstClr>
                </a:solidFill>
              </a:rPr>
              <a:pPr/>
              <a:t>11/12/2016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1C6B415-6792-46CF-992B-A68C5E0A5A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643751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E1C8AAB-15B6-47C3-99D6-1635ECA78CD0}" type="datetime1">
              <a:rPr lang="en-GB" smtClean="0">
                <a:solidFill>
                  <a:prstClr val="black">
                    <a:tint val="75000"/>
                  </a:prstClr>
                </a:solidFill>
              </a:rPr>
              <a:pPr/>
              <a:t>11/12/2016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1C6B415-6792-46CF-992B-A68C5E0A5A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61566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7587915-FD36-45C5-A38F-680DA96CAE02}" type="datetime1">
              <a:rPr lang="en-GB" smtClean="0">
                <a:solidFill>
                  <a:prstClr val="black">
                    <a:tint val="75000"/>
                  </a:prstClr>
                </a:solidFill>
              </a:rPr>
              <a:pPr/>
              <a:t>11/12/2016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1C6B415-6792-46CF-992B-A68C5E0A5A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640446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CC6633-8C5F-49A4-95FD-94C5E1C97201}" type="datetime1">
              <a:rPr lang="en-GB" smtClean="0">
                <a:solidFill>
                  <a:prstClr val="black">
                    <a:tint val="75000"/>
                  </a:prstClr>
                </a:solidFill>
              </a:rPr>
              <a:pPr/>
              <a:t>11/12/2016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1C6B415-6792-46CF-992B-A68C5E0A5A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46758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E1B104-2161-473E-B86E-FDA1572AEE66}" type="datetime1">
              <a:rPr lang="en-GB" smtClean="0">
                <a:solidFill>
                  <a:prstClr val="black">
                    <a:tint val="75000"/>
                  </a:prstClr>
                </a:solidFill>
              </a:rPr>
              <a:pPr/>
              <a:t>11/12/2016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1C6B415-6792-46CF-992B-A68C5E0A5A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8037163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98C3FC-3B04-4946-9C36-EE0EDCEDE5A0}" type="datetime1">
              <a:rPr lang="en-GB" smtClean="0">
                <a:solidFill>
                  <a:prstClr val="black">
                    <a:tint val="75000"/>
                  </a:prstClr>
                </a:solidFill>
              </a:rPr>
              <a:pPr/>
              <a:t>11/12/2016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1C6B415-6792-46CF-992B-A68C5E0A5A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3715175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16284E-4371-4154-B4E6-B66BB395D1BE}" type="datetime1">
              <a:rPr lang="en-GB" smtClean="0">
                <a:solidFill>
                  <a:prstClr val="black">
                    <a:tint val="75000"/>
                  </a:prstClr>
                </a:solidFill>
              </a:rPr>
              <a:pPr/>
              <a:t>11/12/2016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C6B415-6792-46CF-992B-A68C5E0A5A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4567545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D52D209-3FB6-45A9-B289-78BC9C0E445C}" type="datetime1">
              <a:rPr lang="en-GB" smtClean="0">
                <a:solidFill>
                  <a:prstClr val="black">
                    <a:tint val="75000"/>
                  </a:prstClr>
                </a:solidFill>
              </a:rPr>
              <a:pPr/>
              <a:t>11/12/2016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1C6B415-6792-46CF-992B-A68C5E0A5A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483114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25871" b="12239"/>
          <a:stretch/>
        </p:blipFill>
        <p:spPr>
          <a:xfrm>
            <a:off x="0" y="1977692"/>
            <a:ext cx="9144000" cy="3183341"/>
          </a:xfrm>
          <a:prstGeom prst="rect">
            <a:avLst/>
          </a:prstGeom>
        </p:spPr>
      </p:pic>
      <p:sp>
        <p:nvSpPr>
          <p:cNvPr id="6" name="Title 5"/>
          <p:cNvSpPr>
            <a:spLocks noGrp="1"/>
          </p:cNvSpPr>
          <p:nvPr>
            <p:ph type="title" hasCustomPrompt="1"/>
          </p:nvPr>
        </p:nvSpPr>
        <p:spPr>
          <a:xfrm>
            <a:off x="251520" y="843558"/>
            <a:ext cx="8241688" cy="756084"/>
          </a:xfrm>
          <a:prstGeom prst="rect">
            <a:avLst/>
          </a:prstGeom>
          <a:noFill/>
        </p:spPr>
        <p:txBody>
          <a:bodyPr>
            <a:normAutofit/>
          </a:bodyPr>
          <a:lstStyle>
            <a:lvl1pPr algn="l">
              <a:defRPr sz="3600" baseline="0">
                <a:solidFill>
                  <a:srgbClr val="0072C6"/>
                </a:solidFill>
              </a:defRPr>
            </a:lvl1pPr>
          </a:lstStyle>
          <a:p>
            <a:r>
              <a:rPr lang="en-GB" dirty="0" smtClean="0"/>
              <a:t>Document Title</a:t>
            </a:r>
            <a:endParaRPr lang="en-GB" dirty="0"/>
          </a:p>
        </p:txBody>
      </p:sp>
      <p:sp>
        <p:nvSpPr>
          <p:cNvPr id="8" name="Text Placeholder 7"/>
          <p:cNvSpPr>
            <a:spLocks noGrp="1"/>
          </p:cNvSpPr>
          <p:nvPr>
            <p:ph type="body" sz="quarter" idx="10" hasCustomPrompt="1"/>
          </p:nvPr>
        </p:nvSpPr>
        <p:spPr>
          <a:xfrm>
            <a:off x="264051" y="1653656"/>
            <a:ext cx="7344815" cy="378619"/>
          </a:xfrm>
        </p:spPr>
        <p:txBody>
          <a:bodyPr>
            <a:normAutofit/>
          </a:bodyPr>
          <a:lstStyle>
            <a:lvl1pPr algn="l">
              <a:defRPr sz="2400" baseline="0">
                <a:solidFill>
                  <a:srgbClr val="0072C6"/>
                </a:solidFill>
                <a:latin typeface="+mn-lt"/>
              </a:defRPr>
            </a:lvl1pPr>
          </a:lstStyle>
          <a:p>
            <a:pPr lvl="0"/>
            <a:r>
              <a:rPr lang="en-GB" dirty="0" smtClean="0"/>
              <a:t>Subtitle </a:t>
            </a:r>
            <a:endParaRPr lang="en-GB"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09307" y="357504"/>
            <a:ext cx="1067159" cy="324036"/>
          </a:xfrm>
          <a:prstGeom prst="rect">
            <a:avLst/>
          </a:prstGeom>
        </p:spPr>
      </p:pic>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124273242"/>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4"/>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B41E7EE-32D5-4275-AEA1-A0E6A2E4B10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783595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843558"/>
            <a:ext cx="8241688" cy="756084"/>
          </a:xfrm>
          <a:prstGeom prst="rect">
            <a:avLst/>
          </a:prstGeom>
          <a:noFill/>
        </p:spPr>
        <p:txBody>
          <a:bodyPr lIns="0" tIns="0" rIns="0" bIns="0">
            <a:normAutofit/>
          </a:bodyPr>
          <a:lstStyle>
            <a:lvl1pPr algn="l">
              <a:defRPr sz="3600" baseline="0">
                <a:solidFill>
                  <a:srgbClr val="0072C6"/>
                </a:solidFill>
              </a:defRPr>
            </a:lvl1pPr>
          </a:lstStyle>
          <a:p>
            <a:r>
              <a:rPr lang="en-GB" dirty="0" smtClean="0"/>
              <a:t>Document Title</a:t>
            </a:r>
            <a:endParaRPr lang="en-GB" dirty="0"/>
          </a:p>
        </p:txBody>
      </p:sp>
      <p:sp>
        <p:nvSpPr>
          <p:cNvPr id="8" name="Text Placeholder 7"/>
          <p:cNvSpPr>
            <a:spLocks noGrp="1"/>
          </p:cNvSpPr>
          <p:nvPr>
            <p:ph type="body" sz="quarter" idx="10" hasCustomPrompt="1"/>
          </p:nvPr>
        </p:nvSpPr>
        <p:spPr>
          <a:xfrm>
            <a:off x="264047" y="1653653"/>
            <a:ext cx="7344815" cy="378619"/>
          </a:xfrm>
        </p:spPr>
        <p:txBody>
          <a:bodyPr>
            <a:normAutofit/>
          </a:bodyPr>
          <a:lstStyle>
            <a:lvl1pPr algn="l">
              <a:defRPr sz="2400" baseline="0">
                <a:solidFill>
                  <a:srgbClr val="0072C6"/>
                </a:solidFill>
                <a:latin typeface="+mn-lt"/>
              </a:defRPr>
            </a:lvl1pPr>
          </a:lstStyle>
          <a:p>
            <a:pPr lvl="0"/>
            <a:r>
              <a:rPr lang="en-GB" dirty="0" smtClean="0"/>
              <a:t>Subtitle </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9308" y="357504"/>
            <a:ext cx="1067159" cy="324036"/>
          </a:xfrm>
          <a:prstGeom prst="rect">
            <a:avLst/>
          </a:prstGeom>
        </p:spPr>
      </p:pic>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139703"/>
            <a:ext cx="9144000" cy="3024999"/>
          </a:xfrm>
          <a:prstGeom prst="rect">
            <a:avLst/>
          </a:prstGeom>
        </p:spPr>
      </p:pic>
    </p:spTree>
    <p:extLst>
      <p:ext uri="{BB962C8B-B14F-4D97-AF65-F5344CB8AC3E}">
        <p14:creationId xmlns:p14="http://schemas.microsoft.com/office/powerpoint/2010/main" val="1629866990"/>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B41E7EE-32D5-4275-AEA1-A0E6A2E4B10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660106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B41E7EE-32D5-4275-AEA1-A0E6A2E4B10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1446390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B41E7EE-32D5-4275-AEA1-A0E6A2E4B10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648406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B41E7EE-32D5-4275-AEA1-A0E6A2E4B10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8398028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B41E7EE-32D5-4275-AEA1-A0E6A2E4B10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6692564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B41E7EE-32D5-4275-AEA1-A0E6A2E4B10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313715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B41E7EE-32D5-4275-AEA1-A0E6A2E4B10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1923484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B41E7EE-32D5-4275-AEA1-A0E6A2E4B10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7155011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B41E7EE-32D5-4275-AEA1-A0E6A2E4B10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7359101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B41E7EE-32D5-4275-AEA1-A0E6A2E4B10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1340998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843558"/>
            <a:ext cx="8241688" cy="756084"/>
          </a:xfrm>
          <a:prstGeom prst="rect">
            <a:avLst/>
          </a:prstGeom>
          <a:noFill/>
        </p:spPr>
        <p:txBody>
          <a:bodyPr lIns="0" tIns="0" rIns="0" bIns="0">
            <a:normAutofit/>
          </a:bodyPr>
          <a:lstStyle>
            <a:lvl1pPr algn="l">
              <a:defRPr sz="3600" baseline="0">
                <a:solidFill>
                  <a:srgbClr val="0072C6"/>
                </a:solidFill>
              </a:defRPr>
            </a:lvl1pPr>
          </a:lstStyle>
          <a:p>
            <a:r>
              <a:rPr lang="en-GB" dirty="0" smtClean="0"/>
              <a:t>Document Title</a:t>
            </a:r>
            <a:endParaRPr lang="en-GB" dirty="0"/>
          </a:p>
        </p:txBody>
      </p:sp>
      <p:sp>
        <p:nvSpPr>
          <p:cNvPr id="8" name="Text Placeholder 7"/>
          <p:cNvSpPr>
            <a:spLocks noGrp="1"/>
          </p:cNvSpPr>
          <p:nvPr>
            <p:ph type="body" sz="quarter" idx="10" hasCustomPrompt="1"/>
          </p:nvPr>
        </p:nvSpPr>
        <p:spPr>
          <a:xfrm>
            <a:off x="264047" y="1653651"/>
            <a:ext cx="7344815" cy="378619"/>
          </a:xfrm>
        </p:spPr>
        <p:txBody>
          <a:bodyPr>
            <a:normAutofit/>
          </a:bodyPr>
          <a:lstStyle>
            <a:lvl1pPr algn="l">
              <a:defRPr sz="2400" baseline="0">
                <a:solidFill>
                  <a:srgbClr val="0072C6"/>
                </a:solidFill>
                <a:latin typeface="+mn-lt"/>
              </a:defRPr>
            </a:lvl1pPr>
          </a:lstStyle>
          <a:p>
            <a:pPr lvl="0"/>
            <a:r>
              <a:rPr lang="en-GB" dirty="0" smtClean="0"/>
              <a:t>Subtitle </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9304" y="357504"/>
            <a:ext cx="1067159" cy="324036"/>
          </a:xfrm>
          <a:prstGeom prst="rect">
            <a:avLst/>
          </a:prstGeom>
        </p:spPr>
      </p:pic>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139703"/>
            <a:ext cx="9144000" cy="3024999"/>
          </a:xfrm>
          <a:prstGeom prst="rect">
            <a:avLst/>
          </a:prstGeom>
        </p:spPr>
      </p:pic>
    </p:spTree>
    <p:extLst>
      <p:ext uri="{BB962C8B-B14F-4D97-AF65-F5344CB8AC3E}">
        <p14:creationId xmlns:p14="http://schemas.microsoft.com/office/powerpoint/2010/main" val="751141264"/>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843558"/>
            <a:ext cx="8241688" cy="756084"/>
          </a:xfrm>
          <a:prstGeom prst="rect">
            <a:avLst/>
          </a:prstGeom>
          <a:noFill/>
        </p:spPr>
        <p:txBody>
          <a:bodyPr lIns="0" tIns="0" rIns="0" bIns="0">
            <a:normAutofit/>
          </a:bodyPr>
          <a:lstStyle>
            <a:lvl1pPr algn="l">
              <a:defRPr sz="3600" baseline="0">
                <a:solidFill>
                  <a:srgbClr val="0072C6"/>
                </a:solidFill>
              </a:defRPr>
            </a:lvl1pPr>
          </a:lstStyle>
          <a:p>
            <a:r>
              <a:rPr lang="en-GB" dirty="0" smtClean="0"/>
              <a:t>Document Title</a:t>
            </a:r>
            <a:endParaRPr lang="en-GB" dirty="0"/>
          </a:p>
        </p:txBody>
      </p:sp>
      <p:sp>
        <p:nvSpPr>
          <p:cNvPr id="8" name="Text Placeholder 7"/>
          <p:cNvSpPr>
            <a:spLocks noGrp="1"/>
          </p:cNvSpPr>
          <p:nvPr>
            <p:ph type="body" sz="quarter" idx="10" hasCustomPrompt="1"/>
          </p:nvPr>
        </p:nvSpPr>
        <p:spPr>
          <a:xfrm>
            <a:off x="264047" y="1653653"/>
            <a:ext cx="7344815" cy="378619"/>
          </a:xfrm>
        </p:spPr>
        <p:txBody>
          <a:bodyPr>
            <a:normAutofit/>
          </a:bodyPr>
          <a:lstStyle>
            <a:lvl1pPr algn="l">
              <a:defRPr sz="2400" baseline="0">
                <a:solidFill>
                  <a:srgbClr val="0072C6"/>
                </a:solidFill>
                <a:latin typeface="+mn-lt"/>
              </a:defRPr>
            </a:lvl1pPr>
          </a:lstStyle>
          <a:p>
            <a:pPr lvl="0"/>
            <a:r>
              <a:rPr lang="en-GB" dirty="0" smtClean="0"/>
              <a:t>Subtitle </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9308" y="357504"/>
            <a:ext cx="1067159" cy="324036"/>
          </a:xfrm>
          <a:prstGeom prst="rect">
            <a:avLst/>
          </a:prstGeom>
        </p:spPr>
      </p:pic>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139703"/>
            <a:ext cx="9144000" cy="3024999"/>
          </a:xfrm>
          <a:prstGeom prst="rect">
            <a:avLst/>
          </a:prstGeom>
        </p:spPr>
      </p:pic>
    </p:spTree>
    <p:extLst>
      <p:ext uri="{BB962C8B-B14F-4D97-AF65-F5344CB8AC3E}">
        <p14:creationId xmlns:p14="http://schemas.microsoft.com/office/powerpoint/2010/main" val="389103297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7"/>
            <a:ext cx="8642350" cy="377837"/>
          </a:xfrm>
          <a:prstGeom prst="rect">
            <a:avLst/>
          </a:prstGeom>
          <a:solidFill>
            <a:srgbClr val="0072C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519526"/>
            <a:ext cx="8642350" cy="324035"/>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006082"/>
            <a:ext cx="8642350" cy="3725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3786970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7"/>
            <a:ext cx="8642350" cy="377837"/>
          </a:xfrm>
          <a:prstGeom prst="rect">
            <a:avLst/>
          </a:prstGeom>
          <a:solidFill>
            <a:srgbClr val="0072C6"/>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519523"/>
            <a:ext cx="8642350" cy="27003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007103"/>
            <a:ext cx="4249738" cy="38350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006081"/>
            <a:ext cx="4320480" cy="3833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019571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41687"/>
            <a:ext cx="8642350" cy="377837"/>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006079"/>
            <a:ext cx="2808288"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006079"/>
            <a:ext cx="2736850"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91" y="1006079"/>
            <a:ext cx="2808287"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519523"/>
            <a:ext cx="8642350" cy="27003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43104"/>
            <a:ext cx="8642350" cy="377837"/>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39033193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7"/>
            <a:ext cx="8642350" cy="377837"/>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006079"/>
            <a:ext cx="2808288"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006079"/>
            <a:ext cx="5689600"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519523"/>
            <a:ext cx="8642350" cy="27003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43104"/>
            <a:ext cx="8642350" cy="377837"/>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19455226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005576"/>
            <a:ext cx="6985000" cy="378042"/>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15" name="Rectangle 14"/>
          <p:cNvSpPr/>
          <p:nvPr userDrawn="1"/>
        </p:nvSpPr>
        <p:spPr>
          <a:xfrm>
            <a:off x="232916" y="141687"/>
            <a:ext cx="1674788" cy="864395"/>
          </a:xfrm>
          <a:prstGeom prst="rect">
            <a:avLst/>
          </a:prstGeom>
        </p:spPr>
        <p:txBody>
          <a:bodyPr wrap="square" lIns="0" tIns="0" rIns="0" bIns="0" anchor="ctr">
            <a:noAutofit/>
          </a:bodyPr>
          <a:lstStyle/>
          <a:p>
            <a:r>
              <a:rPr lang="en-GB" sz="8800" dirty="0" smtClean="0">
                <a:solidFill>
                  <a:prstClr val="white"/>
                </a:solidFill>
                <a:latin typeface="Arial Black"/>
              </a:rPr>
              <a:t>01</a:t>
            </a:r>
            <a:endParaRPr lang="en-GB" sz="8800" dirty="0">
              <a:solidFill>
                <a:prstClr val="white"/>
              </a:solidFill>
            </a:endParaRPr>
          </a:p>
        </p:txBody>
      </p:sp>
      <p:sp>
        <p:nvSpPr>
          <p:cNvPr id="2" name="TextBox 1"/>
          <p:cNvSpPr txBox="1"/>
          <p:nvPr userDrawn="1"/>
        </p:nvSpPr>
        <p:spPr>
          <a:xfrm>
            <a:off x="232916" y="4623978"/>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6" name="Straight Connector 5"/>
          <p:cNvCxnSpPr/>
          <p:nvPr userDrawn="1"/>
        </p:nvCxnSpPr>
        <p:spPr>
          <a:xfrm>
            <a:off x="232916"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04942640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7"/>
            <a:ext cx="8642350" cy="377837"/>
          </a:xfrm>
          <a:prstGeom prst="rect">
            <a:avLst/>
          </a:prstGeom>
          <a:solidFill>
            <a:srgbClr val="0091C9"/>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519526"/>
            <a:ext cx="8642350" cy="324035"/>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006082"/>
            <a:ext cx="8642350" cy="3725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466283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39217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7"/>
            <a:ext cx="8642350" cy="377837"/>
          </a:xfrm>
          <a:prstGeom prst="rect">
            <a:avLst/>
          </a:prstGeom>
          <a:solidFill>
            <a:srgbClr val="0091C9"/>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519523"/>
            <a:ext cx="8642350" cy="27003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007103"/>
            <a:ext cx="4249738" cy="38350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006081"/>
            <a:ext cx="4320480" cy="3833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0599278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41687"/>
            <a:ext cx="8642350" cy="377837"/>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006079"/>
            <a:ext cx="2808288"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006079"/>
            <a:ext cx="2736850"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91" y="1006079"/>
            <a:ext cx="2808287"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519523"/>
            <a:ext cx="8642350" cy="27003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43104"/>
            <a:ext cx="8642350" cy="377837"/>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0738315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7"/>
            <a:ext cx="8642350" cy="377837"/>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006079"/>
            <a:ext cx="2808288"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006079"/>
            <a:ext cx="5689600"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519523"/>
            <a:ext cx="8642350" cy="27003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43104"/>
            <a:ext cx="8642350" cy="377837"/>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15224435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005576"/>
            <a:ext cx="6985000" cy="378042"/>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41687"/>
            <a:ext cx="1674788" cy="864395"/>
          </a:xfrm>
          <a:prstGeom prst="rect">
            <a:avLst/>
          </a:prstGeom>
        </p:spPr>
        <p:txBody>
          <a:bodyPr wrap="square" lIns="0" tIns="0" rIns="0" bIns="0" anchor="ctr">
            <a:noAutofit/>
          </a:bodyPr>
          <a:lstStyle/>
          <a:p>
            <a:r>
              <a:rPr lang="en-GB" sz="8800" dirty="0" smtClean="0">
                <a:solidFill>
                  <a:prstClr val="white"/>
                </a:solidFill>
                <a:latin typeface="Arial Black"/>
              </a:rPr>
              <a:t>02</a:t>
            </a:r>
            <a:endParaRPr lang="en-GB" sz="8800" dirty="0">
              <a:solidFill>
                <a:prstClr val="white"/>
              </a:solidFill>
            </a:endParaRPr>
          </a:p>
        </p:txBody>
      </p:sp>
      <p:sp>
        <p:nvSpPr>
          <p:cNvPr id="7" name="TextBox 6"/>
          <p:cNvSpPr txBox="1"/>
          <p:nvPr userDrawn="1"/>
        </p:nvSpPr>
        <p:spPr>
          <a:xfrm>
            <a:off x="232916" y="4623978"/>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6993728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7"/>
            <a:ext cx="8642350" cy="377837"/>
          </a:xfrm>
          <a:prstGeom prst="rect">
            <a:avLst/>
          </a:prstGeom>
          <a:solidFill>
            <a:srgbClr val="E3248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519526"/>
            <a:ext cx="8642350" cy="324035"/>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006082"/>
            <a:ext cx="8642350" cy="3725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9348626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7"/>
            <a:ext cx="8642350" cy="377837"/>
          </a:xfrm>
          <a:prstGeom prst="rect">
            <a:avLst/>
          </a:prstGeom>
          <a:solidFill>
            <a:srgbClr val="E32486"/>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519523"/>
            <a:ext cx="8642350" cy="27003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007103"/>
            <a:ext cx="4249738" cy="38350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006081"/>
            <a:ext cx="4320480" cy="3833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4771385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41687"/>
            <a:ext cx="8642350" cy="377837"/>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006079"/>
            <a:ext cx="2808288"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006079"/>
            <a:ext cx="2736850"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91" y="1006079"/>
            <a:ext cx="2808287"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519523"/>
            <a:ext cx="8642350" cy="27003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43104"/>
            <a:ext cx="8642350" cy="377837"/>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82934183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7"/>
            <a:ext cx="8642350" cy="377837"/>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006079"/>
            <a:ext cx="2808288"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006079"/>
            <a:ext cx="5689600"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519523"/>
            <a:ext cx="8642350" cy="27003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43104"/>
            <a:ext cx="8642350" cy="377837"/>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6040205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005576"/>
            <a:ext cx="6985000" cy="378042"/>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41687"/>
            <a:ext cx="1674788" cy="864395"/>
          </a:xfrm>
          <a:prstGeom prst="rect">
            <a:avLst/>
          </a:prstGeom>
        </p:spPr>
        <p:txBody>
          <a:bodyPr wrap="square" lIns="0" tIns="0" rIns="0" bIns="0" anchor="ctr">
            <a:noAutofit/>
          </a:bodyPr>
          <a:lstStyle/>
          <a:p>
            <a:r>
              <a:rPr lang="en-GB" sz="8800" dirty="0" smtClean="0">
                <a:solidFill>
                  <a:prstClr val="white"/>
                </a:solidFill>
                <a:latin typeface="Arial Black"/>
              </a:rPr>
              <a:t>03</a:t>
            </a:r>
            <a:endParaRPr lang="en-GB" sz="8800" dirty="0">
              <a:solidFill>
                <a:prstClr val="white"/>
              </a:solidFill>
            </a:endParaRPr>
          </a:p>
        </p:txBody>
      </p:sp>
      <p:sp>
        <p:nvSpPr>
          <p:cNvPr id="7" name="TextBox 6"/>
          <p:cNvSpPr txBox="1"/>
          <p:nvPr userDrawn="1"/>
        </p:nvSpPr>
        <p:spPr>
          <a:xfrm>
            <a:off x="232916" y="4623978"/>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07869727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7"/>
            <a:ext cx="8642350" cy="377837"/>
          </a:xfrm>
          <a:prstGeom prst="rect">
            <a:avLst/>
          </a:prstGeom>
          <a:solidFill>
            <a:srgbClr val="A25BA0"/>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519526"/>
            <a:ext cx="8642350" cy="324035"/>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006082"/>
            <a:ext cx="8642350" cy="3725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11646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22642666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7"/>
            <a:ext cx="8642350" cy="377837"/>
          </a:xfrm>
          <a:prstGeom prst="rect">
            <a:avLst/>
          </a:prstGeom>
          <a:solidFill>
            <a:srgbClr val="A25BA0"/>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519523"/>
            <a:ext cx="8642350" cy="27003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007103"/>
            <a:ext cx="4249738" cy="38350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006081"/>
            <a:ext cx="4320480" cy="3833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2051680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41687"/>
            <a:ext cx="8642350" cy="377837"/>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006079"/>
            <a:ext cx="2808288"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006079"/>
            <a:ext cx="2736850"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91" y="1006079"/>
            <a:ext cx="2808287"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519523"/>
            <a:ext cx="8642350" cy="27003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43104"/>
            <a:ext cx="8642350" cy="377837"/>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44004344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7"/>
            <a:ext cx="8642350" cy="377837"/>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006079"/>
            <a:ext cx="2808288"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006079"/>
            <a:ext cx="5689600"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519523"/>
            <a:ext cx="8642350" cy="270030"/>
          </a:xfrm>
        </p:spPr>
        <p:txBody>
          <a:bodyPr>
            <a:normAutofit/>
          </a:bodyPr>
          <a:lstStyle>
            <a:lvl1pPr marL="177800" indent="0">
              <a:defRPr sz="2200" baseline="0">
                <a:solidFill>
                  <a:srgbClr val="0072C6"/>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43104"/>
            <a:ext cx="8642350" cy="377837"/>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78857608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005576"/>
            <a:ext cx="6985000" cy="378042"/>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41687"/>
            <a:ext cx="1674788" cy="864395"/>
          </a:xfrm>
          <a:prstGeom prst="rect">
            <a:avLst/>
          </a:prstGeom>
        </p:spPr>
        <p:txBody>
          <a:bodyPr wrap="square" lIns="0" tIns="0" rIns="0" bIns="0" anchor="ctr">
            <a:noAutofit/>
          </a:bodyPr>
          <a:lstStyle/>
          <a:p>
            <a:r>
              <a:rPr lang="en-GB" sz="8800" dirty="0" smtClean="0">
                <a:solidFill>
                  <a:prstClr val="white"/>
                </a:solidFill>
                <a:latin typeface="Arial Black"/>
              </a:rPr>
              <a:t>04</a:t>
            </a:r>
            <a:endParaRPr lang="en-GB" sz="8800" dirty="0">
              <a:solidFill>
                <a:prstClr val="white"/>
              </a:solidFill>
            </a:endParaRPr>
          </a:p>
        </p:txBody>
      </p:sp>
      <p:sp>
        <p:nvSpPr>
          <p:cNvPr id="7" name="TextBox 6"/>
          <p:cNvSpPr txBox="1"/>
          <p:nvPr userDrawn="1"/>
        </p:nvSpPr>
        <p:spPr>
          <a:xfrm>
            <a:off x="232916" y="4623978"/>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82582195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7"/>
            <a:ext cx="8642350" cy="377837"/>
          </a:xfrm>
          <a:prstGeom prst="rect">
            <a:avLst/>
          </a:prstGeom>
          <a:solidFill>
            <a:srgbClr val="33BBB1"/>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519526"/>
            <a:ext cx="8642350" cy="324035"/>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006082"/>
            <a:ext cx="8642350" cy="3725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8178697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7"/>
            <a:ext cx="8642350" cy="377837"/>
          </a:xfrm>
          <a:prstGeom prst="rect">
            <a:avLst/>
          </a:prstGeom>
          <a:solidFill>
            <a:srgbClr val="33BBB1"/>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519523"/>
            <a:ext cx="8642350" cy="27003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007103"/>
            <a:ext cx="4249738" cy="38350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006081"/>
            <a:ext cx="4320480" cy="3833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6466674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41687"/>
            <a:ext cx="8642350" cy="377837"/>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006079"/>
            <a:ext cx="2808288"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006079"/>
            <a:ext cx="2736850"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91" y="1006079"/>
            <a:ext cx="2808287"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519523"/>
            <a:ext cx="8642350" cy="27003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43104"/>
            <a:ext cx="8642350" cy="377837"/>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2452169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7"/>
            <a:ext cx="8642350" cy="377837"/>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006079"/>
            <a:ext cx="2808288"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006079"/>
            <a:ext cx="5689600"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519523"/>
            <a:ext cx="8642350" cy="27003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43104"/>
            <a:ext cx="8642350" cy="377837"/>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83618767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005576"/>
            <a:ext cx="6985000" cy="378042"/>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7" y="141687"/>
            <a:ext cx="1656879" cy="864395"/>
          </a:xfrm>
          <a:prstGeom prst="rect">
            <a:avLst/>
          </a:prstGeom>
        </p:spPr>
        <p:txBody>
          <a:bodyPr wrap="square" lIns="0" tIns="0" rIns="0" bIns="0" anchor="ctr">
            <a:noAutofit/>
          </a:bodyPr>
          <a:lstStyle/>
          <a:p>
            <a:r>
              <a:rPr lang="en-GB" sz="8800" dirty="0" smtClean="0">
                <a:solidFill>
                  <a:prstClr val="white"/>
                </a:solidFill>
                <a:latin typeface="Arial Black"/>
              </a:rPr>
              <a:t>05</a:t>
            </a:r>
            <a:endParaRPr lang="en-GB" sz="8800" dirty="0">
              <a:solidFill>
                <a:prstClr val="white"/>
              </a:solidFill>
            </a:endParaRPr>
          </a:p>
        </p:txBody>
      </p:sp>
      <p:sp>
        <p:nvSpPr>
          <p:cNvPr id="7" name="TextBox 6"/>
          <p:cNvSpPr txBox="1"/>
          <p:nvPr userDrawn="1"/>
        </p:nvSpPr>
        <p:spPr>
          <a:xfrm>
            <a:off x="232916" y="4623978"/>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91617011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7"/>
            <a:ext cx="8642350" cy="377837"/>
          </a:xfrm>
          <a:prstGeom prst="rect">
            <a:avLst/>
          </a:prstGeom>
          <a:solidFill>
            <a:schemeClr val="accent4"/>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519526"/>
            <a:ext cx="8642350" cy="324035"/>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006082"/>
            <a:ext cx="8642350" cy="3725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594485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9985151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7"/>
            <a:ext cx="8642350" cy="377837"/>
          </a:xfrm>
          <a:prstGeom prst="rect">
            <a:avLst/>
          </a:prstGeom>
          <a:solidFill>
            <a:schemeClr val="accent4"/>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519523"/>
            <a:ext cx="8642350" cy="27003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007103"/>
            <a:ext cx="4249738" cy="38350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006081"/>
            <a:ext cx="4320480" cy="3833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8167365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41687"/>
            <a:ext cx="8642350" cy="377837"/>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006079"/>
            <a:ext cx="2808288"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006079"/>
            <a:ext cx="2736850"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91" y="1006079"/>
            <a:ext cx="2808287"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519523"/>
            <a:ext cx="8642350" cy="27003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43104"/>
            <a:ext cx="8642350" cy="377837"/>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17987201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7"/>
            <a:ext cx="8642350" cy="377837"/>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006079"/>
            <a:ext cx="2808288"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006079"/>
            <a:ext cx="5689600"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519523"/>
            <a:ext cx="8642350" cy="27003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43104"/>
            <a:ext cx="8642350" cy="377837"/>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21383780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005576"/>
            <a:ext cx="6985000" cy="378042"/>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7" y="141687"/>
            <a:ext cx="1656879" cy="864395"/>
          </a:xfrm>
          <a:prstGeom prst="rect">
            <a:avLst/>
          </a:prstGeom>
        </p:spPr>
        <p:txBody>
          <a:bodyPr wrap="square" lIns="0" tIns="0" rIns="0" bIns="0" anchor="ctr">
            <a:noAutofit/>
          </a:bodyPr>
          <a:lstStyle/>
          <a:p>
            <a:r>
              <a:rPr lang="en-GB" sz="8800" dirty="0" smtClean="0">
                <a:solidFill>
                  <a:prstClr val="white"/>
                </a:solidFill>
                <a:latin typeface="Arial Black"/>
              </a:rPr>
              <a:t>06</a:t>
            </a:r>
            <a:endParaRPr lang="en-GB" sz="8800" dirty="0">
              <a:solidFill>
                <a:prstClr val="white"/>
              </a:solidFill>
            </a:endParaRPr>
          </a:p>
        </p:txBody>
      </p:sp>
      <p:sp>
        <p:nvSpPr>
          <p:cNvPr id="7" name="TextBox 6"/>
          <p:cNvSpPr txBox="1"/>
          <p:nvPr userDrawn="1"/>
        </p:nvSpPr>
        <p:spPr>
          <a:xfrm>
            <a:off x="232916" y="4623978"/>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78122857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005576"/>
            <a:ext cx="6985000" cy="378042"/>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41687"/>
            <a:ext cx="1674788" cy="864395"/>
          </a:xfrm>
          <a:prstGeom prst="rect">
            <a:avLst/>
          </a:prstGeom>
        </p:spPr>
        <p:txBody>
          <a:bodyPr wrap="square" lIns="0" tIns="0" rIns="0" bIns="0" anchor="ctr">
            <a:noAutofit/>
          </a:bodyPr>
          <a:lstStyle/>
          <a:p>
            <a:r>
              <a:rPr lang="en-GB" sz="8800" dirty="0" smtClean="0">
                <a:solidFill>
                  <a:prstClr val="white"/>
                </a:solidFill>
                <a:latin typeface="Arial Black"/>
              </a:rPr>
              <a:t>07</a:t>
            </a:r>
            <a:endParaRPr lang="en-GB" sz="8800" dirty="0">
              <a:solidFill>
                <a:prstClr val="white"/>
              </a:solidFill>
            </a:endParaRPr>
          </a:p>
        </p:txBody>
      </p:sp>
      <p:sp>
        <p:nvSpPr>
          <p:cNvPr id="7" name="TextBox 6"/>
          <p:cNvSpPr txBox="1"/>
          <p:nvPr userDrawn="1"/>
        </p:nvSpPr>
        <p:spPr>
          <a:xfrm>
            <a:off x="232916" y="4623978"/>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20010591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005576"/>
            <a:ext cx="6985000" cy="378042"/>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41687"/>
            <a:ext cx="1674788" cy="864395"/>
          </a:xfrm>
          <a:prstGeom prst="rect">
            <a:avLst/>
          </a:prstGeom>
        </p:spPr>
        <p:txBody>
          <a:bodyPr wrap="square" lIns="0" tIns="0" rIns="0" bIns="0" anchor="ctr">
            <a:noAutofit/>
          </a:bodyPr>
          <a:lstStyle/>
          <a:p>
            <a:r>
              <a:rPr lang="en-GB" sz="8800" dirty="0" smtClean="0">
                <a:solidFill>
                  <a:prstClr val="white"/>
                </a:solidFill>
                <a:latin typeface="Arial Black"/>
              </a:rPr>
              <a:t>09</a:t>
            </a:r>
            <a:endParaRPr lang="en-GB" sz="8800" dirty="0">
              <a:solidFill>
                <a:prstClr val="white"/>
              </a:solidFill>
            </a:endParaRPr>
          </a:p>
        </p:txBody>
      </p:sp>
      <p:sp>
        <p:nvSpPr>
          <p:cNvPr id="7" name="TextBox 6"/>
          <p:cNvSpPr txBox="1"/>
          <p:nvPr userDrawn="1"/>
        </p:nvSpPr>
        <p:spPr>
          <a:xfrm>
            <a:off x="232916" y="4623978"/>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78201863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538"/>
            <a:ext cx="9144000" cy="1265783"/>
          </a:xfrm>
          <a:prstGeom prst="rect">
            <a:avLst/>
          </a:prstGeom>
        </p:spPr>
      </p:pic>
      <p:sp>
        <p:nvSpPr>
          <p:cNvPr id="5" name="Text Placeholder 4"/>
          <p:cNvSpPr>
            <a:spLocks noGrp="1"/>
          </p:cNvSpPr>
          <p:nvPr>
            <p:ph type="body" sz="quarter" idx="10"/>
          </p:nvPr>
        </p:nvSpPr>
        <p:spPr>
          <a:xfrm>
            <a:off x="251792" y="1245245"/>
            <a:ext cx="7848600" cy="432486"/>
          </a:xfrm>
        </p:spPr>
        <p:txBody>
          <a:bodyPr>
            <a:normAutofit/>
          </a:bodyPr>
          <a:lstStyle>
            <a:lvl1pPr>
              <a:defRPr sz="2400" b="1">
                <a:solidFill>
                  <a:srgbClr val="0072C6"/>
                </a:solidFill>
              </a:defRPr>
            </a:lvl1pPr>
          </a:lstStyle>
          <a:p>
            <a:pPr lvl="0"/>
            <a:r>
              <a:rPr lang="en-US" smtClean="0"/>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4" name="Content Placeholder 3"/>
          <p:cNvSpPr>
            <a:spLocks noGrp="1"/>
          </p:cNvSpPr>
          <p:nvPr>
            <p:ph sz="quarter" idx="13"/>
          </p:nvPr>
        </p:nvSpPr>
        <p:spPr>
          <a:xfrm>
            <a:off x="250825" y="1706400"/>
            <a:ext cx="8642350" cy="30795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2335866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85" r="-1"/>
          <a:stretch/>
        </p:blipFill>
        <p:spPr>
          <a:xfrm>
            <a:off x="0" y="0"/>
            <a:ext cx="9136234" cy="823764"/>
          </a:xfrm>
          <a:prstGeom prst="rect">
            <a:avLst/>
          </a:prstGeom>
        </p:spPr>
      </p:pic>
      <p:sp>
        <p:nvSpPr>
          <p:cNvPr id="5" name="Content Placeholder 4"/>
          <p:cNvSpPr>
            <a:spLocks noGrp="1"/>
          </p:cNvSpPr>
          <p:nvPr>
            <p:ph sz="quarter" idx="10"/>
          </p:nvPr>
        </p:nvSpPr>
        <p:spPr>
          <a:xfrm>
            <a:off x="234000" y="486001"/>
            <a:ext cx="8658480" cy="735600"/>
          </a:xfrm>
        </p:spPr>
        <p:txBody>
          <a:bodyPr anchor="ctr">
            <a:normAutofit/>
          </a:bodyPr>
          <a:lstStyle>
            <a:lvl1pPr algn="ctr">
              <a:defRPr sz="2400" b="1">
                <a:solidFill>
                  <a:srgbClr val="0072C6"/>
                </a:solidFill>
              </a:defRPr>
            </a:lvl1pPr>
            <a:lvl2pPr>
              <a:defRPr>
                <a:solidFill>
                  <a:srgbClr val="0072C6"/>
                </a:solidFill>
              </a:defRPr>
            </a:lvl2pPr>
            <a:lvl3pPr>
              <a:defRPr>
                <a:solidFill>
                  <a:srgbClr val="0072C6"/>
                </a:solidFill>
              </a:defRPr>
            </a:lvl3pPr>
            <a:lvl4pPr>
              <a:defRPr>
                <a:solidFill>
                  <a:srgbClr val="0072C6"/>
                </a:solidFill>
              </a:defRPr>
            </a:lvl4pPr>
            <a:lvl5pPr>
              <a:defRPr>
                <a:solidFill>
                  <a:srgbClr val="0072C6"/>
                </a:solidFill>
              </a:defRPr>
            </a:lvl5pPr>
          </a:lstStyle>
          <a:p>
            <a:pPr lvl="0"/>
            <a:r>
              <a:rPr lang="en-US" smtClean="0"/>
              <a:t>Click to edit Master text styles</a:t>
            </a:r>
          </a:p>
        </p:txBody>
      </p:sp>
      <p:sp>
        <p:nvSpPr>
          <p:cNvPr id="7" name="Content Placeholder 6"/>
          <p:cNvSpPr>
            <a:spLocks noGrp="1"/>
          </p:cNvSpPr>
          <p:nvPr>
            <p:ph sz="quarter" idx="11"/>
          </p:nvPr>
        </p:nvSpPr>
        <p:spPr>
          <a:xfrm>
            <a:off x="250825" y="1244700"/>
            <a:ext cx="8641655" cy="32408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39083333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a:xfrm>
            <a:off x="121575" y="176151"/>
            <a:ext cx="8794113" cy="223745"/>
          </a:xfrm>
          <a:prstGeom prst="rect">
            <a:avLst/>
          </a:prstGeom>
        </p:spPr>
        <p:txBody>
          <a:bodyPr lIns="93296" tIns="46648" rIns="93296" bIns="46648"/>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
        <p:nvSpPr>
          <p:cNvPr id="3" name="Slide Number"/>
          <p:cNvSpPr txBox="1">
            <a:spLocks/>
          </p:cNvSpPr>
          <p:nvPr userDrawn="1"/>
        </p:nvSpPr>
        <p:spPr>
          <a:xfrm>
            <a:off x="8719602" y="4906202"/>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mtClean="0">
                <a:solidFill>
                  <a:srgbClr val="3F3F3F"/>
                </a:solidFill>
              </a:rPr>
              <a:pPr/>
              <a:t>‹#›</a:t>
            </a:fld>
            <a:endParaRPr lang="en-US" dirty="0">
              <a:solidFill>
                <a:srgbClr val="3F3F3F"/>
              </a:solidFill>
            </a:endParaRPr>
          </a:p>
        </p:txBody>
      </p:sp>
    </p:spTree>
    <p:extLst>
      <p:ext uri="{BB962C8B-B14F-4D97-AF65-F5344CB8AC3E}">
        <p14:creationId xmlns:p14="http://schemas.microsoft.com/office/powerpoint/2010/main" val="5531291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9241C87-6E1C-4E0A-A29B-938D29D307FF}" type="datetime1">
              <a:rPr lang="en-GB" smtClean="0">
                <a:solidFill>
                  <a:prstClr val="black">
                    <a:tint val="75000"/>
                  </a:prstClr>
                </a:solidFill>
              </a:rPr>
              <a:pPr/>
              <a:t>11/12/2016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39460C-64C5-4730-93A0-737057C8A1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6745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34082112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C1F2B5-FCA0-4C96-932F-E0CE8E283DB5}" type="datetime1">
              <a:rPr lang="en-GB" smtClean="0">
                <a:solidFill>
                  <a:prstClr val="black">
                    <a:tint val="75000"/>
                  </a:prstClr>
                </a:solidFill>
              </a:rPr>
              <a:pPr/>
              <a:t>11/12/2016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39460C-64C5-4730-93A0-737057C8A1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054791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9A1353-C966-434C-BF2F-051D3E26F56D}" type="datetime1">
              <a:rPr lang="en-GB" smtClean="0">
                <a:solidFill>
                  <a:prstClr val="black">
                    <a:tint val="75000"/>
                  </a:prstClr>
                </a:solidFill>
              </a:rPr>
              <a:pPr/>
              <a:t>11/12/2016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39460C-64C5-4730-93A0-737057C8A1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32918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46EC1E8-73BC-490D-B093-79A1068E9175}" type="datetime1">
              <a:rPr lang="en-GB" smtClean="0">
                <a:solidFill>
                  <a:prstClr val="black">
                    <a:tint val="75000"/>
                  </a:prstClr>
                </a:solidFill>
              </a:rPr>
              <a:pPr/>
              <a:t>11/12/2016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B39460C-64C5-4730-93A0-737057C8A1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56305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0B3C85C-1963-47AC-B1CF-294551B2423A}" type="datetime1">
              <a:rPr lang="en-GB" smtClean="0">
                <a:solidFill>
                  <a:prstClr val="black">
                    <a:tint val="75000"/>
                  </a:prstClr>
                </a:solidFill>
              </a:rPr>
              <a:pPr/>
              <a:t>11/12/2016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B39460C-64C5-4730-93A0-737057C8A1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65939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735E2E6-E64F-45A6-A483-69A7D51651F5}" type="datetime1">
              <a:rPr lang="en-GB" smtClean="0">
                <a:solidFill>
                  <a:prstClr val="black">
                    <a:tint val="75000"/>
                  </a:prstClr>
                </a:solidFill>
              </a:rPr>
              <a:pPr/>
              <a:t>11/12/2016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B39460C-64C5-4730-93A0-737057C8A1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915505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C75326-BF1B-4F4D-9446-025655E8B8BA}" type="datetime1">
              <a:rPr lang="en-GB" smtClean="0">
                <a:solidFill>
                  <a:prstClr val="black">
                    <a:tint val="75000"/>
                  </a:prstClr>
                </a:solidFill>
              </a:rPr>
              <a:pPr/>
              <a:t>11/12/2016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B39460C-64C5-4730-93A0-737057C8A1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377722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53AFB2-5084-4075-A65A-976C6F46F57C}" type="datetime1">
              <a:rPr lang="en-GB" smtClean="0">
                <a:solidFill>
                  <a:prstClr val="black">
                    <a:tint val="75000"/>
                  </a:prstClr>
                </a:solidFill>
              </a:rPr>
              <a:pPr/>
              <a:t>11/12/2016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B39460C-64C5-4730-93A0-737057C8A1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327949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082CAE-8909-483C-AA7B-C265CB82A054}" type="datetime1">
              <a:rPr lang="en-GB" smtClean="0">
                <a:solidFill>
                  <a:prstClr val="black">
                    <a:tint val="75000"/>
                  </a:prstClr>
                </a:solidFill>
              </a:rPr>
              <a:pPr/>
              <a:t>11/12/2016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B39460C-64C5-4730-93A0-737057C8A1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45395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7913F7-F77A-4E50-B81A-4FAC39B31484}" type="datetime1">
              <a:rPr lang="en-GB" smtClean="0">
                <a:solidFill>
                  <a:prstClr val="black">
                    <a:tint val="75000"/>
                  </a:prstClr>
                </a:solidFill>
              </a:rPr>
              <a:pPr/>
              <a:t>11/12/2016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39460C-64C5-4730-93A0-737057C8A1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68829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934D6D-BDDE-4B97-8580-FA8A8C01CCEC}" type="datetime1">
              <a:rPr lang="en-GB" smtClean="0">
                <a:solidFill>
                  <a:prstClr val="black">
                    <a:tint val="75000"/>
                  </a:prstClr>
                </a:solidFill>
              </a:rPr>
              <a:pPr/>
              <a:t>11/12/2016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39460C-64C5-4730-93A0-737057C8A1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36441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448021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7"/>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F9D4B3F-BBCF-4903-822A-5B538D6B0516}" type="datetime1">
              <a:rPr lang="en-GB" smtClean="0">
                <a:solidFill>
                  <a:prstClr val="black">
                    <a:tint val="75000"/>
                  </a:prstClr>
                </a:solidFill>
              </a:rPr>
              <a:pPr/>
              <a:t>11/12/2016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2C569C5-4244-4605-93EC-600BDC8804B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63653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E24E527-7247-4470-8D0F-2B83FF1592A2}" type="datetime1">
              <a:rPr lang="en-GB" smtClean="0">
                <a:solidFill>
                  <a:prstClr val="black">
                    <a:tint val="75000"/>
                  </a:prstClr>
                </a:solidFill>
              </a:rPr>
              <a:pPr/>
              <a:t>11/12/2016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2C569C5-4244-4605-93EC-600BDC8804B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579630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2"/>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DA4172-4CE9-4B77-A883-F4FED5B6D04C}" type="datetime1">
              <a:rPr lang="en-GB" smtClean="0">
                <a:solidFill>
                  <a:prstClr val="black">
                    <a:tint val="75000"/>
                  </a:prstClr>
                </a:solidFill>
              </a:rPr>
              <a:pPr/>
              <a:t>11/12/2016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2C569C5-4244-4605-93EC-600BDC8804B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04263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2EB1BB3-B035-434D-8317-0DB1FD6639F4}" type="datetime1">
              <a:rPr lang="en-GB" smtClean="0">
                <a:solidFill>
                  <a:prstClr val="black">
                    <a:tint val="75000"/>
                  </a:prstClr>
                </a:solidFill>
              </a:rPr>
              <a:pPr/>
              <a:t>11/12/2016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2C569C5-4244-4605-93EC-600BDC8804B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55285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ED273D0-BDC6-40F6-A589-14C64F5C8659}" type="datetime1">
              <a:rPr lang="en-GB" smtClean="0">
                <a:solidFill>
                  <a:prstClr val="black">
                    <a:tint val="75000"/>
                  </a:prstClr>
                </a:solidFill>
              </a:rPr>
              <a:pPr/>
              <a:t>11/12/2016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2C569C5-4244-4605-93EC-600BDC8804B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281602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87D161-0C2B-4911-BCFC-17CF4A23C3D6}" type="datetime1">
              <a:rPr lang="en-GB" smtClean="0">
                <a:solidFill>
                  <a:prstClr val="black">
                    <a:tint val="75000"/>
                  </a:prstClr>
                </a:solidFill>
              </a:rPr>
              <a:pPr/>
              <a:t>11/12/2016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2C569C5-4244-4605-93EC-600BDC8804B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63043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7E4682-AB29-4BE8-88E3-22CD288A3030}" type="datetime1">
              <a:rPr lang="en-GB" smtClean="0">
                <a:solidFill>
                  <a:prstClr val="black">
                    <a:tint val="75000"/>
                  </a:prstClr>
                </a:solidFill>
              </a:rPr>
              <a:pPr/>
              <a:t>11/12/2016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2C569C5-4244-4605-93EC-600BDC8804B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87235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F9D7D5-6C66-43DE-8146-F47B1AF7F76B}" type="datetime1">
              <a:rPr lang="en-GB" smtClean="0">
                <a:solidFill>
                  <a:prstClr val="black">
                    <a:tint val="75000"/>
                  </a:prstClr>
                </a:solidFill>
              </a:rPr>
              <a:pPr/>
              <a:t>11/12/2016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2C569C5-4244-4605-93EC-600BDC8804B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46134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31179D-4CC2-4E4D-BB1D-9483788B4B45}" type="datetime1">
              <a:rPr lang="en-GB" smtClean="0">
                <a:solidFill>
                  <a:prstClr val="black">
                    <a:tint val="75000"/>
                  </a:prstClr>
                </a:solidFill>
              </a:rPr>
              <a:pPr/>
              <a:t>11/12/2016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2C569C5-4244-4605-93EC-600BDC8804B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46304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E4FA17E-F2D9-4306-BB0B-A260DCD8BA18}" type="datetime1">
              <a:rPr lang="en-GB" smtClean="0">
                <a:solidFill>
                  <a:prstClr val="black">
                    <a:tint val="75000"/>
                  </a:prstClr>
                </a:solidFill>
              </a:rPr>
              <a:pPr/>
              <a:t>11/12/2016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2C569C5-4244-4605-93EC-600BDC8804B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6114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1546034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3E52D7-9567-48F4-9C95-6B8A03C9A97A}" type="datetime1">
              <a:rPr lang="en-GB" smtClean="0">
                <a:solidFill>
                  <a:prstClr val="black">
                    <a:tint val="75000"/>
                  </a:prstClr>
                </a:solidFill>
              </a:rPr>
              <a:pPr/>
              <a:t>11/12/2016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2C569C5-4244-4605-93EC-600BDC8804B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819922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843558"/>
            <a:ext cx="8241688" cy="756084"/>
          </a:xfrm>
          <a:prstGeom prst="rect">
            <a:avLst/>
          </a:prstGeom>
          <a:noFill/>
        </p:spPr>
        <p:txBody>
          <a:bodyPr lIns="0" tIns="0" rIns="0" bIns="0">
            <a:normAutofit/>
          </a:bodyPr>
          <a:lstStyle>
            <a:lvl1pPr algn="l">
              <a:defRPr sz="3600" baseline="0">
                <a:solidFill>
                  <a:srgbClr val="0072C6"/>
                </a:solidFill>
              </a:defRPr>
            </a:lvl1pPr>
          </a:lstStyle>
          <a:p>
            <a:r>
              <a:rPr lang="en-GB" dirty="0" smtClean="0"/>
              <a:t>Document Title</a:t>
            </a:r>
            <a:endParaRPr lang="en-GB" dirty="0"/>
          </a:p>
        </p:txBody>
      </p:sp>
      <p:sp>
        <p:nvSpPr>
          <p:cNvPr id="8" name="Text Placeholder 7"/>
          <p:cNvSpPr>
            <a:spLocks noGrp="1"/>
          </p:cNvSpPr>
          <p:nvPr>
            <p:ph type="body" sz="quarter" idx="10" hasCustomPrompt="1"/>
          </p:nvPr>
        </p:nvSpPr>
        <p:spPr>
          <a:xfrm>
            <a:off x="264046" y="1653652"/>
            <a:ext cx="7344815" cy="378619"/>
          </a:xfrm>
        </p:spPr>
        <p:txBody>
          <a:bodyPr>
            <a:normAutofit/>
          </a:bodyPr>
          <a:lstStyle>
            <a:lvl1pPr algn="l">
              <a:defRPr sz="2400" baseline="0">
                <a:solidFill>
                  <a:srgbClr val="0072C6"/>
                </a:solidFill>
                <a:latin typeface="+mn-lt"/>
              </a:defRPr>
            </a:lvl1pPr>
          </a:lstStyle>
          <a:p>
            <a:pPr lvl="0"/>
            <a:r>
              <a:rPr lang="en-GB" dirty="0" smtClean="0"/>
              <a:t>Subtitle </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9306" y="357504"/>
            <a:ext cx="1067159" cy="324036"/>
          </a:xfrm>
          <a:prstGeom prst="rect">
            <a:avLst/>
          </a:prstGeom>
        </p:spPr>
      </p:pic>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139703"/>
            <a:ext cx="9144000" cy="3024999"/>
          </a:xfrm>
          <a:prstGeom prst="rect">
            <a:avLst/>
          </a:prstGeom>
        </p:spPr>
      </p:pic>
    </p:spTree>
    <p:extLst>
      <p:ext uri="{BB962C8B-B14F-4D97-AF65-F5344CB8AC3E}">
        <p14:creationId xmlns:p14="http://schemas.microsoft.com/office/powerpoint/2010/main" val="3472110795"/>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7"/>
            <a:ext cx="8642350" cy="377837"/>
          </a:xfrm>
          <a:prstGeom prst="rect">
            <a:avLst/>
          </a:prstGeom>
          <a:solidFill>
            <a:srgbClr val="0072C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519527"/>
            <a:ext cx="8642350" cy="324035"/>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006083"/>
            <a:ext cx="8642350" cy="3725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35200605"/>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7"/>
            <a:ext cx="8642350" cy="377837"/>
          </a:xfrm>
          <a:prstGeom prst="rect">
            <a:avLst/>
          </a:prstGeom>
          <a:solidFill>
            <a:srgbClr val="0072C6"/>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519523"/>
            <a:ext cx="8642350" cy="27003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007104"/>
            <a:ext cx="4249738" cy="38350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006082"/>
            <a:ext cx="4320480" cy="3833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6351584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41687"/>
            <a:ext cx="8642350" cy="377837"/>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006078"/>
            <a:ext cx="2808288"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006078"/>
            <a:ext cx="2736850"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91" y="1006078"/>
            <a:ext cx="2808287"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519523"/>
            <a:ext cx="8642350" cy="27003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43100"/>
            <a:ext cx="8642350" cy="377837"/>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817770703"/>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7"/>
            <a:ext cx="8642350" cy="377837"/>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006078"/>
            <a:ext cx="2808288"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006078"/>
            <a:ext cx="5689600"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519523"/>
            <a:ext cx="8642350" cy="27003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43100"/>
            <a:ext cx="8642350" cy="377837"/>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743463657"/>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a:solidFill>
                <a:prstClr val="white"/>
              </a:solidFill>
            </a:endParaRPr>
          </a:p>
        </p:txBody>
      </p:sp>
      <p:sp>
        <p:nvSpPr>
          <p:cNvPr id="11" name="Text Placeholder 10"/>
          <p:cNvSpPr>
            <a:spLocks noGrp="1"/>
          </p:cNvSpPr>
          <p:nvPr>
            <p:ph type="body" sz="quarter" idx="10" hasCustomPrompt="1"/>
          </p:nvPr>
        </p:nvSpPr>
        <p:spPr>
          <a:xfrm>
            <a:off x="250825" y="1005576"/>
            <a:ext cx="6985000" cy="378042"/>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15" name="Rectangle 14"/>
          <p:cNvSpPr/>
          <p:nvPr userDrawn="1"/>
        </p:nvSpPr>
        <p:spPr>
          <a:xfrm>
            <a:off x="232916" y="141688"/>
            <a:ext cx="1674788" cy="864395"/>
          </a:xfrm>
          <a:prstGeom prst="rect">
            <a:avLst/>
          </a:prstGeom>
        </p:spPr>
        <p:txBody>
          <a:bodyPr wrap="square" lIns="0" tIns="0" rIns="0" bIns="0" anchor="ctr">
            <a:noAutofit/>
          </a:bodyPr>
          <a:lstStyle/>
          <a:p>
            <a:r>
              <a:rPr lang="en-GB" sz="8800" dirty="0" smtClean="0">
                <a:solidFill>
                  <a:prstClr val="white"/>
                </a:solidFill>
                <a:latin typeface="Arial Black"/>
              </a:rPr>
              <a:t>01</a:t>
            </a:r>
            <a:endParaRPr lang="en-GB" sz="8800" dirty="0">
              <a:solidFill>
                <a:prstClr val="white"/>
              </a:solidFill>
            </a:endParaRPr>
          </a:p>
        </p:txBody>
      </p:sp>
      <p:sp>
        <p:nvSpPr>
          <p:cNvPr id="2" name="TextBox 1"/>
          <p:cNvSpPr txBox="1"/>
          <p:nvPr userDrawn="1"/>
        </p:nvSpPr>
        <p:spPr>
          <a:xfrm>
            <a:off x="232916" y="4623978"/>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6" name="Straight Connector 5"/>
          <p:cNvCxnSpPr/>
          <p:nvPr userDrawn="1"/>
        </p:nvCxnSpPr>
        <p:spPr>
          <a:xfrm>
            <a:off x="232916"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318135229"/>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7"/>
            <a:ext cx="8642350" cy="377837"/>
          </a:xfrm>
          <a:prstGeom prst="rect">
            <a:avLst/>
          </a:prstGeom>
          <a:solidFill>
            <a:srgbClr val="0091C9"/>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519527"/>
            <a:ext cx="8642350" cy="324035"/>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006083"/>
            <a:ext cx="8642350" cy="3725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17603682"/>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7"/>
            <a:ext cx="8642350" cy="377837"/>
          </a:xfrm>
          <a:prstGeom prst="rect">
            <a:avLst/>
          </a:prstGeom>
          <a:solidFill>
            <a:srgbClr val="0091C9"/>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519523"/>
            <a:ext cx="8642350" cy="27003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007104"/>
            <a:ext cx="4249738" cy="38350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006082"/>
            <a:ext cx="4320480" cy="3833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03318953"/>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41687"/>
            <a:ext cx="8642350" cy="377837"/>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006078"/>
            <a:ext cx="2808288"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006078"/>
            <a:ext cx="2736850"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91" y="1006078"/>
            <a:ext cx="2808287"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519523"/>
            <a:ext cx="8642350" cy="27003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43100"/>
            <a:ext cx="8642350" cy="377837"/>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0969319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3891021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7"/>
            <a:ext cx="8642350" cy="377837"/>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006078"/>
            <a:ext cx="2808288"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006078"/>
            <a:ext cx="5689600"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519523"/>
            <a:ext cx="8642350" cy="27003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43100"/>
            <a:ext cx="8642350" cy="377837"/>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19869260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Text Placeholder 10"/>
          <p:cNvSpPr>
            <a:spLocks noGrp="1"/>
          </p:cNvSpPr>
          <p:nvPr>
            <p:ph type="body" sz="quarter" idx="10" hasCustomPrompt="1"/>
          </p:nvPr>
        </p:nvSpPr>
        <p:spPr>
          <a:xfrm>
            <a:off x="250825" y="1005576"/>
            <a:ext cx="6985000" cy="378042"/>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41688"/>
            <a:ext cx="1674788" cy="864395"/>
          </a:xfrm>
          <a:prstGeom prst="rect">
            <a:avLst/>
          </a:prstGeom>
        </p:spPr>
        <p:txBody>
          <a:bodyPr wrap="square" lIns="0" tIns="0" rIns="0" bIns="0" anchor="ctr">
            <a:noAutofit/>
          </a:bodyPr>
          <a:lstStyle/>
          <a:p>
            <a:r>
              <a:rPr lang="en-GB" sz="8800" dirty="0" smtClean="0">
                <a:solidFill>
                  <a:prstClr val="white"/>
                </a:solidFill>
                <a:latin typeface="Arial Black"/>
              </a:rPr>
              <a:t>02</a:t>
            </a:r>
            <a:endParaRPr lang="en-GB" sz="8800" dirty="0">
              <a:solidFill>
                <a:prstClr val="white"/>
              </a:solidFill>
            </a:endParaRPr>
          </a:p>
        </p:txBody>
      </p:sp>
      <p:sp>
        <p:nvSpPr>
          <p:cNvPr id="7" name="TextBox 6"/>
          <p:cNvSpPr txBox="1"/>
          <p:nvPr userDrawn="1"/>
        </p:nvSpPr>
        <p:spPr>
          <a:xfrm>
            <a:off x="232916" y="4623978"/>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351792970"/>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7"/>
            <a:ext cx="8642350" cy="377837"/>
          </a:xfrm>
          <a:prstGeom prst="rect">
            <a:avLst/>
          </a:prstGeom>
          <a:solidFill>
            <a:srgbClr val="E3248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519527"/>
            <a:ext cx="8642350" cy="324035"/>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006083"/>
            <a:ext cx="8642350" cy="3725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03082921"/>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7"/>
            <a:ext cx="8642350" cy="377837"/>
          </a:xfrm>
          <a:prstGeom prst="rect">
            <a:avLst/>
          </a:prstGeom>
          <a:solidFill>
            <a:srgbClr val="E32486"/>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519523"/>
            <a:ext cx="8642350" cy="27003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007104"/>
            <a:ext cx="4249738" cy="38350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006082"/>
            <a:ext cx="4320480" cy="3833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88569330"/>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41687"/>
            <a:ext cx="8642350" cy="377837"/>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006078"/>
            <a:ext cx="2808288"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006078"/>
            <a:ext cx="2736850"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91" y="1006078"/>
            <a:ext cx="2808287"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519523"/>
            <a:ext cx="8642350" cy="27003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43100"/>
            <a:ext cx="8642350" cy="377837"/>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008974684"/>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7"/>
            <a:ext cx="8642350" cy="377837"/>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006078"/>
            <a:ext cx="2808288"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006078"/>
            <a:ext cx="5689600"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519523"/>
            <a:ext cx="8642350" cy="27003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43100"/>
            <a:ext cx="8642350" cy="377837"/>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540398031"/>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Text Placeholder 10"/>
          <p:cNvSpPr>
            <a:spLocks noGrp="1"/>
          </p:cNvSpPr>
          <p:nvPr>
            <p:ph type="body" sz="quarter" idx="10" hasCustomPrompt="1"/>
          </p:nvPr>
        </p:nvSpPr>
        <p:spPr>
          <a:xfrm>
            <a:off x="250825" y="1005576"/>
            <a:ext cx="6985000" cy="378042"/>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41688"/>
            <a:ext cx="1674788" cy="864395"/>
          </a:xfrm>
          <a:prstGeom prst="rect">
            <a:avLst/>
          </a:prstGeom>
        </p:spPr>
        <p:txBody>
          <a:bodyPr wrap="square" lIns="0" tIns="0" rIns="0" bIns="0" anchor="ctr">
            <a:noAutofit/>
          </a:bodyPr>
          <a:lstStyle/>
          <a:p>
            <a:r>
              <a:rPr lang="en-GB" sz="8800" dirty="0" smtClean="0">
                <a:solidFill>
                  <a:prstClr val="white"/>
                </a:solidFill>
                <a:latin typeface="Arial Black"/>
              </a:rPr>
              <a:t>03</a:t>
            </a:r>
            <a:endParaRPr lang="en-GB" sz="8800" dirty="0">
              <a:solidFill>
                <a:prstClr val="white"/>
              </a:solidFill>
            </a:endParaRPr>
          </a:p>
        </p:txBody>
      </p:sp>
      <p:sp>
        <p:nvSpPr>
          <p:cNvPr id="7" name="TextBox 6"/>
          <p:cNvSpPr txBox="1"/>
          <p:nvPr userDrawn="1"/>
        </p:nvSpPr>
        <p:spPr>
          <a:xfrm>
            <a:off x="232916" y="4623978"/>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588337222"/>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7"/>
            <a:ext cx="8642350" cy="377837"/>
          </a:xfrm>
          <a:prstGeom prst="rect">
            <a:avLst/>
          </a:prstGeom>
          <a:solidFill>
            <a:srgbClr val="A25BA0"/>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519527"/>
            <a:ext cx="8642350" cy="324035"/>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006083"/>
            <a:ext cx="8642350" cy="3725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46783867"/>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7"/>
            <a:ext cx="8642350" cy="377837"/>
          </a:xfrm>
          <a:prstGeom prst="rect">
            <a:avLst/>
          </a:prstGeom>
          <a:solidFill>
            <a:srgbClr val="A25BA0"/>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519523"/>
            <a:ext cx="8642350" cy="27003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007104"/>
            <a:ext cx="4249738" cy="38350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006082"/>
            <a:ext cx="4320480" cy="3833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48971651"/>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41687"/>
            <a:ext cx="8642350" cy="377837"/>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006078"/>
            <a:ext cx="2808288"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006078"/>
            <a:ext cx="2736850"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91" y="1006078"/>
            <a:ext cx="2808287"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519523"/>
            <a:ext cx="8642350" cy="27003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43100"/>
            <a:ext cx="8642350" cy="377837"/>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2542898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059052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7"/>
            <a:ext cx="8642350" cy="377837"/>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006078"/>
            <a:ext cx="2808288"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006078"/>
            <a:ext cx="5689600"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519523"/>
            <a:ext cx="8642350" cy="270030"/>
          </a:xfrm>
        </p:spPr>
        <p:txBody>
          <a:bodyPr>
            <a:normAutofit/>
          </a:bodyPr>
          <a:lstStyle>
            <a:lvl1pPr marL="177800" indent="0">
              <a:defRPr sz="2200" baseline="0">
                <a:solidFill>
                  <a:srgbClr val="0072C6"/>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43100"/>
            <a:ext cx="8642350" cy="377837"/>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773625269"/>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Text Placeholder 10"/>
          <p:cNvSpPr>
            <a:spLocks noGrp="1"/>
          </p:cNvSpPr>
          <p:nvPr>
            <p:ph type="body" sz="quarter" idx="10" hasCustomPrompt="1"/>
          </p:nvPr>
        </p:nvSpPr>
        <p:spPr>
          <a:xfrm>
            <a:off x="250825" y="1005576"/>
            <a:ext cx="6985000" cy="378042"/>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41688"/>
            <a:ext cx="1674788" cy="864395"/>
          </a:xfrm>
          <a:prstGeom prst="rect">
            <a:avLst/>
          </a:prstGeom>
        </p:spPr>
        <p:txBody>
          <a:bodyPr wrap="square" lIns="0" tIns="0" rIns="0" bIns="0" anchor="ctr">
            <a:noAutofit/>
          </a:bodyPr>
          <a:lstStyle/>
          <a:p>
            <a:r>
              <a:rPr lang="en-GB" sz="8800" dirty="0" smtClean="0">
                <a:solidFill>
                  <a:prstClr val="white"/>
                </a:solidFill>
                <a:latin typeface="Arial Black"/>
              </a:rPr>
              <a:t>04</a:t>
            </a:r>
            <a:endParaRPr lang="en-GB" sz="8800" dirty="0">
              <a:solidFill>
                <a:prstClr val="white"/>
              </a:solidFill>
            </a:endParaRPr>
          </a:p>
        </p:txBody>
      </p:sp>
      <p:sp>
        <p:nvSpPr>
          <p:cNvPr id="7" name="TextBox 6"/>
          <p:cNvSpPr txBox="1"/>
          <p:nvPr userDrawn="1"/>
        </p:nvSpPr>
        <p:spPr>
          <a:xfrm>
            <a:off x="232916" y="4623978"/>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564428503"/>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7"/>
            <a:ext cx="8642350" cy="377837"/>
          </a:xfrm>
          <a:prstGeom prst="rect">
            <a:avLst/>
          </a:prstGeom>
          <a:solidFill>
            <a:srgbClr val="33BBB1"/>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519527"/>
            <a:ext cx="8642350" cy="324035"/>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006083"/>
            <a:ext cx="8642350" cy="3725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46354721"/>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7"/>
            <a:ext cx="8642350" cy="377837"/>
          </a:xfrm>
          <a:prstGeom prst="rect">
            <a:avLst/>
          </a:prstGeom>
          <a:solidFill>
            <a:srgbClr val="33BBB1"/>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519523"/>
            <a:ext cx="8642350" cy="27003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007104"/>
            <a:ext cx="4249738" cy="38350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006082"/>
            <a:ext cx="4320480" cy="3833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89925174"/>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41687"/>
            <a:ext cx="8642350" cy="377837"/>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006078"/>
            <a:ext cx="2808288"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006078"/>
            <a:ext cx="2736850"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91" y="1006078"/>
            <a:ext cx="2808287"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519523"/>
            <a:ext cx="8642350" cy="27003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43100"/>
            <a:ext cx="8642350" cy="377837"/>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693256336"/>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7"/>
            <a:ext cx="8642350" cy="377837"/>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006078"/>
            <a:ext cx="2808288"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006078"/>
            <a:ext cx="5689600"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519523"/>
            <a:ext cx="8642350" cy="27003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43100"/>
            <a:ext cx="8642350" cy="377837"/>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235967131"/>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Text Placeholder 10"/>
          <p:cNvSpPr>
            <a:spLocks noGrp="1"/>
          </p:cNvSpPr>
          <p:nvPr>
            <p:ph type="body" sz="quarter" idx="10" hasCustomPrompt="1"/>
          </p:nvPr>
        </p:nvSpPr>
        <p:spPr>
          <a:xfrm>
            <a:off x="250825" y="1005576"/>
            <a:ext cx="6985000" cy="378042"/>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4" y="141688"/>
            <a:ext cx="1656879" cy="864395"/>
          </a:xfrm>
          <a:prstGeom prst="rect">
            <a:avLst/>
          </a:prstGeom>
        </p:spPr>
        <p:txBody>
          <a:bodyPr wrap="square" lIns="0" tIns="0" rIns="0" bIns="0" anchor="ctr">
            <a:noAutofit/>
          </a:bodyPr>
          <a:lstStyle/>
          <a:p>
            <a:r>
              <a:rPr lang="en-GB" sz="8800" dirty="0" smtClean="0">
                <a:solidFill>
                  <a:prstClr val="white"/>
                </a:solidFill>
                <a:latin typeface="Arial Black"/>
              </a:rPr>
              <a:t>05</a:t>
            </a:r>
            <a:endParaRPr lang="en-GB" sz="8800" dirty="0">
              <a:solidFill>
                <a:prstClr val="white"/>
              </a:solidFill>
            </a:endParaRPr>
          </a:p>
        </p:txBody>
      </p:sp>
      <p:sp>
        <p:nvSpPr>
          <p:cNvPr id="7" name="TextBox 6"/>
          <p:cNvSpPr txBox="1"/>
          <p:nvPr userDrawn="1"/>
        </p:nvSpPr>
        <p:spPr>
          <a:xfrm>
            <a:off x="232916" y="4623978"/>
            <a:ext cx="8587556" cy="369332"/>
          </a:xfrm>
          <a:prstGeom prst="rect">
            <a:avLst/>
          </a:prstGeom>
          <a:noFill/>
        </p:spPr>
        <p:txBody>
          <a:bodyPr wrap="square" rtlCol="0">
            <a:spAutoFit/>
          </a:bodyPr>
          <a:lstStyle/>
          <a:p>
            <a:r>
              <a:rPr lang="en-GB" i="1" dirty="0" smtClean="0">
                <a:solidFill>
                  <a:prstClr val="white"/>
                </a:solidFill>
              </a:rPr>
              <a:t>Transforming London’s health and care together</a:t>
            </a:r>
            <a:endParaRPr lang="en-GB" i="1" dirty="0">
              <a:solidFill>
                <a:prstClr val="white"/>
              </a:solidFill>
            </a:endParaRPr>
          </a:p>
        </p:txBody>
      </p:sp>
      <p:cxnSp>
        <p:nvCxnSpPr>
          <p:cNvPr id="8" name="Straight Connector 7"/>
          <p:cNvCxnSpPr/>
          <p:nvPr userDrawn="1"/>
        </p:nvCxnSpPr>
        <p:spPr>
          <a:xfrm>
            <a:off x="232916"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096076078"/>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7"/>
            <a:ext cx="8642350" cy="377837"/>
          </a:xfrm>
          <a:prstGeom prst="rect">
            <a:avLst/>
          </a:prstGeom>
          <a:solidFill>
            <a:schemeClr val="accent4"/>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519527"/>
            <a:ext cx="8642350" cy="324035"/>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006083"/>
            <a:ext cx="8642350" cy="3725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79865847"/>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7"/>
            <a:ext cx="8642350" cy="377837"/>
          </a:xfrm>
          <a:prstGeom prst="rect">
            <a:avLst/>
          </a:prstGeom>
          <a:solidFill>
            <a:schemeClr val="accent4"/>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519523"/>
            <a:ext cx="8642350" cy="27003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007104"/>
            <a:ext cx="4249738" cy="38350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006082"/>
            <a:ext cx="4320480" cy="3833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0207743"/>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41687"/>
            <a:ext cx="8642350" cy="377837"/>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006078"/>
            <a:ext cx="2808288"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006078"/>
            <a:ext cx="2736850"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91" y="1006078"/>
            <a:ext cx="2808287" cy="37802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519523"/>
            <a:ext cx="8642350" cy="27003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43100"/>
            <a:ext cx="8642350" cy="377837"/>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smtClean="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1983199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3.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4.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34" Type="http://schemas.openxmlformats.org/officeDocument/2006/relationships/slideLayout" Target="../slideLayouts/slideLayout104.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33" Type="http://schemas.openxmlformats.org/officeDocument/2006/relationships/slideLayout" Target="../slideLayouts/slideLayout103.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slideLayout" Target="../slideLayouts/slideLayout102.xml"/><Relationship Id="rId37" Type="http://schemas.openxmlformats.org/officeDocument/2006/relationships/theme" Target="../theme/theme5.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36" Type="http://schemas.openxmlformats.org/officeDocument/2006/relationships/slideLayout" Target="../slideLayouts/slideLayout106.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slideLayout" Target="../slideLayouts/slideLayout101.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slideLayout" Target="../slideLayouts/slideLayout100.xml"/><Relationship Id="rId35" Type="http://schemas.openxmlformats.org/officeDocument/2006/relationships/slideLayout" Target="../slideLayouts/slideLayout10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theme" Target="../theme/theme6.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theme" Target="../theme/theme7.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41E7EE-32D5-4275-AEA1-A0E6A2E4B10F}" type="slidenum">
              <a:rPr lang="en-GB" smtClean="0"/>
              <a:t>‹#›</a:t>
            </a:fld>
            <a:endParaRPr lang="en-GB" dirty="0"/>
          </a:p>
        </p:txBody>
      </p:sp>
    </p:spTree>
    <p:extLst>
      <p:ext uri="{BB962C8B-B14F-4D97-AF65-F5344CB8AC3E}">
        <p14:creationId xmlns:p14="http://schemas.microsoft.com/office/powerpoint/2010/main" val="376000589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5" y="681038"/>
            <a:ext cx="8642350" cy="4105275"/>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Slide Number Placeholder 1"/>
          <p:cNvSpPr>
            <a:spLocks noGrp="1"/>
          </p:cNvSpPr>
          <p:nvPr>
            <p:ph type="sldNum" sz="quarter" idx="4"/>
          </p:nvPr>
        </p:nvSpPr>
        <p:spPr>
          <a:xfrm>
            <a:off x="6758880" y="4785996"/>
            <a:ext cx="2133600" cy="273844"/>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3" name="Footer Placeholder 2"/>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3F3F3F">
                  <a:tint val="75000"/>
                </a:srgbClr>
              </a:solidFill>
            </a:endParaRPr>
          </a:p>
        </p:txBody>
      </p:sp>
    </p:spTree>
    <p:extLst>
      <p:ext uri="{BB962C8B-B14F-4D97-AF65-F5344CB8AC3E}">
        <p14:creationId xmlns:p14="http://schemas.microsoft.com/office/powerpoint/2010/main" val="173758830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 id="2147483763" r:id="rId21"/>
    <p:sldLayoutId id="2147483764" r:id="rId22"/>
    <p:sldLayoutId id="2147483765" r:id="rId23"/>
    <p:sldLayoutId id="2147483766" r:id="rId24"/>
    <p:sldLayoutId id="2147483767" r:id="rId25"/>
    <p:sldLayoutId id="2147483768" r:id="rId26"/>
    <p:sldLayoutId id="2147483769" r:id="rId27"/>
    <p:sldLayoutId id="2147483770" r:id="rId28"/>
    <p:sldLayoutId id="2147483771" r:id="rId29"/>
    <p:sldLayoutId id="2147483772" r:id="rId30"/>
    <p:sldLayoutId id="2147483773" r:id="rId31"/>
    <p:sldLayoutId id="2147483774" r:id="rId32"/>
    <p:sldLayoutId id="2147483775" r:id="rId33"/>
    <p:sldLayoutId id="2147483776" r:id="rId34"/>
    <p:sldLayoutId id="2147483777" r:id="rId35"/>
    <p:sldLayoutId id="2147483778" r:id="rId36"/>
  </p:sldLayoutIdLst>
  <p:timing>
    <p:tnLst>
      <p:par>
        <p:cTn id="1" dur="indefinite" restart="never" nodeType="tmRoot"/>
      </p:par>
    </p:tnLst>
  </p:timing>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21FCA5-B5A0-4375-A5AC-62ADB8510545}" type="datetime1">
              <a:rPr lang="en-GB" smtClean="0">
                <a:solidFill>
                  <a:prstClr val="black">
                    <a:tint val="75000"/>
                  </a:prstClr>
                </a:solidFill>
              </a:rPr>
              <a:pPr/>
              <a:t>11/12/2016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B39460C-64C5-4730-93A0-737057C8A1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530062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4"/>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7B17C29-80E8-4D09-9979-CE7C17133E71}" type="datetime1">
              <a:rPr lang="en-GB" smtClean="0">
                <a:solidFill>
                  <a:prstClr val="black">
                    <a:tint val="75000"/>
                  </a:prstClr>
                </a:solidFill>
              </a:rPr>
              <a:pPr/>
              <a:t>11/12/2016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2C569C5-4244-4605-93EC-600BDC8804B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2747200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5" y="681037"/>
            <a:ext cx="8642350" cy="4105275"/>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Slide Number Placeholder 1"/>
          <p:cNvSpPr>
            <a:spLocks noGrp="1"/>
          </p:cNvSpPr>
          <p:nvPr>
            <p:ph type="sldNum" sz="quarter" idx="4"/>
          </p:nvPr>
        </p:nvSpPr>
        <p:spPr>
          <a:xfrm>
            <a:off x="6758880" y="4785996"/>
            <a:ext cx="2133600" cy="273844"/>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3" name="Footer Placeholder 2"/>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3F3F3F">
                  <a:tint val="75000"/>
                </a:srgbClr>
              </a:solidFill>
            </a:endParaRPr>
          </a:p>
        </p:txBody>
      </p:sp>
    </p:spTree>
    <p:extLst>
      <p:ext uri="{BB962C8B-B14F-4D97-AF65-F5344CB8AC3E}">
        <p14:creationId xmlns:p14="http://schemas.microsoft.com/office/powerpoint/2010/main" val="2697700434"/>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3828" r:id="rId25"/>
    <p:sldLayoutId id="2147483829" r:id="rId26"/>
    <p:sldLayoutId id="2147483830" r:id="rId27"/>
    <p:sldLayoutId id="2147483831" r:id="rId28"/>
    <p:sldLayoutId id="2147483832" r:id="rId29"/>
    <p:sldLayoutId id="2147483833" r:id="rId30"/>
    <p:sldLayoutId id="2147483834" r:id="rId31"/>
    <p:sldLayoutId id="2147483835" r:id="rId32"/>
    <p:sldLayoutId id="2147483836" r:id="rId33"/>
    <p:sldLayoutId id="2147483837" r:id="rId34"/>
    <p:sldLayoutId id="2147483838" r:id="rId35"/>
    <p:sldLayoutId id="2147483839" r:id="rId36"/>
  </p:sldLayoutIdLst>
  <p:timing>
    <p:tnLst>
      <p:par>
        <p:cTn id="1" dur="indefinite" restart="never" nodeType="tmRoot"/>
      </p:par>
    </p:tnLst>
  </p:timing>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4"/>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FF7427-B122-401B-A97F-916553127D53}" type="datetime1">
              <a:rPr lang="en-GB" smtClean="0">
                <a:solidFill>
                  <a:prstClr val="black">
                    <a:tint val="75000"/>
                  </a:prstClr>
                </a:solidFill>
              </a:rPr>
              <a:pPr/>
              <a:t>11/12/2016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1C6B415-6792-46CF-992B-A68C5E0A5A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10229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41E7EE-32D5-4275-AEA1-A0E6A2E4B10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75810430"/>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0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R:\CB N Drive\5.0 Transformation\Healthy London Partnership\00 Programmes\06 U&amp;EC\111\Event 040915\untitl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897" y="1411301"/>
            <a:ext cx="2103033" cy="15772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1</a:t>
            </a:fld>
            <a:endParaRPr lang="en-GB" dirty="0">
              <a:solidFill>
                <a:srgbClr val="3F3F3F">
                  <a:lumMod val="50000"/>
                </a:srgbClr>
              </a:solidFill>
            </a:endParaRPr>
          </a:p>
        </p:txBody>
      </p:sp>
      <p:sp>
        <p:nvSpPr>
          <p:cNvPr id="12" name="TextBox 11"/>
          <p:cNvSpPr txBox="1"/>
          <p:nvPr/>
        </p:nvSpPr>
        <p:spPr>
          <a:xfrm>
            <a:off x="2212223" y="1765163"/>
            <a:ext cx="6661150" cy="1323439"/>
          </a:xfrm>
          <a:prstGeom prst="rect">
            <a:avLst/>
          </a:prstGeom>
          <a:noFill/>
        </p:spPr>
        <p:txBody>
          <a:bodyPr wrap="square" rtlCol="0">
            <a:spAutoFit/>
          </a:bodyPr>
          <a:lstStyle/>
          <a:p>
            <a:r>
              <a:rPr lang="en-GB" sz="2000" dirty="0" smtClean="0">
                <a:solidFill>
                  <a:srgbClr val="B4E7FE">
                    <a:lumMod val="10000"/>
                  </a:srgbClr>
                </a:solidFill>
              </a:rPr>
              <a:t>Our </a:t>
            </a:r>
            <a:r>
              <a:rPr lang="en-GB" sz="2000" dirty="0" err="1" smtClean="0">
                <a:solidFill>
                  <a:srgbClr val="B4E7FE">
                    <a:lumMod val="10000"/>
                  </a:srgbClr>
                </a:solidFill>
              </a:rPr>
              <a:t>hashtag</a:t>
            </a:r>
            <a:r>
              <a:rPr lang="en-GB" sz="2000" dirty="0" smtClean="0">
                <a:solidFill>
                  <a:srgbClr val="B4E7FE">
                    <a:lumMod val="10000"/>
                  </a:srgbClr>
                </a:solidFill>
              </a:rPr>
              <a:t> is </a:t>
            </a:r>
            <a:r>
              <a:rPr lang="en-GB" sz="2000" b="1" dirty="0" smtClean="0">
                <a:solidFill>
                  <a:srgbClr val="B4E7FE">
                    <a:lumMod val="10000"/>
                  </a:srgbClr>
                </a:solidFill>
              </a:rPr>
              <a:t>#crisiscare16</a:t>
            </a:r>
            <a:r>
              <a:rPr lang="en-GB" sz="2000" dirty="0" smtClean="0">
                <a:solidFill>
                  <a:srgbClr val="B4E7FE">
                    <a:lumMod val="10000"/>
                  </a:srgbClr>
                </a:solidFill>
              </a:rPr>
              <a:t>, please </a:t>
            </a:r>
            <a:r>
              <a:rPr lang="en-GB" sz="2000" dirty="0">
                <a:solidFill>
                  <a:srgbClr val="B4E7FE">
                    <a:lumMod val="10000"/>
                  </a:srgbClr>
                </a:solidFill>
              </a:rPr>
              <a:t>submit your thoughts and views on twitter throughout the </a:t>
            </a:r>
            <a:r>
              <a:rPr lang="en-GB" sz="2000" dirty="0" smtClean="0">
                <a:solidFill>
                  <a:srgbClr val="B4E7FE">
                    <a:lumMod val="10000"/>
                  </a:srgbClr>
                </a:solidFill>
              </a:rPr>
              <a:t>morning. </a:t>
            </a:r>
          </a:p>
          <a:p>
            <a:endParaRPr lang="en-GB" sz="2000" i="1" dirty="0">
              <a:solidFill>
                <a:srgbClr val="3F3F3F"/>
              </a:solidFill>
            </a:endParaRPr>
          </a:p>
          <a:p>
            <a:r>
              <a:rPr lang="en-GB" sz="2000" i="1" dirty="0" smtClean="0">
                <a:solidFill>
                  <a:srgbClr val="B4E7FE">
                    <a:lumMod val="10000"/>
                  </a:srgbClr>
                </a:solidFill>
              </a:rPr>
              <a:t>Wi-Fi network: </a:t>
            </a:r>
            <a:r>
              <a:rPr lang="en-GB" sz="2000" b="1" dirty="0" smtClean="0">
                <a:solidFill>
                  <a:srgbClr val="B4E7FE">
                    <a:lumMod val="10000"/>
                  </a:srgbClr>
                </a:solidFill>
              </a:rPr>
              <a:t>GLAguest</a:t>
            </a:r>
          </a:p>
        </p:txBody>
      </p:sp>
      <p:sp>
        <p:nvSpPr>
          <p:cNvPr id="14" name="TextBox 13"/>
          <p:cNvSpPr txBox="1"/>
          <p:nvPr/>
        </p:nvSpPr>
        <p:spPr>
          <a:xfrm>
            <a:off x="2179336" y="3681426"/>
            <a:ext cx="6661150" cy="707886"/>
          </a:xfrm>
          <a:prstGeom prst="rect">
            <a:avLst/>
          </a:prstGeom>
          <a:noFill/>
        </p:spPr>
        <p:txBody>
          <a:bodyPr wrap="square" rtlCol="0">
            <a:spAutoFit/>
          </a:bodyPr>
          <a:lstStyle/>
          <a:p>
            <a:r>
              <a:rPr lang="en-GB" sz="2000" b="1" dirty="0" smtClean="0">
                <a:solidFill>
                  <a:srgbClr val="B4E7FE">
                    <a:lumMod val="10000"/>
                  </a:srgbClr>
                </a:solidFill>
              </a:rPr>
              <a:t>The </a:t>
            </a:r>
            <a:r>
              <a:rPr lang="en-GB" sz="2000" b="1" dirty="0">
                <a:solidFill>
                  <a:srgbClr val="B4E7FE">
                    <a:lumMod val="10000"/>
                  </a:srgbClr>
                </a:solidFill>
              </a:rPr>
              <a:t>team from Healthy London Partnership are on hand today to help you if you have any queries.</a:t>
            </a:r>
            <a:r>
              <a:rPr lang="en-GB" sz="2000" dirty="0">
                <a:solidFill>
                  <a:srgbClr val="B4E7FE">
                    <a:lumMod val="10000"/>
                  </a:srgbClr>
                </a:solidFill>
              </a:rPr>
              <a:t> </a:t>
            </a:r>
          </a:p>
        </p:txBody>
      </p:sp>
      <p:pic>
        <p:nvPicPr>
          <p:cNvPr id="1028" name="Picture 4" descr="R:\CB N Drive\5.0 Transformation\Healthy London Partnership\00 Programmes\06 U&amp;EC\111\Event 040915\help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457" y="3275596"/>
            <a:ext cx="1716383" cy="165036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21874" y="1626376"/>
            <a:ext cx="8618615" cy="3213627"/>
          </a:xfrm>
          <a:prstGeom prst="rect">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Title 2"/>
          <p:cNvSpPr>
            <a:spLocks noGrp="1"/>
          </p:cNvSpPr>
          <p:nvPr>
            <p:ph type="title"/>
          </p:nvPr>
        </p:nvSpPr>
        <p:spPr>
          <a:xfrm>
            <a:off x="221874" y="141685"/>
            <a:ext cx="8642350" cy="1345088"/>
          </a:xfrm>
        </p:spPr>
        <p:txBody>
          <a:bodyPr anchor="ctr"/>
          <a:lstStyle/>
          <a:p>
            <a:pPr algn="ctr"/>
            <a:r>
              <a:rPr lang="en-GB" sz="7200" dirty="0" smtClean="0"/>
              <a:t>WELCOME</a:t>
            </a:r>
            <a:endParaRPr lang="en-GB" sz="7200" dirty="0"/>
          </a:p>
        </p:txBody>
      </p:sp>
    </p:spTree>
    <p:extLst>
      <p:ext uri="{BB962C8B-B14F-4D97-AF65-F5344CB8AC3E}">
        <p14:creationId xmlns:p14="http://schemas.microsoft.com/office/powerpoint/2010/main" val="299526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825" y="1221600"/>
            <a:ext cx="8642350" cy="38344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itle 1"/>
          <p:cNvSpPr txBox="1">
            <a:spLocks/>
          </p:cNvSpPr>
          <p:nvPr/>
        </p:nvSpPr>
        <p:spPr>
          <a:xfrm>
            <a:off x="250825" y="141687"/>
            <a:ext cx="8642350" cy="421614"/>
          </a:xfrm>
          <a:prstGeom prst="rect">
            <a:avLst/>
          </a:prstGeom>
          <a:solidFill>
            <a:srgbClr val="0072C6"/>
          </a:solidFill>
          <a:ln w="25400" cap="flat" cmpd="sng" algn="ctr">
            <a:solidFill>
              <a:srgbClr val="0070C0"/>
            </a:solidFill>
            <a:prstDash val="solid"/>
          </a:ln>
          <a:effectLst/>
        </p:spPr>
        <p:txBody>
          <a:bodyPr/>
          <a:lstStyle>
            <a:lvl1pPr marL="95250" indent="0" algn="l" defTabSz="914400" rtl="0" eaLnBrk="1" latinLnBrk="0" hangingPunct="1">
              <a:spcBef>
                <a:spcPts val="600"/>
              </a:spcBef>
              <a:buNone/>
              <a:defRPr sz="2400" kern="1200" baseline="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GB" b="1" dirty="0" smtClean="0">
                <a:solidFill>
                  <a:sysClr val="window" lastClr="FFFFFF"/>
                </a:solidFill>
                <a:latin typeface="Arial Black"/>
              </a:rPr>
              <a:t>Policy drivers, reviews </a:t>
            </a:r>
            <a:r>
              <a:rPr lang="en-GB" b="1" dirty="0">
                <a:solidFill>
                  <a:sysClr val="window" lastClr="FFFFFF"/>
                </a:solidFill>
                <a:latin typeface="Arial Black"/>
              </a:rPr>
              <a:t>and </a:t>
            </a:r>
            <a:r>
              <a:rPr lang="en-GB" b="1" dirty="0" smtClean="0">
                <a:solidFill>
                  <a:sysClr val="window" lastClr="FFFFFF"/>
                </a:solidFill>
                <a:latin typeface="Arial Black"/>
              </a:rPr>
              <a:t>publications </a:t>
            </a:r>
            <a:endParaRPr lang="en-GB" b="1" dirty="0">
              <a:solidFill>
                <a:sysClr val="window" lastClr="FFFFFF"/>
              </a:solidFill>
              <a:latin typeface="Arial Black"/>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187" y="1388865"/>
            <a:ext cx="1576590" cy="15258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3803" y="1373197"/>
            <a:ext cx="1560196" cy="15001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ims.gov.uk\data\Users\GBEXPVD\EXPHOME24\ETreder\Data\Desktop\featureconcordat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9427" y="1388866"/>
            <a:ext cx="2857500" cy="150018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ims.gov.uk\data\Users\GBEXPVD\EXPHOME24\ETreder\Data\Desktop\bhf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7380" y="3201264"/>
            <a:ext cx="1560218" cy="1646170"/>
          </a:xfrm>
          <a:prstGeom prst="rect">
            <a:avLst/>
          </a:prstGeom>
          <a:noFill/>
          <a:ln>
            <a:solidFill>
              <a:schemeClr val="bg2">
                <a:lumMod val="10000"/>
              </a:schemeClr>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15998" y="627539"/>
            <a:ext cx="8642350" cy="584775"/>
          </a:xfrm>
          <a:prstGeom prst="rect">
            <a:avLst/>
          </a:prstGeom>
          <a:noFill/>
        </p:spPr>
        <p:txBody>
          <a:bodyPr wrap="square" rtlCol="0">
            <a:spAutoFit/>
          </a:bodyPr>
          <a:lstStyle/>
          <a:p>
            <a:r>
              <a:rPr lang="en-GB" sz="1600" dirty="0">
                <a:solidFill>
                  <a:prstClr val="black"/>
                </a:solidFill>
                <a:latin typeface="Arial" panose="020B0604020202020204" pitchFamily="34" charset="0"/>
                <a:cs typeface="Arial" panose="020B0604020202020204" pitchFamily="34" charset="0"/>
              </a:rPr>
              <a:t>Powerful policy drivers, reviews and publications in the past few years have clarified the need to improve </a:t>
            </a:r>
            <a:r>
              <a:rPr lang="en-GB" sz="1600" dirty="0" smtClean="0">
                <a:solidFill>
                  <a:prstClr val="black"/>
                </a:solidFill>
                <a:latin typeface="Arial" panose="020B0604020202020204" pitchFamily="34" charset="0"/>
                <a:cs typeface="Arial" panose="020B0604020202020204" pitchFamily="34" charset="0"/>
              </a:rPr>
              <a:t>London’s mental </a:t>
            </a:r>
            <a:r>
              <a:rPr lang="en-GB" sz="1600" dirty="0">
                <a:solidFill>
                  <a:prstClr val="black"/>
                </a:solidFill>
                <a:latin typeface="Arial" panose="020B0604020202020204" pitchFamily="34" charset="0"/>
                <a:cs typeface="Arial" panose="020B0604020202020204" pitchFamily="34" charset="0"/>
              </a:rPr>
              <a:t>health crisis services:</a:t>
            </a:r>
          </a:p>
        </p:txBody>
      </p:sp>
      <p:pic>
        <p:nvPicPr>
          <p:cNvPr id="12"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5004" t="15264" r="17005" b="11540"/>
          <a:stretch/>
        </p:blipFill>
        <p:spPr bwMode="auto">
          <a:xfrm>
            <a:off x="4794423" y="3182552"/>
            <a:ext cx="1585364" cy="16648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95967" y="3182554"/>
            <a:ext cx="1546989" cy="16806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9"/>
          <p:cNvSpPr>
            <a:spLocks noGrp="1"/>
          </p:cNvSpPr>
          <p:nvPr>
            <p:ph type="sldNum" sz="quarter" idx="12"/>
          </p:nvPr>
        </p:nvSpPr>
        <p:spPr>
          <a:xfrm>
            <a:off x="6692811" y="4782183"/>
            <a:ext cx="2133600" cy="273844"/>
          </a:xfrm>
        </p:spPr>
        <p:txBody>
          <a:bodyPr/>
          <a:lstStyle/>
          <a:p>
            <a:fld id="{FB39460C-64C5-4730-93A0-737057C8A1CA}" type="slidenum">
              <a:rPr lang="en-GB" smtClean="0">
                <a:solidFill>
                  <a:prstClr val="black">
                    <a:tint val="75000"/>
                  </a:prstClr>
                </a:solidFill>
              </a:rPr>
              <a:pPr/>
              <a:t>10</a:t>
            </a:fld>
            <a:endParaRPr lang="en-GB" dirty="0">
              <a:solidFill>
                <a:prstClr val="black">
                  <a:tint val="75000"/>
                </a:prstClr>
              </a:solidFill>
            </a:endParaRPr>
          </a:p>
        </p:txBody>
      </p:sp>
      <p:pic>
        <p:nvPicPr>
          <p:cNvPr id="14"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9781" t="19311" r="12995" b="4736"/>
          <a:stretch/>
        </p:blipFill>
        <p:spPr bwMode="auto">
          <a:xfrm>
            <a:off x="547139" y="3182554"/>
            <a:ext cx="1560196" cy="16806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05134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0825" y="141687"/>
            <a:ext cx="8642350" cy="421614"/>
          </a:xfrm>
          <a:prstGeom prst="rect">
            <a:avLst/>
          </a:prstGeom>
          <a:solidFill>
            <a:srgbClr val="0072C6"/>
          </a:solidFill>
          <a:ln w="25400" cap="flat" cmpd="sng" algn="ctr">
            <a:solidFill>
              <a:srgbClr val="0070C0"/>
            </a:solidFill>
            <a:prstDash val="solid"/>
          </a:ln>
          <a:effectLst/>
        </p:spPr>
        <p:txBody>
          <a:bodyPr/>
          <a:lstStyle>
            <a:lvl1pPr marL="95250" indent="0" algn="l" defTabSz="914400" rtl="0" eaLnBrk="1" latinLnBrk="0" hangingPunct="1">
              <a:spcBef>
                <a:spcPts val="600"/>
              </a:spcBef>
              <a:buNone/>
              <a:defRPr sz="2400" kern="1200" baseline="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GB" b="1" dirty="0" smtClean="0">
                <a:solidFill>
                  <a:sysClr val="window" lastClr="FFFFFF"/>
                </a:solidFill>
                <a:latin typeface="Arial Black"/>
              </a:rPr>
              <a:t>Crisis care concordat</a:t>
            </a:r>
            <a:endParaRPr lang="en-GB" b="1" dirty="0">
              <a:solidFill>
                <a:sysClr val="window" lastClr="FFFFFF"/>
              </a:solidFill>
              <a:latin typeface="Arial Black"/>
            </a:endParaRPr>
          </a:p>
        </p:txBody>
      </p:sp>
      <p:sp>
        <p:nvSpPr>
          <p:cNvPr id="9" name="TextBox 8"/>
          <p:cNvSpPr txBox="1"/>
          <p:nvPr/>
        </p:nvSpPr>
        <p:spPr>
          <a:xfrm>
            <a:off x="250824" y="1748810"/>
            <a:ext cx="8713663" cy="3277820"/>
          </a:xfrm>
          <a:prstGeom prst="rect">
            <a:avLst/>
          </a:prstGeom>
          <a:noFill/>
        </p:spPr>
        <p:txBody>
          <a:bodyPr wrap="square" rtlCol="0">
            <a:spAutoFit/>
          </a:bodyPr>
          <a:lstStyle/>
          <a:p>
            <a:pPr marL="216000" indent="-216000">
              <a:spcAft>
                <a:spcPts val="1800"/>
              </a:spcAft>
              <a:buFont typeface="Arial" pitchFamily="34" charset="0"/>
              <a:buChar char="•"/>
            </a:pPr>
            <a:r>
              <a:rPr lang="en-GB" b="1" dirty="0" smtClean="0">
                <a:solidFill>
                  <a:srgbClr val="0070C0"/>
                </a:solidFill>
                <a:latin typeface="Arial" panose="020B0604020202020204" pitchFamily="34" charset="0"/>
                <a:cs typeface="Arial" panose="020B0604020202020204" pitchFamily="34" charset="0"/>
              </a:rPr>
              <a:t>Access to support before crisis point </a:t>
            </a:r>
            <a:r>
              <a:rPr lang="en-GB" dirty="0" smtClean="0">
                <a:solidFill>
                  <a:prstClr val="black"/>
                </a:solidFill>
                <a:latin typeface="Arial" panose="020B0604020202020204" pitchFamily="34" charset="0"/>
                <a:cs typeface="Arial" panose="020B0604020202020204" pitchFamily="34" charset="0"/>
              </a:rPr>
              <a:t>– making sure people with mental health problems can get help 24 hours a day and that when they ask for help, they are taken seriously.</a:t>
            </a:r>
          </a:p>
          <a:p>
            <a:pPr marL="216000" indent="-216000">
              <a:spcAft>
                <a:spcPts val="1800"/>
              </a:spcAft>
              <a:buFont typeface="Arial" pitchFamily="34" charset="0"/>
              <a:buChar char="•"/>
            </a:pPr>
            <a:r>
              <a:rPr lang="en-GB" dirty="0" smtClean="0">
                <a:solidFill>
                  <a:prstClr val="black"/>
                </a:solidFill>
                <a:latin typeface="Arial" panose="020B0604020202020204" pitchFamily="34" charset="0"/>
                <a:cs typeface="Arial" panose="020B0604020202020204" pitchFamily="34" charset="0"/>
              </a:rPr>
              <a:t>Urgent and emergency access to crisis care – making sure that a mental health crisis is treated with </a:t>
            </a:r>
            <a:r>
              <a:rPr lang="en-GB" b="1" dirty="0" smtClean="0">
                <a:solidFill>
                  <a:srgbClr val="0070C0"/>
                </a:solidFill>
                <a:latin typeface="Arial" panose="020B0604020202020204" pitchFamily="34" charset="0"/>
                <a:cs typeface="Arial" panose="020B0604020202020204" pitchFamily="34" charset="0"/>
              </a:rPr>
              <a:t>the same urgency as a physical health emergency. </a:t>
            </a:r>
          </a:p>
          <a:p>
            <a:pPr marL="216000" indent="-216000">
              <a:spcAft>
                <a:spcPts val="1800"/>
              </a:spcAft>
              <a:buFont typeface="Arial" pitchFamily="34" charset="0"/>
              <a:buChar char="•"/>
            </a:pPr>
            <a:r>
              <a:rPr lang="en-GB" dirty="0" smtClean="0">
                <a:solidFill>
                  <a:prstClr val="black"/>
                </a:solidFill>
                <a:latin typeface="Arial" panose="020B0604020202020204" pitchFamily="34" charset="0"/>
                <a:cs typeface="Arial" panose="020B0604020202020204" pitchFamily="34" charset="0"/>
              </a:rPr>
              <a:t>Quality of treatment and care when in crisis – making sure that people are treated with </a:t>
            </a:r>
            <a:r>
              <a:rPr lang="en-GB" b="1" dirty="0" smtClean="0">
                <a:solidFill>
                  <a:srgbClr val="0070C0"/>
                </a:solidFill>
                <a:latin typeface="Arial" panose="020B0604020202020204" pitchFamily="34" charset="0"/>
                <a:cs typeface="Arial" panose="020B0604020202020204" pitchFamily="34" charset="0"/>
              </a:rPr>
              <a:t>dignity and respect</a:t>
            </a:r>
            <a:r>
              <a:rPr lang="en-GB" dirty="0" smtClean="0">
                <a:solidFill>
                  <a:prstClr val="black"/>
                </a:solidFill>
                <a:latin typeface="Arial" panose="020B0604020202020204" pitchFamily="34" charset="0"/>
                <a:cs typeface="Arial" panose="020B0604020202020204" pitchFamily="34" charset="0"/>
              </a:rPr>
              <a:t>, in a therapeutic environment.</a:t>
            </a:r>
          </a:p>
          <a:p>
            <a:pPr marL="216000" indent="-216000">
              <a:spcAft>
                <a:spcPts val="1800"/>
              </a:spcAft>
              <a:buFont typeface="Arial" pitchFamily="34" charset="0"/>
              <a:buChar char="•"/>
            </a:pPr>
            <a:r>
              <a:rPr lang="en-GB" dirty="0" smtClean="0">
                <a:solidFill>
                  <a:prstClr val="black"/>
                </a:solidFill>
                <a:latin typeface="Arial" panose="020B0604020202020204" pitchFamily="34" charset="0"/>
                <a:cs typeface="Arial" panose="020B0604020202020204" pitchFamily="34" charset="0"/>
              </a:rPr>
              <a:t>Recovery and staying well – </a:t>
            </a:r>
            <a:r>
              <a:rPr lang="en-GB" b="1" dirty="0" smtClean="0">
                <a:solidFill>
                  <a:srgbClr val="0070C0"/>
                </a:solidFill>
                <a:latin typeface="Arial" panose="020B0604020202020204" pitchFamily="34" charset="0"/>
                <a:cs typeface="Arial" panose="020B0604020202020204" pitchFamily="34" charset="0"/>
              </a:rPr>
              <a:t>preventing future crises </a:t>
            </a:r>
            <a:r>
              <a:rPr lang="en-GB" dirty="0" smtClean="0">
                <a:solidFill>
                  <a:prstClr val="black"/>
                </a:solidFill>
                <a:latin typeface="Arial" panose="020B0604020202020204" pitchFamily="34" charset="0"/>
                <a:cs typeface="Arial" panose="020B0604020202020204" pitchFamily="34" charset="0"/>
              </a:rPr>
              <a:t>by making sure people are referred to appropriate services.</a:t>
            </a:r>
            <a:endParaRPr lang="en-GB" dirty="0">
              <a:solidFill>
                <a:prstClr val="black"/>
              </a:solidFill>
              <a:latin typeface="Arial" panose="020B0604020202020204" pitchFamily="34" charset="0"/>
              <a:cs typeface="Arial" panose="020B0604020202020204" pitchFamily="34" charset="0"/>
            </a:endParaRPr>
          </a:p>
        </p:txBody>
      </p:sp>
      <p:sp>
        <p:nvSpPr>
          <p:cNvPr id="10" name="Slide Number Placeholder 9"/>
          <p:cNvSpPr>
            <a:spLocks noGrp="1"/>
          </p:cNvSpPr>
          <p:nvPr>
            <p:ph type="sldNum" sz="quarter" idx="12"/>
          </p:nvPr>
        </p:nvSpPr>
        <p:spPr>
          <a:xfrm>
            <a:off x="6692811" y="4782183"/>
            <a:ext cx="2133600" cy="273844"/>
          </a:xfrm>
        </p:spPr>
        <p:txBody>
          <a:bodyPr/>
          <a:lstStyle/>
          <a:p>
            <a:fld id="{FB39460C-64C5-4730-93A0-737057C8A1CA}" type="slidenum">
              <a:rPr lang="en-GB" smtClean="0">
                <a:solidFill>
                  <a:prstClr val="black">
                    <a:tint val="75000"/>
                  </a:prstClr>
                </a:solidFill>
              </a:rPr>
              <a:pPr/>
              <a:t>11</a:t>
            </a:fld>
            <a:endParaRPr lang="en-GB" dirty="0">
              <a:solidFill>
                <a:prstClr val="black">
                  <a:tint val="75000"/>
                </a:prstClr>
              </a:solidFill>
            </a:endParaRPr>
          </a:p>
        </p:txBody>
      </p:sp>
      <p:pic>
        <p:nvPicPr>
          <p:cNvPr id="6" name="Picture 2" descr="\\ims.gov.uk\data\Users\GBEXPVD\EXPHOME24\ETreder\Data\Desktop\featureconcordat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8682" y="690586"/>
            <a:ext cx="1782352" cy="9357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0824" y="690586"/>
            <a:ext cx="6626386" cy="923330"/>
          </a:xfrm>
          <a:prstGeom prst="rect">
            <a:avLst/>
          </a:prstGeom>
        </p:spPr>
        <p:txBody>
          <a:bodyPr wrap="square">
            <a:spAutoFit/>
          </a:bodyPr>
          <a:lstStyle/>
          <a:p>
            <a:r>
              <a:rPr lang="en-GB" dirty="0">
                <a:solidFill>
                  <a:prstClr val="black"/>
                </a:solidFill>
                <a:latin typeface="Arial" panose="020B0604020202020204" pitchFamily="34" charset="0"/>
                <a:cs typeface="Arial" panose="020B0604020202020204" pitchFamily="34" charset="0"/>
              </a:rPr>
              <a:t>National agreement between services and agencies involved in the care and support of people in crisis. The Concordat focuses on four main areas:</a:t>
            </a:r>
          </a:p>
        </p:txBody>
      </p:sp>
    </p:spTree>
    <p:extLst>
      <p:ext uri="{BB962C8B-B14F-4D97-AF65-F5344CB8AC3E}">
        <p14:creationId xmlns:p14="http://schemas.microsoft.com/office/powerpoint/2010/main" val="2039805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995" y="845887"/>
            <a:ext cx="4520266" cy="2735761"/>
          </a:xfrm>
        </p:spPr>
        <p:txBody>
          <a:bodyPr>
            <a:noAutofit/>
          </a:bodyPr>
          <a:lstStyle/>
          <a:p>
            <a:pPr marL="0" lvl="0" indent="0">
              <a:buClr>
                <a:schemeClr val="tx1"/>
              </a:buClr>
              <a:buNone/>
            </a:pPr>
            <a:r>
              <a:rPr lang="en-GB" sz="1800" b="1" dirty="0" smtClean="0">
                <a:solidFill>
                  <a:srgbClr val="0070C0"/>
                </a:solidFill>
                <a:latin typeface="Arial" panose="020B0604020202020204" pitchFamily="34" charset="0"/>
                <a:cs typeface="Arial" panose="020B0604020202020204" pitchFamily="34" charset="0"/>
              </a:rPr>
              <a:t>One </a:t>
            </a:r>
            <a:r>
              <a:rPr lang="en-GB" sz="1800" b="1" dirty="0">
                <a:solidFill>
                  <a:srgbClr val="0070C0"/>
                </a:solidFill>
                <a:latin typeface="Arial" panose="020B0604020202020204" pitchFamily="34" charset="0"/>
                <a:cs typeface="Arial" panose="020B0604020202020204" pitchFamily="34" charset="0"/>
              </a:rPr>
              <a:t>in five Londoners</a:t>
            </a:r>
            <a:r>
              <a:rPr lang="en-GB" sz="1800" b="1" dirty="0" smtClean="0">
                <a:solidFill>
                  <a:srgbClr val="0070C0"/>
                </a:solidFill>
                <a:latin typeface="Arial" panose="020B0604020202020204" pitchFamily="34" charset="0"/>
                <a:cs typeface="Arial" panose="020B0604020202020204" pitchFamily="34" charset="0"/>
              </a:rPr>
              <a:t> </a:t>
            </a:r>
            <a:r>
              <a:rPr lang="en-GB" sz="1800" dirty="0" smtClean="0">
                <a:latin typeface="Arial" panose="020B0604020202020204" pitchFamily="34" charset="0"/>
                <a:cs typeface="Arial" panose="020B0604020202020204" pitchFamily="34" charset="0"/>
              </a:rPr>
              <a:t>will have a mental health problem in their lifetime and are more likely to be sectioned under the Mental Health Act than the rest of England </a:t>
            </a:r>
          </a:p>
          <a:p>
            <a:pPr marL="0" lvl="0" indent="0">
              <a:buClr>
                <a:schemeClr val="tx1"/>
              </a:buClr>
              <a:buNone/>
            </a:pPr>
            <a:endParaRPr lang="en-GB" sz="1100" dirty="0" smtClean="0">
              <a:latin typeface="Arial" panose="020B0604020202020204" pitchFamily="34" charset="0"/>
              <a:cs typeface="Arial" panose="020B0604020202020204" pitchFamily="34" charset="0"/>
            </a:endParaRPr>
          </a:p>
          <a:p>
            <a:pPr marL="0" lvl="0" indent="0">
              <a:buNone/>
            </a:pPr>
            <a:r>
              <a:rPr lang="en-GB" sz="1800" dirty="0" smtClean="0">
                <a:latin typeface="Arial" panose="020B0604020202020204" pitchFamily="34" charset="0"/>
                <a:cs typeface="Arial" panose="020B0604020202020204" pitchFamily="34" charset="0"/>
              </a:rPr>
              <a:t>Over </a:t>
            </a:r>
            <a:r>
              <a:rPr lang="en-GB" sz="1800" b="1" dirty="0">
                <a:solidFill>
                  <a:srgbClr val="0070C0"/>
                </a:solidFill>
                <a:latin typeface="Arial" panose="020B0604020202020204" pitchFamily="34" charset="0"/>
                <a:cs typeface="Arial" panose="020B0604020202020204" pitchFamily="34" charset="0"/>
              </a:rPr>
              <a:t>75% of s136 </a:t>
            </a:r>
            <a:r>
              <a:rPr lang="en-GB" sz="1800" b="1" dirty="0">
                <a:solidFill>
                  <a:schemeClr val="accent1"/>
                </a:solidFill>
                <a:latin typeface="Arial" panose="020B0604020202020204" pitchFamily="34" charset="0"/>
                <a:cs typeface="Arial" panose="020B0604020202020204" pitchFamily="34" charset="0"/>
              </a:rPr>
              <a:t>dete</a:t>
            </a:r>
            <a:r>
              <a:rPr lang="en-GB" sz="1800" b="1" dirty="0">
                <a:solidFill>
                  <a:srgbClr val="0070C0"/>
                </a:solidFill>
                <a:latin typeface="Arial" panose="020B0604020202020204" pitchFamily="34" charset="0"/>
                <a:cs typeface="Arial" panose="020B0604020202020204" pitchFamily="34" charset="0"/>
              </a:rPr>
              <a:t>ntions occur out of hours </a:t>
            </a:r>
            <a:r>
              <a:rPr lang="en-GB" sz="1800" dirty="0">
                <a:latin typeface="Arial" panose="020B0604020202020204" pitchFamily="34" charset="0"/>
                <a:cs typeface="Arial" panose="020B0604020202020204" pitchFamily="34" charset="0"/>
              </a:rPr>
              <a:t>yet the majority of sites do not have dedicated 24/7 </a:t>
            </a:r>
            <a:r>
              <a:rPr lang="en-GB" sz="1800" dirty="0" smtClean="0">
                <a:latin typeface="Arial" panose="020B0604020202020204" pitchFamily="34" charset="0"/>
                <a:cs typeface="Arial" panose="020B0604020202020204" pitchFamily="34" charset="0"/>
              </a:rPr>
              <a:t>staffing and the numbers are growing</a:t>
            </a:r>
            <a:endParaRPr lang="en-GB" sz="1400" dirty="0">
              <a:solidFill>
                <a:schemeClr val="bg2">
                  <a:lumMod val="10000"/>
                </a:schemeClr>
              </a:solidFill>
              <a:latin typeface="Arial" panose="020B0604020202020204" pitchFamily="34" charset="0"/>
              <a:cs typeface="Arial" panose="020B0604020202020204" pitchFamily="34" charset="0"/>
            </a:endParaRPr>
          </a:p>
          <a:p>
            <a:pPr marL="0" lvl="0" indent="0">
              <a:spcAft>
                <a:spcPts val="600"/>
              </a:spcAft>
              <a:buNone/>
            </a:pPr>
            <a:endParaRPr lang="en-GB" sz="1400" dirty="0" smtClean="0">
              <a:latin typeface="Arial" panose="020B0604020202020204" pitchFamily="34" charset="0"/>
              <a:cs typeface="Arial" panose="020B0604020202020204" pitchFamily="34" charset="0"/>
            </a:endParaRPr>
          </a:p>
          <a:p>
            <a:pPr marL="284400" lvl="0" indent="-285750">
              <a:spcAft>
                <a:spcPts val="600"/>
              </a:spcAft>
            </a:pPr>
            <a:endParaRPr lang="en-GB" sz="1400" dirty="0">
              <a:latin typeface="Arial" panose="020B0604020202020204" pitchFamily="34" charset="0"/>
              <a:cs typeface="Arial" panose="020B0604020202020204" pitchFamily="34" charset="0"/>
            </a:endParaRPr>
          </a:p>
          <a:p>
            <a:pPr marL="284400" indent="-285750">
              <a:spcAft>
                <a:spcPts val="600"/>
              </a:spcAft>
            </a:pPr>
            <a:endParaRPr lang="en-GB" sz="1400" dirty="0">
              <a:solidFill>
                <a:schemeClr val="bg2">
                  <a:lumMod val="10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7010400" y="4793646"/>
            <a:ext cx="2133600" cy="273844"/>
          </a:xfrm>
        </p:spPr>
        <p:txBody>
          <a:bodyPr/>
          <a:lstStyle/>
          <a:p>
            <a:fld id="{C2C569C5-4244-4605-93EC-600BDC8804BE}" type="slidenum">
              <a:rPr lang="en-GB" smtClean="0">
                <a:solidFill>
                  <a:prstClr val="black">
                    <a:tint val="75000"/>
                  </a:prstClr>
                </a:solidFill>
              </a:rPr>
              <a:pPr/>
              <a:t>12</a:t>
            </a:fld>
            <a:endParaRPr lang="en-GB" dirty="0">
              <a:solidFill>
                <a:prstClr val="black">
                  <a:tint val="75000"/>
                </a:prstClr>
              </a:solidFill>
            </a:endParaRPr>
          </a:p>
        </p:txBody>
      </p:sp>
      <p:sp>
        <p:nvSpPr>
          <p:cNvPr id="5" name="Title 1"/>
          <p:cNvSpPr txBox="1">
            <a:spLocks/>
          </p:cNvSpPr>
          <p:nvPr/>
        </p:nvSpPr>
        <p:spPr>
          <a:xfrm>
            <a:off x="166995" y="141483"/>
            <a:ext cx="8746484" cy="421614"/>
          </a:xfrm>
          <a:prstGeom prst="rect">
            <a:avLst/>
          </a:prstGeom>
          <a:solidFill>
            <a:srgbClr val="0072C6"/>
          </a:solidFill>
          <a:ln w="25400" cap="flat" cmpd="sng" algn="ctr">
            <a:solidFill>
              <a:srgbClr val="0070C0"/>
            </a:solidFill>
            <a:prstDash val="solid"/>
          </a:ln>
          <a:effectLst/>
        </p:spPr>
        <p:txBody>
          <a:bodyPr/>
          <a:lstStyle>
            <a:lvl1pPr marL="95250" indent="0" algn="l" defTabSz="914400" rtl="0" eaLnBrk="1" latinLnBrk="0" hangingPunct="1">
              <a:spcBef>
                <a:spcPts val="600"/>
              </a:spcBef>
              <a:buNone/>
              <a:defRPr sz="2400" kern="1200" baseline="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GB" b="1" dirty="0" smtClean="0">
                <a:solidFill>
                  <a:sysClr val="window" lastClr="FFFFFF"/>
                </a:solidFill>
                <a:latin typeface="Arial Black"/>
              </a:rPr>
              <a:t>London’s case for change</a:t>
            </a:r>
            <a:endParaRPr lang="en-GB" b="1" dirty="0">
              <a:solidFill>
                <a:sysClr val="window" lastClr="FFFFFF"/>
              </a:solidFill>
              <a:latin typeface="Arial Black"/>
            </a:endParaRPr>
          </a:p>
        </p:txBody>
      </p:sp>
      <p:graphicFrame>
        <p:nvGraphicFramePr>
          <p:cNvPr id="11" name="Chart 10"/>
          <p:cNvGraphicFramePr>
            <a:graphicFrameLocks/>
          </p:cNvGraphicFramePr>
          <p:nvPr>
            <p:extLst>
              <p:ext uri="{D42A27DB-BD31-4B8C-83A1-F6EECF244321}">
                <p14:modId xmlns:p14="http://schemas.microsoft.com/office/powerpoint/2010/main" val="2105954664"/>
              </p:ext>
            </p:extLst>
          </p:nvPr>
        </p:nvGraphicFramePr>
        <p:xfrm>
          <a:off x="4843904" y="1061650"/>
          <a:ext cx="3708426" cy="249342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4925466" y="723096"/>
            <a:ext cx="3918857" cy="338554"/>
          </a:xfrm>
          <a:prstGeom prst="rect">
            <a:avLst/>
          </a:prstGeom>
          <a:noFill/>
        </p:spPr>
        <p:txBody>
          <a:bodyPr wrap="square" rtlCol="0">
            <a:spAutoFit/>
          </a:bodyPr>
          <a:lstStyle/>
          <a:p>
            <a:pPr algn="ctr"/>
            <a:r>
              <a:rPr lang="en-GB" sz="1600" b="1" dirty="0" smtClean="0">
                <a:solidFill>
                  <a:srgbClr val="3F3F3F"/>
                </a:solidFill>
                <a:latin typeface="Arial" pitchFamily="34" charset="0"/>
                <a:cs typeface="Arial" pitchFamily="34" charset="0"/>
              </a:rPr>
              <a:t>London s136 use – 10 year projection</a:t>
            </a:r>
            <a:endParaRPr lang="en-GB" sz="1600" b="1" dirty="0">
              <a:solidFill>
                <a:srgbClr val="3F3F3F"/>
              </a:solidFill>
              <a:latin typeface="Arial" pitchFamily="34" charset="0"/>
              <a:cs typeface="Arial" pitchFamily="34" charset="0"/>
            </a:endParaRPr>
          </a:p>
        </p:txBody>
      </p:sp>
      <p:sp>
        <p:nvSpPr>
          <p:cNvPr id="2" name="TextBox 1"/>
          <p:cNvSpPr txBox="1"/>
          <p:nvPr/>
        </p:nvSpPr>
        <p:spPr>
          <a:xfrm>
            <a:off x="166995" y="3581648"/>
            <a:ext cx="8746484" cy="147732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Almost two thirds of those detained do not feel safe once they arrive at a ‘place of safety</a:t>
            </a:r>
            <a:r>
              <a:rPr lang="en-GB" dirty="0" smtClean="0">
                <a:latin typeface="Arial" panose="020B0604020202020204" pitchFamily="34" charset="0"/>
                <a:cs typeface="Arial" panose="020B0604020202020204" pitchFamily="34" charset="0"/>
              </a:rPr>
              <a:t>’, only </a:t>
            </a:r>
            <a:r>
              <a:rPr lang="en-GB" b="1" dirty="0">
                <a:solidFill>
                  <a:srgbClr val="0070C0"/>
                </a:solidFill>
                <a:latin typeface="Arial" panose="020B0604020202020204" pitchFamily="34" charset="0"/>
                <a:cs typeface="Arial" panose="020B0604020202020204" pitchFamily="34" charset="0"/>
              </a:rPr>
              <a:t>14% of </a:t>
            </a:r>
            <a:r>
              <a:rPr lang="en-GB" b="1" dirty="0" smtClean="0">
                <a:solidFill>
                  <a:srgbClr val="0070C0"/>
                </a:solidFill>
                <a:latin typeface="Arial" panose="020B0604020202020204" pitchFamily="34" charset="0"/>
                <a:cs typeface="Arial" panose="020B0604020202020204" pitchFamily="34" charset="0"/>
              </a:rPr>
              <a:t>Londoners </a:t>
            </a:r>
            <a:r>
              <a:rPr lang="en-GB" b="1" dirty="0">
                <a:solidFill>
                  <a:srgbClr val="0070C0"/>
                </a:solidFill>
                <a:latin typeface="Arial" panose="020B0604020202020204" pitchFamily="34" charset="0"/>
                <a:cs typeface="Arial" panose="020B0604020202020204" pitchFamily="34" charset="0"/>
              </a:rPr>
              <a:t>feel they had the support </a:t>
            </a:r>
            <a:r>
              <a:rPr lang="en-GB" dirty="0">
                <a:latin typeface="Arial" panose="020B0604020202020204" pitchFamily="34" charset="0"/>
                <a:cs typeface="Arial" panose="020B0604020202020204" pitchFamily="34" charset="0"/>
              </a:rPr>
              <a:t>they needed in a crisis</a:t>
            </a:r>
          </a:p>
          <a:p>
            <a:pPr lvl="0"/>
            <a:endParaRPr lang="en-GB"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It is anticipated the number of detentions will increase with new legislation being introduced mid 2017 – as a system we have to do </a:t>
            </a:r>
            <a:r>
              <a:rPr lang="en-GB" dirty="0" smtClean="0">
                <a:latin typeface="Arial" panose="020B0604020202020204" pitchFamily="34" charset="0"/>
                <a:cs typeface="Arial" panose="020B0604020202020204" pitchFamily="34" charset="0"/>
              </a:rPr>
              <a:t>better</a:t>
            </a:r>
            <a:endParaRPr lang="en-GB" dirty="0"/>
          </a:p>
        </p:txBody>
      </p:sp>
    </p:spTree>
    <p:extLst>
      <p:ext uri="{BB962C8B-B14F-4D97-AF65-F5344CB8AC3E}">
        <p14:creationId xmlns:p14="http://schemas.microsoft.com/office/powerpoint/2010/main" val="2022765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0825" y="141687"/>
            <a:ext cx="8642350" cy="415889"/>
          </a:xfrm>
          <a:prstGeom prst="rect">
            <a:avLst/>
          </a:prstGeom>
          <a:solidFill>
            <a:srgbClr val="0072C6"/>
          </a:solidFill>
          <a:ln w="25400" cap="flat" cmpd="sng" algn="ctr">
            <a:solidFill>
              <a:srgbClr val="0070C0"/>
            </a:solidFill>
            <a:prstDash val="solid"/>
          </a:ln>
          <a:effectLst/>
        </p:spPr>
        <p:txBody>
          <a:bodyPr/>
          <a:lstStyle>
            <a:lvl1pPr marL="95250" indent="0" algn="l" defTabSz="914400" rtl="0" eaLnBrk="1" latinLnBrk="0" hangingPunct="1">
              <a:spcBef>
                <a:spcPts val="600"/>
              </a:spcBef>
              <a:buNone/>
              <a:defRPr sz="2400" kern="1200" baseline="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GB" b="1" dirty="0" smtClean="0">
                <a:solidFill>
                  <a:sysClr val="window" lastClr="FFFFFF"/>
                </a:solidFill>
                <a:latin typeface="Arial Black"/>
              </a:rPr>
              <a:t>Pathway issues – we need to work together improve</a:t>
            </a:r>
            <a:endParaRPr lang="en-GB" b="1" dirty="0">
              <a:solidFill>
                <a:sysClr val="window" lastClr="FFFFFF"/>
              </a:solidFill>
              <a:latin typeface="Arial Black"/>
            </a:endParaRPr>
          </a:p>
        </p:txBody>
      </p:sp>
      <p:sp>
        <p:nvSpPr>
          <p:cNvPr id="10" name="Slide Number Placeholder 9"/>
          <p:cNvSpPr>
            <a:spLocks noGrp="1"/>
          </p:cNvSpPr>
          <p:nvPr>
            <p:ph type="sldNum" sz="quarter" idx="12"/>
          </p:nvPr>
        </p:nvSpPr>
        <p:spPr>
          <a:xfrm>
            <a:off x="6692811" y="4782183"/>
            <a:ext cx="2133600" cy="273844"/>
          </a:xfrm>
        </p:spPr>
        <p:txBody>
          <a:bodyPr/>
          <a:lstStyle/>
          <a:p>
            <a:fld id="{FB39460C-64C5-4730-93A0-737057C8A1CA}" type="slidenum">
              <a:rPr lang="en-GB" smtClean="0">
                <a:solidFill>
                  <a:prstClr val="black">
                    <a:tint val="75000"/>
                  </a:prstClr>
                </a:solidFill>
              </a:rPr>
              <a:pPr/>
              <a:t>13</a:t>
            </a:fld>
            <a:endParaRPr lang="en-GB" dirty="0">
              <a:solidFill>
                <a:prstClr val="black">
                  <a:tint val="75000"/>
                </a:prstClr>
              </a:solidFill>
            </a:endParaRPr>
          </a:p>
        </p:txBody>
      </p:sp>
      <p:sp>
        <p:nvSpPr>
          <p:cNvPr id="3" name="Rectangle 2"/>
          <p:cNvSpPr/>
          <p:nvPr/>
        </p:nvSpPr>
        <p:spPr>
          <a:xfrm>
            <a:off x="250824" y="681540"/>
            <a:ext cx="8642351" cy="2939266"/>
          </a:xfrm>
          <a:prstGeom prst="rect">
            <a:avLst/>
          </a:prstGeom>
        </p:spPr>
        <p:txBody>
          <a:bodyPr wrap="square">
            <a:spAutoFit/>
          </a:bodyPr>
          <a:lstStyle/>
          <a:p>
            <a:pPr>
              <a:spcAft>
                <a:spcPts val="600"/>
              </a:spcAft>
            </a:pPr>
            <a:r>
              <a:rPr lang="en-GB" dirty="0">
                <a:solidFill>
                  <a:prstClr val="black"/>
                </a:solidFill>
                <a:latin typeface="Arial" pitchFamily="34" charset="0"/>
                <a:cs typeface="Arial" pitchFamily="34" charset="0"/>
              </a:rPr>
              <a:t>Patient detained under </a:t>
            </a:r>
            <a:r>
              <a:rPr lang="en-GB" dirty="0" smtClean="0">
                <a:solidFill>
                  <a:prstClr val="black"/>
                </a:solidFill>
                <a:latin typeface="Arial" pitchFamily="34" charset="0"/>
                <a:cs typeface="Arial" pitchFamily="34" charset="0"/>
              </a:rPr>
              <a:t>s136</a:t>
            </a:r>
            <a:r>
              <a:rPr lang="en-GB" dirty="0">
                <a:solidFill>
                  <a:prstClr val="black"/>
                </a:solidFill>
                <a:latin typeface="Arial" pitchFamily="34" charset="0"/>
                <a:cs typeface="Arial" pitchFamily="34" charset="0"/>
              </a:rPr>
              <a:t>, police request </a:t>
            </a:r>
            <a:r>
              <a:rPr lang="en-GB" dirty="0" smtClean="0">
                <a:solidFill>
                  <a:prstClr val="black"/>
                </a:solidFill>
                <a:latin typeface="Arial" pitchFamily="34" charset="0"/>
                <a:cs typeface="Arial" pitchFamily="34" charset="0"/>
              </a:rPr>
              <a:t>LAS attendance and a place </a:t>
            </a:r>
            <a:r>
              <a:rPr lang="en-GB" dirty="0">
                <a:solidFill>
                  <a:prstClr val="black"/>
                </a:solidFill>
                <a:latin typeface="Arial" pitchFamily="34" charset="0"/>
                <a:cs typeface="Arial" pitchFamily="34" charset="0"/>
              </a:rPr>
              <a:t>o</a:t>
            </a:r>
            <a:r>
              <a:rPr lang="en-GB" dirty="0" smtClean="0">
                <a:solidFill>
                  <a:prstClr val="black"/>
                </a:solidFill>
                <a:latin typeface="Arial" pitchFamily="34" charset="0"/>
                <a:cs typeface="Arial" pitchFamily="34" charset="0"/>
              </a:rPr>
              <a:t>f </a:t>
            </a:r>
            <a:r>
              <a:rPr lang="en-GB" dirty="0">
                <a:solidFill>
                  <a:prstClr val="black"/>
                </a:solidFill>
                <a:latin typeface="Arial" pitchFamily="34" charset="0"/>
                <a:cs typeface="Arial" pitchFamily="34" charset="0"/>
              </a:rPr>
              <a:t>s</a:t>
            </a:r>
            <a:r>
              <a:rPr lang="en-GB" dirty="0" smtClean="0">
                <a:solidFill>
                  <a:prstClr val="black"/>
                </a:solidFill>
                <a:latin typeface="Arial" pitchFamily="34" charset="0"/>
                <a:cs typeface="Arial" pitchFamily="34" charset="0"/>
              </a:rPr>
              <a:t>afety is arranged.</a:t>
            </a:r>
            <a:endParaRPr lang="en-GB" dirty="0">
              <a:solidFill>
                <a:prstClr val="black"/>
              </a:solidFill>
              <a:latin typeface="Arial" pitchFamily="34" charset="0"/>
              <a:cs typeface="Arial" pitchFamily="34" charset="0"/>
            </a:endParaRPr>
          </a:p>
          <a:p>
            <a:pPr marL="342900" indent="-342900">
              <a:buFont typeface="Arial" pitchFamily="34" charset="0"/>
              <a:buChar char="•"/>
            </a:pPr>
            <a:r>
              <a:rPr lang="en-GB" dirty="0">
                <a:solidFill>
                  <a:prstClr val="black"/>
                </a:solidFill>
                <a:latin typeface="Arial" pitchFamily="34" charset="0"/>
                <a:cs typeface="Arial" pitchFamily="34" charset="0"/>
              </a:rPr>
              <a:t>Refused at </a:t>
            </a:r>
            <a:r>
              <a:rPr lang="en-GB" dirty="0" err="1" smtClean="0">
                <a:solidFill>
                  <a:prstClr val="black"/>
                </a:solidFill>
                <a:latin typeface="Arial" pitchFamily="34" charset="0"/>
                <a:cs typeface="Arial" pitchFamily="34" charset="0"/>
              </a:rPr>
              <a:t>HBPoS</a:t>
            </a:r>
            <a:r>
              <a:rPr lang="en-GB" dirty="0" smtClean="0">
                <a:solidFill>
                  <a:prstClr val="black"/>
                </a:solidFill>
                <a:latin typeface="Arial" pitchFamily="34" charset="0"/>
                <a:cs typeface="Arial" pitchFamily="34" charset="0"/>
              </a:rPr>
              <a:t> </a:t>
            </a:r>
            <a:r>
              <a:rPr lang="en-GB" dirty="0">
                <a:solidFill>
                  <a:prstClr val="black"/>
                </a:solidFill>
                <a:latin typeface="Arial" pitchFamily="34" charset="0"/>
                <a:cs typeface="Arial" pitchFamily="34" charset="0"/>
              </a:rPr>
              <a:t>as concerns patient </a:t>
            </a:r>
            <a:r>
              <a:rPr lang="en-GB" dirty="0" smtClean="0">
                <a:solidFill>
                  <a:prstClr val="black"/>
                </a:solidFill>
                <a:latin typeface="Arial" pitchFamily="34" charset="0"/>
                <a:cs typeface="Arial" pitchFamily="34" charset="0"/>
              </a:rPr>
              <a:t>under the </a:t>
            </a:r>
            <a:r>
              <a:rPr lang="en-GB" dirty="0">
                <a:solidFill>
                  <a:prstClr val="black"/>
                </a:solidFill>
                <a:latin typeface="Arial" pitchFamily="34" charset="0"/>
                <a:cs typeface="Arial" pitchFamily="34" charset="0"/>
              </a:rPr>
              <a:t>influence of </a:t>
            </a:r>
            <a:r>
              <a:rPr lang="en-GB" dirty="0" smtClean="0">
                <a:solidFill>
                  <a:prstClr val="black"/>
                </a:solidFill>
                <a:latin typeface="Arial" pitchFamily="34" charset="0"/>
                <a:cs typeface="Arial" pitchFamily="34" charset="0"/>
              </a:rPr>
              <a:t>alcohol and a </a:t>
            </a:r>
            <a:r>
              <a:rPr lang="en-GB" dirty="0">
                <a:solidFill>
                  <a:prstClr val="black"/>
                </a:solidFill>
                <a:latin typeface="Arial" pitchFamily="34" charset="0"/>
                <a:cs typeface="Arial" pitchFamily="34" charset="0"/>
              </a:rPr>
              <a:t>request for </a:t>
            </a:r>
            <a:r>
              <a:rPr lang="en-GB" dirty="0" smtClean="0">
                <a:solidFill>
                  <a:prstClr val="black"/>
                </a:solidFill>
                <a:latin typeface="Arial" pitchFamily="34" charset="0"/>
                <a:cs typeface="Arial" pitchFamily="34" charset="0"/>
              </a:rPr>
              <a:t>physical clearance</a:t>
            </a:r>
            <a:endParaRPr lang="en-GB" dirty="0">
              <a:solidFill>
                <a:prstClr val="black"/>
              </a:solidFill>
              <a:latin typeface="Arial" pitchFamily="34" charset="0"/>
              <a:cs typeface="Arial" pitchFamily="34" charset="0"/>
            </a:endParaRPr>
          </a:p>
          <a:p>
            <a:pPr marL="342900" indent="-342900">
              <a:buFont typeface="Arial" pitchFamily="34" charset="0"/>
              <a:buChar char="•"/>
            </a:pPr>
            <a:r>
              <a:rPr lang="en-GB" dirty="0">
                <a:solidFill>
                  <a:prstClr val="black"/>
                </a:solidFill>
                <a:latin typeface="Arial" pitchFamily="34" charset="0"/>
                <a:cs typeface="Arial" pitchFamily="34" charset="0"/>
              </a:rPr>
              <a:t>Refused by </a:t>
            </a:r>
            <a:r>
              <a:rPr lang="en-GB" dirty="0" smtClean="0">
                <a:solidFill>
                  <a:prstClr val="black"/>
                </a:solidFill>
                <a:latin typeface="Arial" pitchFamily="34" charset="0"/>
                <a:cs typeface="Arial" pitchFamily="34" charset="0"/>
              </a:rPr>
              <a:t>A&amp;E </a:t>
            </a:r>
            <a:r>
              <a:rPr lang="en-GB" dirty="0">
                <a:solidFill>
                  <a:prstClr val="black"/>
                </a:solidFill>
                <a:latin typeface="Arial" pitchFamily="34" charset="0"/>
                <a:cs typeface="Arial" pitchFamily="34" charset="0"/>
              </a:rPr>
              <a:t>1 as too busy to safely accept</a:t>
            </a:r>
          </a:p>
          <a:p>
            <a:pPr marL="342900" indent="-342900">
              <a:buFont typeface="Arial" pitchFamily="34" charset="0"/>
              <a:buChar char="•"/>
            </a:pPr>
            <a:r>
              <a:rPr lang="en-GB" dirty="0">
                <a:solidFill>
                  <a:prstClr val="black"/>
                </a:solidFill>
                <a:latin typeface="Arial" pitchFamily="34" charset="0"/>
                <a:cs typeface="Arial" pitchFamily="34" charset="0"/>
              </a:rPr>
              <a:t>Refused by </a:t>
            </a:r>
            <a:r>
              <a:rPr lang="en-GB" dirty="0" smtClean="0">
                <a:solidFill>
                  <a:prstClr val="black"/>
                </a:solidFill>
                <a:latin typeface="Arial" pitchFamily="34" charset="0"/>
                <a:cs typeface="Arial" pitchFamily="34" charset="0"/>
              </a:rPr>
              <a:t>A&amp;E </a:t>
            </a:r>
            <a:r>
              <a:rPr lang="en-GB" dirty="0">
                <a:solidFill>
                  <a:prstClr val="black"/>
                </a:solidFill>
                <a:latin typeface="Arial" pitchFamily="34" charset="0"/>
                <a:cs typeface="Arial" pitchFamily="34" charset="0"/>
              </a:rPr>
              <a:t>2 as concerned </a:t>
            </a:r>
            <a:r>
              <a:rPr lang="en-GB" dirty="0" smtClean="0">
                <a:solidFill>
                  <a:prstClr val="black"/>
                </a:solidFill>
                <a:latin typeface="Arial" pitchFamily="34" charset="0"/>
                <a:cs typeface="Arial" pitchFamily="34" charset="0"/>
              </a:rPr>
              <a:t>the patient was out </a:t>
            </a:r>
            <a:r>
              <a:rPr lang="en-GB" dirty="0">
                <a:solidFill>
                  <a:prstClr val="black"/>
                </a:solidFill>
                <a:latin typeface="Arial" pitchFamily="34" charset="0"/>
                <a:cs typeface="Arial" pitchFamily="34" charset="0"/>
              </a:rPr>
              <a:t>of </a:t>
            </a:r>
            <a:r>
              <a:rPr lang="en-GB" dirty="0" smtClean="0">
                <a:solidFill>
                  <a:prstClr val="black"/>
                </a:solidFill>
                <a:latin typeface="Arial" pitchFamily="34" charset="0"/>
                <a:cs typeface="Arial" pitchFamily="34" charset="0"/>
              </a:rPr>
              <a:t>area and should </a:t>
            </a:r>
            <a:r>
              <a:rPr lang="en-GB" dirty="0">
                <a:solidFill>
                  <a:prstClr val="black"/>
                </a:solidFill>
                <a:latin typeface="Arial" pitchFamily="34" charset="0"/>
                <a:cs typeface="Arial" pitchFamily="34" charset="0"/>
              </a:rPr>
              <a:t>have been accepted at </a:t>
            </a:r>
            <a:r>
              <a:rPr lang="en-GB" dirty="0" smtClean="0">
                <a:solidFill>
                  <a:prstClr val="black"/>
                </a:solidFill>
                <a:latin typeface="Arial" pitchFamily="34" charset="0"/>
                <a:cs typeface="Arial" pitchFamily="34" charset="0"/>
              </a:rPr>
              <a:t>A&amp;E </a:t>
            </a:r>
            <a:r>
              <a:rPr lang="en-GB" dirty="0">
                <a:solidFill>
                  <a:prstClr val="black"/>
                </a:solidFill>
                <a:latin typeface="Arial" pitchFamily="34" charset="0"/>
                <a:cs typeface="Arial" pitchFamily="34" charset="0"/>
              </a:rPr>
              <a:t>1</a:t>
            </a:r>
          </a:p>
          <a:p>
            <a:pPr marL="342900" indent="-342900">
              <a:buFont typeface="Arial" pitchFamily="34" charset="0"/>
              <a:buChar char="•"/>
            </a:pPr>
            <a:r>
              <a:rPr lang="en-GB" dirty="0">
                <a:solidFill>
                  <a:prstClr val="black"/>
                </a:solidFill>
                <a:latin typeface="Arial" pitchFamily="34" charset="0"/>
                <a:cs typeface="Arial" pitchFamily="34" charset="0"/>
              </a:rPr>
              <a:t>Total time spent by MPS and LAS &gt;6 hours </a:t>
            </a:r>
          </a:p>
          <a:p>
            <a:pPr marL="342900" indent="-342900">
              <a:buFont typeface="Arial" pitchFamily="34" charset="0"/>
              <a:buChar char="•"/>
            </a:pPr>
            <a:r>
              <a:rPr lang="en-GB" dirty="0">
                <a:solidFill>
                  <a:prstClr val="black"/>
                </a:solidFill>
                <a:latin typeface="Arial" pitchFamily="34" charset="0"/>
                <a:cs typeface="Arial" pitchFamily="34" charset="0"/>
              </a:rPr>
              <a:t>Impact on availability for those resources to attend multiple other calls restricting capacity in the area</a:t>
            </a:r>
          </a:p>
        </p:txBody>
      </p:sp>
      <p:sp>
        <p:nvSpPr>
          <p:cNvPr id="2" name="Rectangle 1"/>
          <p:cNvSpPr/>
          <p:nvPr/>
        </p:nvSpPr>
        <p:spPr>
          <a:xfrm>
            <a:off x="1176794" y="3801840"/>
            <a:ext cx="3029447" cy="1066212"/>
          </a:xfrm>
          <a:prstGeom prst="rect">
            <a:avLst/>
          </a:prstGeom>
          <a:solidFill>
            <a:srgbClr val="0091C9"/>
          </a:solidFill>
          <a:ln>
            <a:solidFill>
              <a:srgbClr val="0091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176793" y="3846334"/>
            <a:ext cx="3029447" cy="954107"/>
          </a:xfrm>
          <a:prstGeom prst="rect">
            <a:avLst/>
          </a:prstGeom>
          <a:noFill/>
        </p:spPr>
        <p:txBody>
          <a:bodyPr wrap="square" rtlCol="0">
            <a:spAutoFit/>
          </a:bodyPr>
          <a:lstStyle/>
          <a:p>
            <a:r>
              <a:rPr lang="en-GB" sz="1400" dirty="0" smtClean="0">
                <a:solidFill>
                  <a:schemeClr val="bg1"/>
                </a:solidFill>
                <a:latin typeface="Arial" pitchFamily="34" charset="0"/>
                <a:cs typeface="Arial" pitchFamily="34" charset="0"/>
              </a:rPr>
              <a:t>‘Police left waiting 13 hours in A&amp;E with a 35 year old suicidal male detained under s136 as no bed spaces’. </a:t>
            </a:r>
            <a:r>
              <a:rPr lang="en-GB" sz="1400" b="1" dirty="0" smtClean="0">
                <a:solidFill>
                  <a:schemeClr val="bg1"/>
                </a:solidFill>
                <a:latin typeface="Arial" pitchFamily="34" charset="0"/>
                <a:cs typeface="Arial" pitchFamily="34" charset="0"/>
              </a:rPr>
              <a:t>MPS Escalation Log</a:t>
            </a:r>
            <a:endParaRPr lang="en-GB" sz="1400" b="1" dirty="0">
              <a:solidFill>
                <a:schemeClr val="bg1"/>
              </a:solidFill>
              <a:latin typeface="Arial" pitchFamily="34" charset="0"/>
              <a:cs typeface="Arial" pitchFamily="34" charset="0"/>
            </a:endParaRPr>
          </a:p>
        </p:txBody>
      </p:sp>
      <p:sp>
        <p:nvSpPr>
          <p:cNvPr id="11" name="Rectangle 10"/>
          <p:cNvSpPr/>
          <p:nvPr/>
        </p:nvSpPr>
        <p:spPr>
          <a:xfrm>
            <a:off x="4571999" y="3801840"/>
            <a:ext cx="3029447" cy="1066212"/>
          </a:xfrm>
          <a:prstGeom prst="rect">
            <a:avLst/>
          </a:prstGeom>
          <a:solidFill>
            <a:srgbClr val="0091C9"/>
          </a:solidFill>
          <a:ln>
            <a:solidFill>
              <a:srgbClr val="0091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4571998" y="3844237"/>
            <a:ext cx="3029447" cy="954107"/>
          </a:xfrm>
          <a:prstGeom prst="rect">
            <a:avLst/>
          </a:prstGeom>
          <a:noFill/>
        </p:spPr>
        <p:txBody>
          <a:bodyPr wrap="square" rtlCol="0">
            <a:spAutoFit/>
          </a:bodyPr>
          <a:lstStyle/>
          <a:p>
            <a:r>
              <a:rPr lang="en-GB" sz="1400" dirty="0" smtClean="0">
                <a:solidFill>
                  <a:schemeClr val="bg1"/>
                </a:solidFill>
                <a:latin typeface="Arial" pitchFamily="34" charset="0"/>
                <a:cs typeface="Arial" pitchFamily="34" charset="0"/>
              </a:rPr>
              <a:t>‘It took 16 hours for officers to access a </a:t>
            </a:r>
            <a:r>
              <a:rPr lang="en-GB" sz="1400" dirty="0" err="1" smtClean="0">
                <a:solidFill>
                  <a:schemeClr val="bg1"/>
                </a:solidFill>
                <a:latin typeface="Arial" pitchFamily="34" charset="0"/>
                <a:cs typeface="Arial" pitchFamily="34" charset="0"/>
              </a:rPr>
              <a:t>HBPoS</a:t>
            </a:r>
            <a:r>
              <a:rPr lang="en-GB" sz="1400" dirty="0" smtClean="0">
                <a:solidFill>
                  <a:schemeClr val="bg1"/>
                </a:solidFill>
                <a:latin typeface="Arial" pitchFamily="34" charset="0"/>
                <a:cs typeface="Arial" pitchFamily="34" charset="0"/>
              </a:rPr>
              <a:t> with a 15 year old suicidal female they had detained under s136’. </a:t>
            </a:r>
            <a:r>
              <a:rPr lang="en-GB" sz="1400" b="1" dirty="0" smtClean="0">
                <a:solidFill>
                  <a:schemeClr val="bg1"/>
                </a:solidFill>
                <a:latin typeface="Arial" pitchFamily="34" charset="0"/>
                <a:cs typeface="Arial" pitchFamily="34" charset="0"/>
              </a:rPr>
              <a:t>MPS Escalation Log</a:t>
            </a:r>
            <a:endParaRPr lang="en-GB" sz="1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733939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825" y="723095"/>
            <a:ext cx="8642350" cy="42473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Title 1"/>
          <p:cNvSpPr txBox="1">
            <a:spLocks/>
          </p:cNvSpPr>
          <p:nvPr/>
        </p:nvSpPr>
        <p:spPr>
          <a:xfrm>
            <a:off x="250825" y="141687"/>
            <a:ext cx="8642350" cy="415889"/>
          </a:xfrm>
          <a:prstGeom prst="rect">
            <a:avLst/>
          </a:prstGeom>
          <a:solidFill>
            <a:srgbClr val="0072C6"/>
          </a:solidFill>
          <a:ln w="25400" cap="flat" cmpd="sng" algn="ctr">
            <a:solidFill>
              <a:srgbClr val="0070C0"/>
            </a:solidFill>
            <a:prstDash val="solid"/>
          </a:ln>
          <a:effectLst/>
        </p:spPr>
        <p:txBody>
          <a:bodyPr/>
          <a:lstStyle>
            <a:lvl1pPr marL="95250" indent="0" algn="l" defTabSz="914400" rtl="0" eaLnBrk="1" latinLnBrk="0" hangingPunct="1">
              <a:spcBef>
                <a:spcPts val="600"/>
              </a:spcBef>
              <a:buNone/>
              <a:defRPr sz="2400" kern="1200" baseline="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GB" b="1" dirty="0" smtClean="0">
                <a:solidFill>
                  <a:sysClr val="window" lastClr="FFFFFF"/>
                </a:solidFill>
                <a:latin typeface="Arial Black"/>
              </a:rPr>
              <a:t>Pathway improvements</a:t>
            </a:r>
            <a:endParaRPr lang="en-GB" b="1" dirty="0">
              <a:solidFill>
                <a:sysClr val="window" lastClr="FFFFFF"/>
              </a:solidFill>
              <a:latin typeface="Arial Black"/>
            </a:endParaRPr>
          </a:p>
        </p:txBody>
      </p:sp>
      <p:sp>
        <p:nvSpPr>
          <p:cNvPr id="9" name="TextBox 8"/>
          <p:cNvSpPr txBox="1"/>
          <p:nvPr/>
        </p:nvSpPr>
        <p:spPr>
          <a:xfrm>
            <a:off x="250827" y="723095"/>
            <a:ext cx="8642349" cy="4247317"/>
          </a:xfrm>
          <a:prstGeom prst="rect">
            <a:avLst/>
          </a:prstGeom>
          <a:noFill/>
        </p:spPr>
        <p:txBody>
          <a:bodyPr wrap="square" rtlCol="0">
            <a:spAutoFit/>
          </a:bodyPr>
          <a:lstStyle/>
          <a:p>
            <a:pPr>
              <a:spcAft>
                <a:spcPts val="600"/>
              </a:spcAft>
            </a:pPr>
            <a:r>
              <a:rPr lang="en-GB" b="1" dirty="0" smtClean="0">
                <a:solidFill>
                  <a:schemeClr val="accent1"/>
                </a:solidFill>
                <a:latin typeface="Arial" panose="020B0604020202020204" pitchFamily="34" charset="0"/>
                <a:cs typeface="Arial" panose="020B0604020202020204" pitchFamily="34" charset="0"/>
              </a:rPr>
              <a:t>London </a:t>
            </a:r>
            <a:r>
              <a:rPr lang="en-GB" b="1" dirty="0" smtClean="0">
                <a:solidFill>
                  <a:schemeClr val="accent1"/>
                </a:solidFill>
                <a:latin typeface="Arial" panose="020B0604020202020204" pitchFamily="34" charset="0"/>
                <a:cs typeface="Arial" panose="020B0604020202020204" pitchFamily="34" charset="0"/>
              </a:rPr>
              <a:t>Ambulance Service:</a:t>
            </a:r>
            <a:endParaRPr lang="en-GB" b="1" dirty="0">
              <a:solidFill>
                <a:schemeClr val="accent1"/>
              </a:solidFill>
              <a:latin typeface="Arial" panose="020B0604020202020204" pitchFamily="34" charset="0"/>
              <a:cs typeface="Arial" panose="020B0604020202020204" pitchFamily="34" charset="0"/>
            </a:endParaRPr>
          </a:p>
          <a:p>
            <a:pPr marL="342900" indent="-342900">
              <a:spcAft>
                <a:spcPts val="600"/>
              </a:spcAft>
              <a:buFont typeface="Arial" pitchFamily="34" charset="0"/>
              <a:buChar char="•"/>
            </a:pPr>
            <a:r>
              <a:rPr lang="en-GB" sz="1600" dirty="0" smtClean="0">
                <a:solidFill>
                  <a:prstClr val="black"/>
                </a:solidFill>
                <a:latin typeface="Arial" panose="020B0604020202020204" pitchFamily="34" charset="0"/>
                <a:cs typeface="Arial" panose="020B0604020202020204" pitchFamily="34" charset="0"/>
              </a:rPr>
              <a:t>Joint processes and training with the Met Police</a:t>
            </a:r>
          </a:p>
          <a:p>
            <a:pPr marL="342900" indent="-342900">
              <a:spcAft>
                <a:spcPts val="600"/>
              </a:spcAft>
              <a:buFont typeface="Arial" pitchFamily="34" charset="0"/>
              <a:buChar char="•"/>
            </a:pPr>
            <a:r>
              <a:rPr lang="en-GB" sz="1600" dirty="0" smtClean="0">
                <a:solidFill>
                  <a:prstClr val="black"/>
                </a:solidFill>
                <a:latin typeface="Arial" panose="020B0604020202020204" pitchFamily="34" charset="0"/>
                <a:cs typeface="Arial" panose="020B0604020202020204" pitchFamily="34" charset="0"/>
              </a:rPr>
              <a:t>Revised mental health and s136 protocols in the control room to ensure the right response is dispatched in the right time frame resulting in a significant decrease in patients detained under s136 conveyed in a police vehicle</a:t>
            </a:r>
          </a:p>
          <a:p>
            <a:pPr marL="342900" indent="-342900">
              <a:spcAft>
                <a:spcPts val="600"/>
              </a:spcAft>
              <a:buFont typeface="Arial" pitchFamily="34" charset="0"/>
              <a:buChar char="•"/>
            </a:pPr>
            <a:r>
              <a:rPr lang="en-GB" sz="1600" dirty="0" smtClean="0">
                <a:solidFill>
                  <a:prstClr val="black"/>
                </a:solidFill>
                <a:latin typeface="Arial" panose="020B0604020202020204" pitchFamily="34" charset="0"/>
                <a:cs typeface="Arial" panose="020B0604020202020204" pitchFamily="34" charset="0"/>
              </a:rPr>
              <a:t>Mental </a:t>
            </a:r>
            <a:r>
              <a:rPr lang="en-GB" sz="1600" dirty="0" smtClean="0">
                <a:solidFill>
                  <a:prstClr val="black"/>
                </a:solidFill>
                <a:latin typeface="Arial" panose="020B0604020202020204" pitchFamily="34" charset="0"/>
                <a:cs typeface="Arial" panose="020B0604020202020204" pitchFamily="34" charset="0"/>
              </a:rPr>
              <a:t>health </a:t>
            </a:r>
            <a:r>
              <a:rPr lang="en-GB" sz="1600" dirty="0" smtClean="0">
                <a:solidFill>
                  <a:prstClr val="black"/>
                </a:solidFill>
                <a:latin typeface="Arial" panose="020B0604020202020204" pitchFamily="34" charset="0"/>
                <a:cs typeface="Arial" panose="020B0604020202020204" pitchFamily="34" charset="0"/>
              </a:rPr>
              <a:t>nurses in the control room</a:t>
            </a:r>
          </a:p>
          <a:p>
            <a:pPr marL="342900" indent="-342900">
              <a:spcAft>
                <a:spcPts val="600"/>
              </a:spcAft>
              <a:buFont typeface="Arial" pitchFamily="34" charset="0"/>
              <a:buChar char="•"/>
            </a:pPr>
            <a:r>
              <a:rPr lang="en-GB" sz="1600" dirty="0" smtClean="0">
                <a:solidFill>
                  <a:prstClr val="black"/>
                </a:solidFill>
                <a:latin typeface="Arial" panose="020B0604020202020204" pitchFamily="34" charset="0"/>
                <a:cs typeface="Arial" panose="020B0604020202020204" pitchFamily="34" charset="0"/>
              </a:rPr>
              <a:t>Patient representatives – focus groups and development of expert patients</a:t>
            </a:r>
          </a:p>
          <a:p>
            <a:pPr marL="342900" indent="-342900">
              <a:spcAft>
                <a:spcPts val="600"/>
              </a:spcAft>
              <a:buFont typeface="Arial" pitchFamily="34" charset="0"/>
              <a:buChar char="•"/>
            </a:pPr>
            <a:r>
              <a:rPr lang="en-GB" sz="1600" dirty="0" smtClean="0">
                <a:solidFill>
                  <a:prstClr val="black"/>
                </a:solidFill>
                <a:latin typeface="Arial" panose="020B0604020202020204" pitchFamily="34" charset="0"/>
                <a:cs typeface="Arial" panose="020B0604020202020204" pitchFamily="34" charset="0"/>
              </a:rPr>
              <a:t>Third sector partnerships – Samaritans, Mind</a:t>
            </a:r>
          </a:p>
          <a:p>
            <a:pPr marL="342900" indent="-342900">
              <a:spcAft>
                <a:spcPts val="600"/>
              </a:spcAft>
              <a:buFont typeface="Arial" pitchFamily="34" charset="0"/>
              <a:buChar char="•"/>
            </a:pPr>
            <a:r>
              <a:rPr lang="en-GB" sz="1600" dirty="0" smtClean="0">
                <a:solidFill>
                  <a:prstClr val="black"/>
                </a:solidFill>
                <a:latin typeface="Arial" panose="020B0604020202020204" pitchFamily="34" charset="0"/>
                <a:cs typeface="Arial" panose="020B0604020202020204" pitchFamily="34" charset="0"/>
              </a:rPr>
              <a:t>Mental Health Trusts – Standardisation and </a:t>
            </a:r>
            <a:r>
              <a:rPr lang="en-GB" sz="1600" dirty="0">
                <a:solidFill>
                  <a:prstClr val="black"/>
                </a:solidFill>
                <a:latin typeface="Arial" panose="020B0604020202020204" pitchFamily="34" charset="0"/>
                <a:cs typeface="Arial" panose="020B0604020202020204" pitchFamily="34" charset="0"/>
              </a:rPr>
              <a:t>data </a:t>
            </a:r>
            <a:r>
              <a:rPr lang="en-GB" sz="1600" dirty="0" smtClean="0">
                <a:solidFill>
                  <a:prstClr val="black"/>
                </a:solidFill>
                <a:latin typeface="Arial" panose="020B0604020202020204" pitchFamily="34" charset="0"/>
                <a:cs typeface="Arial" panose="020B0604020202020204" pitchFamily="34" charset="0"/>
              </a:rPr>
              <a:t>sharing systematically </a:t>
            </a:r>
            <a:r>
              <a:rPr lang="en-GB" sz="1600" dirty="0">
                <a:solidFill>
                  <a:prstClr val="black"/>
                </a:solidFill>
                <a:latin typeface="Arial" panose="020B0604020202020204" pitchFamily="34" charset="0"/>
                <a:cs typeface="Arial" panose="020B0604020202020204" pitchFamily="34" charset="0"/>
              </a:rPr>
              <a:t>identifying which crisis services work and which don’t to improve services </a:t>
            </a:r>
            <a:endParaRPr lang="en-GB" sz="1600" dirty="0" smtClean="0">
              <a:solidFill>
                <a:prstClr val="black"/>
              </a:solidFill>
              <a:latin typeface="Arial" panose="020B0604020202020204" pitchFamily="34" charset="0"/>
              <a:cs typeface="Arial" panose="020B0604020202020204" pitchFamily="34" charset="0"/>
            </a:endParaRPr>
          </a:p>
          <a:p>
            <a:pPr marL="342900" indent="-342900">
              <a:spcAft>
                <a:spcPts val="600"/>
              </a:spcAft>
              <a:buFont typeface="Arial" pitchFamily="34" charset="0"/>
              <a:buChar char="•"/>
            </a:pPr>
            <a:r>
              <a:rPr lang="en-GB" sz="1600" dirty="0" smtClean="0">
                <a:solidFill>
                  <a:prstClr val="black"/>
                </a:solidFill>
                <a:latin typeface="Arial" panose="020B0604020202020204" pitchFamily="34" charset="0"/>
                <a:cs typeface="Arial" panose="020B0604020202020204" pitchFamily="34" charset="0"/>
              </a:rPr>
              <a:t>Alternative </a:t>
            </a:r>
            <a:r>
              <a:rPr lang="en-GB" sz="1600" dirty="0">
                <a:solidFill>
                  <a:prstClr val="black"/>
                </a:solidFill>
                <a:latin typeface="Arial" panose="020B0604020202020204" pitchFamily="34" charset="0"/>
                <a:cs typeface="Arial" panose="020B0604020202020204" pitchFamily="34" charset="0"/>
              </a:rPr>
              <a:t>transport </a:t>
            </a:r>
            <a:r>
              <a:rPr lang="en-GB" sz="1600" dirty="0" smtClean="0">
                <a:solidFill>
                  <a:prstClr val="black"/>
                </a:solidFill>
                <a:latin typeface="Arial" panose="020B0604020202020204" pitchFamily="34" charset="0"/>
                <a:cs typeface="Arial" panose="020B0604020202020204" pitchFamily="34" charset="0"/>
              </a:rPr>
              <a:t>pathway introduced for </a:t>
            </a:r>
            <a:r>
              <a:rPr lang="en-GB" sz="1600" dirty="0">
                <a:solidFill>
                  <a:prstClr val="black"/>
                </a:solidFill>
                <a:latin typeface="Arial" panose="020B0604020202020204" pitchFamily="34" charset="0"/>
                <a:cs typeface="Arial" panose="020B0604020202020204" pitchFamily="34" charset="0"/>
              </a:rPr>
              <a:t>planned community sections to ensure a timely </a:t>
            </a:r>
            <a:r>
              <a:rPr lang="en-GB" sz="1600" dirty="0" smtClean="0">
                <a:solidFill>
                  <a:prstClr val="black"/>
                </a:solidFill>
                <a:latin typeface="Arial" panose="020B0604020202020204" pitchFamily="34" charset="0"/>
                <a:cs typeface="Arial" panose="020B0604020202020204" pitchFamily="34" charset="0"/>
              </a:rPr>
              <a:t>response</a:t>
            </a:r>
          </a:p>
          <a:p>
            <a:pPr marL="342900" indent="-342900">
              <a:spcAft>
                <a:spcPts val="600"/>
              </a:spcAft>
              <a:buFont typeface="Arial" pitchFamily="34" charset="0"/>
              <a:buChar char="•"/>
            </a:pPr>
            <a:r>
              <a:rPr lang="en-GB" sz="1600" dirty="0">
                <a:solidFill>
                  <a:prstClr val="black"/>
                </a:solidFill>
                <a:latin typeface="Arial" panose="020B0604020202020204" pitchFamily="34" charset="0"/>
                <a:cs typeface="Arial" panose="020B0604020202020204" pitchFamily="34" charset="0"/>
              </a:rPr>
              <a:t>Healthy London Partnership </a:t>
            </a:r>
            <a:r>
              <a:rPr lang="en-GB" sz="1600" dirty="0" smtClean="0">
                <a:solidFill>
                  <a:prstClr val="black"/>
                </a:solidFill>
                <a:latin typeface="Arial" panose="020B0604020202020204" pitchFamily="34" charset="0"/>
                <a:cs typeface="Arial" panose="020B0604020202020204" pitchFamily="34" charset="0"/>
              </a:rPr>
              <a:t>s136 programme: Development of a </a:t>
            </a:r>
            <a:r>
              <a:rPr lang="en-GB" b="1" dirty="0" smtClean="0">
                <a:solidFill>
                  <a:srgbClr val="4F81BD"/>
                </a:solidFill>
                <a:latin typeface="Arial" panose="020B0604020202020204" pitchFamily="34" charset="0"/>
                <a:cs typeface="Arial" panose="020B0604020202020204" pitchFamily="34" charset="0"/>
              </a:rPr>
              <a:t>consistent </a:t>
            </a:r>
            <a:r>
              <a:rPr lang="en-GB" b="1" dirty="0" smtClean="0">
                <a:solidFill>
                  <a:srgbClr val="4F81BD"/>
                </a:solidFill>
                <a:latin typeface="Arial" panose="020B0604020202020204" pitchFamily="34" charset="0"/>
                <a:cs typeface="Arial" panose="020B0604020202020204" pitchFamily="34" charset="0"/>
              </a:rPr>
              <a:t>s136 pathway </a:t>
            </a:r>
            <a:r>
              <a:rPr lang="en-GB" b="1" dirty="0">
                <a:solidFill>
                  <a:srgbClr val="4F81BD"/>
                </a:solidFill>
                <a:latin typeface="Arial" panose="020B0604020202020204" pitchFamily="34" charset="0"/>
                <a:cs typeface="Arial" panose="020B0604020202020204" pitchFamily="34" charset="0"/>
              </a:rPr>
              <a:t>and an all-age Health Based Place of Safety </a:t>
            </a:r>
            <a:r>
              <a:rPr lang="en-GB" b="1" dirty="0" smtClean="0">
                <a:solidFill>
                  <a:srgbClr val="4F81BD"/>
                </a:solidFill>
                <a:latin typeface="Arial" panose="020B0604020202020204" pitchFamily="34" charset="0"/>
                <a:cs typeface="Arial" panose="020B0604020202020204" pitchFamily="34" charset="0"/>
              </a:rPr>
              <a:t>specification</a:t>
            </a:r>
            <a:endParaRPr lang="en-GB" dirty="0">
              <a:solidFill>
                <a:prstClr val="black"/>
              </a:solidFill>
              <a:latin typeface="Arial" panose="020B0604020202020204" pitchFamily="34" charset="0"/>
              <a:cs typeface="Arial" panose="020B0604020202020204" pitchFamily="34" charset="0"/>
            </a:endParaRPr>
          </a:p>
        </p:txBody>
      </p:sp>
      <p:sp>
        <p:nvSpPr>
          <p:cNvPr id="10" name="Slide Number Placeholder 9"/>
          <p:cNvSpPr>
            <a:spLocks noGrp="1"/>
          </p:cNvSpPr>
          <p:nvPr>
            <p:ph type="sldNum" sz="quarter" idx="12"/>
          </p:nvPr>
        </p:nvSpPr>
        <p:spPr>
          <a:xfrm>
            <a:off x="6692811" y="4782183"/>
            <a:ext cx="2133600" cy="273844"/>
          </a:xfrm>
        </p:spPr>
        <p:txBody>
          <a:bodyPr/>
          <a:lstStyle/>
          <a:p>
            <a:fld id="{FB39460C-64C5-4730-93A0-737057C8A1CA}" type="slidenum">
              <a:rPr lang="en-GB" smtClean="0">
                <a:solidFill>
                  <a:prstClr val="black">
                    <a:tint val="75000"/>
                  </a:prstClr>
                </a:solidFill>
              </a:rPr>
              <a:pPr/>
              <a:t>14</a:t>
            </a:fld>
            <a:endParaRPr lang="en-GB" dirty="0">
              <a:solidFill>
                <a:prstClr val="black">
                  <a:tint val="75000"/>
                </a:prstClr>
              </a:solidFill>
            </a:endParaRPr>
          </a:p>
        </p:txBody>
      </p:sp>
    </p:spTree>
    <p:extLst>
      <p:ext uri="{BB962C8B-B14F-4D97-AF65-F5344CB8AC3E}">
        <p14:creationId xmlns:p14="http://schemas.microsoft.com/office/powerpoint/2010/main" val="3039005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A91A7F-33AA-4E57-BD13-9E5CBD98F87C}" type="slidenum">
              <a:rPr lang="en-GB" smtClean="0">
                <a:solidFill>
                  <a:srgbClr val="3F3F3F">
                    <a:lumMod val="50000"/>
                  </a:srgbClr>
                </a:solidFill>
              </a:rPr>
              <a:pPr/>
              <a:t>15</a:t>
            </a:fld>
            <a:endParaRPr lang="en-GB">
              <a:solidFill>
                <a:srgbClr val="3F3F3F">
                  <a:lumMod val="50000"/>
                </a:srgbClr>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65" y="811924"/>
            <a:ext cx="7862270" cy="4331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250825" y="141686"/>
            <a:ext cx="8642350" cy="471639"/>
          </a:xfrm>
          <a:prstGeom prst="rect">
            <a:avLst/>
          </a:prstGeom>
          <a:solidFill>
            <a:srgbClr val="0072C6"/>
          </a:solidFill>
        </p:spPr>
        <p:txBody>
          <a:bodyPr/>
          <a:lstStyle>
            <a:lvl1pPr marL="177800" indent="0" algn="l" defTabSz="914400" rtl="0" eaLnBrk="1" latinLnBrk="0" hangingPunct="1">
              <a:spcBef>
                <a:spcPts val="600"/>
              </a:spcBef>
              <a:buNone/>
              <a:defRPr sz="2400" kern="1200" baseline="0">
                <a:solidFill>
                  <a:schemeClr val="bg1"/>
                </a:solidFill>
                <a:latin typeface="+mj-lt"/>
                <a:ea typeface="+mj-ea"/>
                <a:cs typeface="+mj-cs"/>
              </a:defRPr>
            </a:lvl1pPr>
          </a:lstStyle>
          <a:p>
            <a:pPr marL="0">
              <a:defRPr/>
            </a:pPr>
            <a:r>
              <a:rPr lang="en-GB" dirty="0">
                <a:solidFill>
                  <a:prstClr val="white"/>
                </a:solidFill>
              </a:rPr>
              <a:t>Summary of Engagement</a:t>
            </a:r>
            <a:endParaRPr lang="en-NZ" dirty="0">
              <a:solidFill>
                <a:prstClr val="white"/>
              </a:solidFill>
            </a:endParaRPr>
          </a:p>
        </p:txBody>
      </p:sp>
    </p:spTree>
    <p:extLst>
      <p:ext uri="{BB962C8B-B14F-4D97-AF65-F5344CB8AC3E}">
        <p14:creationId xmlns:p14="http://schemas.microsoft.com/office/powerpoint/2010/main" val="3262758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C6B415-6792-46CF-992B-A68C5E0A5A63}" type="slidenum">
              <a:rPr lang="en-GB" smtClean="0">
                <a:solidFill>
                  <a:prstClr val="black">
                    <a:tint val="75000"/>
                  </a:prstClr>
                </a:solidFill>
              </a:rPr>
              <a:pPr/>
              <a:t>16</a:t>
            </a:fld>
            <a:endParaRPr lang="en-GB">
              <a:solidFill>
                <a:prstClr val="black">
                  <a:tint val="75000"/>
                </a:prstClr>
              </a:solidFill>
            </a:endParaRPr>
          </a:p>
        </p:txBody>
      </p:sp>
      <p:sp>
        <p:nvSpPr>
          <p:cNvPr id="5" name="Title 1"/>
          <p:cNvSpPr txBox="1">
            <a:spLocks/>
          </p:cNvSpPr>
          <p:nvPr/>
        </p:nvSpPr>
        <p:spPr>
          <a:xfrm>
            <a:off x="209733" y="147301"/>
            <a:ext cx="8642350" cy="470095"/>
          </a:xfrm>
          <a:prstGeom prst="rect">
            <a:avLst/>
          </a:prstGeom>
          <a:solidFill>
            <a:srgbClr val="0072C6"/>
          </a:solidFill>
        </p:spPr>
        <p:txBody>
          <a:bodyPr/>
          <a:lstStyle>
            <a:lvl1pPr marL="177800" indent="0" algn="l" defTabSz="914400" rtl="0" eaLnBrk="1" latinLnBrk="0" hangingPunct="1">
              <a:spcBef>
                <a:spcPts val="600"/>
              </a:spcBef>
              <a:buNone/>
              <a:defRPr sz="2400" kern="1200" baseline="0">
                <a:solidFill>
                  <a:schemeClr val="bg1"/>
                </a:solidFill>
                <a:latin typeface="+mj-lt"/>
                <a:ea typeface="+mj-ea"/>
                <a:cs typeface="+mj-cs"/>
              </a:defRPr>
            </a:lvl1pPr>
          </a:lstStyle>
          <a:p>
            <a:pPr marL="0">
              <a:defRPr/>
            </a:pPr>
            <a:r>
              <a:rPr lang="en-NZ" dirty="0" smtClean="0">
                <a:solidFill>
                  <a:sysClr val="window" lastClr="FFFFFF"/>
                </a:solidFill>
                <a:latin typeface="Arial Black"/>
              </a:rPr>
              <a:t>Summary</a:t>
            </a:r>
            <a:endParaRPr lang="en-NZ" dirty="0">
              <a:solidFill>
                <a:sysClr val="window" lastClr="FFFFFF"/>
              </a:solidFill>
              <a:latin typeface="Arial Black"/>
            </a:endParaRPr>
          </a:p>
        </p:txBody>
      </p:sp>
      <p:sp>
        <p:nvSpPr>
          <p:cNvPr id="11" name="Content Placeholder 2"/>
          <p:cNvSpPr>
            <a:spLocks noGrp="1"/>
          </p:cNvSpPr>
          <p:nvPr>
            <p:ph idx="1"/>
          </p:nvPr>
        </p:nvSpPr>
        <p:spPr>
          <a:xfrm>
            <a:off x="209733" y="694308"/>
            <a:ext cx="8642350" cy="4255600"/>
          </a:xfrm>
        </p:spPr>
        <p:txBody>
          <a:bodyPr>
            <a:noAutofit/>
          </a:bodyPr>
          <a:lstStyle/>
          <a:p>
            <a:pPr>
              <a:spcAft>
                <a:spcPts val="300"/>
              </a:spcAft>
            </a:pPr>
            <a:r>
              <a:rPr lang="en-GB" sz="1800" dirty="0" smtClean="0">
                <a:latin typeface="Arial" panose="020B0604020202020204" pitchFamily="34" charset="0"/>
                <a:ea typeface="Calibri" panose="020F0502020204030204" pitchFamily="34" charset="0"/>
                <a:cs typeface="Arial" panose="020B0604020202020204" pitchFamily="34" charset="0"/>
              </a:rPr>
              <a:t>Continual improvement </a:t>
            </a:r>
            <a:r>
              <a:rPr lang="en-GB" sz="1800" dirty="0">
                <a:latin typeface="Arial" panose="020B0604020202020204" pitchFamily="34" charset="0"/>
                <a:ea typeface="Calibri" panose="020F0502020204030204" pitchFamily="34" charset="0"/>
                <a:cs typeface="Arial" panose="020B0604020202020204" pitchFamily="34" charset="0"/>
              </a:rPr>
              <a:t>in the care we deliver to </a:t>
            </a:r>
            <a:r>
              <a:rPr lang="en-GB" sz="1800" dirty="0" smtClean="0">
                <a:latin typeface="Arial" panose="020B0604020202020204" pitchFamily="34" charset="0"/>
                <a:ea typeface="Calibri" panose="020F0502020204030204" pitchFamily="34" charset="0"/>
                <a:cs typeface="Arial" panose="020B0604020202020204" pitchFamily="34" charset="0"/>
              </a:rPr>
              <a:t>mental health </a:t>
            </a:r>
            <a:r>
              <a:rPr lang="en-GB" sz="1800" dirty="0">
                <a:latin typeface="Arial" panose="020B0604020202020204" pitchFamily="34" charset="0"/>
                <a:ea typeface="Calibri" panose="020F0502020204030204" pitchFamily="34" charset="0"/>
                <a:cs typeface="Arial" panose="020B0604020202020204" pitchFamily="34" charset="0"/>
              </a:rPr>
              <a:t>patients is </a:t>
            </a:r>
            <a:r>
              <a:rPr lang="en-GB" sz="1800" dirty="0" smtClean="0">
                <a:latin typeface="Arial" panose="020B0604020202020204" pitchFamily="34" charset="0"/>
                <a:ea typeface="Calibri" panose="020F0502020204030204" pitchFamily="34" charset="0"/>
                <a:cs typeface="Arial" panose="020B0604020202020204" pitchFamily="34" charset="0"/>
              </a:rPr>
              <a:t>an absolute  </a:t>
            </a:r>
            <a:r>
              <a:rPr lang="en-GB" sz="1800" dirty="0">
                <a:latin typeface="Arial" panose="020B0604020202020204" pitchFamily="34" charset="0"/>
                <a:ea typeface="Calibri" panose="020F0502020204030204" pitchFamily="34" charset="0"/>
                <a:cs typeface="Arial" panose="020B0604020202020204" pitchFamily="34" charset="0"/>
              </a:rPr>
              <a:t>priority for the LAS</a:t>
            </a:r>
          </a:p>
          <a:p>
            <a:pPr lvl="0">
              <a:spcAft>
                <a:spcPts val="300"/>
              </a:spcAft>
            </a:pPr>
            <a:r>
              <a:rPr lang="en-GB" sz="1800" dirty="0">
                <a:latin typeface="Arial" panose="020B0604020202020204" pitchFamily="34" charset="0"/>
                <a:ea typeface="Calibri" panose="020F0502020204030204" pitchFamily="34" charset="0"/>
                <a:cs typeface="Arial" panose="020B0604020202020204" pitchFamily="34" charset="0"/>
              </a:rPr>
              <a:t>Internally we have made improvements </a:t>
            </a:r>
            <a:r>
              <a:rPr lang="en-GB" sz="1800" dirty="0" smtClean="0">
                <a:latin typeface="Arial" panose="020B0604020202020204" pitchFamily="34" charset="0"/>
                <a:ea typeface="Calibri" panose="020F0502020204030204" pitchFamily="34" charset="0"/>
                <a:cs typeface="Arial" panose="020B0604020202020204" pitchFamily="34" charset="0"/>
              </a:rPr>
              <a:t>such as the introduction of </a:t>
            </a:r>
            <a:r>
              <a:rPr lang="en-GB" sz="1800" dirty="0" smtClean="0">
                <a:latin typeface="Arial" panose="020B0604020202020204" pitchFamily="34" charset="0"/>
                <a:ea typeface="Calibri" panose="020F0502020204030204" pitchFamily="34" charset="0"/>
                <a:cs typeface="Arial" panose="020B0604020202020204" pitchFamily="34" charset="0"/>
              </a:rPr>
              <a:t>mental health nurses </a:t>
            </a:r>
            <a:r>
              <a:rPr lang="en-GB" sz="1800" dirty="0" smtClean="0">
                <a:latin typeface="Arial" panose="020B0604020202020204" pitchFamily="34" charset="0"/>
                <a:ea typeface="Calibri" panose="020F0502020204030204" pitchFamily="34" charset="0"/>
                <a:cs typeface="Arial" panose="020B0604020202020204" pitchFamily="34" charset="0"/>
              </a:rPr>
              <a:t>&amp; joint working with the MPS </a:t>
            </a:r>
            <a:endParaRPr lang="en-GB" sz="1800" dirty="0">
              <a:latin typeface="Arial" panose="020B0604020202020204" pitchFamily="34" charset="0"/>
              <a:ea typeface="Calibri" panose="020F0502020204030204" pitchFamily="34" charset="0"/>
              <a:cs typeface="Arial" panose="020B0604020202020204" pitchFamily="34" charset="0"/>
            </a:endParaRPr>
          </a:p>
          <a:p>
            <a:pPr lvl="0">
              <a:spcAft>
                <a:spcPts val="300"/>
              </a:spcAft>
            </a:pPr>
            <a:r>
              <a:rPr lang="en-GB" sz="1800" dirty="0">
                <a:latin typeface="Arial" panose="020B0604020202020204" pitchFamily="34" charset="0"/>
                <a:ea typeface="Calibri" panose="020F0502020204030204" pitchFamily="34" charset="0"/>
                <a:cs typeface="Arial" panose="020B0604020202020204" pitchFamily="34" charset="0"/>
              </a:rPr>
              <a:t>It is </a:t>
            </a:r>
            <a:r>
              <a:rPr lang="en-GB" sz="1800" dirty="0" smtClean="0">
                <a:latin typeface="Arial" panose="020B0604020202020204" pitchFamily="34" charset="0"/>
                <a:ea typeface="Calibri" panose="020F0502020204030204" pitchFamily="34" charset="0"/>
                <a:cs typeface="Arial" panose="020B0604020202020204" pitchFamily="34" charset="0"/>
              </a:rPr>
              <a:t>absolutely essential </a:t>
            </a:r>
            <a:r>
              <a:rPr lang="en-GB" sz="1800" dirty="0">
                <a:latin typeface="Arial" panose="020B0604020202020204" pitchFamily="34" charset="0"/>
                <a:ea typeface="Calibri" panose="020F0502020204030204" pitchFamily="34" charset="0"/>
                <a:cs typeface="Arial" panose="020B0604020202020204" pitchFamily="34" charset="0"/>
              </a:rPr>
              <a:t>we work as a whole system to address the wider challenges</a:t>
            </a:r>
          </a:p>
          <a:p>
            <a:pPr lvl="0">
              <a:spcAft>
                <a:spcPts val="300"/>
              </a:spcAft>
            </a:pPr>
            <a:r>
              <a:rPr lang="en-GB" sz="1800" dirty="0">
                <a:latin typeface="Arial" panose="020B0604020202020204" pitchFamily="34" charset="0"/>
                <a:ea typeface="Calibri" panose="020F0502020204030204" pitchFamily="34" charset="0"/>
                <a:cs typeface="Arial" panose="020B0604020202020204" pitchFamily="34" charset="0"/>
              </a:rPr>
              <a:t>The </a:t>
            </a:r>
            <a:r>
              <a:rPr lang="en-GB" sz="1800" dirty="0" smtClean="0">
                <a:latin typeface="Arial" panose="020B0604020202020204" pitchFamily="34" charset="0"/>
                <a:ea typeface="Calibri" panose="020F0502020204030204" pitchFamily="34" charset="0"/>
                <a:cs typeface="Arial" panose="020B0604020202020204" pitchFamily="34" charset="0"/>
              </a:rPr>
              <a:t>s136 </a:t>
            </a:r>
            <a:r>
              <a:rPr lang="en-GB" sz="1800" dirty="0">
                <a:latin typeface="Arial" panose="020B0604020202020204" pitchFamily="34" charset="0"/>
                <a:ea typeface="Calibri" panose="020F0502020204030204" pitchFamily="34" charset="0"/>
                <a:cs typeface="Arial" panose="020B0604020202020204" pitchFamily="34" charset="0"/>
              </a:rPr>
              <a:t>pathway has been an exemplar of stakeholder engagement and commitment to change resulting in tangible improvements</a:t>
            </a:r>
          </a:p>
          <a:p>
            <a:pPr lvl="0">
              <a:spcAft>
                <a:spcPts val="300"/>
              </a:spcAft>
            </a:pPr>
            <a:r>
              <a:rPr lang="en-GB" sz="1800" dirty="0">
                <a:latin typeface="Arial" panose="020B0604020202020204" pitchFamily="34" charset="0"/>
                <a:ea typeface="Calibri" panose="020F0502020204030204" pitchFamily="34" charset="0"/>
                <a:cs typeface="Arial" panose="020B0604020202020204" pitchFamily="34" charset="0"/>
              </a:rPr>
              <a:t>The </a:t>
            </a:r>
            <a:r>
              <a:rPr lang="en-GB" sz="1800" dirty="0" smtClean="0">
                <a:latin typeface="Arial" panose="020B0604020202020204" pitchFamily="34" charset="0"/>
                <a:ea typeface="Calibri" panose="020F0502020204030204" pitchFamily="34" charset="0"/>
                <a:cs typeface="Arial" panose="020B0604020202020204" pitchFamily="34" charset="0"/>
              </a:rPr>
              <a:t>Healthy </a:t>
            </a:r>
            <a:r>
              <a:rPr lang="en-GB" sz="1800" dirty="0">
                <a:latin typeface="Arial" panose="020B0604020202020204" pitchFamily="34" charset="0"/>
                <a:ea typeface="Calibri" panose="020F0502020204030204" pitchFamily="34" charset="0"/>
                <a:cs typeface="Arial" panose="020B0604020202020204" pitchFamily="34" charset="0"/>
              </a:rPr>
              <a:t>London Partnership team have been inclusive and responsive and it has been an inspiring programme of work </a:t>
            </a:r>
            <a:endParaRPr lang="en-GB" sz="1800" dirty="0" smtClean="0">
              <a:latin typeface="Arial" panose="020B0604020202020204" pitchFamily="34" charset="0"/>
              <a:ea typeface="Calibri" panose="020F0502020204030204" pitchFamily="34" charset="0"/>
              <a:cs typeface="Arial" panose="020B0604020202020204" pitchFamily="34" charset="0"/>
            </a:endParaRPr>
          </a:p>
          <a:p>
            <a:pPr lvl="0">
              <a:spcAft>
                <a:spcPts val="300"/>
              </a:spcAft>
            </a:pPr>
            <a:r>
              <a:rPr lang="en-GB" sz="1800" dirty="0" smtClean="0">
                <a:latin typeface="Arial" panose="020B0604020202020204" pitchFamily="34" charset="0"/>
                <a:ea typeface="Calibri" panose="020F0502020204030204" pitchFamily="34" charset="0"/>
                <a:cs typeface="Arial" panose="020B0604020202020204" pitchFamily="34" charset="0"/>
              </a:rPr>
              <a:t>With demand continuing to increase on all of our services we must continue to work together – that is how we will deliver better services, better care and better outcomes</a:t>
            </a:r>
            <a:endParaRPr lang="en-GB" sz="1400" dirty="0" smtClean="0">
              <a:latin typeface="Arial" panose="020B0604020202020204" pitchFamily="34" charset="0"/>
              <a:cs typeface="Arial" panose="020B0604020202020204" pitchFamily="34" charset="0"/>
            </a:endParaRPr>
          </a:p>
          <a:p>
            <a:pPr marL="284400" lvl="0" indent="-285750">
              <a:spcAft>
                <a:spcPts val="600"/>
              </a:spcAft>
            </a:pPr>
            <a:endParaRPr lang="en-GB" sz="1400" dirty="0">
              <a:latin typeface="Arial" panose="020B0604020202020204" pitchFamily="34" charset="0"/>
              <a:cs typeface="Arial" panose="020B0604020202020204" pitchFamily="34" charset="0"/>
            </a:endParaRPr>
          </a:p>
          <a:p>
            <a:pPr marL="284400" indent="-285750">
              <a:spcAft>
                <a:spcPts val="600"/>
              </a:spcAft>
            </a:pPr>
            <a:endParaRPr lang="en-GB" sz="1400" dirty="0">
              <a:solidFill>
                <a:schemeClr val="bg2">
                  <a:lumMod val="10000"/>
                </a:schemeClr>
              </a:solidFill>
              <a:latin typeface="Arial" panose="020B0604020202020204" pitchFamily="34" charset="0"/>
              <a:cs typeface="Arial" panose="020B0604020202020204" pitchFamily="34" charset="0"/>
            </a:endParaRPr>
          </a:p>
        </p:txBody>
      </p:sp>
      <p:sp>
        <p:nvSpPr>
          <p:cNvPr id="2" name="TextBox 1"/>
          <p:cNvSpPr txBox="1"/>
          <p:nvPr/>
        </p:nvSpPr>
        <p:spPr>
          <a:xfrm>
            <a:off x="3290131" y="4671619"/>
            <a:ext cx="2837204" cy="400110"/>
          </a:xfrm>
          <a:prstGeom prst="rect">
            <a:avLst/>
          </a:prstGeom>
          <a:noFill/>
        </p:spPr>
        <p:txBody>
          <a:bodyPr wrap="square" rtlCol="0">
            <a:spAutoFit/>
          </a:bodyPr>
          <a:lstStyle/>
          <a:p>
            <a:pPr algn="ctr"/>
            <a:r>
              <a:rPr lang="en-GB" sz="2000" b="1" dirty="0" smtClean="0"/>
              <a:t>THANK YOU</a:t>
            </a:r>
            <a:endParaRPr lang="en-GB" sz="2000" b="1" dirty="0"/>
          </a:p>
        </p:txBody>
      </p:sp>
    </p:spTree>
    <p:extLst>
      <p:ext uri="{BB962C8B-B14F-4D97-AF65-F5344CB8AC3E}">
        <p14:creationId xmlns:p14="http://schemas.microsoft.com/office/powerpoint/2010/main" val="2939051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17</a:t>
            </a:fld>
            <a:endParaRPr lang="en-GB" dirty="0">
              <a:solidFill>
                <a:srgbClr val="3F3F3F">
                  <a:lumMod val="50000"/>
                </a:srgbClr>
              </a:solidFill>
            </a:endParaRPr>
          </a:p>
        </p:txBody>
      </p:sp>
      <p:sp>
        <p:nvSpPr>
          <p:cNvPr id="4" name="Title 4"/>
          <p:cNvSpPr txBox="1">
            <a:spLocks/>
          </p:cNvSpPr>
          <p:nvPr/>
        </p:nvSpPr>
        <p:spPr>
          <a:xfrm>
            <a:off x="272226" y="858272"/>
            <a:ext cx="8871774" cy="1102519"/>
          </a:xfrm>
          <a:prstGeom prst="rect">
            <a:avLst/>
          </a:prstGeom>
          <a:noFill/>
        </p:spPr>
        <p:txBody>
          <a:bodyPr vert="horz" lIns="0" tIns="0" rIns="0" bIns="0" rtlCol="0" anchor="ctr">
            <a:noAutofit/>
          </a:bodyPr>
          <a:lstStyle>
            <a:lvl1pPr algn="l" defTabSz="914400" rtl="0" eaLnBrk="1" latinLnBrk="0" hangingPunct="1">
              <a:spcBef>
                <a:spcPct val="0"/>
              </a:spcBef>
              <a:buNone/>
              <a:defRPr sz="3600" kern="1200" baseline="0">
                <a:solidFill>
                  <a:srgbClr val="0072C6"/>
                </a:solidFill>
                <a:latin typeface="+mj-lt"/>
                <a:ea typeface="+mj-ea"/>
                <a:cs typeface="+mj-cs"/>
              </a:defRPr>
            </a:lvl1pPr>
          </a:lstStyle>
          <a:p>
            <a:r>
              <a:rPr lang="en-GB" sz="3100" dirty="0" smtClean="0">
                <a:solidFill>
                  <a:srgbClr val="0091C9"/>
                </a:solidFill>
                <a:latin typeface="Arial Black" pitchFamily="34" charset="0"/>
                <a:cs typeface="Arial" pitchFamily="34" charset="0"/>
              </a:rPr>
              <a:t>Successes across London’s crisis care system</a:t>
            </a:r>
            <a:r>
              <a:rPr lang="en-GB" sz="1800" dirty="0" smtClean="0">
                <a:solidFill>
                  <a:srgbClr val="0091C9"/>
                </a:solidFill>
                <a:latin typeface="Arial" pitchFamily="34" charset="0"/>
                <a:cs typeface="Arial" pitchFamily="34" charset="0"/>
              </a:rPr>
              <a:t/>
            </a:r>
            <a:br>
              <a:rPr lang="en-GB" sz="1800" dirty="0" smtClean="0">
                <a:solidFill>
                  <a:srgbClr val="0091C9"/>
                </a:solidFill>
                <a:latin typeface="Arial" pitchFamily="34" charset="0"/>
                <a:cs typeface="Arial" pitchFamily="34" charset="0"/>
              </a:rPr>
            </a:br>
            <a:r>
              <a:rPr lang="en-GB" sz="1800" b="1" dirty="0" err="1" smtClean="0">
                <a:solidFill>
                  <a:srgbClr val="0091C9"/>
                </a:solidFill>
                <a:latin typeface="Arial" pitchFamily="34" charset="0"/>
                <a:cs typeface="Arial" pitchFamily="34" charset="0"/>
              </a:rPr>
              <a:t>Fionna</a:t>
            </a:r>
            <a:r>
              <a:rPr lang="en-GB" sz="1800" b="1" dirty="0" smtClean="0">
                <a:solidFill>
                  <a:srgbClr val="0091C9"/>
                </a:solidFill>
                <a:latin typeface="Arial" pitchFamily="34" charset="0"/>
                <a:cs typeface="Arial" pitchFamily="34" charset="0"/>
              </a:rPr>
              <a:t> Moore,</a:t>
            </a:r>
            <a:r>
              <a:rPr lang="en-GB" sz="1800" dirty="0" smtClean="0">
                <a:solidFill>
                  <a:srgbClr val="0091C9"/>
                </a:solidFill>
                <a:latin typeface="Arial" pitchFamily="34" charset="0"/>
                <a:cs typeface="Arial" pitchFamily="34" charset="0"/>
              </a:rPr>
              <a:t> </a:t>
            </a:r>
            <a:r>
              <a:rPr lang="en-GB" sz="1800" i="1" dirty="0" smtClean="0">
                <a:solidFill>
                  <a:srgbClr val="0091C9"/>
                </a:solidFill>
                <a:latin typeface="Arial" pitchFamily="34" charset="0"/>
                <a:cs typeface="Arial" pitchFamily="34" charset="0"/>
              </a:rPr>
              <a:t>Chief Executive, London Ambulance Service (LAS)</a:t>
            </a:r>
          </a:p>
          <a:p>
            <a:r>
              <a:rPr lang="en-GB" sz="1800" b="1" dirty="0">
                <a:solidFill>
                  <a:srgbClr val="0091C9"/>
                </a:solidFill>
                <a:latin typeface="Arial" pitchFamily="34" charset="0"/>
                <a:cs typeface="Arial" pitchFamily="34" charset="0"/>
              </a:rPr>
              <a:t>Cmdr. Christine Jones, </a:t>
            </a:r>
            <a:r>
              <a:rPr lang="en-GB" sz="1800" i="1" dirty="0">
                <a:solidFill>
                  <a:srgbClr val="0091C9"/>
                </a:solidFill>
                <a:latin typeface="Arial" pitchFamily="34" charset="0"/>
                <a:cs typeface="Arial" pitchFamily="34" charset="0"/>
              </a:rPr>
              <a:t>Metropolitan </a:t>
            </a:r>
            <a:r>
              <a:rPr lang="en-GB" sz="1800" i="1" dirty="0" smtClean="0">
                <a:solidFill>
                  <a:srgbClr val="0091C9"/>
                </a:solidFill>
                <a:latin typeface="Arial" pitchFamily="34" charset="0"/>
                <a:cs typeface="Arial" pitchFamily="34" charset="0"/>
              </a:rPr>
              <a:t>Police and National Lead for Mental Health</a:t>
            </a:r>
            <a:endParaRPr lang="en-GB" sz="1800" i="1" dirty="0">
              <a:solidFill>
                <a:srgbClr val="0091C9"/>
              </a:solidFill>
              <a:latin typeface="Arial" pitchFamily="34" charset="0"/>
              <a:cs typeface="Arial" pitchFamily="34" charset="0"/>
            </a:endParaRPr>
          </a:p>
        </p:txBody>
      </p:sp>
    </p:spTree>
    <p:extLst>
      <p:ext uri="{BB962C8B-B14F-4D97-AF65-F5344CB8AC3E}">
        <p14:creationId xmlns:p14="http://schemas.microsoft.com/office/powerpoint/2010/main" val="14612606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18</a:t>
            </a:fld>
            <a:endParaRPr lang="en-GB" dirty="0">
              <a:solidFill>
                <a:srgbClr val="3F3F3F">
                  <a:lumMod val="50000"/>
                </a:srgbClr>
              </a:solidFill>
            </a:endParaRPr>
          </a:p>
        </p:txBody>
      </p:sp>
      <p:sp>
        <p:nvSpPr>
          <p:cNvPr id="4" name="Title 4"/>
          <p:cNvSpPr txBox="1">
            <a:spLocks/>
          </p:cNvSpPr>
          <p:nvPr/>
        </p:nvSpPr>
        <p:spPr>
          <a:xfrm>
            <a:off x="390893" y="713555"/>
            <a:ext cx="8753111" cy="1501752"/>
          </a:xfrm>
          <a:prstGeom prst="rect">
            <a:avLst/>
          </a:prstGeom>
          <a:noFill/>
        </p:spPr>
        <p:txBody>
          <a:bodyPr vert="horz" lIns="0" tIns="0" rIns="0" bIns="0" rtlCol="0" anchor="ctr">
            <a:noAutofit/>
          </a:bodyPr>
          <a:lstStyle>
            <a:lvl1pPr algn="l" defTabSz="914400" rtl="0" eaLnBrk="1" latinLnBrk="0" hangingPunct="1">
              <a:spcBef>
                <a:spcPct val="0"/>
              </a:spcBef>
              <a:buNone/>
              <a:defRPr sz="3600" kern="1200" baseline="0">
                <a:solidFill>
                  <a:srgbClr val="0072C6"/>
                </a:solidFill>
                <a:latin typeface="+mj-lt"/>
                <a:ea typeface="+mj-ea"/>
                <a:cs typeface="+mj-cs"/>
              </a:defRPr>
            </a:lvl1pPr>
          </a:lstStyle>
          <a:p>
            <a:r>
              <a:rPr lang="en-GB" sz="3100" b="1" dirty="0" smtClean="0">
                <a:solidFill>
                  <a:srgbClr val="0091C9"/>
                </a:solidFill>
                <a:latin typeface="Arial Black" pitchFamily="34" charset="0"/>
                <a:cs typeface="Arial" pitchFamily="34" charset="0"/>
              </a:rPr>
              <a:t>Q&amp;A Panel</a:t>
            </a:r>
          </a:p>
          <a:p>
            <a:r>
              <a:rPr lang="en-GB" sz="1800" b="1" dirty="0" smtClean="0">
                <a:solidFill>
                  <a:srgbClr val="0091C9"/>
                </a:solidFill>
                <a:latin typeface="Arial" pitchFamily="34" charset="0"/>
                <a:cs typeface="Arial" pitchFamily="34" charset="0"/>
              </a:rPr>
              <a:t>Naomi </a:t>
            </a:r>
            <a:r>
              <a:rPr lang="en-GB" sz="1800" b="1" dirty="0">
                <a:solidFill>
                  <a:srgbClr val="0091C9"/>
                </a:solidFill>
                <a:latin typeface="Arial" pitchFamily="34" charset="0"/>
                <a:cs typeface="Arial" pitchFamily="34" charset="0"/>
              </a:rPr>
              <a:t>Good </a:t>
            </a:r>
            <a:r>
              <a:rPr lang="en-GB" sz="1800" i="1" dirty="0" smtClean="0">
                <a:solidFill>
                  <a:srgbClr val="0091C9"/>
                </a:solidFill>
                <a:latin typeface="Arial" pitchFamily="34" charset="0"/>
                <a:cs typeface="Arial" pitchFamily="34" charset="0"/>
              </a:rPr>
              <a:t>(‘Expert by experience’ and NSUN </a:t>
            </a:r>
            <a:r>
              <a:rPr lang="en-GB" sz="1800" i="1" dirty="0">
                <a:solidFill>
                  <a:srgbClr val="0091C9"/>
                </a:solidFill>
                <a:latin typeface="Arial" pitchFamily="34" charset="0"/>
                <a:cs typeface="Arial" pitchFamily="34" charset="0"/>
              </a:rPr>
              <a:t>representative</a:t>
            </a:r>
            <a:r>
              <a:rPr lang="en-GB" sz="1800" i="1" dirty="0" smtClean="0">
                <a:solidFill>
                  <a:srgbClr val="0091C9"/>
                </a:solidFill>
                <a:latin typeface="Arial" pitchFamily="34" charset="0"/>
                <a:cs typeface="Arial" pitchFamily="34" charset="0"/>
              </a:rPr>
              <a:t>), </a:t>
            </a:r>
            <a:r>
              <a:rPr lang="en-GB" sz="1800" b="1" dirty="0" smtClean="0">
                <a:solidFill>
                  <a:srgbClr val="0091C9"/>
                </a:solidFill>
                <a:latin typeface="Arial" pitchFamily="34" charset="0"/>
                <a:cs typeface="Arial" pitchFamily="34" charset="0"/>
              </a:rPr>
              <a:t>John </a:t>
            </a:r>
            <a:r>
              <a:rPr lang="en-GB" sz="1800" b="1" dirty="0" err="1" smtClean="0">
                <a:solidFill>
                  <a:srgbClr val="0091C9"/>
                </a:solidFill>
                <a:latin typeface="Arial" pitchFamily="34" charset="0"/>
                <a:cs typeface="Arial" pitchFamily="34" charset="0"/>
              </a:rPr>
              <a:t>Brouder</a:t>
            </a:r>
            <a:r>
              <a:rPr lang="en-GB" sz="1800" b="1" dirty="0" smtClean="0">
                <a:solidFill>
                  <a:srgbClr val="0091C9"/>
                </a:solidFill>
                <a:latin typeface="Arial" pitchFamily="34" charset="0"/>
                <a:cs typeface="Arial" pitchFamily="34" charset="0"/>
              </a:rPr>
              <a:t> </a:t>
            </a:r>
            <a:r>
              <a:rPr lang="en-GB" sz="1800" i="1" dirty="0" smtClean="0">
                <a:solidFill>
                  <a:srgbClr val="0091C9"/>
                </a:solidFill>
                <a:latin typeface="Arial" pitchFamily="34" charset="0"/>
                <a:cs typeface="Arial" pitchFamily="34" charset="0"/>
              </a:rPr>
              <a:t>(NELFT), </a:t>
            </a:r>
            <a:r>
              <a:rPr lang="en-GB" sz="1800" b="1" dirty="0" err="1" smtClean="0">
                <a:solidFill>
                  <a:srgbClr val="0091C9"/>
                </a:solidFill>
                <a:latin typeface="Arial" pitchFamily="34" charset="0"/>
                <a:cs typeface="Arial" pitchFamily="34" charset="0"/>
              </a:rPr>
              <a:t>Fionna</a:t>
            </a:r>
            <a:r>
              <a:rPr lang="en-GB" sz="1800" b="1" dirty="0" smtClean="0">
                <a:solidFill>
                  <a:srgbClr val="0091C9"/>
                </a:solidFill>
                <a:latin typeface="Arial" pitchFamily="34" charset="0"/>
                <a:cs typeface="Arial" pitchFamily="34" charset="0"/>
              </a:rPr>
              <a:t> </a:t>
            </a:r>
            <a:r>
              <a:rPr lang="en-GB" sz="1800" b="1" dirty="0">
                <a:solidFill>
                  <a:srgbClr val="0091C9"/>
                </a:solidFill>
                <a:latin typeface="Arial" pitchFamily="34" charset="0"/>
                <a:cs typeface="Arial" pitchFamily="34" charset="0"/>
              </a:rPr>
              <a:t>Moore </a:t>
            </a:r>
            <a:r>
              <a:rPr lang="en-GB" sz="1800" i="1" dirty="0">
                <a:solidFill>
                  <a:srgbClr val="0091C9"/>
                </a:solidFill>
                <a:latin typeface="Arial" pitchFamily="34" charset="0"/>
                <a:cs typeface="Arial" pitchFamily="34" charset="0"/>
              </a:rPr>
              <a:t>(LAS</a:t>
            </a:r>
            <a:r>
              <a:rPr lang="en-GB" sz="1800" i="1" dirty="0" smtClean="0">
                <a:solidFill>
                  <a:srgbClr val="0091C9"/>
                </a:solidFill>
                <a:latin typeface="Arial" pitchFamily="34" charset="0"/>
                <a:cs typeface="Arial" pitchFamily="34" charset="0"/>
              </a:rPr>
              <a:t>), </a:t>
            </a:r>
            <a:r>
              <a:rPr lang="en-GB" sz="1800" b="1" dirty="0" smtClean="0">
                <a:solidFill>
                  <a:srgbClr val="0091C9"/>
                </a:solidFill>
                <a:latin typeface="Arial" pitchFamily="34" charset="0"/>
                <a:cs typeface="Arial" pitchFamily="34" charset="0"/>
              </a:rPr>
              <a:t>Cmdr. Christine Jones </a:t>
            </a:r>
            <a:r>
              <a:rPr lang="en-GB" sz="1800" i="1" dirty="0" smtClean="0">
                <a:solidFill>
                  <a:srgbClr val="0091C9"/>
                </a:solidFill>
                <a:latin typeface="Arial" pitchFamily="34" charset="0"/>
                <a:cs typeface="Arial" pitchFamily="34" charset="0"/>
              </a:rPr>
              <a:t>(Met Police), </a:t>
            </a:r>
            <a:r>
              <a:rPr lang="en-GB" sz="1800" b="1" dirty="0" smtClean="0">
                <a:solidFill>
                  <a:srgbClr val="0091C9"/>
                </a:solidFill>
                <a:latin typeface="Arial" pitchFamily="34" charset="0"/>
                <a:cs typeface="Arial" pitchFamily="34" charset="0"/>
              </a:rPr>
              <a:t>Simon Pearce </a:t>
            </a:r>
            <a:r>
              <a:rPr lang="en-GB" sz="1800" i="1" dirty="0" smtClean="0">
                <a:solidFill>
                  <a:srgbClr val="0091C9"/>
                </a:solidFill>
                <a:latin typeface="Arial" pitchFamily="34" charset="0"/>
                <a:cs typeface="Arial" pitchFamily="34" charset="0"/>
              </a:rPr>
              <a:t>(Association of Directors of Adult Social Services - ADASS, Mental Health Lead)</a:t>
            </a:r>
            <a:endParaRPr lang="en-GB" sz="1800" i="1" dirty="0">
              <a:solidFill>
                <a:srgbClr val="0091C9"/>
              </a:solidFill>
              <a:latin typeface="Arial" pitchFamily="34" charset="0"/>
              <a:cs typeface="Arial" pitchFamily="34" charset="0"/>
            </a:endParaRPr>
          </a:p>
        </p:txBody>
      </p:sp>
    </p:spTree>
    <p:extLst>
      <p:ext uri="{BB962C8B-B14F-4D97-AF65-F5344CB8AC3E}">
        <p14:creationId xmlns:p14="http://schemas.microsoft.com/office/powerpoint/2010/main" val="665189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19</a:t>
            </a:fld>
            <a:endParaRPr lang="en-GB" dirty="0">
              <a:solidFill>
                <a:srgbClr val="3F3F3F">
                  <a:lumMod val="50000"/>
                </a:srgbClr>
              </a:solidFill>
            </a:endParaRPr>
          </a:p>
        </p:txBody>
      </p:sp>
      <p:sp>
        <p:nvSpPr>
          <p:cNvPr id="4" name="Title 4"/>
          <p:cNvSpPr txBox="1">
            <a:spLocks/>
          </p:cNvSpPr>
          <p:nvPr/>
        </p:nvSpPr>
        <p:spPr>
          <a:xfrm>
            <a:off x="0" y="844310"/>
            <a:ext cx="9144000" cy="1102519"/>
          </a:xfrm>
          <a:prstGeom prst="rect">
            <a:avLst/>
          </a:prstGeom>
          <a:noFill/>
        </p:spPr>
        <p:txBody>
          <a:bodyPr vert="horz" lIns="0" tIns="0" rIns="0" bIns="0" rtlCol="0" anchor="ctr">
            <a:noAutofit/>
          </a:bodyPr>
          <a:lstStyle>
            <a:lvl1pPr algn="l" defTabSz="914400" rtl="0" eaLnBrk="1" latinLnBrk="0" hangingPunct="1">
              <a:spcBef>
                <a:spcPct val="0"/>
              </a:spcBef>
              <a:buNone/>
              <a:defRPr sz="3600" kern="1200" baseline="0">
                <a:solidFill>
                  <a:srgbClr val="0072C6"/>
                </a:solidFill>
                <a:latin typeface="+mj-lt"/>
                <a:ea typeface="+mj-ea"/>
                <a:cs typeface="+mj-cs"/>
              </a:defRPr>
            </a:lvl1pPr>
          </a:lstStyle>
          <a:p>
            <a:endParaRPr lang="en-GB" sz="2600" dirty="0">
              <a:solidFill>
                <a:srgbClr val="0091C9"/>
              </a:solidFill>
              <a:latin typeface="Arial" pitchFamily="34" charset="0"/>
              <a:cs typeface="Arial" pitchFamily="34" charset="0"/>
            </a:endParaRPr>
          </a:p>
        </p:txBody>
      </p:sp>
    </p:spTree>
    <p:extLst>
      <p:ext uri="{BB962C8B-B14F-4D97-AF65-F5344CB8AC3E}">
        <p14:creationId xmlns:p14="http://schemas.microsoft.com/office/powerpoint/2010/main" val="3124835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2</a:t>
            </a:fld>
            <a:endParaRPr lang="en-GB" dirty="0">
              <a:solidFill>
                <a:srgbClr val="3F3F3F">
                  <a:lumMod val="50000"/>
                </a:srgbClr>
              </a:solidFill>
            </a:endParaRPr>
          </a:p>
        </p:txBody>
      </p:sp>
      <p:sp>
        <p:nvSpPr>
          <p:cNvPr id="5" name="Title 4"/>
          <p:cNvSpPr txBox="1">
            <a:spLocks/>
          </p:cNvSpPr>
          <p:nvPr/>
        </p:nvSpPr>
        <p:spPr>
          <a:xfrm>
            <a:off x="272232" y="792151"/>
            <a:ext cx="8634449" cy="1102519"/>
          </a:xfrm>
          <a:prstGeom prst="rect">
            <a:avLst/>
          </a:prstGeom>
          <a:noFill/>
        </p:spPr>
        <p:txBody>
          <a:bodyPr vert="horz" lIns="0" tIns="0" rIns="0" bIns="0" rtlCol="0" anchor="ctr">
            <a:noAutofit/>
          </a:bodyPr>
          <a:lstStyle>
            <a:lvl1pPr algn="l" defTabSz="914400" rtl="0" eaLnBrk="1" latinLnBrk="0" hangingPunct="1">
              <a:spcBef>
                <a:spcPct val="0"/>
              </a:spcBef>
              <a:buNone/>
              <a:defRPr sz="3600" kern="1200" baseline="0">
                <a:solidFill>
                  <a:srgbClr val="0072C6"/>
                </a:solidFill>
                <a:latin typeface="+mj-lt"/>
                <a:ea typeface="+mj-ea"/>
                <a:cs typeface="+mj-cs"/>
              </a:defRPr>
            </a:lvl1pPr>
          </a:lstStyle>
          <a:p>
            <a:r>
              <a:rPr lang="en-GB" sz="1800" dirty="0" smtClean="0"/>
              <a:t/>
            </a:r>
            <a:br>
              <a:rPr lang="en-GB" sz="1800" dirty="0" smtClean="0"/>
            </a:br>
            <a:r>
              <a:rPr lang="en-GB" sz="3100" b="1" dirty="0" smtClean="0">
                <a:solidFill>
                  <a:srgbClr val="0091C9"/>
                </a:solidFill>
                <a:latin typeface="Arial Black" pitchFamily="34" charset="0"/>
                <a:cs typeface="Arial" pitchFamily="34" charset="0"/>
              </a:rPr>
              <a:t>Welcome and outline of the day</a:t>
            </a:r>
            <a:r>
              <a:rPr lang="en-GB" sz="1800" dirty="0" smtClean="0"/>
              <a:t/>
            </a:r>
            <a:br>
              <a:rPr lang="en-GB" sz="1800" dirty="0" smtClean="0"/>
            </a:br>
            <a:r>
              <a:rPr lang="en-GB" sz="1800" b="1" dirty="0" err="1" smtClean="0">
                <a:solidFill>
                  <a:srgbClr val="0091C9"/>
                </a:solidFill>
                <a:latin typeface="Arial" pitchFamily="34" charset="0"/>
                <a:cs typeface="Arial" pitchFamily="34" charset="0"/>
              </a:rPr>
              <a:t>Conor</a:t>
            </a:r>
            <a:r>
              <a:rPr lang="en-GB" sz="1800" b="1" dirty="0" smtClean="0">
                <a:solidFill>
                  <a:srgbClr val="0091C9"/>
                </a:solidFill>
                <a:latin typeface="Arial" pitchFamily="34" charset="0"/>
                <a:cs typeface="Arial" pitchFamily="34" charset="0"/>
              </a:rPr>
              <a:t> Burke</a:t>
            </a:r>
            <a:r>
              <a:rPr lang="en-GB" sz="1800" dirty="0" smtClean="0">
                <a:solidFill>
                  <a:srgbClr val="0091C9"/>
                </a:solidFill>
                <a:latin typeface="Arial" pitchFamily="34" charset="0"/>
                <a:cs typeface="Arial" pitchFamily="34" charset="0"/>
              </a:rPr>
              <a:t>, </a:t>
            </a:r>
            <a:r>
              <a:rPr lang="en-GB" sz="1800" i="1" dirty="0" smtClean="0">
                <a:solidFill>
                  <a:srgbClr val="0091C9"/>
                </a:solidFill>
                <a:latin typeface="Arial" pitchFamily="34" charset="0"/>
                <a:cs typeface="Arial" pitchFamily="34" charset="0"/>
              </a:rPr>
              <a:t>Chief Officer, Barking and Dagenham, Havering and Redbridge CCGs and London’s Urgent and Emergency Care (UEC) Programme Senior Responsible Officer</a:t>
            </a:r>
            <a:endParaRPr lang="en-GB" sz="1800" i="1" dirty="0">
              <a:solidFill>
                <a:srgbClr val="0091C9"/>
              </a:solidFill>
              <a:latin typeface="Arial" pitchFamily="34" charset="0"/>
              <a:cs typeface="Arial" pitchFamily="34" charset="0"/>
            </a:endParaRPr>
          </a:p>
        </p:txBody>
      </p:sp>
    </p:spTree>
    <p:extLst>
      <p:ext uri="{BB962C8B-B14F-4D97-AF65-F5344CB8AC3E}">
        <p14:creationId xmlns:p14="http://schemas.microsoft.com/office/powerpoint/2010/main" val="1497905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20</a:t>
            </a:fld>
            <a:endParaRPr lang="en-GB" dirty="0">
              <a:solidFill>
                <a:srgbClr val="3F3F3F">
                  <a:lumMod val="50000"/>
                </a:srgbClr>
              </a:solidFill>
            </a:endParaRPr>
          </a:p>
        </p:txBody>
      </p:sp>
      <p:sp>
        <p:nvSpPr>
          <p:cNvPr id="5" name="Title 4"/>
          <p:cNvSpPr txBox="1">
            <a:spLocks/>
          </p:cNvSpPr>
          <p:nvPr/>
        </p:nvSpPr>
        <p:spPr>
          <a:xfrm>
            <a:off x="376928" y="792151"/>
            <a:ext cx="8767071" cy="1102519"/>
          </a:xfrm>
          <a:prstGeom prst="rect">
            <a:avLst/>
          </a:prstGeom>
          <a:noFill/>
        </p:spPr>
        <p:txBody>
          <a:bodyPr vert="horz" lIns="0" tIns="0" rIns="0" bIns="0" rtlCol="0" anchor="ctr">
            <a:noAutofit/>
          </a:bodyPr>
          <a:lstStyle>
            <a:lvl1pPr algn="l" defTabSz="914400" rtl="0" eaLnBrk="1" latinLnBrk="0" hangingPunct="1">
              <a:spcBef>
                <a:spcPct val="0"/>
              </a:spcBef>
              <a:buNone/>
              <a:defRPr sz="3600" kern="1200" baseline="0">
                <a:solidFill>
                  <a:srgbClr val="0072C6"/>
                </a:solidFill>
                <a:latin typeface="+mj-lt"/>
                <a:ea typeface="+mj-ea"/>
                <a:cs typeface="+mj-cs"/>
              </a:defRPr>
            </a:lvl1pPr>
          </a:lstStyle>
          <a:p>
            <a:r>
              <a:rPr lang="en-GB" sz="1800" dirty="0" smtClean="0"/>
              <a:t/>
            </a:r>
            <a:br>
              <a:rPr lang="en-GB" sz="1800" dirty="0" smtClean="0"/>
            </a:br>
            <a:r>
              <a:rPr lang="en-GB" sz="3100" b="1" dirty="0" smtClean="0">
                <a:solidFill>
                  <a:srgbClr val="0091C9"/>
                </a:solidFill>
                <a:latin typeface="Arial Black" pitchFamily="34" charset="0"/>
                <a:cs typeface="Arial" pitchFamily="34" charset="0"/>
              </a:rPr>
              <a:t>Next Steps and Close</a:t>
            </a:r>
          </a:p>
          <a:p>
            <a:r>
              <a:rPr lang="en-GB" sz="1800" b="1" dirty="0" err="1" smtClean="0">
                <a:solidFill>
                  <a:srgbClr val="0091C9"/>
                </a:solidFill>
                <a:latin typeface="Arial" pitchFamily="34" charset="0"/>
                <a:cs typeface="Arial" pitchFamily="34" charset="0"/>
              </a:rPr>
              <a:t>Conor</a:t>
            </a:r>
            <a:r>
              <a:rPr lang="en-GB" sz="1800" b="1" dirty="0" smtClean="0">
                <a:solidFill>
                  <a:srgbClr val="0091C9"/>
                </a:solidFill>
                <a:latin typeface="Arial" pitchFamily="34" charset="0"/>
                <a:cs typeface="Arial" pitchFamily="34" charset="0"/>
              </a:rPr>
              <a:t> Burke</a:t>
            </a:r>
            <a:r>
              <a:rPr lang="en-GB" sz="1800" dirty="0" smtClean="0">
                <a:solidFill>
                  <a:srgbClr val="0091C9"/>
                </a:solidFill>
                <a:latin typeface="Arial" pitchFamily="34" charset="0"/>
                <a:cs typeface="Arial" pitchFamily="34" charset="0"/>
              </a:rPr>
              <a:t>, </a:t>
            </a:r>
            <a:r>
              <a:rPr lang="en-GB" sz="1800" i="1" dirty="0" smtClean="0">
                <a:solidFill>
                  <a:srgbClr val="0091C9"/>
                </a:solidFill>
                <a:latin typeface="Arial" pitchFamily="34" charset="0"/>
                <a:cs typeface="Arial" pitchFamily="34" charset="0"/>
              </a:rPr>
              <a:t>Chief Officer, Barking and Dagenham, Havering and Redbridge CCGs </a:t>
            </a:r>
            <a:r>
              <a:rPr lang="en-GB" sz="1800" i="1" dirty="0">
                <a:solidFill>
                  <a:srgbClr val="0091C9"/>
                </a:solidFill>
                <a:latin typeface="Arial" pitchFamily="34" charset="0"/>
                <a:cs typeface="Arial" pitchFamily="34" charset="0"/>
              </a:rPr>
              <a:t>and London’s Urgent and Emergency Care (UEC) Programme Senior Responsible Officer</a:t>
            </a:r>
          </a:p>
          <a:p>
            <a:endParaRPr lang="en-GB" sz="1800" i="1" dirty="0">
              <a:solidFill>
                <a:srgbClr val="0091C9"/>
              </a:solidFill>
              <a:latin typeface="Arial" pitchFamily="34" charset="0"/>
              <a:cs typeface="Arial" pitchFamily="34" charset="0"/>
            </a:endParaRPr>
          </a:p>
        </p:txBody>
      </p:sp>
    </p:spTree>
    <p:extLst>
      <p:ext uri="{BB962C8B-B14F-4D97-AF65-F5344CB8AC3E}">
        <p14:creationId xmlns:p14="http://schemas.microsoft.com/office/powerpoint/2010/main" val="8669658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21</a:t>
            </a:fld>
            <a:endParaRPr lang="en-GB" dirty="0">
              <a:solidFill>
                <a:srgbClr val="3F3F3F">
                  <a:lumMod val="50000"/>
                </a:srgbClr>
              </a:solidFill>
            </a:endParaRPr>
          </a:p>
        </p:txBody>
      </p:sp>
      <p:sp>
        <p:nvSpPr>
          <p:cNvPr id="3" name="Title 2"/>
          <p:cNvSpPr>
            <a:spLocks noGrp="1"/>
          </p:cNvSpPr>
          <p:nvPr>
            <p:ph type="title"/>
          </p:nvPr>
        </p:nvSpPr>
        <p:spPr>
          <a:xfrm>
            <a:off x="221874" y="355989"/>
            <a:ext cx="8642350" cy="2024244"/>
          </a:xfrm>
        </p:spPr>
        <p:txBody>
          <a:bodyPr anchor="ctr"/>
          <a:lstStyle/>
          <a:p>
            <a:pPr algn="ctr"/>
            <a:r>
              <a:rPr lang="en-GB" sz="6000" dirty="0" smtClean="0"/>
              <a:t>Thank you</a:t>
            </a:r>
            <a:endParaRPr lang="en-GB" sz="6000" dirty="0"/>
          </a:p>
        </p:txBody>
      </p:sp>
      <p:pic>
        <p:nvPicPr>
          <p:cNvPr id="9" name="Picture 3" descr="R:\CB N Drive\5.0 Transformation\HLP\03 Comms\Branding\Templates\Healthy London_Banner for em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5" y="2534764"/>
            <a:ext cx="8829281" cy="171895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58484" y="4256522"/>
            <a:ext cx="8136903" cy="615553"/>
          </a:xfrm>
          <a:prstGeom prst="rect">
            <a:avLst/>
          </a:prstGeom>
          <a:noFill/>
        </p:spPr>
        <p:txBody>
          <a:bodyPr wrap="square" rtlCol="0">
            <a:spAutoFit/>
          </a:bodyPr>
          <a:lstStyle/>
          <a:p>
            <a:r>
              <a:rPr lang="en-GB" b="1" dirty="0" smtClean="0">
                <a:solidFill>
                  <a:schemeClr val="bg2">
                    <a:lumMod val="10000"/>
                  </a:schemeClr>
                </a:solidFill>
              </a:rPr>
              <a:t>Healthy London Partnership </a:t>
            </a:r>
            <a:r>
              <a:rPr lang="en-GB" sz="1600" b="1" dirty="0">
                <a:solidFill>
                  <a:schemeClr val="bg2">
                    <a:lumMod val="10000"/>
                  </a:schemeClr>
                </a:solidFill>
              </a:rPr>
              <a:t>is a collaboration of London’s health and care system to support the delivery of better health in London. </a:t>
            </a:r>
          </a:p>
        </p:txBody>
      </p:sp>
    </p:spTree>
    <p:extLst>
      <p:ext uri="{BB962C8B-B14F-4D97-AF65-F5344CB8AC3E}">
        <p14:creationId xmlns:p14="http://schemas.microsoft.com/office/powerpoint/2010/main" val="1366992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3</a:t>
            </a:fld>
            <a:endParaRPr lang="en-GB" dirty="0">
              <a:solidFill>
                <a:srgbClr val="3F3F3F">
                  <a:lumMod val="50000"/>
                </a:srgbClr>
              </a:solidFill>
            </a:endParaRPr>
          </a:p>
        </p:txBody>
      </p:sp>
      <p:sp>
        <p:nvSpPr>
          <p:cNvPr id="4" name="Title 4"/>
          <p:cNvSpPr txBox="1">
            <a:spLocks/>
          </p:cNvSpPr>
          <p:nvPr/>
        </p:nvSpPr>
        <p:spPr>
          <a:xfrm>
            <a:off x="0" y="844310"/>
            <a:ext cx="9144000" cy="1102519"/>
          </a:xfrm>
          <a:prstGeom prst="rect">
            <a:avLst/>
          </a:prstGeom>
          <a:noFill/>
        </p:spPr>
        <p:txBody>
          <a:bodyPr vert="horz" lIns="0" tIns="0" rIns="0" bIns="0" rtlCol="0" anchor="ctr">
            <a:noAutofit/>
          </a:bodyPr>
          <a:lstStyle>
            <a:lvl1pPr algn="l" defTabSz="914400" rtl="0" eaLnBrk="1" latinLnBrk="0" hangingPunct="1">
              <a:spcBef>
                <a:spcPct val="0"/>
              </a:spcBef>
              <a:buNone/>
              <a:defRPr sz="3600" kern="1200" baseline="0">
                <a:solidFill>
                  <a:srgbClr val="0072C6"/>
                </a:solidFill>
                <a:latin typeface="+mj-lt"/>
                <a:ea typeface="+mj-ea"/>
                <a:cs typeface="+mj-cs"/>
              </a:defRPr>
            </a:lvl1pPr>
          </a:lstStyle>
          <a:p>
            <a:endParaRPr lang="en-GB" sz="2600" dirty="0">
              <a:solidFill>
                <a:srgbClr val="0091C9"/>
              </a:solidFill>
              <a:latin typeface="Arial" pitchFamily="34" charset="0"/>
              <a:cs typeface="Arial" pitchFamily="34" charset="0"/>
            </a:endParaRPr>
          </a:p>
        </p:txBody>
      </p:sp>
    </p:spTree>
    <p:extLst>
      <p:ext uri="{BB962C8B-B14F-4D97-AF65-F5344CB8AC3E}">
        <p14:creationId xmlns:p14="http://schemas.microsoft.com/office/powerpoint/2010/main" val="2542887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4</a:t>
            </a:fld>
            <a:endParaRPr lang="en-GB" dirty="0">
              <a:solidFill>
                <a:srgbClr val="3F3F3F">
                  <a:lumMod val="50000"/>
                </a:srgbClr>
              </a:solidFill>
            </a:endParaRPr>
          </a:p>
        </p:txBody>
      </p:sp>
      <p:sp>
        <p:nvSpPr>
          <p:cNvPr id="4" name="Title 4"/>
          <p:cNvSpPr txBox="1">
            <a:spLocks/>
          </p:cNvSpPr>
          <p:nvPr/>
        </p:nvSpPr>
        <p:spPr>
          <a:xfrm>
            <a:off x="279206" y="898942"/>
            <a:ext cx="8864794" cy="1102519"/>
          </a:xfrm>
          <a:prstGeom prst="rect">
            <a:avLst/>
          </a:prstGeom>
          <a:noFill/>
        </p:spPr>
        <p:txBody>
          <a:bodyPr vert="horz" lIns="0" tIns="0" rIns="0" bIns="0" rtlCol="0" anchor="ctr">
            <a:noAutofit/>
          </a:bodyPr>
          <a:lstStyle>
            <a:lvl1pPr algn="l" defTabSz="914400" rtl="0" eaLnBrk="1" latinLnBrk="0" hangingPunct="1">
              <a:spcBef>
                <a:spcPct val="0"/>
              </a:spcBef>
              <a:buNone/>
              <a:defRPr sz="3600" kern="1200" baseline="0">
                <a:solidFill>
                  <a:srgbClr val="0072C6"/>
                </a:solidFill>
                <a:latin typeface="+mj-lt"/>
                <a:ea typeface="+mj-ea"/>
                <a:cs typeface="+mj-cs"/>
              </a:defRPr>
            </a:lvl1pPr>
          </a:lstStyle>
          <a:p>
            <a:r>
              <a:rPr lang="en-GB" sz="3100" b="1" dirty="0" smtClean="0">
                <a:solidFill>
                  <a:srgbClr val="0091C9"/>
                </a:solidFill>
                <a:latin typeface="Arial Black" pitchFamily="34" charset="0"/>
                <a:cs typeface="Arial" pitchFamily="34" charset="0"/>
              </a:rPr>
              <a:t>Experiences of London’s crisis care</a:t>
            </a:r>
            <a:r>
              <a:rPr lang="en-GB" sz="1800" dirty="0" smtClean="0">
                <a:solidFill>
                  <a:srgbClr val="0091C9"/>
                </a:solidFill>
                <a:latin typeface="Arial" pitchFamily="34" charset="0"/>
                <a:cs typeface="Arial" pitchFamily="34" charset="0"/>
              </a:rPr>
              <a:t/>
            </a:r>
            <a:br>
              <a:rPr lang="en-GB" sz="1800" dirty="0" smtClean="0">
                <a:solidFill>
                  <a:srgbClr val="0091C9"/>
                </a:solidFill>
                <a:latin typeface="Arial" pitchFamily="34" charset="0"/>
                <a:cs typeface="Arial" pitchFamily="34" charset="0"/>
              </a:rPr>
            </a:br>
            <a:r>
              <a:rPr lang="en-GB" sz="1800" b="1" dirty="0" smtClean="0">
                <a:solidFill>
                  <a:srgbClr val="0091C9"/>
                </a:solidFill>
                <a:latin typeface="Arial" pitchFamily="34" charset="0"/>
                <a:cs typeface="Arial" pitchFamily="34" charset="0"/>
              </a:rPr>
              <a:t>Naomi Good,</a:t>
            </a:r>
            <a:r>
              <a:rPr lang="en-GB" sz="1800" dirty="0" smtClean="0">
                <a:solidFill>
                  <a:srgbClr val="0091C9"/>
                </a:solidFill>
                <a:latin typeface="Arial" pitchFamily="34" charset="0"/>
                <a:cs typeface="Arial" pitchFamily="34" charset="0"/>
              </a:rPr>
              <a:t> </a:t>
            </a:r>
            <a:r>
              <a:rPr lang="en-GB" sz="1800" i="1" dirty="0" smtClean="0">
                <a:solidFill>
                  <a:srgbClr val="0091C9"/>
                </a:solidFill>
                <a:latin typeface="Arial" pitchFamily="34" charset="0"/>
                <a:cs typeface="Arial" pitchFamily="34" charset="0"/>
              </a:rPr>
              <a:t>‘Expert by experience’ and representative from NSUN voluntary organisation</a:t>
            </a:r>
            <a:endParaRPr lang="en-GB" sz="1800" i="1" dirty="0">
              <a:solidFill>
                <a:srgbClr val="0091C9"/>
              </a:solidFill>
              <a:latin typeface="Arial" pitchFamily="34" charset="0"/>
              <a:cs typeface="Arial" pitchFamily="34" charset="0"/>
            </a:endParaRPr>
          </a:p>
        </p:txBody>
      </p:sp>
    </p:spTree>
    <p:extLst>
      <p:ext uri="{BB962C8B-B14F-4D97-AF65-F5344CB8AC3E}">
        <p14:creationId xmlns:p14="http://schemas.microsoft.com/office/powerpoint/2010/main" val="2542887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5</a:t>
            </a:fld>
            <a:endParaRPr lang="en-GB" dirty="0">
              <a:solidFill>
                <a:srgbClr val="3F3F3F">
                  <a:lumMod val="50000"/>
                </a:srgbClr>
              </a:solidFill>
            </a:endParaRPr>
          </a:p>
        </p:txBody>
      </p:sp>
      <p:sp>
        <p:nvSpPr>
          <p:cNvPr id="4" name="Title 4"/>
          <p:cNvSpPr txBox="1">
            <a:spLocks/>
          </p:cNvSpPr>
          <p:nvPr/>
        </p:nvSpPr>
        <p:spPr>
          <a:xfrm>
            <a:off x="349008" y="912896"/>
            <a:ext cx="8794992" cy="1102519"/>
          </a:xfrm>
          <a:prstGeom prst="rect">
            <a:avLst/>
          </a:prstGeom>
          <a:noFill/>
        </p:spPr>
        <p:txBody>
          <a:bodyPr vert="horz" lIns="0" tIns="0" rIns="0" bIns="0" rtlCol="0" anchor="ctr">
            <a:noAutofit/>
          </a:bodyPr>
          <a:lstStyle>
            <a:lvl1pPr algn="l" defTabSz="914400" rtl="0" eaLnBrk="1" latinLnBrk="0" hangingPunct="1">
              <a:spcBef>
                <a:spcPct val="0"/>
              </a:spcBef>
              <a:buNone/>
              <a:defRPr sz="3600" kern="1200" baseline="0">
                <a:solidFill>
                  <a:srgbClr val="0072C6"/>
                </a:solidFill>
                <a:latin typeface="+mj-lt"/>
                <a:ea typeface="+mj-ea"/>
                <a:cs typeface="+mj-cs"/>
              </a:defRPr>
            </a:lvl1pPr>
          </a:lstStyle>
          <a:p>
            <a:r>
              <a:rPr lang="en-GB" sz="3100" b="1" dirty="0" smtClean="0">
                <a:solidFill>
                  <a:srgbClr val="0091C9"/>
                </a:solidFill>
                <a:latin typeface="Arial Black" pitchFamily="34" charset="0"/>
                <a:cs typeface="Arial" pitchFamily="34" charset="0"/>
              </a:rPr>
              <a:t>Improving Londoner’s mental health</a:t>
            </a:r>
            <a:r>
              <a:rPr lang="en-GB" sz="1800" dirty="0" smtClean="0">
                <a:solidFill>
                  <a:srgbClr val="0091C9"/>
                </a:solidFill>
                <a:latin typeface="Arial" pitchFamily="34" charset="0"/>
                <a:cs typeface="Arial" pitchFamily="34" charset="0"/>
              </a:rPr>
              <a:t/>
            </a:r>
            <a:br>
              <a:rPr lang="en-GB" sz="1800" dirty="0" smtClean="0">
                <a:solidFill>
                  <a:srgbClr val="0091C9"/>
                </a:solidFill>
                <a:latin typeface="Arial" pitchFamily="34" charset="0"/>
                <a:cs typeface="Arial" pitchFamily="34" charset="0"/>
              </a:rPr>
            </a:br>
            <a:r>
              <a:rPr lang="en-GB" sz="1800" b="1" dirty="0" err="1" smtClean="0">
                <a:solidFill>
                  <a:srgbClr val="0091C9"/>
                </a:solidFill>
                <a:latin typeface="Arial" pitchFamily="34" charset="0"/>
                <a:cs typeface="Arial" pitchFamily="34" charset="0"/>
              </a:rPr>
              <a:t>Sadiq</a:t>
            </a:r>
            <a:r>
              <a:rPr lang="en-GB" sz="1800" b="1" dirty="0" smtClean="0">
                <a:solidFill>
                  <a:srgbClr val="0091C9"/>
                </a:solidFill>
                <a:latin typeface="Arial" pitchFamily="34" charset="0"/>
                <a:cs typeface="Arial" pitchFamily="34" charset="0"/>
              </a:rPr>
              <a:t> Khan, </a:t>
            </a:r>
            <a:r>
              <a:rPr lang="en-GB" sz="1800" i="1" dirty="0" smtClean="0">
                <a:solidFill>
                  <a:srgbClr val="0091C9"/>
                </a:solidFill>
                <a:latin typeface="Arial" pitchFamily="34" charset="0"/>
                <a:cs typeface="Arial" pitchFamily="34" charset="0"/>
              </a:rPr>
              <a:t>Mayor of London</a:t>
            </a:r>
            <a:endParaRPr lang="en-GB" sz="1800" i="1" dirty="0">
              <a:solidFill>
                <a:srgbClr val="0091C9"/>
              </a:solidFill>
              <a:latin typeface="Arial" pitchFamily="34" charset="0"/>
              <a:cs typeface="Arial" pitchFamily="34" charset="0"/>
            </a:endParaRPr>
          </a:p>
        </p:txBody>
      </p:sp>
    </p:spTree>
    <p:extLst>
      <p:ext uri="{BB962C8B-B14F-4D97-AF65-F5344CB8AC3E}">
        <p14:creationId xmlns:p14="http://schemas.microsoft.com/office/powerpoint/2010/main" val="2542887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6</a:t>
            </a:fld>
            <a:endParaRPr lang="en-GB" dirty="0">
              <a:solidFill>
                <a:srgbClr val="3F3F3F">
                  <a:lumMod val="50000"/>
                </a:srgbClr>
              </a:solidFill>
            </a:endParaRPr>
          </a:p>
        </p:txBody>
      </p:sp>
      <p:sp>
        <p:nvSpPr>
          <p:cNvPr id="4" name="Title 4"/>
          <p:cNvSpPr txBox="1">
            <a:spLocks/>
          </p:cNvSpPr>
          <p:nvPr/>
        </p:nvSpPr>
        <p:spPr>
          <a:xfrm>
            <a:off x="335048" y="858272"/>
            <a:ext cx="8808952" cy="1102519"/>
          </a:xfrm>
          <a:prstGeom prst="rect">
            <a:avLst/>
          </a:prstGeom>
          <a:noFill/>
        </p:spPr>
        <p:txBody>
          <a:bodyPr vert="horz" lIns="0" tIns="0" rIns="0" bIns="0" rtlCol="0" anchor="ctr">
            <a:noAutofit/>
          </a:bodyPr>
          <a:lstStyle>
            <a:lvl1pPr algn="l" defTabSz="914400" rtl="0" eaLnBrk="1" latinLnBrk="0" hangingPunct="1">
              <a:spcBef>
                <a:spcPct val="0"/>
              </a:spcBef>
              <a:buNone/>
              <a:defRPr sz="3600" kern="1200" baseline="0">
                <a:solidFill>
                  <a:srgbClr val="0072C6"/>
                </a:solidFill>
                <a:latin typeface="+mj-lt"/>
                <a:ea typeface="+mj-ea"/>
                <a:cs typeface="+mj-cs"/>
              </a:defRPr>
            </a:lvl1pPr>
          </a:lstStyle>
          <a:p>
            <a:r>
              <a:rPr lang="en-GB" sz="3100" dirty="0" smtClean="0">
                <a:solidFill>
                  <a:srgbClr val="0091C9"/>
                </a:solidFill>
                <a:latin typeface="Arial Black" pitchFamily="34" charset="0"/>
                <a:cs typeface="Arial" pitchFamily="34" charset="0"/>
              </a:rPr>
              <a:t>Improving Londoner’s mental health</a:t>
            </a:r>
            <a:r>
              <a:rPr lang="en-GB" sz="1800" dirty="0" smtClean="0">
                <a:solidFill>
                  <a:srgbClr val="0091C9"/>
                </a:solidFill>
                <a:latin typeface="Arial" pitchFamily="34" charset="0"/>
                <a:cs typeface="Arial" pitchFamily="34" charset="0"/>
              </a:rPr>
              <a:t/>
            </a:r>
            <a:br>
              <a:rPr lang="en-GB" sz="1800" dirty="0" smtClean="0">
                <a:solidFill>
                  <a:srgbClr val="0091C9"/>
                </a:solidFill>
                <a:latin typeface="Arial" pitchFamily="34" charset="0"/>
                <a:cs typeface="Arial" pitchFamily="34" charset="0"/>
              </a:rPr>
            </a:br>
            <a:r>
              <a:rPr lang="en-GB" sz="1800" b="1" dirty="0" smtClean="0">
                <a:solidFill>
                  <a:srgbClr val="0091C9"/>
                </a:solidFill>
                <a:latin typeface="Arial" pitchFamily="34" charset="0"/>
                <a:cs typeface="Arial" pitchFamily="34" charset="0"/>
              </a:rPr>
              <a:t>Cllr. Sarah Hayward, </a:t>
            </a:r>
            <a:r>
              <a:rPr lang="en-GB" sz="1800" i="1" dirty="0" smtClean="0">
                <a:solidFill>
                  <a:srgbClr val="0091C9"/>
                </a:solidFill>
                <a:latin typeface="Arial" pitchFamily="34" charset="0"/>
                <a:cs typeface="Arial" pitchFamily="34" charset="0"/>
              </a:rPr>
              <a:t>Leader of London Borough of Camden and London Health Board Member</a:t>
            </a:r>
            <a:endParaRPr lang="en-GB" sz="1800" i="1" dirty="0">
              <a:solidFill>
                <a:srgbClr val="0091C9"/>
              </a:solidFill>
              <a:latin typeface="Arial" pitchFamily="34" charset="0"/>
              <a:cs typeface="Arial" pitchFamily="34" charset="0"/>
            </a:endParaRPr>
          </a:p>
        </p:txBody>
      </p:sp>
    </p:spTree>
    <p:extLst>
      <p:ext uri="{BB962C8B-B14F-4D97-AF65-F5344CB8AC3E}">
        <p14:creationId xmlns:p14="http://schemas.microsoft.com/office/powerpoint/2010/main" val="2542887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7</a:t>
            </a:fld>
            <a:endParaRPr lang="en-GB" dirty="0">
              <a:solidFill>
                <a:srgbClr val="3F3F3F">
                  <a:lumMod val="50000"/>
                </a:srgbClr>
              </a:solidFill>
            </a:endParaRPr>
          </a:p>
        </p:txBody>
      </p:sp>
      <p:sp>
        <p:nvSpPr>
          <p:cNvPr id="4" name="Title 4"/>
          <p:cNvSpPr txBox="1">
            <a:spLocks/>
          </p:cNvSpPr>
          <p:nvPr/>
        </p:nvSpPr>
        <p:spPr>
          <a:xfrm>
            <a:off x="188464" y="870113"/>
            <a:ext cx="8955536" cy="1102519"/>
          </a:xfrm>
          <a:prstGeom prst="rect">
            <a:avLst/>
          </a:prstGeom>
          <a:noFill/>
        </p:spPr>
        <p:txBody>
          <a:bodyPr vert="horz" lIns="0" tIns="0" rIns="0" bIns="0" rtlCol="0" anchor="ctr">
            <a:noAutofit/>
          </a:bodyPr>
          <a:lstStyle>
            <a:lvl1pPr algn="l" defTabSz="914400" rtl="0" eaLnBrk="1" latinLnBrk="0" hangingPunct="1">
              <a:spcBef>
                <a:spcPct val="0"/>
              </a:spcBef>
              <a:buNone/>
              <a:defRPr sz="3600" kern="1200" baseline="0">
                <a:solidFill>
                  <a:srgbClr val="0072C6"/>
                </a:solidFill>
                <a:latin typeface="+mj-lt"/>
                <a:ea typeface="+mj-ea"/>
                <a:cs typeface="+mj-cs"/>
              </a:defRPr>
            </a:lvl1pPr>
          </a:lstStyle>
          <a:p>
            <a:r>
              <a:rPr lang="en-GB" sz="3100" b="1" dirty="0" smtClean="0">
                <a:solidFill>
                  <a:srgbClr val="0091C9"/>
                </a:solidFill>
                <a:latin typeface="Arial Black" pitchFamily="34" charset="0"/>
                <a:cs typeface="Arial" pitchFamily="34" charset="0"/>
              </a:rPr>
              <a:t>A whole system approach to change</a:t>
            </a:r>
          </a:p>
          <a:p>
            <a:r>
              <a:rPr lang="en-GB" sz="1800" b="1" dirty="0" smtClean="0">
                <a:solidFill>
                  <a:srgbClr val="0091C9"/>
                </a:solidFill>
                <a:latin typeface="Arial" pitchFamily="34" charset="0"/>
                <a:cs typeface="Arial" pitchFamily="34" charset="0"/>
              </a:rPr>
              <a:t>John Brouder, </a:t>
            </a:r>
            <a:r>
              <a:rPr lang="en-GB" sz="1800" i="1" dirty="0" smtClean="0">
                <a:solidFill>
                  <a:srgbClr val="0091C9"/>
                </a:solidFill>
                <a:latin typeface="Arial" pitchFamily="34" charset="0"/>
                <a:cs typeface="Arial" pitchFamily="34" charset="0"/>
              </a:rPr>
              <a:t>Chief Executive of North East London Foundation Trust </a:t>
            </a:r>
            <a:br>
              <a:rPr lang="en-GB" sz="1800" i="1" dirty="0" smtClean="0">
                <a:solidFill>
                  <a:srgbClr val="0091C9"/>
                </a:solidFill>
                <a:latin typeface="Arial" pitchFamily="34" charset="0"/>
                <a:cs typeface="Arial" pitchFamily="34" charset="0"/>
              </a:rPr>
            </a:br>
            <a:r>
              <a:rPr lang="en-GB" sz="1800" i="1" dirty="0" smtClean="0">
                <a:solidFill>
                  <a:srgbClr val="0091C9"/>
                </a:solidFill>
                <a:latin typeface="Arial" pitchFamily="34" charset="0"/>
                <a:cs typeface="Arial" pitchFamily="34" charset="0"/>
              </a:rPr>
              <a:t>(NELFT), Provider Trust sponsor of London’s crisis care programme</a:t>
            </a:r>
            <a:endParaRPr lang="en-GB" sz="1800" i="1" dirty="0">
              <a:solidFill>
                <a:srgbClr val="0091C9"/>
              </a:solidFill>
              <a:latin typeface="Arial" pitchFamily="34" charset="0"/>
              <a:cs typeface="Arial" pitchFamily="34" charset="0"/>
            </a:endParaRPr>
          </a:p>
        </p:txBody>
      </p:sp>
    </p:spTree>
    <p:extLst>
      <p:ext uri="{BB962C8B-B14F-4D97-AF65-F5344CB8AC3E}">
        <p14:creationId xmlns:p14="http://schemas.microsoft.com/office/powerpoint/2010/main" val="665189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8</a:t>
            </a:fld>
            <a:endParaRPr lang="en-GB" dirty="0">
              <a:solidFill>
                <a:srgbClr val="3F3F3F">
                  <a:lumMod val="50000"/>
                </a:srgbClr>
              </a:solidFill>
            </a:endParaRPr>
          </a:p>
        </p:txBody>
      </p:sp>
      <p:sp>
        <p:nvSpPr>
          <p:cNvPr id="4" name="Title 4"/>
          <p:cNvSpPr txBox="1">
            <a:spLocks/>
          </p:cNvSpPr>
          <p:nvPr/>
        </p:nvSpPr>
        <p:spPr>
          <a:xfrm>
            <a:off x="272226" y="858272"/>
            <a:ext cx="8871774" cy="1102519"/>
          </a:xfrm>
          <a:prstGeom prst="rect">
            <a:avLst/>
          </a:prstGeom>
          <a:noFill/>
        </p:spPr>
        <p:txBody>
          <a:bodyPr vert="horz" lIns="0" tIns="0" rIns="0" bIns="0" rtlCol="0" anchor="ctr">
            <a:noAutofit/>
          </a:bodyPr>
          <a:lstStyle>
            <a:lvl1pPr algn="l" defTabSz="914400" rtl="0" eaLnBrk="1" latinLnBrk="0" hangingPunct="1">
              <a:spcBef>
                <a:spcPct val="0"/>
              </a:spcBef>
              <a:buNone/>
              <a:defRPr sz="3600" kern="1200" baseline="0">
                <a:solidFill>
                  <a:srgbClr val="0072C6"/>
                </a:solidFill>
                <a:latin typeface="+mj-lt"/>
                <a:ea typeface="+mj-ea"/>
                <a:cs typeface="+mj-cs"/>
              </a:defRPr>
            </a:lvl1pPr>
          </a:lstStyle>
          <a:p>
            <a:r>
              <a:rPr lang="en-GB" sz="3100" dirty="0" smtClean="0">
                <a:solidFill>
                  <a:srgbClr val="0091C9"/>
                </a:solidFill>
                <a:latin typeface="Arial Black" pitchFamily="34" charset="0"/>
                <a:cs typeface="Arial" pitchFamily="34" charset="0"/>
              </a:rPr>
              <a:t>Successes across London’s crisis care system</a:t>
            </a:r>
            <a:r>
              <a:rPr lang="en-GB" sz="1800" dirty="0" smtClean="0">
                <a:solidFill>
                  <a:srgbClr val="0091C9"/>
                </a:solidFill>
                <a:latin typeface="Arial" pitchFamily="34" charset="0"/>
                <a:cs typeface="Arial" pitchFamily="34" charset="0"/>
              </a:rPr>
              <a:t/>
            </a:r>
            <a:br>
              <a:rPr lang="en-GB" sz="1800" dirty="0" smtClean="0">
                <a:solidFill>
                  <a:srgbClr val="0091C9"/>
                </a:solidFill>
                <a:latin typeface="Arial" pitchFamily="34" charset="0"/>
                <a:cs typeface="Arial" pitchFamily="34" charset="0"/>
              </a:rPr>
            </a:br>
            <a:r>
              <a:rPr lang="en-GB" sz="1800" b="1" dirty="0" err="1" smtClean="0">
                <a:solidFill>
                  <a:srgbClr val="0091C9"/>
                </a:solidFill>
                <a:latin typeface="Arial" pitchFamily="34" charset="0"/>
                <a:cs typeface="Arial" pitchFamily="34" charset="0"/>
              </a:rPr>
              <a:t>Fionna</a:t>
            </a:r>
            <a:r>
              <a:rPr lang="en-GB" sz="1800" b="1" dirty="0" smtClean="0">
                <a:solidFill>
                  <a:srgbClr val="0091C9"/>
                </a:solidFill>
                <a:latin typeface="Arial" pitchFamily="34" charset="0"/>
                <a:cs typeface="Arial" pitchFamily="34" charset="0"/>
              </a:rPr>
              <a:t> Moore,</a:t>
            </a:r>
            <a:r>
              <a:rPr lang="en-GB" sz="1800" dirty="0" smtClean="0">
                <a:solidFill>
                  <a:srgbClr val="0091C9"/>
                </a:solidFill>
                <a:latin typeface="Arial" pitchFamily="34" charset="0"/>
                <a:cs typeface="Arial" pitchFamily="34" charset="0"/>
              </a:rPr>
              <a:t> </a:t>
            </a:r>
            <a:r>
              <a:rPr lang="en-GB" sz="1800" i="1" dirty="0" smtClean="0">
                <a:solidFill>
                  <a:srgbClr val="0091C9"/>
                </a:solidFill>
                <a:latin typeface="Arial" pitchFamily="34" charset="0"/>
                <a:cs typeface="Arial" pitchFamily="34" charset="0"/>
              </a:rPr>
              <a:t>Chief Executive, London Ambulance Service (LAS)</a:t>
            </a:r>
          </a:p>
          <a:p>
            <a:r>
              <a:rPr lang="en-GB" sz="1800" b="1" dirty="0">
                <a:solidFill>
                  <a:srgbClr val="0091C9"/>
                </a:solidFill>
                <a:latin typeface="Arial" pitchFamily="34" charset="0"/>
                <a:cs typeface="Arial" pitchFamily="34" charset="0"/>
              </a:rPr>
              <a:t>Cmdr. Christine Jones, </a:t>
            </a:r>
            <a:r>
              <a:rPr lang="en-GB" sz="1800" i="1" dirty="0">
                <a:solidFill>
                  <a:srgbClr val="0091C9"/>
                </a:solidFill>
                <a:latin typeface="Arial" pitchFamily="34" charset="0"/>
                <a:cs typeface="Arial" pitchFamily="34" charset="0"/>
              </a:rPr>
              <a:t>Metropolitan </a:t>
            </a:r>
            <a:r>
              <a:rPr lang="en-GB" sz="1800" i="1" dirty="0" smtClean="0">
                <a:solidFill>
                  <a:srgbClr val="0091C9"/>
                </a:solidFill>
                <a:latin typeface="Arial" pitchFamily="34" charset="0"/>
                <a:cs typeface="Arial" pitchFamily="34" charset="0"/>
              </a:rPr>
              <a:t>Police and National Lead for Mental Health</a:t>
            </a:r>
            <a:endParaRPr lang="en-GB" sz="1800" i="1" dirty="0">
              <a:solidFill>
                <a:srgbClr val="0091C9"/>
              </a:solidFill>
              <a:latin typeface="Arial" pitchFamily="34" charset="0"/>
              <a:cs typeface="Arial" pitchFamily="34" charset="0"/>
            </a:endParaRPr>
          </a:p>
        </p:txBody>
      </p:sp>
    </p:spTree>
    <p:extLst>
      <p:ext uri="{BB962C8B-B14F-4D97-AF65-F5344CB8AC3E}">
        <p14:creationId xmlns:p14="http://schemas.microsoft.com/office/powerpoint/2010/main" val="665189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3388" y="141687"/>
            <a:ext cx="8818965" cy="421614"/>
          </a:xfrm>
          <a:prstGeom prst="rect">
            <a:avLst/>
          </a:prstGeom>
          <a:solidFill>
            <a:srgbClr val="0072C6"/>
          </a:solidFill>
          <a:ln w="25400" cap="flat" cmpd="sng" algn="ctr">
            <a:solidFill>
              <a:srgbClr val="0070C0"/>
            </a:solidFill>
            <a:prstDash val="solid"/>
          </a:ln>
          <a:effectLst/>
        </p:spPr>
        <p:txBody>
          <a:bodyPr/>
          <a:lstStyle>
            <a:lvl1pPr marL="95250" indent="0" algn="l" defTabSz="914400" rtl="0" eaLnBrk="1" latinLnBrk="0" hangingPunct="1">
              <a:spcBef>
                <a:spcPts val="600"/>
              </a:spcBef>
              <a:buNone/>
              <a:defRPr sz="2400" kern="1200" baseline="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GB" b="1" dirty="0" smtClean="0">
                <a:solidFill>
                  <a:sysClr val="window" lastClr="FFFFFF"/>
                </a:solidFill>
                <a:latin typeface="Arial Black"/>
              </a:rPr>
              <a:t>LAS overview</a:t>
            </a:r>
            <a:endParaRPr lang="en-GB" b="1" dirty="0">
              <a:solidFill>
                <a:sysClr val="window" lastClr="FFFFFF"/>
              </a:solidFill>
              <a:latin typeface="Arial Black"/>
            </a:endParaRPr>
          </a:p>
        </p:txBody>
      </p:sp>
      <p:sp>
        <p:nvSpPr>
          <p:cNvPr id="9" name="TextBox 8"/>
          <p:cNvSpPr txBox="1"/>
          <p:nvPr/>
        </p:nvSpPr>
        <p:spPr>
          <a:xfrm>
            <a:off x="122359" y="799591"/>
            <a:ext cx="3896391" cy="3970318"/>
          </a:xfrm>
          <a:prstGeom prst="rect">
            <a:avLst/>
          </a:prstGeom>
          <a:noFill/>
        </p:spPr>
        <p:txBody>
          <a:bodyPr wrap="square" rtlCol="0">
            <a:spAutoFit/>
          </a:bodyPr>
          <a:lstStyle/>
          <a:p>
            <a:r>
              <a:rPr lang="en-GB" dirty="0">
                <a:solidFill>
                  <a:prstClr val="black"/>
                </a:solidFill>
                <a:latin typeface="Arial" panose="020B0604020202020204" pitchFamily="34" charset="0"/>
                <a:cs typeface="Arial" panose="020B0604020202020204" pitchFamily="34" charset="0"/>
              </a:rPr>
              <a:t>One of the busiest </a:t>
            </a:r>
            <a:r>
              <a:rPr lang="en-GB" dirty="0" smtClean="0">
                <a:solidFill>
                  <a:prstClr val="black"/>
                </a:solidFill>
                <a:latin typeface="Arial" panose="020B0604020202020204" pitchFamily="34" charset="0"/>
                <a:cs typeface="Arial" panose="020B0604020202020204" pitchFamily="34" charset="0"/>
              </a:rPr>
              <a:t>health services </a:t>
            </a:r>
            <a:r>
              <a:rPr lang="en-GB" dirty="0">
                <a:solidFill>
                  <a:prstClr val="black"/>
                </a:solidFill>
                <a:latin typeface="Arial" panose="020B0604020202020204" pitchFamily="34" charset="0"/>
                <a:cs typeface="Arial" panose="020B0604020202020204" pitchFamily="34" charset="0"/>
              </a:rPr>
              <a:t>in the </a:t>
            </a:r>
            <a:r>
              <a:rPr lang="en-GB" dirty="0" smtClean="0">
                <a:solidFill>
                  <a:prstClr val="black"/>
                </a:solidFill>
                <a:latin typeface="Arial" panose="020B0604020202020204" pitchFamily="34" charset="0"/>
                <a:cs typeface="Arial" panose="020B0604020202020204" pitchFamily="34" charset="0"/>
              </a:rPr>
              <a:t>world catering to a large</a:t>
            </a:r>
            <a:r>
              <a:rPr lang="en-GB" dirty="0">
                <a:solidFill>
                  <a:prstClr val="black"/>
                </a:solidFill>
                <a:latin typeface="Arial" panose="020B0604020202020204" pitchFamily="34" charset="0"/>
                <a:cs typeface="Arial" panose="020B0604020202020204" pitchFamily="34" charset="0"/>
              </a:rPr>
              <a:t>, </a:t>
            </a:r>
            <a:r>
              <a:rPr lang="en-GB" dirty="0" smtClean="0">
                <a:solidFill>
                  <a:prstClr val="black"/>
                </a:solidFill>
                <a:latin typeface="Arial" panose="020B0604020202020204" pitchFamily="34" charset="0"/>
                <a:cs typeface="Arial" panose="020B0604020202020204" pitchFamily="34" charset="0"/>
              </a:rPr>
              <a:t>complex and diverse </a:t>
            </a:r>
            <a:r>
              <a:rPr lang="en-GB" dirty="0">
                <a:solidFill>
                  <a:prstClr val="black"/>
                </a:solidFill>
                <a:latin typeface="Arial" panose="020B0604020202020204" pitchFamily="34" charset="0"/>
                <a:cs typeface="Arial" panose="020B0604020202020204" pitchFamily="34" charset="0"/>
              </a:rPr>
              <a:t>population</a:t>
            </a:r>
          </a:p>
          <a:p>
            <a:pPr marL="342900" indent="-342900">
              <a:buFont typeface="Arial" pitchFamily="34" charset="0"/>
              <a:buChar char="•"/>
            </a:pPr>
            <a:endParaRPr lang="en-GB" sz="900" dirty="0">
              <a:solidFill>
                <a:prstClr val="black"/>
              </a:solidFill>
              <a:latin typeface="Arial" panose="020B0604020202020204" pitchFamily="34" charset="0"/>
              <a:cs typeface="Arial" panose="020B0604020202020204" pitchFamily="34" charset="0"/>
            </a:endParaRPr>
          </a:p>
          <a:p>
            <a:r>
              <a:rPr lang="en-GB" dirty="0">
                <a:solidFill>
                  <a:prstClr val="black"/>
                </a:solidFill>
                <a:latin typeface="Arial" panose="020B0604020202020204" pitchFamily="34" charset="0"/>
                <a:cs typeface="Arial" panose="020B0604020202020204" pitchFamily="34" charset="0"/>
              </a:rPr>
              <a:t>An average </a:t>
            </a:r>
            <a:r>
              <a:rPr lang="en-GB" dirty="0" smtClean="0">
                <a:solidFill>
                  <a:prstClr val="black"/>
                </a:solidFill>
                <a:latin typeface="Arial" panose="020B0604020202020204" pitchFamily="34" charset="0"/>
                <a:cs typeface="Arial" panose="020B0604020202020204" pitchFamily="34" charset="0"/>
              </a:rPr>
              <a:t>day includes:</a:t>
            </a:r>
            <a:endParaRPr lang="en-GB" dirty="0">
              <a:solidFill>
                <a:prstClr val="black"/>
              </a:solidFill>
              <a:latin typeface="Arial" panose="020B0604020202020204" pitchFamily="34" charset="0"/>
              <a:cs typeface="Arial" panose="020B0604020202020204" pitchFamily="34" charset="0"/>
            </a:endParaRPr>
          </a:p>
          <a:p>
            <a:pPr marL="216000" indent="-216000">
              <a:buFont typeface="Arial" pitchFamily="34" charset="0"/>
              <a:buChar char="•"/>
            </a:pPr>
            <a:r>
              <a:rPr lang="en-GB" dirty="0">
                <a:solidFill>
                  <a:prstClr val="black"/>
                </a:solidFill>
                <a:latin typeface="Arial" panose="020B0604020202020204" pitchFamily="34" charset="0"/>
                <a:cs typeface="Arial" panose="020B0604020202020204" pitchFamily="34" charset="0"/>
              </a:rPr>
              <a:t>4,879 emergency calls (increase 6-7% </a:t>
            </a:r>
            <a:r>
              <a:rPr lang="en-GB" dirty="0" smtClean="0">
                <a:solidFill>
                  <a:prstClr val="black"/>
                </a:solidFill>
                <a:latin typeface="Arial" panose="020B0604020202020204" pitchFamily="34" charset="0"/>
                <a:cs typeface="Arial" panose="020B0604020202020204" pitchFamily="34" charset="0"/>
              </a:rPr>
              <a:t>pa)</a:t>
            </a:r>
            <a:endParaRPr lang="en-GB" dirty="0">
              <a:solidFill>
                <a:prstClr val="black"/>
              </a:solidFill>
              <a:latin typeface="Arial" panose="020B0604020202020204" pitchFamily="34" charset="0"/>
              <a:cs typeface="Arial" panose="020B0604020202020204" pitchFamily="34" charset="0"/>
            </a:endParaRPr>
          </a:p>
          <a:p>
            <a:pPr marL="216000" indent="-216000">
              <a:buFont typeface="Arial" pitchFamily="34" charset="0"/>
              <a:buChar char="•"/>
            </a:pPr>
            <a:r>
              <a:rPr lang="en-GB" dirty="0">
                <a:solidFill>
                  <a:prstClr val="black"/>
                </a:solidFill>
                <a:latin typeface="Arial" panose="020B0604020202020204" pitchFamily="34" charset="0"/>
                <a:cs typeface="Arial" panose="020B0604020202020204" pitchFamily="34" charset="0"/>
              </a:rPr>
              <a:t>2,971 patients</a:t>
            </a:r>
          </a:p>
          <a:p>
            <a:pPr marL="216000" indent="-216000">
              <a:buFont typeface="Arial" pitchFamily="34" charset="0"/>
              <a:buChar char="•"/>
            </a:pPr>
            <a:r>
              <a:rPr lang="en-GB" b="1" dirty="0">
                <a:solidFill>
                  <a:srgbClr val="0070C0"/>
                </a:solidFill>
                <a:latin typeface="Arial" panose="020B0604020202020204" pitchFamily="34" charset="0"/>
                <a:cs typeface="Arial" panose="020B0604020202020204" pitchFamily="34" charset="0"/>
              </a:rPr>
              <a:t>385 patients in mental health </a:t>
            </a:r>
            <a:r>
              <a:rPr lang="en-GB" b="1" dirty="0" smtClean="0">
                <a:solidFill>
                  <a:srgbClr val="0070C0"/>
                </a:solidFill>
                <a:latin typeface="Arial" panose="020B0604020202020204" pitchFamily="34" charset="0"/>
                <a:cs typeface="Arial" panose="020B0604020202020204" pitchFamily="34" charset="0"/>
              </a:rPr>
              <a:t>crisis</a:t>
            </a:r>
          </a:p>
          <a:p>
            <a:pPr marL="342900" indent="-342900">
              <a:buFont typeface="Arial" pitchFamily="34" charset="0"/>
              <a:buChar char="•"/>
            </a:pPr>
            <a:endParaRPr lang="en-GB" sz="900" dirty="0">
              <a:solidFill>
                <a:prstClr val="black"/>
              </a:solidFill>
              <a:latin typeface="Arial" panose="020B0604020202020204" pitchFamily="34" charset="0"/>
              <a:cs typeface="Arial" panose="020B0604020202020204" pitchFamily="34" charset="0"/>
            </a:endParaRPr>
          </a:p>
          <a:p>
            <a:r>
              <a:rPr lang="en-GB" dirty="0">
                <a:solidFill>
                  <a:prstClr val="black"/>
                </a:solidFill>
                <a:latin typeface="Arial" panose="020B0604020202020204" pitchFamily="34" charset="0"/>
                <a:cs typeface="Arial" panose="020B0604020202020204" pitchFamily="34" charset="0"/>
              </a:rPr>
              <a:t>Close </a:t>
            </a:r>
            <a:r>
              <a:rPr lang="en-GB" dirty="0" smtClean="0">
                <a:solidFill>
                  <a:prstClr val="black"/>
                </a:solidFill>
                <a:latin typeface="Arial" panose="020B0604020202020204" pitchFamily="34" charset="0"/>
                <a:cs typeface="Arial" panose="020B0604020202020204" pitchFamily="34" charset="0"/>
              </a:rPr>
              <a:t>partnerships </a:t>
            </a:r>
            <a:r>
              <a:rPr lang="en-GB" dirty="0">
                <a:solidFill>
                  <a:prstClr val="black"/>
                </a:solidFill>
                <a:latin typeface="Arial" panose="020B0604020202020204" pitchFamily="34" charset="0"/>
                <a:cs typeface="Arial" panose="020B0604020202020204" pitchFamily="34" charset="0"/>
              </a:rPr>
              <a:t>with key stakeholders across the health, social care and justice system </a:t>
            </a:r>
            <a:r>
              <a:rPr lang="en-GB" dirty="0" smtClean="0">
                <a:solidFill>
                  <a:prstClr val="black"/>
                </a:solidFill>
                <a:latin typeface="Arial" panose="020B0604020202020204" pitchFamily="34" charset="0"/>
                <a:cs typeface="Arial" panose="020B0604020202020204" pitchFamily="34" charset="0"/>
              </a:rPr>
              <a:t>is essential</a:t>
            </a:r>
            <a:endParaRPr lang="en-GB" dirty="0">
              <a:solidFill>
                <a:prstClr val="black"/>
              </a:solidFill>
              <a:latin typeface="Arial" panose="020B0604020202020204" pitchFamily="34" charset="0"/>
              <a:cs typeface="Arial" panose="020B0604020202020204" pitchFamily="34" charset="0"/>
            </a:endParaRPr>
          </a:p>
        </p:txBody>
      </p:sp>
      <p:sp>
        <p:nvSpPr>
          <p:cNvPr id="10" name="Slide Number Placeholder 9"/>
          <p:cNvSpPr>
            <a:spLocks noGrp="1"/>
          </p:cNvSpPr>
          <p:nvPr>
            <p:ph type="sldNum" sz="quarter" idx="12"/>
          </p:nvPr>
        </p:nvSpPr>
        <p:spPr>
          <a:xfrm>
            <a:off x="6692811" y="4782183"/>
            <a:ext cx="2133600" cy="273844"/>
          </a:xfrm>
        </p:spPr>
        <p:txBody>
          <a:bodyPr/>
          <a:lstStyle/>
          <a:p>
            <a:fld id="{FB39460C-64C5-4730-93A0-737057C8A1CA}" type="slidenum">
              <a:rPr lang="en-GB" smtClean="0">
                <a:solidFill>
                  <a:prstClr val="black">
                    <a:tint val="75000"/>
                  </a:prstClr>
                </a:solidFill>
              </a:rPr>
              <a:pPr/>
              <a:t>9</a:t>
            </a:fld>
            <a:endParaRPr lang="en-GB" dirty="0">
              <a:solidFill>
                <a:prstClr val="black">
                  <a:tint val="75000"/>
                </a:prstClr>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7505" y="853521"/>
            <a:ext cx="4741297" cy="3862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6277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Healthy London_Powerpoint template v2">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Healthy London_Powerpoint template v2">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Healthy London_Powerpoint template v2</Template>
  <TotalTime>12412</TotalTime>
  <Words>1251</Words>
  <Application>Microsoft Office PowerPoint</Application>
  <PresentationFormat>On-screen Show (16:9)</PresentationFormat>
  <Paragraphs>119</Paragraphs>
  <Slides>21</Slides>
  <Notes>9</Notes>
  <HiddenSlides>0</HiddenSlides>
  <MMClips>0</MMClips>
  <ScaleCrop>false</ScaleCrop>
  <HeadingPairs>
    <vt:vector size="4" baseType="variant">
      <vt:variant>
        <vt:lpstr>Theme</vt:lpstr>
      </vt:variant>
      <vt:variant>
        <vt:i4>7</vt:i4>
      </vt:variant>
      <vt:variant>
        <vt:lpstr>Slide Titles</vt:lpstr>
      </vt:variant>
      <vt:variant>
        <vt:i4>21</vt:i4>
      </vt:variant>
    </vt:vector>
  </HeadingPairs>
  <TitlesOfParts>
    <vt:vector size="28" baseType="lpstr">
      <vt:lpstr>Custom Design</vt:lpstr>
      <vt:lpstr>1_Healthy London_Powerpoint template v2</vt:lpstr>
      <vt:lpstr>2_Office Theme</vt:lpstr>
      <vt:lpstr>1_Office Theme</vt:lpstr>
      <vt:lpstr>2_Healthy London_Powerpoint template v2</vt:lpstr>
      <vt:lpstr>Office Theme</vt:lpstr>
      <vt:lpstr>1_Custom Design</vt:lpstr>
      <vt:lpstr>WELCOME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IMS3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Henderson</dc:creator>
  <cp:lastModifiedBy>Emily Treder</cp:lastModifiedBy>
  <cp:revision>615</cp:revision>
  <cp:lastPrinted>2016-03-30T15:29:58Z</cp:lastPrinted>
  <dcterms:created xsi:type="dcterms:W3CDTF">2016-01-06T09:14:28Z</dcterms:created>
  <dcterms:modified xsi:type="dcterms:W3CDTF">2016-12-11T11:31:40Z</dcterms:modified>
</cp:coreProperties>
</file>