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3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C41B-3288-1948-AFD1-D1CE088FBD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4178-672C-AA4C-8D9C-B31A356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6.w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762000"/>
            <a:ext cx="8286750" cy="584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75" y="238125"/>
            <a:ext cx="365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BTS 5-12 years old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73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781425" cy="4714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BTS &lt;5years 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155699"/>
            <a:ext cx="8699500" cy="56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571875"/>
            <a:ext cx="976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2983">
            <a:off x="4336256" y="1978820"/>
            <a:ext cx="8731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6970">
            <a:off x="5388769" y="2005807"/>
            <a:ext cx="7969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656" y="1660525"/>
            <a:ext cx="2035023" cy="10493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2"/>
                </a:solidFill>
              </a:rPr>
              <a:t>Meter Dose inhaler </a:t>
            </a:r>
          </a:p>
          <a:p>
            <a:pPr algn="ctr" eaLnBrk="1" hangingPunct="1">
              <a:defRPr/>
            </a:pPr>
            <a:r>
              <a:rPr lang="en-GB" u="sng" dirty="0">
                <a:solidFill>
                  <a:schemeClr val="tx2"/>
                </a:solidFill>
              </a:rPr>
              <a:t>Always with Spacer</a:t>
            </a: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449638"/>
            <a:ext cx="9286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0" y="202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GB" sz="1200" b="0" baseline="0">
                <a:ea typeface="Times New Roman" charset="0"/>
                <a:cs typeface="Arial" charset="0"/>
              </a:rPr>
              <a:t> </a:t>
            </a:r>
            <a:r>
              <a:rPr lang="en-GB" sz="900" b="0" baseline="0">
                <a:ea typeface="Times New Roman" charset="0"/>
                <a:cs typeface="Arial" charset="0"/>
              </a:rPr>
              <a:t> </a:t>
            </a:r>
            <a:endParaRPr lang="en-GB" b="0" baseline="0">
              <a:ea typeface="Times New Roman" charset="0"/>
              <a:cs typeface="Arial" charset="0"/>
            </a:endParaRPr>
          </a:p>
        </p:txBody>
      </p:sp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970088"/>
            <a:ext cx="1066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40113"/>
            <a:ext cx="9382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522663"/>
            <a:ext cx="8588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61950" y="3389313"/>
            <a:ext cx="1774825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 err="1">
                <a:solidFill>
                  <a:schemeClr val="tx2"/>
                </a:solidFill>
              </a:rPr>
              <a:t>Accuhaler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40713" y="3614738"/>
            <a:ext cx="635000" cy="355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15325" y="3614738"/>
            <a:ext cx="447675" cy="355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5288" y="5006975"/>
            <a:ext cx="1776412" cy="9159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 err="1">
                <a:solidFill>
                  <a:schemeClr val="tx2"/>
                </a:solidFill>
              </a:rPr>
              <a:t>Turbohaler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8688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81760">
            <a:off x="2404269" y="1913731"/>
            <a:ext cx="795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8460">
            <a:off x="3594100" y="2009775"/>
            <a:ext cx="7508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TextBox 11"/>
          <p:cNvSpPr txBox="1">
            <a:spLocks noChangeArrowheads="1"/>
          </p:cNvSpPr>
          <p:nvPr/>
        </p:nvSpPr>
        <p:spPr bwMode="auto">
          <a:xfrm>
            <a:off x="3417888" y="1609725"/>
            <a:ext cx="103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000"/>
              <a:t>Beclometasone 50mcg</a:t>
            </a:r>
          </a:p>
        </p:txBody>
      </p:sp>
      <p:sp>
        <p:nvSpPr>
          <p:cNvPr id="28691" name="Rectangle 39"/>
          <p:cNvSpPr>
            <a:spLocks noChangeArrowheads="1"/>
          </p:cNvSpPr>
          <p:nvPr/>
        </p:nvSpPr>
        <p:spPr bwMode="auto">
          <a:xfrm>
            <a:off x="5256213" y="1585913"/>
            <a:ext cx="1169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1000"/>
              <a:t>Fluticasone</a:t>
            </a:r>
          </a:p>
          <a:p>
            <a:pPr algn="ctr" eaLnBrk="1" hangingPunct="1"/>
            <a:r>
              <a:rPr lang="en-GB" sz="1000"/>
              <a:t>50, 125 &amp; 250mcg</a:t>
            </a:r>
          </a:p>
          <a:p>
            <a:pPr eaLnBrk="1" hangingPunct="1"/>
            <a:endParaRPr lang="en-GB" sz="1000"/>
          </a:p>
        </p:txBody>
      </p:sp>
      <p:sp>
        <p:nvSpPr>
          <p:cNvPr id="28692" name="Rectangle 40"/>
          <p:cNvSpPr>
            <a:spLocks noChangeArrowheads="1"/>
          </p:cNvSpPr>
          <p:nvPr/>
        </p:nvSpPr>
        <p:spPr bwMode="auto">
          <a:xfrm>
            <a:off x="2317750" y="15684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000"/>
              <a:t>Salbutamol</a:t>
            </a:r>
          </a:p>
          <a:p>
            <a:pPr algn="ctr" eaLnBrk="1" hangingPunct="1"/>
            <a:r>
              <a:rPr lang="en-GB" sz="1000"/>
              <a:t>100mcg</a:t>
            </a:r>
          </a:p>
        </p:txBody>
      </p:sp>
      <p:sp>
        <p:nvSpPr>
          <p:cNvPr id="28693" name="Rectangle 41"/>
          <p:cNvSpPr>
            <a:spLocks noChangeArrowheads="1"/>
          </p:cNvSpPr>
          <p:nvPr/>
        </p:nvSpPr>
        <p:spPr bwMode="auto">
          <a:xfrm>
            <a:off x="6475413" y="1471613"/>
            <a:ext cx="1390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000"/>
              <a:t>Seretide</a:t>
            </a:r>
          </a:p>
          <a:p>
            <a:pPr eaLnBrk="1" hangingPunct="1"/>
            <a:r>
              <a:rPr lang="en-GB" sz="1000"/>
              <a:t>50, 125 &amp; 250</a:t>
            </a:r>
          </a:p>
          <a:p>
            <a:pPr eaLnBrk="1" hangingPunct="1"/>
            <a:r>
              <a:rPr lang="en-GB" sz="1000"/>
              <a:t>Plus 25mcg Salmeterol</a:t>
            </a:r>
          </a:p>
          <a:p>
            <a:pPr eaLnBrk="1" hangingPunct="1"/>
            <a:endParaRPr lang="en-GB" sz="1000"/>
          </a:p>
        </p:txBody>
      </p:sp>
      <p:sp>
        <p:nvSpPr>
          <p:cNvPr id="28694" name="Rectangle 43"/>
          <p:cNvSpPr>
            <a:spLocks noChangeArrowheads="1"/>
          </p:cNvSpPr>
          <p:nvPr/>
        </p:nvSpPr>
        <p:spPr bwMode="auto">
          <a:xfrm>
            <a:off x="6553200" y="3097213"/>
            <a:ext cx="13922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000"/>
              <a:t>Seretide</a:t>
            </a:r>
          </a:p>
          <a:p>
            <a:pPr eaLnBrk="1" hangingPunct="1"/>
            <a:r>
              <a:rPr lang="en-GB" sz="1000"/>
              <a:t>100, 250 &amp; 500</a:t>
            </a:r>
          </a:p>
          <a:p>
            <a:pPr eaLnBrk="1" hangingPunct="1"/>
            <a:r>
              <a:rPr lang="en-GB" sz="1000"/>
              <a:t>Plus 50mcg Salmeterol</a:t>
            </a:r>
          </a:p>
          <a:p>
            <a:pPr eaLnBrk="1" hangingPunct="1"/>
            <a:endParaRPr lang="en-GB" sz="1000"/>
          </a:p>
          <a:p>
            <a:pPr eaLnBrk="1" hangingPunct="1"/>
            <a:endParaRPr lang="en-GB" sz="1000"/>
          </a:p>
        </p:txBody>
      </p:sp>
      <p:sp>
        <p:nvSpPr>
          <p:cNvPr id="28695" name="Rectangle 45"/>
          <p:cNvSpPr>
            <a:spLocks noChangeArrowheads="1"/>
          </p:cNvSpPr>
          <p:nvPr/>
        </p:nvSpPr>
        <p:spPr bwMode="auto">
          <a:xfrm>
            <a:off x="4419600" y="3151188"/>
            <a:ext cx="1130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1000"/>
              <a:t>Fluticasone</a:t>
            </a:r>
          </a:p>
          <a:p>
            <a:pPr algn="ctr" eaLnBrk="1" hangingPunct="1"/>
            <a:r>
              <a:rPr lang="en-GB" sz="1000"/>
              <a:t>50, 100 &amp; 500mcg</a:t>
            </a:r>
          </a:p>
          <a:p>
            <a:pPr eaLnBrk="1" hangingPunct="1"/>
            <a:endParaRPr lang="en-GB" sz="1000"/>
          </a:p>
        </p:txBody>
      </p:sp>
      <p:pic>
        <p:nvPicPr>
          <p:cNvPr id="28696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6435">
            <a:off x="8232775" y="1914526"/>
            <a:ext cx="7508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>
            <a:off x="8285163" y="2028825"/>
            <a:ext cx="633412" cy="3571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358188" y="2028825"/>
            <a:ext cx="449262" cy="3571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9" name="TextBox 56"/>
          <p:cNvSpPr txBox="1">
            <a:spLocks noChangeArrowheads="1"/>
          </p:cNvSpPr>
          <p:nvPr/>
        </p:nvSpPr>
        <p:spPr bwMode="auto">
          <a:xfrm>
            <a:off x="8177213" y="1568450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000"/>
              <a:t>Salmeterol 25mcg</a:t>
            </a:r>
          </a:p>
        </p:txBody>
      </p:sp>
      <p:sp>
        <p:nvSpPr>
          <p:cNvPr id="28700" name="TextBox 57"/>
          <p:cNvSpPr txBox="1">
            <a:spLocks noChangeArrowheads="1"/>
          </p:cNvSpPr>
          <p:nvPr/>
        </p:nvSpPr>
        <p:spPr bwMode="auto">
          <a:xfrm>
            <a:off x="8064500" y="3151188"/>
            <a:ext cx="90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000"/>
              <a:t>Salmeterol</a:t>
            </a:r>
          </a:p>
          <a:p>
            <a:pPr algn="ctr" eaLnBrk="1" hangingPunct="1"/>
            <a:r>
              <a:rPr lang="en-GB" sz="1000"/>
              <a:t>50mcg</a:t>
            </a:r>
          </a:p>
        </p:txBody>
      </p:sp>
      <p:pic>
        <p:nvPicPr>
          <p:cNvPr id="2870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5078413"/>
            <a:ext cx="9175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091113"/>
            <a:ext cx="873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5037138"/>
            <a:ext cx="1076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704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5094288"/>
            <a:ext cx="933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8301038" y="5311775"/>
            <a:ext cx="635000" cy="357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375650" y="5311775"/>
            <a:ext cx="463550" cy="357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7" name="Rectangle 66"/>
          <p:cNvSpPr>
            <a:spLocks noChangeArrowheads="1"/>
          </p:cNvSpPr>
          <p:nvPr/>
        </p:nvSpPr>
        <p:spPr bwMode="auto">
          <a:xfrm>
            <a:off x="2535238" y="4818063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000"/>
              <a:t>Bricanyl</a:t>
            </a:r>
          </a:p>
          <a:p>
            <a:pPr eaLnBrk="1" hangingPunct="1"/>
            <a:r>
              <a:rPr lang="en-GB" sz="1000"/>
              <a:t>500mcg</a:t>
            </a:r>
          </a:p>
        </p:txBody>
      </p:sp>
      <p:sp>
        <p:nvSpPr>
          <p:cNvPr id="28708" name="Rectangle 67"/>
          <p:cNvSpPr>
            <a:spLocks noChangeArrowheads="1"/>
          </p:cNvSpPr>
          <p:nvPr/>
        </p:nvSpPr>
        <p:spPr bwMode="auto">
          <a:xfrm>
            <a:off x="4479925" y="4791075"/>
            <a:ext cx="120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000"/>
              <a:t>Pulmicort</a:t>
            </a:r>
          </a:p>
          <a:p>
            <a:pPr eaLnBrk="1" hangingPunct="1"/>
            <a:r>
              <a:rPr lang="en-GB" sz="1000"/>
              <a:t>100, 200 &amp; 400mcg</a:t>
            </a:r>
          </a:p>
        </p:txBody>
      </p:sp>
      <p:sp>
        <p:nvSpPr>
          <p:cNvPr id="28709" name="Rectangle 68"/>
          <p:cNvSpPr>
            <a:spLocks noChangeArrowheads="1"/>
          </p:cNvSpPr>
          <p:nvPr/>
        </p:nvSpPr>
        <p:spPr bwMode="auto">
          <a:xfrm>
            <a:off x="6384925" y="4637088"/>
            <a:ext cx="1360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1000"/>
              <a:t>Symbicort</a:t>
            </a:r>
          </a:p>
          <a:p>
            <a:pPr algn="ctr" eaLnBrk="1" hangingPunct="1"/>
            <a:r>
              <a:rPr lang="en-GB" sz="1000"/>
              <a:t>100/6, 200/6 &amp;</a:t>
            </a:r>
          </a:p>
          <a:p>
            <a:pPr algn="ctr" eaLnBrk="1" hangingPunct="1"/>
            <a:r>
              <a:rPr lang="en-GB" sz="1000"/>
              <a:t> 400/12mcg</a:t>
            </a:r>
          </a:p>
        </p:txBody>
      </p:sp>
      <p:sp>
        <p:nvSpPr>
          <p:cNvPr id="28710" name="Rectangle 69"/>
          <p:cNvSpPr>
            <a:spLocks noChangeArrowheads="1"/>
          </p:cNvSpPr>
          <p:nvPr/>
        </p:nvSpPr>
        <p:spPr bwMode="auto">
          <a:xfrm>
            <a:off x="8159750" y="4713288"/>
            <a:ext cx="78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000"/>
              <a:t>Formoterol</a:t>
            </a:r>
          </a:p>
          <a:p>
            <a:pPr algn="ctr" eaLnBrk="1" hangingPunct="1"/>
            <a:r>
              <a:rPr lang="en-GB" sz="1000"/>
              <a:t>6 &amp; 12mcg</a:t>
            </a:r>
          </a:p>
        </p:txBody>
      </p:sp>
      <p:sp>
        <p:nvSpPr>
          <p:cNvPr id="28711" name="TextBox 14"/>
          <p:cNvSpPr txBox="1">
            <a:spLocks noChangeArrowheads="1"/>
          </p:cNvSpPr>
          <p:nvPr/>
        </p:nvSpPr>
        <p:spPr bwMode="auto">
          <a:xfrm>
            <a:off x="107950" y="250032"/>
            <a:ext cx="37154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400"/>
              <a:t>Which Inhaler &amp; What Strength?</a:t>
            </a:r>
          </a:p>
        </p:txBody>
      </p:sp>
      <p:sp>
        <p:nvSpPr>
          <p:cNvPr id="28712" name="Rectangle 15"/>
          <p:cNvSpPr>
            <a:spLocks noChangeArrowheads="1"/>
          </p:cNvSpPr>
          <p:nvPr/>
        </p:nvSpPr>
        <p:spPr bwMode="auto">
          <a:xfrm>
            <a:off x="4265613" y="1625600"/>
            <a:ext cx="103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000"/>
              <a:t>Beclometasone </a:t>
            </a:r>
          </a:p>
          <a:p>
            <a:pPr algn="ctr" eaLnBrk="1" hangingPunct="1"/>
            <a:r>
              <a:rPr lang="en-GB" sz="1000"/>
              <a:t>100mcg</a:t>
            </a:r>
          </a:p>
        </p:txBody>
      </p:sp>
      <p:sp>
        <p:nvSpPr>
          <p:cNvPr id="28713" name="Rectangle 72"/>
          <p:cNvSpPr>
            <a:spLocks noChangeArrowheads="1"/>
          </p:cNvSpPr>
          <p:nvPr/>
        </p:nvSpPr>
        <p:spPr bwMode="auto">
          <a:xfrm>
            <a:off x="2497138" y="3151188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000"/>
              <a:t>Salbutamol</a:t>
            </a:r>
          </a:p>
          <a:p>
            <a:pPr eaLnBrk="1" hangingPunct="1"/>
            <a:r>
              <a:rPr lang="en-GB" sz="1000" u="sng"/>
              <a:t>200</a:t>
            </a:r>
            <a:r>
              <a:rPr lang="en-GB" sz="1000"/>
              <a:t>mcg</a:t>
            </a:r>
          </a:p>
        </p:txBody>
      </p:sp>
      <p:sp>
        <p:nvSpPr>
          <p:cNvPr id="28714" name="TextBox 14"/>
          <p:cNvSpPr txBox="1">
            <a:spLocks noChangeArrowheads="1"/>
          </p:cNvSpPr>
          <p:nvPr/>
        </p:nvSpPr>
        <p:spPr bwMode="auto">
          <a:xfrm>
            <a:off x="2008188" y="1008063"/>
            <a:ext cx="148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Bronchodilator</a:t>
            </a:r>
          </a:p>
        </p:txBody>
      </p:sp>
      <p:sp>
        <p:nvSpPr>
          <p:cNvPr id="28715" name="TextBox 14"/>
          <p:cNvSpPr txBox="1">
            <a:spLocks noChangeArrowheads="1"/>
          </p:cNvSpPr>
          <p:nvPr/>
        </p:nvSpPr>
        <p:spPr bwMode="auto">
          <a:xfrm>
            <a:off x="3592513" y="1008063"/>
            <a:ext cx="235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Inhaled corticosteroid (ICS)</a:t>
            </a:r>
          </a:p>
        </p:txBody>
      </p:sp>
      <p:sp>
        <p:nvSpPr>
          <p:cNvPr id="28716" name="TextBox 14"/>
          <p:cNvSpPr txBox="1">
            <a:spLocks noChangeArrowheads="1"/>
          </p:cNvSpPr>
          <p:nvPr/>
        </p:nvSpPr>
        <p:spPr bwMode="auto">
          <a:xfrm>
            <a:off x="5894388" y="1008063"/>
            <a:ext cx="235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ICS/LABA</a:t>
            </a:r>
          </a:p>
        </p:txBody>
      </p:sp>
      <p:sp>
        <p:nvSpPr>
          <p:cNvPr id="28717" name="TextBox 14"/>
          <p:cNvSpPr txBox="1">
            <a:spLocks noChangeArrowheads="1"/>
          </p:cNvSpPr>
          <p:nvPr/>
        </p:nvSpPr>
        <p:spPr bwMode="auto">
          <a:xfrm>
            <a:off x="7304088" y="1008063"/>
            <a:ext cx="234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LABA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8210550" y="1008063"/>
            <a:ext cx="633413" cy="3571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283575" y="1008063"/>
            <a:ext cx="449263" cy="35718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20" name="Straight Connector 5"/>
          <p:cNvCxnSpPr>
            <a:cxnSpLocks noChangeShapeType="1"/>
          </p:cNvCxnSpPr>
          <p:nvPr/>
        </p:nvCxnSpPr>
        <p:spPr bwMode="auto">
          <a:xfrm>
            <a:off x="3497263" y="1235075"/>
            <a:ext cx="0" cy="4522788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721" name="Straight Connector 51"/>
          <p:cNvCxnSpPr>
            <a:cxnSpLocks noChangeShapeType="1"/>
          </p:cNvCxnSpPr>
          <p:nvPr/>
        </p:nvCxnSpPr>
        <p:spPr bwMode="auto">
          <a:xfrm>
            <a:off x="6384925" y="1262063"/>
            <a:ext cx="0" cy="45212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722" name="Straight Connector 52"/>
          <p:cNvCxnSpPr>
            <a:cxnSpLocks noChangeShapeType="1"/>
          </p:cNvCxnSpPr>
          <p:nvPr/>
        </p:nvCxnSpPr>
        <p:spPr bwMode="auto">
          <a:xfrm>
            <a:off x="7970838" y="1285875"/>
            <a:ext cx="0" cy="4522788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-192087" y="6278047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Nb: Fluticasone is twice the potency of </a:t>
            </a:r>
            <a:r>
              <a:rPr lang="en-US" dirty="0" err="1" smtClean="0"/>
              <a:t>beclamethasone</a:t>
            </a: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4457" y="6335472"/>
            <a:ext cx="2405062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courtesy </a:t>
            </a:r>
            <a:r>
              <a:rPr lang="en-GB" smtClean="0"/>
              <a:t>of UCH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7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Referral criteria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57200" y="1428750"/>
            <a:ext cx="8229600" cy="3746500"/>
            <a:chOff x="588" y="-29"/>
            <a:chExt cx="8167" cy="19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88" y="-27"/>
              <a:ext cx="173" cy="1918"/>
              <a:chOff x="588" y="-27"/>
              <a:chExt cx="173" cy="1918"/>
            </a:xfrm>
          </p:grpSpPr>
          <p:sp>
            <p:nvSpPr>
              <p:cNvPr id="19" name="Freeform 3"/>
              <p:cNvSpPr>
                <a:spLocks/>
              </p:cNvSpPr>
              <p:nvPr/>
            </p:nvSpPr>
            <p:spPr bwMode="auto">
              <a:xfrm>
                <a:off x="588" y="-27"/>
                <a:ext cx="173" cy="1918"/>
              </a:xfrm>
              <a:custGeom>
                <a:avLst/>
                <a:gdLst>
                  <a:gd name="T0" fmla="+- 0 761 588"/>
                  <a:gd name="T1" fmla="*/ T0 w 173"/>
                  <a:gd name="T2" fmla="+- 0 -27 -27"/>
                  <a:gd name="T3" fmla="*/ -27 h 1918"/>
                  <a:gd name="T4" fmla="+- 0 691 588"/>
                  <a:gd name="T5" fmla="*/ T4 w 173"/>
                  <a:gd name="T6" fmla="+- 0 -20 -27"/>
                  <a:gd name="T7" fmla="*/ -20 h 1918"/>
                  <a:gd name="T8" fmla="+- 0 632 588"/>
                  <a:gd name="T9" fmla="*/ T8 w 173"/>
                  <a:gd name="T10" fmla="+- 0 -7 -27"/>
                  <a:gd name="T11" fmla="*/ -7 h 1918"/>
                  <a:gd name="T12" fmla="+- 0 588 588"/>
                  <a:gd name="T13" fmla="*/ T12 w 173"/>
                  <a:gd name="T14" fmla="+- 0 31 -27"/>
                  <a:gd name="T15" fmla="*/ 31 h 1918"/>
                  <a:gd name="T16" fmla="+- 0 588 588"/>
                  <a:gd name="T17" fmla="*/ T16 w 173"/>
                  <a:gd name="T18" fmla="+- 0 1837 -27"/>
                  <a:gd name="T19" fmla="*/ 1837 h 1918"/>
                  <a:gd name="T20" fmla="+- 0 636 588"/>
                  <a:gd name="T21" fmla="*/ T20 w 173"/>
                  <a:gd name="T22" fmla="+- 0 1882 -27"/>
                  <a:gd name="T23" fmla="*/ 1882 h 1918"/>
                  <a:gd name="T24" fmla="+- 0 761 588"/>
                  <a:gd name="T25" fmla="*/ T24 w 173"/>
                  <a:gd name="T26" fmla="+- 0 1891 -27"/>
                  <a:gd name="T27" fmla="*/ 1891 h 1918"/>
                  <a:gd name="T28" fmla="+- 0 761 588"/>
                  <a:gd name="T29" fmla="*/ T28 w 173"/>
                  <a:gd name="T30" fmla="+- 0 -27 -27"/>
                  <a:gd name="T31" fmla="*/ -27 h 19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73" h="1918">
                    <a:moveTo>
                      <a:pt x="173" y="0"/>
                    </a:moveTo>
                    <a:lnTo>
                      <a:pt x="103" y="7"/>
                    </a:lnTo>
                    <a:lnTo>
                      <a:pt x="44" y="20"/>
                    </a:lnTo>
                    <a:lnTo>
                      <a:pt x="0" y="58"/>
                    </a:lnTo>
                    <a:lnTo>
                      <a:pt x="0" y="1864"/>
                    </a:lnTo>
                    <a:lnTo>
                      <a:pt x="48" y="1909"/>
                    </a:lnTo>
                    <a:lnTo>
                      <a:pt x="173" y="191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40B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493" y="-27"/>
              <a:ext cx="173" cy="1918"/>
              <a:chOff x="4493" y="-27"/>
              <a:chExt cx="173" cy="1918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493" y="-27"/>
                <a:ext cx="173" cy="1918"/>
              </a:xfrm>
              <a:custGeom>
                <a:avLst/>
                <a:gdLst>
                  <a:gd name="T0" fmla="+- 0 4493 4493"/>
                  <a:gd name="T1" fmla="*/ T0 w 173"/>
                  <a:gd name="T2" fmla="+- 0 -27 -27"/>
                  <a:gd name="T3" fmla="*/ -27 h 1918"/>
                  <a:gd name="T4" fmla="+- 0 4493 4493"/>
                  <a:gd name="T5" fmla="*/ T4 w 173"/>
                  <a:gd name="T6" fmla="+- 0 1891 -27"/>
                  <a:gd name="T7" fmla="*/ 1891 h 1918"/>
                  <a:gd name="T8" fmla="+- 0 4568 4493"/>
                  <a:gd name="T9" fmla="*/ T8 w 173"/>
                  <a:gd name="T10" fmla="+- 0 1887 -27"/>
                  <a:gd name="T11" fmla="*/ 1887 h 1918"/>
                  <a:gd name="T12" fmla="+- 0 4634 4493"/>
                  <a:gd name="T13" fmla="*/ T12 w 173"/>
                  <a:gd name="T14" fmla="+- 0 1879 -27"/>
                  <a:gd name="T15" fmla="*/ 1879 h 1918"/>
                  <a:gd name="T16" fmla="+- 0 4666 4493"/>
                  <a:gd name="T17" fmla="*/ T16 w 173"/>
                  <a:gd name="T18" fmla="+- 0 31 -27"/>
                  <a:gd name="T19" fmla="*/ 31 h 1918"/>
                  <a:gd name="T20" fmla="+- 0 4665 4493"/>
                  <a:gd name="T21" fmla="*/ T20 w 173"/>
                  <a:gd name="T22" fmla="+- 0 26 -27"/>
                  <a:gd name="T23" fmla="*/ 26 h 1918"/>
                  <a:gd name="T24" fmla="+- 0 4613 4493"/>
                  <a:gd name="T25" fmla="*/ T24 w 173"/>
                  <a:gd name="T26" fmla="+- 0 -10 -27"/>
                  <a:gd name="T27" fmla="*/ -10 h 1918"/>
                  <a:gd name="T28" fmla="+- 0 4552 4493"/>
                  <a:gd name="T29" fmla="*/ T28 w 173"/>
                  <a:gd name="T30" fmla="+- 0 -22 -27"/>
                  <a:gd name="T31" fmla="*/ -22 h 1918"/>
                  <a:gd name="T32" fmla="+- 0 4493 4493"/>
                  <a:gd name="T33" fmla="*/ T32 w 173"/>
                  <a:gd name="T34" fmla="+- 0 -27 -27"/>
                  <a:gd name="T35" fmla="*/ -27 h 19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3" h="1918">
                    <a:moveTo>
                      <a:pt x="0" y="0"/>
                    </a:moveTo>
                    <a:lnTo>
                      <a:pt x="0" y="1918"/>
                    </a:lnTo>
                    <a:lnTo>
                      <a:pt x="75" y="1914"/>
                    </a:lnTo>
                    <a:lnTo>
                      <a:pt x="141" y="1906"/>
                    </a:lnTo>
                    <a:lnTo>
                      <a:pt x="173" y="58"/>
                    </a:lnTo>
                    <a:lnTo>
                      <a:pt x="172" y="53"/>
                    </a:lnTo>
                    <a:lnTo>
                      <a:pt x="120" y="17"/>
                    </a:lnTo>
                    <a:lnTo>
                      <a:pt x="5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588" y="-29"/>
              <a:ext cx="4064" cy="1920"/>
              <a:chOff x="588" y="-29"/>
              <a:chExt cx="4064" cy="1920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588" y="-29"/>
                <a:ext cx="4064" cy="1920"/>
              </a:xfrm>
              <a:custGeom>
                <a:avLst/>
                <a:gdLst>
                  <a:gd name="T0" fmla="+- 0 809 588"/>
                  <a:gd name="T1" fmla="*/ T0 w 4064"/>
                  <a:gd name="T2" fmla="+- 0 -29 -29"/>
                  <a:gd name="T3" fmla="*/ -29 h 1920"/>
                  <a:gd name="T4" fmla="+- 0 732 588"/>
                  <a:gd name="T5" fmla="*/ T4 w 4064"/>
                  <a:gd name="T6" fmla="+- 0 -29 -29"/>
                  <a:gd name="T7" fmla="*/ -29 h 1920"/>
                  <a:gd name="T8" fmla="+- 0 664 588"/>
                  <a:gd name="T9" fmla="*/ T8 w 4064"/>
                  <a:gd name="T10" fmla="+- 0 -27 -29"/>
                  <a:gd name="T11" fmla="*/ -27 h 1920"/>
                  <a:gd name="T12" fmla="+- 0 602 588"/>
                  <a:gd name="T13" fmla="*/ T12 w 4064"/>
                  <a:gd name="T14" fmla="+- 0 -15 -29"/>
                  <a:gd name="T15" fmla="*/ -15 h 1920"/>
                  <a:gd name="T16" fmla="+- 0 588 588"/>
                  <a:gd name="T17" fmla="*/ T16 w 4064"/>
                  <a:gd name="T18" fmla="+- 0 33 -29"/>
                  <a:gd name="T19" fmla="*/ 33 h 1920"/>
                  <a:gd name="T20" fmla="+- 0 588 588"/>
                  <a:gd name="T21" fmla="*/ T20 w 4064"/>
                  <a:gd name="T22" fmla="+- 0 1831 -29"/>
                  <a:gd name="T23" fmla="*/ 1831 h 1920"/>
                  <a:gd name="T24" fmla="+- 0 619 588"/>
                  <a:gd name="T25" fmla="*/ T24 w 4064"/>
                  <a:gd name="T26" fmla="+- 0 1884 -29"/>
                  <a:gd name="T27" fmla="*/ 1884 h 1920"/>
                  <a:gd name="T28" fmla="+- 0 684 588"/>
                  <a:gd name="T29" fmla="*/ T28 w 4064"/>
                  <a:gd name="T30" fmla="+- 0 1890 -29"/>
                  <a:gd name="T31" fmla="*/ 1890 h 1920"/>
                  <a:gd name="T32" fmla="+- 0 747 588"/>
                  <a:gd name="T33" fmla="*/ T32 w 4064"/>
                  <a:gd name="T34" fmla="+- 0 1891 -29"/>
                  <a:gd name="T35" fmla="*/ 1891 h 1920"/>
                  <a:gd name="T36" fmla="+- 0 809 588"/>
                  <a:gd name="T37" fmla="*/ T36 w 4064"/>
                  <a:gd name="T38" fmla="+- 0 1891 -29"/>
                  <a:gd name="T39" fmla="*/ 1891 h 1920"/>
                  <a:gd name="T40" fmla="+- 0 4430 588"/>
                  <a:gd name="T41" fmla="*/ T40 w 4064"/>
                  <a:gd name="T42" fmla="+- 0 1891 -29"/>
                  <a:gd name="T43" fmla="*/ 1891 h 1920"/>
                  <a:gd name="T44" fmla="+- 0 4492 588"/>
                  <a:gd name="T45" fmla="*/ T44 w 4064"/>
                  <a:gd name="T46" fmla="+- 0 1891 -29"/>
                  <a:gd name="T47" fmla="*/ 1891 h 1920"/>
                  <a:gd name="T48" fmla="+- 0 4555 588"/>
                  <a:gd name="T49" fmla="*/ T48 w 4064"/>
                  <a:gd name="T50" fmla="+- 0 1890 -29"/>
                  <a:gd name="T51" fmla="*/ 1890 h 1920"/>
                  <a:gd name="T52" fmla="+- 0 4621 588"/>
                  <a:gd name="T53" fmla="*/ T52 w 4064"/>
                  <a:gd name="T54" fmla="+- 0 1884 -29"/>
                  <a:gd name="T55" fmla="*/ 1884 h 1920"/>
                  <a:gd name="T56" fmla="+- 0 4651 588"/>
                  <a:gd name="T57" fmla="*/ T56 w 4064"/>
                  <a:gd name="T58" fmla="+- 0 1831 -29"/>
                  <a:gd name="T59" fmla="*/ 1831 h 1920"/>
                  <a:gd name="T60" fmla="+- 0 4651 588"/>
                  <a:gd name="T61" fmla="*/ T60 w 4064"/>
                  <a:gd name="T62" fmla="+- 0 33 -29"/>
                  <a:gd name="T63" fmla="*/ 33 h 1920"/>
                  <a:gd name="T64" fmla="+- 0 4624 588"/>
                  <a:gd name="T65" fmla="*/ T64 w 4064"/>
                  <a:gd name="T66" fmla="+- 0 -21 -29"/>
                  <a:gd name="T67" fmla="*/ -21 h 1920"/>
                  <a:gd name="T68" fmla="+- 0 4552 588"/>
                  <a:gd name="T69" fmla="*/ T68 w 4064"/>
                  <a:gd name="T70" fmla="+- 0 -28 -29"/>
                  <a:gd name="T71" fmla="*/ -28 h 1920"/>
                  <a:gd name="T72" fmla="+- 0 4490 588"/>
                  <a:gd name="T73" fmla="*/ T72 w 4064"/>
                  <a:gd name="T74" fmla="+- 0 -29 -29"/>
                  <a:gd name="T75" fmla="*/ -29 h 1920"/>
                  <a:gd name="T76" fmla="+- 0 4430 588"/>
                  <a:gd name="T77" fmla="*/ T76 w 4064"/>
                  <a:gd name="T78" fmla="+- 0 -29 -29"/>
                  <a:gd name="T79" fmla="*/ -29 h 1920"/>
                  <a:gd name="T80" fmla="+- 0 809 588"/>
                  <a:gd name="T81" fmla="*/ T80 w 4064"/>
                  <a:gd name="T82" fmla="+- 0 -29 -29"/>
                  <a:gd name="T83" fmla="*/ -29 h 19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064" h="1920">
                    <a:moveTo>
                      <a:pt x="221" y="0"/>
                    </a:moveTo>
                    <a:lnTo>
                      <a:pt x="144" y="0"/>
                    </a:lnTo>
                    <a:lnTo>
                      <a:pt x="76" y="2"/>
                    </a:lnTo>
                    <a:lnTo>
                      <a:pt x="14" y="14"/>
                    </a:lnTo>
                    <a:lnTo>
                      <a:pt x="0" y="62"/>
                    </a:lnTo>
                    <a:lnTo>
                      <a:pt x="0" y="1860"/>
                    </a:lnTo>
                    <a:lnTo>
                      <a:pt x="31" y="1913"/>
                    </a:lnTo>
                    <a:lnTo>
                      <a:pt x="96" y="1919"/>
                    </a:lnTo>
                    <a:lnTo>
                      <a:pt x="159" y="1920"/>
                    </a:lnTo>
                    <a:lnTo>
                      <a:pt x="221" y="1920"/>
                    </a:lnTo>
                    <a:lnTo>
                      <a:pt x="3842" y="1920"/>
                    </a:lnTo>
                    <a:lnTo>
                      <a:pt x="3904" y="1920"/>
                    </a:lnTo>
                    <a:lnTo>
                      <a:pt x="3967" y="1919"/>
                    </a:lnTo>
                    <a:lnTo>
                      <a:pt x="4033" y="1913"/>
                    </a:lnTo>
                    <a:lnTo>
                      <a:pt x="4063" y="1860"/>
                    </a:lnTo>
                    <a:lnTo>
                      <a:pt x="4063" y="62"/>
                    </a:lnTo>
                    <a:lnTo>
                      <a:pt x="4036" y="8"/>
                    </a:lnTo>
                    <a:lnTo>
                      <a:pt x="3964" y="1"/>
                    </a:lnTo>
                    <a:lnTo>
                      <a:pt x="3902" y="0"/>
                    </a:lnTo>
                    <a:lnTo>
                      <a:pt x="3842" y="0"/>
                    </a:lnTo>
                    <a:lnTo>
                      <a:pt x="221" y="0"/>
                    </a:lnTo>
                  </a:path>
                </a:pathLst>
              </a:custGeom>
              <a:noFill/>
              <a:ln w="8975">
                <a:solidFill>
                  <a:srgbClr val="221F1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678" y="-27"/>
              <a:ext cx="173" cy="1918"/>
              <a:chOff x="4678" y="-27"/>
              <a:chExt cx="173" cy="1918"/>
            </a:xfrm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4678" y="-27"/>
                <a:ext cx="173" cy="1918"/>
              </a:xfrm>
              <a:custGeom>
                <a:avLst/>
                <a:gdLst>
                  <a:gd name="T0" fmla="+- 0 4850 4678"/>
                  <a:gd name="T1" fmla="*/ T0 w 173"/>
                  <a:gd name="T2" fmla="+- 0 -27 -27"/>
                  <a:gd name="T3" fmla="*/ -27 h 1918"/>
                  <a:gd name="T4" fmla="+- 0 4780 4678"/>
                  <a:gd name="T5" fmla="*/ T4 w 173"/>
                  <a:gd name="T6" fmla="+- 0 -20 -27"/>
                  <a:gd name="T7" fmla="*/ -20 h 1918"/>
                  <a:gd name="T8" fmla="+- 0 4721 4678"/>
                  <a:gd name="T9" fmla="*/ T8 w 173"/>
                  <a:gd name="T10" fmla="+- 0 -7 -27"/>
                  <a:gd name="T11" fmla="*/ -7 h 1918"/>
                  <a:gd name="T12" fmla="+- 0 4678 4678"/>
                  <a:gd name="T13" fmla="*/ T12 w 173"/>
                  <a:gd name="T14" fmla="+- 0 31 -27"/>
                  <a:gd name="T15" fmla="*/ 31 h 1918"/>
                  <a:gd name="T16" fmla="+- 0 4678 4678"/>
                  <a:gd name="T17" fmla="*/ T16 w 173"/>
                  <a:gd name="T18" fmla="+- 0 1837 -27"/>
                  <a:gd name="T19" fmla="*/ 1837 h 1918"/>
                  <a:gd name="T20" fmla="+- 0 4726 4678"/>
                  <a:gd name="T21" fmla="*/ T20 w 173"/>
                  <a:gd name="T22" fmla="+- 0 1882 -27"/>
                  <a:gd name="T23" fmla="*/ 1882 h 1918"/>
                  <a:gd name="T24" fmla="+- 0 4850 4678"/>
                  <a:gd name="T25" fmla="*/ T24 w 173"/>
                  <a:gd name="T26" fmla="+- 0 1891 -27"/>
                  <a:gd name="T27" fmla="*/ 1891 h 1918"/>
                  <a:gd name="T28" fmla="+- 0 4850 4678"/>
                  <a:gd name="T29" fmla="*/ T28 w 173"/>
                  <a:gd name="T30" fmla="+- 0 -27 -27"/>
                  <a:gd name="T31" fmla="*/ -27 h 19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73" h="1918">
                    <a:moveTo>
                      <a:pt x="172" y="0"/>
                    </a:moveTo>
                    <a:lnTo>
                      <a:pt x="102" y="7"/>
                    </a:lnTo>
                    <a:lnTo>
                      <a:pt x="43" y="20"/>
                    </a:lnTo>
                    <a:lnTo>
                      <a:pt x="0" y="58"/>
                    </a:lnTo>
                    <a:lnTo>
                      <a:pt x="0" y="1864"/>
                    </a:lnTo>
                    <a:lnTo>
                      <a:pt x="48" y="1909"/>
                    </a:lnTo>
                    <a:lnTo>
                      <a:pt x="172" y="1918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40B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8582" y="-27"/>
              <a:ext cx="173" cy="1918"/>
              <a:chOff x="8582" y="-27"/>
              <a:chExt cx="173" cy="1918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8582" y="-27"/>
                <a:ext cx="173" cy="1918"/>
              </a:xfrm>
              <a:custGeom>
                <a:avLst/>
                <a:gdLst>
                  <a:gd name="T0" fmla="+- 0 8582 8582"/>
                  <a:gd name="T1" fmla="*/ T0 w 173"/>
                  <a:gd name="T2" fmla="+- 0 -27 -27"/>
                  <a:gd name="T3" fmla="*/ -27 h 1918"/>
                  <a:gd name="T4" fmla="+- 0 8582 8582"/>
                  <a:gd name="T5" fmla="*/ T4 w 173"/>
                  <a:gd name="T6" fmla="+- 0 1891 -27"/>
                  <a:gd name="T7" fmla="*/ 1891 h 1918"/>
                  <a:gd name="T8" fmla="+- 0 8658 8582"/>
                  <a:gd name="T9" fmla="*/ T8 w 173"/>
                  <a:gd name="T10" fmla="+- 0 1887 -27"/>
                  <a:gd name="T11" fmla="*/ 1887 h 1918"/>
                  <a:gd name="T12" fmla="+- 0 8724 8582"/>
                  <a:gd name="T13" fmla="*/ T12 w 173"/>
                  <a:gd name="T14" fmla="+- 0 1879 -27"/>
                  <a:gd name="T15" fmla="*/ 1879 h 1918"/>
                  <a:gd name="T16" fmla="+- 0 8755 8582"/>
                  <a:gd name="T17" fmla="*/ T16 w 173"/>
                  <a:gd name="T18" fmla="+- 0 31 -27"/>
                  <a:gd name="T19" fmla="*/ 31 h 1918"/>
                  <a:gd name="T20" fmla="+- 0 8755 8582"/>
                  <a:gd name="T21" fmla="*/ T20 w 173"/>
                  <a:gd name="T22" fmla="+- 0 26 -27"/>
                  <a:gd name="T23" fmla="*/ 26 h 1918"/>
                  <a:gd name="T24" fmla="+- 0 8702 8582"/>
                  <a:gd name="T25" fmla="*/ T24 w 173"/>
                  <a:gd name="T26" fmla="+- 0 -10 -27"/>
                  <a:gd name="T27" fmla="*/ -10 h 1918"/>
                  <a:gd name="T28" fmla="+- 0 8642 8582"/>
                  <a:gd name="T29" fmla="*/ T28 w 173"/>
                  <a:gd name="T30" fmla="+- 0 -22 -27"/>
                  <a:gd name="T31" fmla="*/ -22 h 1918"/>
                  <a:gd name="T32" fmla="+- 0 8582 8582"/>
                  <a:gd name="T33" fmla="*/ T32 w 173"/>
                  <a:gd name="T34" fmla="+- 0 -27 -27"/>
                  <a:gd name="T35" fmla="*/ -27 h 19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3" h="1918">
                    <a:moveTo>
                      <a:pt x="0" y="0"/>
                    </a:moveTo>
                    <a:lnTo>
                      <a:pt x="0" y="1918"/>
                    </a:lnTo>
                    <a:lnTo>
                      <a:pt x="76" y="1914"/>
                    </a:lnTo>
                    <a:lnTo>
                      <a:pt x="142" y="1906"/>
                    </a:lnTo>
                    <a:lnTo>
                      <a:pt x="173" y="58"/>
                    </a:lnTo>
                    <a:lnTo>
                      <a:pt x="173" y="53"/>
                    </a:lnTo>
                    <a:lnTo>
                      <a:pt x="120" y="17"/>
                    </a:lnTo>
                    <a:lnTo>
                      <a:pt x="6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886" y="-29"/>
              <a:ext cx="7869" cy="1920"/>
              <a:chOff x="886" y="-29"/>
              <a:chExt cx="7869" cy="1920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678" y="-29"/>
                <a:ext cx="4061" cy="1920"/>
              </a:xfrm>
              <a:custGeom>
                <a:avLst/>
                <a:gdLst>
                  <a:gd name="T0" fmla="+- 0 4898 4678"/>
                  <a:gd name="T1" fmla="*/ T0 w 4061"/>
                  <a:gd name="T2" fmla="+- 0 -29 -29"/>
                  <a:gd name="T3" fmla="*/ -29 h 1920"/>
                  <a:gd name="T4" fmla="+- 0 4821 4678"/>
                  <a:gd name="T5" fmla="*/ T4 w 4061"/>
                  <a:gd name="T6" fmla="+- 0 -29 -29"/>
                  <a:gd name="T7" fmla="*/ -29 h 1920"/>
                  <a:gd name="T8" fmla="+- 0 4753 4678"/>
                  <a:gd name="T9" fmla="*/ T8 w 4061"/>
                  <a:gd name="T10" fmla="+- 0 -27 -29"/>
                  <a:gd name="T11" fmla="*/ -27 h 1920"/>
                  <a:gd name="T12" fmla="+- 0 4692 4678"/>
                  <a:gd name="T13" fmla="*/ T12 w 4061"/>
                  <a:gd name="T14" fmla="+- 0 -15 -29"/>
                  <a:gd name="T15" fmla="*/ -15 h 1920"/>
                  <a:gd name="T16" fmla="+- 0 4678 4678"/>
                  <a:gd name="T17" fmla="*/ T16 w 4061"/>
                  <a:gd name="T18" fmla="+- 0 33 -29"/>
                  <a:gd name="T19" fmla="*/ 33 h 1920"/>
                  <a:gd name="T20" fmla="+- 0 4678 4678"/>
                  <a:gd name="T21" fmla="*/ T20 w 4061"/>
                  <a:gd name="T22" fmla="+- 0 1831 -29"/>
                  <a:gd name="T23" fmla="*/ 1831 h 1920"/>
                  <a:gd name="T24" fmla="+- 0 4708 4678"/>
                  <a:gd name="T25" fmla="*/ T24 w 4061"/>
                  <a:gd name="T26" fmla="+- 0 1884 -29"/>
                  <a:gd name="T27" fmla="*/ 1884 h 1920"/>
                  <a:gd name="T28" fmla="+- 0 4774 4678"/>
                  <a:gd name="T29" fmla="*/ T28 w 4061"/>
                  <a:gd name="T30" fmla="+- 0 1890 -29"/>
                  <a:gd name="T31" fmla="*/ 1890 h 1920"/>
                  <a:gd name="T32" fmla="+- 0 4837 4678"/>
                  <a:gd name="T33" fmla="*/ T32 w 4061"/>
                  <a:gd name="T34" fmla="+- 0 1891 -29"/>
                  <a:gd name="T35" fmla="*/ 1891 h 1920"/>
                  <a:gd name="T36" fmla="+- 0 4898 4678"/>
                  <a:gd name="T37" fmla="*/ T36 w 4061"/>
                  <a:gd name="T38" fmla="+- 0 1891 -29"/>
                  <a:gd name="T39" fmla="*/ 1891 h 1920"/>
                  <a:gd name="T40" fmla="+- 0 8518 4678"/>
                  <a:gd name="T41" fmla="*/ T40 w 4061"/>
                  <a:gd name="T42" fmla="+- 0 1891 -29"/>
                  <a:gd name="T43" fmla="*/ 1891 h 1920"/>
                  <a:gd name="T44" fmla="+- 0 8579 4678"/>
                  <a:gd name="T45" fmla="*/ T44 w 4061"/>
                  <a:gd name="T46" fmla="+- 0 1891 -29"/>
                  <a:gd name="T47" fmla="*/ 1891 h 1920"/>
                  <a:gd name="T48" fmla="+- 0 8642 4678"/>
                  <a:gd name="T49" fmla="*/ T48 w 4061"/>
                  <a:gd name="T50" fmla="+- 0 1890 -29"/>
                  <a:gd name="T51" fmla="*/ 1890 h 1920"/>
                  <a:gd name="T52" fmla="+- 0 8708 4678"/>
                  <a:gd name="T53" fmla="*/ T52 w 4061"/>
                  <a:gd name="T54" fmla="+- 0 1884 -29"/>
                  <a:gd name="T55" fmla="*/ 1884 h 1920"/>
                  <a:gd name="T56" fmla="+- 0 8738 4678"/>
                  <a:gd name="T57" fmla="*/ T56 w 4061"/>
                  <a:gd name="T58" fmla="+- 0 1831 -29"/>
                  <a:gd name="T59" fmla="*/ 1831 h 1920"/>
                  <a:gd name="T60" fmla="+- 0 8738 4678"/>
                  <a:gd name="T61" fmla="*/ T60 w 4061"/>
                  <a:gd name="T62" fmla="+- 0 33 -29"/>
                  <a:gd name="T63" fmla="*/ 33 h 1920"/>
                  <a:gd name="T64" fmla="+- 0 8711 4678"/>
                  <a:gd name="T65" fmla="*/ T64 w 4061"/>
                  <a:gd name="T66" fmla="+- 0 -21 -29"/>
                  <a:gd name="T67" fmla="*/ -21 h 1920"/>
                  <a:gd name="T68" fmla="+- 0 8639 4678"/>
                  <a:gd name="T69" fmla="*/ T68 w 4061"/>
                  <a:gd name="T70" fmla="+- 0 -28 -29"/>
                  <a:gd name="T71" fmla="*/ -28 h 1920"/>
                  <a:gd name="T72" fmla="+- 0 8577 4678"/>
                  <a:gd name="T73" fmla="*/ T72 w 4061"/>
                  <a:gd name="T74" fmla="+- 0 -29 -29"/>
                  <a:gd name="T75" fmla="*/ -29 h 1920"/>
                  <a:gd name="T76" fmla="+- 0 8518 4678"/>
                  <a:gd name="T77" fmla="*/ T76 w 4061"/>
                  <a:gd name="T78" fmla="+- 0 -29 -29"/>
                  <a:gd name="T79" fmla="*/ -29 h 1920"/>
                  <a:gd name="T80" fmla="+- 0 4898 4678"/>
                  <a:gd name="T81" fmla="*/ T80 w 4061"/>
                  <a:gd name="T82" fmla="+- 0 -29 -29"/>
                  <a:gd name="T83" fmla="*/ -29 h 19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061" h="1920">
                    <a:moveTo>
                      <a:pt x="220" y="0"/>
                    </a:moveTo>
                    <a:lnTo>
                      <a:pt x="143" y="0"/>
                    </a:lnTo>
                    <a:lnTo>
                      <a:pt x="75" y="2"/>
                    </a:lnTo>
                    <a:lnTo>
                      <a:pt x="14" y="14"/>
                    </a:lnTo>
                    <a:lnTo>
                      <a:pt x="0" y="62"/>
                    </a:lnTo>
                    <a:lnTo>
                      <a:pt x="0" y="1860"/>
                    </a:lnTo>
                    <a:lnTo>
                      <a:pt x="30" y="1913"/>
                    </a:lnTo>
                    <a:lnTo>
                      <a:pt x="96" y="1919"/>
                    </a:lnTo>
                    <a:lnTo>
                      <a:pt x="159" y="1920"/>
                    </a:lnTo>
                    <a:lnTo>
                      <a:pt x="220" y="1920"/>
                    </a:lnTo>
                    <a:lnTo>
                      <a:pt x="3840" y="1920"/>
                    </a:lnTo>
                    <a:lnTo>
                      <a:pt x="3901" y="1920"/>
                    </a:lnTo>
                    <a:lnTo>
                      <a:pt x="3964" y="1919"/>
                    </a:lnTo>
                    <a:lnTo>
                      <a:pt x="4030" y="1913"/>
                    </a:lnTo>
                    <a:lnTo>
                      <a:pt x="4060" y="1860"/>
                    </a:lnTo>
                    <a:lnTo>
                      <a:pt x="4060" y="62"/>
                    </a:lnTo>
                    <a:lnTo>
                      <a:pt x="4033" y="8"/>
                    </a:lnTo>
                    <a:lnTo>
                      <a:pt x="3961" y="1"/>
                    </a:lnTo>
                    <a:lnTo>
                      <a:pt x="3899" y="0"/>
                    </a:lnTo>
                    <a:lnTo>
                      <a:pt x="3840" y="0"/>
                    </a:lnTo>
                    <a:lnTo>
                      <a:pt x="220" y="0"/>
                    </a:lnTo>
                  </a:path>
                </a:pathLst>
              </a:custGeom>
              <a:noFill/>
              <a:ln w="8975">
                <a:solidFill>
                  <a:srgbClr val="221F1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886" y="54"/>
                <a:ext cx="3491" cy="1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6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Referral to secondary care if: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27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Diagnosis unclear or in doubt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Symptoms present from birth or perinatal lung problem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Excessive vomiting or posseting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Persistent wet or productive cough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Family history of unusual chest disease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Failure to thrive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68000"/>
                  </a:lnSpc>
                  <a:spcBef>
                    <a:spcPts val="338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Nasal polyps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4975" y="54"/>
                <a:ext cx="3780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6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Referral to secondary care if: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363538" lvl="0" indent="-285750" defTabSz="914400" rtl="0" eaLnBrk="1" fontAlgn="base" latinLnBrk="0" hangingPunct="1">
                  <a:lnSpc>
                    <a:spcPct val="100000"/>
                  </a:lnSpc>
                  <a:spcBef>
                    <a:spcPts val="275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Unexpected clinical findings </a:t>
                </a:r>
                <a:r>
                  <a:rPr kumimoji="0" 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eg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 focal signs, abnormal voice or cry, dysphagia, inspiratory stridor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Failure to respond to conventional treatment (particularly inhaled corticosteroids above </a:t>
                </a:r>
                <a:r>
                  <a:rPr kumimoji="0" lang="en-US" sz="1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ÇlÇr ñæí©" charset="0"/>
                  </a:rPr>
                  <a:t>beclometasone</a:t>
                </a: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ÇlÇr ñæí©" charset="0"/>
                  </a:rPr>
                  <a:t> </a:t>
                </a: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400 mcg/day (or equivalent) or frequent use of steroid tablets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)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ÇlÇr ñæí©" charset="0"/>
                </a:endParaRPr>
              </a:p>
              <a:p>
                <a:pPr marL="285750" marR="0" lvl="0" indent="-285750" defTabSz="914400" rtl="0" eaLnBrk="1" fontAlgn="base" latinLnBrk="0" hangingPunct="1">
                  <a:lnSpc>
                    <a:spcPct val="6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221E1F"/>
                    </a:solidFill>
                    <a:effectLst/>
                    <a:latin typeface="+mj-lt"/>
                    <a:ea typeface="ÇlÇr ñæí©" charset="0"/>
                  </a:rPr>
                  <a:t>Parental anxiety or need for reassurance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199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BTS &lt;5years old</vt:lpstr>
      <vt:lpstr>PowerPoint Presentation</vt:lpstr>
      <vt:lpstr>Referral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Rakhee Bhatt</dc:creator>
  <cp:lastModifiedBy>Sara Nelson</cp:lastModifiedBy>
  <cp:revision>5</cp:revision>
  <dcterms:created xsi:type="dcterms:W3CDTF">2016-01-05T20:38:52Z</dcterms:created>
  <dcterms:modified xsi:type="dcterms:W3CDTF">2016-03-30T21:41:20Z</dcterms:modified>
</cp:coreProperties>
</file>