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413" r:id="rId1"/>
  </p:sldMasterIdLst>
  <p:notesMasterIdLst>
    <p:notesMasterId r:id="rId23"/>
  </p:notesMasterIdLst>
  <p:handoutMasterIdLst>
    <p:handoutMasterId r:id="rId24"/>
  </p:handoutMasterIdLst>
  <p:sldIdLst>
    <p:sldId id="1021" r:id="rId2"/>
    <p:sldId id="1032" r:id="rId3"/>
    <p:sldId id="1033" r:id="rId4"/>
    <p:sldId id="1034" r:id="rId5"/>
    <p:sldId id="1014" r:id="rId6"/>
    <p:sldId id="1015" r:id="rId7"/>
    <p:sldId id="1016" r:id="rId8"/>
    <p:sldId id="1017" r:id="rId9"/>
    <p:sldId id="1018" r:id="rId10"/>
    <p:sldId id="1026" r:id="rId11"/>
    <p:sldId id="1019" r:id="rId12"/>
    <p:sldId id="1020" r:id="rId13"/>
    <p:sldId id="1023" r:id="rId14"/>
    <p:sldId id="1024" r:id="rId15"/>
    <p:sldId id="1027" r:id="rId16"/>
    <p:sldId id="1028" r:id="rId17"/>
    <p:sldId id="1029" r:id="rId18"/>
    <p:sldId id="1030" r:id="rId19"/>
    <p:sldId id="1031" r:id="rId20"/>
    <p:sldId id="1025" r:id="rId21"/>
    <p:sldId id="1022" r:id="rId22"/>
  </p:sldIdLst>
  <p:sldSz cx="9144000" cy="6858000" type="screen4x3"/>
  <p:notesSz cx="9926638" cy="6797675"/>
  <p:defaultTextStyle>
    <a:defPPr>
      <a:defRPr lang="en-US"/>
    </a:defPPr>
    <a:lvl1pPr algn="l" rtl="0" fontAlgn="base">
      <a:spcBef>
        <a:spcPct val="0"/>
      </a:spcBef>
      <a:spcAft>
        <a:spcPct val="0"/>
      </a:spcAft>
      <a:defRPr sz="2800" b="1" i="1" kern="1200">
        <a:solidFill>
          <a:schemeClr val="tx1"/>
        </a:solidFill>
        <a:latin typeface="Times"/>
        <a:ea typeface="MS PGothic"/>
        <a:cs typeface="MS PGothic"/>
      </a:defRPr>
    </a:lvl1pPr>
    <a:lvl2pPr marL="457200" algn="l" rtl="0" fontAlgn="base">
      <a:spcBef>
        <a:spcPct val="0"/>
      </a:spcBef>
      <a:spcAft>
        <a:spcPct val="0"/>
      </a:spcAft>
      <a:defRPr sz="2800" b="1" i="1" kern="1200">
        <a:solidFill>
          <a:schemeClr val="tx1"/>
        </a:solidFill>
        <a:latin typeface="Times"/>
        <a:ea typeface="MS PGothic"/>
        <a:cs typeface="MS PGothic"/>
      </a:defRPr>
    </a:lvl2pPr>
    <a:lvl3pPr marL="914400" algn="l" rtl="0" fontAlgn="base">
      <a:spcBef>
        <a:spcPct val="0"/>
      </a:spcBef>
      <a:spcAft>
        <a:spcPct val="0"/>
      </a:spcAft>
      <a:defRPr sz="2800" b="1" i="1" kern="1200">
        <a:solidFill>
          <a:schemeClr val="tx1"/>
        </a:solidFill>
        <a:latin typeface="Times"/>
        <a:ea typeface="MS PGothic"/>
        <a:cs typeface="MS PGothic"/>
      </a:defRPr>
    </a:lvl3pPr>
    <a:lvl4pPr marL="1371600" algn="l" rtl="0" fontAlgn="base">
      <a:spcBef>
        <a:spcPct val="0"/>
      </a:spcBef>
      <a:spcAft>
        <a:spcPct val="0"/>
      </a:spcAft>
      <a:defRPr sz="2800" b="1" i="1" kern="1200">
        <a:solidFill>
          <a:schemeClr val="tx1"/>
        </a:solidFill>
        <a:latin typeface="Times"/>
        <a:ea typeface="MS PGothic"/>
        <a:cs typeface="MS PGothic"/>
      </a:defRPr>
    </a:lvl4pPr>
    <a:lvl5pPr marL="1828800" algn="l" rtl="0" fontAlgn="base">
      <a:spcBef>
        <a:spcPct val="0"/>
      </a:spcBef>
      <a:spcAft>
        <a:spcPct val="0"/>
      </a:spcAft>
      <a:defRPr sz="2800" b="1" i="1" kern="1200">
        <a:solidFill>
          <a:schemeClr val="tx1"/>
        </a:solidFill>
        <a:latin typeface="Times"/>
        <a:ea typeface="MS PGothic"/>
        <a:cs typeface="MS PGothic"/>
      </a:defRPr>
    </a:lvl5pPr>
    <a:lvl6pPr marL="2286000" algn="l" defTabSz="914400" rtl="0" eaLnBrk="1" latinLnBrk="0" hangingPunct="1">
      <a:defRPr sz="2800" b="1" i="1" kern="1200">
        <a:solidFill>
          <a:schemeClr val="tx1"/>
        </a:solidFill>
        <a:latin typeface="Times"/>
        <a:ea typeface="MS PGothic"/>
        <a:cs typeface="MS PGothic"/>
      </a:defRPr>
    </a:lvl6pPr>
    <a:lvl7pPr marL="2743200" algn="l" defTabSz="914400" rtl="0" eaLnBrk="1" latinLnBrk="0" hangingPunct="1">
      <a:defRPr sz="2800" b="1" i="1" kern="1200">
        <a:solidFill>
          <a:schemeClr val="tx1"/>
        </a:solidFill>
        <a:latin typeface="Times"/>
        <a:ea typeface="MS PGothic"/>
        <a:cs typeface="MS PGothic"/>
      </a:defRPr>
    </a:lvl7pPr>
    <a:lvl8pPr marL="3200400" algn="l" defTabSz="914400" rtl="0" eaLnBrk="1" latinLnBrk="0" hangingPunct="1">
      <a:defRPr sz="2800" b="1" i="1" kern="1200">
        <a:solidFill>
          <a:schemeClr val="tx1"/>
        </a:solidFill>
        <a:latin typeface="Times"/>
        <a:ea typeface="MS PGothic"/>
        <a:cs typeface="MS PGothic"/>
      </a:defRPr>
    </a:lvl8pPr>
    <a:lvl9pPr marL="3657600" algn="l" defTabSz="914400" rtl="0" eaLnBrk="1" latinLnBrk="0" hangingPunct="1">
      <a:defRPr sz="2800" b="1" i="1" kern="1200">
        <a:solidFill>
          <a:schemeClr val="tx1"/>
        </a:solidFill>
        <a:latin typeface="Times"/>
        <a:ea typeface="MS PGothic"/>
        <a:cs typeface="MS PGothic"/>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B7"/>
    <a:srgbClr val="5BC13F"/>
    <a:srgbClr val="99FF99"/>
    <a:srgbClr val="0476C1"/>
    <a:srgbClr val="1580C1"/>
    <a:srgbClr val="1581C2"/>
    <a:srgbClr val="1888CE"/>
    <a:srgbClr val="0271C6"/>
    <a:srgbClr val="0088CC"/>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52" autoAdjust="0"/>
    <p:restoredTop sz="83634" autoAdjust="0"/>
  </p:normalViewPr>
  <p:slideViewPr>
    <p:cSldViewPr>
      <p:cViewPr>
        <p:scale>
          <a:sx n="75" d="100"/>
          <a:sy n="75" d="100"/>
        </p:scale>
        <p:origin x="-240" y="-4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4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43021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i="0">
                <a:latin typeface="Times" charset="0"/>
                <a:ea typeface="+mn-ea"/>
                <a:cs typeface="+mn-cs"/>
              </a:defRPr>
            </a:lvl1pPr>
          </a:lstStyle>
          <a:p>
            <a:pPr>
              <a:defRPr/>
            </a:pPr>
            <a:endParaRPr lang="en-GB"/>
          </a:p>
        </p:txBody>
      </p:sp>
      <p:sp>
        <p:nvSpPr>
          <p:cNvPr id="41987" name="Rectangle 3"/>
          <p:cNvSpPr>
            <a:spLocks noGrp="1" noChangeArrowheads="1"/>
          </p:cNvSpPr>
          <p:nvPr>
            <p:ph type="dt" sz="quarter" idx="1"/>
          </p:nvPr>
        </p:nvSpPr>
        <p:spPr bwMode="auto">
          <a:xfrm>
            <a:off x="5621338" y="0"/>
            <a:ext cx="4303712"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i="0">
                <a:latin typeface="Times" charset="0"/>
                <a:ea typeface="+mn-ea"/>
                <a:cs typeface="+mn-cs"/>
              </a:defRPr>
            </a:lvl1pPr>
          </a:lstStyle>
          <a:p>
            <a:pPr>
              <a:defRPr/>
            </a:pPr>
            <a:endParaRPr lang="en-GB"/>
          </a:p>
        </p:txBody>
      </p:sp>
      <p:sp>
        <p:nvSpPr>
          <p:cNvPr id="41988" name="Rectangle 4"/>
          <p:cNvSpPr>
            <a:spLocks noGrp="1" noChangeArrowheads="1"/>
          </p:cNvSpPr>
          <p:nvPr>
            <p:ph type="ftr" sz="quarter" idx="2"/>
          </p:nvPr>
        </p:nvSpPr>
        <p:spPr bwMode="auto">
          <a:xfrm>
            <a:off x="0" y="6456363"/>
            <a:ext cx="430212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i="0">
                <a:latin typeface="Times" charset="0"/>
                <a:ea typeface="+mn-ea"/>
                <a:cs typeface="+mn-cs"/>
              </a:defRPr>
            </a:lvl1pPr>
          </a:lstStyle>
          <a:p>
            <a:pPr>
              <a:defRPr/>
            </a:pPr>
            <a:endParaRPr lang="en-GB"/>
          </a:p>
        </p:txBody>
      </p:sp>
      <p:sp>
        <p:nvSpPr>
          <p:cNvPr id="41989" name="Rectangle 5"/>
          <p:cNvSpPr>
            <a:spLocks noGrp="1" noChangeArrowheads="1"/>
          </p:cNvSpPr>
          <p:nvPr>
            <p:ph type="sldNum" sz="quarter" idx="3"/>
          </p:nvPr>
        </p:nvSpPr>
        <p:spPr bwMode="auto">
          <a:xfrm>
            <a:off x="5621338" y="6456363"/>
            <a:ext cx="4303712"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i="0">
                <a:latin typeface="Times" charset="0"/>
                <a:ea typeface="MS PGothic" charset="-128"/>
                <a:cs typeface="MS PGothic" charset="-128"/>
              </a:defRPr>
            </a:lvl1pPr>
          </a:lstStyle>
          <a:p>
            <a:pPr>
              <a:defRPr/>
            </a:pPr>
            <a:fld id="{6FCFA6A2-9200-4567-80D0-769817C7357B}" type="slidenum">
              <a:rPr lang="en-US"/>
              <a:pPr>
                <a:defRPr/>
              </a:pPr>
              <a:t>‹#›</a:t>
            </a:fld>
            <a:endParaRPr lang="en-US"/>
          </a:p>
        </p:txBody>
      </p:sp>
    </p:spTree>
    <p:extLst>
      <p:ext uri="{BB962C8B-B14F-4D97-AF65-F5344CB8AC3E}">
        <p14:creationId xmlns:p14="http://schemas.microsoft.com/office/powerpoint/2010/main" val="193452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43021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i="0">
                <a:latin typeface="Times" charset="0"/>
                <a:ea typeface="+mn-ea"/>
                <a:cs typeface="+mn-cs"/>
              </a:defRPr>
            </a:lvl1pPr>
          </a:lstStyle>
          <a:p>
            <a:pPr>
              <a:defRPr/>
            </a:pPr>
            <a:endParaRPr lang="en-GB"/>
          </a:p>
        </p:txBody>
      </p:sp>
      <p:sp>
        <p:nvSpPr>
          <p:cNvPr id="74755" name="Rectangle 3"/>
          <p:cNvSpPr>
            <a:spLocks noGrp="1" noChangeArrowheads="1"/>
          </p:cNvSpPr>
          <p:nvPr>
            <p:ph type="dt" idx="1"/>
          </p:nvPr>
        </p:nvSpPr>
        <p:spPr bwMode="auto">
          <a:xfrm>
            <a:off x="5622925" y="0"/>
            <a:ext cx="43021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i="0">
                <a:latin typeface="Times" charset="0"/>
                <a:ea typeface="+mn-ea"/>
                <a:cs typeface="+mn-cs"/>
              </a:defRPr>
            </a:lvl1pPr>
          </a:lstStyle>
          <a:p>
            <a:pPr>
              <a:defRPr/>
            </a:pPr>
            <a:endParaRPr lang="en-GB"/>
          </a:p>
        </p:txBody>
      </p:sp>
      <p:sp>
        <p:nvSpPr>
          <p:cNvPr id="5124" name="Rectangle 4"/>
          <p:cNvSpPr>
            <a:spLocks noGrp="1" noRot="1" noChangeAspect="1" noChangeArrowheads="1" noTextEdit="1"/>
          </p:cNvSpPr>
          <p:nvPr>
            <p:ph type="sldImg" idx="2"/>
          </p:nvPr>
        </p:nvSpPr>
        <p:spPr bwMode="auto">
          <a:xfrm>
            <a:off x="3263900" y="509588"/>
            <a:ext cx="3398838" cy="2549525"/>
          </a:xfrm>
          <a:prstGeom prst="rect">
            <a:avLst/>
          </a:prstGeom>
          <a:noFill/>
          <a:ln w="9525">
            <a:solidFill>
              <a:srgbClr val="000000"/>
            </a:solidFill>
            <a:miter lim="800000"/>
            <a:headEnd/>
            <a:tailEnd/>
          </a:ln>
        </p:spPr>
      </p:sp>
      <p:sp>
        <p:nvSpPr>
          <p:cNvPr id="74757" name="Rectangle 5"/>
          <p:cNvSpPr>
            <a:spLocks noGrp="1" noChangeArrowheads="1"/>
          </p:cNvSpPr>
          <p:nvPr>
            <p:ph type="body" sz="quarter" idx="3"/>
          </p:nvPr>
        </p:nvSpPr>
        <p:spPr bwMode="auto">
          <a:xfrm>
            <a:off x="992188" y="3228975"/>
            <a:ext cx="7942262" cy="30591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4758" name="Rectangle 6"/>
          <p:cNvSpPr>
            <a:spLocks noGrp="1" noChangeArrowheads="1"/>
          </p:cNvSpPr>
          <p:nvPr>
            <p:ph type="ftr" sz="quarter" idx="4"/>
          </p:nvPr>
        </p:nvSpPr>
        <p:spPr bwMode="auto">
          <a:xfrm>
            <a:off x="0" y="6456363"/>
            <a:ext cx="430212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i="0">
                <a:latin typeface="Times" charset="0"/>
                <a:ea typeface="+mn-ea"/>
                <a:cs typeface="+mn-cs"/>
              </a:defRPr>
            </a:lvl1pPr>
          </a:lstStyle>
          <a:p>
            <a:pPr>
              <a:defRPr/>
            </a:pPr>
            <a:endParaRPr lang="en-GB"/>
          </a:p>
        </p:txBody>
      </p:sp>
      <p:sp>
        <p:nvSpPr>
          <p:cNvPr id="74759" name="Rectangle 7"/>
          <p:cNvSpPr>
            <a:spLocks noGrp="1" noChangeArrowheads="1"/>
          </p:cNvSpPr>
          <p:nvPr>
            <p:ph type="sldNum" sz="quarter" idx="5"/>
          </p:nvPr>
        </p:nvSpPr>
        <p:spPr bwMode="auto">
          <a:xfrm>
            <a:off x="5622925" y="6456363"/>
            <a:ext cx="430212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i="0">
                <a:latin typeface="Times" charset="0"/>
                <a:ea typeface="MS PGothic" charset="-128"/>
                <a:cs typeface="MS PGothic" charset="-128"/>
              </a:defRPr>
            </a:lvl1pPr>
          </a:lstStyle>
          <a:p>
            <a:pPr>
              <a:defRPr/>
            </a:pPr>
            <a:fld id="{68305DC9-B8AD-4D41-9358-7CB9E4D9EB59}" type="slidenum">
              <a:rPr lang="en-US"/>
              <a:pPr>
                <a:defRPr/>
              </a:pPr>
              <a:t>‹#›</a:t>
            </a:fld>
            <a:endParaRPr lang="en-US"/>
          </a:p>
        </p:txBody>
      </p:sp>
    </p:spTree>
    <p:extLst>
      <p:ext uri="{BB962C8B-B14F-4D97-AF65-F5344CB8AC3E}">
        <p14:creationId xmlns:p14="http://schemas.microsoft.com/office/powerpoint/2010/main" val="19804782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S PGothic" charset="-128"/>
        <a:cs typeface="MS PGothic" charset="-128"/>
      </a:defRPr>
    </a:lvl1pPr>
    <a:lvl2pPr marL="457200" algn="l" rtl="0" eaLnBrk="0" fontAlgn="base" hangingPunct="0">
      <a:spcBef>
        <a:spcPct val="30000"/>
      </a:spcBef>
      <a:spcAft>
        <a:spcPct val="0"/>
      </a:spcAft>
      <a:defRPr sz="1200" kern="1200">
        <a:solidFill>
          <a:schemeClr val="tx1"/>
        </a:solidFill>
        <a:latin typeface="Times" pitchFamily="18" charset="0"/>
        <a:ea typeface="MS PGothic" charset="-128"/>
        <a:cs typeface="MS PGothic" charset="-128"/>
      </a:defRPr>
    </a:lvl2pPr>
    <a:lvl3pPr marL="914400" algn="l" rtl="0" eaLnBrk="0" fontAlgn="base" hangingPunct="0">
      <a:spcBef>
        <a:spcPct val="30000"/>
      </a:spcBef>
      <a:spcAft>
        <a:spcPct val="0"/>
      </a:spcAft>
      <a:defRPr sz="1200" kern="1200">
        <a:solidFill>
          <a:schemeClr val="tx1"/>
        </a:solidFill>
        <a:latin typeface="Times" pitchFamily="18" charset="0"/>
        <a:ea typeface="MS PGothic" charset="-128"/>
        <a:cs typeface="MS PGothic" charset="-128"/>
      </a:defRPr>
    </a:lvl3pPr>
    <a:lvl4pPr marL="1371600" algn="l" rtl="0" eaLnBrk="0" fontAlgn="base" hangingPunct="0">
      <a:spcBef>
        <a:spcPct val="30000"/>
      </a:spcBef>
      <a:spcAft>
        <a:spcPct val="0"/>
      </a:spcAft>
      <a:defRPr sz="1200" kern="1200">
        <a:solidFill>
          <a:schemeClr val="tx1"/>
        </a:solidFill>
        <a:latin typeface="Times" pitchFamily="18" charset="0"/>
        <a:ea typeface="MS PGothic" charset="-128"/>
        <a:cs typeface="MS PGothic" charset="-128"/>
      </a:defRPr>
    </a:lvl4pPr>
    <a:lvl5pPr marL="1828800" algn="l" rtl="0" eaLnBrk="0" fontAlgn="base" hangingPunct="0">
      <a:spcBef>
        <a:spcPct val="30000"/>
      </a:spcBef>
      <a:spcAft>
        <a:spcPct val="0"/>
      </a:spcAft>
      <a:defRPr sz="1200" kern="1200">
        <a:solidFill>
          <a:schemeClr val="tx1"/>
        </a:solidFill>
        <a:latin typeface="Times" pitchFamily="18" charset="0"/>
        <a:ea typeface="MS PGothic" charset="-128"/>
        <a:cs typeface="MS PGothic"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8305DC9-B8AD-4D41-9358-7CB9E4D9EB59}" type="slidenum">
              <a:rPr lang="en-US" smtClean="0"/>
              <a:pPr>
                <a:defRPr/>
              </a:pPr>
              <a:t>1</a:t>
            </a:fld>
            <a:endParaRPr lang="en-US"/>
          </a:p>
        </p:txBody>
      </p:sp>
    </p:spTree>
    <p:extLst>
      <p:ext uri="{BB962C8B-B14F-4D97-AF65-F5344CB8AC3E}">
        <p14:creationId xmlns:p14="http://schemas.microsoft.com/office/powerpoint/2010/main" val="2650166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8305DC9-B8AD-4D41-9358-7CB9E4D9EB59}" type="slidenum">
              <a:rPr lang="en-US" smtClean="0"/>
              <a:pPr>
                <a:defRPr/>
              </a:pPr>
              <a:t>2</a:t>
            </a:fld>
            <a:endParaRPr lang="en-US"/>
          </a:p>
        </p:txBody>
      </p:sp>
    </p:spTree>
    <p:extLst>
      <p:ext uri="{BB962C8B-B14F-4D97-AF65-F5344CB8AC3E}">
        <p14:creationId xmlns:p14="http://schemas.microsoft.com/office/powerpoint/2010/main" val="1395832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8305DC9-B8AD-4D41-9358-7CB9E4D9EB59}" type="slidenum">
              <a:rPr lang="en-US" smtClean="0"/>
              <a:pPr>
                <a:defRPr/>
              </a:pPr>
              <a:t>3</a:t>
            </a:fld>
            <a:endParaRPr lang="en-US"/>
          </a:p>
        </p:txBody>
      </p:sp>
    </p:spTree>
    <p:extLst>
      <p:ext uri="{BB962C8B-B14F-4D97-AF65-F5344CB8AC3E}">
        <p14:creationId xmlns:p14="http://schemas.microsoft.com/office/powerpoint/2010/main" val="1857822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8305DC9-B8AD-4D41-9358-7CB9E4D9EB59}" type="slidenum">
              <a:rPr lang="en-US" smtClean="0"/>
              <a:pPr>
                <a:defRPr/>
              </a:pPr>
              <a:t>5</a:t>
            </a:fld>
            <a:endParaRPr lang="en-US"/>
          </a:p>
        </p:txBody>
      </p:sp>
    </p:spTree>
    <p:extLst>
      <p:ext uri="{BB962C8B-B14F-4D97-AF65-F5344CB8AC3E}">
        <p14:creationId xmlns:p14="http://schemas.microsoft.com/office/powerpoint/2010/main" val="3437293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8305DC9-B8AD-4D41-9358-7CB9E4D9EB59}" type="slidenum">
              <a:rPr lang="en-US" smtClean="0"/>
              <a:pPr>
                <a:defRPr/>
              </a:pPr>
              <a:t>14</a:t>
            </a:fld>
            <a:endParaRPr lang="en-US"/>
          </a:p>
        </p:txBody>
      </p:sp>
    </p:spTree>
    <p:extLst>
      <p:ext uri="{BB962C8B-B14F-4D97-AF65-F5344CB8AC3E}">
        <p14:creationId xmlns:p14="http://schemas.microsoft.com/office/powerpoint/2010/main" val="36361215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5" descr="bannerback.jpg"/>
          <p:cNvPicPr>
            <a:picLocks noChangeAspect="1"/>
          </p:cNvPicPr>
          <p:nvPr userDrawn="1"/>
        </p:nvPicPr>
        <p:blipFill>
          <a:blip r:embed="rId2"/>
          <a:srcRect r="20531" b="23145"/>
          <a:stretch>
            <a:fillRect/>
          </a:stretch>
        </p:blipFill>
        <p:spPr bwMode="auto">
          <a:xfrm>
            <a:off x="0" y="0"/>
            <a:ext cx="9144000" cy="6858000"/>
          </a:xfrm>
          <a:prstGeom prst="rect">
            <a:avLst/>
          </a:prstGeom>
          <a:noFill/>
          <a:ln w="9525">
            <a:noFill/>
            <a:miter lim="800000"/>
            <a:headEnd/>
            <a:tailEnd/>
          </a:ln>
        </p:spPr>
      </p:pic>
      <p:pic>
        <p:nvPicPr>
          <p:cNvPr id="4" name="Picture 8" descr="WH-Trust-logo_white.png"/>
          <p:cNvPicPr>
            <a:picLocks noChangeAspect="1"/>
          </p:cNvPicPr>
          <p:nvPr userDrawn="1"/>
        </p:nvPicPr>
        <p:blipFill>
          <a:blip r:embed="rId3"/>
          <a:srcRect/>
          <a:stretch>
            <a:fillRect/>
          </a:stretch>
        </p:blipFill>
        <p:spPr bwMode="auto">
          <a:xfrm>
            <a:off x="5591175" y="381000"/>
            <a:ext cx="3324225" cy="420688"/>
          </a:xfrm>
          <a:prstGeom prst="rect">
            <a:avLst/>
          </a:prstGeom>
          <a:noFill/>
          <a:ln w="9525">
            <a:noFill/>
            <a:miter lim="800000"/>
            <a:headEnd/>
            <a:tailEnd/>
          </a:ln>
        </p:spPr>
      </p:pic>
      <p:pic>
        <p:nvPicPr>
          <p:cNvPr id="5" name="Picture 11" descr="Whittington_logo whiteout.eps"/>
          <p:cNvPicPr>
            <a:picLocks noChangeAspect="1"/>
          </p:cNvPicPr>
          <p:nvPr userDrawn="1"/>
        </p:nvPicPr>
        <p:blipFill>
          <a:blip r:embed="rId4"/>
          <a:srcRect/>
          <a:stretch>
            <a:fillRect/>
          </a:stretch>
        </p:blipFill>
        <p:spPr bwMode="auto">
          <a:xfrm>
            <a:off x="8153400" y="5257800"/>
            <a:ext cx="771525" cy="1381125"/>
          </a:xfrm>
          <a:prstGeom prst="rect">
            <a:avLst/>
          </a:prstGeom>
          <a:noFill/>
          <a:ln w="9525">
            <a:noFill/>
            <a:miter lim="800000"/>
            <a:headEnd/>
            <a:tailEnd/>
          </a:ln>
        </p:spPr>
      </p:pic>
      <p:sp>
        <p:nvSpPr>
          <p:cNvPr id="10" name="Rectangle 16"/>
          <p:cNvSpPr>
            <a:spLocks noGrp="1" noChangeArrowheads="1"/>
          </p:cNvSpPr>
          <p:nvPr>
            <p:ph type="ctrTitle" sz="quarter"/>
          </p:nvPr>
        </p:nvSpPr>
        <p:spPr bwMode="white">
          <a:xfrm>
            <a:off x="685800" y="2209800"/>
            <a:ext cx="7772400" cy="1470025"/>
          </a:xfrm>
        </p:spPr>
        <p:txBody>
          <a:bodyPr/>
          <a:lstStyle>
            <a:lvl1pPr algn="ctr">
              <a:defRPr sz="2800">
                <a:solidFill>
                  <a:srgbClr val="FFFFFF"/>
                </a:solidFill>
              </a:defRPr>
            </a:lvl1pPr>
          </a:lstStyle>
          <a:p>
            <a:pPr lvl="0"/>
            <a:r>
              <a:rPr lang="en-GB" noProof="0" dirty="0" smtClean="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7" descr="bannerback.jpg"/>
          <p:cNvPicPr>
            <a:picLocks noChangeAspect="1"/>
          </p:cNvPicPr>
          <p:nvPr userDrawn="1"/>
        </p:nvPicPr>
        <p:blipFill>
          <a:blip r:embed="rId2"/>
          <a:srcRect r="20531" b="86478"/>
          <a:stretch>
            <a:fillRect/>
          </a:stretch>
        </p:blipFill>
        <p:spPr bwMode="auto">
          <a:xfrm>
            <a:off x="0" y="0"/>
            <a:ext cx="9144000" cy="1206500"/>
          </a:xfrm>
          <a:prstGeom prst="rect">
            <a:avLst/>
          </a:prstGeom>
          <a:noFill/>
          <a:ln w="9525">
            <a:noFill/>
            <a:miter lim="800000"/>
            <a:headEnd/>
            <a:tailEnd/>
          </a:ln>
        </p:spPr>
      </p:pic>
      <p:pic>
        <p:nvPicPr>
          <p:cNvPr id="5" name="Picture 6" descr="Whittington_logo.jpg"/>
          <p:cNvPicPr>
            <a:picLocks noChangeAspect="1"/>
          </p:cNvPicPr>
          <p:nvPr userDrawn="1"/>
        </p:nvPicPr>
        <p:blipFill>
          <a:blip r:embed="rId3"/>
          <a:srcRect l="59810"/>
          <a:stretch>
            <a:fillRect/>
          </a:stretch>
        </p:blipFill>
        <p:spPr bwMode="auto">
          <a:xfrm>
            <a:off x="8075613" y="5292725"/>
            <a:ext cx="839787" cy="1336675"/>
          </a:xfrm>
          <a:prstGeom prst="rect">
            <a:avLst/>
          </a:prstGeom>
          <a:noFill/>
          <a:ln w="9525">
            <a:noFill/>
            <a:miter lim="800000"/>
            <a:headEnd/>
            <a:tailEnd/>
          </a:ln>
        </p:spPr>
      </p:pic>
      <p:pic>
        <p:nvPicPr>
          <p:cNvPr id="6" name="Picture 8" descr="WH-Trust-logo_white.png"/>
          <p:cNvPicPr>
            <a:picLocks noChangeAspect="1"/>
          </p:cNvPicPr>
          <p:nvPr userDrawn="1"/>
        </p:nvPicPr>
        <p:blipFill>
          <a:blip r:embed="rId4"/>
          <a:srcRect/>
          <a:stretch>
            <a:fillRect/>
          </a:stretch>
        </p:blipFill>
        <p:spPr bwMode="auto">
          <a:xfrm>
            <a:off x="5591175" y="381000"/>
            <a:ext cx="3324225" cy="420688"/>
          </a:xfrm>
          <a:prstGeom prst="rect">
            <a:avLst/>
          </a:prstGeom>
          <a:noFill/>
          <a:ln w="9525">
            <a:noFill/>
            <a:miter lim="800000"/>
            <a:headEnd/>
            <a:tailEnd/>
          </a:ln>
        </p:spPr>
      </p:pic>
      <p:sp>
        <p:nvSpPr>
          <p:cNvPr id="9232" name="Rectangle 16"/>
          <p:cNvSpPr>
            <a:spLocks noGrp="1" noChangeArrowheads="1"/>
          </p:cNvSpPr>
          <p:nvPr>
            <p:ph type="ctrTitle" sz="quarter"/>
          </p:nvPr>
        </p:nvSpPr>
        <p:spPr bwMode="white">
          <a:xfrm>
            <a:off x="323850" y="1628775"/>
            <a:ext cx="7772400" cy="1470025"/>
          </a:xfrm>
        </p:spPr>
        <p:txBody>
          <a:bodyPr/>
          <a:lstStyle>
            <a:lvl1pPr>
              <a:defRPr sz="2800">
                <a:solidFill>
                  <a:srgbClr val="1888CE"/>
                </a:solidFill>
              </a:defRPr>
            </a:lvl1pPr>
          </a:lstStyle>
          <a:p>
            <a:pPr lvl="0"/>
            <a:r>
              <a:rPr lang="en-GB" noProof="0" dirty="0" smtClean="0"/>
              <a:t>CLICK TO EDIT MASTER TITLE STYLE</a:t>
            </a:r>
          </a:p>
        </p:txBody>
      </p:sp>
      <p:sp>
        <p:nvSpPr>
          <p:cNvPr id="9233" name="Rectangle 17"/>
          <p:cNvSpPr>
            <a:spLocks noGrp="1" noChangeArrowheads="1"/>
          </p:cNvSpPr>
          <p:nvPr>
            <p:ph type="subTitle" sz="quarter" idx="1"/>
          </p:nvPr>
        </p:nvSpPr>
        <p:spPr bwMode="white">
          <a:xfrm>
            <a:off x="323850" y="3284538"/>
            <a:ext cx="6400800" cy="2736850"/>
          </a:xfrm>
        </p:spPr>
        <p:txBody>
          <a:bodyPr/>
          <a:lstStyle>
            <a:lvl1pPr marL="0" indent="0">
              <a:buFontTx/>
              <a:buNone/>
              <a:defRPr b="1"/>
            </a:lvl1pPr>
          </a:lstStyle>
          <a:p>
            <a:pPr lvl="0"/>
            <a:r>
              <a:rPr lang="en-GB" noProof="0" smtClean="0"/>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8" descr="bannerback.jpg"/>
          <p:cNvPicPr>
            <a:picLocks noChangeAspect="1"/>
          </p:cNvPicPr>
          <p:nvPr userDrawn="1"/>
        </p:nvPicPr>
        <p:blipFill>
          <a:blip r:embed="rId2"/>
          <a:srcRect r="20531" b="23145"/>
          <a:stretch>
            <a:fillRect/>
          </a:stretch>
        </p:blipFill>
        <p:spPr bwMode="auto">
          <a:xfrm>
            <a:off x="0" y="0"/>
            <a:ext cx="9144000" cy="6858000"/>
          </a:xfrm>
          <a:prstGeom prst="rect">
            <a:avLst/>
          </a:prstGeom>
          <a:noFill/>
          <a:ln w="9525">
            <a:noFill/>
            <a:miter lim="800000"/>
            <a:headEnd/>
            <a:tailEnd/>
          </a:ln>
        </p:spPr>
      </p:pic>
      <p:pic>
        <p:nvPicPr>
          <p:cNvPr id="4" name="Picture 4" descr="WH-Trust-logo_white.png"/>
          <p:cNvPicPr>
            <a:picLocks noChangeAspect="1"/>
          </p:cNvPicPr>
          <p:nvPr userDrawn="1"/>
        </p:nvPicPr>
        <p:blipFill>
          <a:blip r:embed="rId3"/>
          <a:srcRect/>
          <a:stretch>
            <a:fillRect/>
          </a:stretch>
        </p:blipFill>
        <p:spPr bwMode="auto">
          <a:xfrm>
            <a:off x="5591175" y="381000"/>
            <a:ext cx="3324225" cy="420688"/>
          </a:xfrm>
          <a:prstGeom prst="rect">
            <a:avLst/>
          </a:prstGeom>
          <a:noFill/>
          <a:ln w="9525">
            <a:noFill/>
            <a:miter lim="800000"/>
            <a:headEnd/>
            <a:tailEnd/>
          </a:ln>
        </p:spPr>
      </p:pic>
      <p:pic>
        <p:nvPicPr>
          <p:cNvPr id="5" name="Picture 5" descr="Whittington_logo whiteout.eps"/>
          <p:cNvPicPr>
            <a:picLocks noChangeAspect="1"/>
          </p:cNvPicPr>
          <p:nvPr userDrawn="1"/>
        </p:nvPicPr>
        <p:blipFill>
          <a:blip r:embed="rId4"/>
          <a:srcRect/>
          <a:stretch>
            <a:fillRect/>
          </a:stretch>
        </p:blipFill>
        <p:spPr bwMode="auto">
          <a:xfrm>
            <a:off x="8153400" y="5257800"/>
            <a:ext cx="771525" cy="1381125"/>
          </a:xfrm>
          <a:prstGeom prst="rect">
            <a:avLst/>
          </a:prstGeom>
          <a:noFill/>
          <a:ln w="9525">
            <a:noFill/>
            <a:miter lim="800000"/>
            <a:headEnd/>
            <a:tailEnd/>
          </a:ln>
        </p:spPr>
      </p:pic>
      <p:sp>
        <p:nvSpPr>
          <p:cNvPr id="2" name="Title 1"/>
          <p:cNvSpPr>
            <a:spLocks noGrp="1"/>
          </p:cNvSpPr>
          <p:nvPr>
            <p:ph type="title"/>
          </p:nvPr>
        </p:nvSpPr>
        <p:spPr>
          <a:xfrm>
            <a:off x="381000" y="4648200"/>
            <a:ext cx="2743200" cy="1905000"/>
          </a:xfrm>
        </p:spPr>
        <p:txBody>
          <a:bodyPr/>
          <a:lstStyle>
            <a:lvl1pPr>
              <a:defRPr sz="1400"/>
            </a:lvl1pPr>
          </a:lstStyle>
          <a:p>
            <a:r>
              <a:rPr lang="en-GB" dirty="0"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81000"/>
            <a:ext cx="6858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00050" y="1871663"/>
            <a:ext cx="7772400" cy="3862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Lst>
  <p:txStyles>
    <p:titleStyle>
      <a:lvl1pPr algn="l" rtl="0" eaLnBrk="0" fontAlgn="base" hangingPunct="0">
        <a:spcBef>
          <a:spcPct val="0"/>
        </a:spcBef>
        <a:spcAft>
          <a:spcPct val="0"/>
        </a:spcAft>
        <a:defRPr sz="3600" b="1">
          <a:solidFill>
            <a:schemeClr val="bg1"/>
          </a:solidFill>
          <a:latin typeface="Arial" charset="0"/>
          <a:ea typeface="+mj-ea"/>
          <a:cs typeface="+mj-cs"/>
        </a:defRPr>
      </a:lvl1pPr>
      <a:lvl2pPr algn="l" rtl="0" eaLnBrk="0" fontAlgn="base" hangingPunct="0">
        <a:spcBef>
          <a:spcPct val="0"/>
        </a:spcBef>
        <a:spcAft>
          <a:spcPct val="0"/>
        </a:spcAft>
        <a:defRPr sz="3600" b="1">
          <a:solidFill>
            <a:schemeClr val="bg1"/>
          </a:solidFill>
          <a:latin typeface="Arial" charset="0"/>
          <a:ea typeface="MS PGothic" charset="-128"/>
          <a:cs typeface="MS PGothic" charset="-128"/>
        </a:defRPr>
      </a:lvl2pPr>
      <a:lvl3pPr algn="l" rtl="0" eaLnBrk="0" fontAlgn="base" hangingPunct="0">
        <a:spcBef>
          <a:spcPct val="0"/>
        </a:spcBef>
        <a:spcAft>
          <a:spcPct val="0"/>
        </a:spcAft>
        <a:defRPr sz="3600" b="1">
          <a:solidFill>
            <a:schemeClr val="bg1"/>
          </a:solidFill>
          <a:latin typeface="Arial" charset="0"/>
          <a:ea typeface="MS PGothic" charset="-128"/>
          <a:cs typeface="MS PGothic" charset="-128"/>
        </a:defRPr>
      </a:lvl3pPr>
      <a:lvl4pPr algn="l" rtl="0" eaLnBrk="0" fontAlgn="base" hangingPunct="0">
        <a:spcBef>
          <a:spcPct val="0"/>
        </a:spcBef>
        <a:spcAft>
          <a:spcPct val="0"/>
        </a:spcAft>
        <a:defRPr sz="3600" b="1">
          <a:solidFill>
            <a:schemeClr val="bg1"/>
          </a:solidFill>
          <a:latin typeface="Arial" charset="0"/>
          <a:ea typeface="MS PGothic" charset="-128"/>
          <a:cs typeface="MS PGothic" charset="-128"/>
        </a:defRPr>
      </a:lvl4pPr>
      <a:lvl5pPr algn="l" rtl="0" eaLnBrk="0" fontAlgn="base" hangingPunct="0">
        <a:spcBef>
          <a:spcPct val="0"/>
        </a:spcBef>
        <a:spcAft>
          <a:spcPct val="0"/>
        </a:spcAft>
        <a:defRPr sz="3600" b="1">
          <a:solidFill>
            <a:schemeClr val="bg1"/>
          </a:solidFill>
          <a:latin typeface="Arial" charset="0"/>
          <a:ea typeface="MS PGothic" charset="-128"/>
          <a:cs typeface="MS PGothic" charset="-128"/>
        </a:defRPr>
      </a:lvl5pPr>
      <a:lvl6pPr marL="457200" algn="l" rtl="0" fontAlgn="base">
        <a:spcBef>
          <a:spcPct val="0"/>
        </a:spcBef>
        <a:spcAft>
          <a:spcPct val="0"/>
        </a:spcAft>
        <a:defRPr sz="3600" b="1">
          <a:solidFill>
            <a:srgbClr val="00ADC6"/>
          </a:solidFill>
          <a:latin typeface="Arial" charset="0"/>
        </a:defRPr>
      </a:lvl6pPr>
      <a:lvl7pPr marL="914400" algn="l" rtl="0" fontAlgn="base">
        <a:spcBef>
          <a:spcPct val="0"/>
        </a:spcBef>
        <a:spcAft>
          <a:spcPct val="0"/>
        </a:spcAft>
        <a:defRPr sz="3600" b="1">
          <a:solidFill>
            <a:srgbClr val="00ADC6"/>
          </a:solidFill>
          <a:latin typeface="Arial" charset="0"/>
        </a:defRPr>
      </a:lvl7pPr>
      <a:lvl8pPr marL="1371600" algn="l" rtl="0" fontAlgn="base">
        <a:spcBef>
          <a:spcPct val="0"/>
        </a:spcBef>
        <a:spcAft>
          <a:spcPct val="0"/>
        </a:spcAft>
        <a:defRPr sz="3600" b="1">
          <a:solidFill>
            <a:srgbClr val="00ADC6"/>
          </a:solidFill>
          <a:latin typeface="Arial" charset="0"/>
        </a:defRPr>
      </a:lvl8pPr>
      <a:lvl9pPr marL="1828800" algn="l" rtl="0" fontAlgn="base">
        <a:spcBef>
          <a:spcPct val="0"/>
        </a:spcBef>
        <a:spcAft>
          <a:spcPct val="0"/>
        </a:spcAft>
        <a:defRPr sz="3600" b="1">
          <a:solidFill>
            <a:srgbClr val="00ADC6"/>
          </a:solidFill>
          <a:latin typeface="Arial" charset="0"/>
        </a:defRPr>
      </a:lvl9pPr>
    </p:titleStyle>
    <p:bodyStyle>
      <a:lvl1pPr marL="342900" indent="-342900" algn="l" rtl="0" eaLnBrk="0" fontAlgn="base" hangingPunct="0">
        <a:spcBef>
          <a:spcPct val="20000"/>
        </a:spcBef>
        <a:spcAft>
          <a:spcPct val="0"/>
        </a:spcAft>
        <a:buChar char="•"/>
        <a:defRPr sz="2400">
          <a:solidFill>
            <a:srgbClr val="333333"/>
          </a:solidFill>
          <a:latin typeface="Arial" charset="0"/>
          <a:ea typeface="+mn-ea"/>
          <a:cs typeface="+mn-cs"/>
        </a:defRPr>
      </a:lvl1pPr>
      <a:lvl2pPr marL="742950" indent="-285750" algn="l" rtl="0" eaLnBrk="0" fontAlgn="base" hangingPunct="0">
        <a:spcBef>
          <a:spcPct val="20000"/>
        </a:spcBef>
        <a:spcAft>
          <a:spcPct val="0"/>
        </a:spcAft>
        <a:buChar char="–"/>
        <a:defRPr sz="2200">
          <a:solidFill>
            <a:srgbClr val="333333"/>
          </a:solidFill>
          <a:latin typeface="Arial" charset="0"/>
          <a:ea typeface="+mn-ea"/>
          <a:cs typeface="+mn-cs"/>
        </a:defRPr>
      </a:lvl2pPr>
      <a:lvl3pPr marL="1143000" indent="-228600" algn="l" rtl="0" eaLnBrk="0" fontAlgn="base" hangingPunct="0">
        <a:spcBef>
          <a:spcPct val="20000"/>
        </a:spcBef>
        <a:spcAft>
          <a:spcPct val="0"/>
        </a:spcAft>
        <a:buChar char="•"/>
        <a:defRPr sz="2000">
          <a:solidFill>
            <a:srgbClr val="333333"/>
          </a:solidFill>
          <a:latin typeface="Arial" charset="0"/>
          <a:ea typeface="+mn-ea"/>
          <a:cs typeface="+mn-cs"/>
        </a:defRPr>
      </a:lvl3pPr>
      <a:lvl4pPr marL="1600200" indent="-228600" algn="l" rtl="0" eaLnBrk="0" fontAlgn="base" hangingPunct="0">
        <a:spcBef>
          <a:spcPct val="20000"/>
        </a:spcBef>
        <a:spcAft>
          <a:spcPct val="0"/>
        </a:spcAft>
        <a:buChar char="–"/>
        <a:defRPr sz="1600">
          <a:solidFill>
            <a:srgbClr val="333333"/>
          </a:solidFill>
          <a:latin typeface="Arial" charset="0"/>
          <a:ea typeface="+mn-ea"/>
          <a:cs typeface="+mn-cs"/>
        </a:defRPr>
      </a:lvl4pPr>
      <a:lvl5pPr marL="2057400" indent="-228600" algn="l" rtl="0" eaLnBrk="0" fontAlgn="base" hangingPunct="0">
        <a:spcBef>
          <a:spcPct val="20000"/>
        </a:spcBef>
        <a:spcAft>
          <a:spcPct val="0"/>
        </a:spcAft>
        <a:buChar char="»"/>
        <a:defRPr sz="1600">
          <a:solidFill>
            <a:srgbClr val="333333"/>
          </a:solidFill>
          <a:latin typeface="Arial" charset="0"/>
          <a:ea typeface="+mn-ea"/>
          <a:cs typeface="+mn-cs"/>
        </a:defRPr>
      </a:lvl5pPr>
      <a:lvl6pPr marL="2514600" indent="-228600" algn="l" rtl="0" fontAlgn="base">
        <a:spcBef>
          <a:spcPct val="20000"/>
        </a:spcBef>
        <a:spcAft>
          <a:spcPct val="0"/>
        </a:spcAft>
        <a:buChar char="»"/>
        <a:defRPr sz="1600">
          <a:solidFill>
            <a:srgbClr val="333333"/>
          </a:solidFill>
          <a:latin typeface="+mn-lt"/>
        </a:defRPr>
      </a:lvl6pPr>
      <a:lvl7pPr marL="2971800" indent="-228600" algn="l" rtl="0" fontAlgn="base">
        <a:spcBef>
          <a:spcPct val="20000"/>
        </a:spcBef>
        <a:spcAft>
          <a:spcPct val="0"/>
        </a:spcAft>
        <a:buChar char="»"/>
        <a:defRPr sz="1600">
          <a:solidFill>
            <a:srgbClr val="333333"/>
          </a:solidFill>
          <a:latin typeface="+mn-lt"/>
        </a:defRPr>
      </a:lvl7pPr>
      <a:lvl8pPr marL="3429000" indent="-228600" algn="l" rtl="0" fontAlgn="base">
        <a:spcBef>
          <a:spcPct val="20000"/>
        </a:spcBef>
        <a:spcAft>
          <a:spcPct val="0"/>
        </a:spcAft>
        <a:buChar char="»"/>
        <a:defRPr sz="1600">
          <a:solidFill>
            <a:srgbClr val="333333"/>
          </a:solidFill>
          <a:latin typeface="+mn-lt"/>
        </a:defRPr>
      </a:lvl8pPr>
      <a:lvl9pPr marL="3886200" indent="-228600" algn="l" rtl="0" fontAlgn="base">
        <a:spcBef>
          <a:spcPct val="20000"/>
        </a:spcBef>
        <a:spcAft>
          <a:spcPct val="0"/>
        </a:spcAft>
        <a:buChar char="»"/>
        <a:defRPr sz="1600">
          <a:solidFill>
            <a:srgbClr val="333333"/>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jP_Jq4surSAhXDrRoKHdFSATYQjRwIBw&amp;url=https://asthma.net/treatment/inhalers/&amp;bvm=bv.150120842,d.cGc&amp;psig=AFQjCNFMNr3LWNPnRPcmdM26Y7CAwlHnZw&amp;ust=1490281773504409"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asthmanagement.weebly.com/spacer.html"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hyperlink" Target="https://m.youtube.com/watch?v=EK8nzKzdnI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2ur1xRET1NG+feature=player-detailpage"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sz="quarter"/>
          </p:nvPr>
        </p:nvSpPr>
        <p:spPr>
          <a:xfrm>
            <a:off x="685799" y="1196753"/>
            <a:ext cx="7772400" cy="2160240"/>
          </a:xfrm>
        </p:spPr>
        <p:txBody>
          <a:bodyPr/>
          <a:lstStyle/>
          <a:p>
            <a:r>
              <a:rPr lang="en-GB" sz="4400" b="0" dirty="0" smtClean="0">
                <a:solidFill>
                  <a:schemeClr val="bg1"/>
                </a:solidFill>
              </a:rPr>
              <a:t>Asthma Friendly </a:t>
            </a:r>
            <a:r>
              <a:rPr lang="en-GB" sz="4400" b="0" dirty="0" smtClean="0">
                <a:solidFill>
                  <a:schemeClr val="bg1"/>
                </a:solidFill>
              </a:rPr>
              <a:t>Schools</a:t>
            </a:r>
            <a:br>
              <a:rPr lang="en-GB" sz="4400" b="0" dirty="0" smtClean="0">
                <a:solidFill>
                  <a:schemeClr val="bg1"/>
                </a:solidFill>
              </a:rPr>
            </a:br>
            <a:r>
              <a:rPr lang="en-GB" sz="4400" b="0" dirty="0" smtClean="0">
                <a:solidFill>
                  <a:schemeClr val="bg1"/>
                </a:solidFill>
              </a:rPr>
              <a:t/>
            </a:r>
            <a:br>
              <a:rPr lang="en-GB" sz="4400" b="0" dirty="0" smtClean="0">
                <a:solidFill>
                  <a:schemeClr val="bg1"/>
                </a:solidFill>
              </a:rPr>
            </a:br>
            <a:r>
              <a:rPr lang="en-GB" sz="4400" b="0" dirty="0" smtClean="0">
                <a:solidFill>
                  <a:schemeClr val="bg1"/>
                </a:solidFill>
              </a:rPr>
              <a:t>karen.rodesano@nhs.net </a:t>
            </a:r>
            <a:endParaRPr lang="en-GB" sz="4400" b="0" dirty="0" smtClean="0">
              <a:solidFill>
                <a:schemeClr val="bg1"/>
              </a:solidFill>
            </a:endParaRPr>
          </a:p>
        </p:txBody>
      </p:sp>
      <p:pic>
        <p:nvPicPr>
          <p:cNvPr id="3" name="Picture 2" descr="Image result for asthma spacer">
            <a:hlinkClick r:id="rId3" tgtFrame="&quot;_blank&quot;"/>
          </p:cNvPr>
          <p:cNvPicPr/>
          <p:nvPr/>
        </p:nvPicPr>
        <p:blipFill rotWithShape="1">
          <a:blip r:embed="rId4">
            <a:extLst>
              <a:ext uri="{28A0092B-C50C-407E-A947-70E740481C1C}">
                <a14:useLocalDpi xmlns:a14="http://schemas.microsoft.com/office/drawing/2010/main" val="0"/>
              </a:ext>
            </a:extLst>
          </a:blip>
          <a:srcRect r="-367" b="15910"/>
          <a:stretch/>
        </p:blipFill>
        <p:spPr bwMode="auto">
          <a:xfrm>
            <a:off x="1" y="5013176"/>
            <a:ext cx="2195736" cy="1512168"/>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endParaRPr lang="en-GB"/>
          </a:p>
        </p:txBody>
      </p:sp>
      <p:sp>
        <p:nvSpPr>
          <p:cNvPr id="3" name="Subtitle 2"/>
          <p:cNvSpPr>
            <a:spLocks noGrp="1"/>
          </p:cNvSpPr>
          <p:nvPr>
            <p:ph type="subTitle" sz="quarter" idx="1"/>
          </p:nvPr>
        </p:nvSpPr>
        <p:spPr/>
        <p:txBody>
          <a:bodyPr/>
          <a:lstStyle/>
          <a:p>
            <a:endParaRPr lang="en-GB"/>
          </a:p>
        </p:txBody>
      </p:sp>
      <p:pic>
        <p:nvPicPr>
          <p:cNvPr id="8194" name="Picture 2" descr="C:\Users\karen.rodesano\AppData\Local\Microsoft\Windows\Temporary Internet Files\Content.IE5\V2BKV283\754px-Asthma_cause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7183438"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042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idx="4294967295"/>
          </p:nvPr>
        </p:nvSpPr>
        <p:spPr/>
        <p:txBody>
          <a:bodyPr/>
          <a:lstStyle/>
          <a:p>
            <a:r>
              <a:rPr lang="en-GB" dirty="0" smtClean="0"/>
              <a:t>Asthma</a:t>
            </a:r>
          </a:p>
        </p:txBody>
      </p:sp>
      <p:sp>
        <p:nvSpPr>
          <p:cNvPr id="13314" name="Rectangle 3"/>
          <p:cNvSpPr>
            <a:spLocks noGrp="1" noChangeArrowheads="1"/>
          </p:cNvSpPr>
          <p:nvPr>
            <p:ph type="body" idx="4294967295"/>
          </p:nvPr>
        </p:nvSpPr>
        <p:spPr/>
        <p:txBody>
          <a:bodyPr/>
          <a:lstStyle/>
          <a:p>
            <a:r>
              <a:rPr lang="en-GB" dirty="0" smtClean="0"/>
              <a:t>How many children in this school have asthma ?</a:t>
            </a:r>
          </a:p>
          <a:p>
            <a:r>
              <a:rPr lang="en-GB" dirty="0" smtClean="0"/>
              <a:t>How many children in the UK have asthma?</a:t>
            </a:r>
          </a:p>
          <a:p>
            <a:r>
              <a:rPr lang="en-GB" dirty="0" smtClean="0"/>
              <a:t>How many asthma related child deaths last year ?</a:t>
            </a:r>
          </a:p>
        </p:txBody>
      </p:sp>
      <p:pic>
        <p:nvPicPr>
          <p:cNvPr id="3074" name="Picture 2" descr="C:\Users\karen.rodesano\AppData\Local\Microsoft\Windows\Temporary Internet Files\Content.IE5\V2BKV283\ap8_kids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4221088"/>
            <a:ext cx="6515100" cy="2400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idx="4294967295"/>
          </p:nvPr>
        </p:nvSpPr>
        <p:spPr>
          <a:xfrm>
            <a:off x="-35358" y="548680"/>
            <a:ext cx="6858000" cy="762000"/>
          </a:xfrm>
        </p:spPr>
        <p:txBody>
          <a:bodyPr/>
          <a:lstStyle/>
          <a:p>
            <a:r>
              <a:rPr lang="en-GB" dirty="0" smtClean="0"/>
              <a:t>Inhaler and Spacer technique </a:t>
            </a:r>
          </a:p>
        </p:txBody>
      </p:sp>
      <p:sp>
        <p:nvSpPr>
          <p:cNvPr id="14338" name="Rectangle 3"/>
          <p:cNvSpPr>
            <a:spLocks noGrp="1" noChangeArrowheads="1"/>
          </p:cNvSpPr>
          <p:nvPr>
            <p:ph type="body" idx="4294967295"/>
          </p:nvPr>
        </p:nvSpPr>
        <p:spPr/>
        <p:txBody>
          <a:bodyPr/>
          <a:lstStyle/>
          <a:p>
            <a:r>
              <a:rPr lang="en-GB" dirty="0" smtClean="0"/>
              <a:t>1. How to use Inhaler and Spacer </a:t>
            </a:r>
          </a:p>
          <a:p>
            <a:r>
              <a:rPr lang="en-GB" dirty="0" smtClean="0"/>
              <a:t>2. When to use an preventer.</a:t>
            </a:r>
          </a:p>
          <a:p>
            <a:r>
              <a:rPr lang="en-GB" dirty="0" smtClean="0"/>
              <a:t>3. When to use a reliever.</a:t>
            </a:r>
          </a:p>
          <a:p>
            <a:endParaRPr lang="en-GB" dirty="0" smtClean="0"/>
          </a:p>
        </p:txBody>
      </p:sp>
      <p:pic>
        <p:nvPicPr>
          <p:cNvPr id="4104" name="Picture 8" descr="C:\Users\karen.rodesano\AppData\Local\Microsoft\Windows\Temporary Internet Files\Content.IE5\DG6I4Z9F\punto-interrogativo-e-pensatore-thumb927164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3109" y="1628800"/>
            <a:ext cx="2193032" cy="219303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children's asthma pump and spac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429000"/>
            <a:ext cx="3619500" cy="21812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23850" y="1628775"/>
            <a:ext cx="8280598" cy="1470025"/>
          </a:xfrm>
        </p:spPr>
        <p:txBody>
          <a:bodyPr/>
          <a:lstStyle/>
          <a:p>
            <a:r>
              <a:rPr lang="en-GB" dirty="0" smtClean="0"/>
              <a:t>What does it feel like to have an asthma attack?</a:t>
            </a:r>
            <a:endParaRPr lang="en-GB" dirty="0"/>
          </a:p>
        </p:txBody>
      </p:sp>
      <p:sp>
        <p:nvSpPr>
          <p:cNvPr id="3" name="Subtitle 2"/>
          <p:cNvSpPr>
            <a:spLocks noGrp="1"/>
          </p:cNvSpPr>
          <p:nvPr>
            <p:ph type="subTitle" sz="quarter" idx="1"/>
          </p:nvPr>
        </p:nvSpPr>
        <p:spPr>
          <a:xfrm>
            <a:off x="323528" y="2348880"/>
            <a:ext cx="7560840" cy="3672508"/>
          </a:xfrm>
        </p:spPr>
        <p:txBody>
          <a:bodyPr/>
          <a:lstStyle/>
          <a:p>
            <a:r>
              <a:rPr lang="en-GB" u="sng" dirty="0">
                <a:hlinkClick r:id="rId2"/>
              </a:rPr>
              <a:t>https://m.youtube.com/watch?v=EK8nzKzdnIM</a:t>
            </a:r>
            <a:endParaRPr lang="en-GB" dirty="0"/>
          </a:p>
        </p:txBody>
      </p:sp>
    </p:spTree>
    <p:extLst>
      <p:ext uri="{BB962C8B-B14F-4D97-AF65-F5344CB8AC3E}">
        <p14:creationId xmlns:p14="http://schemas.microsoft.com/office/powerpoint/2010/main" val="2169863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GB" dirty="0" smtClean="0"/>
              <a:t>COMMON </a:t>
            </a:r>
            <a:br>
              <a:rPr lang="en-GB" dirty="0" smtClean="0"/>
            </a:br>
            <a:r>
              <a:rPr lang="en-GB" dirty="0" smtClean="0"/>
              <a:t>TRIGGERS</a:t>
            </a:r>
            <a:endParaRPr lang="en-GB" dirty="0"/>
          </a:p>
        </p:txBody>
      </p:sp>
      <p:sp>
        <p:nvSpPr>
          <p:cNvPr id="3" name="Subtitle 2"/>
          <p:cNvSpPr>
            <a:spLocks noGrp="1"/>
          </p:cNvSpPr>
          <p:nvPr>
            <p:ph type="subTitle" sz="quarter" idx="1"/>
          </p:nvPr>
        </p:nvSpPr>
        <p:spPr>
          <a:xfrm>
            <a:off x="323850" y="2708920"/>
            <a:ext cx="2375942" cy="3312468"/>
          </a:xfrm>
        </p:spPr>
        <p:txBody>
          <a:bodyPr/>
          <a:lstStyle/>
          <a:p>
            <a:r>
              <a:rPr lang="en-GB" sz="2000" dirty="0" smtClean="0"/>
              <a:t>Smoking</a:t>
            </a:r>
          </a:p>
          <a:p>
            <a:r>
              <a:rPr lang="en-GB" sz="2000" dirty="0" smtClean="0"/>
              <a:t>House Dust Mite </a:t>
            </a:r>
          </a:p>
          <a:p>
            <a:r>
              <a:rPr lang="en-GB" sz="2000" dirty="0" smtClean="0"/>
              <a:t>Pollen </a:t>
            </a:r>
          </a:p>
          <a:p>
            <a:r>
              <a:rPr lang="en-GB" sz="2000" dirty="0" smtClean="0"/>
              <a:t>Common Cold</a:t>
            </a:r>
          </a:p>
          <a:p>
            <a:r>
              <a:rPr lang="en-GB" sz="2000" dirty="0" smtClean="0"/>
              <a:t>Exercise</a:t>
            </a:r>
          </a:p>
          <a:p>
            <a:r>
              <a:rPr lang="en-GB" sz="2000" dirty="0" smtClean="0"/>
              <a:t>Emotions </a:t>
            </a:r>
          </a:p>
          <a:p>
            <a:r>
              <a:rPr lang="en-GB" sz="2000" dirty="0" smtClean="0"/>
              <a:t>Chemicals</a:t>
            </a:r>
          </a:p>
          <a:p>
            <a:r>
              <a:rPr lang="en-GB" sz="2000" dirty="0" smtClean="0"/>
              <a:t>Pet Dander</a:t>
            </a:r>
          </a:p>
          <a:p>
            <a:r>
              <a:rPr lang="en-GB" sz="2000" dirty="0" smtClean="0"/>
              <a:t>Weather: thunder</a:t>
            </a:r>
            <a:endParaRPr lang="en-GB" sz="2000" dirty="0"/>
          </a:p>
          <a:p>
            <a:r>
              <a:rPr lang="en-GB" sz="2000" dirty="0" smtClean="0"/>
              <a:t>Pollution</a:t>
            </a:r>
          </a:p>
          <a:p>
            <a:r>
              <a:rPr lang="en-GB" sz="2000" dirty="0" smtClean="0"/>
              <a:t>Medicines</a:t>
            </a:r>
            <a:endParaRPr lang="en-GB" sz="2000" dirty="0"/>
          </a:p>
        </p:txBody>
      </p:sp>
      <p:pic>
        <p:nvPicPr>
          <p:cNvPr id="5122" name="Picture 2" descr="C:\Users\karen.rodesano\AppData\Local\Microsoft\Windows\Temporary Internet Files\Content.IE5\BJK7KK57\asthma-trigger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1590126"/>
            <a:ext cx="5445224" cy="4719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309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GB" dirty="0" smtClean="0"/>
              <a:t>How would you know a child is having an asthma attack ? </a:t>
            </a:r>
            <a:endParaRPr lang="en-GB" dirty="0"/>
          </a:p>
        </p:txBody>
      </p:sp>
      <p:pic>
        <p:nvPicPr>
          <p:cNvPr id="9218" name="Picture 2" descr="C:\Users\karen.rodesano\AppData\Local\Microsoft\Windows\Temporary Internet Files\Content.IE5\DG6I4Z9F\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8696" y="2502333"/>
            <a:ext cx="2933048" cy="2566417"/>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karen.rodesano\AppData\Local\Microsoft\Windows\Temporary Internet Files\Content.IE5\BJK7KK57\Question_Clip_Ar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3531" y="2502333"/>
            <a:ext cx="1399631" cy="2412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978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4360" t="12778" r="3451" b="9130"/>
          <a:stretch/>
        </p:blipFill>
        <p:spPr bwMode="auto">
          <a:xfrm>
            <a:off x="107504" y="1300808"/>
            <a:ext cx="8045400" cy="55571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36074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extLst>
              <a:ext uri="{28A0092B-C50C-407E-A947-70E740481C1C}">
                <a14:useLocalDpi xmlns:a14="http://schemas.microsoft.com/office/drawing/2010/main" val="0"/>
              </a:ext>
            </a:extLst>
          </a:blip>
          <a:srcRect l="24616" t="8731" r="25373" b="4158"/>
          <a:stretch/>
        </p:blipFill>
        <p:spPr bwMode="auto">
          <a:xfrm>
            <a:off x="-36910" y="0"/>
            <a:ext cx="5545014"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24730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GB" dirty="0" smtClean="0"/>
              <a:t>Do you know your school ?</a:t>
            </a:r>
            <a:endParaRPr lang="en-GB" dirty="0"/>
          </a:p>
        </p:txBody>
      </p:sp>
      <p:sp>
        <p:nvSpPr>
          <p:cNvPr id="3" name="Subtitle 2"/>
          <p:cNvSpPr>
            <a:spLocks noGrp="1"/>
          </p:cNvSpPr>
          <p:nvPr>
            <p:ph type="subTitle" sz="quarter" idx="1"/>
          </p:nvPr>
        </p:nvSpPr>
        <p:spPr>
          <a:xfrm>
            <a:off x="323850" y="2204864"/>
            <a:ext cx="6400800" cy="3816524"/>
          </a:xfrm>
        </p:spPr>
        <p:txBody>
          <a:bodyPr/>
          <a:lstStyle/>
          <a:p>
            <a:r>
              <a:rPr lang="en-GB" dirty="0" smtClean="0"/>
              <a:t>Asthma Emergency Kits</a:t>
            </a:r>
          </a:p>
          <a:p>
            <a:r>
              <a:rPr lang="en-GB" dirty="0" smtClean="0"/>
              <a:t>Asthma Policy </a:t>
            </a:r>
          </a:p>
          <a:p>
            <a:r>
              <a:rPr lang="en-GB" dirty="0" smtClean="0"/>
              <a:t>Copy of the asthma register</a:t>
            </a:r>
          </a:p>
          <a:p>
            <a:r>
              <a:rPr lang="en-GB" dirty="0" smtClean="0"/>
              <a:t>Identify asthma champions </a:t>
            </a:r>
          </a:p>
          <a:p>
            <a:r>
              <a:rPr lang="en-GB" dirty="0" smtClean="0"/>
              <a:t>Named child's school asthma plan spacer and inhaler</a:t>
            </a:r>
          </a:p>
          <a:p>
            <a:r>
              <a:rPr lang="en-GB" dirty="0" smtClean="0"/>
              <a:t>Write down two things you liked about the asthma teaching</a:t>
            </a:r>
            <a:endParaRPr lang="en-GB" dirty="0"/>
          </a:p>
        </p:txBody>
      </p:sp>
    </p:spTree>
    <p:extLst>
      <p:ext uri="{BB962C8B-B14F-4D97-AF65-F5344CB8AC3E}">
        <p14:creationId xmlns:p14="http://schemas.microsoft.com/office/powerpoint/2010/main" val="153361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GB" dirty="0" smtClean="0">
                <a:solidFill>
                  <a:schemeClr val="accent6">
                    <a:lumMod val="60000"/>
                    <a:lumOff val="40000"/>
                  </a:schemeClr>
                </a:solidFill>
              </a:rPr>
              <a:t>ANY QUESTIONS</a:t>
            </a:r>
            <a:endParaRPr lang="en-GB" dirty="0">
              <a:solidFill>
                <a:schemeClr val="accent6">
                  <a:lumMod val="60000"/>
                  <a:lumOff val="40000"/>
                </a:schemeClr>
              </a:solidFill>
            </a:endParaRPr>
          </a:p>
        </p:txBody>
      </p:sp>
      <p:pic>
        <p:nvPicPr>
          <p:cNvPr id="10242" name="Picture 2" descr="C:\Users\karen.rodesano\AppData\Local\Microsoft\Windows\Temporary Internet Files\Content.IE5\BJK7KK57\question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2772" y="2060848"/>
            <a:ext cx="4315968"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06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sz="quarter"/>
          </p:nvPr>
        </p:nvSpPr>
        <p:spPr>
          <a:xfrm>
            <a:off x="971600" y="1196752"/>
            <a:ext cx="7486600" cy="2483073"/>
          </a:xfrm>
        </p:spPr>
        <p:txBody>
          <a:bodyPr/>
          <a:lstStyle/>
          <a:p>
            <a:r>
              <a:rPr lang="en-GB" dirty="0" smtClean="0"/>
              <a:t>Child Asthma </a:t>
            </a:r>
            <a:r>
              <a:rPr lang="en-GB" dirty="0"/>
              <a:t/>
            </a:r>
            <a:br>
              <a:rPr lang="en-GB" dirty="0"/>
            </a:br>
            <a:r>
              <a:rPr lang="en-GB" dirty="0" smtClean="0"/>
              <a:t/>
            </a:r>
            <a:br>
              <a:rPr lang="en-GB" dirty="0" smtClean="0"/>
            </a:br>
            <a:r>
              <a:rPr lang="en-GB" dirty="0"/>
              <a:t/>
            </a:r>
            <a:br>
              <a:rPr lang="en-GB" dirty="0"/>
            </a:br>
            <a:r>
              <a:rPr lang="en-GB" dirty="0" smtClean="0"/>
              <a:t>24,752 children go to school in Islington</a:t>
            </a:r>
            <a:br>
              <a:rPr lang="en-GB" dirty="0" smtClean="0"/>
            </a:br>
            <a:r>
              <a:rPr lang="en-GB" dirty="0" smtClean="0"/>
              <a:t>12% of these children currently have asthma approximately 3000 children. </a:t>
            </a:r>
            <a:br>
              <a:rPr lang="en-GB" dirty="0" smtClean="0"/>
            </a:br>
            <a:r>
              <a:rPr lang="en-GB" dirty="0" smtClean="0"/>
              <a:t>1.1 million children in UK have asthma </a:t>
            </a:r>
            <a:br>
              <a:rPr lang="en-GB" dirty="0" smtClean="0"/>
            </a:br>
            <a:r>
              <a:rPr lang="en-GB" dirty="0" smtClean="0"/>
              <a:t>17 deaths last year in UK from child asthma 12 of these deaths occurred in London</a:t>
            </a:r>
            <a:endParaRPr lang="en-GB" dirty="0"/>
          </a:p>
        </p:txBody>
      </p:sp>
      <p:pic>
        <p:nvPicPr>
          <p:cNvPr id="1026" name="Picture 2" descr="C:\Users\karen.rodesano\AppData\Local\Microsoft\Windows\Temporary Internet Files\Content.IE5\V2BKV283\spac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1124744"/>
            <a:ext cx="1408176" cy="106070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aren.rodesano\AppData\Local\Microsoft\Windows\Temporary Internet Files\Content.IE5\V2BKV283\spac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373216"/>
            <a:ext cx="1408176" cy="1060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177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endParaRPr lang="en-GB" dirty="0"/>
          </a:p>
        </p:txBody>
      </p:sp>
      <p:pic>
        <p:nvPicPr>
          <p:cNvPr id="6146" name="Picture 2" descr="C:\Users\karen.rodesano\AppData\Local\Microsoft\Windows\Temporary Internet Files\Content.IE5\DG6I4Z9F\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34" y="8037512"/>
            <a:ext cx="22860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karen.rodesano\AppData\Local\Microsoft\Windows\Temporary Internet Files\Content.IE5\BJK7KK57\images_(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2800350" y="8253536"/>
            <a:ext cx="3543300" cy="122413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karen.rodesano\AppData\Local\Microsoft\Windows\Temporary Internet Files\Content.IE5\BJK7KK57\images_(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7225357"/>
            <a:ext cx="3543300" cy="184150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karen.rodesano\AppData\Local\Microsoft\Windows\Temporary Internet Files\Content.IE5\V2BKV283\754px-Asthma_causes[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573" y="8613574"/>
            <a:ext cx="6255723" cy="2026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423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p:cNvSpPr>
            <a:spLocks noGrp="1"/>
          </p:cNvSpPr>
          <p:nvPr>
            <p:ph type="title"/>
          </p:nvPr>
        </p:nvSpPr>
        <p:spPr>
          <a:xfrm>
            <a:off x="381000" y="4648200"/>
            <a:ext cx="3657600" cy="1905000"/>
          </a:xfrm>
        </p:spPr>
        <p:txBody>
          <a:bodyPr/>
          <a:lstStyle/>
          <a:p>
            <a:r>
              <a:rPr lang="en-US" b="0" smtClean="0"/>
              <a:t>Whittington Health</a:t>
            </a:r>
            <a:br>
              <a:rPr lang="en-US" b="0" smtClean="0"/>
            </a:br>
            <a:r>
              <a:rPr lang="en-US" b="0" smtClean="0"/>
              <a:t>Magdala Avenue</a:t>
            </a:r>
            <a:br>
              <a:rPr lang="en-US" b="0" smtClean="0"/>
            </a:br>
            <a:r>
              <a:rPr lang="en-US" b="0" smtClean="0"/>
              <a:t>London</a:t>
            </a:r>
            <a:br>
              <a:rPr lang="en-US" b="0" smtClean="0"/>
            </a:br>
            <a:r>
              <a:rPr lang="en-US" b="0" smtClean="0"/>
              <a:t>N19 5NF</a:t>
            </a:r>
            <a:br>
              <a:rPr lang="en-US" b="0" smtClean="0"/>
            </a:br>
            <a:r>
              <a:rPr lang="en-US" b="0" smtClean="0"/>
              <a:t>7272 </a:t>
            </a:r>
            <a:br>
              <a:rPr lang="en-US" b="0" smtClean="0"/>
            </a:br>
            <a:r>
              <a:rPr lang="en-US" b="0" smtClean="0"/>
              <a:t>Tel:	020 3070</a:t>
            </a:r>
            <a:br>
              <a:rPr lang="en-US" b="0" smtClean="0"/>
            </a:br>
            <a:r>
              <a:rPr lang="en-US" b="0" smtClean="0"/>
              <a:t>Fax:	020 7288 5550</a:t>
            </a:r>
            <a:br>
              <a:rPr lang="en-US" b="0" smtClean="0"/>
            </a:br>
            <a:r>
              <a:rPr lang="en-US" b="0" smtClean="0"/>
              <a:t>Website:	www.whittington.nhs.uk</a:t>
            </a:r>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GB" dirty="0" smtClean="0"/>
              <a:t>AIMS: To improve outcomes for children with asthma by enabling schools to achieve a benchmark/standard for asthma</a:t>
            </a:r>
            <a:endParaRPr lang="en-GB" dirty="0"/>
          </a:p>
        </p:txBody>
      </p:sp>
      <p:sp>
        <p:nvSpPr>
          <p:cNvPr id="3" name="Subtitle 2"/>
          <p:cNvSpPr>
            <a:spLocks noGrp="1"/>
          </p:cNvSpPr>
          <p:nvPr>
            <p:ph type="subTitle" sz="quarter" idx="1"/>
          </p:nvPr>
        </p:nvSpPr>
        <p:spPr>
          <a:xfrm>
            <a:off x="323850" y="2924944"/>
            <a:ext cx="6400800" cy="3096444"/>
          </a:xfrm>
        </p:spPr>
        <p:txBody>
          <a:bodyPr/>
          <a:lstStyle/>
          <a:p>
            <a:r>
              <a:rPr lang="en-GB" dirty="0" smtClean="0"/>
              <a:t>Objectives: Achieve a standardised approach to asthma management in schools.</a:t>
            </a:r>
          </a:p>
          <a:p>
            <a:r>
              <a:rPr lang="en-GB" dirty="0" smtClean="0"/>
              <a:t>Less days missed from school and less hospital presentation due to asthma</a:t>
            </a:r>
          </a:p>
          <a:p>
            <a:r>
              <a:rPr lang="en-GB" dirty="0" smtClean="0"/>
              <a:t>Increased knowledge for staff and confidence in managing asthma in school</a:t>
            </a:r>
          </a:p>
          <a:p>
            <a:r>
              <a:rPr lang="en-GB" dirty="0" smtClean="0"/>
              <a:t>Increased knowledge for students, parents/carers</a:t>
            </a:r>
            <a:endParaRPr lang="en-GB" dirty="0"/>
          </a:p>
        </p:txBody>
      </p:sp>
      <p:pic>
        <p:nvPicPr>
          <p:cNvPr id="2050" name="Picture 2" descr="C:\Users\karen.rodesano\AppData\Local\Microsoft\Windows\Temporary Internet Files\Content.IE5\BJK7KK57\childre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916188"/>
            <a:ext cx="7112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861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467544" y="3140968"/>
            <a:ext cx="7772400" cy="1296169"/>
          </a:xfrm>
        </p:spPr>
        <p:txBody>
          <a:bodyPr/>
          <a:lstStyle/>
          <a:p>
            <a:endParaRPr lang="en-GB" dirty="0">
              <a:solidFill>
                <a:srgbClr val="7030A0"/>
              </a:solidFill>
            </a:endParaRPr>
          </a:p>
        </p:txBody>
      </p:sp>
      <p:sp>
        <p:nvSpPr>
          <p:cNvPr id="3" name="Subtitle 2"/>
          <p:cNvSpPr>
            <a:spLocks noGrp="1"/>
          </p:cNvSpPr>
          <p:nvPr>
            <p:ph type="subTitle" sz="quarter" idx="1"/>
          </p:nvPr>
        </p:nvSpPr>
        <p:spPr>
          <a:xfrm>
            <a:off x="323850" y="3789040"/>
            <a:ext cx="6400800" cy="2952328"/>
          </a:xfrm>
        </p:spPr>
        <p:txBody>
          <a:bodyPr/>
          <a:lstStyle/>
          <a:p>
            <a:r>
              <a:rPr lang="en-GB" dirty="0" smtClean="0">
                <a:solidFill>
                  <a:srgbClr val="006BB7"/>
                </a:solidFill>
              </a:rPr>
              <a:t>Improve school attendance less days off school due to asthma.</a:t>
            </a:r>
          </a:p>
          <a:p>
            <a:r>
              <a:rPr lang="en-GB" dirty="0" smtClean="0">
                <a:solidFill>
                  <a:srgbClr val="006BB7"/>
                </a:solidFill>
              </a:rPr>
              <a:t>Reduce admittance to hospital due to poorly controlled asthma.</a:t>
            </a:r>
          </a:p>
          <a:p>
            <a:r>
              <a:rPr lang="en-GB" dirty="0" smtClean="0">
                <a:solidFill>
                  <a:srgbClr val="006BB7"/>
                </a:solidFill>
              </a:rPr>
              <a:t>Increase knowledge and confidence in schools students, parents and teachers on asthma management.</a:t>
            </a:r>
            <a:endParaRPr lang="en-GB" dirty="0">
              <a:solidFill>
                <a:srgbClr val="006BB7"/>
              </a:solidFill>
            </a:endParaRPr>
          </a:p>
        </p:txBody>
      </p:sp>
      <p:pic>
        <p:nvPicPr>
          <p:cNvPr id="3074" name="Picture 2" descr="C:\Users\karen.rodesano\AppData\Local\Microsoft\Windows\Temporary Internet Files\Content.IE5\FJ28K0I0\ING_IMA_Objectiv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25724"/>
            <a:ext cx="7308304" cy="244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123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idx="4294967295"/>
          </p:nvPr>
        </p:nvSpPr>
        <p:spPr/>
        <p:txBody>
          <a:bodyPr/>
          <a:lstStyle/>
          <a:p>
            <a:r>
              <a:rPr lang="en-GB" dirty="0" smtClean="0"/>
              <a:t>KEY DOCUMENTS </a:t>
            </a:r>
          </a:p>
        </p:txBody>
      </p:sp>
      <p:sp>
        <p:nvSpPr>
          <p:cNvPr id="8194" name="Rectangle 3"/>
          <p:cNvSpPr>
            <a:spLocks noGrp="1" noChangeArrowheads="1"/>
          </p:cNvSpPr>
          <p:nvPr>
            <p:ph type="body" idx="4294967295"/>
          </p:nvPr>
        </p:nvSpPr>
        <p:spPr/>
        <p:txBody>
          <a:bodyPr/>
          <a:lstStyle/>
          <a:p>
            <a:r>
              <a:rPr lang="en-GB" dirty="0" smtClean="0">
                <a:solidFill>
                  <a:schemeClr val="tx1"/>
                </a:solidFill>
              </a:rPr>
              <a:t>1. Supporting Children with Medical Needs (2015)</a:t>
            </a:r>
          </a:p>
          <a:p>
            <a:r>
              <a:rPr lang="en-GB" dirty="0" smtClean="0">
                <a:solidFill>
                  <a:schemeClr val="tx1"/>
                </a:solidFill>
              </a:rPr>
              <a:t>2. Guidance on the use of Emergency inhalers in school. (2014)</a:t>
            </a:r>
          </a:p>
          <a:p>
            <a:r>
              <a:rPr lang="en-GB" dirty="0" smtClean="0">
                <a:solidFill>
                  <a:schemeClr val="tx1"/>
                </a:solidFill>
              </a:rPr>
              <a:t>3.Keeping children safe in schools. (2016) </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4077072"/>
            <a:ext cx="2471716"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idx="4294967295"/>
          </p:nvPr>
        </p:nvSpPr>
        <p:spPr/>
        <p:txBody>
          <a:bodyPr/>
          <a:lstStyle/>
          <a:p>
            <a:r>
              <a:rPr lang="en-GB" dirty="0" smtClean="0"/>
              <a:t>Five gold standards </a:t>
            </a:r>
          </a:p>
        </p:txBody>
      </p:sp>
      <p:sp>
        <p:nvSpPr>
          <p:cNvPr id="9218" name="Rectangle 3"/>
          <p:cNvSpPr>
            <a:spLocks noGrp="1" noChangeArrowheads="1"/>
          </p:cNvSpPr>
          <p:nvPr>
            <p:ph type="body" idx="4294967295"/>
          </p:nvPr>
        </p:nvSpPr>
        <p:spPr/>
        <p:txBody>
          <a:bodyPr/>
          <a:lstStyle/>
          <a:p>
            <a:r>
              <a:rPr lang="en-GB" dirty="0" smtClean="0"/>
              <a:t>To achieve asthma friendly school status </a:t>
            </a:r>
          </a:p>
          <a:p>
            <a:r>
              <a:rPr lang="en-GB" dirty="0" smtClean="0"/>
              <a:t>Five gold standards of care are:</a:t>
            </a:r>
            <a:endParaRPr lang="en-GB" dirty="0">
              <a:solidFill>
                <a:srgbClr val="FFC000"/>
              </a:solidFill>
            </a:endParaRPr>
          </a:p>
          <a:p>
            <a:pPr marL="457200" indent="-457200">
              <a:buAutoNum type="arabicPeriod"/>
            </a:pPr>
            <a:r>
              <a:rPr lang="en-GB" dirty="0" smtClean="0">
                <a:solidFill>
                  <a:srgbClr val="FFC000"/>
                </a:solidFill>
              </a:rPr>
              <a:t>POLICY </a:t>
            </a:r>
          </a:p>
          <a:p>
            <a:pPr marL="457200" indent="-457200">
              <a:buAutoNum type="arabicPeriod"/>
            </a:pPr>
            <a:r>
              <a:rPr lang="en-GB" dirty="0" smtClean="0">
                <a:solidFill>
                  <a:srgbClr val="FFC000"/>
                </a:solidFill>
              </a:rPr>
              <a:t>REGISTER</a:t>
            </a:r>
          </a:p>
          <a:p>
            <a:pPr marL="457200" indent="-457200">
              <a:buAutoNum type="arabicPeriod"/>
            </a:pPr>
            <a:r>
              <a:rPr lang="en-GB" dirty="0" smtClean="0">
                <a:solidFill>
                  <a:srgbClr val="FFC000"/>
                </a:solidFill>
              </a:rPr>
              <a:t>CARE PLANS</a:t>
            </a:r>
          </a:p>
          <a:p>
            <a:pPr marL="457200" indent="-457200">
              <a:buAutoNum type="arabicPeriod"/>
            </a:pPr>
            <a:r>
              <a:rPr lang="en-GB" dirty="0" smtClean="0">
                <a:solidFill>
                  <a:srgbClr val="FFC000"/>
                </a:solidFill>
              </a:rPr>
              <a:t>EMERGENCY PROCEDURES</a:t>
            </a:r>
          </a:p>
          <a:p>
            <a:pPr marL="457200" indent="-457200">
              <a:buAutoNum type="arabicPeriod"/>
            </a:pPr>
            <a:r>
              <a:rPr lang="en-GB" dirty="0" smtClean="0">
                <a:solidFill>
                  <a:srgbClr val="FFC000"/>
                </a:solidFill>
              </a:rPr>
              <a:t>ASTHMA LEAD </a:t>
            </a:r>
            <a:endParaRPr lang="en-GB" dirty="0" smtClean="0">
              <a:solidFill>
                <a:srgbClr val="5BC13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idx="4294967295"/>
          </p:nvPr>
        </p:nvSpPr>
        <p:spPr/>
        <p:txBody>
          <a:bodyPr/>
          <a:lstStyle/>
          <a:p>
            <a:r>
              <a:rPr lang="en-GB" dirty="0" smtClean="0"/>
              <a:t>WHAT IS ASTHMA ?</a:t>
            </a:r>
          </a:p>
        </p:txBody>
      </p:sp>
      <p:pic>
        <p:nvPicPr>
          <p:cNvPr id="1026" name="Picture 2" descr="C:\Users\karen.rodesano\AppData\Local\Microsoft\Windows\Temporary Internet Files\Content.IE5\BJK7KK57\1934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0767"/>
            <a:ext cx="7704858" cy="53285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aren.rodesano\AppData\Local\Microsoft\Windows\Temporary Internet Files\Content.IE5\BJK7KK57\asthma5[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55" y="1345456"/>
            <a:ext cx="7974007" cy="52518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idx="4294967295"/>
          </p:nvPr>
        </p:nvSpPr>
        <p:spPr/>
        <p:txBody>
          <a:bodyPr/>
          <a:lstStyle/>
          <a:p>
            <a:endParaRPr lang="en-GB" smtClean="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5085184"/>
            <a:ext cx="5282952"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3"/>
          <p:cNvSpPr>
            <a:spLocks noGrp="1" noChangeArrowheads="1"/>
          </p:cNvSpPr>
          <p:nvPr>
            <p:ph type="body" idx="4294967295"/>
          </p:nvPr>
        </p:nvSpPr>
        <p:spPr>
          <a:xfrm>
            <a:off x="400050" y="1484784"/>
            <a:ext cx="7772350" cy="6879147"/>
          </a:xfrm>
        </p:spPr>
        <p:txBody>
          <a:bodyPr/>
          <a:lstStyle/>
          <a:p>
            <a:pPr marL="0" indent="0">
              <a:buNone/>
            </a:pPr>
            <a:r>
              <a:rPr lang="en-GB" sz="6600" dirty="0" smtClean="0">
                <a:solidFill>
                  <a:srgbClr val="006BB7"/>
                </a:solidFill>
              </a:rPr>
              <a:t>What is Asthma </a:t>
            </a:r>
          </a:p>
          <a:p>
            <a:pPr marL="0" indent="0">
              <a:buNone/>
            </a:pPr>
            <a:endParaRPr lang="en-GB" sz="1600" b="1" dirty="0" smtClean="0">
              <a:solidFill>
                <a:srgbClr val="006BB7"/>
              </a:solidFill>
            </a:endParaRPr>
          </a:p>
          <a:p>
            <a:pPr marL="0" indent="0">
              <a:buNone/>
            </a:pPr>
            <a:endParaRPr lang="en-GB" sz="1600" b="1" dirty="0">
              <a:solidFill>
                <a:srgbClr val="006BB7"/>
              </a:solidFill>
            </a:endParaRPr>
          </a:p>
          <a:p>
            <a:pPr marL="0" indent="0">
              <a:buNone/>
            </a:pPr>
            <a:endParaRPr lang="en-GB" sz="1600" b="1" dirty="0" smtClean="0">
              <a:solidFill>
                <a:srgbClr val="006BB7"/>
              </a:solidFill>
            </a:endParaRPr>
          </a:p>
          <a:p>
            <a:pPr marL="0" indent="0">
              <a:buNone/>
            </a:pPr>
            <a:endParaRPr lang="en-GB" sz="1600" b="1" dirty="0">
              <a:solidFill>
                <a:srgbClr val="006BB7"/>
              </a:solidFill>
            </a:endParaRPr>
          </a:p>
          <a:p>
            <a:pPr marL="0" indent="0">
              <a:buNone/>
            </a:pPr>
            <a:r>
              <a:rPr lang="en-GB" sz="2000" b="1" dirty="0" smtClean="0">
                <a:solidFill>
                  <a:srgbClr val="006BB7"/>
                </a:solidFill>
                <a:hlinkClick r:id="rId3"/>
              </a:rPr>
              <a:t>https://www.youtube.com/watch?v=2ur1xRET1NG+feature=player-detailpage</a:t>
            </a:r>
            <a:r>
              <a:rPr lang="en-GB" sz="2000" b="1" dirty="0" smtClean="0">
                <a:solidFill>
                  <a:srgbClr val="006BB7"/>
                </a:solidFill>
              </a:rPr>
              <a:t> </a:t>
            </a:r>
          </a:p>
          <a:p>
            <a:pPr marL="0" indent="0">
              <a:buNone/>
            </a:pPr>
            <a:endParaRPr lang="en-GB" sz="1600" b="1" dirty="0" smtClean="0">
              <a:solidFill>
                <a:srgbClr val="006BB7"/>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Corporate Presentation Template 191110">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orporate Presentation Template 191110">
      <a:majorFont>
        <a:latin typeface=""/>
        <a:ea typeface="MS PGothic"/>
        <a:cs typeface="MS PGothic"/>
      </a:majorFont>
      <a:minorFont>
        <a:latin typeface=""/>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1" i="1"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1" i="1"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Corporate Presentation Template 191110.pot</Template>
  <TotalTime>2952</TotalTime>
  <Words>316</Words>
  <Application>Microsoft Office PowerPoint</Application>
  <PresentationFormat>On-screen Show (4:3)</PresentationFormat>
  <Paragraphs>66</Paragraphs>
  <Slides>21</Slides>
  <Notes>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3_Corporate Presentation Template 191110</vt:lpstr>
      <vt:lpstr>Asthma Friendly Schools  karen.rodesano@nhs.net </vt:lpstr>
      <vt:lpstr>Child Asthma    24,752 children go to school in Islington 12% of these children currently have asthma approximately 3000 children.  1.1 million children in UK have asthma  17 deaths last year in UK from child asthma 12 of these deaths occurred in London</vt:lpstr>
      <vt:lpstr>AIMS: To improve outcomes for children with asthma by enabling schools to achieve a benchmark/standard for asthma</vt:lpstr>
      <vt:lpstr>PowerPoint Presentation</vt:lpstr>
      <vt:lpstr>KEY DOCUMENTS </vt:lpstr>
      <vt:lpstr>Five gold standards </vt:lpstr>
      <vt:lpstr>WHAT IS ASTHMA ?</vt:lpstr>
      <vt:lpstr>PowerPoint Presentation</vt:lpstr>
      <vt:lpstr>PowerPoint Presentation</vt:lpstr>
      <vt:lpstr>PowerPoint Presentation</vt:lpstr>
      <vt:lpstr>Asthma</vt:lpstr>
      <vt:lpstr>Inhaler and Spacer technique </vt:lpstr>
      <vt:lpstr>What does it feel like to have an asthma attack?</vt:lpstr>
      <vt:lpstr>COMMON  TRIGGERS</vt:lpstr>
      <vt:lpstr>How would you know a child is having an asthma attack ? </vt:lpstr>
      <vt:lpstr>PowerPoint Presentation</vt:lpstr>
      <vt:lpstr>PowerPoint Presentation</vt:lpstr>
      <vt:lpstr>Do you know your school ?</vt:lpstr>
      <vt:lpstr>ANY QUESTIONS</vt:lpstr>
      <vt:lpstr>PowerPoint Presentation</vt:lpstr>
      <vt:lpstr>Whittington Health Magdala Avenue London N19 5NF 7272  Tel: 020 3070 Fax: 020 7288 5550 Website: www.whittington.nhs.uk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Martin Kuper</dc:creator>
  <cp:lastModifiedBy>karen.rodesano</cp:lastModifiedBy>
  <cp:revision>204</cp:revision>
  <dcterms:created xsi:type="dcterms:W3CDTF">2013-09-24T14:02:25Z</dcterms:created>
  <dcterms:modified xsi:type="dcterms:W3CDTF">2017-07-18T09:19:50Z</dcterms:modified>
</cp:coreProperties>
</file>