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5" r:id="rId2"/>
    <p:sldMasterId id="2147483934" r:id="rId3"/>
    <p:sldMasterId id="2147483948" r:id="rId4"/>
    <p:sldMasterId id="2147484244" r:id="rId5"/>
    <p:sldMasterId id="2147484403" r:id="rId6"/>
    <p:sldMasterId id="2147484416" r:id="rId7"/>
    <p:sldMasterId id="2147484430" r:id="rId8"/>
    <p:sldMasterId id="2147484445" r:id="rId9"/>
    <p:sldMasterId id="2147484457" r:id="rId10"/>
    <p:sldMasterId id="2147484464" r:id="rId11"/>
    <p:sldMasterId id="2147484478" r:id="rId12"/>
    <p:sldMasterId id="2147484496" r:id="rId13"/>
    <p:sldMasterId id="2147484549" r:id="rId14"/>
  </p:sldMasterIdLst>
  <p:notesMasterIdLst>
    <p:notesMasterId r:id="rId42"/>
  </p:notesMasterIdLst>
  <p:sldIdLst>
    <p:sldId id="372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46" r:id="rId34"/>
    <p:sldId id="647" r:id="rId35"/>
    <p:sldId id="648" r:id="rId36"/>
    <p:sldId id="649" r:id="rId37"/>
    <p:sldId id="650" r:id="rId38"/>
    <p:sldId id="651" r:id="rId39"/>
    <p:sldId id="652" r:id="rId40"/>
    <p:sldId id="65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ingi:ifolder:Lexar%20(E):IW%20complete:Child%20health:IW%20papers:Lancet:Lancet%20Europe%20series:Proofs:Final%20proofs:Paper%20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ingi:ifolder:Lexar%20(E):IW%20complete:Child%20health:IW%20papers:Lancet:Lancet%20Europe%20series:Proofs:Final%20proofs:Paper%20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ingi:ifolder:Lexar%20(E):IW%20complete:Child%20health:IW%20papers:Lancet:Lancet%20Europe%20series:Proofs:Figure%206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348371854076632E-2"/>
          <c:y val="2.7410423863770732E-2"/>
          <c:w val="0.73862634612904365"/>
          <c:h val="0.79346670399664365"/>
        </c:manualLayout>
      </c:layout>
      <c:lineChart>
        <c:grouping val="standard"/>
        <c:varyColors val="0"/>
        <c:ser>
          <c:idx val="0"/>
          <c:order val="0"/>
          <c:tx>
            <c:strRef>
              <c:f>'Fig1'!$B$3</c:f>
              <c:strCache>
                <c:ptCount val="1"/>
                <c:pt idx="0">
                  <c:v>Austria</c:v>
                </c:pt>
              </c:strCache>
            </c:strRef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'Fig1'!$C$3:$AE$3</c:f>
              <c:numCache>
                <c:formatCode>General</c:formatCode>
                <c:ptCount val="29"/>
                <c:pt idx="0">
                  <c:v>133.64666666666653</c:v>
                </c:pt>
                <c:pt idx="1">
                  <c:v>123.3666666666667</c:v>
                </c:pt>
                <c:pt idx="2">
                  <c:v>119.28333333333325</c:v>
                </c:pt>
                <c:pt idx="3">
                  <c:v>113.75333333333325</c:v>
                </c:pt>
                <c:pt idx="4">
                  <c:v>108.99000000000002</c:v>
                </c:pt>
                <c:pt idx="5">
                  <c:v>102.50333333333325</c:v>
                </c:pt>
                <c:pt idx="6">
                  <c:v>93.046666666666667</c:v>
                </c:pt>
                <c:pt idx="7">
                  <c:v>88.02</c:v>
                </c:pt>
                <c:pt idx="8">
                  <c:v>82.936666666666667</c:v>
                </c:pt>
                <c:pt idx="9">
                  <c:v>81.339999999999975</c:v>
                </c:pt>
                <c:pt idx="10">
                  <c:v>77.776666666666657</c:v>
                </c:pt>
                <c:pt idx="11">
                  <c:v>74.13</c:v>
                </c:pt>
                <c:pt idx="12">
                  <c:v>70.540000000000006</c:v>
                </c:pt>
                <c:pt idx="13">
                  <c:v>64.533333333333289</c:v>
                </c:pt>
                <c:pt idx="14">
                  <c:v>59.93333333333333</c:v>
                </c:pt>
                <c:pt idx="15">
                  <c:v>54.766666666666595</c:v>
                </c:pt>
                <c:pt idx="16">
                  <c:v>52.893333333333338</c:v>
                </c:pt>
                <c:pt idx="17">
                  <c:v>50.186666666666547</c:v>
                </c:pt>
                <c:pt idx="18">
                  <c:v>50.05</c:v>
                </c:pt>
                <c:pt idx="19">
                  <c:v>48.82</c:v>
                </c:pt>
                <c:pt idx="20">
                  <c:v>47.286666666666562</c:v>
                </c:pt>
                <c:pt idx="21">
                  <c:v>46.226666666666588</c:v>
                </c:pt>
                <c:pt idx="22">
                  <c:v>45.336666666666545</c:v>
                </c:pt>
                <c:pt idx="23">
                  <c:v>45.693333333333364</c:v>
                </c:pt>
                <c:pt idx="24">
                  <c:v>42.99</c:v>
                </c:pt>
                <c:pt idx="25">
                  <c:v>40.253333333333337</c:v>
                </c:pt>
                <c:pt idx="26">
                  <c:v>38.230000000000011</c:v>
                </c:pt>
                <c:pt idx="27">
                  <c:v>38.713333333333338</c:v>
                </c:pt>
                <c:pt idx="28">
                  <c:v>39.603333333333332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78-4471-960B-7DD55D5B396E}"/>
            </c:ext>
          </c:extLst>
        </c:ser>
        <c:ser>
          <c:idx val="1"/>
          <c:order val="1"/>
          <c:tx>
            <c:strRef>
              <c:f>'Fig1'!$B$4</c:f>
              <c:strCache>
                <c:ptCount val="1"/>
                <c:pt idx="0">
                  <c:v>Finland</c:v>
                </c:pt>
              </c:strCache>
            </c:strRef>
          </c:tx>
          <c:spPr>
            <a:ln w="254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'Fig1'!$C$4:$AE$4</c:f>
              <c:numCache>
                <c:formatCode>General</c:formatCode>
                <c:ptCount val="29"/>
                <c:pt idx="7">
                  <c:v>65.693333333333257</c:v>
                </c:pt>
                <c:pt idx="8">
                  <c:v>64.36999999999999</c:v>
                </c:pt>
                <c:pt idx="9">
                  <c:v>63.043333333333329</c:v>
                </c:pt>
                <c:pt idx="10">
                  <c:v>60.56</c:v>
                </c:pt>
                <c:pt idx="11">
                  <c:v>56.24</c:v>
                </c:pt>
                <c:pt idx="12">
                  <c:v>52.136666666666564</c:v>
                </c:pt>
                <c:pt idx="13">
                  <c:v>48.3</c:v>
                </c:pt>
                <c:pt idx="14">
                  <c:v>46.926666666666577</c:v>
                </c:pt>
                <c:pt idx="15">
                  <c:v>46.043333333333329</c:v>
                </c:pt>
                <c:pt idx="16">
                  <c:v>45.073333333333331</c:v>
                </c:pt>
                <c:pt idx="17">
                  <c:v>44.623333333333363</c:v>
                </c:pt>
                <c:pt idx="18">
                  <c:v>42.160000000000011</c:v>
                </c:pt>
                <c:pt idx="19">
                  <c:v>39.646666666666562</c:v>
                </c:pt>
                <c:pt idx="20">
                  <c:v>36.363333333333337</c:v>
                </c:pt>
                <c:pt idx="21">
                  <c:v>35.68333333333333</c:v>
                </c:pt>
                <c:pt idx="22">
                  <c:v>37.936666666666547</c:v>
                </c:pt>
                <c:pt idx="23">
                  <c:v>39.200000000000003</c:v>
                </c:pt>
                <c:pt idx="24">
                  <c:v>37.340000000000003</c:v>
                </c:pt>
                <c:pt idx="25">
                  <c:v>34.056666666666537</c:v>
                </c:pt>
                <c:pt idx="26">
                  <c:v>31.993333333333275</c:v>
                </c:pt>
                <c:pt idx="27">
                  <c:v>30.803333333333285</c:v>
                </c:pt>
                <c:pt idx="28">
                  <c:v>28.993333333333283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78-4471-960B-7DD55D5B396E}"/>
            </c:ext>
          </c:extLst>
        </c:ser>
        <c:ser>
          <c:idx val="2"/>
          <c:order val="2"/>
          <c:tx>
            <c:strRef>
              <c:f>'Fig1'!$B$5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'Fig1'!$C$5:$AE$5</c:f>
              <c:numCache>
                <c:formatCode>General</c:formatCode>
                <c:ptCount val="29"/>
                <c:pt idx="0">
                  <c:v>107.55</c:v>
                </c:pt>
                <c:pt idx="1">
                  <c:v>103.49000000000002</c:v>
                </c:pt>
                <c:pt idx="2">
                  <c:v>98.716666666666697</c:v>
                </c:pt>
                <c:pt idx="3">
                  <c:v>94.756666666666661</c:v>
                </c:pt>
                <c:pt idx="4">
                  <c:v>90.753333333333288</c:v>
                </c:pt>
                <c:pt idx="5">
                  <c:v>88.146666666666661</c:v>
                </c:pt>
                <c:pt idx="6">
                  <c:v>85.86999999999999</c:v>
                </c:pt>
                <c:pt idx="7">
                  <c:v>83.773333333333227</c:v>
                </c:pt>
                <c:pt idx="8">
                  <c:v>81.186666666666653</c:v>
                </c:pt>
                <c:pt idx="9">
                  <c:v>78.816666666666663</c:v>
                </c:pt>
                <c:pt idx="10">
                  <c:v>75.350000000000009</c:v>
                </c:pt>
                <c:pt idx="11">
                  <c:v>72.209999999999994</c:v>
                </c:pt>
                <c:pt idx="12">
                  <c:v>67.56</c:v>
                </c:pt>
                <c:pt idx="13">
                  <c:v>62.35</c:v>
                </c:pt>
                <c:pt idx="14">
                  <c:v>57.526666666666571</c:v>
                </c:pt>
                <c:pt idx="15">
                  <c:v>53.8</c:v>
                </c:pt>
                <c:pt idx="16">
                  <c:v>52.016666666666545</c:v>
                </c:pt>
                <c:pt idx="17">
                  <c:v>50.37</c:v>
                </c:pt>
                <c:pt idx="18">
                  <c:v>49.323333333333331</c:v>
                </c:pt>
                <c:pt idx="19">
                  <c:v>48.87</c:v>
                </c:pt>
                <c:pt idx="20">
                  <c:v>47.723333333333365</c:v>
                </c:pt>
                <c:pt idx="21">
                  <c:v>46.033333333333339</c:v>
                </c:pt>
                <c:pt idx="22">
                  <c:v>43.496666666666577</c:v>
                </c:pt>
                <c:pt idx="23">
                  <c:v>41.366666666666546</c:v>
                </c:pt>
                <c:pt idx="24">
                  <c:v>39.843333333333327</c:v>
                </c:pt>
                <c:pt idx="25">
                  <c:v>38.656666666666545</c:v>
                </c:pt>
                <c:pt idx="26">
                  <c:v>38.376666666666544</c:v>
                </c:pt>
                <c:pt idx="27">
                  <c:v>37.696666666666594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978-4471-960B-7DD55D5B396E}"/>
            </c:ext>
          </c:extLst>
        </c:ser>
        <c:ser>
          <c:idx val="3"/>
          <c:order val="3"/>
          <c:tx>
            <c:strRef>
              <c:f>'Fig1'!$B$6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'Fig1'!$C$6:$AE$6</c:f>
              <c:numCache>
                <c:formatCode>General</c:formatCode>
                <c:ptCount val="29"/>
                <c:pt idx="10">
                  <c:v>71.716666666666697</c:v>
                </c:pt>
                <c:pt idx="11">
                  <c:v>66.456666666666663</c:v>
                </c:pt>
                <c:pt idx="12">
                  <c:v>62.603333333333332</c:v>
                </c:pt>
                <c:pt idx="13">
                  <c:v>59.88</c:v>
                </c:pt>
                <c:pt idx="14">
                  <c:v>56.836666666666545</c:v>
                </c:pt>
                <c:pt idx="15">
                  <c:v>54.383333333333326</c:v>
                </c:pt>
                <c:pt idx="16">
                  <c:v>51.806666666666537</c:v>
                </c:pt>
                <c:pt idx="17">
                  <c:v>50.143333333333338</c:v>
                </c:pt>
                <c:pt idx="18">
                  <c:v>48.193333333333371</c:v>
                </c:pt>
                <c:pt idx="19">
                  <c:v>47.006666666666561</c:v>
                </c:pt>
                <c:pt idx="20">
                  <c:v>45.533333333333331</c:v>
                </c:pt>
                <c:pt idx="21">
                  <c:v>44.946666666666538</c:v>
                </c:pt>
                <c:pt idx="22">
                  <c:v>43.82</c:v>
                </c:pt>
                <c:pt idx="23">
                  <c:v>42.89</c:v>
                </c:pt>
                <c:pt idx="24">
                  <c:v>41.023333333333333</c:v>
                </c:pt>
                <c:pt idx="25">
                  <c:v>40.25</c:v>
                </c:pt>
                <c:pt idx="26">
                  <c:v>38.866666666666546</c:v>
                </c:pt>
                <c:pt idx="27">
                  <c:v>38.056666666666544</c:v>
                </c:pt>
                <c:pt idx="28">
                  <c:v>36.680000000000007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978-4471-960B-7DD55D5B396E}"/>
            </c:ext>
          </c:extLst>
        </c:ser>
        <c:ser>
          <c:idx val="4"/>
          <c:order val="4"/>
          <c:tx>
            <c:strRef>
              <c:f>'Fig1'!$B$7</c:f>
              <c:strCache>
                <c:ptCount val="1"/>
                <c:pt idx="0">
                  <c:v>Greece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'Fig1'!$C$7:$AE$7</c:f>
              <c:numCache>
                <c:formatCode>General</c:formatCode>
                <c:ptCount val="29"/>
                <c:pt idx="0">
                  <c:v>152.04</c:v>
                </c:pt>
                <c:pt idx="1">
                  <c:v>142.07</c:v>
                </c:pt>
                <c:pt idx="2">
                  <c:v>135.66666666666654</c:v>
                </c:pt>
                <c:pt idx="3">
                  <c:v>131.10666666666654</c:v>
                </c:pt>
                <c:pt idx="4">
                  <c:v>122.7</c:v>
                </c:pt>
                <c:pt idx="5">
                  <c:v>114.47333333333322</c:v>
                </c:pt>
                <c:pt idx="6">
                  <c:v>105.7766666666667</c:v>
                </c:pt>
                <c:pt idx="7">
                  <c:v>99.43</c:v>
                </c:pt>
                <c:pt idx="8">
                  <c:v>94.986666666666665</c:v>
                </c:pt>
                <c:pt idx="9">
                  <c:v>88.279999999999987</c:v>
                </c:pt>
                <c:pt idx="10">
                  <c:v>83.64</c:v>
                </c:pt>
                <c:pt idx="11">
                  <c:v>79.313333333333318</c:v>
                </c:pt>
                <c:pt idx="12">
                  <c:v>77.260000000000005</c:v>
                </c:pt>
                <c:pt idx="13">
                  <c:v>75.753333333333288</c:v>
                </c:pt>
                <c:pt idx="14">
                  <c:v>73.11666666666666</c:v>
                </c:pt>
                <c:pt idx="15">
                  <c:v>70.036666666666676</c:v>
                </c:pt>
                <c:pt idx="16">
                  <c:v>66.686666666666653</c:v>
                </c:pt>
                <c:pt idx="17">
                  <c:v>63.323333333333331</c:v>
                </c:pt>
                <c:pt idx="18">
                  <c:v>59.326666666666561</c:v>
                </c:pt>
                <c:pt idx="19">
                  <c:v>55.36</c:v>
                </c:pt>
                <c:pt idx="20">
                  <c:v>52.583333333333343</c:v>
                </c:pt>
                <c:pt idx="21">
                  <c:v>48.87</c:v>
                </c:pt>
                <c:pt idx="22">
                  <c:v>46.49</c:v>
                </c:pt>
                <c:pt idx="23">
                  <c:v>43.96</c:v>
                </c:pt>
                <c:pt idx="24">
                  <c:v>42.746666666666577</c:v>
                </c:pt>
                <c:pt idx="25">
                  <c:v>40.54</c:v>
                </c:pt>
                <c:pt idx="26">
                  <c:v>36.313333333333325</c:v>
                </c:pt>
                <c:pt idx="27">
                  <c:v>35.543333333333329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978-4471-960B-7DD55D5B396E}"/>
            </c:ext>
          </c:extLst>
        </c:ser>
        <c:ser>
          <c:idx val="5"/>
          <c:order val="5"/>
          <c:tx>
            <c:strRef>
              <c:f>'Fig1'!$B$8</c:f>
              <c:strCache>
                <c:ptCount val="1"/>
                <c:pt idx="0">
                  <c:v>Italy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'Fig1'!$C$8:$AE$8</c:f>
              <c:numCache>
                <c:formatCode>General</c:formatCode>
                <c:ptCount val="29"/>
                <c:pt idx="0">
                  <c:v>130.41</c:v>
                </c:pt>
                <c:pt idx="1">
                  <c:v>123.0566666666667</c:v>
                </c:pt>
                <c:pt idx="2">
                  <c:v>115.40333333333341</c:v>
                </c:pt>
                <c:pt idx="3">
                  <c:v>107.73333333333331</c:v>
                </c:pt>
                <c:pt idx="4">
                  <c:v>100.67333333333316</c:v>
                </c:pt>
                <c:pt idx="5">
                  <c:v>96.146666666666661</c:v>
                </c:pt>
                <c:pt idx="6">
                  <c:v>92.596666666666664</c:v>
                </c:pt>
                <c:pt idx="7">
                  <c:v>88.39</c:v>
                </c:pt>
                <c:pt idx="8">
                  <c:v>83.743333333333339</c:v>
                </c:pt>
                <c:pt idx="9">
                  <c:v>80.706666666666663</c:v>
                </c:pt>
                <c:pt idx="10">
                  <c:v>81.726666666666674</c:v>
                </c:pt>
                <c:pt idx="11">
                  <c:v>79.873333333333179</c:v>
                </c:pt>
                <c:pt idx="12">
                  <c:v>75.533333333333289</c:v>
                </c:pt>
                <c:pt idx="13">
                  <c:v>68.823333333333167</c:v>
                </c:pt>
                <c:pt idx="14">
                  <c:v>65.839999999999975</c:v>
                </c:pt>
                <c:pt idx="15">
                  <c:v>63.236666666666572</c:v>
                </c:pt>
                <c:pt idx="16">
                  <c:v>59.603333333333332</c:v>
                </c:pt>
                <c:pt idx="17">
                  <c:v>55.283333333333331</c:v>
                </c:pt>
                <c:pt idx="18">
                  <c:v>51.256666666666561</c:v>
                </c:pt>
                <c:pt idx="19">
                  <c:v>49.156666666666545</c:v>
                </c:pt>
                <c:pt idx="20">
                  <c:v>47.556666666666544</c:v>
                </c:pt>
                <c:pt idx="21">
                  <c:v>45.516666666666545</c:v>
                </c:pt>
                <c:pt idx="22">
                  <c:v>44.305</c:v>
                </c:pt>
                <c:pt idx="25">
                  <c:v>37.64</c:v>
                </c:pt>
                <c:pt idx="26">
                  <c:v>37.273333333333333</c:v>
                </c:pt>
                <c:pt idx="27">
                  <c:v>36.923333333333318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978-4471-960B-7DD55D5B396E}"/>
            </c:ext>
          </c:extLst>
        </c:ser>
        <c:ser>
          <c:idx val="6"/>
          <c:order val="6"/>
          <c:tx>
            <c:strRef>
              <c:f>'Fig1'!$B$9</c:f>
              <c:strCache>
                <c:ptCount val="1"/>
                <c:pt idx="0">
                  <c:v>Netherlands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'Fig1'!$C$9:$AE$9</c:f>
              <c:numCache>
                <c:formatCode>General</c:formatCode>
                <c:ptCount val="29"/>
                <c:pt idx="0">
                  <c:v>92.46333333333331</c:v>
                </c:pt>
                <c:pt idx="1">
                  <c:v>90.75</c:v>
                </c:pt>
                <c:pt idx="2">
                  <c:v>89.740000000000023</c:v>
                </c:pt>
                <c:pt idx="3">
                  <c:v>87.2</c:v>
                </c:pt>
                <c:pt idx="4">
                  <c:v>84.990000000000023</c:v>
                </c:pt>
                <c:pt idx="5">
                  <c:v>82.166666666666671</c:v>
                </c:pt>
                <c:pt idx="6">
                  <c:v>79.05</c:v>
                </c:pt>
                <c:pt idx="7">
                  <c:v>75.64</c:v>
                </c:pt>
                <c:pt idx="8">
                  <c:v>74.783333333333289</c:v>
                </c:pt>
                <c:pt idx="9">
                  <c:v>73.739999999999995</c:v>
                </c:pt>
                <c:pt idx="10">
                  <c:v>71.866666666666646</c:v>
                </c:pt>
                <c:pt idx="11">
                  <c:v>68.226666666666674</c:v>
                </c:pt>
                <c:pt idx="12">
                  <c:v>64.930000000000007</c:v>
                </c:pt>
                <c:pt idx="13">
                  <c:v>62.236666666666586</c:v>
                </c:pt>
                <c:pt idx="14">
                  <c:v>59.98</c:v>
                </c:pt>
                <c:pt idx="15">
                  <c:v>57.993333333333339</c:v>
                </c:pt>
                <c:pt idx="16">
                  <c:v>56.4</c:v>
                </c:pt>
                <c:pt idx="17">
                  <c:v>54.873333333333328</c:v>
                </c:pt>
                <c:pt idx="18">
                  <c:v>54.853333333333325</c:v>
                </c:pt>
                <c:pt idx="19">
                  <c:v>55</c:v>
                </c:pt>
                <c:pt idx="20">
                  <c:v>53.886666666666521</c:v>
                </c:pt>
                <c:pt idx="21">
                  <c:v>52.866666666666546</c:v>
                </c:pt>
                <c:pt idx="22">
                  <c:v>49.533333333333339</c:v>
                </c:pt>
                <c:pt idx="23">
                  <c:v>48.636666666666564</c:v>
                </c:pt>
                <c:pt idx="24">
                  <c:v>46.61</c:v>
                </c:pt>
                <c:pt idx="25">
                  <c:v>45.286666666666562</c:v>
                </c:pt>
                <c:pt idx="26">
                  <c:v>41.833333333333343</c:v>
                </c:pt>
                <c:pt idx="27">
                  <c:v>39.906666666666545</c:v>
                </c:pt>
                <c:pt idx="28">
                  <c:v>38.966666666666562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978-4471-960B-7DD55D5B396E}"/>
            </c:ext>
          </c:extLst>
        </c:ser>
        <c:ser>
          <c:idx val="7"/>
          <c:order val="7"/>
          <c:tx>
            <c:strRef>
              <c:f>'Fig1'!$B$10</c:f>
              <c:strCache>
                <c:ptCount val="1"/>
                <c:pt idx="0">
                  <c:v>Portugal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'Fig1'!$C$10:$AE$10</c:f>
              <c:numCache>
                <c:formatCode>General</c:formatCode>
                <c:ptCount val="29"/>
                <c:pt idx="0">
                  <c:v>228.32000000000016</c:v>
                </c:pt>
                <c:pt idx="1">
                  <c:v>211.55666666666659</c:v>
                </c:pt>
                <c:pt idx="2">
                  <c:v>196.62333333333348</c:v>
                </c:pt>
                <c:pt idx="3">
                  <c:v>187.55333333333357</c:v>
                </c:pt>
                <c:pt idx="4">
                  <c:v>178.24333333333331</c:v>
                </c:pt>
                <c:pt idx="5">
                  <c:v>169.92000000000004</c:v>
                </c:pt>
                <c:pt idx="6">
                  <c:v>160.3066666666667</c:v>
                </c:pt>
                <c:pt idx="7">
                  <c:v>150.29333333333329</c:v>
                </c:pt>
                <c:pt idx="8">
                  <c:v>141.04666666666654</c:v>
                </c:pt>
                <c:pt idx="9">
                  <c:v>134.47999999999999</c:v>
                </c:pt>
                <c:pt idx="10">
                  <c:v>124.99666666666678</c:v>
                </c:pt>
                <c:pt idx="11">
                  <c:v>117.23</c:v>
                </c:pt>
                <c:pt idx="12">
                  <c:v>105.47</c:v>
                </c:pt>
                <c:pt idx="13">
                  <c:v>98.116666666666674</c:v>
                </c:pt>
                <c:pt idx="14">
                  <c:v>91.923333333333318</c:v>
                </c:pt>
                <c:pt idx="15">
                  <c:v>87.303333333333242</c:v>
                </c:pt>
                <c:pt idx="16">
                  <c:v>84.276666666666685</c:v>
                </c:pt>
                <c:pt idx="17">
                  <c:v>78.843333333333348</c:v>
                </c:pt>
                <c:pt idx="18">
                  <c:v>74.8</c:v>
                </c:pt>
                <c:pt idx="19">
                  <c:v>68.846666666666664</c:v>
                </c:pt>
                <c:pt idx="20">
                  <c:v>66.173333333333176</c:v>
                </c:pt>
                <c:pt idx="21">
                  <c:v>59.873333333333328</c:v>
                </c:pt>
                <c:pt idx="22">
                  <c:v>55.076666666666561</c:v>
                </c:pt>
                <c:pt idx="23">
                  <c:v>50.854999999999997</c:v>
                </c:pt>
                <c:pt idx="26">
                  <c:v>39.545000000000002</c:v>
                </c:pt>
                <c:pt idx="27">
                  <c:v>39.726666666666588</c:v>
                </c:pt>
                <c:pt idx="28">
                  <c:v>36.996666666666563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978-4471-960B-7DD55D5B396E}"/>
            </c:ext>
          </c:extLst>
        </c:ser>
        <c:ser>
          <c:idx val="8"/>
          <c:order val="8"/>
          <c:tx>
            <c:strRef>
              <c:f>'Fig1'!$B$11</c:f>
              <c:strCache>
                <c:ptCount val="1"/>
                <c:pt idx="0">
                  <c:v>Spain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'Fig1'!$C$11:$AE$11</c:f>
              <c:numCache>
                <c:formatCode>General</c:formatCode>
                <c:ptCount val="29"/>
                <c:pt idx="0">
                  <c:v>118.25333333333325</c:v>
                </c:pt>
                <c:pt idx="1">
                  <c:v>113.83333333333321</c:v>
                </c:pt>
                <c:pt idx="2">
                  <c:v>107.80333333333321</c:v>
                </c:pt>
                <c:pt idx="3">
                  <c:v>102.73666666666669</c:v>
                </c:pt>
                <c:pt idx="4">
                  <c:v>97.490000000000023</c:v>
                </c:pt>
                <c:pt idx="5">
                  <c:v>93.783333333333289</c:v>
                </c:pt>
                <c:pt idx="6">
                  <c:v>91.543333333333308</c:v>
                </c:pt>
                <c:pt idx="7">
                  <c:v>87.516666666666666</c:v>
                </c:pt>
                <c:pt idx="8">
                  <c:v>84.589999999999975</c:v>
                </c:pt>
                <c:pt idx="9">
                  <c:v>81.14</c:v>
                </c:pt>
                <c:pt idx="10">
                  <c:v>78.556666666666672</c:v>
                </c:pt>
                <c:pt idx="11">
                  <c:v>75.069999999999993</c:v>
                </c:pt>
                <c:pt idx="12">
                  <c:v>71.773333333333227</c:v>
                </c:pt>
                <c:pt idx="13">
                  <c:v>66.190000000000012</c:v>
                </c:pt>
                <c:pt idx="14">
                  <c:v>62.163333333333362</c:v>
                </c:pt>
                <c:pt idx="15">
                  <c:v>58.546666666666539</c:v>
                </c:pt>
                <c:pt idx="16">
                  <c:v>56.233333333333363</c:v>
                </c:pt>
                <c:pt idx="17">
                  <c:v>53.38</c:v>
                </c:pt>
                <c:pt idx="18">
                  <c:v>51.836666666666545</c:v>
                </c:pt>
                <c:pt idx="19">
                  <c:v>49.676666666666577</c:v>
                </c:pt>
                <c:pt idx="20">
                  <c:v>48.193333333333364</c:v>
                </c:pt>
                <c:pt idx="21">
                  <c:v>46.81</c:v>
                </c:pt>
                <c:pt idx="22">
                  <c:v>46.083333333333343</c:v>
                </c:pt>
                <c:pt idx="23">
                  <c:v>44.466666666666562</c:v>
                </c:pt>
                <c:pt idx="24">
                  <c:v>42.376666666666544</c:v>
                </c:pt>
                <c:pt idx="25">
                  <c:v>40.783333333333331</c:v>
                </c:pt>
                <c:pt idx="26">
                  <c:v>39.396666666666562</c:v>
                </c:pt>
                <c:pt idx="27">
                  <c:v>37.796666666666589</c:v>
                </c:pt>
                <c:pt idx="28">
                  <c:v>35.840000000000003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978-4471-960B-7DD55D5B396E}"/>
            </c:ext>
          </c:extLst>
        </c:ser>
        <c:ser>
          <c:idx val="9"/>
          <c:order val="9"/>
          <c:tx>
            <c:strRef>
              <c:f>'Fig1'!$B$12</c:f>
              <c:strCache>
                <c:ptCount val="1"/>
                <c:pt idx="0">
                  <c:v>Sweden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'Fig1'!$C$12:$AE$12</c:f>
              <c:numCache>
                <c:formatCode>General</c:formatCode>
                <c:ptCount val="29"/>
                <c:pt idx="7">
                  <c:v>62.133333333333333</c:v>
                </c:pt>
                <c:pt idx="8">
                  <c:v>61.91</c:v>
                </c:pt>
                <c:pt idx="9">
                  <c:v>61.47</c:v>
                </c:pt>
                <c:pt idx="10">
                  <c:v>59.2</c:v>
                </c:pt>
                <c:pt idx="11">
                  <c:v>55.25333333333333</c:v>
                </c:pt>
                <c:pt idx="12">
                  <c:v>49.57</c:v>
                </c:pt>
                <c:pt idx="13">
                  <c:v>45.260000000000012</c:v>
                </c:pt>
                <c:pt idx="14">
                  <c:v>41.283333333333331</c:v>
                </c:pt>
                <c:pt idx="15">
                  <c:v>39.716666666666562</c:v>
                </c:pt>
                <c:pt idx="16">
                  <c:v>39.463333333333331</c:v>
                </c:pt>
                <c:pt idx="17">
                  <c:v>38.743333333333332</c:v>
                </c:pt>
                <c:pt idx="18">
                  <c:v>37.583333333333343</c:v>
                </c:pt>
                <c:pt idx="19">
                  <c:v>37.313333333333325</c:v>
                </c:pt>
                <c:pt idx="20">
                  <c:v>36.720000000000013</c:v>
                </c:pt>
                <c:pt idx="21">
                  <c:v>36.340000000000003</c:v>
                </c:pt>
                <c:pt idx="22">
                  <c:v>36.68333333333333</c:v>
                </c:pt>
                <c:pt idx="23">
                  <c:v>35.06</c:v>
                </c:pt>
                <c:pt idx="24">
                  <c:v>34.016666666666545</c:v>
                </c:pt>
                <c:pt idx="25">
                  <c:v>30.266666666666669</c:v>
                </c:pt>
                <c:pt idx="26">
                  <c:v>29.303333333333285</c:v>
                </c:pt>
                <c:pt idx="27">
                  <c:v>28.946666666666669</c:v>
                </c:pt>
                <c:pt idx="28">
                  <c:v>28.763333333333279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978-4471-960B-7DD55D5B396E}"/>
            </c:ext>
          </c:extLst>
        </c:ser>
        <c:ser>
          <c:idx val="10"/>
          <c:order val="10"/>
          <c:tx>
            <c:strRef>
              <c:f>'Fig1'!$B$13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'Fig1'!$C$2:$AE$2</c:f>
              <c:strCache>
                <c:ptCount val="29"/>
                <c:pt idx="0">
                  <c:v>1980-1982</c:v>
                </c:pt>
                <c:pt idx="1">
                  <c:v>1981-1983</c:v>
                </c:pt>
                <c:pt idx="2">
                  <c:v>1982-1984</c:v>
                </c:pt>
                <c:pt idx="3">
                  <c:v>1983-1985</c:v>
                </c:pt>
                <c:pt idx="4">
                  <c:v>1984-1986</c:v>
                </c:pt>
                <c:pt idx="5">
                  <c:v>1985-1987</c:v>
                </c:pt>
                <c:pt idx="6">
                  <c:v>1986-1988</c:v>
                </c:pt>
                <c:pt idx="7">
                  <c:v>1987-1989</c:v>
                </c:pt>
                <c:pt idx="8">
                  <c:v>1988-1990</c:v>
                </c:pt>
                <c:pt idx="9">
                  <c:v>1989-1991</c:v>
                </c:pt>
                <c:pt idx="10">
                  <c:v>1990-1992</c:v>
                </c:pt>
                <c:pt idx="11">
                  <c:v>1991-1993</c:v>
                </c:pt>
                <c:pt idx="12">
                  <c:v>1992-1994</c:v>
                </c:pt>
                <c:pt idx="13">
                  <c:v>1993-1995</c:v>
                </c:pt>
                <c:pt idx="14">
                  <c:v>1994-1996</c:v>
                </c:pt>
                <c:pt idx="15">
                  <c:v>1995-1997</c:v>
                </c:pt>
                <c:pt idx="16">
                  <c:v>1996-1998</c:v>
                </c:pt>
                <c:pt idx="17">
                  <c:v>1997-1999</c:v>
                </c:pt>
                <c:pt idx="18">
                  <c:v>1998-2000</c:v>
                </c:pt>
                <c:pt idx="19">
                  <c:v>1999-2001</c:v>
                </c:pt>
                <c:pt idx="20">
                  <c:v>2000-2002</c:v>
                </c:pt>
                <c:pt idx="21">
                  <c:v>2001-2003</c:v>
                </c:pt>
                <c:pt idx="22">
                  <c:v>2002-2004</c:v>
                </c:pt>
                <c:pt idx="23">
                  <c:v>2003-2005</c:v>
                </c:pt>
                <c:pt idx="24">
                  <c:v>2004-2006</c:v>
                </c:pt>
                <c:pt idx="25">
                  <c:v>2005-2007</c:v>
                </c:pt>
                <c:pt idx="26">
                  <c:v>2006-2008</c:v>
                </c:pt>
                <c:pt idx="27">
                  <c:v>2007-2009</c:v>
                </c:pt>
                <c:pt idx="28">
                  <c:v>2008-2010</c:v>
                </c:pt>
              </c:strCache>
            </c:strRef>
          </c:cat>
          <c:val>
            <c:numRef>
              <c:f>'Fig1'!$C$13:$AE$13</c:f>
              <c:numCache>
                <c:formatCode>General</c:formatCode>
                <c:ptCount val="29"/>
                <c:pt idx="0">
                  <c:v>113.82</c:v>
                </c:pt>
                <c:pt idx="1">
                  <c:v>107.52</c:v>
                </c:pt>
                <c:pt idx="2">
                  <c:v>103.23666666666669</c:v>
                </c:pt>
                <c:pt idx="3">
                  <c:v>99.149999999999991</c:v>
                </c:pt>
                <c:pt idx="4">
                  <c:v>96.493333333333339</c:v>
                </c:pt>
                <c:pt idx="5">
                  <c:v>94.596666666666664</c:v>
                </c:pt>
                <c:pt idx="6">
                  <c:v>92.73</c:v>
                </c:pt>
                <c:pt idx="7">
                  <c:v>89.93</c:v>
                </c:pt>
                <c:pt idx="8">
                  <c:v>86.323333333333196</c:v>
                </c:pt>
                <c:pt idx="9">
                  <c:v>81.503333333333288</c:v>
                </c:pt>
                <c:pt idx="10">
                  <c:v>75.326666666666668</c:v>
                </c:pt>
                <c:pt idx="11">
                  <c:v>70.28</c:v>
                </c:pt>
                <c:pt idx="12">
                  <c:v>65.856666666666669</c:v>
                </c:pt>
                <c:pt idx="13">
                  <c:v>64.220000000000013</c:v>
                </c:pt>
                <c:pt idx="14">
                  <c:v>62.733333333333363</c:v>
                </c:pt>
                <c:pt idx="15">
                  <c:v>61.443333333333328</c:v>
                </c:pt>
                <c:pt idx="16">
                  <c:v>60.013333333333343</c:v>
                </c:pt>
                <c:pt idx="17">
                  <c:v>58.63</c:v>
                </c:pt>
                <c:pt idx="18">
                  <c:v>58.28</c:v>
                </c:pt>
                <c:pt idx="19">
                  <c:v>56.95</c:v>
                </c:pt>
                <c:pt idx="20">
                  <c:v>54.854999999999997</c:v>
                </c:pt>
                <c:pt idx="21">
                  <c:v>54.77</c:v>
                </c:pt>
                <c:pt idx="22">
                  <c:v>53.416666666666529</c:v>
                </c:pt>
                <c:pt idx="23">
                  <c:v>52.50333333333333</c:v>
                </c:pt>
                <c:pt idx="24">
                  <c:v>51.416666666666529</c:v>
                </c:pt>
                <c:pt idx="25">
                  <c:v>50.8</c:v>
                </c:pt>
                <c:pt idx="26">
                  <c:v>49.56</c:v>
                </c:pt>
                <c:pt idx="27">
                  <c:v>47.773333333333333</c:v>
                </c:pt>
                <c:pt idx="28">
                  <c:v>45.89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978-4471-960B-7DD55D5B3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75008"/>
        <c:axId val="145761408"/>
      </c:lineChart>
      <c:catAx>
        <c:axId val="14607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76140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45761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400" dirty="0"/>
                  <a:t>SDR per 100,000</a:t>
                </a:r>
              </a:p>
            </c:rich>
          </c:tx>
          <c:layout>
            <c:manualLayout>
              <c:xMode val="edge"/>
              <c:yMode val="edge"/>
              <c:x val="1.17551649871041E-2"/>
              <c:y val="0.349391028005578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607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09558882182501"/>
          <c:y val="0"/>
          <c:w val="0.15289613744936936"/>
          <c:h val="0.999691768021986"/>
        </c:manualLayout>
      </c:layout>
      <c:overlay val="0"/>
      <c:spPr>
        <a:solidFill>
          <a:schemeClr val="bg2">
            <a:lumMod val="75000"/>
            <a:lumOff val="25000"/>
            <a:alpha val="50000"/>
          </a:schemeClr>
        </a:solidFill>
      </c:sp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79351232516499"/>
          <c:y val="2.9065409759340688E-2"/>
          <c:w val="0.89330337763767198"/>
          <c:h val="0.87237081054731191"/>
        </c:manualLayout>
      </c:layout>
      <c:lineChart>
        <c:grouping val="standard"/>
        <c:varyColors val="0"/>
        <c:ser>
          <c:idx val="0"/>
          <c:order val="0"/>
          <c:tx>
            <c:strRef>
              <c:f>'Fig1'!$Z$24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'Fig1'!$AA$24:$AD$24</c:f>
              <c:numCache>
                <c:formatCode>General</c:formatCode>
                <c:ptCount val="4"/>
                <c:pt idx="0">
                  <c:v>40.253333333333337</c:v>
                </c:pt>
                <c:pt idx="1">
                  <c:v>38.230000000000011</c:v>
                </c:pt>
                <c:pt idx="2">
                  <c:v>38.713333333333338</c:v>
                </c:pt>
                <c:pt idx="3">
                  <c:v>39.603333333333332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64-4455-9976-492067CDCAE1}"/>
            </c:ext>
          </c:extLst>
        </c:ser>
        <c:ser>
          <c:idx val="1"/>
          <c:order val="1"/>
          <c:tx>
            <c:strRef>
              <c:f>'Fig1'!$Z$25</c:f>
              <c:strCache>
                <c:ptCount val="1"/>
                <c:pt idx="0">
                  <c:v>Finland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'Fig1'!$AA$25:$AD$25</c:f>
              <c:numCache>
                <c:formatCode>General</c:formatCode>
                <c:ptCount val="4"/>
                <c:pt idx="0">
                  <c:v>34.056666666666537</c:v>
                </c:pt>
                <c:pt idx="1">
                  <c:v>31.993333333333275</c:v>
                </c:pt>
                <c:pt idx="2">
                  <c:v>30.803333333333285</c:v>
                </c:pt>
                <c:pt idx="3">
                  <c:v>28.993333333333283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64-4455-9976-492067CDCAE1}"/>
            </c:ext>
          </c:extLst>
        </c:ser>
        <c:ser>
          <c:idx val="2"/>
          <c:order val="2"/>
          <c:tx>
            <c:strRef>
              <c:f>'Fig1'!$Z$26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'Fig1'!$AA$26:$AD$26</c:f>
              <c:numCache>
                <c:formatCode>General</c:formatCode>
                <c:ptCount val="4"/>
                <c:pt idx="0">
                  <c:v>38.656666666666545</c:v>
                </c:pt>
                <c:pt idx="1">
                  <c:v>38.376666666666544</c:v>
                </c:pt>
                <c:pt idx="2">
                  <c:v>37.696666666666594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64-4455-9976-492067CDCAE1}"/>
            </c:ext>
          </c:extLst>
        </c:ser>
        <c:ser>
          <c:idx val="3"/>
          <c:order val="3"/>
          <c:tx>
            <c:strRef>
              <c:f>'Fig1'!$Z$27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'Fig1'!$AA$27:$AD$27</c:f>
              <c:numCache>
                <c:formatCode>General</c:formatCode>
                <c:ptCount val="4"/>
                <c:pt idx="0">
                  <c:v>40.25</c:v>
                </c:pt>
                <c:pt idx="1">
                  <c:v>38.866666666666546</c:v>
                </c:pt>
                <c:pt idx="2">
                  <c:v>38.056666666666544</c:v>
                </c:pt>
                <c:pt idx="3">
                  <c:v>36.680000000000007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964-4455-9976-492067CDCAE1}"/>
            </c:ext>
          </c:extLst>
        </c:ser>
        <c:ser>
          <c:idx val="4"/>
          <c:order val="4"/>
          <c:tx>
            <c:strRef>
              <c:f>'Fig1'!$Z$28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'Fig1'!$AA$28:$AD$28</c:f>
              <c:numCache>
                <c:formatCode>General</c:formatCode>
                <c:ptCount val="4"/>
                <c:pt idx="0">
                  <c:v>40.54</c:v>
                </c:pt>
                <c:pt idx="1">
                  <c:v>36.313333333333325</c:v>
                </c:pt>
                <c:pt idx="2">
                  <c:v>35.543333333333329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964-4455-9976-492067CDCAE1}"/>
            </c:ext>
          </c:extLst>
        </c:ser>
        <c:ser>
          <c:idx val="5"/>
          <c:order val="5"/>
          <c:tx>
            <c:strRef>
              <c:f>'Fig1'!$Z$29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'Fig1'!$AA$29:$AD$29</c:f>
              <c:numCache>
                <c:formatCode>General</c:formatCode>
                <c:ptCount val="4"/>
                <c:pt idx="0">
                  <c:v>37.64</c:v>
                </c:pt>
                <c:pt idx="1">
                  <c:v>37.273333333333333</c:v>
                </c:pt>
                <c:pt idx="2">
                  <c:v>36.923333333333318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964-4455-9976-492067CDCAE1}"/>
            </c:ext>
          </c:extLst>
        </c:ser>
        <c:ser>
          <c:idx val="6"/>
          <c:order val="6"/>
          <c:tx>
            <c:strRef>
              <c:f>'Fig1'!$Z$30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'Fig1'!$AA$30:$AD$30</c:f>
              <c:numCache>
                <c:formatCode>General</c:formatCode>
                <c:ptCount val="4"/>
                <c:pt idx="0">
                  <c:v>45.286666666666562</c:v>
                </c:pt>
                <c:pt idx="1">
                  <c:v>41.833333333333343</c:v>
                </c:pt>
                <c:pt idx="2">
                  <c:v>39.906666666666545</c:v>
                </c:pt>
                <c:pt idx="3">
                  <c:v>38.966666666666562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964-4455-9976-492067CDCAE1}"/>
            </c:ext>
          </c:extLst>
        </c:ser>
        <c:ser>
          <c:idx val="7"/>
          <c:order val="7"/>
          <c:tx>
            <c:strRef>
              <c:f>'Fig1'!$Z$31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'Fig1'!$AA$31:$AD$31</c:f>
              <c:numCache>
                <c:formatCode>General</c:formatCode>
                <c:ptCount val="4"/>
                <c:pt idx="1">
                  <c:v>39.545000000000002</c:v>
                </c:pt>
                <c:pt idx="2">
                  <c:v>39.726666666666588</c:v>
                </c:pt>
                <c:pt idx="3">
                  <c:v>36.996666666666563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964-4455-9976-492067CDCAE1}"/>
            </c:ext>
          </c:extLst>
        </c:ser>
        <c:ser>
          <c:idx val="8"/>
          <c:order val="8"/>
          <c:tx>
            <c:strRef>
              <c:f>'Fig1'!$Z$32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'Fig1'!$AA$32:$AD$32</c:f>
              <c:numCache>
                <c:formatCode>General</c:formatCode>
                <c:ptCount val="4"/>
                <c:pt idx="0">
                  <c:v>40.783333333333331</c:v>
                </c:pt>
                <c:pt idx="1">
                  <c:v>39.396666666666562</c:v>
                </c:pt>
                <c:pt idx="2">
                  <c:v>37.796666666666589</c:v>
                </c:pt>
                <c:pt idx="3">
                  <c:v>35.840000000000003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964-4455-9976-492067CDCAE1}"/>
            </c:ext>
          </c:extLst>
        </c:ser>
        <c:ser>
          <c:idx val="9"/>
          <c:order val="9"/>
          <c:tx>
            <c:strRef>
              <c:f>'Fig1'!$Z$33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'Fig1'!$AA$33:$AD$33</c:f>
              <c:numCache>
                <c:formatCode>General</c:formatCode>
                <c:ptCount val="4"/>
                <c:pt idx="0">
                  <c:v>30.266666666666669</c:v>
                </c:pt>
                <c:pt idx="1">
                  <c:v>29.303333333333285</c:v>
                </c:pt>
                <c:pt idx="2">
                  <c:v>28.946666666666669</c:v>
                </c:pt>
                <c:pt idx="3">
                  <c:v>28.763333333333279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964-4455-9976-492067CDCAE1}"/>
            </c:ext>
          </c:extLst>
        </c:ser>
        <c:ser>
          <c:idx val="10"/>
          <c:order val="10"/>
          <c:tx>
            <c:strRef>
              <c:f>'Fig1'!$Z$34</c:f>
              <c:strCache>
                <c:ptCount val="1"/>
                <c:pt idx="0">
                  <c:v>United Kingdom</c:v>
                </c:pt>
              </c:strCache>
            </c:strRef>
          </c:tx>
          <c:marker>
            <c:symbol val="none"/>
          </c:marker>
          <c:cat>
            <c:strRef>
              <c:f>'Fig1'!$AA$23:$AD$23</c:f>
              <c:strCache>
                <c:ptCount val="4"/>
                <c:pt idx="0">
                  <c:v>2005-2007</c:v>
                </c:pt>
                <c:pt idx="1">
                  <c:v>2006-2008</c:v>
                </c:pt>
                <c:pt idx="2">
                  <c:v>2007-2009</c:v>
                </c:pt>
                <c:pt idx="3">
                  <c:v>2008-2010</c:v>
                </c:pt>
              </c:strCache>
            </c:strRef>
          </c:cat>
          <c:val>
            <c:numRef>
              <c:f>'Fig1'!$AA$34:$AD$34</c:f>
              <c:numCache>
                <c:formatCode>General</c:formatCode>
                <c:ptCount val="4"/>
                <c:pt idx="0">
                  <c:v>50.8</c:v>
                </c:pt>
                <c:pt idx="1">
                  <c:v>49.56</c:v>
                </c:pt>
                <c:pt idx="2">
                  <c:v>47.773333333333333</c:v>
                </c:pt>
                <c:pt idx="3">
                  <c:v>45.89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964-4455-9976-492067CDC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19136"/>
        <c:axId val="145820672"/>
      </c:lineChart>
      <c:catAx>
        <c:axId val="14581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820672"/>
        <c:crosses val="autoZero"/>
        <c:auto val="1"/>
        <c:lblAlgn val="ctr"/>
        <c:lblOffset val="100"/>
        <c:noMultiLvlLbl val="0"/>
      </c:catAx>
      <c:valAx>
        <c:axId val="145820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58191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'Asthma_PG Edits'!$B$18</c:f>
              <c:strCache>
                <c:ptCount val="1"/>
                <c:pt idx="0">
                  <c:v>Mortality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'Asthma_PG Edits'!$A$19:$A$26</c:f>
              <c:strCache>
                <c:ptCount val="8"/>
                <c:pt idx="0">
                  <c:v>Sweden</c:v>
                </c:pt>
                <c:pt idx="1">
                  <c:v>Portugal</c:v>
                </c:pt>
                <c:pt idx="2">
                  <c:v>Finland</c:v>
                </c:pt>
                <c:pt idx="3">
                  <c:v>Italy</c:v>
                </c:pt>
                <c:pt idx="4">
                  <c:v>Austria</c:v>
                </c:pt>
                <c:pt idx="5">
                  <c:v>Germany</c:v>
                </c:pt>
                <c:pt idx="6">
                  <c:v>Spain</c:v>
                </c:pt>
                <c:pt idx="7">
                  <c:v>United Kingdom</c:v>
                </c:pt>
              </c:strCache>
            </c:strRef>
          </c:cat>
          <c:val>
            <c:numRef>
              <c:f>'Asthma_PG Edits'!$B$19:$B$26</c:f>
              <c:numCache>
                <c:formatCode>General</c:formatCode>
                <c:ptCount val="8"/>
                <c:pt idx="0">
                  <c:v>7.0000000000000062E-3</c:v>
                </c:pt>
                <c:pt idx="1">
                  <c:v>2.5000000000000001E-2</c:v>
                </c:pt>
                <c:pt idx="2">
                  <c:v>3.1000000000000028E-2</c:v>
                </c:pt>
                <c:pt idx="3">
                  <c:v>3.4000000000000002E-2</c:v>
                </c:pt>
                <c:pt idx="4">
                  <c:v>3.7999999999999999E-2</c:v>
                </c:pt>
                <c:pt idx="5">
                  <c:v>5.1000000000000004E-2</c:v>
                </c:pt>
                <c:pt idx="6">
                  <c:v>5.3999999999999999E-2</c:v>
                </c:pt>
                <c:pt idx="7">
                  <c:v>0.24100000000000016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C1-408E-A5AC-85B51E8AB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52768"/>
        <c:axId val="145954688"/>
      </c:lineChart>
      <c:lineChart>
        <c:grouping val="standard"/>
        <c:varyColors val="0"/>
        <c:ser>
          <c:idx val="1"/>
          <c:order val="1"/>
          <c:tx>
            <c:strRef>
              <c:f>'Asthma_PG Edits'!$C$18</c:f>
              <c:strCache>
                <c:ptCount val="1"/>
                <c:pt idx="0">
                  <c:v>6-7 age group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2"/>
            <c:spPr>
              <a:solidFill>
                <a:srgbClr val="008000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'Asthma_PG Edits'!$A$19:$A$26</c:f>
              <c:strCache>
                <c:ptCount val="8"/>
                <c:pt idx="0">
                  <c:v>Sweden</c:v>
                </c:pt>
                <c:pt idx="1">
                  <c:v>Portugal</c:v>
                </c:pt>
                <c:pt idx="2">
                  <c:v>Finland</c:v>
                </c:pt>
                <c:pt idx="3">
                  <c:v>Italy</c:v>
                </c:pt>
                <c:pt idx="4">
                  <c:v>Austria</c:v>
                </c:pt>
                <c:pt idx="5">
                  <c:v>Germany</c:v>
                </c:pt>
                <c:pt idx="6">
                  <c:v>Spain</c:v>
                </c:pt>
                <c:pt idx="7">
                  <c:v>United Kingdom</c:v>
                </c:pt>
              </c:strCache>
            </c:strRef>
          </c:cat>
          <c:val>
            <c:numRef>
              <c:f>'Asthma_PG Edits'!$C$19:$C$26</c:f>
              <c:numCache>
                <c:formatCode>General</c:formatCode>
                <c:ptCount val="8"/>
                <c:pt idx="0">
                  <c:v>10.200000000000001</c:v>
                </c:pt>
                <c:pt idx="1">
                  <c:v>12.9</c:v>
                </c:pt>
                <c:pt idx="3">
                  <c:v>7.9</c:v>
                </c:pt>
                <c:pt idx="4">
                  <c:v>7.4</c:v>
                </c:pt>
                <c:pt idx="5">
                  <c:v>12.8</c:v>
                </c:pt>
                <c:pt idx="6">
                  <c:v>9.5</c:v>
                </c:pt>
                <c:pt idx="7">
                  <c:v>20.9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C1-408E-A5AC-85B51E8AB15C}"/>
            </c:ext>
          </c:extLst>
        </c:ser>
        <c:ser>
          <c:idx val="2"/>
          <c:order val="2"/>
          <c:tx>
            <c:strRef>
              <c:f>'Asthma_PG Edits'!$D$18</c:f>
              <c:strCache>
                <c:ptCount val="1"/>
                <c:pt idx="0">
                  <c:v>13-14 age group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2"/>
            <c:spPr>
              <a:solidFill>
                <a:srgbClr val="00FFE7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'Asthma_PG Edits'!$A$19:$A$26</c:f>
              <c:strCache>
                <c:ptCount val="8"/>
                <c:pt idx="0">
                  <c:v>Sweden</c:v>
                </c:pt>
                <c:pt idx="1">
                  <c:v>Portugal</c:v>
                </c:pt>
                <c:pt idx="2">
                  <c:v>Finland</c:v>
                </c:pt>
                <c:pt idx="3">
                  <c:v>Italy</c:v>
                </c:pt>
                <c:pt idx="4">
                  <c:v>Austria</c:v>
                </c:pt>
                <c:pt idx="5">
                  <c:v>Germany</c:v>
                </c:pt>
                <c:pt idx="6">
                  <c:v>Spain</c:v>
                </c:pt>
                <c:pt idx="7">
                  <c:v>United Kingdom</c:v>
                </c:pt>
              </c:strCache>
            </c:strRef>
          </c:cat>
          <c:val>
            <c:numRef>
              <c:f>'Asthma_PG Edits'!$D$19:$D$26</c:f>
              <c:numCache>
                <c:formatCode>General</c:formatCode>
                <c:ptCount val="8"/>
                <c:pt idx="0">
                  <c:v>9.7000000000000011</c:v>
                </c:pt>
                <c:pt idx="1">
                  <c:v>12</c:v>
                </c:pt>
                <c:pt idx="2">
                  <c:v>10</c:v>
                </c:pt>
                <c:pt idx="3">
                  <c:v>8.4</c:v>
                </c:pt>
                <c:pt idx="4">
                  <c:v>15.1</c:v>
                </c:pt>
                <c:pt idx="5">
                  <c:v>17.5</c:v>
                </c:pt>
                <c:pt idx="6">
                  <c:v>9.6</c:v>
                </c:pt>
                <c:pt idx="7">
                  <c:v>24.7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BC1-408E-A5AC-85B51E8AB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75168"/>
        <c:axId val="145973248"/>
      </c:lineChart>
      <c:catAx>
        <c:axId val="145952768"/>
        <c:scaling>
          <c:orientation val="minMax"/>
        </c:scaling>
        <c:delete val="0"/>
        <c:axPos val="b"/>
        <c:numFmt formatCode="General" sourceLinked="0"/>
        <c:majorTickMark val="none"/>
        <c:minorTickMark val="out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145954688"/>
        <c:crosses val="autoZero"/>
        <c:auto val="1"/>
        <c:lblAlgn val="ctr"/>
        <c:lblOffset val="100"/>
        <c:noMultiLvlLbl val="0"/>
      </c:catAx>
      <c:valAx>
        <c:axId val="145954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10 year SDR per 100000 (0-14 years)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45952768"/>
        <c:crosses val="autoZero"/>
        <c:crossBetween val="between"/>
      </c:valAx>
      <c:valAx>
        <c:axId val="14597324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Percentage wheeze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45975168"/>
        <c:crosses val="max"/>
        <c:crossBetween val="between"/>
      </c:valAx>
      <c:catAx>
        <c:axId val="14597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59732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941212384741415"/>
          <c:y val="0.4191357414010326"/>
          <c:w val="0.14120667284583299"/>
          <c:h val="0.4836199996239014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rgbClr val="FFFF00"/>
          </a:solidFill>
          <a:latin typeface="+mj-lt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0.22774</cdr:x>
      <cdr:y>0.03</cdr:y>
    </cdr:from>
    <cdr:to>
      <cdr:x>0.79347</cdr:x>
      <cdr:y>0.182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5641" y="196411"/>
          <a:ext cx="5106368" cy="995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tx1"/>
              </a:solidFill>
              <a:latin typeface="Arial Black"/>
              <a:cs typeface="Arial Black"/>
            </a:rPr>
            <a:t>Deaths in children 0-14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E513-6CD6-47D8-BD5B-4BF26DE85849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1841C-D2EB-439F-8802-85EA8258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1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4706A-D00F-4FE0-86A1-932F7CA7CFEB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8FC42E-15E6-43D1-84E0-D03A20CBFDD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3709B-9555-4EFB-9BF4-18E614A60F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959C04-A5CA-4B94-BE1F-12E17F2B7909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72BCAD-246A-45BC-AD8F-8444BBBFED74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A73B13-DD17-49C8-920B-B5DEC396A4C1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9663" y="436921"/>
            <a:ext cx="3158650" cy="218460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2445">
              <a:defRPr/>
            </a:pPr>
            <a:fld id="{31843214-CAAC-4380-9E4C-D8B4297B0526}" type="slidenum">
              <a:rPr lang="en-GB" smtClean="0">
                <a:solidFill>
                  <a:prstClr val="black"/>
                </a:solidFill>
                <a:latin typeface="Calibri"/>
              </a:rPr>
              <a:pPr defTabSz="602445">
                <a:defRPr/>
              </a:pPr>
              <a:t>23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894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2445">
              <a:defRPr/>
            </a:pPr>
            <a:fld id="{4C8779C2-9524-47E0-BE37-E3740282D5B1}" type="slidenum">
              <a:rPr lang="en-GB" smtClean="0">
                <a:solidFill>
                  <a:prstClr val="black"/>
                </a:solidFill>
                <a:latin typeface="Calibri"/>
              </a:rPr>
              <a:pPr defTabSz="602445">
                <a:defRPr/>
              </a:pPr>
              <a:t>24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56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8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6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8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1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99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08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01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CPCH_Slide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4854" y="1600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950" y="57038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63" y="6173788"/>
            <a:ext cx="2895600" cy="365125"/>
          </a:xfrm>
        </p:spPr>
        <p:txBody>
          <a:bodyPr/>
          <a:lstStyle>
            <a:lvl1pPr algn="ctr">
              <a:defRPr sz="120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PATRON HRH The Princess Royal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54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7826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9D50A46A-5532-4BCA-BFA4-0D5714FAB724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A2448B9-2E5E-4721-B95B-7D471CBE7D5B}" type="slidenum">
              <a:rPr lang="en-US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651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03640D4-E735-45A7-88AF-68C1E288A771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6A10C19-1922-430B-B059-F7CFB8E6CB2F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16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F2F8-75F6-4E5B-978F-B6EAC3788FDD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09D5A9-7ED6-459F-9225-2A0393DCD7E7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005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9989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136CD64-53E7-46E6-9481-EA39D84CF0DF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89B5B9-3532-4071-8839-6B4238F82A1F}" type="slidenum">
              <a:rPr lang="en-US" sz="2400">
                <a:solidFill>
                  <a:prstClr val="black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69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484313"/>
            <a:ext cx="6072188" cy="468153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1475" y="214313"/>
            <a:ext cx="7781925" cy="6223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19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4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0465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D340-0BA3-4A4C-B4E3-1DF64ACF6E7F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AFC4A3-5EC6-4BE5-859F-25326FA50F93}" type="slidenum">
              <a:rPr lang="en-GB" sz="240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07010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09D3-9AF3-45A0-9A2C-C33AB0AD15F1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FB08AD-077C-4E71-8259-65B3F3B68EDC}" type="slidenum">
              <a:rPr lang="en-GB" sz="240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6501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142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78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/>
              <a:t>Header 2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Header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661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76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92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4298D8C-EBD7-4F37-9CD1-ADB0034BC08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29/06/2017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B778FA5-198B-4EC8-9BA8-B7F9B5E0A8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93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CPCH_Slide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4854" y="1600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950" y="57038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63" y="6173788"/>
            <a:ext cx="2895600" cy="365125"/>
          </a:xfrm>
        </p:spPr>
        <p:txBody>
          <a:bodyPr/>
          <a:lstStyle>
            <a:lvl1pPr algn="ctr">
              <a:defRPr sz="120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PATRON HRH The Princess Royal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9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b="12239"/>
          <a:stretch/>
        </p:blipFill>
        <p:spPr>
          <a:xfrm>
            <a:off x="0" y="2636923"/>
            <a:ext cx="9144000" cy="42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220487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13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0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3617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1670566-21D3-4D5C-B03D-A79A2AD5FCDB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32D7A0D-0E1D-4329-9453-61B72B3A37FB}" type="slidenum">
              <a:rPr lang="en-US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10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2CA6B43-DCF8-4D37-A089-E02FDB075FE8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14AD61-2E67-4161-B6A3-729724A24474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144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E78608D-8455-4536-B300-CCA3E79D30BD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933E7E-1698-4783-B13B-518FC043566D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108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ED36-E0D6-4CED-A235-13ECFCF6D35A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2174B9-13CF-4B8A-AABF-E540435A89C1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742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56D4FC0-853C-498A-B577-DFCE4747A924}" type="datetimeFigureOut">
              <a:rPr lang="en-US"/>
              <a:pPr>
                <a:defRPr/>
              </a:pPr>
              <a:t>6/29/2017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5C9251-26F4-45D4-ACA0-EF5F6DEBCB2C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12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2603-EF4A-49F5-91E1-6B63DBB7EB0F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A9E95A6-2B98-4D02-AA67-05191F4266A1}" type="slidenum">
              <a:rPr lang="en-US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424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7EB8-3307-4D37-9348-6B6C42A0ED4E}" type="datetimeFigureOut">
              <a:rPr lang="en-GB"/>
              <a:pPr>
                <a:defRPr/>
              </a:pPr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450F22-26EA-4BAB-BD4A-5686A89F96F7}" type="slidenum">
              <a:rPr lang="en-GB" sz="240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36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407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ea typeface="MS PGothic" pitchFamily="34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84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0"/>
            <a:ext cx="8642350" cy="50398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7564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RCPCH_Slid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217488" y="965200"/>
            <a:ext cx="8229600" cy="457200"/>
          </a:xfrm>
          <a:custGeom>
            <a:avLst/>
            <a:gdLst>
              <a:gd name="connsiteX0" fmla="*/ 0 w 8229600"/>
              <a:gd name="connsiteY0" fmla="*/ 0 h 456185"/>
              <a:gd name="connsiteX1" fmla="*/ 8229600 w 8229600"/>
              <a:gd name="connsiteY1" fmla="*/ 0 h 456185"/>
              <a:gd name="connsiteX2" fmla="*/ 8229600 w 8229600"/>
              <a:gd name="connsiteY2" fmla="*/ 456185 h 456185"/>
              <a:gd name="connsiteX3" fmla="*/ 0 w 8229600"/>
              <a:gd name="connsiteY3" fmla="*/ 456185 h 456185"/>
              <a:gd name="connsiteX4" fmla="*/ 0 w 8229600"/>
              <a:gd name="connsiteY4" fmla="*/ 0 h 4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456185">
                <a:moveTo>
                  <a:pt x="0" y="0"/>
                </a:moveTo>
                <a:lnTo>
                  <a:pt x="8229600" y="0"/>
                </a:lnTo>
                <a:lnTo>
                  <a:pt x="8229600" y="456185"/>
                </a:lnTo>
                <a:lnTo>
                  <a:pt x="0" y="456185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/>
          <a:lstStyle>
            <a:lvl1pPr>
              <a:defRPr sz="2400" b="1" cap="all">
                <a:solidFill>
                  <a:srgbClr val="21275B"/>
                </a:solidFill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2" y="500696"/>
            <a:ext cx="8229600" cy="46500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 cap="all">
                <a:solidFill>
                  <a:srgbClr val="21275B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50" y="1600200"/>
            <a:ext cx="8229600" cy="3975799"/>
          </a:xfrm>
          <a:prstGeom prst="rect">
            <a:avLst/>
          </a:prstGeom>
        </p:spPr>
        <p:txBody>
          <a:bodyPr/>
          <a:lstStyle>
            <a:lvl1pPr marL="180000" indent="-180000" algn="l">
              <a:buFont typeface="Arial"/>
              <a:buChar char="•"/>
              <a:defRPr sz="1600" baseline="0">
                <a:solidFill>
                  <a:srgbClr val="21275B"/>
                </a:solidFill>
                <a:latin typeface="Arial"/>
                <a:cs typeface="Arial"/>
              </a:defRPr>
            </a:lvl1pPr>
            <a:lvl2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2pPr>
            <a:lvl3pPr marL="54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3pPr>
            <a:lvl4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4pPr>
            <a:lvl5pPr marL="180000" indent="-180000" algn="l">
              <a:buFont typeface="Arial"/>
              <a:buChar char="•"/>
              <a:defRPr sz="1600">
                <a:solidFill>
                  <a:srgbClr val="2127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39713" y="965200"/>
            <a:ext cx="4970519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cap="all" baseline="0">
                <a:solidFill>
                  <a:srgbClr val="2127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691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YPHP_Logo(1)Print-01(1)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70" y="1"/>
            <a:ext cx="670999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YPHP colour ba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4689"/>
            <a:ext cx="914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10090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56265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z="2215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108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3AAFC2-D93B-4FD0-9264-ACB5AA1A1C17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2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DC3CA-5C74-4961-8546-655559CE23D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 descr="background.jpg"/>
          <p:cNvPicPr>
            <a:picLocks noChangeAspect="1"/>
          </p:cNvPicPr>
          <p:nvPr userDrawn="1"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2" y="0"/>
            <a:ext cx="8913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3949572" y="272423"/>
            <a:ext cx="4897148" cy="780001"/>
          </a:xfrm>
        </p:spPr>
        <p:txBody>
          <a:bodyPr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71668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477"/>
            </a:lvl1pPr>
            <a:lvl2pPr>
              <a:buNone/>
              <a:defRPr sz="1292"/>
            </a:lvl2pPr>
            <a:lvl3pPr>
              <a:buNone/>
              <a:defRPr sz="1108"/>
            </a:lvl3pPr>
            <a:lvl4pPr>
              <a:buNone/>
              <a:defRPr sz="1015"/>
            </a:lvl4pPr>
            <a:lvl5pPr>
              <a:buNone/>
              <a:defRPr sz="10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8" name="Picture 17" descr="wheel_evelina_NoWhoWeAre.png"/>
          <p:cNvPicPr>
            <a:picLocks noChangeAspect="1"/>
          </p:cNvPicPr>
          <p:nvPr userDrawn="1"/>
        </p:nvPicPr>
        <p:blipFill>
          <a:blip r:embed="rId3" cstate="print"/>
          <a:srcRect l="26624" b="2715"/>
          <a:stretch>
            <a:fillRect/>
          </a:stretch>
        </p:blipFill>
        <p:spPr>
          <a:xfrm>
            <a:off x="0" y="0"/>
            <a:ext cx="4835126" cy="6858000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8912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DC3CA-5C74-4961-8546-655559CE23D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 descr="background.jpg"/>
          <p:cNvPicPr>
            <a:picLocks noChangeAspect="1"/>
          </p:cNvPicPr>
          <p:nvPr userDrawn="1"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2" y="0"/>
            <a:ext cx="8913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3949572" y="272423"/>
            <a:ext cx="4897148" cy="780001"/>
          </a:xfrm>
        </p:spPr>
        <p:txBody>
          <a:bodyPr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66357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477"/>
            </a:lvl1pPr>
            <a:lvl2pPr>
              <a:buNone/>
              <a:defRPr sz="1292"/>
            </a:lvl2pPr>
            <a:lvl3pPr>
              <a:buNone/>
              <a:defRPr sz="1108"/>
            </a:lvl3pPr>
            <a:lvl4pPr>
              <a:buNone/>
              <a:defRPr sz="1015"/>
            </a:lvl4pPr>
            <a:lvl5pPr>
              <a:buNone/>
              <a:defRPr sz="10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8" name="Picture 17" descr="wheel_evelina.png"/>
          <p:cNvPicPr>
            <a:picLocks noChangeAspect="1"/>
          </p:cNvPicPr>
          <p:nvPr userDrawn="1"/>
        </p:nvPicPr>
        <p:blipFill>
          <a:blip r:embed="rId3" cstate="print"/>
          <a:srcRect l="22644" t="-192" b="-1176"/>
          <a:stretch>
            <a:fillRect/>
          </a:stretch>
        </p:blipFill>
        <p:spPr>
          <a:xfrm>
            <a:off x="0" y="1"/>
            <a:ext cx="4869913" cy="6857999"/>
          </a:xfrm>
          <a:prstGeom prst="rect">
            <a:avLst/>
          </a:prstGeom>
        </p:spPr>
      </p:pic>
      <p:pic>
        <p:nvPicPr>
          <p:cNvPr id="20" name="Picture 10" descr="CYPHP colour b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5824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stSkyRiver---NoCLouds.png"/>
          <p:cNvPicPr>
            <a:picLocks noChangeAspect="1"/>
          </p:cNvPicPr>
          <p:nvPr userDrawn="1"/>
        </p:nvPicPr>
        <p:blipFill>
          <a:blip r:embed="rId2" cstate="print"/>
          <a:srcRect t="9697" r="16683" b="15883"/>
          <a:stretch>
            <a:fillRect/>
          </a:stretch>
        </p:blipFill>
        <p:spPr>
          <a:xfrm>
            <a:off x="237448" y="0"/>
            <a:ext cx="8906552" cy="6858000"/>
          </a:xfrm>
          <a:prstGeom prst="rect">
            <a:avLst/>
          </a:prstGeom>
        </p:spPr>
      </p:pic>
      <p:pic>
        <p:nvPicPr>
          <p:cNvPr id="9" name="Picture 8" descr="LondonSky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24961"/>
            <a:ext cx="9144000" cy="1132279"/>
          </a:xfrm>
          <a:prstGeom prst="rect">
            <a:avLst/>
          </a:prstGeom>
        </p:spPr>
      </p:pic>
      <p:sp>
        <p:nvSpPr>
          <p:cNvPr id="12" name="Flowchart: Punched Tape 11"/>
          <p:cNvSpPr/>
          <p:nvPr userDrawn="1"/>
        </p:nvSpPr>
        <p:spPr>
          <a:xfrm rot="10800000" flipH="1">
            <a:off x="0" y="6267450"/>
            <a:ext cx="9144000" cy="74295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08077" y="63563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AAADC3CA-5C74-4961-8546-655559CE23D1}" type="slidenum">
              <a:rPr lang="en-GB" smtClean="0">
                <a:solidFill>
                  <a:srgbClr val="FFFFFF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651843" y="272423"/>
            <a:ext cx="8161729" cy="780001"/>
          </a:xfrm>
        </p:spPr>
        <p:txBody>
          <a:bodyPr/>
          <a:lstStyle>
            <a:lvl1pPr algn="l">
              <a:defRPr sz="2954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46255" y="1154489"/>
            <a:ext cx="5295422" cy="5160586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477"/>
            </a:lvl1pPr>
            <a:lvl2pPr>
              <a:buNone/>
              <a:defRPr sz="1292"/>
            </a:lvl2pPr>
            <a:lvl3pPr>
              <a:buNone/>
              <a:defRPr sz="1108"/>
            </a:lvl3pPr>
            <a:lvl4pPr>
              <a:buNone/>
              <a:defRPr sz="1015"/>
            </a:lvl4pPr>
            <a:lvl5pPr>
              <a:buNone/>
              <a:defRPr sz="10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8" name="Picture 17" descr="wheel_evelina_NoWhoWeAre.png"/>
          <p:cNvPicPr>
            <a:picLocks noChangeAspect="1"/>
          </p:cNvPicPr>
          <p:nvPr userDrawn="1"/>
        </p:nvPicPr>
        <p:blipFill>
          <a:blip r:embed="rId4" cstate="print"/>
          <a:srcRect l="26624" b="5674"/>
          <a:stretch>
            <a:fillRect/>
          </a:stretch>
        </p:blipFill>
        <p:spPr>
          <a:xfrm>
            <a:off x="137406" y="3308188"/>
            <a:ext cx="2581256" cy="3549812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llCYPs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141147" y="5238750"/>
            <a:ext cx="1002854" cy="16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46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stSkyRiver---NoCLouds.png"/>
          <p:cNvPicPr>
            <a:picLocks noChangeAspect="1"/>
          </p:cNvPicPr>
          <p:nvPr userDrawn="1"/>
        </p:nvPicPr>
        <p:blipFill>
          <a:blip r:embed="rId2" cstate="print"/>
          <a:srcRect t="9697" r="16683" b="15883"/>
          <a:stretch>
            <a:fillRect/>
          </a:stretch>
        </p:blipFill>
        <p:spPr>
          <a:xfrm>
            <a:off x="237448" y="0"/>
            <a:ext cx="8906552" cy="6858000"/>
          </a:xfrm>
          <a:prstGeom prst="rect">
            <a:avLst/>
          </a:prstGeom>
        </p:spPr>
      </p:pic>
      <p:pic>
        <p:nvPicPr>
          <p:cNvPr id="9" name="Picture 8" descr="LondonSky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24961"/>
            <a:ext cx="9144000" cy="1132279"/>
          </a:xfrm>
          <a:prstGeom prst="rect">
            <a:avLst/>
          </a:prstGeom>
        </p:spPr>
      </p:pic>
      <p:sp>
        <p:nvSpPr>
          <p:cNvPr id="12" name="Flowchart: Punched Tape 11"/>
          <p:cNvSpPr/>
          <p:nvPr userDrawn="1"/>
        </p:nvSpPr>
        <p:spPr>
          <a:xfrm rot="10800000" flipH="1">
            <a:off x="0" y="6267450"/>
            <a:ext cx="9144000" cy="74295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08077" y="63563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AAADC3CA-5C74-4961-8546-655559CE23D1}" type="slidenum">
              <a:rPr lang="en-GB" smtClean="0">
                <a:solidFill>
                  <a:srgbClr val="FFFFFF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651843" y="272423"/>
            <a:ext cx="8161729" cy="780001"/>
          </a:xfrm>
        </p:spPr>
        <p:txBody>
          <a:bodyPr/>
          <a:lstStyle>
            <a:lvl1pPr algn="l">
              <a:defRPr sz="2954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46255" y="1154489"/>
            <a:ext cx="5295422" cy="5160586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477"/>
            </a:lvl1pPr>
            <a:lvl2pPr>
              <a:buNone/>
              <a:defRPr sz="1292"/>
            </a:lvl2pPr>
            <a:lvl3pPr>
              <a:buNone/>
              <a:defRPr sz="1108"/>
            </a:lvl3pPr>
            <a:lvl4pPr>
              <a:buNone/>
              <a:defRPr sz="1015"/>
            </a:lvl4pPr>
            <a:lvl5pPr>
              <a:buNone/>
              <a:defRPr sz="10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allCYP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41147" y="5238750"/>
            <a:ext cx="1002854" cy="1619698"/>
          </a:xfrm>
          <a:prstGeom prst="rect">
            <a:avLst/>
          </a:prstGeom>
        </p:spPr>
      </p:pic>
      <p:pic>
        <p:nvPicPr>
          <p:cNvPr id="14" name="Picture 13" descr="wheel_evelina.png"/>
          <p:cNvPicPr>
            <a:picLocks noChangeAspect="1"/>
          </p:cNvPicPr>
          <p:nvPr userDrawn="1"/>
        </p:nvPicPr>
        <p:blipFill>
          <a:blip r:embed="rId5" cstate="print"/>
          <a:srcRect l="22644" t="-192" b="-1176"/>
          <a:stretch>
            <a:fillRect/>
          </a:stretch>
        </p:blipFill>
        <p:spPr>
          <a:xfrm>
            <a:off x="193432" y="3270177"/>
            <a:ext cx="2540976" cy="3578299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4640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 userDrawn="1"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7" y="0"/>
            <a:ext cx="8898633" cy="6858000"/>
          </a:xfrm>
          <a:prstGeom prst="rect">
            <a:avLst/>
          </a:prstGeom>
        </p:spPr>
      </p:pic>
      <p:pic>
        <p:nvPicPr>
          <p:cNvPr id="5" name="Picture 7" descr="CYPHP_Logo(6)Screen-png"/>
          <p:cNvPicPr>
            <a:picLocks noChangeAspect="1" noChangeArrowheads="1"/>
          </p:cNvPicPr>
          <p:nvPr userDrawn="1"/>
        </p:nvPicPr>
        <p:blipFill>
          <a:blip r:embed="rId3" cstate="print"/>
          <a:srcRect b="31332"/>
          <a:stretch>
            <a:fillRect/>
          </a:stretch>
        </p:blipFill>
        <p:spPr bwMode="auto">
          <a:xfrm>
            <a:off x="6949161" y="390012"/>
            <a:ext cx="1906242" cy="9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allCYP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19618" y="2877300"/>
            <a:ext cx="2523946" cy="4076398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0041" y="1488596"/>
            <a:ext cx="5692644" cy="4954735"/>
          </a:xfr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108000" rIns="180000" bIns="1080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47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47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47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None/>
              <a:defRPr lang="en-US" sz="147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None/>
              <a:defRPr lang="en-GB" sz="14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21678" y="295092"/>
            <a:ext cx="6063966" cy="917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5910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 userDrawn="1"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7" y="0"/>
            <a:ext cx="889863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DC3CA-5C74-4961-8546-655559CE23D1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7" descr="CYPHP_Logo(6)Screen-png"/>
          <p:cNvPicPr>
            <a:picLocks noChangeAspect="1" noChangeArrowheads="1"/>
          </p:cNvPicPr>
          <p:nvPr userDrawn="1"/>
        </p:nvPicPr>
        <p:blipFill>
          <a:blip r:embed="rId3" cstate="print"/>
          <a:srcRect b="31332"/>
          <a:stretch>
            <a:fillRect/>
          </a:stretch>
        </p:blipFill>
        <p:spPr bwMode="auto">
          <a:xfrm>
            <a:off x="6949161" y="390012"/>
            <a:ext cx="1906242" cy="9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allCYP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19618" y="2877300"/>
            <a:ext cx="2523946" cy="4076398"/>
          </a:xfrm>
          <a:prstGeom prst="rect">
            <a:avLst/>
          </a:prstGeom>
        </p:spPr>
      </p:pic>
      <p:pic>
        <p:nvPicPr>
          <p:cNvPr id="23" name="Picture 22" descr="wheel_evelina.png"/>
          <p:cNvPicPr>
            <a:picLocks noChangeAspect="1"/>
          </p:cNvPicPr>
          <p:nvPr userDrawn="1"/>
        </p:nvPicPr>
        <p:blipFill>
          <a:blip r:embed="rId5" cstate="print"/>
          <a:srcRect l="22644" t="2951" b="2327"/>
          <a:stretch>
            <a:fillRect/>
          </a:stretch>
        </p:blipFill>
        <p:spPr>
          <a:xfrm>
            <a:off x="0" y="0"/>
            <a:ext cx="5211590" cy="6858000"/>
          </a:xfrm>
          <a:prstGeom prst="rect">
            <a:avLst/>
          </a:prstGeom>
        </p:spPr>
      </p:pic>
      <p:pic>
        <p:nvPicPr>
          <p:cNvPr id="24" name="Picture 10" descr="CYPHP colour ba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481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1B9E-910D-4ADB-9A2E-63FC00A8AD8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79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42497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3441" y="1341437"/>
            <a:ext cx="424973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409E-7698-444F-9423-D1A4A7E04AA9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29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689100"/>
            <a:ext cx="4005262" cy="49164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689100"/>
            <a:ext cx="4006850" cy="49164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F1EF-1AD0-4532-B77F-2DA21E44627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036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4536-C6A8-4997-A376-633388F53F7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063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4DC5-CD6E-4C9F-8C79-C3E0A14FEA4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893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C924-6218-44CF-AFD7-6DE0D845EBB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260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527A-FCD7-4F6B-B91C-54782470F75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06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9792-173C-40AB-AB94-0E92576122AA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560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35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4" y="220665"/>
            <a:ext cx="2039937" cy="6384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89" y="220665"/>
            <a:ext cx="5972175" cy="6384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3A4D-932A-47E0-AE54-C0AC066DF68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639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YPHP_Logo(1)Print-01(1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9" y="11"/>
            <a:ext cx="6710363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1010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56274"/>
            <a:ext cx="6400800" cy="1201737"/>
          </a:xfrm>
        </p:spPr>
        <p:txBody>
          <a:bodyPr/>
          <a:lstStyle>
            <a:lvl1pPr marL="0" indent="0" algn="ctr">
              <a:buFontTx/>
              <a:buNone/>
              <a:defRPr sz="23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pic>
        <p:nvPicPr>
          <p:cNvPr id="3079" name="Picture 7" descr="CYPHP colour ba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705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26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7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7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8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4964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7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35873" indent="0">
              <a:buNone/>
              <a:defRPr sz="1700"/>
            </a:lvl2pPr>
            <a:lvl3pPr marL="871745" indent="0">
              <a:buNone/>
              <a:defRPr sz="1500"/>
            </a:lvl3pPr>
            <a:lvl4pPr marL="1307621" indent="0">
              <a:buNone/>
              <a:defRPr sz="1400"/>
            </a:lvl4pPr>
            <a:lvl5pPr marL="1743491" indent="0">
              <a:buNone/>
              <a:defRPr sz="1400"/>
            </a:lvl5pPr>
            <a:lvl6pPr marL="2179368" indent="0">
              <a:buNone/>
              <a:defRPr sz="1400"/>
            </a:lvl6pPr>
            <a:lvl7pPr marL="2615240" indent="0">
              <a:buNone/>
              <a:defRPr sz="1400"/>
            </a:lvl7pPr>
            <a:lvl8pPr marL="3051113" indent="0">
              <a:buNone/>
              <a:defRPr sz="1400"/>
            </a:lvl8pPr>
            <a:lvl9pPr marL="3486986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3982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689100"/>
            <a:ext cx="4005262" cy="4916488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689100"/>
            <a:ext cx="4006850" cy="4916488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6780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73" indent="0">
              <a:buNone/>
              <a:defRPr sz="1900" b="1"/>
            </a:lvl2pPr>
            <a:lvl3pPr marL="871745" indent="0">
              <a:buNone/>
              <a:defRPr sz="1700" b="1"/>
            </a:lvl3pPr>
            <a:lvl4pPr marL="1307621" indent="0">
              <a:buNone/>
              <a:defRPr sz="1500" b="1"/>
            </a:lvl4pPr>
            <a:lvl5pPr marL="1743491" indent="0">
              <a:buNone/>
              <a:defRPr sz="1500" b="1"/>
            </a:lvl5pPr>
            <a:lvl6pPr marL="2179368" indent="0">
              <a:buNone/>
              <a:defRPr sz="1500" b="1"/>
            </a:lvl6pPr>
            <a:lvl7pPr marL="2615240" indent="0">
              <a:buNone/>
              <a:defRPr sz="1500" b="1"/>
            </a:lvl7pPr>
            <a:lvl8pPr marL="3051113" indent="0">
              <a:buNone/>
              <a:defRPr sz="1500" b="1"/>
            </a:lvl8pPr>
            <a:lvl9pPr marL="3486986" indent="0">
              <a:buNone/>
              <a:defRPr sz="15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73" indent="0">
              <a:buNone/>
              <a:defRPr sz="1900" b="1"/>
            </a:lvl2pPr>
            <a:lvl3pPr marL="871745" indent="0">
              <a:buNone/>
              <a:defRPr sz="1700" b="1"/>
            </a:lvl3pPr>
            <a:lvl4pPr marL="1307621" indent="0">
              <a:buNone/>
              <a:defRPr sz="1500" b="1"/>
            </a:lvl4pPr>
            <a:lvl5pPr marL="1743491" indent="0">
              <a:buNone/>
              <a:defRPr sz="1500" b="1"/>
            </a:lvl5pPr>
            <a:lvl6pPr marL="2179368" indent="0">
              <a:buNone/>
              <a:defRPr sz="1500" b="1"/>
            </a:lvl6pPr>
            <a:lvl7pPr marL="2615240" indent="0">
              <a:buNone/>
              <a:defRPr sz="1500" b="1"/>
            </a:lvl7pPr>
            <a:lvl8pPr marL="3051113" indent="0">
              <a:buNone/>
              <a:defRPr sz="1500" b="1"/>
            </a:lvl8pPr>
            <a:lvl9pPr marL="3486986" indent="0">
              <a:buNone/>
              <a:defRPr sz="15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1987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0988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72814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5873" indent="0">
              <a:buNone/>
              <a:defRPr sz="1100"/>
            </a:lvl2pPr>
            <a:lvl3pPr marL="871745" indent="0">
              <a:buNone/>
              <a:defRPr sz="900"/>
            </a:lvl3pPr>
            <a:lvl4pPr marL="1307621" indent="0">
              <a:buNone/>
              <a:defRPr sz="900"/>
            </a:lvl4pPr>
            <a:lvl5pPr marL="1743491" indent="0">
              <a:buNone/>
              <a:defRPr sz="900"/>
            </a:lvl5pPr>
            <a:lvl6pPr marL="2179368" indent="0">
              <a:buNone/>
              <a:defRPr sz="900"/>
            </a:lvl6pPr>
            <a:lvl7pPr marL="2615240" indent="0">
              <a:buNone/>
              <a:defRPr sz="900"/>
            </a:lvl7pPr>
            <a:lvl8pPr marL="3051113" indent="0">
              <a:buNone/>
              <a:defRPr sz="900"/>
            </a:lvl8pPr>
            <a:lvl9pPr marL="34869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1822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5873" indent="0">
              <a:buNone/>
              <a:defRPr sz="2600"/>
            </a:lvl2pPr>
            <a:lvl3pPr marL="871745" indent="0">
              <a:buNone/>
              <a:defRPr sz="2300"/>
            </a:lvl3pPr>
            <a:lvl4pPr marL="1307621" indent="0">
              <a:buNone/>
              <a:defRPr sz="1900"/>
            </a:lvl4pPr>
            <a:lvl5pPr marL="1743491" indent="0">
              <a:buNone/>
              <a:defRPr sz="1900"/>
            </a:lvl5pPr>
            <a:lvl6pPr marL="2179368" indent="0">
              <a:buNone/>
              <a:defRPr sz="1900"/>
            </a:lvl6pPr>
            <a:lvl7pPr marL="2615240" indent="0">
              <a:buNone/>
              <a:defRPr sz="1900"/>
            </a:lvl7pPr>
            <a:lvl8pPr marL="3051113" indent="0">
              <a:buNone/>
              <a:defRPr sz="1900"/>
            </a:lvl8pPr>
            <a:lvl9pPr marL="3486986" indent="0">
              <a:buNone/>
              <a:defRPr sz="19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5873" indent="0">
              <a:buNone/>
              <a:defRPr sz="1100"/>
            </a:lvl2pPr>
            <a:lvl3pPr marL="871745" indent="0">
              <a:buNone/>
              <a:defRPr sz="900"/>
            </a:lvl3pPr>
            <a:lvl4pPr marL="1307621" indent="0">
              <a:buNone/>
              <a:defRPr sz="900"/>
            </a:lvl4pPr>
            <a:lvl5pPr marL="1743491" indent="0">
              <a:buNone/>
              <a:defRPr sz="900"/>
            </a:lvl5pPr>
            <a:lvl6pPr marL="2179368" indent="0">
              <a:buNone/>
              <a:defRPr sz="900"/>
            </a:lvl6pPr>
            <a:lvl7pPr marL="2615240" indent="0">
              <a:buNone/>
              <a:defRPr sz="900"/>
            </a:lvl7pPr>
            <a:lvl8pPr marL="3051113" indent="0">
              <a:buNone/>
              <a:defRPr sz="900"/>
            </a:lvl8pPr>
            <a:lvl9pPr marL="3486986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1271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6770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9" y="220680"/>
            <a:ext cx="2039937" cy="63849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295" y="220680"/>
            <a:ext cx="5972175" cy="6384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74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7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7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headline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11480" y="1729246"/>
            <a:ext cx="8311896" cy="3571273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163" y="5657850"/>
            <a:ext cx="3529584" cy="393192"/>
          </a:xfrm>
        </p:spPr>
        <p:txBody>
          <a:bodyPr>
            <a:no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3438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_100%.jpg"/>
          <p:cNvPicPr>
            <a:picLocks noChangeAspect="1"/>
          </p:cNvPicPr>
          <p:nvPr userDrawn="1"/>
        </p:nvPicPr>
        <p:blipFill>
          <a:blip r:embed="rId2" cstate="print"/>
          <a:srcRect l="646"/>
          <a:stretch>
            <a:fillRect/>
          </a:stretch>
        </p:blipFill>
        <p:spPr>
          <a:xfrm>
            <a:off x="245367" y="0"/>
            <a:ext cx="889863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DC3CA-5C74-4961-8546-655559CE23D1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7" descr="CYPHP_Logo(6)Screen-png"/>
          <p:cNvPicPr>
            <a:picLocks noChangeAspect="1" noChangeArrowheads="1"/>
          </p:cNvPicPr>
          <p:nvPr userDrawn="1"/>
        </p:nvPicPr>
        <p:blipFill>
          <a:blip r:embed="rId3" cstate="print"/>
          <a:srcRect b="31332"/>
          <a:stretch>
            <a:fillRect/>
          </a:stretch>
        </p:blipFill>
        <p:spPr bwMode="auto">
          <a:xfrm>
            <a:off x="6949161" y="390012"/>
            <a:ext cx="1906242" cy="9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allCYP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19618" y="2877300"/>
            <a:ext cx="2523946" cy="4076398"/>
          </a:xfrm>
          <a:prstGeom prst="rect">
            <a:avLst/>
          </a:prstGeom>
        </p:spPr>
      </p:pic>
      <p:pic>
        <p:nvPicPr>
          <p:cNvPr id="23" name="Picture 22" descr="wheel_evelina.png"/>
          <p:cNvPicPr>
            <a:picLocks noChangeAspect="1"/>
          </p:cNvPicPr>
          <p:nvPr userDrawn="1"/>
        </p:nvPicPr>
        <p:blipFill>
          <a:blip r:embed="rId5" cstate="print"/>
          <a:srcRect l="22644" t="2951" b="2327"/>
          <a:stretch>
            <a:fillRect/>
          </a:stretch>
        </p:blipFill>
        <p:spPr>
          <a:xfrm>
            <a:off x="0" y="0"/>
            <a:ext cx="5211590" cy="6858000"/>
          </a:xfrm>
          <a:prstGeom prst="rect">
            <a:avLst/>
          </a:prstGeom>
        </p:spPr>
      </p:pic>
      <p:pic>
        <p:nvPicPr>
          <p:cNvPr id="24" name="Picture 10" descr="CYPHP colour ba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1762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stSkyRiver---NoCLouds.png"/>
          <p:cNvPicPr>
            <a:picLocks noChangeAspect="1"/>
          </p:cNvPicPr>
          <p:nvPr userDrawn="1"/>
        </p:nvPicPr>
        <p:blipFill>
          <a:blip r:embed="rId2" cstate="print"/>
          <a:srcRect t="9697" r="16683" b="15883"/>
          <a:stretch>
            <a:fillRect/>
          </a:stretch>
        </p:blipFill>
        <p:spPr>
          <a:xfrm>
            <a:off x="237448" y="0"/>
            <a:ext cx="8906552" cy="6858000"/>
          </a:xfrm>
          <a:prstGeom prst="rect">
            <a:avLst/>
          </a:prstGeom>
        </p:spPr>
      </p:pic>
      <p:pic>
        <p:nvPicPr>
          <p:cNvPr id="9" name="Picture 8" descr="LondonSky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24961"/>
            <a:ext cx="9144000" cy="1132279"/>
          </a:xfrm>
          <a:prstGeom prst="rect">
            <a:avLst/>
          </a:prstGeom>
        </p:spPr>
      </p:pic>
      <p:sp>
        <p:nvSpPr>
          <p:cNvPr id="12" name="Flowchart: Punched Tape 11"/>
          <p:cNvSpPr/>
          <p:nvPr userDrawn="1"/>
        </p:nvSpPr>
        <p:spPr>
          <a:xfrm rot="10800000" flipH="1">
            <a:off x="0" y="6267450"/>
            <a:ext cx="9144000" cy="74295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08077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DC3CA-5C74-4961-8546-655559CE23D1}" type="slidenum">
              <a:rPr lang="en-GB" smtClean="0">
                <a:solidFill>
                  <a:srgbClr val="FFFFFF">
                    <a:lumMod val="9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>
                  <a:lumMod val="95000"/>
                </a:srgbClr>
              </a:solidFill>
              <a:latin typeface="Arial" charset="0"/>
            </a:endParaRPr>
          </a:p>
        </p:txBody>
      </p:sp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651843" y="272423"/>
            <a:ext cx="8161729" cy="780001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46255" y="1154489"/>
            <a:ext cx="5295422" cy="5160586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allCYP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41147" y="5238750"/>
            <a:ext cx="1002854" cy="1619698"/>
          </a:xfrm>
          <a:prstGeom prst="rect">
            <a:avLst/>
          </a:prstGeom>
        </p:spPr>
      </p:pic>
      <p:pic>
        <p:nvPicPr>
          <p:cNvPr id="14" name="Picture 13" descr="wheel_evelina.png"/>
          <p:cNvPicPr>
            <a:picLocks noChangeAspect="1"/>
          </p:cNvPicPr>
          <p:nvPr userDrawn="1"/>
        </p:nvPicPr>
        <p:blipFill>
          <a:blip r:embed="rId5" cstate="print"/>
          <a:srcRect l="22644" t="-192" b="-1176"/>
          <a:stretch>
            <a:fillRect/>
          </a:stretch>
        </p:blipFill>
        <p:spPr>
          <a:xfrm>
            <a:off x="193432" y="3270177"/>
            <a:ext cx="2540976" cy="3578299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18544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DC3CA-5C74-4961-8546-655559CE23D1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background.jpg"/>
          <p:cNvPicPr>
            <a:picLocks noChangeAspect="1"/>
          </p:cNvPicPr>
          <p:nvPr userDrawn="1"/>
        </p:nvPicPr>
        <p:blipFill>
          <a:blip r:embed="rId2" cstate="print"/>
          <a:srcRect l="1003" b="549"/>
          <a:stretch>
            <a:fillRect/>
          </a:stretch>
        </p:blipFill>
        <p:spPr>
          <a:xfrm>
            <a:off x="230922" y="0"/>
            <a:ext cx="89130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3949572" y="272423"/>
            <a:ext cx="4897148" cy="78000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5071668" y="1354514"/>
            <a:ext cx="3774831" cy="5020408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8" name="Picture 17" descr="wheel_evelina_NoWhoWeAre.png"/>
          <p:cNvPicPr>
            <a:picLocks noChangeAspect="1"/>
          </p:cNvPicPr>
          <p:nvPr userDrawn="1"/>
        </p:nvPicPr>
        <p:blipFill>
          <a:blip r:embed="rId3" cstate="print"/>
          <a:srcRect l="26624" b="2715"/>
          <a:stretch>
            <a:fillRect/>
          </a:stretch>
        </p:blipFill>
        <p:spPr>
          <a:xfrm>
            <a:off x="0" y="0"/>
            <a:ext cx="4835126" cy="6858000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1496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stSkyRiver---NoCLouds.png"/>
          <p:cNvPicPr>
            <a:picLocks noChangeAspect="1"/>
          </p:cNvPicPr>
          <p:nvPr userDrawn="1"/>
        </p:nvPicPr>
        <p:blipFill>
          <a:blip r:embed="rId2" cstate="print"/>
          <a:srcRect t="9697" r="16683" b="15883"/>
          <a:stretch>
            <a:fillRect/>
          </a:stretch>
        </p:blipFill>
        <p:spPr>
          <a:xfrm>
            <a:off x="237448" y="0"/>
            <a:ext cx="8906552" cy="6858000"/>
          </a:xfrm>
          <a:prstGeom prst="rect">
            <a:avLst/>
          </a:prstGeom>
        </p:spPr>
      </p:pic>
      <p:pic>
        <p:nvPicPr>
          <p:cNvPr id="9" name="Picture 8" descr="LondonSkyli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424961"/>
            <a:ext cx="9144000" cy="1132279"/>
          </a:xfrm>
          <a:prstGeom prst="rect">
            <a:avLst/>
          </a:prstGeom>
        </p:spPr>
      </p:pic>
      <p:sp>
        <p:nvSpPr>
          <p:cNvPr id="12" name="Flowchart: Punched Tape 11"/>
          <p:cNvSpPr/>
          <p:nvPr userDrawn="1"/>
        </p:nvSpPr>
        <p:spPr>
          <a:xfrm rot="10800000" flipH="1">
            <a:off x="0" y="6267450"/>
            <a:ext cx="9144000" cy="742950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62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008077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DC3CA-5C74-4961-8546-655559CE23D1}" type="slidenum">
              <a:rPr lang="en-GB" smtClean="0">
                <a:solidFill>
                  <a:srgbClr val="FFFFFF">
                    <a:lumMod val="9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>
                  <a:lumMod val="95000"/>
                </a:srgbClr>
              </a:solidFill>
              <a:latin typeface="Arial" charset="0"/>
            </a:endParaRPr>
          </a:p>
        </p:txBody>
      </p:sp>
      <p:sp>
        <p:nvSpPr>
          <p:cNvPr id="25" name="Title 24"/>
          <p:cNvSpPr>
            <a:spLocks noGrp="1"/>
          </p:cNvSpPr>
          <p:nvPr userDrawn="1">
            <p:ph type="title"/>
          </p:nvPr>
        </p:nvSpPr>
        <p:spPr>
          <a:xfrm>
            <a:off x="651843" y="272423"/>
            <a:ext cx="8161729" cy="780001"/>
          </a:xfrm>
        </p:spPr>
        <p:txBody>
          <a:bodyPr/>
          <a:lstStyle>
            <a:lvl1pPr algn="l">
              <a:defRPr sz="2954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46255" y="1154489"/>
            <a:ext cx="5295422" cy="5160586"/>
          </a:xfrm>
          <a:solidFill>
            <a:srgbClr val="FFFFFF">
              <a:alpha val="80000"/>
            </a:srgbClr>
          </a:solidFill>
        </p:spPr>
        <p:txBody>
          <a:bodyPr lIns="180000" tIns="108000" rIns="180000" bIns="108000"/>
          <a:lstStyle>
            <a:lvl1pPr marL="0" indent="0">
              <a:buNone/>
              <a:defRPr sz="1477"/>
            </a:lvl1pPr>
            <a:lvl2pPr>
              <a:buNone/>
              <a:defRPr sz="1292"/>
            </a:lvl2pPr>
            <a:lvl3pPr>
              <a:buNone/>
              <a:defRPr sz="1108"/>
            </a:lvl3pPr>
            <a:lvl4pPr>
              <a:buNone/>
              <a:defRPr sz="1015"/>
            </a:lvl4pPr>
            <a:lvl5pPr>
              <a:buNone/>
              <a:defRPr sz="101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8" name="Picture 17" descr="wheel_evelina_NoWhoWeAre.png"/>
          <p:cNvPicPr>
            <a:picLocks noChangeAspect="1"/>
          </p:cNvPicPr>
          <p:nvPr userDrawn="1"/>
        </p:nvPicPr>
        <p:blipFill>
          <a:blip r:embed="rId4" cstate="print"/>
          <a:srcRect l="26624" b="5674"/>
          <a:stretch>
            <a:fillRect/>
          </a:stretch>
        </p:blipFill>
        <p:spPr>
          <a:xfrm>
            <a:off x="137406" y="3308188"/>
            <a:ext cx="2581256" cy="3549812"/>
          </a:xfrm>
          <a:prstGeom prst="rect">
            <a:avLst/>
          </a:prstGeom>
        </p:spPr>
      </p:pic>
      <p:pic>
        <p:nvPicPr>
          <p:cNvPr id="19" name="Picture 10" descr="CYPHP colour ba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llCYPs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141147" y="5238750"/>
            <a:ext cx="1002854" cy="16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38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b="12239"/>
          <a:stretch/>
        </p:blipFill>
        <p:spPr>
          <a:xfrm>
            <a:off x="0" y="2636918"/>
            <a:ext cx="9144000" cy="42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5"/>
            <a:ext cx="8241688" cy="1008112"/>
          </a:xfrm>
          <a:prstGeom prst="rect">
            <a:avLst/>
          </a:prstGeom>
          <a:noFill/>
        </p:spPr>
        <p:txBody>
          <a:bodyPr lIns="91418" tIns="45710" rIns="91418" bIns="4571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9" y="2204870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01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9"/>
            <a:ext cx="8642350" cy="5039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1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42497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3441" y="1341438"/>
            <a:ext cx="424973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9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</p:spPr>
        <p:txBody>
          <a:bodyPr lIns="91418" tIns="45710" rIns="91418" bIns="4571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 lIns="91418" tIns="45710" rIns="91418" bIns="45710"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2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0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8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5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E3248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9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A25BA0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9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Funding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33BBB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1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For Workforce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4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3893"/>
          </a:solidFill>
        </p:spPr>
        <p:txBody>
          <a:bodyPr lIns="91418" tIns="45710" rIns="91418" bIns="45710"/>
          <a:lstStyle>
            <a:lvl1pPr marL="177758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7"/>
            <a:ext cx="8642350" cy="432047"/>
          </a:xfrm>
        </p:spPr>
        <p:txBody>
          <a:bodyPr>
            <a:normAutofit/>
          </a:bodyPr>
          <a:lstStyle>
            <a:lvl1pPr marL="177758" indent="0">
              <a:defRPr sz="2200" baseline="0">
                <a:solidFill>
                  <a:srgbClr val="00389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2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2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34194" y="2348880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What are the Next Steps?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9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2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3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3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3C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5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3D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1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1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5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What will be delivered?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8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6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2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Making things better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3D</a:t>
            </a:r>
            <a:endParaRPr lang="en-GB" sz="8800" dirty="0">
              <a:solidFill>
                <a:prstClr val="white"/>
              </a:solidFill>
              <a:latin typeface="Arial Black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0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2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1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5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11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 defTabSz="91418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defTabSz="914180"/>
            <a:r>
              <a:rPr lang="en-GB" sz="8800" dirty="0">
                <a:solidFill>
                  <a:prstClr val="white"/>
                </a:solidFill>
                <a:latin typeface="Arial Black"/>
              </a:rPr>
              <a:t>08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5"/>
            <a:ext cx="8587556" cy="369332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defTabSz="914180"/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3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0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2004" y="2276624"/>
            <a:ext cx="87852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43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9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1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8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0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30E8-A7A0-4146-A78B-0506FF48E780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04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72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30E8-A7A0-4146-A78B-0506FF48E780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53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E3248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1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A25BA0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1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6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5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33BBB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1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20"/>
            <a:ext cx="1656879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6"/>
            <a:ext cx="8642350" cy="503783"/>
          </a:xfrm>
          <a:prstGeom prst="rect">
            <a:avLst/>
          </a:prstGeom>
          <a:solidFill>
            <a:srgbClr val="003893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707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389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41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6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20"/>
            <a:ext cx="1656879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1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5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31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20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2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2000" y="2276624"/>
            <a:ext cx="87852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5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7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37F1-6086-420B-9C10-D484349DB35C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BA61-BD73-403E-AA55-E343E588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2534-E2BD-4786-A2B6-BD00D95DF9D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68E1-BF9E-40F8-AB0A-4885FCC78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6596-2689-404E-9054-0180557527D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7B52-04CF-4E93-9F56-FCC3D642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8095-6745-48C3-B1F0-279BCF161F95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CFB0-C8A3-4AB5-8977-85045CB0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4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84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9632-9611-43D8-8DD5-67C65BE01E2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4300-8614-485E-9B89-0F9544F7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E633-5B57-432D-9BF8-E2498470D057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2F6E-15AF-414D-AB1D-AFE25BBA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DFBF-BAA6-4687-ABB9-44C983167A18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19B2-012B-41AF-B08F-844145C4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10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3AC8-E3EA-469F-8796-118FC93F5953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58C-1918-414F-9EF6-6DFD2075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71EF-D055-43D6-923E-0EE926B8B60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D0CB-D69A-48EF-BCC5-EDE29C88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76D-2A08-47E6-BE15-979AD096C292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DD78-4D9C-4787-AF20-9DA9B731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7D42-9406-4051-8349-4CD7371F13FD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176C-A240-4A82-95B3-21FB90BA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37F1-6086-420B-9C10-D484349DB35C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BA61-BD73-403E-AA55-E343E588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2534-E2BD-4786-A2B6-BD00D95DF9D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68E1-BF9E-40F8-AB0A-4885FCC78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6596-2689-404E-9054-0180557527D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7B52-04CF-4E93-9F56-FCC3D642B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8095-6745-48C3-B1F0-279BCF161F95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CFB0-C8A3-4AB5-8977-85045CB0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4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84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9632-9611-43D8-8DD5-67C65BE01E2F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4300-8614-485E-9B89-0F9544F7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E633-5B57-432D-9BF8-E2498470D057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2F6E-15AF-414D-AB1D-AFE25BBA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27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DFBF-BAA6-4687-ABB9-44C983167A18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19B2-012B-41AF-B08F-844145C4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0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3AC8-E3EA-469F-8796-118FC93F5953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58C-1918-414F-9EF6-6DFD2075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71EF-D055-43D6-923E-0EE926B8B601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D0CB-D69A-48EF-BCC5-EDE29C88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76D-2A08-47E6-BE15-979AD096C292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DD78-4D9C-4787-AF20-9DA9B731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7D42-9406-4051-8349-4CD7371F13FD}" type="datetime1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176C-A240-4A82-95B3-21FB90BA2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53988"/>
            <a:ext cx="7772400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9588" y="6384978"/>
            <a:ext cx="3182937" cy="104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E2AD-4C7E-4448-BEA7-DC46DE9D7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35728"/>
            <a:ext cx="7985760" cy="674136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6" y="1449071"/>
            <a:ext cx="8188448" cy="4688649"/>
          </a:xfrm>
        </p:spPr>
        <p:txBody>
          <a:bodyPr>
            <a:noAutofit/>
          </a:bodyPr>
          <a:lstStyle>
            <a:lvl1pPr marL="68580" indent="0">
              <a:spcBef>
                <a:spcPts val="1200"/>
              </a:spcBef>
              <a:spcAft>
                <a:spcPts val="0"/>
              </a:spcAft>
              <a:buClr>
                <a:srgbClr val="004500"/>
              </a:buClr>
              <a:buSzPct val="150000"/>
              <a:buFontTx/>
              <a:buNone/>
              <a:defRPr sz="2000" b="1">
                <a:latin typeface="Cambria"/>
                <a:cs typeface="Cambria"/>
              </a:defRPr>
            </a:lvl1pPr>
            <a:lvl2pPr marL="365760" indent="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None/>
              <a:defRPr sz="2000">
                <a:latin typeface="Cambria"/>
                <a:cs typeface="Cambria"/>
              </a:defRPr>
            </a:lvl2pPr>
            <a:lvl3pPr marL="914400" indent="-22860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Char char="•"/>
              <a:defRPr>
                <a:latin typeface="Cambria"/>
                <a:cs typeface="Cambria"/>
              </a:defRPr>
            </a:lvl3pPr>
            <a:lvl4pPr marL="1124712" indent="-22860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Char char="•"/>
              <a:defRPr>
                <a:latin typeface="Cambria"/>
                <a:cs typeface="Cambria"/>
              </a:defRPr>
            </a:lvl4pPr>
            <a:lvl5pPr marL="1325880" indent="-228600">
              <a:spcBef>
                <a:spcPts val="0"/>
              </a:spcBef>
              <a:spcAft>
                <a:spcPts val="600"/>
              </a:spcAft>
              <a:buClr>
                <a:srgbClr val="004500"/>
              </a:buClr>
              <a:buSzPct val="150000"/>
              <a:buFont typeface="Arial"/>
              <a:buChar char="•"/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92374" y="837539"/>
            <a:ext cx="7985760" cy="539207"/>
          </a:xfrm>
        </p:spPr>
        <p:txBody>
          <a:bodyPr>
            <a:normAutofit/>
          </a:bodyPr>
          <a:lstStyle>
            <a:lvl1pPr marL="68580" indent="0">
              <a:buNone/>
              <a:defRPr sz="2000">
                <a:latin typeface="Cambria"/>
                <a:cs typeface="Cambr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63525" y="6270668"/>
            <a:ext cx="13335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800" b="0" baseline="0">
                <a:solidFill>
                  <a:srgbClr val="000000"/>
                </a:solidFill>
                <a:latin typeface="Century Gothic"/>
              </a:defRPr>
            </a:lvl1pPr>
          </a:lstStyle>
          <a:p>
            <a:pPr>
              <a:defRPr/>
            </a:pPr>
            <a:fld id="{6E4E6D13-56FC-4E22-87BC-0A2224C28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9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APC Logo white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00" y="175188"/>
            <a:ext cx="2278818" cy="1800000"/>
          </a:xfrm>
          <a:prstGeom prst="rect">
            <a:avLst/>
          </a:prstGeo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112295" y="2209804"/>
            <a:ext cx="8806665" cy="892629"/>
          </a:xfrm>
        </p:spPr>
        <p:txBody>
          <a:bodyPr>
            <a:noAutofit/>
          </a:bodyPr>
          <a:lstStyle>
            <a:lvl1pPr marL="0" algn="r" defTabSz="457200" rtl="0" eaLnBrk="1" latinLnBrk="0" hangingPunct="1">
              <a:defRPr lang="en-GB" sz="3200" b="0" kern="1200" dirty="0">
                <a:solidFill>
                  <a:srgbClr val="F79646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12295" y="3253805"/>
            <a:ext cx="8790623" cy="66448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3"/>
            <a:ext cx="914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9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2370362" y="3591140"/>
            <a:ext cx="6573363" cy="892629"/>
          </a:xfrm>
        </p:spPr>
        <p:txBody>
          <a:bodyPr>
            <a:noAutofit/>
          </a:bodyPr>
          <a:lstStyle>
            <a:lvl1pPr marL="0" algn="r" defTabSz="457200" rtl="0" eaLnBrk="1" latinLnBrk="0" hangingPunct="1">
              <a:defRPr lang="en-GB" sz="2800" b="0" kern="1200" dirty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r>
              <a:rPr lang="en-US" dirty="0"/>
              <a:t>Contextual stuff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17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37" y="235039"/>
            <a:ext cx="8671526" cy="816225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09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62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37" y="1212641"/>
            <a:ext cx="8671526" cy="493098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Century Gothic" charset="0"/>
                <a:cs typeface="Century Gothic" charset="0"/>
              </a:defRPr>
            </a:lvl1pPr>
            <a:lvl2pPr>
              <a:defRPr sz="1400">
                <a:latin typeface="+mn-lt"/>
                <a:ea typeface="Century Gothic" charset="0"/>
                <a:cs typeface="Century Gothic" charset="0"/>
              </a:defRPr>
            </a:lvl2pPr>
            <a:lvl3pPr>
              <a:defRPr sz="1200">
                <a:latin typeface="+mn-lt"/>
                <a:ea typeface="Century Gothic" charset="0"/>
                <a:cs typeface="Century Gothic" charset="0"/>
              </a:defRPr>
            </a:lvl3pPr>
            <a:lvl4pPr>
              <a:defRPr sz="1100">
                <a:latin typeface="+mn-lt"/>
                <a:ea typeface="Century Gothic" charset="0"/>
                <a:cs typeface="Century Gothic" charset="0"/>
              </a:defRPr>
            </a:lvl4pPr>
            <a:lvl5pPr>
              <a:defRPr sz="1100">
                <a:latin typeface="+mn-lt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37" y="235039"/>
            <a:ext cx="8671526" cy="816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803099" y="6362788"/>
            <a:ext cx="3343743" cy="473168"/>
            <a:chOff x="5803086" y="6362788"/>
            <a:chExt cx="3343743" cy="473168"/>
          </a:xfrm>
        </p:grpSpPr>
        <p:pic>
          <p:nvPicPr>
            <p:cNvPr id="10" name="Picture 9" descr="NAPC Logo white-01.eps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5" r="10092" b="13447"/>
            <a:stretch/>
          </p:blipFill>
          <p:spPr>
            <a:xfrm>
              <a:off x="8606829" y="6362788"/>
              <a:ext cx="540000" cy="4731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803086" y="6506611"/>
              <a:ext cx="29354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000" dirty="0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© 2016 National </a:t>
              </a:r>
              <a:r>
                <a:rPr lang="de-DE" sz="1000" dirty="0" err="1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Association</a:t>
              </a:r>
              <a:r>
                <a:rPr lang="de-DE" sz="1000" dirty="0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de-DE" sz="1000" dirty="0" err="1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of</a:t>
              </a:r>
              <a:r>
                <a:rPr lang="de-DE" sz="1000" dirty="0">
                  <a:solidFill>
                    <a:srgbClr val="1F497D"/>
                  </a:solidFill>
                  <a:latin typeface="Century Gothic" charset="0"/>
                  <a:ea typeface="Century Gothic" charset="0"/>
                  <a:cs typeface="Century Gothic" charset="0"/>
                </a:rPr>
                <a:t> Primary Care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108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37" y="235039"/>
            <a:ext cx="8671526" cy="816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6237" y="1212641"/>
            <a:ext cx="4248000" cy="493098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Century Gothic" charset="0"/>
                <a:cs typeface="Century Gothic" charset="0"/>
              </a:defRPr>
            </a:lvl1pPr>
            <a:lvl2pPr>
              <a:defRPr sz="1400">
                <a:latin typeface="+mn-lt"/>
                <a:ea typeface="Century Gothic" charset="0"/>
                <a:cs typeface="Century Gothic" charset="0"/>
              </a:defRPr>
            </a:lvl2pPr>
            <a:lvl3pPr>
              <a:defRPr sz="1200">
                <a:latin typeface="+mn-lt"/>
                <a:ea typeface="Century Gothic" charset="0"/>
                <a:cs typeface="Century Gothic" charset="0"/>
              </a:defRPr>
            </a:lvl3pPr>
            <a:lvl4pPr>
              <a:defRPr sz="1100">
                <a:latin typeface="+mn-lt"/>
                <a:ea typeface="Century Gothic" charset="0"/>
                <a:cs typeface="Century Gothic" charset="0"/>
              </a:defRPr>
            </a:lvl4pPr>
            <a:lvl5pPr>
              <a:defRPr sz="1100">
                <a:latin typeface="+mn-lt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659763" y="1212641"/>
            <a:ext cx="4248000" cy="4930987"/>
          </a:xfrm>
        </p:spPr>
        <p:txBody>
          <a:bodyPr>
            <a:normAutofit/>
          </a:bodyPr>
          <a:lstStyle>
            <a:lvl1pPr>
              <a:defRPr sz="1600">
                <a:latin typeface="+mn-lt"/>
                <a:ea typeface="Century Gothic" charset="0"/>
                <a:cs typeface="Century Gothic" charset="0"/>
              </a:defRPr>
            </a:lvl1pPr>
            <a:lvl2pPr>
              <a:defRPr sz="1400">
                <a:latin typeface="+mn-lt"/>
                <a:ea typeface="Century Gothic" charset="0"/>
                <a:cs typeface="Century Gothic" charset="0"/>
              </a:defRPr>
            </a:lvl2pPr>
            <a:lvl3pPr>
              <a:defRPr sz="1200">
                <a:latin typeface="+mn-lt"/>
                <a:ea typeface="Century Gothic" charset="0"/>
                <a:cs typeface="Century Gothic" charset="0"/>
              </a:defRPr>
            </a:lvl3pPr>
            <a:lvl4pPr>
              <a:defRPr sz="1100">
                <a:latin typeface="+mn-lt"/>
                <a:ea typeface="Century Gothic" charset="0"/>
                <a:cs typeface="Century Gothic" charset="0"/>
              </a:defRPr>
            </a:lvl4pPr>
            <a:lvl5pPr>
              <a:defRPr sz="1100">
                <a:latin typeface="+mn-lt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75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PC Logo white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87" y="158117"/>
            <a:ext cx="2278818" cy="1800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153252" y="2337917"/>
            <a:ext cx="2900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sz="1000" dirty="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© 2016 National </a:t>
            </a:r>
            <a:r>
              <a:rPr lang="de-DE" sz="1000" dirty="0" err="1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Association</a:t>
            </a:r>
            <a:r>
              <a:rPr lang="de-DE" sz="1000" dirty="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de-DE" sz="1000" dirty="0" err="1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lang="de-DE" sz="1000" dirty="0">
                <a:solidFill>
                  <a:srgbClr val="1F497D"/>
                </a:solidFill>
                <a:latin typeface="Century Gothic" charset="0"/>
                <a:ea typeface="Century Gothic" charset="0"/>
                <a:cs typeface="Century Gothic" charset="0"/>
              </a:rPr>
              <a:t> Primary Care</a:t>
            </a:r>
          </a:p>
        </p:txBody>
      </p:sp>
    </p:spTree>
    <p:extLst>
      <p:ext uri="{BB962C8B-B14F-4D97-AF65-F5344CB8AC3E}">
        <p14:creationId xmlns:p14="http://schemas.microsoft.com/office/powerpoint/2010/main" val="305855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11F86FA-8488-450A-A369-A6CCECBF839C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F4F7B35-F195-43F8-A89E-D0758243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9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1419DE4-FC74-4501-A226-01C93E116A93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013157-78E5-4260-BBCD-CD4178525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79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47AA-E6F3-4F69-8897-5AB4BD5AA585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A25F81-FA33-458B-95D2-C21FAE87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8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C1C1AC-9E98-4025-BB65-02D4E24C77C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664155-61DD-46E7-A987-D2F9A8E94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23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BF224F0-4390-4AF0-9733-895358983AA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8E0E60-61E2-4192-AECB-F123D55F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143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1AD0A0-95AC-49D5-ACD0-8484841BF9C6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AB6162-CEA7-4C66-BE7C-FC1B1D34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55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F733E1-1012-4C23-BB0F-FAF1C5B24633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3CAD89-FB0A-4DB0-A575-9D0822C95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1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492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ABB104D-8E9F-4E9A-96BF-1EA0F86C9831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B7D156-D4EF-45EB-9507-B0AC22E6B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9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F1D9AD2-C815-4B35-85D0-60DBEFE482F1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47A7C14-1E86-4951-9148-7E11330C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72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4682EF-BDA6-46CE-A8D5-759250653F0E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DD217E-232A-428A-AD99-765E01AD2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43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218FFFA-1D7C-414F-9635-27C7910A9479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16B2E9-0DF6-4D26-82B7-75A1C87E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14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5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9E24E9-ED83-4F78-A636-0842F484686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D90DC8-0B35-47E8-8CA0-FDDC4A87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8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FBB0FC-0090-48A2-81B1-EDF01D4D5E4D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1D8CCF3-4DE0-461D-8D5E-50A1D0374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0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AC6A96-0182-4F52-B8F2-38FFB430DE07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5A4A3C-1F5A-4457-A57C-6FF7DB433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0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FAA7016-BE86-4D43-9B57-75AA07C9A12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983E87-3B43-44A2-A9D1-CF46C11B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2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09F2A2-9680-476E-8B74-07D79CA36073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355683-67EB-4010-816E-F5030B78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167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D17606-5C08-4D75-BB7E-B1CECDDEC86C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0366418-97BD-4175-B1DB-BD992F13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70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006A6C4-4C33-49DC-BEAB-72A66749ECBA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FBD4C6-2A15-4B40-98C7-96532FB16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4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1A6BE4-127E-49EF-A91C-2D763C60E431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EF45D9-69B8-4F8C-8EA9-39D76F1C0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8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F2EE258-1CFF-4E5A-BEB6-791B4AA9B278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31C6CD7-289C-4F6F-999E-2A88BF9A4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8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41F5E4-50B4-4FDF-880E-3D1BCE311D95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CF7507-8E12-4BD8-A1CE-78994DA96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7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AABAF5-AA10-43D7-BA4B-118EDFC2C3CE}" type="datetimeFigureOut">
              <a:rPr lang="en-US"/>
              <a:pPr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8B66A7-94B8-44D7-A6BD-B1B274BD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8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28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66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153400" cy="11430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7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378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41D3E1-AA75-4A41-8BE4-032CD37D8D6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00F7F8-CFCA-49B5-8B10-A52773408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0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892BC-C417-4275-855E-E7216683E267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DEA422-74EF-4046-81F8-5926E99D58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06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9886A2-773E-4EFF-99A9-94A64221921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B25E8-FC2C-4444-AF93-CC04D6A1EB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830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37F35-4339-488F-BFDF-0E9B20A3CEE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D271A0-D775-4F88-B5DD-077031697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09BBBA-277A-4B06-8ADE-96CBC105F76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77D53-1F5A-4873-AB33-168971EE7E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147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498AD6-B111-4CE3-B4A9-6CF2BFD5969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648EEA-4E28-4027-9B49-050659F21B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36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7514D-2B1E-4407-B488-3D7CE141A46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C10DB-1FD9-4BF2-9B9A-B7EBB4766A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2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08E77-BB45-457E-851A-07D3437C9C2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9BB5AB-16AC-470D-BB4F-4791F51EFE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08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35671C-54F1-4DCE-A377-1074A2D9ADE4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6E37D-FDE0-4811-808D-533173D35AE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8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0.xml"/><Relationship Id="rId17" Type="http://schemas.openxmlformats.org/officeDocument/2006/relationships/image" Target="../media/image5.pdf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9" Type="http://schemas.openxmlformats.org/officeDocument/2006/relationships/theme" Target="../theme/theme14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33" Type="http://schemas.openxmlformats.org/officeDocument/2006/relationships/slideLayout" Target="../slideLayouts/slideLayout197.xml"/><Relationship Id="rId38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32" Type="http://schemas.openxmlformats.org/officeDocument/2006/relationships/slideLayout" Target="../slideLayouts/slideLayout196.xml"/><Relationship Id="rId37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36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31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slideLayout" Target="../slideLayouts/slideLayout194.xml"/><Relationship Id="rId35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0D6A-AF2B-4EF6-B201-3596A19C7931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07C7-177C-4EAD-9E94-7A371D72F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EE Logo copy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6339337" y="304800"/>
            <a:ext cx="2495550" cy="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RCPCH_Slide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234950" y="1600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400" cap="all" dirty="0">
                <a:solidFill>
                  <a:srgbClr val="21275B"/>
                </a:solidFill>
                <a:latin typeface="Arial"/>
                <a:ea typeface="ＭＳ Ｐゴシック" pitchFamily="34" charset="-128"/>
                <a:cs typeface="Arial"/>
              </a:rPr>
              <a:t>SAMPLE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39713" y="5707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3D1F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DATE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625" y="6040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1275B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/>
              <a:t>PATRON HRH The Princess Royal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9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21275B"/>
          </a:solidFill>
          <a:latin typeface="Arial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678" y="220664"/>
            <a:ext cx="650923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627" y="1741489"/>
            <a:ext cx="8165123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8" name="Picture 7" descr="CYPHP_Logo(6)Screen-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74877" y="141288"/>
            <a:ext cx="1928446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CYPHP colour ba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DC3CA-5C74-4961-8546-655559CE23D1}" type="slidenum">
              <a:rPr lang="en-GB">
                <a:solidFill>
                  <a:srgbClr val="000000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  <p:sldLayoutId id="2147484495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3399"/>
          </a:solidFill>
          <a:latin typeface="Calibri" pitchFamily="34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220667"/>
            <a:ext cx="6508750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5" tIns="43589" rIns="87175" bIns="435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689100"/>
            <a:ext cx="8164512" cy="49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75" tIns="43589" rIns="87175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1" name="Picture 7" descr="CYPHP_Logo(6)Screen-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00" y="141288"/>
            <a:ext cx="1927225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PHP colour ba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0"/>
            <a:ext cx="25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34513" y="6508745"/>
            <a:ext cx="388352" cy="327546"/>
          </a:xfrm>
          <a:prstGeom prst="rect">
            <a:avLst/>
          </a:prstGeom>
        </p:spPr>
        <p:txBody>
          <a:bodyPr wrap="none" lIns="65282" tIns="32641" rIns="65282" bIns="32641">
            <a:spAutoFit/>
          </a:bodyPr>
          <a:lstStyle/>
          <a:p>
            <a:pPr defTabSz="435873" fontAlgn="base">
              <a:spcBef>
                <a:spcPct val="0"/>
              </a:spcBef>
              <a:spcAft>
                <a:spcPct val="0"/>
              </a:spcAft>
            </a:pPr>
            <a:fld id="{16DB53D5-1DC9-44D8-BDFE-8AF1FC2F008E}" type="slidenum">
              <a:rPr lang="en-GB" sz="1700">
                <a:solidFill>
                  <a:srgbClr val="000000"/>
                </a:solidFill>
                <a:latin typeface="Arial" charset="0"/>
              </a:rPr>
              <a:pPr defTabSz="43587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  <p:sldLayoutId id="2147484509" r:id="rId13"/>
    <p:sldLayoutId id="2147484510" r:id="rId14"/>
    <p:sldLayoutId id="2147484511" r:id="rId15"/>
    <p:sldLayoutId id="2147484512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5pPr>
      <a:lvl6pPr marL="435873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6pPr>
      <a:lvl7pPr marL="871745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7pPr>
      <a:lvl8pPr marL="1307621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8pPr>
      <a:lvl9pPr marL="1743491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Calibri" pitchFamily="34" charset="0"/>
        </a:defRPr>
      </a:lvl9pPr>
    </p:titleStyle>
    <p:bodyStyle>
      <a:lvl1pPr marL="326906" indent="-326906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294" indent="-272422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89684" indent="-217936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5557" indent="-217936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1432" indent="-21793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97304" indent="-21793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33178" indent="-21793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69051" indent="-21793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04922" indent="-21793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73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45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21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491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368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240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13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986" algn="l" defTabSz="87174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34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defTabSz="914180"/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 defTabSz="914180"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  <p:sldLayoutId id="2147484563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87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18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681" indent="-285681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620" indent="-26981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431" indent="-26981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240" indent="-26981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18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531A2F-831B-4B97-B9F1-FC0BC67D5773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C9309E-D649-4071-9618-1DAD4473C7C9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itle_5.tif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F531A2F-831B-4B97-B9F1-FC0BC67D5773}" type="datetime1">
              <a:rPr lang="en-US">
                <a:cs typeface="Arial"/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6/29/2017</a:t>
            </a:fld>
            <a:endParaRPr lang="en-US"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C9309E-D649-4071-9618-1DAD4473C7C9}" type="slidenum">
              <a:rPr lang="en-US">
                <a:cs typeface="Arial"/>
                <a:sym typeface="Arial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/>
              <a:sym typeface="Arial"/>
            </a:endParaRPr>
          </a:p>
        </p:txBody>
      </p:sp>
      <p:pic>
        <p:nvPicPr>
          <p:cNvPr id="8" name="Picture 7" descr="Title_5.tif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9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0"/>
            <a:ext cx="914400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BDC229-3000-4A85-9DC0-4038407D010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22A575-1047-47B1-BFD7-8AD814A948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49158" name="Picture 8" descr="HEE Logo copy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72200" y="5872163"/>
            <a:ext cx="25146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Orange 2 Cover background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9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E18E3-7E91-4528-84F7-B3034915F9F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8E40B7-D179-4BE2-8C7A-15AC64C5C2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2531" name="Picture 9" descr="HEE Logo copy.eps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172200" y="277813"/>
            <a:ext cx="26670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457200" y="6030913"/>
            <a:ext cx="18780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33" name="Picture 5" descr="PP inner background without.jpg"/>
          <p:cNvPicPr>
            <a:picLocks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948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18780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dirty="0" err="1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535" name="Picture 8" descr="HEE Logo copy.eps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338888" y="304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1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CPCH_Slide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234950" y="1600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2400" cap="all" dirty="0">
                <a:solidFill>
                  <a:srgbClr val="21275B"/>
                </a:solidFill>
                <a:latin typeface="Arial"/>
                <a:ea typeface="MS PGothic" pitchFamily="34" charset="-128"/>
                <a:cs typeface="Arial"/>
              </a:rPr>
              <a:t>SAMPLE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39713" y="5707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3D1F5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DATE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625" y="6040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21275B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/>
              <a:t>PATRON HRH The Princess Royal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3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21275B"/>
          </a:solidFill>
          <a:latin typeface="Arial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1275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It’s the workforce, </a:t>
            </a:r>
            <a:r>
              <a:rPr lang="en-GB" dirty="0" smtClean="0"/>
              <a:t>stupid</a:t>
            </a:r>
          </a:p>
          <a:p>
            <a:endParaRPr lang="en-GB" sz="2400" dirty="0" smtClean="0"/>
          </a:p>
          <a:p>
            <a:r>
              <a:rPr lang="en-GB" sz="2400" dirty="0"/>
              <a:t>Hilary Cass, Senior Clinical Advisor, Children’s Health &amp; Wellbeing, Health Education England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1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65674"/>
            <a:ext cx="5688632" cy="3456979"/>
          </a:xfrm>
          <a:noFill/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800" dirty="0"/>
              <a:t>Outcomes for children are poor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/>
              <a:t>Higher mortality c.f. other countries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/>
              <a:t>Poor long term condition management c.f. other countries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/>
              <a:t>Unwarranted variation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/>
              <a:t>Major deficits in mental health services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2250" y="731615"/>
            <a:ext cx="8166174" cy="46513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  <a:ea typeface="MS PGothic" panose="020B0600070205080204" pitchFamily="34" charset="-128"/>
              </a:rPr>
              <a:t>Our children deserve better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75913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556197"/>
            <a:ext cx="7797800" cy="3456979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800" dirty="0"/>
              <a:t>Outcomes are suboptimal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800" dirty="0"/>
              <a:t>Paediatric model is not sustainable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800" dirty="0"/>
              <a:t>Our professional silos were designed around our historical roles, and not the contemporary needs of children and families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/>
              <a:t>		</a:t>
            </a:r>
            <a:r>
              <a:rPr lang="en-GB" sz="2400" b="1" dirty="0"/>
              <a:t>WE HAVE TO BE PREPARED TO THINK DIFFERENTLY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2250" y="731615"/>
            <a:ext cx="8229600" cy="465137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F497D"/>
                </a:solidFill>
                <a:ea typeface="MS PGothic" panose="020B0600070205080204" pitchFamily="34" charset="-128"/>
              </a:rPr>
              <a:t>Our children deserve better</a:t>
            </a:r>
          </a:p>
        </p:txBody>
      </p:sp>
    </p:spTree>
    <p:extLst>
      <p:ext uri="{BB962C8B-B14F-4D97-AF65-F5344CB8AC3E}">
        <p14:creationId xmlns:p14="http://schemas.microsoft.com/office/powerpoint/2010/main" val="8754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28476" y="1700808"/>
            <a:ext cx="7471913" cy="2592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If you always do what you always did, you’ll always get what you always got.</a:t>
            </a:r>
          </a:p>
        </p:txBody>
      </p:sp>
    </p:spTree>
    <p:extLst>
      <p:ext uri="{BB962C8B-B14F-4D97-AF65-F5344CB8AC3E}">
        <p14:creationId xmlns:p14="http://schemas.microsoft.com/office/powerpoint/2010/main" val="32663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051720" y="2276872"/>
            <a:ext cx="5112568" cy="1728192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prstClr val="black"/>
                </a:solidFill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42810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THIS?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498" y="1218623"/>
            <a:ext cx="6441625" cy="38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33498" y="5398851"/>
            <a:ext cx="574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Key healthcare outcome for children</a:t>
            </a:r>
          </a:p>
        </p:txBody>
      </p:sp>
    </p:spTree>
    <p:extLst>
      <p:ext uri="{BB962C8B-B14F-4D97-AF65-F5344CB8AC3E}">
        <p14:creationId xmlns:p14="http://schemas.microsoft.com/office/powerpoint/2010/main" val="30077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TWO ASPECTS TO IMPROVING CHILD HEALTH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Health service design</a:t>
            </a:r>
          </a:p>
          <a:p>
            <a:pPr lvl="1"/>
            <a:r>
              <a:rPr lang="en-GB" dirty="0"/>
              <a:t>Redesign</a:t>
            </a:r>
          </a:p>
          <a:p>
            <a:pPr lvl="1"/>
            <a:r>
              <a:rPr lang="en-GB" dirty="0"/>
              <a:t>Capacity building in community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Training and sustaining child health workforce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Broader environment for CYP</a:t>
            </a:r>
          </a:p>
          <a:p>
            <a:pPr lvl="1"/>
            <a:r>
              <a:rPr lang="en-GB" dirty="0"/>
              <a:t>School</a:t>
            </a:r>
          </a:p>
          <a:p>
            <a:pPr lvl="1"/>
            <a:r>
              <a:rPr lang="en-GB" dirty="0"/>
              <a:t>Social Care</a:t>
            </a:r>
          </a:p>
          <a:p>
            <a:pPr lvl="1"/>
            <a:r>
              <a:rPr lang="en-GB" dirty="0"/>
              <a:t>Youth justice</a:t>
            </a:r>
          </a:p>
          <a:p>
            <a:pPr lvl="1"/>
            <a:endParaRPr lang="en-GB" dirty="0"/>
          </a:p>
          <a:p>
            <a:r>
              <a:rPr lang="en-GB" dirty="0"/>
              <a:t>Training and equipping the wider children’s workforce INCLUDING families and CYP.</a:t>
            </a:r>
          </a:p>
        </p:txBody>
      </p:sp>
    </p:spTree>
    <p:extLst>
      <p:ext uri="{BB962C8B-B14F-4D97-AF65-F5344CB8AC3E}">
        <p14:creationId xmlns:p14="http://schemas.microsoft.com/office/powerpoint/2010/main" val="28558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22918" y="1052736"/>
          <a:ext cx="7941570" cy="4114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588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8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8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83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8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007">
                <a:tc>
                  <a:txBody>
                    <a:bodyPr/>
                    <a:lstStyle/>
                    <a:p>
                      <a:r>
                        <a:rPr lang="en-GB" dirty="0"/>
                        <a:t>OUTCOME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WHO AND WHAT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21940">
                <a:tc>
                  <a:txBody>
                    <a:bodyPr/>
                    <a:lstStyle/>
                    <a:p>
                      <a:r>
                        <a:rPr lang="en-GB" b="1" dirty="0"/>
                        <a:t>Neonatal</a:t>
                      </a:r>
                      <a:r>
                        <a:rPr lang="en-GB" b="1" baseline="0" dirty="0"/>
                        <a:t> mortality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GP: </a:t>
                      </a:r>
                    </a:p>
                    <a:p>
                      <a:r>
                        <a:rPr lang="en-GB" dirty="0">
                          <a:solidFill>
                            <a:srgbClr val="FFFF00"/>
                          </a:solidFill>
                        </a:rPr>
                        <a:t>Spotting sick child</a:t>
                      </a:r>
                      <a:endParaRPr lang="en-GB" b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b="1" u="sng" dirty="0"/>
                        <a:t>Youth worker: </a:t>
                      </a:r>
                      <a:r>
                        <a:rPr lang="en-GB" sz="1800" kern="1200" dirty="0">
                          <a:solidFill>
                            <a:srgbClr val="FFFF00"/>
                          </a:solidFill>
                        </a:rPr>
                        <a:t>Support re substance dependence</a:t>
                      </a:r>
                      <a:endParaRPr lang="en-GB" sz="1800" b="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Teacher: 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rgbClr val="FFFF00"/>
                          </a:solidFill>
                        </a:rPr>
                        <a:t>SRE and PSHE lessons</a:t>
                      </a:r>
                      <a:endParaRPr lang="en-GB" sz="1800" b="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FNP: 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rgbClr val="FFFF00"/>
                          </a:solidFill>
                        </a:rPr>
                        <a:t>Support for young mothers</a:t>
                      </a:r>
                      <a:endParaRPr lang="en-GB" sz="1800" b="0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6485">
                <a:tc>
                  <a:txBody>
                    <a:bodyPr/>
                    <a:lstStyle/>
                    <a:p>
                      <a:r>
                        <a:rPr lang="en-GB" b="1" dirty="0"/>
                        <a:t>Teenage</a:t>
                      </a:r>
                      <a:r>
                        <a:rPr lang="en-GB" b="1" baseline="0" dirty="0"/>
                        <a:t> suicide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GP: </a:t>
                      </a:r>
                    </a:p>
                    <a:p>
                      <a:r>
                        <a:rPr lang="en-GB" dirty="0">
                          <a:solidFill>
                            <a:srgbClr val="FFFF00"/>
                          </a:solidFill>
                        </a:rPr>
                        <a:t>Primary care management of MH problem, communication</a:t>
                      </a:r>
                      <a:r>
                        <a:rPr lang="en-GB" baseline="0" dirty="0">
                          <a:solidFill>
                            <a:srgbClr val="FFFF00"/>
                          </a:solidFill>
                        </a:rPr>
                        <a:t> skills with teenagers</a:t>
                      </a:r>
                      <a:endParaRPr lang="en-GB" b="0" dirty="0">
                        <a:solidFill>
                          <a:srgbClr val="FFFF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/>
                        <a:t>Youth worker: </a:t>
                      </a:r>
                      <a:r>
                        <a:rPr lang="en-GB" sz="1800" b="0" u="none" kern="1200" dirty="0">
                          <a:solidFill>
                            <a:srgbClr val="FFFF00"/>
                          </a:solidFill>
                        </a:rPr>
                        <a:t>Recognise</a:t>
                      </a:r>
                      <a:r>
                        <a:rPr lang="en-GB" sz="1800" b="0" u="none" kern="1200" baseline="0" dirty="0">
                          <a:solidFill>
                            <a:srgbClr val="FFFF00"/>
                          </a:solidFill>
                        </a:rPr>
                        <a:t> range of MH problems, knowledge of resources and networks</a:t>
                      </a:r>
                      <a:endParaRPr lang="en-GB" sz="1800" kern="1200" dirty="0">
                        <a:solidFill>
                          <a:srgbClr val="FFFF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u="sng" dirty="0"/>
                        <a:t>Teacher: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u="none" kern="1200" dirty="0">
                          <a:solidFill>
                            <a:srgbClr val="FFFF00"/>
                          </a:solidFill>
                        </a:rPr>
                        <a:t>Recognise</a:t>
                      </a:r>
                      <a:r>
                        <a:rPr lang="en-GB" sz="1800" b="0" u="none" kern="1200" baseline="0" dirty="0">
                          <a:solidFill>
                            <a:srgbClr val="FFFF00"/>
                          </a:solidFill>
                        </a:rPr>
                        <a:t> range of MH problems, knowledge of resources and networks</a:t>
                      </a:r>
                      <a:endParaRPr lang="en-GB" sz="1800" kern="1200" dirty="0">
                        <a:solidFill>
                          <a:srgbClr val="FFFF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 dirty="0"/>
                        <a:t>Paediatrician:</a:t>
                      </a:r>
                    </a:p>
                    <a:p>
                      <a:r>
                        <a:rPr lang="en-GB" sz="1800" b="0" u="none" kern="1200" dirty="0">
                          <a:solidFill>
                            <a:srgbClr val="FFFF00"/>
                          </a:solidFill>
                        </a:rPr>
                        <a:t>Understand and anticipate MH</a:t>
                      </a:r>
                      <a:r>
                        <a:rPr lang="en-GB" sz="1800" b="0" u="none" kern="1200" baseline="0" dirty="0">
                          <a:solidFill>
                            <a:srgbClr val="FFFF00"/>
                          </a:solidFill>
                        </a:rPr>
                        <a:t> problems in children with LTC’s</a:t>
                      </a:r>
                      <a:endParaRPr lang="en-GB" b="1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>
                <a:solidFill>
                  <a:srgbClr val="00B0F0"/>
                </a:solidFill>
              </a:rPr>
              <a:t>Whole workforce solutions</a:t>
            </a:r>
          </a:p>
        </p:txBody>
      </p:sp>
    </p:spTree>
    <p:extLst>
      <p:ext uri="{BB962C8B-B14F-4D97-AF65-F5344CB8AC3E}">
        <p14:creationId xmlns:p14="http://schemas.microsoft.com/office/powerpoint/2010/main" val="38990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051720" y="2276872"/>
            <a:ext cx="5112568" cy="1728192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prstClr val="black"/>
                </a:solidFill>
              </a:rPr>
              <a:t>HEALTHCARE SYSTEM</a:t>
            </a:r>
          </a:p>
        </p:txBody>
      </p:sp>
    </p:spTree>
    <p:extLst>
      <p:ext uri="{BB962C8B-B14F-4D97-AF65-F5344CB8AC3E}">
        <p14:creationId xmlns:p14="http://schemas.microsoft.com/office/powerpoint/2010/main" val="21328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971550" y="4048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The Primary-Secondary Gap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27088" y="1655763"/>
            <a:ext cx="7562850" cy="4824412"/>
            <a:chOff x="827088" y="1196975"/>
            <a:chExt cx="7562850" cy="482441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042988" y="1196975"/>
              <a:ext cx="7346950" cy="4824413"/>
              <a:chOff x="657" y="754"/>
              <a:chExt cx="4628" cy="3039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657" y="754"/>
                <a:ext cx="4628" cy="3039"/>
                <a:chOff x="657" y="754"/>
                <a:chExt cx="4628" cy="3039"/>
              </a:xfrm>
            </p:grpSpPr>
            <p:sp>
              <p:nvSpPr>
                <p:cNvPr id="45072" name="Rectangle 4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Minor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SHORT-TERM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CONDITIONS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Serious</a:t>
                  </a:r>
                </a:p>
              </p:txBody>
            </p:sp>
            <p:sp>
              <p:nvSpPr>
                <p:cNvPr id="45073" name="Rectangle 5"/>
                <p:cNvSpPr>
                  <a:spLocks noChangeArrowheads="1"/>
                </p:cNvSpPr>
                <p:nvPr/>
              </p:nvSpPr>
              <p:spPr bwMode="auto">
                <a:xfrm>
                  <a:off x="2200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Day-to-day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LONG-TERM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CONDITIONS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Strategic</a:t>
                  </a:r>
                </a:p>
              </p:txBody>
            </p:sp>
            <p:sp>
              <p:nvSpPr>
                <p:cNvPr id="45074" name="Rectangle 6"/>
                <p:cNvSpPr>
                  <a:spLocks noChangeArrowheads="1"/>
                </p:cNvSpPr>
                <p:nvPr/>
              </p:nvSpPr>
              <p:spPr bwMode="auto">
                <a:xfrm>
                  <a:off x="3742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Minor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ACUTE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ILLNESS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Serious</a:t>
                  </a: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882" y="2841"/>
                <a:ext cx="2132" cy="45"/>
                <a:chOff x="1882" y="2841"/>
                <a:chExt cx="2132" cy="45"/>
              </a:xfrm>
            </p:grpSpPr>
            <p:sp>
              <p:nvSpPr>
                <p:cNvPr id="45070" name="Line 8"/>
                <p:cNvSpPr>
                  <a:spLocks noChangeShapeType="1"/>
                </p:cNvSpPr>
                <p:nvPr/>
              </p:nvSpPr>
              <p:spPr bwMode="auto">
                <a:xfrm>
                  <a:off x="3470" y="2841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5071" name="Line 9"/>
                <p:cNvSpPr>
                  <a:spLocks noChangeShapeType="1"/>
                </p:cNvSpPr>
                <p:nvPr/>
              </p:nvSpPr>
              <p:spPr bwMode="auto">
                <a:xfrm>
                  <a:off x="1882" y="2886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042988" y="3789363"/>
              <a:ext cx="7345362" cy="2232025"/>
              <a:chOff x="657" y="2387"/>
              <a:chExt cx="4627" cy="1406"/>
            </a:xfrm>
          </p:grpSpPr>
          <p:sp>
            <p:nvSpPr>
              <p:cNvPr id="45066" name="Rectangle 11"/>
              <p:cNvSpPr>
                <a:spLocks noChangeArrowheads="1"/>
              </p:cNvSpPr>
              <p:nvPr/>
            </p:nvSpPr>
            <p:spPr bwMode="auto">
              <a:xfrm>
                <a:off x="657" y="2387"/>
                <a:ext cx="4627" cy="1406"/>
              </a:xfrm>
              <a:prstGeom prst="rect">
                <a:avLst/>
              </a:prstGeom>
              <a:solidFill>
                <a:srgbClr val="FF3300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067" name="Rectangle 12"/>
              <p:cNvSpPr>
                <a:spLocks noChangeArrowheads="1"/>
              </p:cNvSpPr>
              <p:nvPr/>
            </p:nvSpPr>
            <p:spPr bwMode="auto">
              <a:xfrm>
                <a:off x="1882" y="3466"/>
                <a:ext cx="2244" cy="3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FF3300"/>
                    </a:solidFill>
                    <a:latin typeface="Arial" pitchFamily="34" charset="0"/>
                    <a:ea typeface="ＭＳ Ｐゴシック" pitchFamily="34" charset="-128"/>
                  </a:rPr>
                  <a:t>SECONDARY CARE</a:t>
                </a: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042988" y="1196975"/>
              <a:ext cx="7345362" cy="1295400"/>
              <a:chOff x="657" y="754"/>
              <a:chExt cx="4627" cy="1633"/>
            </a:xfrm>
          </p:grpSpPr>
          <p:sp>
            <p:nvSpPr>
              <p:cNvPr id="45064" name="Rectangle 14"/>
              <p:cNvSpPr>
                <a:spLocks noChangeArrowheads="1"/>
              </p:cNvSpPr>
              <p:nvPr/>
            </p:nvSpPr>
            <p:spPr bwMode="auto">
              <a:xfrm>
                <a:off x="657" y="754"/>
                <a:ext cx="4627" cy="1633"/>
              </a:xfrm>
              <a:prstGeom prst="rect">
                <a:avLst/>
              </a:prstGeom>
              <a:solidFill>
                <a:srgbClr val="339966">
                  <a:alpha val="4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5065" name="Rectangle 15"/>
              <p:cNvSpPr>
                <a:spLocks noChangeArrowheads="1"/>
              </p:cNvSpPr>
              <p:nvPr/>
            </p:nvSpPr>
            <p:spPr bwMode="auto">
              <a:xfrm>
                <a:off x="2032" y="754"/>
                <a:ext cx="1846" cy="6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08000"/>
                    </a:solidFill>
                    <a:latin typeface="Arial" pitchFamily="34" charset="0"/>
                    <a:ea typeface="ＭＳ Ｐゴシック" pitchFamily="34" charset="-128"/>
                  </a:rPr>
                  <a:t>PRIMARY CARE</a:t>
                </a:r>
              </a:p>
            </p:txBody>
          </p:sp>
        </p:grpSp>
        <p:sp>
          <p:nvSpPr>
            <p:cNvPr id="45063" name="Line 17"/>
            <p:cNvSpPr>
              <a:spLocks noChangeShapeType="1"/>
            </p:cNvSpPr>
            <p:nvPr/>
          </p:nvSpPr>
          <p:spPr bwMode="auto">
            <a:xfrm flipV="1">
              <a:off x="827088" y="2492375"/>
              <a:ext cx="0" cy="12969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971550" y="404813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The Primary-Secondary Gap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27088" y="1655763"/>
            <a:ext cx="7562850" cy="4824412"/>
            <a:chOff x="827088" y="1196975"/>
            <a:chExt cx="7562850" cy="482441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042988" y="1196975"/>
              <a:ext cx="7346950" cy="4824413"/>
              <a:chOff x="657" y="754"/>
              <a:chExt cx="4628" cy="3039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657" y="754"/>
                <a:ext cx="4628" cy="3039"/>
                <a:chOff x="657" y="754"/>
                <a:chExt cx="4628" cy="3039"/>
              </a:xfrm>
            </p:grpSpPr>
            <p:sp>
              <p:nvSpPr>
                <p:cNvPr id="46099" name="Rectangle 4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Minor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SHORT-TERM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CONDITIONS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Serious</a:t>
                  </a:r>
                </a:p>
              </p:txBody>
            </p:sp>
            <p:sp>
              <p:nvSpPr>
                <p:cNvPr id="46100" name="Rectangle 5"/>
                <p:cNvSpPr>
                  <a:spLocks noChangeArrowheads="1"/>
                </p:cNvSpPr>
                <p:nvPr/>
              </p:nvSpPr>
              <p:spPr bwMode="auto">
                <a:xfrm>
                  <a:off x="2200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Day-to-day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LONG-TERM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CONDITIONS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Strategic</a:t>
                  </a:r>
                </a:p>
              </p:txBody>
            </p:sp>
            <p:sp>
              <p:nvSpPr>
                <p:cNvPr id="46101" name="Rectangle 6"/>
                <p:cNvSpPr>
                  <a:spLocks noChangeArrowheads="1"/>
                </p:cNvSpPr>
                <p:nvPr/>
              </p:nvSpPr>
              <p:spPr bwMode="auto">
                <a:xfrm>
                  <a:off x="3742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Minor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ACUTE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ILLNESS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Serious</a:t>
                  </a: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882" y="2841"/>
                <a:ext cx="2132" cy="45"/>
                <a:chOff x="1882" y="2841"/>
                <a:chExt cx="2132" cy="45"/>
              </a:xfrm>
            </p:grpSpPr>
            <p:sp>
              <p:nvSpPr>
                <p:cNvPr id="46097" name="Line 8"/>
                <p:cNvSpPr>
                  <a:spLocks noChangeShapeType="1"/>
                </p:cNvSpPr>
                <p:nvPr/>
              </p:nvSpPr>
              <p:spPr bwMode="auto">
                <a:xfrm>
                  <a:off x="3470" y="2841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6098" name="Line 9"/>
                <p:cNvSpPr>
                  <a:spLocks noChangeShapeType="1"/>
                </p:cNvSpPr>
                <p:nvPr/>
              </p:nvSpPr>
              <p:spPr bwMode="auto">
                <a:xfrm>
                  <a:off x="1882" y="2886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042988" y="3789363"/>
              <a:ext cx="7345362" cy="2232025"/>
              <a:chOff x="657" y="2387"/>
              <a:chExt cx="4627" cy="1406"/>
            </a:xfrm>
          </p:grpSpPr>
          <p:sp>
            <p:nvSpPr>
              <p:cNvPr id="46093" name="Rectangle 11"/>
              <p:cNvSpPr>
                <a:spLocks noChangeArrowheads="1"/>
              </p:cNvSpPr>
              <p:nvPr/>
            </p:nvSpPr>
            <p:spPr bwMode="auto">
              <a:xfrm>
                <a:off x="657" y="2387"/>
                <a:ext cx="4627" cy="1406"/>
              </a:xfrm>
              <a:prstGeom prst="rect">
                <a:avLst/>
              </a:prstGeom>
              <a:solidFill>
                <a:srgbClr val="FF3300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6094" name="Rectangle 12"/>
              <p:cNvSpPr>
                <a:spLocks noChangeArrowheads="1"/>
              </p:cNvSpPr>
              <p:nvPr/>
            </p:nvSpPr>
            <p:spPr bwMode="auto">
              <a:xfrm>
                <a:off x="1882" y="3466"/>
                <a:ext cx="2244" cy="32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FF3300"/>
                    </a:solidFill>
                    <a:latin typeface="Arial" pitchFamily="34" charset="0"/>
                    <a:ea typeface="ＭＳ Ｐゴシック" pitchFamily="34" charset="-128"/>
                  </a:rPr>
                  <a:t>SECONDARY CARE</a:t>
                </a: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042988" y="1196975"/>
              <a:ext cx="7345362" cy="1295400"/>
              <a:chOff x="657" y="754"/>
              <a:chExt cx="4627" cy="1633"/>
            </a:xfrm>
          </p:grpSpPr>
          <p:sp>
            <p:nvSpPr>
              <p:cNvPr id="46091" name="Rectangle 14"/>
              <p:cNvSpPr>
                <a:spLocks noChangeArrowheads="1"/>
              </p:cNvSpPr>
              <p:nvPr/>
            </p:nvSpPr>
            <p:spPr bwMode="auto">
              <a:xfrm>
                <a:off x="657" y="754"/>
                <a:ext cx="4627" cy="1633"/>
              </a:xfrm>
              <a:prstGeom prst="rect">
                <a:avLst/>
              </a:prstGeom>
              <a:solidFill>
                <a:srgbClr val="339966">
                  <a:alpha val="4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6092" name="Rectangle 15"/>
              <p:cNvSpPr>
                <a:spLocks noChangeArrowheads="1"/>
              </p:cNvSpPr>
              <p:nvPr/>
            </p:nvSpPr>
            <p:spPr bwMode="auto">
              <a:xfrm>
                <a:off x="2032" y="754"/>
                <a:ext cx="1846" cy="6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08000"/>
                    </a:solidFill>
                    <a:latin typeface="Arial" pitchFamily="34" charset="0"/>
                    <a:ea typeface="ＭＳ Ｐゴシック" pitchFamily="34" charset="-128"/>
                  </a:rPr>
                  <a:t>PRIMARY CARE</a:t>
                </a:r>
              </a:p>
            </p:txBody>
          </p:sp>
        </p:grpSp>
        <p:sp>
          <p:nvSpPr>
            <p:cNvPr id="46090" name="Line 17"/>
            <p:cNvSpPr>
              <a:spLocks noChangeShapeType="1"/>
            </p:cNvSpPr>
            <p:nvPr/>
          </p:nvSpPr>
          <p:spPr bwMode="auto">
            <a:xfrm flipV="1">
              <a:off x="827088" y="2492375"/>
              <a:ext cx="0" cy="12969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39875" y="2198688"/>
            <a:ext cx="6218238" cy="831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Rising consultation rate, reduced funding, staffing shortfalls, and recruitment challenges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7813" y="3333750"/>
            <a:ext cx="6219825" cy="830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Changing expectations, changing demographics, changing disease profile and prevalence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9875" y="4343400"/>
            <a:ext cx="6218238" cy="831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Less experienced junior staff, nursing shortfalls, unsustainable workforce model</a:t>
            </a:r>
          </a:p>
        </p:txBody>
      </p:sp>
    </p:spTree>
    <p:extLst>
      <p:ext uri="{BB962C8B-B14F-4D97-AF65-F5344CB8AC3E}">
        <p14:creationId xmlns:p14="http://schemas.microsoft.com/office/powerpoint/2010/main" val="30820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ctrTitle"/>
          </p:nvPr>
        </p:nvSpPr>
        <p:spPr bwMode="auto">
          <a:xfrm>
            <a:off x="5029200" y="381000"/>
            <a:ext cx="3581400" cy="612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2400" dirty="0">
              <a:solidFill>
                <a:schemeClr val="bg1"/>
              </a:solidFill>
              <a:latin typeface="Frutiga"/>
              <a:ea typeface="Frutiga"/>
              <a:cs typeface="Frutig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2209800"/>
            <a:ext cx="7489825" cy="2743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sz="3300" b="1" dirty="0">
                <a:solidFill>
                  <a:srgbClr val="FFFFFF"/>
                </a:solidFill>
                <a:latin typeface="Frutiga"/>
                <a:cs typeface="Frutiga"/>
              </a:rPr>
              <a:t>It’s the workforce, stupid</a:t>
            </a:r>
            <a:endParaRPr lang="en-GB" sz="2800" b="1" dirty="0">
              <a:solidFill>
                <a:srgbClr val="FFFFFF"/>
              </a:solidFill>
              <a:latin typeface="Frutiga"/>
              <a:cs typeface="Frutig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sz="3300" b="1" dirty="0">
              <a:solidFill>
                <a:srgbClr val="FFFFFF"/>
              </a:solidFill>
              <a:latin typeface="Frutiga"/>
              <a:cs typeface="Frutig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>
                <a:solidFill>
                  <a:srgbClr val="FFFFFF"/>
                </a:solidFill>
                <a:latin typeface="Frutiga"/>
                <a:cs typeface="Frutiga"/>
              </a:rPr>
              <a:t>Hilary Cass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sz="2400" b="1" dirty="0">
                <a:solidFill>
                  <a:srgbClr val="FFFFFF"/>
                </a:solidFill>
                <a:latin typeface="Frutiga"/>
                <a:cs typeface="Frutiga"/>
              </a:rPr>
              <a:t>Senior Clinical Advisor, Children’s Health &amp; Wellbeing</a:t>
            </a:r>
            <a:endParaRPr lang="en-US" sz="2400" b="1" dirty="0">
              <a:solidFill>
                <a:srgbClr val="FFFFFF"/>
              </a:solidFill>
              <a:latin typeface="Frutiga"/>
              <a:cs typeface="Frutiga"/>
            </a:endParaRPr>
          </a:p>
        </p:txBody>
      </p:sp>
    </p:spTree>
    <p:extLst>
      <p:ext uri="{BB962C8B-B14F-4D97-AF65-F5344CB8AC3E}">
        <p14:creationId xmlns:p14="http://schemas.microsoft.com/office/powerpoint/2010/main" val="9610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42988" y="1655763"/>
            <a:ext cx="7346950" cy="4824412"/>
            <a:chOff x="1042988" y="1196975"/>
            <a:chExt cx="7346950" cy="482441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042988" y="1196975"/>
              <a:ext cx="7346950" cy="4824413"/>
              <a:chOff x="657" y="754"/>
              <a:chExt cx="4628" cy="3039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657" y="754"/>
                <a:ext cx="4628" cy="3039"/>
                <a:chOff x="657" y="754"/>
                <a:chExt cx="4628" cy="3039"/>
              </a:xfrm>
            </p:grpSpPr>
            <p:sp>
              <p:nvSpPr>
                <p:cNvPr id="49168" name="Rectangle 4"/>
                <p:cNvSpPr>
                  <a:spLocks noChangeArrowheads="1"/>
                </p:cNvSpPr>
                <p:nvPr/>
              </p:nvSpPr>
              <p:spPr bwMode="auto">
                <a:xfrm>
                  <a:off x="657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Minor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SHORT-TERM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CONDITIONS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Serious</a:t>
                  </a:r>
                </a:p>
              </p:txBody>
            </p:sp>
            <p:sp>
              <p:nvSpPr>
                <p:cNvPr id="49169" name="Rectangle 5"/>
                <p:cNvSpPr>
                  <a:spLocks noChangeArrowheads="1"/>
                </p:cNvSpPr>
                <p:nvPr/>
              </p:nvSpPr>
              <p:spPr bwMode="auto">
                <a:xfrm>
                  <a:off x="2200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Day-to-day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LONG-TERM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CONDITIONS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Strategic</a:t>
                  </a:r>
                </a:p>
              </p:txBody>
            </p:sp>
            <p:sp>
              <p:nvSpPr>
                <p:cNvPr id="49170" name="Rectangle 6"/>
                <p:cNvSpPr>
                  <a:spLocks noChangeArrowheads="1"/>
                </p:cNvSpPr>
                <p:nvPr/>
              </p:nvSpPr>
              <p:spPr bwMode="auto">
                <a:xfrm>
                  <a:off x="3742" y="754"/>
                  <a:ext cx="1543" cy="303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Minor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ACUTE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ILLNESS</a:t>
                  </a: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 b="1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algn="ctr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400" b="1">
                      <a:solidFill>
                        <a:prstClr val="black"/>
                      </a:solidFill>
                      <a:latin typeface="Arial" pitchFamily="34" charset="0"/>
                      <a:ea typeface="ＭＳ Ｐゴシック" pitchFamily="34" charset="-128"/>
                    </a:rPr>
                    <a:t>Serious</a:t>
                  </a: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882" y="2841"/>
                <a:ext cx="2132" cy="45"/>
                <a:chOff x="1882" y="2841"/>
                <a:chExt cx="2132" cy="45"/>
              </a:xfrm>
            </p:grpSpPr>
            <p:sp>
              <p:nvSpPr>
                <p:cNvPr id="49166" name="Line 8"/>
                <p:cNvSpPr>
                  <a:spLocks noChangeShapeType="1"/>
                </p:cNvSpPr>
                <p:nvPr/>
              </p:nvSpPr>
              <p:spPr bwMode="auto">
                <a:xfrm>
                  <a:off x="3470" y="2841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9167" name="Line 9"/>
                <p:cNvSpPr>
                  <a:spLocks noChangeShapeType="1"/>
                </p:cNvSpPr>
                <p:nvPr/>
              </p:nvSpPr>
              <p:spPr bwMode="auto">
                <a:xfrm>
                  <a:off x="1882" y="2886"/>
                  <a:ext cx="5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400">
                    <a:solidFill>
                      <a:prstClr val="black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49157" name="Rectangle 10"/>
            <p:cNvSpPr>
              <a:spLocks noChangeArrowheads="1"/>
            </p:cNvSpPr>
            <p:nvPr/>
          </p:nvSpPr>
          <p:spPr bwMode="auto">
            <a:xfrm>
              <a:off x="1042988" y="4868863"/>
              <a:ext cx="7345362" cy="1152525"/>
            </a:xfrm>
            <a:prstGeom prst="rect">
              <a:avLst/>
            </a:prstGeom>
            <a:solidFill>
              <a:srgbClr val="FF33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9158" name="Rectangle 11"/>
            <p:cNvSpPr>
              <a:spLocks noChangeArrowheads="1"/>
            </p:cNvSpPr>
            <p:nvPr/>
          </p:nvSpPr>
          <p:spPr bwMode="auto">
            <a:xfrm>
              <a:off x="3203575" y="5502275"/>
              <a:ext cx="3087688" cy="519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FF3300"/>
                  </a:solidFill>
                  <a:latin typeface="Arial" pitchFamily="34" charset="0"/>
                  <a:ea typeface="ＭＳ Ｐゴシック" pitchFamily="34" charset="-128"/>
                </a:rPr>
                <a:t>HOSPITAL CARE</a:t>
              </a:r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042988" y="1196975"/>
              <a:ext cx="7345362" cy="1295400"/>
              <a:chOff x="657" y="754"/>
              <a:chExt cx="4627" cy="1633"/>
            </a:xfrm>
          </p:grpSpPr>
          <p:sp>
            <p:nvSpPr>
              <p:cNvPr id="49162" name="Rectangle 13"/>
              <p:cNvSpPr>
                <a:spLocks noChangeArrowheads="1"/>
              </p:cNvSpPr>
              <p:nvPr/>
            </p:nvSpPr>
            <p:spPr bwMode="auto">
              <a:xfrm>
                <a:off x="657" y="754"/>
                <a:ext cx="4627" cy="1633"/>
              </a:xfrm>
              <a:prstGeom prst="rect">
                <a:avLst/>
              </a:prstGeom>
              <a:solidFill>
                <a:srgbClr val="339966">
                  <a:alpha val="4509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49163" name="Rectangle 14"/>
              <p:cNvSpPr>
                <a:spLocks noChangeArrowheads="1"/>
              </p:cNvSpPr>
              <p:nvPr/>
            </p:nvSpPr>
            <p:spPr bwMode="auto">
              <a:xfrm>
                <a:off x="2032" y="754"/>
                <a:ext cx="1846" cy="6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08000"/>
                    </a:solidFill>
                    <a:latin typeface="Arial" pitchFamily="34" charset="0"/>
                    <a:ea typeface="ＭＳ Ｐゴシック" pitchFamily="34" charset="-128"/>
                  </a:rPr>
                  <a:t>PRIMARY CARE</a:t>
                </a:r>
              </a:p>
            </p:txBody>
          </p:sp>
        </p:grpSp>
        <p:sp>
          <p:nvSpPr>
            <p:cNvPr id="49160" name="Rectangle 15"/>
            <p:cNvSpPr>
              <a:spLocks noChangeArrowheads="1"/>
            </p:cNvSpPr>
            <p:nvPr/>
          </p:nvSpPr>
          <p:spPr bwMode="auto">
            <a:xfrm>
              <a:off x="1042988" y="2492375"/>
              <a:ext cx="7345362" cy="2376488"/>
            </a:xfrm>
            <a:prstGeom prst="rect">
              <a:avLst/>
            </a:prstGeom>
            <a:solidFill>
              <a:srgbClr val="FF9900">
                <a:alpha val="6196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9161" name="Rectangle 16"/>
            <p:cNvSpPr>
              <a:spLocks noChangeArrowheads="1"/>
            </p:cNvSpPr>
            <p:nvPr/>
          </p:nvSpPr>
          <p:spPr bwMode="auto">
            <a:xfrm>
              <a:off x="1839913" y="2708275"/>
              <a:ext cx="5972175" cy="519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1F497D"/>
                  </a:solidFill>
                  <a:latin typeface="Arial" pitchFamily="34" charset="0"/>
                  <a:ea typeface="ＭＳ Ｐゴシック" pitchFamily="34" charset="-128"/>
                </a:rPr>
                <a:t>OUT-OF-HOSPITAL PAEDIATRICS</a:t>
              </a:r>
            </a:p>
          </p:txBody>
        </p:sp>
      </p:grpSp>
      <p:sp>
        <p:nvSpPr>
          <p:cNvPr id="271377" name="Text Box 17"/>
          <p:cNvSpPr txBox="1">
            <a:spLocks noChangeArrowheads="1"/>
          </p:cNvSpPr>
          <p:nvPr/>
        </p:nvSpPr>
        <p:spPr bwMode="auto">
          <a:xfrm>
            <a:off x="179388" y="404813"/>
            <a:ext cx="8856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Out-of-Hospital Services</a:t>
            </a:r>
          </a:p>
        </p:txBody>
      </p:sp>
    </p:spTree>
    <p:extLst>
      <p:ext uri="{BB962C8B-B14F-4D97-AF65-F5344CB8AC3E}">
        <p14:creationId xmlns:p14="http://schemas.microsoft.com/office/powerpoint/2010/main" val="3013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60388"/>
            <a:ext cx="8229600" cy="465137"/>
          </a:xfrm>
        </p:spPr>
        <p:txBody>
          <a:bodyPr/>
          <a:lstStyle/>
          <a:p>
            <a:pPr>
              <a:defRPr/>
            </a:pPr>
            <a:r>
              <a:rPr lang="en-GB" dirty="0">
                <a:ea typeface="MS PGothic" panose="020B0600070205080204" pitchFamily="34" charset="-128"/>
              </a:rPr>
              <a:t>A SEMI-PERMEABLE MEMBRANE BETWEEN PRIMARY AND SECONDARY CARE?</a:t>
            </a:r>
          </a:p>
        </p:txBody>
      </p:sp>
      <p:pic>
        <p:nvPicPr>
          <p:cNvPr id="50179" name="Picture 2" descr="http://www.psdgraphics.com/file/wavy-orange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61214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2916238" y="4581525"/>
            <a:ext cx="3240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Primary Care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2339975" y="1570038"/>
            <a:ext cx="3240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Secondary Care</a:t>
            </a:r>
          </a:p>
        </p:txBody>
      </p:sp>
    </p:spTree>
    <p:extLst>
      <p:ext uri="{BB962C8B-B14F-4D97-AF65-F5344CB8AC3E}">
        <p14:creationId xmlns:p14="http://schemas.microsoft.com/office/powerpoint/2010/main" val="10823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517396" y="504367"/>
            <a:ext cx="6513954" cy="851182"/>
          </a:xfrm>
        </p:spPr>
        <p:txBody>
          <a:bodyPr>
            <a:noAutofit/>
          </a:bodyPr>
          <a:lstStyle/>
          <a:p>
            <a:r>
              <a:rPr lang="en-US" sz="3139" dirty="0">
                <a:solidFill>
                  <a:srgbClr val="000090"/>
                </a:solidFill>
                <a:latin typeface="Helvetica"/>
                <a:cs typeface="Helvetica"/>
              </a:rPr>
              <a:t>Where could we add most value?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16209" y="1833746"/>
            <a:ext cx="7542552" cy="3556979"/>
            <a:chOff x="658156" y="2182087"/>
            <a:chExt cx="8531138" cy="336002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156" y="2182087"/>
              <a:ext cx="8531138" cy="33600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5864" y="2554712"/>
              <a:ext cx="1308799" cy="96851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8711" y="4956251"/>
              <a:ext cx="639128" cy="47295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521" y="3772671"/>
              <a:ext cx="758063" cy="56096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9008" y="3717876"/>
              <a:ext cx="1057958" cy="78288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5847" y="4519260"/>
              <a:ext cx="1229658" cy="90994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7850" y="3925071"/>
              <a:ext cx="758063" cy="56096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571" y="4672687"/>
              <a:ext cx="469592" cy="66932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043067" y="4956253"/>
              <a:ext cx="639127" cy="47295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7851" y="4573563"/>
              <a:ext cx="961158" cy="71125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7521" y="3309309"/>
              <a:ext cx="552117" cy="40856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4799" y="3381038"/>
              <a:ext cx="604879" cy="502406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716803" y="5556007"/>
            <a:ext cx="219347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z="2215" dirty="0">
                <a:solidFill>
                  <a:srgbClr val="000000"/>
                </a:solidFill>
                <a:latin typeface="Arial"/>
                <a:cs typeface="Arial"/>
              </a:rPr>
              <a:t>Very unhealthy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08497" y="5556007"/>
            <a:ext cx="2127006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z="2215" dirty="0">
                <a:solidFill>
                  <a:srgbClr val="000000"/>
                </a:solidFill>
                <a:latin typeface="Arial"/>
                <a:cs typeface="Arial"/>
              </a:rPr>
              <a:t>Mostly healthy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67254" y="5556007"/>
            <a:ext cx="186113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z="2215" dirty="0">
                <a:solidFill>
                  <a:srgbClr val="000000"/>
                </a:solidFill>
                <a:latin typeface="Arial"/>
                <a:cs typeface="Arial"/>
              </a:rPr>
              <a:t>Very healthy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34316" y="1966684"/>
            <a:ext cx="0" cy="3323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10277" y="1966684"/>
            <a:ext cx="0" cy="3323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378526" y="1966684"/>
            <a:ext cx="0" cy="3323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436096" y="1966684"/>
            <a:ext cx="0" cy="3323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CYPHP-Master-Logo-Sets(Website1_Choice).jpg"/>
          <p:cNvPicPr>
            <a:picLocks noChangeAspect="1"/>
          </p:cNvPicPr>
          <p:nvPr/>
        </p:nvPicPr>
        <p:blipFill>
          <a:blip r:embed="rId4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859" y="263770"/>
            <a:ext cx="1323449" cy="9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19572" y="88900"/>
            <a:ext cx="1273947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1600" dirty="0">
                <a:solidFill>
                  <a:prstClr val="black"/>
                </a:solidFill>
              </a:rPr>
              <a:t>Outcomes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2957" y="98972"/>
            <a:ext cx="2268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1600">
                <a:solidFill>
                  <a:prstClr val="black"/>
                </a:solidFill>
              </a:rPr>
              <a:t>Interventions (Processes</a:t>
            </a:r>
            <a:r>
              <a:rPr lang="en-GB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28" y="88900"/>
            <a:ext cx="1152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1600" dirty="0">
                <a:solidFill>
                  <a:prstClr val="black"/>
                </a:solidFill>
              </a:rPr>
              <a:t>Inputs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01033" y="3552599"/>
            <a:ext cx="892489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3021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076" tIns="45680" rIns="77076" bIns="45680" rtlCol="0" anchor="ctr"/>
          <a:lstStyle/>
          <a:p>
            <a:pPr algn="ctr" defTabSz="913520">
              <a:defRPr/>
            </a:pPr>
            <a:r>
              <a:rPr lang="en-GB" sz="1000" b="1" dirty="0">
                <a:solidFill>
                  <a:prstClr val="black"/>
                </a:solidFill>
              </a:rPr>
              <a:t>Reduce CYP Activity level in Hospital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7624" y="677458"/>
            <a:ext cx="1080000" cy="2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2 X Epilepsy Specialist Nurses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10405" y="4539667"/>
            <a:ext cx="1080000" cy="18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Practice Nurse Training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07624" y="436983"/>
            <a:ext cx="1080000" cy="2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4 X Asthma Specialist Nurses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7624" y="2840879"/>
            <a:ext cx="1080000" cy="2319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Commissioning Toolkit for schools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07624" y="1407865"/>
            <a:ext cx="1080000" cy="18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Consultant Psychiatrist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7624" y="1190307"/>
            <a:ext cx="1080000" cy="18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Pharmacist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07624" y="928566"/>
            <a:ext cx="1080000" cy="2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2 X Mental Health Nurses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10405" y="3746990"/>
            <a:ext cx="1080000" cy="2953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Nurse time for in-reach clinics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10405" y="3256291"/>
            <a:ext cx="1080000" cy="4326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Consultant time for in-reach clinics</a:t>
            </a:r>
          </a:p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(Patients &amp; MDT sessions)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10405" y="4088714"/>
            <a:ext cx="1080000" cy="18482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Decision support tools/Guidelines (DST)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10405" y="4319866"/>
            <a:ext cx="1080000" cy="167066"/>
          </a:xfrm>
          <a:prstGeom prst="rect">
            <a:avLst/>
          </a:prstGeom>
          <a:solidFill>
            <a:schemeClr val="bg1"/>
          </a:solidFill>
          <a:ln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Hotline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405" y="2520997"/>
            <a:ext cx="1080000" cy="28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Asthma and Allergy training &amp; Schools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0405" y="1837049"/>
            <a:ext cx="1080000" cy="28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Social and Youth worker training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10405" y="2169042"/>
            <a:ext cx="1080000" cy="30596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Schools Training</a:t>
            </a:r>
          </a:p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(Emotional Wellbeing)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10405" y="4755369"/>
            <a:ext cx="1080000" cy="2100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Teen Health Check and GP training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10405" y="5932189"/>
            <a:ext cx="1080000" cy="252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Online Signposting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10405" y="5632914"/>
            <a:ext cx="1080000" cy="252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Youth Friendly Services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13788" y="88900"/>
            <a:ext cx="3705785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1600" dirty="0">
                <a:solidFill>
                  <a:prstClr val="black"/>
                </a:solidFill>
              </a:rPr>
              <a:t>Contributing factors (Outputs)</a:t>
            </a:r>
          </a:p>
        </p:txBody>
      </p:sp>
      <p:sp>
        <p:nvSpPr>
          <p:cNvPr id="62" name="Pentagon 61"/>
          <p:cNvSpPr/>
          <p:nvPr/>
        </p:nvSpPr>
        <p:spPr>
          <a:xfrm>
            <a:off x="1526775" y="460508"/>
            <a:ext cx="2268000" cy="345896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Planned Care for Long Term Conditions</a:t>
            </a:r>
          </a:p>
          <a:p>
            <a:pPr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(Asthma &amp; Epilepsy)</a:t>
            </a:r>
          </a:p>
        </p:txBody>
      </p:sp>
      <p:sp>
        <p:nvSpPr>
          <p:cNvPr id="66" name="Pentagon 65"/>
          <p:cNvSpPr/>
          <p:nvPr/>
        </p:nvSpPr>
        <p:spPr>
          <a:xfrm>
            <a:off x="1537738" y="818290"/>
            <a:ext cx="2268000" cy="1044069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96653" y="885400"/>
            <a:ext cx="2124000" cy="28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Identify CYP with LTCs attending A&amp;E, work with them to create Care Plans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596652" y="1206635"/>
            <a:ext cx="2124000" cy="28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CAMHS support for CYP with LTCs to identify and manage mental health </a:t>
            </a:r>
          </a:p>
        </p:txBody>
      </p:sp>
      <p:sp>
        <p:nvSpPr>
          <p:cNvPr id="71" name="Pentagon 70"/>
          <p:cNvSpPr/>
          <p:nvPr/>
        </p:nvSpPr>
        <p:spPr>
          <a:xfrm>
            <a:off x="1577486" y="3121458"/>
            <a:ext cx="2268000" cy="345896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Increase support to General Practice to treat CYP</a:t>
            </a:r>
          </a:p>
        </p:txBody>
      </p:sp>
      <p:sp>
        <p:nvSpPr>
          <p:cNvPr id="72" name="Pentagon 71"/>
          <p:cNvSpPr/>
          <p:nvPr/>
        </p:nvSpPr>
        <p:spPr>
          <a:xfrm>
            <a:off x="1577487" y="3479231"/>
            <a:ext cx="2268000" cy="20441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36402" y="3546350"/>
            <a:ext cx="2124000" cy="28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Consultant Paediatricians and Specialist Paediatric nurses see CYP in GP practice (in-reach clinics)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636402" y="3867585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MDT Education sessions as part of in-reach programme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600889" y="1528522"/>
            <a:ext cx="2124000" cy="28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Medication reviews for CYP with LTCs</a:t>
            </a:r>
          </a:p>
        </p:txBody>
      </p:sp>
      <p:sp>
        <p:nvSpPr>
          <p:cNvPr id="91" name="Pentagon 90"/>
          <p:cNvSpPr/>
          <p:nvPr/>
        </p:nvSpPr>
        <p:spPr>
          <a:xfrm>
            <a:off x="1581723" y="5750960"/>
            <a:ext cx="2268000" cy="345896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Improve CYP &amp; Family confidence in Primary Care</a:t>
            </a:r>
          </a:p>
        </p:txBody>
      </p:sp>
      <p:sp>
        <p:nvSpPr>
          <p:cNvPr id="92" name="Pentagon 91"/>
          <p:cNvSpPr/>
          <p:nvPr/>
        </p:nvSpPr>
        <p:spPr>
          <a:xfrm>
            <a:off x="1584507" y="6108734"/>
            <a:ext cx="2268000" cy="57101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643423" y="6165219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Training GP Practices – Youth Friendly Services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643422" y="6422656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Online signposting to Primary Care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632165" y="4136472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DSTs support GPs to follow NICE guidance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632164" y="4674246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Asthma Diploma training for Practice Nurses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632163" y="4943133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Specialist nurses deliver targeted training to GP practices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650861" y="4405908"/>
            <a:ext cx="2124000" cy="216000"/>
          </a:xfrm>
          <a:prstGeom prst="rect">
            <a:avLst/>
          </a:prstGeom>
          <a:solidFill>
            <a:schemeClr val="bg1"/>
          </a:solidFill>
          <a:ln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GPs can access Consultant advice in real time via hotline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636401" y="5212020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Teen Health Check supports earlier diagnosis of CYP</a:t>
            </a:r>
          </a:p>
        </p:txBody>
      </p:sp>
      <p:sp>
        <p:nvSpPr>
          <p:cNvPr id="114" name="Pentagon 113"/>
          <p:cNvSpPr/>
          <p:nvPr/>
        </p:nvSpPr>
        <p:spPr>
          <a:xfrm>
            <a:off x="1540576" y="2008830"/>
            <a:ext cx="2268000" cy="345896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Improve Community support for CYP health</a:t>
            </a:r>
          </a:p>
        </p:txBody>
      </p:sp>
      <p:sp>
        <p:nvSpPr>
          <p:cNvPr id="115" name="Pentagon 114"/>
          <p:cNvSpPr/>
          <p:nvPr/>
        </p:nvSpPr>
        <p:spPr>
          <a:xfrm>
            <a:off x="1546211" y="2373776"/>
            <a:ext cx="2268000" cy="5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  <a:p>
            <a:pPr marL="171289" indent="-171289" defTabSz="913520">
              <a:buFont typeface="Wingdings" panose="05000000000000000000" pitchFamily="2" charset="2"/>
              <a:buChar char="§"/>
              <a:defRPr/>
            </a:pP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605126" y="2419632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Schools Training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605125" y="2666436"/>
            <a:ext cx="2124000" cy="216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defTabSz="913520">
              <a:defRPr/>
            </a:pPr>
            <a:r>
              <a:rPr lang="en-GB" sz="700" b="1" dirty="0">
                <a:solidFill>
                  <a:prstClr val="black"/>
                </a:solidFill>
              </a:rPr>
              <a:t>Social Worker Training</a:t>
            </a:r>
          </a:p>
        </p:txBody>
      </p:sp>
      <p:cxnSp>
        <p:nvCxnSpPr>
          <p:cNvPr id="7" name="Elbow Connector 6"/>
          <p:cNvCxnSpPr>
            <a:stCxn id="83" idx="3"/>
            <a:endCxn id="66" idx="1"/>
          </p:cNvCxnSpPr>
          <p:nvPr/>
        </p:nvCxnSpPr>
        <p:spPr>
          <a:xfrm>
            <a:off x="1187624" y="544983"/>
            <a:ext cx="350114" cy="795332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81" idx="3"/>
            <a:endCxn id="66" idx="1"/>
          </p:cNvCxnSpPr>
          <p:nvPr/>
        </p:nvCxnSpPr>
        <p:spPr>
          <a:xfrm>
            <a:off x="1187624" y="785462"/>
            <a:ext cx="350114" cy="554857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89" idx="3"/>
            <a:endCxn id="66" idx="1"/>
          </p:cNvCxnSpPr>
          <p:nvPr/>
        </p:nvCxnSpPr>
        <p:spPr>
          <a:xfrm>
            <a:off x="1187624" y="1280307"/>
            <a:ext cx="350114" cy="60008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87" idx="3"/>
            <a:endCxn id="66" idx="1"/>
          </p:cNvCxnSpPr>
          <p:nvPr/>
        </p:nvCxnSpPr>
        <p:spPr>
          <a:xfrm flipV="1">
            <a:off x="1187624" y="1340315"/>
            <a:ext cx="350114" cy="1616520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88" idx="3"/>
            <a:endCxn id="66" idx="1"/>
          </p:cNvCxnSpPr>
          <p:nvPr/>
        </p:nvCxnSpPr>
        <p:spPr>
          <a:xfrm flipV="1">
            <a:off x="1187624" y="1340315"/>
            <a:ext cx="350114" cy="157550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96" idx="3"/>
            <a:endCxn id="66" idx="1"/>
          </p:cNvCxnSpPr>
          <p:nvPr/>
        </p:nvCxnSpPr>
        <p:spPr>
          <a:xfrm>
            <a:off x="1187624" y="1036576"/>
            <a:ext cx="350114" cy="303749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99" idx="3"/>
            <a:endCxn id="72" idx="1"/>
          </p:cNvCxnSpPr>
          <p:nvPr/>
        </p:nvCxnSpPr>
        <p:spPr>
          <a:xfrm>
            <a:off x="1190405" y="3472603"/>
            <a:ext cx="387082" cy="1028722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98" idx="3"/>
            <a:endCxn id="72" idx="1"/>
          </p:cNvCxnSpPr>
          <p:nvPr/>
        </p:nvCxnSpPr>
        <p:spPr>
          <a:xfrm>
            <a:off x="1190405" y="3894683"/>
            <a:ext cx="387082" cy="606642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100" idx="3"/>
            <a:endCxn id="72" idx="1"/>
          </p:cNvCxnSpPr>
          <p:nvPr/>
        </p:nvCxnSpPr>
        <p:spPr>
          <a:xfrm>
            <a:off x="1190405" y="4181123"/>
            <a:ext cx="387082" cy="320202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22" idx="3"/>
            <a:endCxn id="72" idx="1"/>
          </p:cNvCxnSpPr>
          <p:nvPr/>
        </p:nvCxnSpPr>
        <p:spPr>
          <a:xfrm>
            <a:off x="1190405" y="4403399"/>
            <a:ext cx="387082" cy="97926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82" idx="3"/>
            <a:endCxn id="72" idx="1"/>
          </p:cNvCxnSpPr>
          <p:nvPr/>
        </p:nvCxnSpPr>
        <p:spPr>
          <a:xfrm flipV="1">
            <a:off x="1190405" y="4501325"/>
            <a:ext cx="387082" cy="128342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76" idx="3"/>
            <a:endCxn id="72" idx="1"/>
          </p:cNvCxnSpPr>
          <p:nvPr/>
        </p:nvCxnSpPr>
        <p:spPr>
          <a:xfrm flipV="1">
            <a:off x="1190405" y="4501329"/>
            <a:ext cx="387082" cy="359057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>
            <a:off x="1190405" y="5705754"/>
            <a:ext cx="394102" cy="635327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1190405" y="6341076"/>
            <a:ext cx="383470" cy="4202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63" idx="3"/>
            <a:endCxn id="115" idx="1"/>
          </p:cNvCxnSpPr>
          <p:nvPr/>
        </p:nvCxnSpPr>
        <p:spPr>
          <a:xfrm flipV="1">
            <a:off x="1190405" y="2661786"/>
            <a:ext cx="355806" cy="3221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73" idx="3"/>
            <a:endCxn id="115" idx="1"/>
          </p:cNvCxnSpPr>
          <p:nvPr/>
        </p:nvCxnSpPr>
        <p:spPr>
          <a:xfrm>
            <a:off x="1190405" y="1981052"/>
            <a:ext cx="355806" cy="680727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75" idx="3"/>
            <a:endCxn id="115" idx="1"/>
          </p:cNvCxnSpPr>
          <p:nvPr/>
        </p:nvCxnSpPr>
        <p:spPr>
          <a:xfrm>
            <a:off x="1190405" y="2322016"/>
            <a:ext cx="355806" cy="339763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165386" y="1718733"/>
            <a:ext cx="900000" cy="781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Improve Self-Management </a:t>
            </a:r>
            <a:r>
              <a:rPr lang="en-GB" sz="800" dirty="0">
                <a:solidFill>
                  <a:prstClr val="black"/>
                </a:solidFill>
              </a:rPr>
              <a:t>and awareness for CYP with LTCs</a:t>
            </a:r>
            <a:endParaRPr lang="en-GB" sz="800" i="1" dirty="0">
              <a:solidFill>
                <a:prstClr val="black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533030" y="1865629"/>
            <a:ext cx="1020170" cy="8990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Better Health Outcomes for CYP</a:t>
            </a:r>
          </a:p>
          <a:p>
            <a:pPr algn="ctr" defTabSz="913520">
              <a:defRPr/>
            </a:pPr>
            <a:endParaRPr lang="en-GB" sz="800" i="1" dirty="0">
              <a:solidFill>
                <a:prstClr val="black"/>
              </a:solidFill>
            </a:endParaRPr>
          </a:p>
          <a:p>
            <a:pPr algn="ctr" defTabSz="913520">
              <a:defRPr/>
            </a:pPr>
            <a:r>
              <a:rPr lang="en-GB" sz="800" i="1" dirty="0">
                <a:solidFill>
                  <a:prstClr val="black"/>
                </a:solidFill>
              </a:rPr>
              <a:t>Fewer episodes of illness requiring hospital intervention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4165386" y="3737443"/>
            <a:ext cx="900000" cy="781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Improved Professional Confidence </a:t>
            </a:r>
            <a:r>
              <a:rPr lang="en-GB" sz="800" dirty="0">
                <a:solidFill>
                  <a:prstClr val="black"/>
                </a:solidFill>
              </a:rPr>
              <a:t>of GPs and PNs</a:t>
            </a:r>
            <a:r>
              <a:rPr lang="en-GB" sz="800" b="1" dirty="0">
                <a:solidFill>
                  <a:prstClr val="black"/>
                </a:solidFill>
              </a:rPr>
              <a:t> </a:t>
            </a:r>
            <a:r>
              <a:rPr lang="en-GB" sz="800" dirty="0">
                <a:solidFill>
                  <a:prstClr val="black"/>
                </a:solidFill>
              </a:rPr>
              <a:t>in Primary Care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4165383" y="2852214"/>
            <a:ext cx="900000" cy="781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Earlier Diagnosis and Treatment</a:t>
            </a:r>
            <a:r>
              <a:rPr lang="en-GB" sz="800" dirty="0">
                <a:solidFill>
                  <a:prstClr val="black"/>
                </a:solidFill>
              </a:rPr>
              <a:t> of CYP in Primary Care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4165384" y="515830"/>
            <a:ext cx="900000" cy="83426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Clinicians provide better Treatment for CYP with LTCs</a:t>
            </a:r>
          </a:p>
          <a:p>
            <a:pPr algn="ctr" defTabSz="913520">
              <a:defRPr/>
            </a:pPr>
            <a:r>
              <a:rPr lang="en-GB" sz="800" i="1" dirty="0">
                <a:solidFill>
                  <a:prstClr val="black"/>
                </a:solidFill>
              </a:rPr>
              <a:t>Planned Care &amp; MDT working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4165387" y="5726357"/>
            <a:ext cx="900000" cy="781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CYP and Families access Primary Care </a:t>
            </a:r>
          </a:p>
          <a:p>
            <a:pPr algn="ctr" defTabSz="913520">
              <a:defRPr/>
            </a:pPr>
            <a:endParaRPr lang="en-GB" sz="800" b="1" dirty="0">
              <a:solidFill>
                <a:prstClr val="black"/>
              </a:solidFill>
            </a:endParaRPr>
          </a:p>
          <a:p>
            <a:pPr algn="ctr" defTabSz="913520">
              <a:defRPr/>
            </a:pPr>
            <a:r>
              <a:rPr lang="en-GB" sz="800" dirty="0">
                <a:solidFill>
                  <a:prstClr val="black"/>
                </a:solidFill>
              </a:rPr>
              <a:t>(vs Hospital)</a:t>
            </a:r>
          </a:p>
        </p:txBody>
      </p:sp>
      <p:cxnSp>
        <p:nvCxnSpPr>
          <p:cNvPr id="179" name="Straight Arrow Connector 178"/>
          <p:cNvCxnSpPr>
            <a:stCxn id="144" idx="3"/>
            <a:endCxn id="145" idx="1"/>
          </p:cNvCxnSpPr>
          <p:nvPr/>
        </p:nvCxnSpPr>
        <p:spPr>
          <a:xfrm>
            <a:off x="5065386" y="2109701"/>
            <a:ext cx="467644" cy="205434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55" idx="0"/>
            <a:endCxn id="150" idx="2"/>
          </p:cNvCxnSpPr>
          <p:nvPr/>
        </p:nvCxnSpPr>
        <p:spPr>
          <a:xfrm flipV="1">
            <a:off x="4615388" y="5382993"/>
            <a:ext cx="5266" cy="343354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66" idx="3"/>
            <a:endCxn id="154" idx="1"/>
          </p:cNvCxnSpPr>
          <p:nvPr/>
        </p:nvCxnSpPr>
        <p:spPr>
          <a:xfrm flipV="1">
            <a:off x="3805739" y="932953"/>
            <a:ext cx="359646" cy="407364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66" idx="3"/>
            <a:endCxn id="144" idx="1"/>
          </p:cNvCxnSpPr>
          <p:nvPr/>
        </p:nvCxnSpPr>
        <p:spPr>
          <a:xfrm>
            <a:off x="3805740" y="1340315"/>
            <a:ext cx="359648" cy="769386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15" idx="3"/>
            <a:endCxn id="144" idx="1"/>
          </p:cNvCxnSpPr>
          <p:nvPr/>
        </p:nvCxnSpPr>
        <p:spPr>
          <a:xfrm flipV="1">
            <a:off x="3814220" y="2109711"/>
            <a:ext cx="351175" cy="552075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72" idx="3"/>
            <a:endCxn id="152" idx="1"/>
          </p:cNvCxnSpPr>
          <p:nvPr/>
        </p:nvCxnSpPr>
        <p:spPr>
          <a:xfrm flipV="1">
            <a:off x="3845496" y="4128411"/>
            <a:ext cx="319899" cy="372914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72" idx="3"/>
            <a:endCxn id="153" idx="1"/>
          </p:cNvCxnSpPr>
          <p:nvPr/>
        </p:nvCxnSpPr>
        <p:spPr>
          <a:xfrm flipV="1">
            <a:off x="3845487" y="3243186"/>
            <a:ext cx="319896" cy="1258143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>
            <a:stCxn id="92" idx="3"/>
            <a:endCxn id="155" idx="1"/>
          </p:cNvCxnSpPr>
          <p:nvPr/>
        </p:nvCxnSpPr>
        <p:spPr>
          <a:xfrm flipV="1">
            <a:off x="3852507" y="6117325"/>
            <a:ext cx="312880" cy="276916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54" idx="3"/>
            <a:endCxn id="145" idx="1"/>
          </p:cNvCxnSpPr>
          <p:nvPr/>
        </p:nvCxnSpPr>
        <p:spPr>
          <a:xfrm>
            <a:off x="5065384" y="932956"/>
            <a:ext cx="467646" cy="1382183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Oval 258"/>
          <p:cNvSpPr/>
          <p:nvPr/>
        </p:nvSpPr>
        <p:spPr>
          <a:xfrm>
            <a:off x="4113786" y="3709627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7089672" y="2260104"/>
            <a:ext cx="797030" cy="819737"/>
          </a:xfrm>
          <a:prstGeom prst="rect">
            <a:avLst/>
          </a:prstGeom>
          <a:solidFill>
            <a:schemeClr val="bg1"/>
          </a:solidFill>
          <a:ln w="38100">
            <a:solidFill>
              <a:srgbClr val="3021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076" tIns="45680" rIns="77076" bIns="45680" rtlCol="0" anchor="t"/>
          <a:lstStyle/>
          <a:p>
            <a:pPr algn="ctr" defTabSz="913520">
              <a:defRPr/>
            </a:pPr>
            <a:r>
              <a:rPr lang="en-GB" sz="1000" b="1" dirty="0">
                <a:solidFill>
                  <a:prstClr val="black"/>
                </a:solidFill>
              </a:rPr>
              <a:t>NEL Admissions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099197" y="3599219"/>
            <a:ext cx="797030" cy="819737"/>
          </a:xfrm>
          <a:prstGeom prst="rect">
            <a:avLst/>
          </a:prstGeom>
          <a:solidFill>
            <a:schemeClr val="bg1"/>
          </a:solidFill>
          <a:ln w="38100">
            <a:solidFill>
              <a:srgbClr val="3021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076" tIns="45680" rIns="77076" bIns="45680" rtlCol="0" anchor="t"/>
          <a:lstStyle/>
          <a:p>
            <a:pPr algn="ctr" defTabSz="913520">
              <a:defRPr/>
            </a:pPr>
            <a:r>
              <a:rPr lang="en-GB" sz="1000" b="1" dirty="0">
                <a:solidFill>
                  <a:prstClr val="black"/>
                </a:solidFill>
              </a:rPr>
              <a:t>  A&amp;E Attendance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108931" y="4877409"/>
            <a:ext cx="797030" cy="819737"/>
          </a:xfrm>
          <a:prstGeom prst="rect">
            <a:avLst/>
          </a:prstGeom>
          <a:solidFill>
            <a:schemeClr val="bg1"/>
          </a:solidFill>
          <a:ln w="38100">
            <a:solidFill>
              <a:srgbClr val="3021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076" tIns="45680" rIns="77076" bIns="45680" rtlCol="0" anchor="t"/>
          <a:lstStyle/>
          <a:p>
            <a:pPr algn="ctr" defTabSz="913520">
              <a:defRPr/>
            </a:pPr>
            <a:r>
              <a:rPr lang="en-GB" sz="1000" b="1" dirty="0">
                <a:solidFill>
                  <a:prstClr val="black"/>
                </a:solidFill>
              </a:rPr>
              <a:t>Outpatients</a:t>
            </a:r>
          </a:p>
        </p:txBody>
      </p:sp>
      <p:cxnSp>
        <p:nvCxnSpPr>
          <p:cNvPr id="236" name="Elbow Connector 235"/>
          <p:cNvCxnSpPr>
            <a:stCxn id="137" idx="3"/>
          </p:cNvCxnSpPr>
          <p:nvPr/>
        </p:nvCxnSpPr>
        <p:spPr>
          <a:xfrm>
            <a:off x="7886703" y="2669980"/>
            <a:ext cx="314322" cy="1339829"/>
          </a:xfrm>
          <a:prstGeom prst="bentConnector3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139" idx="3"/>
          </p:cNvCxnSpPr>
          <p:nvPr/>
        </p:nvCxnSpPr>
        <p:spPr>
          <a:xfrm>
            <a:off x="7896227" y="4009094"/>
            <a:ext cx="304798" cy="715"/>
          </a:xfrm>
          <a:prstGeom prst="bentConnector3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40" idx="3"/>
          </p:cNvCxnSpPr>
          <p:nvPr/>
        </p:nvCxnSpPr>
        <p:spPr>
          <a:xfrm flipV="1">
            <a:off x="7905961" y="4009799"/>
            <a:ext cx="295063" cy="1277476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533030" y="3357867"/>
            <a:ext cx="1020170" cy="10210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Primary Care is upskilled and holds more patients</a:t>
            </a:r>
          </a:p>
          <a:p>
            <a:pPr algn="ctr" defTabSz="913520">
              <a:defRPr/>
            </a:pPr>
            <a:endParaRPr lang="en-GB" sz="800" b="1" dirty="0">
              <a:solidFill>
                <a:prstClr val="black"/>
              </a:solidFill>
            </a:endParaRPr>
          </a:p>
          <a:p>
            <a:pPr algn="ctr" defTabSz="913520">
              <a:defRPr/>
            </a:pPr>
            <a:r>
              <a:rPr lang="en-GB" sz="800" i="1" dirty="0">
                <a:solidFill>
                  <a:prstClr val="black"/>
                </a:solidFill>
              </a:rPr>
              <a:t>Episodes of illness are managed out of hospital </a:t>
            </a:r>
          </a:p>
          <a:p>
            <a:pPr algn="ctr" defTabSz="913520">
              <a:defRPr/>
            </a:pPr>
            <a:r>
              <a:rPr lang="en-GB" sz="800" i="1" dirty="0">
                <a:solidFill>
                  <a:prstClr val="black"/>
                </a:solidFill>
              </a:rPr>
              <a:t>(Channel Shift)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4170653" y="4601048"/>
            <a:ext cx="900000" cy="78195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black"/>
                </a:solidFill>
              </a:rPr>
              <a:t>CYP seen by specialists in in-reach clinics </a:t>
            </a:r>
            <a:endParaRPr lang="en-GB" sz="800" dirty="0">
              <a:solidFill>
                <a:prstClr val="black"/>
              </a:solidFill>
            </a:endParaRPr>
          </a:p>
        </p:txBody>
      </p:sp>
      <p:cxnSp>
        <p:nvCxnSpPr>
          <p:cNvPr id="151" name="Straight Arrow Connector 150"/>
          <p:cNvCxnSpPr>
            <a:stCxn id="72" idx="3"/>
            <a:endCxn id="150" idx="1"/>
          </p:cNvCxnSpPr>
          <p:nvPr/>
        </p:nvCxnSpPr>
        <p:spPr>
          <a:xfrm>
            <a:off x="3845487" y="4501335"/>
            <a:ext cx="325166" cy="490691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0" idx="3"/>
            <a:endCxn id="140" idx="1"/>
          </p:cNvCxnSpPr>
          <p:nvPr/>
        </p:nvCxnSpPr>
        <p:spPr>
          <a:xfrm>
            <a:off x="5070653" y="4992026"/>
            <a:ext cx="2038278" cy="295259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5" idx="3"/>
            <a:endCxn id="139" idx="1"/>
          </p:cNvCxnSpPr>
          <p:nvPr/>
        </p:nvCxnSpPr>
        <p:spPr>
          <a:xfrm flipV="1">
            <a:off x="5065396" y="4009094"/>
            <a:ext cx="2033809" cy="2108241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53" idx="3"/>
            <a:endCxn id="145" idx="1"/>
          </p:cNvCxnSpPr>
          <p:nvPr/>
        </p:nvCxnSpPr>
        <p:spPr>
          <a:xfrm flipV="1">
            <a:off x="5065387" y="2315139"/>
            <a:ext cx="467647" cy="928047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52" idx="3"/>
            <a:endCxn id="147" idx="1"/>
          </p:cNvCxnSpPr>
          <p:nvPr/>
        </p:nvCxnSpPr>
        <p:spPr>
          <a:xfrm flipV="1">
            <a:off x="5065386" y="3868390"/>
            <a:ext cx="467644" cy="260022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39" idx="0"/>
            <a:endCxn id="137" idx="2"/>
          </p:cNvCxnSpPr>
          <p:nvPr/>
        </p:nvCxnSpPr>
        <p:spPr>
          <a:xfrm flipH="1" flipV="1">
            <a:off x="7488187" y="3079842"/>
            <a:ext cx="9524" cy="519377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47" idx="3"/>
            <a:endCxn id="139" idx="1"/>
          </p:cNvCxnSpPr>
          <p:nvPr/>
        </p:nvCxnSpPr>
        <p:spPr>
          <a:xfrm>
            <a:off x="6553200" y="3868398"/>
            <a:ext cx="545996" cy="140695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47" idx="3"/>
            <a:endCxn id="140" idx="1"/>
          </p:cNvCxnSpPr>
          <p:nvPr/>
        </p:nvCxnSpPr>
        <p:spPr>
          <a:xfrm>
            <a:off x="6553207" y="3868390"/>
            <a:ext cx="555731" cy="1418886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47" idx="3"/>
            <a:endCxn id="137" idx="1"/>
          </p:cNvCxnSpPr>
          <p:nvPr/>
        </p:nvCxnSpPr>
        <p:spPr>
          <a:xfrm flipV="1">
            <a:off x="6553200" y="2669979"/>
            <a:ext cx="536472" cy="1198419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45" idx="3"/>
            <a:endCxn id="137" idx="1"/>
          </p:cNvCxnSpPr>
          <p:nvPr/>
        </p:nvCxnSpPr>
        <p:spPr>
          <a:xfrm>
            <a:off x="6553200" y="2315145"/>
            <a:ext cx="536472" cy="354835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45" idx="3"/>
            <a:endCxn id="139" idx="1"/>
          </p:cNvCxnSpPr>
          <p:nvPr/>
        </p:nvCxnSpPr>
        <p:spPr>
          <a:xfrm>
            <a:off x="6553200" y="2315145"/>
            <a:ext cx="545996" cy="1693949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57215" y="3336637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158" name="Oval 157"/>
          <p:cNvSpPr/>
          <p:nvPr/>
        </p:nvSpPr>
        <p:spPr>
          <a:xfrm>
            <a:off x="57215" y="4112850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159" name="Oval 158"/>
          <p:cNvSpPr/>
          <p:nvPr/>
        </p:nvSpPr>
        <p:spPr>
          <a:xfrm>
            <a:off x="57215" y="3795014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161" name="Oval 160"/>
          <p:cNvSpPr/>
          <p:nvPr/>
        </p:nvSpPr>
        <p:spPr>
          <a:xfrm>
            <a:off x="57215" y="4554188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64" name="Oval 163"/>
          <p:cNvSpPr/>
          <p:nvPr/>
        </p:nvSpPr>
        <p:spPr>
          <a:xfrm>
            <a:off x="1516137" y="4926703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181" name="Oval 180"/>
          <p:cNvSpPr/>
          <p:nvPr/>
        </p:nvSpPr>
        <p:spPr>
          <a:xfrm>
            <a:off x="1516137" y="465380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183" name="Oval 182"/>
          <p:cNvSpPr/>
          <p:nvPr/>
        </p:nvSpPr>
        <p:spPr>
          <a:xfrm>
            <a:off x="1516137" y="4369859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188" name="Oval 187"/>
          <p:cNvSpPr/>
          <p:nvPr/>
        </p:nvSpPr>
        <p:spPr>
          <a:xfrm>
            <a:off x="1516137" y="6467619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89" name="Oval 188"/>
          <p:cNvSpPr/>
          <p:nvPr/>
        </p:nvSpPr>
        <p:spPr>
          <a:xfrm>
            <a:off x="1516137" y="614496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90" name="Oval 189"/>
          <p:cNvSpPr/>
          <p:nvPr/>
        </p:nvSpPr>
        <p:spPr>
          <a:xfrm>
            <a:off x="1516137" y="5193642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12</a:t>
            </a:r>
          </a:p>
        </p:txBody>
      </p:sp>
      <p:cxnSp>
        <p:nvCxnSpPr>
          <p:cNvPr id="197" name="Straight Arrow Connector 196"/>
          <p:cNvCxnSpPr>
            <a:stCxn id="145" idx="3"/>
            <a:endCxn id="140" idx="1"/>
          </p:cNvCxnSpPr>
          <p:nvPr/>
        </p:nvCxnSpPr>
        <p:spPr>
          <a:xfrm>
            <a:off x="6553209" y="2315135"/>
            <a:ext cx="555731" cy="2972140"/>
          </a:xfrm>
          <a:prstGeom prst="straightConnector1">
            <a:avLst/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082306" y="447087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9" name="Oval 198"/>
          <p:cNvSpPr/>
          <p:nvPr/>
        </p:nvSpPr>
        <p:spPr>
          <a:xfrm>
            <a:off x="5459565" y="1844491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00" name="Oval 199"/>
          <p:cNvSpPr/>
          <p:nvPr/>
        </p:nvSpPr>
        <p:spPr>
          <a:xfrm>
            <a:off x="4134032" y="4573784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03315" y="5131057"/>
            <a:ext cx="1080000" cy="2100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E-learning for GP practices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06856" y="5379146"/>
            <a:ext cx="1080000" cy="2100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LAC nurse</a:t>
            </a:r>
          </a:p>
        </p:txBody>
      </p:sp>
      <p:sp>
        <p:nvSpPr>
          <p:cNvPr id="195" name="Oval 194"/>
          <p:cNvSpPr/>
          <p:nvPr/>
        </p:nvSpPr>
        <p:spPr>
          <a:xfrm>
            <a:off x="57215" y="4776890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80" rIns="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194" name="Oval 193"/>
          <p:cNvSpPr/>
          <p:nvPr/>
        </p:nvSpPr>
        <p:spPr>
          <a:xfrm>
            <a:off x="57215" y="5158524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80" rIns="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196" name="Oval 195"/>
          <p:cNvSpPr/>
          <p:nvPr/>
        </p:nvSpPr>
        <p:spPr>
          <a:xfrm>
            <a:off x="57215" y="5429734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80" rIns="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165" name="Oval 164"/>
          <p:cNvSpPr/>
          <p:nvPr/>
        </p:nvSpPr>
        <p:spPr>
          <a:xfrm>
            <a:off x="57215" y="5699097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80" rIns="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168" name="Oval 167"/>
          <p:cNvSpPr/>
          <p:nvPr/>
        </p:nvSpPr>
        <p:spPr>
          <a:xfrm>
            <a:off x="57215" y="5982631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80" rIns="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103310" y="6222818"/>
            <a:ext cx="1080000" cy="25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2" tIns="45680" rIns="91352" bIns="45680" rtlCol="0" anchor="ctr"/>
          <a:lstStyle/>
          <a:p>
            <a:pPr algn="ctr" defTabSz="913520">
              <a:defRPr/>
            </a:pPr>
            <a:r>
              <a:rPr lang="en-GB" sz="700" dirty="0">
                <a:solidFill>
                  <a:prstClr val="black"/>
                </a:solidFill>
              </a:rPr>
              <a:t>Behavioural Change Support</a:t>
            </a:r>
          </a:p>
        </p:txBody>
      </p:sp>
      <p:sp>
        <p:nvSpPr>
          <p:cNvPr id="176" name="Oval 175"/>
          <p:cNvSpPr/>
          <p:nvPr/>
        </p:nvSpPr>
        <p:spPr>
          <a:xfrm>
            <a:off x="57215" y="6273260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80" rIns="0" bIns="456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19</a:t>
            </a:r>
          </a:p>
        </p:txBody>
      </p:sp>
      <p:cxnSp>
        <p:nvCxnSpPr>
          <p:cNvPr id="214" name="Elbow Connector 213"/>
          <p:cNvCxnSpPr>
            <a:stCxn id="170" idx="3"/>
          </p:cNvCxnSpPr>
          <p:nvPr/>
        </p:nvCxnSpPr>
        <p:spPr>
          <a:xfrm>
            <a:off x="1183315" y="5236070"/>
            <a:ext cx="209550" cy="4736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186856" y="5494802"/>
            <a:ext cx="195377" cy="2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190409" y="6036147"/>
            <a:ext cx="213093" cy="3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>
            <a:stCxn id="174" idx="3"/>
          </p:cNvCxnSpPr>
          <p:nvPr/>
        </p:nvCxnSpPr>
        <p:spPr>
          <a:xfrm flipV="1">
            <a:off x="1183318" y="5986129"/>
            <a:ext cx="209555" cy="3626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9"/>
          <p:cNvCxnSpPr/>
          <p:nvPr/>
        </p:nvCxnSpPr>
        <p:spPr>
          <a:xfrm rot="5400000" flipH="1" flipV="1">
            <a:off x="6455706" y="-23452"/>
            <a:ext cx="1227826" cy="2053005"/>
          </a:xfrm>
          <a:prstGeom prst="bentConnector2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Oval 206"/>
          <p:cNvSpPr/>
          <p:nvPr/>
        </p:nvSpPr>
        <p:spPr>
          <a:xfrm>
            <a:off x="5463103" y="3267564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8</a:t>
            </a:r>
          </a:p>
        </p:txBody>
      </p:sp>
      <p:cxnSp>
        <p:nvCxnSpPr>
          <p:cNvPr id="208" name="Elbow Connector 207"/>
          <p:cNvCxnSpPr>
            <a:stCxn id="145" idx="0"/>
            <a:endCxn id="209" idx="1"/>
          </p:cNvCxnSpPr>
          <p:nvPr/>
        </p:nvCxnSpPr>
        <p:spPr>
          <a:xfrm rot="5400000" flipH="1" flipV="1">
            <a:off x="7008553" y="778057"/>
            <a:ext cx="122132" cy="2053008"/>
          </a:xfrm>
          <a:prstGeom prst="bentConnector2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8096127" y="1514895"/>
            <a:ext cx="892489" cy="457200"/>
          </a:xfrm>
          <a:prstGeom prst="rect">
            <a:avLst/>
          </a:prstGeom>
          <a:solidFill>
            <a:srgbClr val="4583D1">
              <a:lumMod val="40000"/>
              <a:lumOff val="60000"/>
            </a:srgbClr>
          </a:solidFill>
          <a:ln w="38100">
            <a:solidFill>
              <a:schemeClr val="tx1"/>
            </a:solidFill>
          </a:ln>
        </p:spPr>
        <p:txBody>
          <a:bodyPr vert="horz" lIns="71777" tIns="35891" rIns="35891" bIns="35891" rtlCol="0">
            <a:noAutofit/>
          </a:bodyPr>
          <a:lstStyle/>
          <a:p>
            <a:pPr algn="ctr" defTabSz="455770">
              <a:spcBef>
                <a:spcPts val="600"/>
              </a:spcBef>
              <a:defRPr/>
            </a:pPr>
            <a:r>
              <a:rPr lang="en-GB" sz="1100" b="1" dirty="0">
                <a:solidFill>
                  <a:srgbClr val="454545"/>
                </a:solidFill>
                <a:cs typeface="GE Inspira Pitch"/>
              </a:rPr>
              <a:t>Improved Quality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8096121" y="451734"/>
            <a:ext cx="888393" cy="483923"/>
          </a:xfrm>
          <a:prstGeom prst="rect">
            <a:avLst/>
          </a:prstGeom>
          <a:solidFill>
            <a:srgbClr val="F4A82D">
              <a:lumMod val="40000"/>
              <a:lumOff val="60000"/>
            </a:srgbClr>
          </a:solidFill>
          <a:ln w="38100">
            <a:solidFill>
              <a:schemeClr val="tx1"/>
            </a:solidFill>
          </a:ln>
        </p:spPr>
        <p:txBody>
          <a:bodyPr vert="horz" lIns="71777" tIns="35891" rIns="35891" bIns="35891" rtlCol="0">
            <a:noAutofit/>
          </a:bodyPr>
          <a:lstStyle/>
          <a:p>
            <a:pPr algn="ctr" defTabSz="456677">
              <a:spcBef>
                <a:spcPts val="600"/>
              </a:spcBef>
              <a:defRPr/>
            </a:pPr>
            <a:r>
              <a:rPr lang="en-GB" sz="1100" b="1" dirty="0">
                <a:solidFill>
                  <a:srgbClr val="454545"/>
                </a:solidFill>
                <a:cs typeface="GE Inspira Pitch"/>
              </a:rPr>
              <a:t>Improved CYP Health</a:t>
            </a:r>
          </a:p>
        </p:txBody>
      </p:sp>
      <p:cxnSp>
        <p:nvCxnSpPr>
          <p:cNvPr id="212" name="Elbow Connector 208"/>
          <p:cNvCxnSpPr>
            <a:stCxn id="147" idx="2"/>
          </p:cNvCxnSpPr>
          <p:nvPr/>
        </p:nvCxnSpPr>
        <p:spPr>
          <a:xfrm rot="16200000" flipH="1">
            <a:off x="6295795" y="4126238"/>
            <a:ext cx="1639414" cy="2144775"/>
          </a:xfrm>
          <a:prstGeom prst="bentConnector2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8201032" y="5538334"/>
            <a:ext cx="892489" cy="60663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35961" tIns="35891" rIns="35891" bIns="35891" rtlCol="0">
            <a:noAutofit/>
          </a:bodyPr>
          <a:lstStyle/>
          <a:p>
            <a:pPr algn="ctr" defTabSz="456677">
              <a:spcBef>
                <a:spcPts val="600"/>
              </a:spcBef>
              <a:defRPr/>
            </a:pPr>
            <a:r>
              <a:rPr lang="en-GB" sz="1100" b="1" dirty="0">
                <a:solidFill>
                  <a:prstClr val="white"/>
                </a:solidFill>
                <a:cs typeface="GE Inspira Pitch"/>
              </a:rPr>
              <a:t>Strengthened CYP health system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8201031" y="4500188"/>
            <a:ext cx="892489" cy="3960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vert="horz" lIns="35961" tIns="35891" rIns="35891" bIns="35891" rtlCol="0">
            <a:noAutofit/>
          </a:bodyPr>
          <a:lstStyle/>
          <a:p>
            <a:pPr algn="ctr" defTabSz="456677">
              <a:spcBef>
                <a:spcPts val="600"/>
              </a:spcBef>
              <a:defRPr/>
            </a:pPr>
            <a:r>
              <a:rPr lang="en-GB" sz="1100" b="1" dirty="0">
                <a:solidFill>
                  <a:prstClr val="white"/>
                </a:solidFill>
                <a:cs typeface="GE Inspira Pitch"/>
              </a:rPr>
              <a:t>Sustainable and Efficient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6039759" y="633882"/>
            <a:ext cx="1587994" cy="338554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defTabSz="913410">
              <a:defRPr/>
            </a:pPr>
            <a:r>
              <a:rPr lang="en-GB" sz="800" i="1" dirty="0">
                <a:solidFill>
                  <a:prstClr val="black"/>
                </a:solidFill>
              </a:rPr>
              <a:t>CYPHP will evaluate the impact on child centred outcomes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6079689" y="6078706"/>
            <a:ext cx="1826273" cy="338554"/>
          </a:xfrm>
          <a:prstGeom prst="rect">
            <a:avLst/>
          </a:prstGeom>
          <a:noFill/>
        </p:spPr>
        <p:txBody>
          <a:bodyPr wrap="square" lIns="91341" tIns="45675" rIns="91341" bIns="45675" rtlCol="0">
            <a:spAutoFit/>
          </a:bodyPr>
          <a:lstStyle/>
          <a:p>
            <a:pPr defTabSz="913410">
              <a:defRPr/>
            </a:pPr>
            <a:r>
              <a:rPr lang="en-GB" sz="800" i="1" dirty="0">
                <a:solidFill>
                  <a:prstClr val="black"/>
                </a:solidFill>
              </a:rPr>
              <a:t>CYPHP will evaluate the impact on professional competence and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8066642" y="966029"/>
            <a:ext cx="972447" cy="373720"/>
          </a:xfrm>
          <a:prstGeom prst="rect">
            <a:avLst/>
          </a:prstGeom>
        </p:spPr>
        <p:txBody>
          <a:bodyPr wrap="square" lIns="65282" tIns="32641" rIns="65282" bIns="32641">
            <a:spAutoFit/>
          </a:bodyPr>
          <a:lstStyle/>
          <a:p>
            <a:pPr algn="ctr" defTabSz="457035">
              <a:defRPr/>
            </a:pPr>
            <a:r>
              <a:rPr lang="en-GB" sz="1000" b="1" dirty="0">
                <a:solidFill>
                  <a:srgbClr val="FF0000"/>
                </a:solidFill>
              </a:rPr>
              <a:t>Health-related quality of life </a:t>
            </a:r>
            <a:r>
              <a:rPr lang="en-GB" sz="10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4074025" y="1586510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1" name="Oval 200"/>
          <p:cNvSpPr/>
          <p:nvPr/>
        </p:nvSpPr>
        <p:spPr>
          <a:xfrm>
            <a:off x="4052938" y="2718243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02" name="Oval 201"/>
          <p:cNvSpPr/>
          <p:nvPr/>
        </p:nvSpPr>
        <p:spPr>
          <a:xfrm>
            <a:off x="4074025" y="5586868"/>
            <a:ext cx="166154" cy="18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03" name="Oval 202"/>
          <p:cNvSpPr/>
          <p:nvPr/>
        </p:nvSpPr>
        <p:spPr>
          <a:xfrm>
            <a:off x="6987387" y="2161771"/>
            <a:ext cx="166154" cy="18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4" name="Oval 203"/>
          <p:cNvSpPr/>
          <p:nvPr/>
        </p:nvSpPr>
        <p:spPr>
          <a:xfrm>
            <a:off x="7000995" y="3419217"/>
            <a:ext cx="166154" cy="18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4" name="Oval 223"/>
          <p:cNvSpPr/>
          <p:nvPr/>
        </p:nvSpPr>
        <p:spPr>
          <a:xfrm>
            <a:off x="7070464" y="4739689"/>
            <a:ext cx="166154" cy="18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26" name="Oval 225"/>
          <p:cNvSpPr/>
          <p:nvPr/>
        </p:nvSpPr>
        <p:spPr>
          <a:xfrm>
            <a:off x="7932182" y="370508"/>
            <a:ext cx="166154" cy="18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27" name="Oval 226"/>
          <p:cNvSpPr/>
          <p:nvPr/>
        </p:nvSpPr>
        <p:spPr>
          <a:xfrm>
            <a:off x="7954915" y="1280307"/>
            <a:ext cx="166154" cy="18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29" name="Oval 228"/>
          <p:cNvSpPr/>
          <p:nvPr/>
        </p:nvSpPr>
        <p:spPr>
          <a:xfrm>
            <a:off x="8099626" y="5404797"/>
            <a:ext cx="166154" cy="18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0" name="Oval 229"/>
          <p:cNvSpPr/>
          <p:nvPr/>
        </p:nvSpPr>
        <p:spPr>
          <a:xfrm>
            <a:off x="57215" y="379731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2" name="Oval 231"/>
          <p:cNvSpPr/>
          <p:nvPr/>
        </p:nvSpPr>
        <p:spPr>
          <a:xfrm>
            <a:off x="57215" y="620664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33" name="Oval 232"/>
          <p:cNvSpPr/>
          <p:nvPr/>
        </p:nvSpPr>
        <p:spPr>
          <a:xfrm>
            <a:off x="57215" y="885545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34" name="Oval 233"/>
          <p:cNvSpPr/>
          <p:nvPr/>
        </p:nvSpPr>
        <p:spPr>
          <a:xfrm>
            <a:off x="57215" y="1144566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5" name="Oval 234"/>
          <p:cNvSpPr/>
          <p:nvPr/>
        </p:nvSpPr>
        <p:spPr>
          <a:xfrm>
            <a:off x="57215" y="1370895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37" name="Oval 236"/>
          <p:cNvSpPr/>
          <p:nvPr/>
        </p:nvSpPr>
        <p:spPr>
          <a:xfrm>
            <a:off x="57215" y="2780209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239" name="Oval 238"/>
          <p:cNvSpPr/>
          <p:nvPr/>
        </p:nvSpPr>
        <p:spPr>
          <a:xfrm>
            <a:off x="57215" y="2483498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240" name="Oval 239"/>
          <p:cNvSpPr/>
          <p:nvPr/>
        </p:nvSpPr>
        <p:spPr>
          <a:xfrm>
            <a:off x="57215" y="2097037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41" name="Oval 240"/>
          <p:cNvSpPr/>
          <p:nvPr/>
        </p:nvSpPr>
        <p:spPr>
          <a:xfrm>
            <a:off x="57215" y="1790354"/>
            <a:ext cx="144000" cy="144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7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43" name="Oval 242"/>
          <p:cNvSpPr/>
          <p:nvPr/>
        </p:nvSpPr>
        <p:spPr>
          <a:xfrm>
            <a:off x="1504407" y="4088711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245" name="Oval 244"/>
          <p:cNvSpPr/>
          <p:nvPr/>
        </p:nvSpPr>
        <p:spPr>
          <a:xfrm>
            <a:off x="1516137" y="3799195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46" name="Oval 245"/>
          <p:cNvSpPr/>
          <p:nvPr/>
        </p:nvSpPr>
        <p:spPr>
          <a:xfrm>
            <a:off x="1512507" y="344198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47" name="Oval 246"/>
          <p:cNvSpPr/>
          <p:nvPr/>
        </p:nvSpPr>
        <p:spPr>
          <a:xfrm>
            <a:off x="1506861" y="2620644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8" name="Oval 247"/>
          <p:cNvSpPr/>
          <p:nvPr/>
        </p:nvSpPr>
        <p:spPr>
          <a:xfrm>
            <a:off x="1504407" y="2330998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50" name="Oval 249"/>
          <p:cNvSpPr/>
          <p:nvPr/>
        </p:nvSpPr>
        <p:spPr>
          <a:xfrm>
            <a:off x="1509723" y="1443865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51" name="Oval 250"/>
          <p:cNvSpPr/>
          <p:nvPr/>
        </p:nvSpPr>
        <p:spPr>
          <a:xfrm>
            <a:off x="1504407" y="1118307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2" name="Oval 251"/>
          <p:cNvSpPr/>
          <p:nvPr/>
        </p:nvSpPr>
        <p:spPr>
          <a:xfrm>
            <a:off x="1499423" y="822029"/>
            <a:ext cx="144000" cy="14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680" rIns="0" bIns="45680" rtlCol="0" anchor="ctr"/>
          <a:lstStyle/>
          <a:p>
            <a:pPr algn="ctr" defTabSz="913520">
              <a:defRPr/>
            </a:pPr>
            <a:r>
              <a:rPr lang="en-GB" sz="8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293" y="2719953"/>
            <a:ext cx="720081" cy="312164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defTabSz="914180">
              <a:defRPr/>
            </a:pPr>
            <a:r>
              <a:rPr lang="en-US" sz="1400" b="1" dirty="0">
                <a:solidFill>
                  <a:srgbClr val="FF0000"/>
                </a:solidFill>
              </a:rPr>
              <a:t>20%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200293" y="4088105"/>
            <a:ext cx="720081" cy="312164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defTabSz="914180">
              <a:defRPr/>
            </a:pPr>
            <a:r>
              <a:rPr lang="en-US" sz="1400" b="1" dirty="0">
                <a:solidFill>
                  <a:srgbClr val="FF0000"/>
                </a:solidFill>
              </a:rPr>
              <a:t>10%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200291" y="5312242"/>
            <a:ext cx="720080" cy="312164"/>
          </a:xfrm>
          <a:prstGeom prst="rect">
            <a:avLst/>
          </a:prstGeom>
          <a:noFill/>
        </p:spPr>
        <p:txBody>
          <a:bodyPr wrap="square" lIns="91407" tIns="45705" rIns="91407" bIns="45705" rtlCol="0">
            <a:spAutoFit/>
          </a:bodyPr>
          <a:lstStyle/>
          <a:p>
            <a:pPr defTabSz="914180">
              <a:defRPr/>
            </a:pPr>
            <a:r>
              <a:rPr lang="en-US" sz="1400" b="1" dirty="0">
                <a:solidFill>
                  <a:srgbClr val="FF0000"/>
                </a:solidFill>
              </a:rPr>
              <a:t>32% </a:t>
            </a:r>
            <a:r>
              <a:rPr lang="en-US" sz="1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8100392" y="1988840"/>
            <a:ext cx="972447" cy="373720"/>
          </a:xfrm>
          <a:prstGeom prst="rect">
            <a:avLst/>
          </a:prstGeom>
        </p:spPr>
        <p:txBody>
          <a:bodyPr wrap="square" lIns="65282" tIns="32641" rIns="65282" bIns="32641">
            <a:spAutoFit/>
          </a:bodyPr>
          <a:lstStyle/>
          <a:p>
            <a:pPr algn="ctr" defTabSz="457035">
              <a:defRPr/>
            </a:pPr>
            <a:r>
              <a:rPr lang="en-GB" sz="1000" b="1" dirty="0">
                <a:solidFill>
                  <a:srgbClr val="FF0000"/>
                </a:solidFill>
              </a:rPr>
              <a:t>Evidence based care </a:t>
            </a:r>
            <a:r>
              <a:rPr lang="en-GB" sz="10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8170359" y="6176507"/>
            <a:ext cx="972447" cy="681497"/>
          </a:xfrm>
          <a:prstGeom prst="rect">
            <a:avLst/>
          </a:prstGeom>
        </p:spPr>
        <p:txBody>
          <a:bodyPr wrap="square" lIns="65282" tIns="32641" rIns="65282" bIns="32641">
            <a:spAutoFit/>
          </a:bodyPr>
          <a:lstStyle/>
          <a:p>
            <a:pPr algn="ctr" defTabSz="457035">
              <a:defRPr/>
            </a:pPr>
            <a:r>
              <a:rPr lang="en-GB" sz="1000" b="1" dirty="0">
                <a:solidFill>
                  <a:srgbClr val="FF0000"/>
                </a:solidFill>
              </a:rPr>
              <a:t>Professional competence and parental confidence </a:t>
            </a:r>
            <a:r>
              <a:rPr lang="en-GB" sz="1000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83865" y="5688945"/>
            <a:ext cx="7843333" cy="774315"/>
          </a:xfrm>
          <a:prstGeom prst="rect">
            <a:avLst/>
          </a:prstGeom>
          <a:solidFill>
            <a:srgbClr val="F5EA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14180">
              <a:defRPr/>
            </a:pPr>
            <a:r>
              <a:rPr lang="en-US" sz="1108" dirty="0">
                <a:solidFill>
                  <a:srgbClr val="000000"/>
                </a:solidFill>
              </a:rPr>
              <a:t>Care package</a:t>
            </a:r>
          </a:p>
          <a:p>
            <a:pPr defTabSz="914180">
              <a:defRPr/>
            </a:pPr>
            <a:endParaRPr lang="en-US" sz="1108" dirty="0">
              <a:solidFill>
                <a:srgbClr val="000000"/>
              </a:solidFill>
            </a:endParaRPr>
          </a:p>
          <a:p>
            <a:pPr defTabSz="914180">
              <a:defRPr/>
            </a:pPr>
            <a:endParaRPr lang="en-US" sz="1108" dirty="0">
              <a:solidFill>
                <a:srgbClr val="000000"/>
              </a:solidFill>
            </a:endParaRPr>
          </a:p>
          <a:p>
            <a:pPr defTabSz="914180">
              <a:defRPr/>
            </a:pPr>
            <a:endParaRPr lang="en-US" sz="1108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3865" y="4957786"/>
            <a:ext cx="7843333" cy="603820"/>
          </a:xfrm>
          <a:prstGeom prst="rect">
            <a:avLst/>
          </a:prstGeom>
          <a:solidFill>
            <a:srgbClr val="F5EA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14180">
              <a:defRPr/>
            </a:pPr>
            <a:r>
              <a:rPr lang="en-US" sz="1108" dirty="0">
                <a:solidFill>
                  <a:srgbClr val="000000"/>
                </a:solidFill>
              </a:rPr>
              <a:t>CYP Health </a:t>
            </a:r>
          </a:p>
          <a:p>
            <a:pPr defTabSz="914180">
              <a:defRPr/>
            </a:pPr>
            <a:r>
              <a:rPr lang="en-US" sz="1108" dirty="0">
                <a:solidFill>
                  <a:srgbClr val="000000"/>
                </a:solidFill>
              </a:rPr>
              <a:t>Team</a:t>
            </a:r>
          </a:p>
          <a:p>
            <a:pPr defTabSz="914180">
              <a:defRPr/>
            </a:pPr>
            <a:endParaRPr lang="en-US" sz="1108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865" y="4426035"/>
            <a:ext cx="7843333" cy="433324"/>
          </a:xfrm>
          <a:prstGeom prst="rect">
            <a:avLst/>
          </a:prstGeom>
          <a:solidFill>
            <a:srgbClr val="F5EA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914180">
              <a:defRPr/>
            </a:pPr>
            <a:r>
              <a:rPr lang="en-US" sz="1108" dirty="0">
                <a:solidFill>
                  <a:srgbClr val="000000"/>
                </a:solidFill>
              </a:rPr>
              <a:t>Location</a:t>
            </a:r>
          </a:p>
          <a:p>
            <a:pPr defTabSz="914180">
              <a:defRPr/>
            </a:pPr>
            <a:endParaRPr lang="en-US" sz="1108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081" y="1276761"/>
            <a:ext cx="5992621" cy="2539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817">
              <a:defRPr/>
            </a:pPr>
            <a:r>
              <a:rPr lang="en-GB" sz="1050" b="1" dirty="0">
                <a:solidFill>
                  <a:prstClr val="black"/>
                </a:solidFill>
              </a:rPr>
              <a:t>Diagnosis of probable reversible airways disease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8526" y="2166090"/>
            <a:ext cx="4343400" cy="253916"/>
          </a:xfrm>
          <a:prstGeom prst="rect">
            <a:avLst/>
          </a:prstGeom>
          <a:solidFill>
            <a:srgbClr val="F5EAC7"/>
          </a:solidFill>
        </p:spPr>
        <p:txBody>
          <a:bodyPr wrap="square" rtlCol="0">
            <a:spAutoFit/>
          </a:bodyPr>
          <a:lstStyle/>
          <a:p>
            <a:pPr algn="ctr" defTabSz="685817">
              <a:defRPr/>
            </a:pPr>
            <a:r>
              <a:rPr lang="en-GB" sz="1050" dirty="0">
                <a:solidFill>
                  <a:prstClr val="black"/>
                </a:solidFill>
              </a:rPr>
              <a:t>Physical, mental and social health </a:t>
            </a:r>
            <a:r>
              <a:rPr lang="en-GB" sz="1050" b="1" dirty="0">
                <a:solidFill>
                  <a:prstClr val="black"/>
                </a:solidFill>
              </a:rPr>
              <a:t>RISK ASSESSMENT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3752" y="3289833"/>
            <a:ext cx="1156137" cy="34810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817">
              <a:defRPr/>
            </a:pPr>
            <a:r>
              <a:rPr lang="en-GB" sz="1662" b="1">
                <a:solidFill>
                  <a:prstClr val="black"/>
                </a:solidFill>
              </a:rPr>
              <a:t>Mild</a:t>
            </a:r>
            <a:endParaRPr lang="en-GB" sz="1662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0842" y="3289833"/>
            <a:ext cx="1329378" cy="34810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817">
              <a:defRPr/>
            </a:pPr>
            <a:r>
              <a:rPr lang="en-GB" sz="1662" b="1" dirty="0">
                <a:solidFill>
                  <a:prstClr val="black"/>
                </a:solidFill>
              </a:rPr>
              <a:t>Moderate</a:t>
            </a:r>
            <a:endParaRPr lang="en-GB" sz="1662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3826" y="3289833"/>
            <a:ext cx="1129972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17">
              <a:defRPr/>
            </a:pPr>
            <a:r>
              <a:rPr lang="en-GB" sz="1662" b="1" dirty="0">
                <a:solidFill>
                  <a:prstClr val="black"/>
                </a:solidFill>
              </a:rPr>
              <a:t>Severe</a:t>
            </a:r>
            <a:endParaRPr lang="en-GB" sz="1662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7378" y="4160159"/>
            <a:ext cx="1808999" cy="234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>
              <a:defRPr/>
            </a:pPr>
            <a:r>
              <a:rPr lang="en-GB" sz="1108" b="1" dirty="0">
                <a:solidFill>
                  <a:prstClr val="black"/>
                </a:solidFill>
              </a:rPr>
              <a:t>Asthma care programme 1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In primary and community care settings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Asthma specialist nurse, peers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App based education</a:t>
            </a: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Smoking cessation</a:t>
            </a: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Structured annual asthma review</a:t>
            </a: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Peer or family support group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4026" y="4160159"/>
            <a:ext cx="2858164" cy="234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>
              <a:defRPr/>
            </a:pPr>
            <a:r>
              <a:rPr lang="en-GB" sz="1108" b="1" dirty="0">
                <a:solidFill>
                  <a:prstClr val="black"/>
                </a:solidFill>
              </a:rPr>
              <a:t>Asthma care programme 2</a:t>
            </a:r>
            <a:endParaRPr lang="en-GB" sz="1108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In primary and community care settings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Asthma specialist nurse, mental health nurse, peers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marL="158265" indent="-158265" defTabSz="685817">
              <a:buFont typeface="Arial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Asthma care programme 1 and - 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MH nurse in depth assessment, sign posting to legal, housing or social services and assessment for CAMH, CBT,  family therapy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4160160"/>
            <a:ext cx="2259943" cy="220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17">
              <a:defRPr/>
            </a:pPr>
            <a:r>
              <a:rPr lang="en-GB" sz="1108" b="1" dirty="0">
                <a:solidFill>
                  <a:prstClr val="black"/>
                </a:solidFill>
              </a:rPr>
              <a:t>Asthma care programme 3</a:t>
            </a:r>
          </a:p>
          <a:p>
            <a:pPr defTabSz="685817">
              <a:defRPr/>
            </a:pPr>
            <a:endParaRPr lang="en-GB" sz="900" b="1" dirty="0">
              <a:solidFill>
                <a:prstClr val="black"/>
              </a:solidFill>
            </a:endParaRP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In joint respiratory paediatric and mental health clinics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Asthma specialist nurse, respiratory paediatrician, peers</a:t>
            </a:r>
          </a:p>
          <a:p>
            <a:pPr defTabSz="685817">
              <a:defRPr/>
            </a:pPr>
            <a:r>
              <a:rPr lang="en-GB" sz="900" dirty="0">
                <a:solidFill>
                  <a:prstClr val="black"/>
                </a:solidFill>
              </a:rPr>
              <a:t> 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Asthma care programme 1 and 2 and – 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  <a:p>
            <a:pPr marL="128591" indent="-128591" defTabSz="685817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prstClr val="black"/>
                </a:solidFill>
              </a:rPr>
              <a:t>Specialist asthma and mental health care</a:t>
            </a:r>
          </a:p>
          <a:p>
            <a:pPr defTabSz="685817">
              <a:defRPr/>
            </a:pPr>
            <a:endParaRPr lang="en-GB" sz="900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006376" y="2564905"/>
            <a:ext cx="759566" cy="67538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2000" y="2564904"/>
            <a:ext cx="5" cy="6498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01379" y="2564904"/>
            <a:ext cx="920299" cy="59820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72000" y="1501401"/>
            <a:ext cx="4" cy="26587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03387" y="434912"/>
            <a:ext cx="5330931" cy="687473"/>
          </a:xfrm>
          <a:prstGeom prst="rect">
            <a:avLst/>
          </a:prstGeom>
          <a:solidFill>
            <a:srgbClr val="183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6" tIns="42198" rIns="84396" bIns="42198" anchor="ctr"/>
          <a:lstStyle/>
          <a:p>
            <a:pPr algn="ctr" defTabSz="914180">
              <a:defRPr/>
            </a:pPr>
            <a:r>
              <a:rPr lang="en-GB" sz="2954" b="1" dirty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Asthma clinical pathway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37553" y="6287164"/>
            <a:ext cx="354755" cy="34810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180">
              <a:defRPr/>
            </a:pPr>
            <a:endParaRPr lang="en-US" sz="1662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78526" y="1767277"/>
            <a:ext cx="4343400" cy="253916"/>
          </a:xfrm>
          <a:prstGeom prst="rect">
            <a:avLst/>
          </a:prstGeom>
          <a:solidFill>
            <a:srgbClr val="F5EAC7"/>
          </a:solidFill>
        </p:spPr>
        <p:txBody>
          <a:bodyPr wrap="square" rtlCol="0">
            <a:spAutoFit/>
          </a:bodyPr>
          <a:lstStyle/>
          <a:p>
            <a:pPr algn="ctr" defTabSz="685817">
              <a:defRPr/>
            </a:pPr>
            <a:r>
              <a:rPr lang="en-GB" sz="1050" dirty="0">
                <a:solidFill>
                  <a:prstClr val="black"/>
                </a:solidFill>
              </a:rPr>
              <a:t>Contacted and linked to App for information and data entry   </a:t>
            </a:r>
            <a:endParaRPr lang="en-GB" sz="1050" b="1" dirty="0">
              <a:solidFill>
                <a:prstClr val="black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572001" y="2033153"/>
            <a:ext cx="3" cy="1436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4" y="1642544"/>
            <a:ext cx="7664729" cy="407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i="1" dirty="0">
                <a:solidFill>
                  <a:prstClr val="black"/>
                </a:solidFill>
              </a:rPr>
              <a:t>Reshaping the workforce to deliver the care patients need</a:t>
            </a:r>
          </a:p>
          <a:p>
            <a:pPr>
              <a:defRPr/>
            </a:pPr>
            <a:r>
              <a:rPr lang="en-GB" sz="2400" i="1" dirty="0">
                <a:solidFill>
                  <a:prstClr val="black"/>
                </a:solidFill>
              </a:rPr>
              <a:t>Candace </a:t>
            </a:r>
            <a:r>
              <a:rPr lang="en-GB" sz="2400" i="1" dirty="0" err="1">
                <a:solidFill>
                  <a:prstClr val="black"/>
                </a:solidFill>
              </a:rPr>
              <a:t>Imosen</a:t>
            </a:r>
            <a:r>
              <a:rPr lang="en-GB" sz="2400" i="1" dirty="0">
                <a:solidFill>
                  <a:prstClr val="black"/>
                </a:solidFill>
              </a:rPr>
              <a:t>, Nuffield Trust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788" y="2797522"/>
            <a:ext cx="8130012" cy="3729965"/>
            <a:chOff x="556788" y="2797522"/>
            <a:chExt cx="8130012" cy="3729965"/>
          </a:xfrm>
        </p:grpSpPr>
        <p:sp>
          <p:nvSpPr>
            <p:cNvPr id="2" name="TextBox 1"/>
            <p:cNvSpPr txBox="1"/>
            <p:nvPr/>
          </p:nvSpPr>
          <p:spPr>
            <a:xfrm>
              <a:off x="556788" y="6065822"/>
              <a:ext cx="8130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GB" sz="2400" b="1" dirty="0">
                  <a:solidFill>
                    <a:srgbClr val="00B050"/>
                  </a:solidFill>
                </a:rPr>
                <a:t>Most of workforce present in 10 years time is here today!!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937442" y="2797522"/>
              <a:ext cx="5241956" cy="2136618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3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109"/>
            <a:ext cx="7711061" cy="639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1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451" y="1008474"/>
            <a:ext cx="7772400" cy="679449"/>
          </a:xfrm>
        </p:spPr>
        <p:txBody>
          <a:bodyPr/>
          <a:lstStyle/>
          <a:p>
            <a:r>
              <a:rPr lang="en-GB" sz="2800" dirty="0">
                <a:solidFill>
                  <a:srgbClr val="003893"/>
                </a:solidFill>
              </a:rPr>
              <a:t>What are the 5-10 high impact changes?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9175" y="1493300"/>
            <a:ext cx="8854289" cy="4699270"/>
          </a:xfrm>
        </p:spPr>
        <p:txBody>
          <a:bodyPr/>
          <a:lstStyle/>
          <a:p>
            <a:pPr marL="355600" lvl="0" indent="-24765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Children’s nursing roles – extend within existing license c.f. advanced roles?</a:t>
            </a:r>
          </a:p>
          <a:p>
            <a:pPr marL="355600" lvl="0" indent="-24765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Assistant / associate practitioners?</a:t>
            </a:r>
          </a:p>
          <a:p>
            <a:pPr marL="355600" lvl="0" indent="-247650">
              <a:spcBef>
                <a:spcPts val="600"/>
              </a:spcBef>
            </a:pPr>
            <a:r>
              <a:rPr lang="en-GB" sz="2000" dirty="0"/>
              <a:t>Changes to medical training – GP / paediatric / CAMHS?</a:t>
            </a:r>
          </a:p>
          <a:p>
            <a:pPr marL="755650" lvl="1" indent="-247650">
              <a:spcBef>
                <a:spcPts val="600"/>
              </a:spcBef>
            </a:pPr>
            <a:r>
              <a:rPr lang="en-GB" sz="2000" dirty="0"/>
              <a:t>Duration?</a:t>
            </a:r>
          </a:p>
          <a:p>
            <a:pPr marL="755650" lvl="1" indent="-247650">
              <a:spcBef>
                <a:spcPts val="600"/>
              </a:spcBef>
            </a:pPr>
            <a:r>
              <a:rPr lang="en-GB" sz="2000" dirty="0"/>
              <a:t>Content?</a:t>
            </a:r>
          </a:p>
          <a:p>
            <a:pPr marL="755650" lvl="1" indent="-247650">
              <a:spcBef>
                <a:spcPts val="600"/>
              </a:spcBef>
            </a:pPr>
            <a:r>
              <a:rPr lang="en-GB" sz="2000" dirty="0"/>
              <a:t>Location?</a:t>
            </a:r>
          </a:p>
          <a:p>
            <a:pPr marL="355600" lvl="0" indent="-24765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New roles? e.g. physicians’ associates</a:t>
            </a:r>
          </a:p>
          <a:p>
            <a:pPr marL="355600" lvl="0" indent="-24765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Apprentices? </a:t>
            </a:r>
          </a:p>
          <a:p>
            <a:pPr marL="355600" lvl="0" indent="-24765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Non healthcare workforce?</a:t>
            </a:r>
          </a:p>
          <a:p>
            <a:pPr marL="355600" lvl="0" indent="-247650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Learning resources c.f. curriculum changes?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2467"/>
            <a:ext cx="7772400" cy="4275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800" dirty="0">
                <a:latin typeface="Arial"/>
              </a:rPr>
              <a:t>HEE CYP Programme</a:t>
            </a:r>
          </a:p>
        </p:txBody>
      </p:sp>
    </p:spTree>
    <p:extLst>
      <p:ext uri="{BB962C8B-B14F-4D97-AF65-F5344CB8AC3E}">
        <p14:creationId xmlns:p14="http://schemas.microsoft.com/office/powerpoint/2010/main" val="20654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44" y="213947"/>
            <a:ext cx="4827667" cy="64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619672" y="2276872"/>
            <a:ext cx="6192688" cy="1728192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cap="all" dirty="0">
                <a:solidFill>
                  <a:prstClr val="black"/>
                </a:solidFill>
              </a:rPr>
              <a:t>Children &amp; Young People’s </a:t>
            </a:r>
            <a:r>
              <a:rPr lang="en-GB" sz="4400" b="1" cap="all" dirty="0" err="1">
                <a:solidFill>
                  <a:prstClr val="black"/>
                </a:solidFill>
              </a:rPr>
              <a:t>HealthCARE</a:t>
            </a:r>
            <a:endParaRPr lang="en-GB" sz="4400" b="1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7840" y="91658"/>
          <a:ext cx="9026160" cy="654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350391" y="737748"/>
          <a:ext cx="3358738" cy="262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6525" y="6308725"/>
            <a:ext cx="3502025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Ingrid Wolfe, Lancet, Mar 2013</a:t>
            </a:r>
          </a:p>
        </p:txBody>
      </p:sp>
    </p:spTree>
    <p:extLst>
      <p:ext uri="{BB962C8B-B14F-4D97-AF65-F5344CB8AC3E}">
        <p14:creationId xmlns:p14="http://schemas.microsoft.com/office/powerpoint/2010/main" val="37660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-142549" y="742585"/>
          <a:ext cx="9173837" cy="6115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257175" y="85725"/>
            <a:ext cx="8774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 Black" pitchFamily="34" charset="0"/>
                <a:ea typeface="MS PGothic" pitchFamily="34" charset="-128"/>
              </a:rPr>
              <a:t>Asthma mortality and children with wheeze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75238" y="1655763"/>
            <a:ext cx="1133475" cy="38258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900" y="625475"/>
            <a:ext cx="2836863" cy="3381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</a:rPr>
              <a:t>Ingrid Wolfe, Lancet, Mar 2013</a:t>
            </a:r>
          </a:p>
        </p:txBody>
      </p:sp>
    </p:spTree>
    <p:extLst>
      <p:ext uri="{BB962C8B-B14F-4D97-AF65-F5344CB8AC3E}">
        <p14:creationId xmlns:p14="http://schemas.microsoft.com/office/powerpoint/2010/main" val="19055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</a:rPr>
              <a:t>Percentage of children and young people aged under 25 years with diabetes, HbA1c measurement&lt;58 </a:t>
            </a:r>
            <a:r>
              <a:rPr lang="en-US" sz="2000" dirty="0" err="1">
                <a:solidFill>
                  <a:srgbClr val="002060"/>
                </a:solidFill>
              </a:rPr>
              <a:t>mmol</a:t>
            </a:r>
            <a:r>
              <a:rPr lang="en-US" sz="2000" dirty="0">
                <a:solidFill>
                  <a:srgbClr val="002060"/>
                </a:solidFill>
              </a:rPr>
              <a:t>/</a:t>
            </a:r>
            <a:r>
              <a:rPr lang="en-US" sz="2000" dirty="0" err="1">
                <a:solidFill>
                  <a:srgbClr val="002060"/>
                </a:solidFill>
              </a:rPr>
              <a:t>mol</a:t>
            </a:r>
            <a:r>
              <a:rPr lang="en-US" sz="2000" dirty="0">
                <a:solidFill>
                  <a:srgbClr val="002060"/>
                </a:solidFill>
              </a:rPr>
              <a:t> (7.5%)</a:t>
            </a:r>
            <a:r>
              <a:rPr lang="en-GB" sz="2000" dirty="0">
                <a:solidFill>
                  <a:srgbClr val="002060"/>
                </a:solidFill>
              </a:rPr>
              <a:t>: progress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400" dirty="0"/>
              <a:t/>
            </a:r>
            <a:br>
              <a:rPr lang="en-GB" sz="2400" dirty="0"/>
            </a:br>
            <a:endParaRPr lang="en-GB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0404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Children and Young Peoples Health Outcomes: progress</a:t>
            </a:r>
            <a:endParaRPr lang="en-US" dirty="0"/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205038"/>
            <a:ext cx="6940550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3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143875" cy="3895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3" y="116632"/>
            <a:ext cx="8820472" cy="9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210550" cy="521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3" y="116632"/>
            <a:ext cx="8820472" cy="9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RCP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YPHP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YPHP template" id="{38D6F1FE-D51F-8641-BDF6-FB12979D3774}" vid="{68BFE0C2-DB1D-C74F-B847-E914DA425706}"/>
    </a:ext>
  </a:extLst>
</a:theme>
</file>

<file path=ppt/theme/theme13.xml><?xml version="1.0" encoding="utf-8"?>
<a:theme xmlns:a="http://schemas.openxmlformats.org/drawingml/2006/main" name="CYPHP evaluation team meeting 7.6.16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Healthy London_Powerpoint template v1">
  <a:themeElements>
    <a:clrScheme name="London Health Partnership">
      <a:dk1>
        <a:srgbClr val="0072C6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Healthy London_Powerpoint template v1">
  <a:themeElements>
    <a:clrScheme name="London Health Partnership">
      <a:dk1>
        <a:srgbClr val="0072C6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RCP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1141</Words>
  <Application>Microsoft Office PowerPoint</Application>
  <PresentationFormat>On-screen Show (4:3)</PresentationFormat>
  <Paragraphs>366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Office Theme</vt:lpstr>
      <vt:lpstr>4_Healthy London_Powerpoint template v1</vt:lpstr>
      <vt:lpstr>14_Office Theme</vt:lpstr>
      <vt:lpstr>23_Office Theme</vt:lpstr>
      <vt:lpstr>Custom Design</vt:lpstr>
      <vt:lpstr>6_Office Theme</vt:lpstr>
      <vt:lpstr>7_Office Theme</vt:lpstr>
      <vt:lpstr>13_Office Theme</vt:lpstr>
      <vt:lpstr>1_RCPCH</vt:lpstr>
      <vt:lpstr>15_Office Theme</vt:lpstr>
      <vt:lpstr>6_RCPCH</vt:lpstr>
      <vt:lpstr>CYPHP template</vt:lpstr>
      <vt:lpstr>CYPHP evaluation team meeting 7.6.16</vt:lpstr>
      <vt:lpstr>10_Healthy London_Powerpoint template 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 of children and young people aged under 25 years with diabetes, HbA1c measurement&lt;58 mmol/mol (7.5%): progress  </vt:lpstr>
      <vt:lpstr>PowerPoint Presentation</vt:lpstr>
      <vt:lpstr>PowerPoint Presentation</vt:lpstr>
      <vt:lpstr>Our children deserve better</vt:lpstr>
      <vt:lpstr>Our children deserve better</vt:lpstr>
      <vt:lpstr>If you always do what you always did, you’ll always get what you always got.</vt:lpstr>
      <vt:lpstr>PowerPoint Presentation</vt:lpstr>
      <vt:lpstr>WHAT IS THIS?</vt:lpstr>
      <vt:lpstr>TWO ASPECTS TO IMPROVING CHILD HEALTH OUTCOMES</vt:lpstr>
      <vt:lpstr>Whole workforce solutions</vt:lpstr>
      <vt:lpstr>PowerPoint Presentation</vt:lpstr>
      <vt:lpstr>PowerPoint Presentation</vt:lpstr>
      <vt:lpstr>PowerPoint Presentation</vt:lpstr>
      <vt:lpstr>PowerPoint Presentation</vt:lpstr>
      <vt:lpstr>A SEMI-PERMEABLE MEMBRANE BETWEEN PRIMARY AND SECONDARY CARE?</vt:lpstr>
      <vt:lpstr>Where could we add most value?</vt:lpstr>
      <vt:lpstr>PowerPoint Presentation</vt:lpstr>
      <vt:lpstr>PowerPoint Presentation</vt:lpstr>
      <vt:lpstr>PowerPoint Presentation</vt:lpstr>
      <vt:lpstr>PowerPoint Presentation</vt:lpstr>
      <vt:lpstr>What are the 5-10 high impact changes?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Georgie Herskovits</dc:creator>
  <cp:lastModifiedBy>Christine  Kirkpatrick</cp:lastModifiedBy>
  <cp:revision>92</cp:revision>
  <dcterms:created xsi:type="dcterms:W3CDTF">2017-04-19T12:56:14Z</dcterms:created>
  <dcterms:modified xsi:type="dcterms:W3CDTF">2017-06-29T15:55:19Z</dcterms:modified>
</cp:coreProperties>
</file>