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34" r:id="rId2"/>
    <p:sldMasterId id="2147483948" r:id="rId3"/>
    <p:sldMasterId id="2147483988" r:id="rId4"/>
    <p:sldMasterId id="2147484003" r:id="rId5"/>
    <p:sldMasterId id="2147484044" r:id="rId6"/>
    <p:sldMasterId id="2147484057" r:id="rId7"/>
    <p:sldMasterId id="2147484244" r:id="rId8"/>
    <p:sldMasterId id="2147484416" r:id="rId9"/>
    <p:sldMasterId id="2147484430" r:id="rId10"/>
    <p:sldMasterId id="2147484457" r:id="rId11"/>
    <p:sldMasterId id="2147484549" r:id="rId12"/>
  </p:sldMasterIdLst>
  <p:notesMasterIdLst>
    <p:notesMasterId r:id="rId23"/>
  </p:notesMasterIdLst>
  <p:sldIdLst>
    <p:sldId id="461" r:id="rId13"/>
    <p:sldId id="481" r:id="rId14"/>
    <p:sldId id="463" r:id="rId15"/>
    <p:sldId id="466" r:id="rId16"/>
    <p:sldId id="467" r:id="rId17"/>
    <p:sldId id="468" r:id="rId18"/>
    <p:sldId id="471" r:id="rId19"/>
    <p:sldId id="473" r:id="rId20"/>
    <p:sldId id="478" r:id="rId21"/>
    <p:sldId id="4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DE513-6CD6-47D8-BD5B-4BF26DE85849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841C-D2EB-439F-8802-85EA8258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1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94A2-AA90-44EF-A93F-004BEBB5AB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12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1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99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73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216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7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 b="12239"/>
          <a:stretch/>
        </p:blipFill>
        <p:spPr>
          <a:xfrm>
            <a:off x="0" y="2636928"/>
            <a:ext cx="9144000" cy="4244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4"/>
            <a:ext cx="8241688" cy="100811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51" y="2204881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16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1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7" y="1341440"/>
            <a:ext cx="8642350" cy="50398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6" y="1341437"/>
            <a:ext cx="424973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43441" y="1341437"/>
            <a:ext cx="424973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4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7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1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5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1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7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52000" y="19081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3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7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4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7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7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7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02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2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E3248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7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6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7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7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A25BA0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7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7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0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33BBB1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7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1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7" y="188920"/>
            <a:ext cx="1656879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3893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389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7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9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7" y="188920"/>
            <a:ext cx="1656879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3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Subtitle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44"/>
            <a:ext cx="864235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64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7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07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7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09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6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2003" y="2276624"/>
            <a:ext cx="87852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0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7" y="1659600"/>
            <a:ext cx="8641655" cy="432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PC Logo white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00" y="175188"/>
            <a:ext cx="2278818" cy="1800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112295" y="2209804"/>
            <a:ext cx="8806665" cy="892629"/>
          </a:xfrm>
        </p:spPr>
        <p:txBody>
          <a:bodyPr>
            <a:noAutofit/>
          </a:bodyPr>
          <a:lstStyle>
            <a:lvl1pPr marL="0" algn="r" defTabSz="457200" rtl="0" eaLnBrk="1" latinLnBrk="0" hangingPunct="1">
              <a:defRPr lang="en-GB" sz="3200" b="0" kern="1200" dirty="0">
                <a:solidFill>
                  <a:srgbClr val="F79646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12295" y="3253805"/>
            <a:ext cx="8790623" cy="66448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3"/>
            <a:ext cx="914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6914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2370362" y="3591140"/>
            <a:ext cx="6573363" cy="892629"/>
          </a:xfrm>
        </p:spPr>
        <p:txBody>
          <a:bodyPr>
            <a:noAutofit/>
          </a:bodyPr>
          <a:lstStyle>
            <a:lvl1pPr marL="0" algn="r" defTabSz="457200" rtl="0" eaLnBrk="1" latinLnBrk="0" hangingPunct="1">
              <a:defRPr lang="en-GB" sz="2800" b="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r>
              <a:rPr lang="en-US" dirty="0"/>
              <a:t>Contextual stuff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171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37" y="235039"/>
            <a:ext cx="8671526" cy="81622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0978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37" y="1212641"/>
            <a:ext cx="8671526" cy="4930987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Century Gothic" charset="0"/>
                <a:cs typeface="Century Gothic" charset="0"/>
              </a:defRPr>
            </a:lvl1pPr>
            <a:lvl2pPr>
              <a:defRPr sz="1400">
                <a:latin typeface="+mn-lt"/>
                <a:ea typeface="Century Gothic" charset="0"/>
                <a:cs typeface="Century Gothic" charset="0"/>
              </a:defRPr>
            </a:lvl2pPr>
            <a:lvl3pPr>
              <a:defRPr sz="1200">
                <a:latin typeface="+mn-lt"/>
                <a:ea typeface="Century Gothic" charset="0"/>
                <a:cs typeface="Century Gothic" charset="0"/>
              </a:defRPr>
            </a:lvl3pPr>
            <a:lvl4pPr>
              <a:defRPr sz="1100">
                <a:latin typeface="+mn-lt"/>
                <a:ea typeface="Century Gothic" charset="0"/>
                <a:cs typeface="Century Gothic" charset="0"/>
              </a:defRPr>
            </a:lvl4pPr>
            <a:lvl5pPr>
              <a:defRPr sz="1100">
                <a:latin typeface="+mn-lt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37" y="235039"/>
            <a:ext cx="8671526" cy="816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03099" y="6362788"/>
            <a:ext cx="3343743" cy="473168"/>
            <a:chOff x="5803086" y="6362788"/>
            <a:chExt cx="3343743" cy="473168"/>
          </a:xfrm>
        </p:grpSpPr>
        <p:pic>
          <p:nvPicPr>
            <p:cNvPr id="10" name="Picture 9" descr="NAPC Logo white-01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5" r="10092" b="13447"/>
            <a:stretch/>
          </p:blipFill>
          <p:spPr>
            <a:xfrm>
              <a:off x="8606829" y="6362788"/>
              <a:ext cx="540000" cy="4731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803086" y="6506611"/>
              <a:ext cx="29354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sz="1000" dirty="0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© 2016 National </a:t>
              </a:r>
              <a:r>
                <a:rPr lang="de-DE" sz="1000" dirty="0" err="1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Association</a:t>
              </a:r>
              <a:r>
                <a:rPr lang="de-DE" sz="1000" dirty="0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de-DE" sz="1000" dirty="0" err="1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of</a:t>
              </a:r>
              <a:r>
                <a:rPr lang="de-DE" sz="1000" dirty="0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 Primary Care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1082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6237" y="235039"/>
            <a:ext cx="8671526" cy="816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6237" y="1212641"/>
            <a:ext cx="4248000" cy="4930987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Century Gothic" charset="0"/>
                <a:cs typeface="Century Gothic" charset="0"/>
              </a:defRPr>
            </a:lvl1pPr>
            <a:lvl2pPr>
              <a:defRPr sz="1400">
                <a:latin typeface="+mn-lt"/>
                <a:ea typeface="Century Gothic" charset="0"/>
                <a:cs typeface="Century Gothic" charset="0"/>
              </a:defRPr>
            </a:lvl2pPr>
            <a:lvl3pPr>
              <a:defRPr sz="1200">
                <a:latin typeface="+mn-lt"/>
                <a:ea typeface="Century Gothic" charset="0"/>
                <a:cs typeface="Century Gothic" charset="0"/>
              </a:defRPr>
            </a:lvl3pPr>
            <a:lvl4pPr>
              <a:defRPr sz="1100">
                <a:latin typeface="+mn-lt"/>
                <a:ea typeface="Century Gothic" charset="0"/>
                <a:cs typeface="Century Gothic" charset="0"/>
              </a:defRPr>
            </a:lvl4pPr>
            <a:lvl5pPr>
              <a:defRPr sz="1100">
                <a:latin typeface="+mn-lt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659763" y="1212641"/>
            <a:ext cx="4248000" cy="4930987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Century Gothic" charset="0"/>
                <a:cs typeface="Century Gothic" charset="0"/>
              </a:defRPr>
            </a:lvl1pPr>
            <a:lvl2pPr>
              <a:defRPr sz="1400">
                <a:latin typeface="+mn-lt"/>
                <a:ea typeface="Century Gothic" charset="0"/>
                <a:cs typeface="Century Gothic" charset="0"/>
              </a:defRPr>
            </a:lvl2pPr>
            <a:lvl3pPr>
              <a:defRPr sz="1200">
                <a:latin typeface="+mn-lt"/>
                <a:ea typeface="Century Gothic" charset="0"/>
                <a:cs typeface="Century Gothic" charset="0"/>
              </a:defRPr>
            </a:lvl3pPr>
            <a:lvl4pPr>
              <a:defRPr sz="1100">
                <a:latin typeface="+mn-lt"/>
                <a:ea typeface="Century Gothic" charset="0"/>
                <a:cs typeface="Century Gothic" charset="0"/>
              </a:defRPr>
            </a:lvl4pPr>
            <a:lvl5pPr>
              <a:defRPr sz="1100">
                <a:latin typeface="+mn-lt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751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PC Logo white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87" y="158117"/>
            <a:ext cx="2278818" cy="1800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53252" y="2337917"/>
            <a:ext cx="2900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000" dirty="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© 2016 National </a:t>
            </a:r>
            <a:r>
              <a:rPr lang="de-DE" sz="1000" dirty="0" err="1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Association</a:t>
            </a:r>
            <a:r>
              <a:rPr lang="de-DE" sz="1000" dirty="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de-DE" sz="1000" dirty="0" err="1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de-DE" sz="1000" dirty="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 Primary Care</a:t>
            </a:r>
          </a:p>
        </p:txBody>
      </p:sp>
    </p:spTree>
    <p:extLst>
      <p:ext uri="{BB962C8B-B14F-4D97-AF65-F5344CB8AC3E}">
        <p14:creationId xmlns:p14="http://schemas.microsoft.com/office/powerpoint/2010/main" val="30585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37F1-6086-420B-9C10-D484349DB35C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BA61-BD73-403E-AA55-E343E588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99E24E9-ED83-4F78-A636-0842F484686A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1D90DC8-0B35-47E8-8CA0-FDDC4A872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280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FBB0FC-0090-48A2-81B1-EDF01D4D5E4D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1D8CCF3-4DE0-461D-8D5E-50A1D0374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01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AC6A96-0182-4F52-B8F2-38FFB430DE07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E5A4A3C-1F5A-4457-A57C-6FF7DB433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0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FAA7016-BE86-4D43-9B57-75AA07C9A12A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983E87-3B43-44A2-A9D1-CF46C11BC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20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09F2A2-9680-476E-8B74-07D79CA36073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355683-67EB-4010-816E-F5030B78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37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D17606-5C08-4D75-BB7E-B1CECDDEC86C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0366418-97BD-4175-B1DB-BD992F13A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01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006A6C4-4C33-49DC-BEAB-72A66749ECBA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FBD4C6-2A15-4B40-98C7-96532FB1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48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61A6BE4-127E-49EF-A91C-2D763C60E431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DEF45D9-69B8-4F8C-8EA9-39D76F1C0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882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F2EE258-1CFF-4E5A-BEB6-791B4AA9B278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31C6CD7-289C-4F6F-999E-2A88BF9A4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80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141F5E4-50B4-4FDF-880E-3D1BCE311D95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CF7507-8E12-4BD8-A1CE-78994DA96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1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2534-E2BD-4786-A2B6-BD00D95DF9D1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68E1-BF9E-40F8-AB0A-4885FCC78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AABAF5-AA10-43D7-BA4B-118EDFC2C3CE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98B66A7-94B8-44D7-A6BD-B1B274BD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687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5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153400" cy="11430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394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378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41D3E1-AA75-4A41-8BE4-032CD37D8D6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00F7F8-CFCA-49B5-8B10-A52773408C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09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892BC-C417-4275-855E-E7216683E267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DEA422-74EF-4046-81F8-5926E99D58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906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9886A2-773E-4EFF-99A9-94A64221921C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B25E8-FC2C-4444-AF93-CC04D6A1EB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830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37F35-4339-488F-BFDF-0E9B20A3CEE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D271A0-D775-4F88-B5DD-077031697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6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09BBBA-277A-4B06-8ADE-96CBC105F76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77D53-1F5A-4873-AB33-168971EE7E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147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498AD6-B111-4CE3-B4A9-6CF2BFD5969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648EEA-4E28-4027-9B49-050659F21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6596-2689-404E-9054-0180557527DF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7B52-04CF-4E93-9F56-FCC3D642B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C7514D-2B1E-4407-B488-3D7CE141A46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6C10DB-1FD9-4BF2-9B9A-B7EBB4766A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72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08E77-BB45-457E-851A-07D3437C9C2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9BB5AB-16AC-470D-BB4F-4791F51EFE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008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408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142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788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661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7627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924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298D8C-EBD7-4F37-9CD1-ADB0034BC08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B778FA5-198B-4EC8-9BA8-B7F9B5E0A8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93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 b="12239"/>
          <a:stretch/>
        </p:blipFill>
        <p:spPr>
          <a:xfrm>
            <a:off x="0" y="2636918"/>
            <a:ext cx="9144000" cy="4244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5"/>
            <a:ext cx="8241688" cy="1008112"/>
          </a:xfrm>
          <a:prstGeom prst="rect">
            <a:avLst/>
          </a:prstGeom>
          <a:noFill/>
        </p:spPr>
        <p:txBody>
          <a:bodyPr lIns="91418" tIns="45710" rIns="91418" bIns="4571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9" y="2204870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01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8095-6745-48C3-B1F0-279BCF161F95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CFB0-C8A3-4AB5-8977-85045CB0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9"/>
            <a:ext cx="8642350" cy="5039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1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424973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43441" y="1341438"/>
            <a:ext cx="424973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6"/>
            <a:ext cx="8642350" cy="503783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9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</p:spPr>
        <p:txBody>
          <a:bodyPr lIns="91418" tIns="45710" rIns="91418" bIns="4571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</p:spPr>
        <p:txBody>
          <a:bodyPr lIns="91418" tIns="45710" rIns="91418" bIns="4571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8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2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0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8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5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E3248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9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02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7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4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84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9632-9611-43D8-8DD5-67C65BE01E2F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4300-8614-485E-9B89-0F9544F7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A25BA0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9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Funding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7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33BBB1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1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For Workforce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4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3893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00389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2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34194" y="2348880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What are the Next Steps?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9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07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1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09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3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E633-5B57-432D-9BF8-E2498470D057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2F6E-15AF-414D-AB1D-AFE25BBA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3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3C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5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3D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1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What will be delivered?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6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2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Making things better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3D</a:t>
            </a:r>
            <a:endParaRPr lang="en-GB" sz="8800" dirty="0"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2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1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DFBF-BAA6-4687-ABB9-44C983167A18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19B2-012B-41AF-B08F-844145C4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5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2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08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3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0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2004" y="2276624"/>
            <a:ext cx="87852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1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8" y="1659600"/>
            <a:ext cx="8641655" cy="432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0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72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72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30E8-A7A0-4146-A78B-0506FF48E780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9049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72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72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30E8-A7A0-4146-A78B-0506FF48E780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5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43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3AC8-E3EA-469F-8796-118FC93F5953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58C-1918-414F-9EF6-6DFD2075F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71EF-D055-43D6-923E-0EE926B8B601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D0CB-D69A-48EF-BCC5-EDE29C888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976D-2A08-47E6-BE15-979AD096C292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DD78-4D9C-4787-AF20-9DA9B7315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7D42-9406-4051-8349-4CD7371F13FD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176C-A240-4A82-95B3-21FB90BA2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37F1-6086-420B-9C10-D484349DB35C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BA61-BD73-403E-AA55-E343E588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2534-E2BD-4786-A2B6-BD00D95DF9D1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68E1-BF9E-40F8-AB0A-4885FCC78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6596-2689-404E-9054-0180557527DF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7B52-04CF-4E93-9F56-FCC3D642B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8095-6745-48C3-B1F0-279BCF161F95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CFB0-C8A3-4AB5-8977-85045CB0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4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84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9632-9611-43D8-8DD5-67C65BE01E2F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4300-8614-485E-9B89-0F9544F7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E633-5B57-432D-9BF8-E2498470D057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2F6E-15AF-414D-AB1D-AFE25BBA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31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DFBF-BAA6-4687-ABB9-44C983167A18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19B2-012B-41AF-B08F-844145C4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3AC8-E3EA-469F-8796-118FC93F5953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58C-1918-414F-9EF6-6DFD2075F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71EF-D055-43D6-923E-0EE926B8B601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D0CB-D69A-48EF-BCC5-EDE29C888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976D-2A08-47E6-BE15-979AD096C292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DD78-4D9C-4787-AF20-9DA9B7315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7D42-9406-4051-8349-4CD7371F13FD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176C-A240-4A82-95B3-21FB90BA2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53988"/>
            <a:ext cx="7772400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9588" y="6384978"/>
            <a:ext cx="3182937" cy="104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E2AD-4C7E-4448-BEA7-DC46DE9D7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35728"/>
            <a:ext cx="7985760" cy="674136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6" y="1449071"/>
            <a:ext cx="8188448" cy="4688649"/>
          </a:xfrm>
        </p:spPr>
        <p:txBody>
          <a:bodyPr>
            <a:noAutofit/>
          </a:bodyPr>
          <a:lstStyle>
            <a:lvl1pPr marL="68580" indent="0">
              <a:spcBef>
                <a:spcPts val="1200"/>
              </a:spcBef>
              <a:spcAft>
                <a:spcPts val="0"/>
              </a:spcAft>
              <a:buClr>
                <a:srgbClr val="004500"/>
              </a:buClr>
              <a:buSzPct val="150000"/>
              <a:buFontTx/>
              <a:buNone/>
              <a:defRPr sz="2000" b="1">
                <a:latin typeface="Cambria"/>
                <a:cs typeface="Cambria"/>
              </a:defRPr>
            </a:lvl1pPr>
            <a:lvl2pPr marL="365760" indent="0">
              <a:spcBef>
                <a:spcPts val="0"/>
              </a:spcBef>
              <a:spcAft>
                <a:spcPts val="600"/>
              </a:spcAft>
              <a:buClr>
                <a:srgbClr val="004500"/>
              </a:buClr>
              <a:buSzPct val="150000"/>
              <a:buFont typeface="Arial"/>
              <a:buNone/>
              <a:defRPr sz="2000">
                <a:latin typeface="Cambria"/>
                <a:cs typeface="Cambria"/>
              </a:defRPr>
            </a:lvl2pPr>
            <a:lvl3pPr marL="914400" indent="-228600">
              <a:spcBef>
                <a:spcPts val="0"/>
              </a:spcBef>
              <a:spcAft>
                <a:spcPts val="600"/>
              </a:spcAft>
              <a:buClr>
                <a:srgbClr val="004500"/>
              </a:buClr>
              <a:buSzPct val="150000"/>
              <a:buFont typeface="Arial"/>
              <a:buChar char="•"/>
              <a:defRPr>
                <a:latin typeface="Cambria"/>
                <a:cs typeface="Cambria"/>
              </a:defRPr>
            </a:lvl3pPr>
            <a:lvl4pPr marL="1124712" indent="-228600">
              <a:spcBef>
                <a:spcPts val="0"/>
              </a:spcBef>
              <a:spcAft>
                <a:spcPts val="600"/>
              </a:spcAft>
              <a:buClr>
                <a:srgbClr val="004500"/>
              </a:buClr>
              <a:buSzPct val="150000"/>
              <a:buFont typeface="Arial"/>
              <a:buChar char="•"/>
              <a:defRPr>
                <a:latin typeface="Cambria"/>
                <a:cs typeface="Cambria"/>
              </a:defRPr>
            </a:lvl4pPr>
            <a:lvl5pPr marL="1325880" indent="-228600">
              <a:spcBef>
                <a:spcPts val="0"/>
              </a:spcBef>
              <a:spcAft>
                <a:spcPts val="600"/>
              </a:spcAft>
              <a:buClr>
                <a:srgbClr val="004500"/>
              </a:buClr>
              <a:buSzPct val="150000"/>
              <a:buFont typeface="Arial"/>
              <a:buChar char="•"/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92374" y="837539"/>
            <a:ext cx="7985760" cy="539207"/>
          </a:xfrm>
        </p:spPr>
        <p:txBody>
          <a:bodyPr>
            <a:normAutofit/>
          </a:bodyPr>
          <a:lstStyle>
            <a:lvl1pPr marL="68580" indent="0">
              <a:buNone/>
              <a:defRPr sz="2000">
                <a:latin typeface="Cambria"/>
                <a:cs typeface="Cambr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63525" y="6270668"/>
            <a:ext cx="13335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800" b="0" baseline="0">
                <a:solidFill>
                  <a:srgbClr val="000000"/>
                </a:solidFill>
                <a:latin typeface="Century Gothic"/>
              </a:defRPr>
            </a:lvl1pPr>
          </a:lstStyle>
          <a:p>
            <a:pPr>
              <a:defRPr/>
            </a:pPr>
            <a:fld id="{6E4E6D13-56FC-4E22-87BC-0A2224C28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9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25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13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1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10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55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78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38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63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98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49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2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4"/>
            <a:ext cx="8241688" cy="100811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2204874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13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055"/>
            <a:ext cx="9144000" cy="40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2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6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27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04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4"/>
            <a:ext cx="8241688" cy="100811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51" y="2204881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16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8"/>
            <a:ext cx="9144000" cy="40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4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3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7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1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4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1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5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4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2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4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4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7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15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0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62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15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7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6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4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7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15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0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15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5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7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0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4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5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492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7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15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4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15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8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2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4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7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7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15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15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6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9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9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7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4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167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7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15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2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7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15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6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8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5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6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1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7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8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2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7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8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8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5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7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8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7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0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7" y="1659600"/>
            <a:ext cx="8641655" cy="432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42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16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055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604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417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114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012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796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55.xml"/><Relationship Id="rId7" Type="http://schemas.openxmlformats.org/officeDocument/2006/relationships/theme" Target="../theme/theme11.xml"/><Relationship Id="rId17" Type="http://schemas.openxmlformats.org/officeDocument/2006/relationships/image" Target="../media/image5.pdf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7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156.xml"/><Relationship Id="rId9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slideLayout" Target="../slideLayouts/slideLayout184.xml"/><Relationship Id="rId39" Type="http://schemas.openxmlformats.org/officeDocument/2006/relationships/theme" Target="../theme/theme12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34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slideLayout" Target="../slideLayouts/slideLayout191.xml"/><Relationship Id="rId38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slideLayout" Target="../slideLayouts/slideLayout190.xml"/><Relationship Id="rId37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36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31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35" Type="http://schemas.openxmlformats.org/officeDocument/2006/relationships/slideLayout" Target="../slideLayouts/slideLayout1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9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0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2531" name="Picture 9" descr="HEE Logo copy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457200" y="6030913"/>
            <a:ext cx="18780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533" name="Picture 5" descr="PP inner background without.jpg"/>
          <p:cNvPicPr>
            <a:picLocks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948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18780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535" name="Picture 8" descr="HEE Logo copy.eps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338888" y="304800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91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3" r:id="rId1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6339337" y="304800"/>
            <a:ext cx="2495550" cy="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34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defTabSz="914180"/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 defTabSz="914180"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  <p:sldLayoutId id="2147484561" r:id="rId12"/>
    <p:sldLayoutId id="2147484562" r:id="rId13"/>
    <p:sldLayoutId id="2147484563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74" r:id="rId25"/>
    <p:sldLayoutId id="2147484575" r:id="rId26"/>
    <p:sldLayoutId id="2147484576" r:id="rId27"/>
    <p:sldLayoutId id="2147484577" r:id="rId28"/>
    <p:sldLayoutId id="2147484578" r:id="rId29"/>
    <p:sldLayoutId id="2147484579" r:id="rId30"/>
    <p:sldLayoutId id="2147484580" r:id="rId31"/>
    <p:sldLayoutId id="2147484581" r:id="rId32"/>
    <p:sldLayoutId id="2147484582" r:id="rId33"/>
    <p:sldLayoutId id="2147484583" r:id="rId34"/>
    <p:sldLayoutId id="2147484584" r:id="rId35"/>
    <p:sldLayoutId id="2147484585" r:id="rId36"/>
    <p:sldLayoutId id="2147484586" r:id="rId37"/>
    <p:sldLayoutId id="2147484587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8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681" indent="-285681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620" indent="-26981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431" indent="-26981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240" indent="-26981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531A2F-831B-4B97-B9F1-FC0BC67D5773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2C9309E-D649-4071-9618-1DAD4473C7C9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itle_5.tif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1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531A2F-831B-4B97-B9F1-FC0BC67D5773}" type="datetime1">
              <a:rPr lang="en-US">
                <a:cs typeface="Arial"/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6/29/2017</a:t>
            </a:fld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2C9309E-D649-4071-9618-1DAD4473C7C9}" type="slidenum">
              <a:rPr lang="en-US">
                <a:cs typeface="Arial"/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/>
              <a:sym typeface="Arial"/>
            </a:endParaRPr>
          </a:p>
        </p:txBody>
      </p:sp>
      <p:pic>
        <p:nvPicPr>
          <p:cNvPr id="8" name="Picture 7" descr="Title_5.tif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F13D-4C1D-41B0-BA53-53890944AC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E4AD-D09E-44D6-885D-2A2BBA7D67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2" r:id="rId13"/>
    <p:sldLayoutId id="21474840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7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1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  <p:sldLayoutId id="2147484022" r:id="rId19"/>
    <p:sldLayoutId id="2147484023" r:id="rId20"/>
    <p:sldLayoutId id="2147484024" r:id="rId21"/>
    <p:sldLayoutId id="2147484025" r:id="rId22"/>
    <p:sldLayoutId id="2147484026" r:id="rId23"/>
    <p:sldLayoutId id="2147484027" r:id="rId24"/>
    <p:sldLayoutId id="2147484028" r:id="rId25"/>
    <p:sldLayoutId id="2147484029" r:id="rId26"/>
    <p:sldLayoutId id="2147484030" r:id="rId27"/>
    <p:sldLayoutId id="2147484031" r:id="rId28"/>
    <p:sldLayoutId id="2147484032" r:id="rId29"/>
    <p:sldLayoutId id="2147484033" r:id="rId30"/>
    <p:sldLayoutId id="2147484034" r:id="rId31"/>
    <p:sldLayoutId id="2147484035" r:id="rId32"/>
    <p:sldLayoutId id="2147484036" r:id="rId33"/>
    <p:sldLayoutId id="2147484037" r:id="rId34"/>
    <p:sldLayoutId id="2147484038" r:id="rId35"/>
    <p:sldLayoutId id="2147484039" r:id="rId36"/>
    <p:sldLayoutId id="2147484040" r:id="rId37"/>
    <p:sldLayoutId id="2147484041" r:id="rId38"/>
    <p:sldLayoutId id="2147484042" r:id="rId39"/>
    <p:sldLayoutId id="2147484043" r:id="rId4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B5CE-24E8-4A84-8D1C-96298C2EDB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5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7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9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8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9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E18E3-7E91-4528-84F7-B3034915F9F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E40B7-D179-4BE2-8C7A-15AC64C5C2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41688" cy="720080"/>
          </a:xfrm>
        </p:spPr>
        <p:txBody>
          <a:bodyPr>
            <a:normAutofit fontScale="90000"/>
          </a:bodyPr>
          <a:lstStyle/>
          <a:p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b="1" dirty="0" smtClean="0"/>
              <a:t>Healthy </a:t>
            </a:r>
            <a:r>
              <a:rPr lang="en-GB" sz="2700" b="1" dirty="0"/>
              <a:t>London Partnership </a:t>
            </a:r>
            <a:br>
              <a:rPr lang="en-GB" sz="2700" b="1" dirty="0"/>
            </a:br>
            <a:r>
              <a:rPr lang="en-GB" sz="2700" b="1" dirty="0"/>
              <a:t>Children &amp; Young People’s Programme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 smtClean="0"/>
              <a:t/>
            </a:r>
            <a:br>
              <a:rPr lang="en-GB" sz="2700" dirty="0" smtClean="0"/>
            </a:br>
            <a:endParaRPr lang="en-GB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412776"/>
            <a:ext cx="7344815" cy="7920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 smtClean="0"/>
              <a:t>Transforming Out of Hospital Care for Children and Young People</a:t>
            </a:r>
          </a:p>
          <a:p>
            <a:pPr marL="0" indent="0">
              <a:buNone/>
            </a:pPr>
            <a:endParaRPr lang="en-GB" sz="9600" b="1" dirty="0" smtClean="0"/>
          </a:p>
          <a:p>
            <a:pPr marL="0" indent="0">
              <a:buNone/>
            </a:pPr>
            <a:r>
              <a:rPr lang="en-GB" sz="9600" b="1" dirty="0" smtClean="0"/>
              <a:t>June 22</a:t>
            </a:r>
            <a:r>
              <a:rPr lang="en-GB" sz="9600" b="1" baseline="30000" dirty="0" smtClean="0"/>
              <a:t>nd</a:t>
            </a:r>
            <a:r>
              <a:rPr lang="en-GB" sz="9600" b="1" dirty="0" smtClean="0"/>
              <a:t> 2017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203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told us…. we listened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At our last primary care event you told us 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Y</a:t>
            </a:r>
            <a:r>
              <a:rPr lang="en-GB" dirty="0" smtClean="0"/>
              <a:t>ou wanted more time to network  = today we have increased the amount of time for networking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You loved the speakers but there wasn’t enough time to hear them in a morning = today we have made it a whole day event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t="19307" r="75041" b="69266"/>
          <a:stretch/>
        </p:blipFill>
        <p:spPr bwMode="auto">
          <a:xfrm>
            <a:off x="114711" y="2026587"/>
            <a:ext cx="568857" cy="4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t="19307" r="75041" b="69266"/>
          <a:stretch/>
        </p:blipFill>
        <p:spPr bwMode="auto">
          <a:xfrm>
            <a:off x="114711" y="3591419"/>
            <a:ext cx="568857" cy="4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9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0824" y="1340768"/>
            <a:ext cx="8425632" cy="50405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Welcome and introduction to HLP</a:t>
            </a:r>
            <a:endParaRPr lang="en-GB" b="1" dirty="0"/>
          </a:p>
          <a:p>
            <a:pPr marL="0" indent="0">
              <a:buNone/>
            </a:pPr>
            <a:r>
              <a:rPr lang="en-GB" sz="2400" dirty="0" smtClean="0"/>
              <a:t>Eugenia Lee, GP Lead, Healthy London Partnership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5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5496" y="1341444"/>
            <a:ext cx="9074398" cy="49672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3200" dirty="0" smtClean="0">
                <a:latin typeface="Calibri" pitchFamily="34" charset="0"/>
                <a:cs typeface="Calibri" pitchFamily="34" charset="0"/>
                <a:hlinkClick r:id="rId2"/>
              </a:rPr>
              <a:t>www.menti.com</a:t>
            </a:r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3200" dirty="0" smtClean="0">
                <a:latin typeface="Calibri" pitchFamily="34" charset="0"/>
                <a:cs typeface="Calibri" pitchFamily="34" charset="0"/>
              </a:rPr>
              <a:t>Code </a:t>
            </a:r>
            <a:r>
              <a:rPr lang="en-GB" sz="3200" dirty="0">
                <a:latin typeface="Calibri" pitchFamily="34" charset="0"/>
                <a:cs typeface="Calibri" pitchFamily="34" charset="0"/>
              </a:rPr>
              <a:t>594231</a:t>
            </a:r>
          </a:p>
          <a:p>
            <a:r>
              <a:rPr lang="en-GB" sz="3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What type of organisation do you represent?</a:t>
            </a:r>
          </a:p>
          <a:p>
            <a:r>
              <a:rPr lang="en-GB" sz="3200" dirty="0">
                <a:latin typeface="Calibri" pitchFamily="34" charset="0"/>
                <a:cs typeface="Calibri" pitchFamily="34" charset="0"/>
              </a:rPr>
              <a:t>	What are you hoping to gain from today's event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en-GB" sz="3200" dirty="0">
              <a:latin typeface="Calibri" pitchFamily="34" charset="0"/>
              <a:cs typeface="Calibri" pitchFamily="34" charset="0"/>
            </a:endParaRPr>
          </a:p>
          <a:p>
            <a:r>
              <a:rPr lang="en-GB" sz="3200" dirty="0" smtClean="0">
                <a:solidFill>
                  <a:srgbClr val="3F3F3F"/>
                </a:solidFill>
              </a:rPr>
              <a:t>			#CYPOOH</a:t>
            </a:r>
            <a:endParaRPr lang="en-GB" sz="3200" dirty="0">
              <a:solidFill>
                <a:srgbClr val="3F3F3F"/>
              </a:solidFill>
            </a:endParaRPr>
          </a:p>
          <a:p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0" indent="0">
              <a:buNone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	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t="19307" r="75041" b="69266"/>
          <a:stretch/>
        </p:blipFill>
        <p:spPr bwMode="auto">
          <a:xfrm>
            <a:off x="251519" y="2420888"/>
            <a:ext cx="568857" cy="4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t="19307" r="75041" b="69266"/>
          <a:stretch/>
        </p:blipFill>
        <p:spPr bwMode="auto">
          <a:xfrm>
            <a:off x="262545" y="3068960"/>
            <a:ext cx="568857" cy="4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1656183" cy="13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7164" y="5013176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2C6">
                    <a:lumMod val="60000"/>
                    <a:lumOff val="40000"/>
                  </a:srgbClr>
                </a:solidFill>
              </a:rPr>
              <a:t>@</a:t>
            </a:r>
            <a:r>
              <a:rPr lang="en-GB" b="1" dirty="0" err="1">
                <a:solidFill>
                  <a:srgbClr val="0072C6">
                    <a:lumMod val="60000"/>
                    <a:lumOff val="40000"/>
                  </a:srgbClr>
                </a:solidFill>
              </a:rPr>
              <a:t>HealthyLDN</a:t>
            </a:r>
            <a:endParaRPr lang="en-GB" b="1" dirty="0">
              <a:solidFill>
                <a:srgbClr val="0072C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6647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Frutiger-Bold"/>
              </a:rPr>
              <a:t>Healthy London Partnership – </a:t>
            </a:r>
          </a:p>
          <a:p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  <a:latin typeface="Frutiger-Bold"/>
              </a:rPr>
              <a:t>Children and Young People’s programme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69269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A21E58"/>
                </a:solidFill>
                <a:latin typeface="Frutiger-Italic"/>
              </a:rPr>
              <a:t>Key </a:t>
            </a:r>
            <a:r>
              <a:rPr lang="en-GB" i="1" dirty="0">
                <a:solidFill>
                  <a:srgbClr val="A21E58"/>
                </a:solidFill>
                <a:latin typeface="Frutiger-Italic"/>
              </a:rPr>
              <a:t>facts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75532"/>
            <a:ext cx="9083998" cy="563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34" y="3664960"/>
            <a:ext cx="1476654" cy="93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90421" y="3642104"/>
            <a:ext cx="1348663" cy="45719"/>
          </a:xfrm>
          <a:prstGeom prst="rect">
            <a:avLst/>
          </a:prstGeom>
          <a:solidFill>
            <a:srgbClr val="4B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21E5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07765" y="692696"/>
            <a:ext cx="236236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1096288"/>
            <a:ext cx="20882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A21E58"/>
                </a:solidFill>
                <a:latin typeface="TrajanPro-Bold"/>
              </a:rPr>
              <a:t>8.2 million</a:t>
            </a:r>
          </a:p>
          <a:p>
            <a:pPr algn="ctr"/>
            <a:r>
              <a:rPr lang="en-GB" sz="1200" dirty="0">
                <a:solidFill>
                  <a:srgbClr val="5D5E60"/>
                </a:solidFill>
                <a:latin typeface="Frutiger-Roman"/>
              </a:rPr>
              <a:t>people live in London</a:t>
            </a:r>
          </a:p>
          <a:p>
            <a:pPr algn="ctr"/>
            <a:r>
              <a:rPr lang="en-GB" sz="1200" dirty="0">
                <a:solidFill>
                  <a:srgbClr val="5D5E60"/>
                </a:solidFill>
                <a:latin typeface="Frutiger-Roman"/>
              </a:rPr>
              <a:t>of which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2494" y="1916832"/>
            <a:ext cx="275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A21E58"/>
                </a:solidFill>
                <a:latin typeface="TrajanPro-Bold"/>
              </a:rPr>
              <a:t>2,049,576</a:t>
            </a:r>
          </a:p>
          <a:p>
            <a:r>
              <a:rPr lang="en-GB" sz="1200" dirty="0">
                <a:solidFill>
                  <a:srgbClr val="5D5E60"/>
                </a:solidFill>
                <a:latin typeface="Frutiger-Roman"/>
              </a:rPr>
              <a:t>are children aged 0-19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1800" y="4254203"/>
            <a:ext cx="12961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TrajanPro-Bold"/>
              </a:rPr>
              <a:t>134,186</a:t>
            </a:r>
          </a:p>
          <a:p>
            <a:pPr algn="ctr"/>
            <a:r>
              <a:rPr lang="en-GB" sz="1100" b="1" dirty="0">
                <a:solidFill>
                  <a:srgbClr val="000000"/>
                </a:solidFill>
                <a:latin typeface="Frutiger-Bold"/>
              </a:rPr>
              <a:t>live births in</a:t>
            </a:r>
          </a:p>
          <a:p>
            <a:pPr algn="ctr"/>
            <a:r>
              <a:rPr lang="en-GB" sz="1100" b="1" dirty="0">
                <a:solidFill>
                  <a:srgbClr val="000000"/>
                </a:solidFill>
                <a:latin typeface="Frutiger-Bold"/>
              </a:rPr>
              <a:t>London in 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6294" y="2623867"/>
            <a:ext cx="17997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A21E58"/>
                </a:solidFill>
                <a:latin typeface="Calisto MT" panose="02040603050505030304" pitchFamily="18" charset="0"/>
              </a:rPr>
              <a:t>600,000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of London’s children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live in poverty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255" y="2150854"/>
            <a:ext cx="1584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Mental Health conditions affect</a:t>
            </a:r>
          </a:p>
          <a:p>
            <a:pPr algn="ctr"/>
            <a:r>
              <a:rPr lang="en-GB" sz="3600" dirty="0">
                <a:solidFill>
                  <a:srgbClr val="A21E58"/>
                </a:solidFill>
                <a:latin typeface="StencilStd"/>
              </a:rPr>
              <a:t>1 in 8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Children</a:t>
            </a:r>
          </a:p>
          <a:p>
            <a:pPr algn="ctr"/>
            <a:endParaRPr lang="en-GB" sz="1200" b="1" dirty="0">
              <a:solidFill>
                <a:srgbClr val="5D5E60"/>
              </a:solidFill>
              <a:latin typeface="Frutiger-Bold"/>
            </a:endParaRPr>
          </a:p>
          <a:p>
            <a:pPr algn="ctr"/>
            <a:endParaRPr lang="en-GB" sz="1200" b="1" dirty="0">
              <a:solidFill>
                <a:srgbClr val="5D5E60"/>
              </a:solidFill>
              <a:latin typeface="Frutiger-Bold"/>
            </a:endParaRP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Emotional and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behavioural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problems affect</a:t>
            </a:r>
          </a:p>
          <a:p>
            <a:pPr algn="ctr"/>
            <a:r>
              <a:rPr lang="en-GB" sz="3600" dirty="0">
                <a:solidFill>
                  <a:srgbClr val="A21E58"/>
                </a:solidFill>
                <a:latin typeface="StencilStd"/>
              </a:rPr>
              <a:t>1 in 5</a:t>
            </a:r>
          </a:p>
          <a:p>
            <a:pPr algn="ctr"/>
            <a:r>
              <a:rPr lang="en-GB" sz="1200" b="1" dirty="0">
                <a:solidFill>
                  <a:srgbClr val="5D5E60"/>
                </a:solidFill>
                <a:latin typeface="Frutiger-Bold"/>
              </a:rPr>
              <a:t>Children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79803" y="1486542"/>
            <a:ext cx="238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A21E58"/>
                </a:solidFill>
              </a:rPr>
              <a:t>20%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of 4-year-olds are overweight or obese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3859" y="4111742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white"/>
                </a:solidFill>
              </a:rPr>
              <a:t>25% </a:t>
            </a:r>
            <a:r>
              <a:rPr lang="en-GB" sz="1100" b="1" dirty="0">
                <a:solidFill>
                  <a:prstClr val="white"/>
                </a:solidFill>
              </a:rPr>
              <a:t>of 15-year-olds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6056" y="4333549"/>
            <a:ext cx="992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prstClr val="white">
                    <a:lumMod val="50000"/>
                  </a:prstClr>
                </a:solidFill>
              </a:rPr>
              <a:t>First smoked</a:t>
            </a:r>
            <a:endParaRPr lang="en-GB" sz="10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0032" y="4553398"/>
            <a:ext cx="1666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white"/>
                </a:solidFill>
              </a:rPr>
              <a:t>AGED 13 </a:t>
            </a:r>
            <a:r>
              <a:rPr lang="en-GB" sz="1400" dirty="0">
                <a:solidFill>
                  <a:prstClr val="white"/>
                </a:solidFill>
              </a:rPr>
              <a:t>or younger</a:t>
            </a:r>
            <a:endParaRPr lang="en-GB" sz="1050" dirty="0">
              <a:solidFill>
                <a:prstClr val="white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06" y="5027752"/>
            <a:ext cx="1426385" cy="142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80112" y="5227265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prstClr val="white"/>
                </a:solidFill>
              </a:rPr>
              <a:t>40%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9808" y="5532107"/>
            <a:ext cx="992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prstClr val="black"/>
                </a:solidFill>
              </a:rPr>
              <a:t>of 15-year-olds</a:t>
            </a:r>
          </a:p>
          <a:p>
            <a:r>
              <a:rPr lang="en-GB" sz="900" b="1" dirty="0">
                <a:solidFill>
                  <a:prstClr val="black"/>
                </a:solidFill>
              </a:rPr>
              <a:t>drink alcohol</a:t>
            </a:r>
          </a:p>
          <a:p>
            <a:r>
              <a:rPr lang="en-GB" sz="900" b="1" dirty="0">
                <a:solidFill>
                  <a:prstClr val="black"/>
                </a:solidFill>
              </a:rPr>
              <a:t>once a week</a:t>
            </a:r>
            <a:endParaRPr lang="en-GB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5894736"/>
            <a:ext cx="840644" cy="8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47741" y="4091602"/>
            <a:ext cx="108243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LESS THAN HALF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of 11-15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year olds do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an hour of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exercise each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</a:rPr>
              <a:t>day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2166" y="5746029"/>
            <a:ext cx="11269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20% 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of 13-year-olds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drink alcohol</a:t>
            </a: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once a week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21049" y="260651"/>
            <a:ext cx="3636172" cy="817189"/>
            <a:chOff x="5508104" y="142694"/>
            <a:chExt cx="3636172" cy="817189"/>
          </a:xfrm>
        </p:grpSpPr>
        <p:pic>
          <p:nvPicPr>
            <p:cNvPr id="1033" name="Picture 9" descr="R:\CB N Drive\5.0 Transformation\Healthy London Partnership\00 Programmes\02 CYP\04 Communications\CYP graphics\white-teen-bo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88640"/>
              <a:ext cx="505426" cy="771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:\CB N Drive\5.0 Transformation\Healthy London Partnership\00 Programmes\02 CYP\04 Communications\CYP graphics\black-woman-w-chil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008" y="142694"/>
              <a:ext cx="899786" cy="817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R:\CB N Drive\5.0 Transformation\Healthy London Partnership\00 Programmes\02 CYP\04 Communications\CYP graphics\white-woman-w-pra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514" y="188640"/>
              <a:ext cx="975761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R:\CB N Drive\5.0 Transformation\Healthy London Partnership\00 Programmes\02 CYP\04 Communications\CYP graphics\white-teen-brunette-gir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207" y="198776"/>
              <a:ext cx="523569" cy="70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R:\CB N Drive\5.0 Transformation\Healthy London Partnership\00 Programmes\02 CYP\04 Communications\CYP graphics\white-woman-w-chil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739" y="188641"/>
              <a:ext cx="465212" cy="74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R:\CB N Drive\5.0 Transformation\Healthy London Partnership\00 Programmes\02 CYP\04 Communications\CYP graphics\black-man-w-pram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345" y="173782"/>
              <a:ext cx="1028931" cy="759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7" t="37124" r="29391" b="50249"/>
          <a:stretch/>
        </p:blipFill>
        <p:spPr bwMode="auto">
          <a:xfrm>
            <a:off x="4860034" y="3114683"/>
            <a:ext cx="154254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ular Callout 7"/>
          <p:cNvSpPr/>
          <p:nvPr/>
        </p:nvSpPr>
        <p:spPr>
          <a:xfrm rot="5400000">
            <a:off x="7185530" y="612769"/>
            <a:ext cx="1497476" cy="1901684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352807"/>
              <a:gd name="connsiteX1" fmla="*/ 204023 w 1224136"/>
              <a:gd name="connsiteY1" fmla="*/ 0 h 1352807"/>
              <a:gd name="connsiteX2" fmla="*/ 204023 w 1224136"/>
              <a:gd name="connsiteY2" fmla="*/ 0 h 1352807"/>
              <a:gd name="connsiteX3" fmla="*/ 510057 w 1224136"/>
              <a:gd name="connsiteY3" fmla="*/ 0 h 1352807"/>
              <a:gd name="connsiteX4" fmla="*/ 1224136 w 1224136"/>
              <a:gd name="connsiteY4" fmla="*/ 0 h 1352807"/>
              <a:gd name="connsiteX5" fmla="*/ 1224136 w 1224136"/>
              <a:gd name="connsiteY5" fmla="*/ 646848 h 1352807"/>
              <a:gd name="connsiteX6" fmla="*/ 1224136 w 1224136"/>
              <a:gd name="connsiteY6" fmla="*/ 646848 h 1352807"/>
              <a:gd name="connsiteX7" fmla="*/ 1224136 w 1224136"/>
              <a:gd name="connsiteY7" fmla="*/ 924069 h 1352807"/>
              <a:gd name="connsiteX8" fmla="*/ 1224136 w 1224136"/>
              <a:gd name="connsiteY8" fmla="*/ 1108883 h 1352807"/>
              <a:gd name="connsiteX9" fmla="*/ 510057 w 1224136"/>
              <a:gd name="connsiteY9" fmla="*/ 1108883 h 1352807"/>
              <a:gd name="connsiteX10" fmla="*/ 185136 w 1224136"/>
              <a:gd name="connsiteY10" fmla="*/ 1352807 h 1352807"/>
              <a:gd name="connsiteX11" fmla="*/ 156318 w 1224136"/>
              <a:gd name="connsiteY11" fmla="*/ 1100932 h 1352807"/>
              <a:gd name="connsiteX12" fmla="*/ 0 w 1224136"/>
              <a:gd name="connsiteY12" fmla="*/ 1108883 h 1352807"/>
              <a:gd name="connsiteX13" fmla="*/ 0 w 1224136"/>
              <a:gd name="connsiteY13" fmla="*/ 924069 h 1352807"/>
              <a:gd name="connsiteX14" fmla="*/ 0 w 1224136"/>
              <a:gd name="connsiteY14" fmla="*/ 646848 h 1352807"/>
              <a:gd name="connsiteX15" fmla="*/ 0 w 1224136"/>
              <a:gd name="connsiteY15" fmla="*/ 646848 h 1352807"/>
              <a:gd name="connsiteX16" fmla="*/ 0 w 1224136"/>
              <a:gd name="connsiteY16" fmla="*/ 0 h 1352807"/>
              <a:gd name="connsiteX0" fmla="*/ 4401 w 1228537"/>
              <a:gd name="connsiteY0" fmla="*/ 0 h 1370065"/>
              <a:gd name="connsiteX1" fmla="*/ 208424 w 1228537"/>
              <a:gd name="connsiteY1" fmla="*/ 0 h 1370065"/>
              <a:gd name="connsiteX2" fmla="*/ 208424 w 1228537"/>
              <a:gd name="connsiteY2" fmla="*/ 0 h 1370065"/>
              <a:gd name="connsiteX3" fmla="*/ 514458 w 1228537"/>
              <a:gd name="connsiteY3" fmla="*/ 0 h 1370065"/>
              <a:gd name="connsiteX4" fmla="*/ 1228537 w 1228537"/>
              <a:gd name="connsiteY4" fmla="*/ 0 h 1370065"/>
              <a:gd name="connsiteX5" fmla="*/ 1228537 w 1228537"/>
              <a:gd name="connsiteY5" fmla="*/ 646848 h 1370065"/>
              <a:gd name="connsiteX6" fmla="*/ 1228537 w 1228537"/>
              <a:gd name="connsiteY6" fmla="*/ 646848 h 1370065"/>
              <a:gd name="connsiteX7" fmla="*/ 1228537 w 1228537"/>
              <a:gd name="connsiteY7" fmla="*/ 924069 h 1370065"/>
              <a:gd name="connsiteX8" fmla="*/ 1228537 w 1228537"/>
              <a:gd name="connsiteY8" fmla="*/ 1108883 h 1370065"/>
              <a:gd name="connsiteX9" fmla="*/ 514458 w 1228537"/>
              <a:gd name="connsiteY9" fmla="*/ 1108883 h 1370065"/>
              <a:gd name="connsiteX10" fmla="*/ 0 w 1228537"/>
              <a:gd name="connsiteY10" fmla="*/ 1370065 h 1370065"/>
              <a:gd name="connsiteX11" fmla="*/ 160719 w 1228537"/>
              <a:gd name="connsiteY11" fmla="*/ 1100932 h 1370065"/>
              <a:gd name="connsiteX12" fmla="*/ 4401 w 1228537"/>
              <a:gd name="connsiteY12" fmla="*/ 1108883 h 1370065"/>
              <a:gd name="connsiteX13" fmla="*/ 4401 w 1228537"/>
              <a:gd name="connsiteY13" fmla="*/ 924069 h 1370065"/>
              <a:gd name="connsiteX14" fmla="*/ 4401 w 1228537"/>
              <a:gd name="connsiteY14" fmla="*/ 646848 h 1370065"/>
              <a:gd name="connsiteX15" fmla="*/ 4401 w 1228537"/>
              <a:gd name="connsiteY15" fmla="*/ 646848 h 1370065"/>
              <a:gd name="connsiteX16" fmla="*/ 4401 w 1228537"/>
              <a:gd name="connsiteY16" fmla="*/ 0 h 1370065"/>
              <a:gd name="connsiteX0" fmla="*/ 0 w 1224136"/>
              <a:gd name="connsiteY0" fmla="*/ 0 h 1375817"/>
              <a:gd name="connsiteX1" fmla="*/ 204023 w 1224136"/>
              <a:gd name="connsiteY1" fmla="*/ 0 h 1375817"/>
              <a:gd name="connsiteX2" fmla="*/ 204023 w 1224136"/>
              <a:gd name="connsiteY2" fmla="*/ 0 h 1375817"/>
              <a:gd name="connsiteX3" fmla="*/ 510057 w 1224136"/>
              <a:gd name="connsiteY3" fmla="*/ 0 h 1375817"/>
              <a:gd name="connsiteX4" fmla="*/ 1224136 w 1224136"/>
              <a:gd name="connsiteY4" fmla="*/ 0 h 1375817"/>
              <a:gd name="connsiteX5" fmla="*/ 1224136 w 1224136"/>
              <a:gd name="connsiteY5" fmla="*/ 646848 h 1375817"/>
              <a:gd name="connsiteX6" fmla="*/ 1224136 w 1224136"/>
              <a:gd name="connsiteY6" fmla="*/ 646848 h 1375817"/>
              <a:gd name="connsiteX7" fmla="*/ 1224136 w 1224136"/>
              <a:gd name="connsiteY7" fmla="*/ 924069 h 1375817"/>
              <a:gd name="connsiteX8" fmla="*/ 1224136 w 1224136"/>
              <a:gd name="connsiteY8" fmla="*/ 1108883 h 1375817"/>
              <a:gd name="connsiteX9" fmla="*/ 510057 w 1224136"/>
              <a:gd name="connsiteY9" fmla="*/ 1108883 h 1375817"/>
              <a:gd name="connsiteX10" fmla="*/ 97137 w 1224136"/>
              <a:gd name="connsiteY10" fmla="*/ 1375817 h 1375817"/>
              <a:gd name="connsiteX11" fmla="*/ 156318 w 1224136"/>
              <a:gd name="connsiteY11" fmla="*/ 1100932 h 1375817"/>
              <a:gd name="connsiteX12" fmla="*/ 0 w 1224136"/>
              <a:gd name="connsiteY12" fmla="*/ 1108883 h 1375817"/>
              <a:gd name="connsiteX13" fmla="*/ 0 w 1224136"/>
              <a:gd name="connsiteY13" fmla="*/ 924069 h 1375817"/>
              <a:gd name="connsiteX14" fmla="*/ 0 w 1224136"/>
              <a:gd name="connsiteY14" fmla="*/ 646848 h 1375817"/>
              <a:gd name="connsiteX15" fmla="*/ 0 w 1224136"/>
              <a:gd name="connsiteY15" fmla="*/ 646848 h 1375817"/>
              <a:gd name="connsiteX16" fmla="*/ 0 w 1224136"/>
              <a:gd name="connsiteY16" fmla="*/ 0 h 137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4136" h="1375817">
                <a:moveTo>
                  <a:pt x="0" y="0"/>
                </a:moveTo>
                <a:lnTo>
                  <a:pt x="204023" y="0"/>
                </a:lnTo>
                <a:lnTo>
                  <a:pt x="204023" y="0"/>
                </a:lnTo>
                <a:lnTo>
                  <a:pt x="510057" y="0"/>
                </a:lnTo>
                <a:lnTo>
                  <a:pt x="1224136" y="0"/>
                </a:lnTo>
                <a:lnTo>
                  <a:pt x="1224136" y="646848"/>
                </a:lnTo>
                <a:lnTo>
                  <a:pt x="1224136" y="646848"/>
                </a:lnTo>
                <a:lnTo>
                  <a:pt x="1224136" y="924069"/>
                </a:lnTo>
                <a:lnTo>
                  <a:pt x="1224136" y="1108883"/>
                </a:lnTo>
                <a:lnTo>
                  <a:pt x="510057" y="1108883"/>
                </a:lnTo>
                <a:lnTo>
                  <a:pt x="97137" y="1375817"/>
                </a:lnTo>
                <a:lnTo>
                  <a:pt x="156318" y="1100932"/>
                </a:lnTo>
                <a:lnTo>
                  <a:pt x="0" y="1108883"/>
                </a:lnTo>
                <a:lnTo>
                  <a:pt x="0" y="924069"/>
                </a:lnTo>
                <a:lnTo>
                  <a:pt x="0" y="646848"/>
                </a:lnTo>
                <a:lnTo>
                  <a:pt x="0" y="646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46" y="66499"/>
            <a:ext cx="8875809" cy="410177"/>
          </a:xfrm>
          <a:solidFill>
            <a:srgbClr val="0070C0"/>
          </a:solidFill>
          <a:ln>
            <a:solidFill>
              <a:srgbClr val="E32486"/>
            </a:solidFill>
          </a:ln>
        </p:spPr>
        <p:txBody>
          <a:bodyPr/>
          <a:lstStyle/>
          <a:p>
            <a:r>
              <a:rPr lang="en-GB" dirty="0" smtClean="0"/>
              <a:t>What do children, young people and families think? </a:t>
            </a:r>
            <a:endParaRPr lang="en-GB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843809" y="2179233"/>
            <a:ext cx="963668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 rot="5400000">
            <a:off x="4121025" y="4508477"/>
            <a:ext cx="1848055" cy="1897652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127498 w 1351634"/>
              <a:gd name="connsiteY0" fmla="*/ 0 h 1333603"/>
              <a:gd name="connsiteX1" fmla="*/ 331521 w 1351634"/>
              <a:gd name="connsiteY1" fmla="*/ 0 h 1333603"/>
              <a:gd name="connsiteX2" fmla="*/ 331521 w 1351634"/>
              <a:gd name="connsiteY2" fmla="*/ 0 h 1333603"/>
              <a:gd name="connsiteX3" fmla="*/ 637555 w 1351634"/>
              <a:gd name="connsiteY3" fmla="*/ 0 h 1333603"/>
              <a:gd name="connsiteX4" fmla="*/ 1351634 w 1351634"/>
              <a:gd name="connsiteY4" fmla="*/ 0 h 1333603"/>
              <a:gd name="connsiteX5" fmla="*/ 1351634 w 1351634"/>
              <a:gd name="connsiteY5" fmla="*/ 646848 h 1333603"/>
              <a:gd name="connsiteX6" fmla="*/ 1351634 w 1351634"/>
              <a:gd name="connsiteY6" fmla="*/ 646848 h 1333603"/>
              <a:gd name="connsiteX7" fmla="*/ 1351634 w 1351634"/>
              <a:gd name="connsiteY7" fmla="*/ 924069 h 1333603"/>
              <a:gd name="connsiteX8" fmla="*/ 1351634 w 1351634"/>
              <a:gd name="connsiteY8" fmla="*/ 1108883 h 1333603"/>
              <a:gd name="connsiteX9" fmla="*/ 637555 w 1351634"/>
              <a:gd name="connsiteY9" fmla="*/ 1108883 h 1333603"/>
              <a:gd name="connsiteX10" fmla="*/ 0 w 1351634"/>
              <a:gd name="connsiteY10" fmla="*/ 1333603 h 1333603"/>
              <a:gd name="connsiteX11" fmla="*/ 283816 w 1351634"/>
              <a:gd name="connsiteY11" fmla="*/ 1100932 h 1333603"/>
              <a:gd name="connsiteX12" fmla="*/ 127498 w 1351634"/>
              <a:gd name="connsiteY12" fmla="*/ 1108883 h 1333603"/>
              <a:gd name="connsiteX13" fmla="*/ 127498 w 1351634"/>
              <a:gd name="connsiteY13" fmla="*/ 924069 h 1333603"/>
              <a:gd name="connsiteX14" fmla="*/ 127498 w 1351634"/>
              <a:gd name="connsiteY14" fmla="*/ 646848 h 1333603"/>
              <a:gd name="connsiteX15" fmla="*/ 127498 w 1351634"/>
              <a:gd name="connsiteY15" fmla="*/ 646848 h 1333603"/>
              <a:gd name="connsiteX16" fmla="*/ 127498 w 1351634"/>
              <a:gd name="connsiteY16" fmla="*/ 0 h 133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1634" h="1333603">
                <a:moveTo>
                  <a:pt x="127498" y="0"/>
                </a:moveTo>
                <a:lnTo>
                  <a:pt x="331521" y="0"/>
                </a:lnTo>
                <a:lnTo>
                  <a:pt x="331521" y="0"/>
                </a:lnTo>
                <a:lnTo>
                  <a:pt x="637555" y="0"/>
                </a:lnTo>
                <a:lnTo>
                  <a:pt x="1351634" y="0"/>
                </a:lnTo>
                <a:lnTo>
                  <a:pt x="1351634" y="646848"/>
                </a:lnTo>
                <a:lnTo>
                  <a:pt x="1351634" y="646848"/>
                </a:lnTo>
                <a:lnTo>
                  <a:pt x="1351634" y="924069"/>
                </a:lnTo>
                <a:lnTo>
                  <a:pt x="1351634" y="1108883"/>
                </a:lnTo>
                <a:lnTo>
                  <a:pt x="637555" y="1108883"/>
                </a:lnTo>
                <a:lnTo>
                  <a:pt x="0" y="1333603"/>
                </a:lnTo>
                <a:lnTo>
                  <a:pt x="283816" y="1100932"/>
                </a:lnTo>
                <a:lnTo>
                  <a:pt x="127498" y="1108883"/>
                </a:lnTo>
                <a:lnTo>
                  <a:pt x="127498" y="924069"/>
                </a:lnTo>
                <a:lnTo>
                  <a:pt x="127498" y="646848"/>
                </a:lnTo>
                <a:lnTo>
                  <a:pt x="127498" y="646848"/>
                </a:lnTo>
                <a:lnTo>
                  <a:pt x="127498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2617" y="4748409"/>
            <a:ext cx="17624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I need </a:t>
            </a:r>
            <a:r>
              <a:rPr lang="en-GB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rapid access </a:t>
            </a:r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to someone I can talk to when I feel depressed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GB" sz="1600" dirty="0">
              <a:solidFill>
                <a:srgbClr val="3F3F3F"/>
              </a:solidFill>
            </a:endParaRPr>
          </a:p>
          <a:p>
            <a:endParaRPr lang="en-GB" sz="1600" dirty="0">
              <a:solidFill>
                <a:srgbClr val="3F3F3F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 rot="10800000">
            <a:off x="132075" y="3645355"/>
            <a:ext cx="2418490" cy="2114832"/>
          </a:xfrm>
          <a:custGeom>
            <a:avLst/>
            <a:gdLst>
              <a:gd name="connsiteX0" fmla="*/ 0 w 1366763"/>
              <a:gd name="connsiteY0" fmla="*/ 0 h 1504172"/>
              <a:gd name="connsiteX1" fmla="*/ 227794 w 1366763"/>
              <a:gd name="connsiteY1" fmla="*/ 0 h 1504172"/>
              <a:gd name="connsiteX2" fmla="*/ 227794 w 1366763"/>
              <a:gd name="connsiteY2" fmla="*/ 0 h 1504172"/>
              <a:gd name="connsiteX3" fmla="*/ 569485 w 1366763"/>
              <a:gd name="connsiteY3" fmla="*/ 0 h 1504172"/>
              <a:gd name="connsiteX4" fmla="*/ 1366763 w 1366763"/>
              <a:gd name="connsiteY4" fmla="*/ 0 h 1504172"/>
              <a:gd name="connsiteX5" fmla="*/ 1366763 w 1366763"/>
              <a:gd name="connsiteY5" fmla="*/ 877434 h 1504172"/>
              <a:gd name="connsiteX6" fmla="*/ 1366763 w 1366763"/>
              <a:gd name="connsiteY6" fmla="*/ 877434 h 1504172"/>
              <a:gd name="connsiteX7" fmla="*/ 1366763 w 1366763"/>
              <a:gd name="connsiteY7" fmla="*/ 1253477 h 1504172"/>
              <a:gd name="connsiteX8" fmla="*/ 1366763 w 1366763"/>
              <a:gd name="connsiteY8" fmla="*/ 1504172 h 1504172"/>
              <a:gd name="connsiteX9" fmla="*/ 569485 w 1366763"/>
              <a:gd name="connsiteY9" fmla="*/ 1504172 h 1504172"/>
              <a:gd name="connsiteX10" fmla="*/ 227794 w 1366763"/>
              <a:gd name="connsiteY10" fmla="*/ 1504172 h 1504172"/>
              <a:gd name="connsiteX11" fmla="*/ 227794 w 1366763"/>
              <a:gd name="connsiteY11" fmla="*/ 1504172 h 1504172"/>
              <a:gd name="connsiteX12" fmla="*/ 0 w 1366763"/>
              <a:gd name="connsiteY12" fmla="*/ 1504172 h 1504172"/>
              <a:gd name="connsiteX13" fmla="*/ 0 w 1366763"/>
              <a:gd name="connsiteY13" fmla="*/ 1253477 h 1504172"/>
              <a:gd name="connsiteX14" fmla="*/ -92598 w 1366763"/>
              <a:gd name="connsiteY14" fmla="*/ 1305952 h 1504172"/>
              <a:gd name="connsiteX15" fmla="*/ 0 w 1366763"/>
              <a:gd name="connsiteY15" fmla="*/ 877434 h 1504172"/>
              <a:gd name="connsiteX16" fmla="*/ 0 w 1366763"/>
              <a:gd name="connsiteY16" fmla="*/ 0 h 1504172"/>
              <a:gd name="connsiteX0" fmla="*/ 92598 w 1459361"/>
              <a:gd name="connsiteY0" fmla="*/ 0 h 1504172"/>
              <a:gd name="connsiteX1" fmla="*/ 320392 w 1459361"/>
              <a:gd name="connsiteY1" fmla="*/ 0 h 1504172"/>
              <a:gd name="connsiteX2" fmla="*/ 320392 w 1459361"/>
              <a:gd name="connsiteY2" fmla="*/ 0 h 1504172"/>
              <a:gd name="connsiteX3" fmla="*/ 662083 w 1459361"/>
              <a:gd name="connsiteY3" fmla="*/ 0 h 1504172"/>
              <a:gd name="connsiteX4" fmla="*/ 1459361 w 1459361"/>
              <a:gd name="connsiteY4" fmla="*/ 0 h 1504172"/>
              <a:gd name="connsiteX5" fmla="*/ 1459361 w 1459361"/>
              <a:gd name="connsiteY5" fmla="*/ 877434 h 1504172"/>
              <a:gd name="connsiteX6" fmla="*/ 1459361 w 1459361"/>
              <a:gd name="connsiteY6" fmla="*/ 877434 h 1504172"/>
              <a:gd name="connsiteX7" fmla="*/ 1459361 w 1459361"/>
              <a:gd name="connsiteY7" fmla="*/ 1253477 h 1504172"/>
              <a:gd name="connsiteX8" fmla="*/ 1459361 w 1459361"/>
              <a:gd name="connsiteY8" fmla="*/ 1504172 h 1504172"/>
              <a:gd name="connsiteX9" fmla="*/ 662083 w 1459361"/>
              <a:gd name="connsiteY9" fmla="*/ 1504172 h 1504172"/>
              <a:gd name="connsiteX10" fmla="*/ 320392 w 1459361"/>
              <a:gd name="connsiteY10" fmla="*/ 1504172 h 1504172"/>
              <a:gd name="connsiteX11" fmla="*/ 320392 w 1459361"/>
              <a:gd name="connsiteY11" fmla="*/ 1504172 h 1504172"/>
              <a:gd name="connsiteX12" fmla="*/ 92598 w 1459361"/>
              <a:gd name="connsiteY12" fmla="*/ 1504172 h 1504172"/>
              <a:gd name="connsiteX13" fmla="*/ 92598 w 1459361"/>
              <a:gd name="connsiteY13" fmla="*/ 1340941 h 1504172"/>
              <a:gd name="connsiteX14" fmla="*/ 0 w 1459361"/>
              <a:gd name="connsiteY14" fmla="*/ 1305952 h 1504172"/>
              <a:gd name="connsiteX15" fmla="*/ 92598 w 1459361"/>
              <a:gd name="connsiteY15" fmla="*/ 877434 h 1504172"/>
              <a:gd name="connsiteX16" fmla="*/ 92598 w 1459361"/>
              <a:gd name="connsiteY16" fmla="*/ 0 h 1504172"/>
              <a:gd name="connsiteX0" fmla="*/ 156208 w 1522971"/>
              <a:gd name="connsiteY0" fmla="*/ 0 h 1504172"/>
              <a:gd name="connsiteX1" fmla="*/ 384002 w 1522971"/>
              <a:gd name="connsiteY1" fmla="*/ 0 h 1504172"/>
              <a:gd name="connsiteX2" fmla="*/ 384002 w 1522971"/>
              <a:gd name="connsiteY2" fmla="*/ 0 h 1504172"/>
              <a:gd name="connsiteX3" fmla="*/ 725693 w 1522971"/>
              <a:gd name="connsiteY3" fmla="*/ 0 h 1504172"/>
              <a:gd name="connsiteX4" fmla="*/ 1522971 w 1522971"/>
              <a:gd name="connsiteY4" fmla="*/ 0 h 1504172"/>
              <a:gd name="connsiteX5" fmla="*/ 1522971 w 1522971"/>
              <a:gd name="connsiteY5" fmla="*/ 877434 h 1504172"/>
              <a:gd name="connsiteX6" fmla="*/ 1522971 w 1522971"/>
              <a:gd name="connsiteY6" fmla="*/ 877434 h 1504172"/>
              <a:gd name="connsiteX7" fmla="*/ 1522971 w 1522971"/>
              <a:gd name="connsiteY7" fmla="*/ 1253477 h 1504172"/>
              <a:gd name="connsiteX8" fmla="*/ 1522971 w 1522971"/>
              <a:gd name="connsiteY8" fmla="*/ 1504172 h 1504172"/>
              <a:gd name="connsiteX9" fmla="*/ 725693 w 1522971"/>
              <a:gd name="connsiteY9" fmla="*/ 1504172 h 1504172"/>
              <a:gd name="connsiteX10" fmla="*/ 384002 w 1522971"/>
              <a:gd name="connsiteY10" fmla="*/ 1504172 h 1504172"/>
              <a:gd name="connsiteX11" fmla="*/ 384002 w 1522971"/>
              <a:gd name="connsiteY11" fmla="*/ 1504172 h 1504172"/>
              <a:gd name="connsiteX12" fmla="*/ 156208 w 1522971"/>
              <a:gd name="connsiteY12" fmla="*/ 1504172 h 1504172"/>
              <a:gd name="connsiteX13" fmla="*/ 156208 w 1522971"/>
              <a:gd name="connsiteY13" fmla="*/ 1340941 h 1504172"/>
              <a:gd name="connsiteX14" fmla="*/ 0 w 1522971"/>
              <a:gd name="connsiteY14" fmla="*/ 1496783 h 1504172"/>
              <a:gd name="connsiteX15" fmla="*/ 156208 w 1522971"/>
              <a:gd name="connsiteY15" fmla="*/ 877434 h 1504172"/>
              <a:gd name="connsiteX16" fmla="*/ 156208 w 1522971"/>
              <a:gd name="connsiteY16" fmla="*/ 0 h 1504172"/>
              <a:gd name="connsiteX0" fmla="*/ 176997 w 1543760"/>
              <a:gd name="connsiteY0" fmla="*/ 0 h 1504172"/>
              <a:gd name="connsiteX1" fmla="*/ 404791 w 1543760"/>
              <a:gd name="connsiteY1" fmla="*/ 0 h 1504172"/>
              <a:gd name="connsiteX2" fmla="*/ 404791 w 1543760"/>
              <a:gd name="connsiteY2" fmla="*/ 0 h 1504172"/>
              <a:gd name="connsiteX3" fmla="*/ 746482 w 1543760"/>
              <a:gd name="connsiteY3" fmla="*/ 0 h 1504172"/>
              <a:gd name="connsiteX4" fmla="*/ 1543760 w 1543760"/>
              <a:gd name="connsiteY4" fmla="*/ 0 h 1504172"/>
              <a:gd name="connsiteX5" fmla="*/ 1543760 w 1543760"/>
              <a:gd name="connsiteY5" fmla="*/ 877434 h 1504172"/>
              <a:gd name="connsiteX6" fmla="*/ 1543760 w 1543760"/>
              <a:gd name="connsiteY6" fmla="*/ 877434 h 1504172"/>
              <a:gd name="connsiteX7" fmla="*/ 1543760 w 1543760"/>
              <a:gd name="connsiteY7" fmla="*/ 1253477 h 1504172"/>
              <a:gd name="connsiteX8" fmla="*/ 1543760 w 1543760"/>
              <a:gd name="connsiteY8" fmla="*/ 1504172 h 1504172"/>
              <a:gd name="connsiteX9" fmla="*/ 746482 w 1543760"/>
              <a:gd name="connsiteY9" fmla="*/ 1504172 h 1504172"/>
              <a:gd name="connsiteX10" fmla="*/ 404791 w 1543760"/>
              <a:gd name="connsiteY10" fmla="*/ 1504172 h 1504172"/>
              <a:gd name="connsiteX11" fmla="*/ 404791 w 1543760"/>
              <a:gd name="connsiteY11" fmla="*/ 1504172 h 1504172"/>
              <a:gd name="connsiteX12" fmla="*/ 176997 w 1543760"/>
              <a:gd name="connsiteY12" fmla="*/ 1504172 h 1504172"/>
              <a:gd name="connsiteX13" fmla="*/ 176997 w 1543760"/>
              <a:gd name="connsiteY13" fmla="*/ 1340941 h 1504172"/>
              <a:gd name="connsiteX14" fmla="*/ 0 w 1543760"/>
              <a:gd name="connsiteY14" fmla="*/ 1099661 h 1504172"/>
              <a:gd name="connsiteX15" fmla="*/ 176997 w 1543760"/>
              <a:gd name="connsiteY15" fmla="*/ 877434 h 1504172"/>
              <a:gd name="connsiteX16" fmla="*/ 176997 w 1543760"/>
              <a:gd name="connsiteY16" fmla="*/ 0 h 1504172"/>
              <a:gd name="connsiteX0" fmla="*/ 280940 w 1647703"/>
              <a:gd name="connsiteY0" fmla="*/ 0 h 1504172"/>
              <a:gd name="connsiteX1" fmla="*/ 508734 w 1647703"/>
              <a:gd name="connsiteY1" fmla="*/ 0 h 1504172"/>
              <a:gd name="connsiteX2" fmla="*/ 508734 w 1647703"/>
              <a:gd name="connsiteY2" fmla="*/ 0 h 1504172"/>
              <a:gd name="connsiteX3" fmla="*/ 850425 w 1647703"/>
              <a:gd name="connsiteY3" fmla="*/ 0 h 1504172"/>
              <a:gd name="connsiteX4" fmla="*/ 1647703 w 1647703"/>
              <a:gd name="connsiteY4" fmla="*/ 0 h 1504172"/>
              <a:gd name="connsiteX5" fmla="*/ 1647703 w 1647703"/>
              <a:gd name="connsiteY5" fmla="*/ 877434 h 1504172"/>
              <a:gd name="connsiteX6" fmla="*/ 1647703 w 1647703"/>
              <a:gd name="connsiteY6" fmla="*/ 877434 h 1504172"/>
              <a:gd name="connsiteX7" fmla="*/ 1647703 w 1647703"/>
              <a:gd name="connsiteY7" fmla="*/ 1253477 h 1504172"/>
              <a:gd name="connsiteX8" fmla="*/ 1647703 w 1647703"/>
              <a:gd name="connsiteY8" fmla="*/ 1504172 h 1504172"/>
              <a:gd name="connsiteX9" fmla="*/ 850425 w 1647703"/>
              <a:gd name="connsiteY9" fmla="*/ 1504172 h 1504172"/>
              <a:gd name="connsiteX10" fmla="*/ 508734 w 1647703"/>
              <a:gd name="connsiteY10" fmla="*/ 1504172 h 1504172"/>
              <a:gd name="connsiteX11" fmla="*/ 508734 w 1647703"/>
              <a:gd name="connsiteY11" fmla="*/ 1504172 h 1504172"/>
              <a:gd name="connsiteX12" fmla="*/ 280940 w 1647703"/>
              <a:gd name="connsiteY12" fmla="*/ 1504172 h 1504172"/>
              <a:gd name="connsiteX13" fmla="*/ 280940 w 1647703"/>
              <a:gd name="connsiteY13" fmla="*/ 1340941 h 1504172"/>
              <a:gd name="connsiteX14" fmla="*/ 0 w 1647703"/>
              <a:gd name="connsiteY14" fmla="*/ 776999 h 1504172"/>
              <a:gd name="connsiteX15" fmla="*/ 280940 w 1647703"/>
              <a:gd name="connsiteY15" fmla="*/ 877434 h 1504172"/>
              <a:gd name="connsiteX16" fmla="*/ 280940 w 1647703"/>
              <a:gd name="connsiteY16" fmla="*/ 0 h 1504172"/>
              <a:gd name="connsiteX0" fmla="*/ 322516 w 1689279"/>
              <a:gd name="connsiteY0" fmla="*/ 0 h 1504172"/>
              <a:gd name="connsiteX1" fmla="*/ 550310 w 1689279"/>
              <a:gd name="connsiteY1" fmla="*/ 0 h 1504172"/>
              <a:gd name="connsiteX2" fmla="*/ 550310 w 1689279"/>
              <a:gd name="connsiteY2" fmla="*/ 0 h 1504172"/>
              <a:gd name="connsiteX3" fmla="*/ 892001 w 1689279"/>
              <a:gd name="connsiteY3" fmla="*/ 0 h 1504172"/>
              <a:gd name="connsiteX4" fmla="*/ 1689279 w 1689279"/>
              <a:gd name="connsiteY4" fmla="*/ 0 h 1504172"/>
              <a:gd name="connsiteX5" fmla="*/ 1689279 w 1689279"/>
              <a:gd name="connsiteY5" fmla="*/ 877434 h 1504172"/>
              <a:gd name="connsiteX6" fmla="*/ 1689279 w 1689279"/>
              <a:gd name="connsiteY6" fmla="*/ 877434 h 1504172"/>
              <a:gd name="connsiteX7" fmla="*/ 1689279 w 1689279"/>
              <a:gd name="connsiteY7" fmla="*/ 1253477 h 1504172"/>
              <a:gd name="connsiteX8" fmla="*/ 1689279 w 1689279"/>
              <a:gd name="connsiteY8" fmla="*/ 1504172 h 1504172"/>
              <a:gd name="connsiteX9" fmla="*/ 892001 w 1689279"/>
              <a:gd name="connsiteY9" fmla="*/ 1504172 h 1504172"/>
              <a:gd name="connsiteX10" fmla="*/ 550310 w 1689279"/>
              <a:gd name="connsiteY10" fmla="*/ 1504172 h 1504172"/>
              <a:gd name="connsiteX11" fmla="*/ 550310 w 1689279"/>
              <a:gd name="connsiteY11" fmla="*/ 1504172 h 1504172"/>
              <a:gd name="connsiteX12" fmla="*/ 322516 w 1689279"/>
              <a:gd name="connsiteY12" fmla="*/ 1504172 h 1504172"/>
              <a:gd name="connsiteX13" fmla="*/ 322516 w 1689279"/>
              <a:gd name="connsiteY13" fmla="*/ 1340941 h 1504172"/>
              <a:gd name="connsiteX14" fmla="*/ 0 w 1689279"/>
              <a:gd name="connsiteY14" fmla="*/ 1455467 h 1504172"/>
              <a:gd name="connsiteX15" fmla="*/ 322516 w 1689279"/>
              <a:gd name="connsiteY15" fmla="*/ 877434 h 1504172"/>
              <a:gd name="connsiteX16" fmla="*/ 322516 w 1689279"/>
              <a:gd name="connsiteY16" fmla="*/ 0 h 15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89279" h="1504172">
                <a:moveTo>
                  <a:pt x="322516" y="0"/>
                </a:moveTo>
                <a:lnTo>
                  <a:pt x="550310" y="0"/>
                </a:lnTo>
                <a:lnTo>
                  <a:pt x="550310" y="0"/>
                </a:lnTo>
                <a:lnTo>
                  <a:pt x="892001" y="0"/>
                </a:lnTo>
                <a:lnTo>
                  <a:pt x="1689279" y="0"/>
                </a:lnTo>
                <a:lnTo>
                  <a:pt x="1689279" y="877434"/>
                </a:lnTo>
                <a:lnTo>
                  <a:pt x="1689279" y="877434"/>
                </a:lnTo>
                <a:lnTo>
                  <a:pt x="1689279" y="1253477"/>
                </a:lnTo>
                <a:lnTo>
                  <a:pt x="1689279" y="1504172"/>
                </a:lnTo>
                <a:lnTo>
                  <a:pt x="892001" y="1504172"/>
                </a:lnTo>
                <a:lnTo>
                  <a:pt x="550310" y="1504172"/>
                </a:lnTo>
                <a:lnTo>
                  <a:pt x="550310" y="1504172"/>
                </a:lnTo>
                <a:lnTo>
                  <a:pt x="322516" y="1504172"/>
                </a:lnTo>
                <a:lnTo>
                  <a:pt x="322516" y="1340941"/>
                </a:lnTo>
                <a:lnTo>
                  <a:pt x="0" y="1455467"/>
                </a:lnTo>
                <a:lnTo>
                  <a:pt x="322516" y="877434"/>
                </a:lnTo>
                <a:lnTo>
                  <a:pt x="32251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10802" y="990379"/>
            <a:ext cx="142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We need </a:t>
            </a:r>
            <a:r>
              <a:rPr lang="en-GB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easier access </a:t>
            </a:r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to healthcare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ectangular Callout 7"/>
          <p:cNvSpPr/>
          <p:nvPr/>
        </p:nvSpPr>
        <p:spPr>
          <a:xfrm rot="5400000">
            <a:off x="7567643" y="2697717"/>
            <a:ext cx="1222427" cy="1895568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71346 w 1295482"/>
              <a:gd name="connsiteY0" fmla="*/ 0 h 1323087"/>
              <a:gd name="connsiteX1" fmla="*/ 275369 w 1295482"/>
              <a:gd name="connsiteY1" fmla="*/ 0 h 1323087"/>
              <a:gd name="connsiteX2" fmla="*/ 275369 w 1295482"/>
              <a:gd name="connsiteY2" fmla="*/ 0 h 1323087"/>
              <a:gd name="connsiteX3" fmla="*/ 581403 w 1295482"/>
              <a:gd name="connsiteY3" fmla="*/ 0 h 1323087"/>
              <a:gd name="connsiteX4" fmla="*/ 1295482 w 1295482"/>
              <a:gd name="connsiteY4" fmla="*/ 0 h 1323087"/>
              <a:gd name="connsiteX5" fmla="*/ 1295482 w 1295482"/>
              <a:gd name="connsiteY5" fmla="*/ 646848 h 1323087"/>
              <a:gd name="connsiteX6" fmla="*/ 1295482 w 1295482"/>
              <a:gd name="connsiteY6" fmla="*/ 646848 h 1323087"/>
              <a:gd name="connsiteX7" fmla="*/ 1295482 w 1295482"/>
              <a:gd name="connsiteY7" fmla="*/ 924069 h 1323087"/>
              <a:gd name="connsiteX8" fmla="*/ 1295482 w 1295482"/>
              <a:gd name="connsiteY8" fmla="*/ 1108883 h 1323087"/>
              <a:gd name="connsiteX9" fmla="*/ 581403 w 1295482"/>
              <a:gd name="connsiteY9" fmla="*/ 1108883 h 1323087"/>
              <a:gd name="connsiteX10" fmla="*/ 0 w 1295482"/>
              <a:gd name="connsiteY10" fmla="*/ 1323087 h 1323087"/>
              <a:gd name="connsiteX11" fmla="*/ 227664 w 1295482"/>
              <a:gd name="connsiteY11" fmla="*/ 1100932 h 1323087"/>
              <a:gd name="connsiteX12" fmla="*/ 71346 w 1295482"/>
              <a:gd name="connsiteY12" fmla="*/ 1108883 h 1323087"/>
              <a:gd name="connsiteX13" fmla="*/ 71346 w 1295482"/>
              <a:gd name="connsiteY13" fmla="*/ 924069 h 1323087"/>
              <a:gd name="connsiteX14" fmla="*/ 71346 w 1295482"/>
              <a:gd name="connsiteY14" fmla="*/ 646848 h 1323087"/>
              <a:gd name="connsiteX15" fmla="*/ 71346 w 1295482"/>
              <a:gd name="connsiteY15" fmla="*/ 646848 h 1323087"/>
              <a:gd name="connsiteX16" fmla="*/ 71346 w 1295482"/>
              <a:gd name="connsiteY16" fmla="*/ 0 h 1323087"/>
              <a:gd name="connsiteX0" fmla="*/ 0 w 1224136"/>
              <a:gd name="connsiteY0" fmla="*/ 0 h 1345551"/>
              <a:gd name="connsiteX1" fmla="*/ 204023 w 1224136"/>
              <a:gd name="connsiteY1" fmla="*/ 0 h 1345551"/>
              <a:gd name="connsiteX2" fmla="*/ 204023 w 1224136"/>
              <a:gd name="connsiteY2" fmla="*/ 0 h 1345551"/>
              <a:gd name="connsiteX3" fmla="*/ 510057 w 1224136"/>
              <a:gd name="connsiteY3" fmla="*/ 0 h 1345551"/>
              <a:gd name="connsiteX4" fmla="*/ 1224136 w 1224136"/>
              <a:gd name="connsiteY4" fmla="*/ 0 h 1345551"/>
              <a:gd name="connsiteX5" fmla="*/ 1224136 w 1224136"/>
              <a:gd name="connsiteY5" fmla="*/ 646848 h 1345551"/>
              <a:gd name="connsiteX6" fmla="*/ 1224136 w 1224136"/>
              <a:gd name="connsiteY6" fmla="*/ 646848 h 1345551"/>
              <a:gd name="connsiteX7" fmla="*/ 1224136 w 1224136"/>
              <a:gd name="connsiteY7" fmla="*/ 924069 h 1345551"/>
              <a:gd name="connsiteX8" fmla="*/ 1224136 w 1224136"/>
              <a:gd name="connsiteY8" fmla="*/ 1108883 h 1345551"/>
              <a:gd name="connsiteX9" fmla="*/ 510057 w 1224136"/>
              <a:gd name="connsiteY9" fmla="*/ 1108883 h 1345551"/>
              <a:gd name="connsiteX10" fmla="*/ 135769 w 1224136"/>
              <a:gd name="connsiteY10" fmla="*/ 1345551 h 1345551"/>
              <a:gd name="connsiteX11" fmla="*/ 156318 w 1224136"/>
              <a:gd name="connsiteY11" fmla="*/ 1100932 h 1345551"/>
              <a:gd name="connsiteX12" fmla="*/ 0 w 1224136"/>
              <a:gd name="connsiteY12" fmla="*/ 1108883 h 1345551"/>
              <a:gd name="connsiteX13" fmla="*/ 0 w 1224136"/>
              <a:gd name="connsiteY13" fmla="*/ 924069 h 1345551"/>
              <a:gd name="connsiteX14" fmla="*/ 0 w 1224136"/>
              <a:gd name="connsiteY14" fmla="*/ 646848 h 1345551"/>
              <a:gd name="connsiteX15" fmla="*/ 0 w 1224136"/>
              <a:gd name="connsiteY15" fmla="*/ 646848 h 1345551"/>
              <a:gd name="connsiteX16" fmla="*/ 0 w 1224136"/>
              <a:gd name="connsiteY16" fmla="*/ 0 h 134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4136" h="1345551">
                <a:moveTo>
                  <a:pt x="0" y="0"/>
                </a:moveTo>
                <a:lnTo>
                  <a:pt x="204023" y="0"/>
                </a:lnTo>
                <a:lnTo>
                  <a:pt x="204023" y="0"/>
                </a:lnTo>
                <a:lnTo>
                  <a:pt x="510057" y="0"/>
                </a:lnTo>
                <a:lnTo>
                  <a:pt x="1224136" y="0"/>
                </a:lnTo>
                <a:lnTo>
                  <a:pt x="1224136" y="646848"/>
                </a:lnTo>
                <a:lnTo>
                  <a:pt x="1224136" y="646848"/>
                </a:lnTo>
                <a:lnTo>
                  <a:pt x="1224136" y="924069"/>
                </a:lnTo>
                <a:lnTo>
                  <a:pt x="1224136" y="1108883"/>
                </a:lnTo>
                <a:lnTo>
                  <a:pt x="510057" y="1108883"/>
                </a:lnTo>
                <a:lnTo>
                  <a:pt x="135769" y="1345551"/>
                </a:lnTo>
                <a:lnTo>
                  <a:pt x="156318" y="1100932"/>
                </a:lnTo>
                <a:lnTo>
                  <a:pt x="0" y="1108883"/>
                </a:lnTo>
                <a:lnTo>
                  <a:pt x="0" y="924069"/>
                </a:lnTo>
                <a:lnTo>
                  <a:pt x="0" y="646848"/>
                </a:lnTo>
                <a:lnTo>
                  <a:pt x="0" y="646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00440" y="3189669"/>
            <a:ext cx="1541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Services are </a:t>
            </a:r>
            <a:r>
              <a:rPr lang="en-US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not joined up </a:t>
            </a:r>
          </a:p>
        </p:txBody>
      </p:sp>
      <p:sp>
        <p:nvSpPr>
          <p:cNvPr id="41" name="Rectangular Callout 7"/>
          <p:cNvSpPr/>
          <p:nvPr/>
        </p:nvSpPr>
        <p:spPr>
          <a:xfrm rot="5400000">
            <a:off x="1465500" y="660997"/>
            <a:ext cx="1406259" cy="1957228"/>
          </a:xfrm>
          <a:custGeom>
            <a:avLst/>
            <a:gdLst>
              <a:gd name="connsiteX0" fmla="*/ 0 w 1224136"/>
              <a:gd name="connsiteY0" fmla="*/ 0 h 1108883"/>
              <a:gd name="connsiteX1" fmla="*/ 204023 w 1224136"/>
              <a:gd name="connsiteY1" fmla="*/ 0 h 1108883"/>
              <a:gd name="connsiteX2" fmla="*/ 204023 w 1224136"/>
              <a:gd name="connsiteY2" fmla="*/ 0 h 1108883"/>
              <a:gd name="connsiteX3" fmla="*/ 510057 w 1224136"/>
              <a:gd name="connsiteY3" fmla="*/ 0 h 1108883"/>
              <a:gd name="connsiteX4" fmla="*/ 1224136 w 1224136"/>
              <a:gd name="connsiteY4" fmla="*/ 0 h 1108883"/>
              <a:gd name="connsiteX5" fmla="*/ 1224136 w 1224136"/>
              <a:gd name="connsiteY5" fmla="*/ 646848 h 1108883"/>
              <a:gd name="connsiteX6" fmla="*/ 1224136 w 1224136"/>
              <a:gd name="connsiteY6" fmla="*/ 646848 h 1108883"/>
              <a:gd name="connsiteX7" fmla="*/ 1224136 w 1224136"/>
              <a:gd name="connsiteY7" fmla="*/ 924069 h 1108883"/>
              <a:gd name="connsiteX8" fmla="*/ 1224136 w 1224136"/>
              <a:gd name="connsiteY8" fmla="*/ 1108883 h 1108883"/>
              <a:gd name="connsiteX9" fmla="*/ 510057 w 1224136"/>
              <a:gd name="connsiteY9" fmla="*/ 1108883 h 1108883"/>
              <a:gd name="connsiteX10" fmla="*/ 191369 w 1224136"/>
              <a:gd name="connsiteY10" fmla="*/ 1283776 h 1108883"/>
              <a:gd name="connsiteX11" fmla="*/ 204023 w 1224136"/>
              <a:gd name="connsiteY11" fmla="*/ 1108883 h 1108883"/>
              <a:gd name="connsiteX12" fmla="*/ 0 w 1224136"/>
              <a:gd name="connsiteY12" fmla="*/ 1108883 h 1108883"/>
              <a:gd name="connsiteX13" fmla="*/ 0 w 1224136"/>
              <a:gd name="connsiteY13" fmla="*/ 924069 h 1108883"/>
              <a:gd name="connsiteX14" fmla="*/ 0 w 1224136"/>
              <a:gd name="connsiteY14" fmla="*/ 646848 h 1108883"/>
              <a:gd name="connsiteX15" fmla="*/ 0 w 1224136"/>
              <a:gd name="connsiteY15" fmla="*/ 646848 h 1108883"/>
              <a:gd name="connsiteX16" fmla="*/ 0 w 1224136"/>
              <a:gd name="connsiteY16" fmla="*/ 0 h 1108883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91369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283776"/>
              <a:gd name="connsiteX1" fmla="*/ 204023 w 1224136"/>
              <a:gd name="connsiteY1" fmla="*/ 0 h 1283776"/>
              <a:gd name="connsiteX2" fmla="*/ 204023 w 1224136"/>
              <a:gd name="connsiteY2" fmla="*/ 0 h 1283776"/>
              <a:gd name="connsiteX3" fmla="*/ 510057 w 1224136"/>
              <a:gd name="connsiteY3" fmla="*/ 0 h 1283776"/>
              <a:gd name="connsiteX4" fmla="*/ 1224136 w 1224136"/>
              <a:gd name="connsiteY4" fmla="*/ 0 h 1283776"/>
              <a:gd name="connsiteX5" fmla="*/ 1224136 w 1224136"/>
              <a:gd name="connsiteY5" fmla="*/ 646848 h 1283776"/>
              <a:gd name="connsiteX6" fmla="*/ 1224136 w 1224136"/>
              <a:gd name="connsiteY6" fmla="*/ 646848 h 1283776"/>
              <a:gd name="connsiteX7" fmla="*/ 1224136 w 1224136"/>
              <a:gd name="connsiteY7" fmla="*/ 924069 h 1283776"/>
              <a:gd name="connsiteX8" fmla="*/ 1224136 w 1224136"/>
              <a:gd name="connsiteY8" fmla="*/ 1108883 h 1283776"/>
              <a:gd name="connsiteX9" fmla="*/ 510057 w 1224136"/>
              <a:gd name="connsiteY9" fmla="*/ 1108883 h 1283776"/>
              <a:gd name="connsiteX10" fmla="*/ 103905 w 1224136"/>
              <a:gd name="connsiteY10" fmla="*/ 1283776 h 1283776"/>
              <a:gd name="connsiteX11" fmla="*/ 156318 w 1224136"/>
              <a:gd name="connsiteY11" fmla="*/ 1100932 h 1283776"/>
              <a:gd name="connsiteX12" fmla="*/ 0 w 1224136"/>
              <a:gd name="connsiteY12" fmla="*/ 1108883 h 1283776"/>
              <a:gd name="connsiteX13" fmla="*/ 0 w 1224136"/>
              <a:gd name="connsiteY13" fmla="*/ 924069 h 1283776"/>
              <a:gd name="connsiteX14" fmla="*/ 0 w 1224136"/>
              <a:gd name="connsiteY14" fmla="*/ 646848 h 1283776"/>
              <a:gd name="connsiteX15" fmla="*/ 0 w 1224136"/>
              <a:gd name="connsiteY15" fmla="*/ 646848 h 1283776"/>
              <a:gd name="connsiteX16" fmla="*/ 0 w 1224136"/>
              <a:gd name="connsiteY16" fmla="*/ 0 h 1283776"/>
              <a:gd name="connsiteX0" fmla="*/ 0 w 1224136"/>
              <a:gd name="connsiteY0" fmla="*/ 0 h 1331585"/>
              <a:gd name="connsiteX1" fmla="*/ 204023 w 1224136"/>
              <a:gd name="connsiteY1" fmla="*/ 0 h 1331585"/>
              <a:gd name="connsiteX2" fmla="*/ 204023 w 1224136"/>
              <a:gd name="connsiteY2" fmla="*/ 0 h 1331585"/>
              <a:gd name="connsiteX3" fmla="*/ 510057 w 1224136"/>
              <a:gd name="connsiteY3" fmla="*/ 0 h 1331585"/>
              <a:gd name="connsiteX4" fmla="*/ 1224136 w 1224136"/>
              <a:gd name="connsiteY4" fmla="*/ 0 h 1331585"/>
              <a:gd name="connsiteX5" fmla="*/ 1224136 w 1224136"/>
              <a:gd name="connsiteY5" fmla="*/ 646848 h 1331585"/>
              <a:gd name="connsiteX6" fmla="*/ 1224136 w 1224136"/>
              <a:gd name="connsiteY6" fmla="*/ 646848 h 1331585"/>
              <a:gd name="connsiteX7" fmla="*/ 1224136 w 1224136"/>
              <a:gd name="connsiteY7" fmla="*/ 924069 h 1331585"/>
              <a:gd name="connsiteX8" fmla="*/ 1224136 w 1224136"/>
              <a:gd name="connsiteY8" fmla="*/ 1108883 h 1331585"/>
              <a:gd name="connsiteX9" fmla="*/ 510057 w 1224136"/>
              <a:gd name="connsiteY9" fmla="*/ 1108883 h 1331585"/>
              <a:gd name="connsiteX10" fmla="*/ 380522 w 1224136"/>
              <a:gd name="connsiteY10" fmla="*/ 1331585 h 1331585"/>
              <a:gd name="connsiteX11" fmla="*/ 156318 w 1224136"/>
              <a:gd name="connsiteY11" fmla="*/ 1100932 h 1331585"/>
              <a:gd name="connsiteX12" fmla="*/ 0 w 1224136"/>
              <a:gd name="connsiteY12" fmla="*/ 1108883 h 1331585"/>
              <a:gd name="connsiteX13" fmla="*/ 0 w 1224136"/>
              <a:gd name="connsiteY13" fmla="*/ 924069 h 1331585"/>
              <a:gd name="connsiteX14" fmla="*/ 0 w 1224136"/>
              <a:gd name="connsiteY14" fmla="*/ 646848 h 1331585"/>
              <a:gd name="connsiteX15" fmla="*/ 0 w 1224136"/>
              <a:gd name="connsiteY15" fmla="*/ 646848 h 1331585"/>
              <a:gd name="connsiteX16" fmla="*/ 0 w 1224136"/>
              <a:gd name="connsiteY16" fmla="*/ 0 h 1331585"/>
              <a:gd name="connsiteX0" fmla="*/ 0 w 1224136"/>
              <a:gd name="connsiteY0" fmla="*/ 0 h 1331585"/>
              <a:gd name="connsiteX1" fmla="*/ 204023 w 1224136"/>
              <a:gd name="connsiteY1" fmla="*/ 0 h 1331585"/>
              <a:gd name="connsiteX2" fmla="*/ 204023 w 1224136"/>
              <a:gd name="connsiteY2" fmla="*/ 0 h 1331585"/>
              <a:gd name="connsiteX3" fmla="*/ 510057 w 1224136"/>
              <a:gd name="connsiteY3" fmla="*/ 0 h 1331585"/>
              <a:gd name="connsiteX4" fmla="*/ 1224136 w 1224136"/>
              <a:gd name="connsiteY4" fmla="*/ 0 h 1331585"/>
              <a:gd name="connsiteX5" fmla="*/ 1224136 w 1224136"/>
              <a:gd name="connsiteY5" fmla="*/ 646848 h 1331585"/>
              <a:gd name="connsiteX6" fmla="*/ 1224136 w 1224136"/>
              <a:gd name="connsiteY6" fmla="*/ 646848 h 1331585"/>
              <a:gd name="connsiteX7" fmla="*/ 1224136 w 1224136"/>
              <a:gd name="connsiteY7" fmla="*/ 924069 h 1331585"/>
              <a:gd name="connsiteX8" fmla="*/ 1224136 w 1224136"/>
              <a:gd name="connsiteY8" fmla="*/ 1108883 h 1331585"/>
              <a:gd name="connsiteX9" fmla="*/ 510057 w 1224136"/>
              <a:gd name="connsiteY9" fmla="*/ 1108883 h 1331585"/>
              <a:gd name="connsiteX10" fmla="*/ 380522 w 1224136"/>
              <a:gd name="connsiteY10" fmla="*/ 1331585 h 1331585"/>
              <a:gd name="connsiteX11" fmla="*/ 164454 w 1224136"/>
              <a:gd name="connsiteY11" fmla="*/ 1121421 h 1331585"/>
              <a:gd name="connsiteX12" fmla="*/ 0 w 1224136"/>
              <a:gd name="connsiteY12" fmla="*/ 1108883 h 1331585"/>
              <a:gd name="connsiteX13" fmla="*/ 0 w 1224136"/>
              <a:gd name="connsiteY13" fmla="*/ 924069 h 1331585"/>
              <a:gd name="connsiteX14" fmla="*/ 0 w 1224136"/>
              <a:gd name="connsiteY14" fmla="*/ 646848 h 1331585"/>
              <a:gd name="connsiteX15" fmla="*/ 0 w 1224136"/>
              <a:gd name="connsiteY15" fmla="*/ 646848 h 1331585"/>
              <a:gd name="connsiteX16" fmla="*/ 0 w 1224136"/>
              <a:gd name="connsiteY16" fmla="*/ 0 h 1331585"/>
              <a:gd name="connsiteX0" fmla="*/ 0 w 1224136"/>
              <a:gd name="connsiteY0" fmla="*/ 0 h 1385207"/>
              <a:gd name="connsiteX1" fmla="*/ 204023 w 1224136"/>
              <a:gd name="connsiteY1" fmla="*/ 0 h 1385207"/>
              <a:gd name="connsiteX2" fmla="*/ 204023 w 1224136"/>
              <a:gd name="connsiteY2" fmla="*/ 0 h 1385207"/>
              <a:gd name="connsiteX3" fmla="*/ 510057 w 1224136"/>
              <a:gd name="connsiteY3" fmla="*/ 0 h 1385207"/>
              <a:gd name="connsiteX4" fmla="*/ 1224136 w 1224136"/>
              <a:gd name="connsiteY4" fmla="*/ 0 h 1385207"/>
              <a:gd name="connsiteX5" fmla="*/ 1224136 w 1224136"/>
              <a:gd name="connsiteY5" fmla="*/ 646848 h 1385207"/>
              <a:gd name="connsiteX6" fmla="*/ 1224136 w 1224136"/>
              <a:gd name="connsiteY6" fmla="*/ 646848 h 1385207"/>
              <a:gd name="connsiteX7" fmla="*/ 1224136 w 1224136"/>
              <a:gd name="connsiteY7" fmla="*/ 924069 h 1385207"/>
              <a:gd name="connsiteX8" fmla="*/ 1224136 w 1224136"/>
              <a:gd name="connsiteY8" fmla="*/ 1108883 h 1385207"/>
              <a:gd name="connsiteX9" fmla="*/ 510057 w 1224136"/>
              <a:gd name="connsiteY9" fmla="*/ 1108883 h 1385207"/>
              <a:gd name="connsiteX10" fmla="*/ 185263 w 1224136"/>
              <a:gd name="connsiteY10" fmla="*/ 1385207 h 1385207"/>
              <a:gd name="connsiteX11" fmla="*/ 164454 w 1224136"/>
              <a:gd name="connsiteY11" fmla="*/ 1121421 h 1385207"/>
              <a:gd name="connsiteX12" fmla="*/ 0 w 1224136"/>
              <a:gd name="connsiteY12" fmla="*/ 1108883 h 1385207"/>
              <a:gd name="connsiteX13" fmla="*/ 0 w 1224136"/>
              <a:gd name="connsiteY13" fmla="*/ 924069 h 1385207"/>
              <a:gd name="connsiteX14" fmla="*/ 0 w 1224136"/>
              <a:gd name="connsiteY14" fmla="*/ 646848 h 1385207"/>
              <a:gd name="connsiteX15" fmla="*/ 0 w 1224136"/>
              <a:gd name="connsiteY15" fmla="*/ 646848 h 1385207"/>
              <a:gd name="connsiteX16" fmla="*/ 0 w 1224136"/>
              <a:gd name="connsiteY16" fmla="*/ 0 h 1385207"/>
              <a:gd name="connsiteX0" fmla="*/ 0 w 1224136"/>
              <a:gd name="connsiteY0" fmla="*/ 0 h 1323928"/>
              <a:gd name="connsiteX1" fmla="*/ 204023 w 1224136"/>
              <a:gd name="connsiteY1" fmla="*/ 0 h 1323928"/>
              <a:gd name="connsiteX2" fmla="*/ 204023 w 1224136"/>
              <a:gd name="connsiteY2" fmla="*/ 0 h 1323928"/>
              <a:gd name="connsiteX3" fmla="*/ 510057 w 1224136"/>
              <a:gd name="connsiteY3" fmla="*/ 0 h 1323928"/>
              <a:gd name="connsiteX4" fmla="*/ 1224136 w 1224136"/>
              <a:gd name="connsiteY4" fmla="*/ 0 h 1323928"/>
              <a:gd name="connsiteX5" fmla="*/ 1224136 w 1224136"/>
              <a:gd name="connsiteY5" fmla="*/ 646848 h 1323928"/>
              <a:gd name="connsiteX6" fmla="*/ 1224136 w 1224136"/>
              <a:gd name="connsiteY6" fmla="*/ 646848 h 1323928"/>
              <a:gd name="connsiteX7" fmla="*/ 1224136 w 1224136"/>
              <a:gd name="connsiteY7" fmla="*/ 924069 h 1323928"/>
              <a:gd name="connsiteX8" fmla="*/ 1224136 w 1224136"/>
              <a:gd name="connsiteY8" fmla="*/ 1108883 h 1323928"/>
              <a:gd name="connsiteX9" fmla="*/ 510057 w 1224136"/>
              <a:gd name="connsiteY9" fmla="*/ 1108883 h 1323928"/>
              <a:gd name="connsiteX10" fmla="*/ 673412 w 1224136"/>
              <a:gd name="connsiteY10" fmla="*/ 1323928 h 1323928"/>
              <a:gd name="connsiteX11" fmla="*/ 164454 w 1224136"/>
              <a:gd name="connsiteY11" fmla="*/ 1121421 h 1323928"/>
              <a:gd name="connsiteX12" fmla="*/ 0 w 1224136"/>
              <a:gd name="connsiteY12" fmla="*/ 1108883 h 1323928"/>
              <a:gd name="connsiteX13" fmla="*/ 0 w 1224136"/>
              <a:gd name="connsiteY13" fmla="*/ 924069 h 1323928"/>
              <a:gd name="connsiteX14" fmla="*/ 0 w 1224136"/>
              <a:gd name="connsiteY14" fmla="*/ 646848 h 1323928"/>
              <a:gd name="connsiteX15" fmla="*/ 0 w 1224136"/>
              <a:gd name="connsiteY15" fmla="*/ 646848 h 1323928"/>
              <a:gd name="connsiteX16" fmla="*/ 0 w 1224136"/>
              <a:gd name="connsiteY16" fmla="*/ 0 h 1323928"/>
              <a:gd name="connsiteX0" fmla="*/ 0 w 1224136"/>
              <a:gd name="connsiteY0" fmla="*/ 0 h 1323928"/>
              <a:gd name="connsiteX1" fmla="*/ 204023 w 1224136"/>
              <a:gd name="connsiteY1" fmla="*/ 0 h 1323928"/>
              <a:gd name="connsiteX2" fmla="*/ 204023 w 1224136"/>
              <a:gd name="connsiteY2" fmla="*/ 0 h 1323928"/>
              <a:gd name="connsiteX3" fmla="*/ 510057 w 1224136"/>
              <a:gd name="connsiteY3" fmla="*/ 0 h 1323928"/>
              <a:gd name="connsiteX4" fmla="*/ 1224136 w 1224136"/>
              <a:gd name="connsiteY4" fmla="*/ 0 h 1323928"/>
              <a:gd name="connsiteX5" fmla="*/ 1224136 w 1224136"/>
              <a:gd name="connsiteY5" fmla="*/ 646848 h 1323928"/>
              <a:gd name="connsiteX6" fmla="*/ 1224136 w 1224136"/>
              <a:gd name="connsiteY6" fmla="*/ 646848 h 1323928"/>
              <a:gd name="connsiteX7" fmla="*/ 1224136 w 1224136"/>
              <a:gd name="connsiteY7" fmla="*/ 924069 h 1323928"/>
              <a:gd name="connsiteX8" fmla="*/ 1224136 w 1224136"/>
              <a:gd name="connsiteY8" fmla="*/ 1108883 h 1323928"/>
              <a:gd name="connsiteX9" fmla="*/ 916848 w 1224136"/>
              <a:gd name="connsiteY9" fmla="*/ 1108883 h 1323928"/>
              <a:gd name="connsiteX10" fmla="*/ 673412 w 1224136"/>
              <a:gd name="connsiteY10" fmla="*/ 1323928 h 1323928"/>
              <a:gd name="connsiteX11" fmla="*/ 164454 w 1224136"/>
              <a:gd name="connsiteY11" fmla="*/ 1121421 h 1323928"/>
              <a:gd name="connsiteX12" fmla="*/ 0 w 1224136"/>
              <a:gd name="connsiteY12" fmla="*/ 1108883 h 1323928"/>
              <a:gd name="connsiteX13" fmla="*/ 0 w 1224136"/>
              <a:gd name="connsiteY13" fmla="*/ 924069 h 1323928"/>
              <a:gd name="connsiteX14" fmla="*/ 0 w 1224136"/>
              <a:gd name="connsiteY14" fmla="*/ 646848 h 1323928"/>
              <a:gd name="connsiteX15" fmla="*/ 0 w 1224136"/>
              <a:gd name="connsiteY15" fmla="*/ 646848 h 1323928"/>
              <a:gd name="connsiteX16" fmla="*/ 0 w 1224136"/>
              <a:gd name="connsiteY16" fmla="*/ 0 h 1323928"/>
              <a:gd name="connsiteX0" fmla="*/ 0 w 1224136"/>
              <a:gd name="connsiteY0" fmla="*/ 0 h 1323928"/>
              <a:gd name="connsiteX1" fmla="*/ 204023 w 1224136"/>
              <a:gd name="connsiteY1" fmla="*/ 0 h 1323928"/>
              <a:gd name="connsiteX2" fmla="*/ 204023 w 1224136"/>
              <a:gd name="connsiteY2" fmla="*/ 0 h 1323928"/>
              <a:gd name="connsiteX3" fmla="*/ 510057 w 1224136"/>
              <a:gd name="connsiteY3" fmla="*/ 0 h 1323928"/>
              <a:gd name="connsiteX4" fmla="*/ 1224136 w 1224136"/>
              <a:gd name="connsiteY4" fmla="*/ 0 h 1323928"/>
              <a:gd name="connsiteX5" fmla="*/ 1224136 w 1224136"/>
              <a:gd name="connsiteY5" fmla="*/ 646848 h 1323928"/>
              <a:gd name="connsiteX6" fmla="*/ 1224136 w 1224136"/>
              <a:gd name="connsiteY6" fmla="*/ 646848 h 1323928"/>
              <a:gd name="connsiteX7" fmla="*/ 1224136 w 1224136"/>
              <a:gd name="connsiteY7" fmla="*/ 924069 h 1323928"/>
              <a:gd name="connsiteX8" fmla="*/ 1224136 w 1224136"/>
              <a:gd name="connsiteY8" fmla="*/ 1108883 h 1323928"/>
              <a:gd name="connsiteX9" fmla="*/ 916848 w 1224136"/>
              <a:gd name="connsiteY9" fmla="*/ 1108883 h 1323928"/>
              <a:gd name="connsiteX10" fmla="*/ 673412 w 1224136"/>
              <a:gd name="connsiteY10" fmla="*/ 1323928 h 1323928"/>
              <a:gd name="connsiteX11" fmla="*/ 644466 w 1224136"/>
              <a:gd name="connsiteY11" fmla="*/ 1121421 h 1323928"/>
              <a:gd name="connsiteX12" fmla="*/ 0 w 1224136"/>
              <a:gd name="connsiteY12" fmla="*/ 1108883 h 1323928"/>
              <a:gd name="connsiteX13" fmla="*/ 0 w 1224136"/>
              <a:gd name="connsiteY13" fmla="*/ 924069 h 1323928"/>
              <a:gd name="connsiteX14" fmla="*/ 0 w 1224136"/>
              <a:gd name="connsiteY14" fmla="*/ 646848 h 1323928"/>
              <a:gd name="connsiteX15" fmla="*/ 0 w 1224136"/>
              <a:gd name="connsiteY15" fmla="*/ 646848 h 1323928"/>
              <a:gd name="connsiteX16" fmla="*/ 0 w 1224136"/>
              <a:gd name="connsiteY16" fmla="*/ 0 h 1323928"/>
              <a:gd name="connsiteX0" fmla="*/ 0 w 1224136"/>
              <a:gd name="connsiteY0" fmla="*/ 0 h 1369890"/>
              <a:gd name="connsiteX1" fmla="*/ 204023 w 1224136"/>
              <a:gd name="connsiteY1" fmla="*/ 0 h 1369890"/>
              <a:gd name="connsiteX2" fmla="*/ 204023 w 1224136"/>
              <a:gd name="connsiteY2" fmla="*/ 0 h 1369890"/>
              <a:gd name="connsiteX3" fmla="*/ 510057 w 1224136"/>
              <a:gd name="connsiteY3" fmla="*/ 0 h 1369890"/>
              <a:gd name="connsiteX4" fmla="*/ 1224136 w 1224136"/>
              <a:gd name="connsiteY4" fmla="*/ 0 h 1369890"/>
              <a:gd name="connsiteX5" fmla="*/ 1224136 w 1224136"/>
              <a:gd name="connsiteY5" fmla="*/ 646848 h 1369890"/>
              <a:gd name="connsiteX6" fmla="*/ 1224136 w 1224136"/>
              <a:gd name="connsiteY6" fmla="*/ 646848 h 1369890"/>
              <a:gd name="connsiteX7" fmla="*/ 1224136 w 1224136"/>
              <a:gd name="connsiteY7" fmla="*/ 924069 h 1369890"/>
              <a:gd name="connsiteX8" fmla="*/ 1224136 w 1224136"/>
              <a:gd name="connsiteY8" fmla="*/ 1108883 h 1369890"/>
              <a:gd name="connsiteX9" fmla="*/ 916848 w 1224136"/>
              <a:gd name="connsiteY9" fmla="*/ 1108883 h 1369890"/>
              <a:gd name="connsiteX10" fmla="*/ 909351 w 1224136"/>
              <a:gd name="connsiteY10" fmla="*/ 1369890 h 1369890"/>
              <a:gd name="connsiteX11" fmla="*/ 644466 w 1224136"/>
              <a:gd name="connsiteY11" fmla="*/ 1121421 h 1369890"/>
              <a:gd name="connsiteX12" fmla="*/ 0 w 1224136"/>
              <a:gd name="connsiteY12" fmla="*/ 1108883 h 1369890"/>
              <a:gd name="connsiteX13" fmla="*/ 0 w 1224136"/>
              <a:gd name="connsiteY13" fmla="*/ 924069 h 1369890"/>
              <a:gd name="connsiteX14" fmla="*/ 0 w 1224136"/>
              <a:gd name="connsiteY14" fmla="*/ 646848 h 1369890"/>
              <a:gd name="connsiteX15" fmla="*/ 0 w 1224136"/>
              <a:gd name="connsiteY15" fmla="*/ 646848 h 1369890"/>
              <a:gd name="connsiteX16" fmla="*/ 0 w 1224136"/>
              <a:gd name="connsiteY16" fmla="*/ 0 h 1369890"/>
              <a:gd name="connsiteX0" fmla="*/ 0 w 1224136"/>
              <a:gd name="connsiteY0" fmla="*/ 0 h 1431173"/>
              <a:gd name="connsiteX1" fmla="*/ 204023 w 1224136"/>
              <a:gd name="connsiteY1" fmla="*/ 0 h 1431173"/>
              <a:gd name="connsiteX2" fmla="*/ 204023 w 1224136"/>
              <a:gd name="connsiteY2" fmla="*/ 0 h 1431173"/>
              <a:gd name="connsiteX3" fmla="*/ 510057 w 1224136"/>
              <a:gd name="connsiteY3" fmla="*/ 0 h 1431173"/>
              <a:gd name="connsiteX4" fmla="*/ 1224136 w 1224136"/>
              <a:gd name="connsiteY4" fmla="*/ 0 h 1431173"/>
              <a:gd name="connsiteX5" fmla="*/ 1224136 w 1224136"/>
              <a:gd name="connsiteY5" fmla="*/ 646848 h 1431173"/>
              <a:gd name="connsiteX6" fmla="*/ 1224136 w 1224136"/>
              <a:gd name="connsiteY6" fmla="*/ 646848 h 1431173"/>
              <a:gd name="connsiteX7" fmla="*/ 1224136 w 1224136"/>
              <a:gd name="connsiteY7" fmla="*/ 924069 h 1431173"/>
              <a:gd name="connsiteX8" fmla="*/ 1224136 w 1224136"/>
              <a:gd name="connsiteY8" fmla="*/ 1108883 h 1431173"/>
              <a:gd name="connsiteX9" fmla="*/ 916848 w 1224136"/>
              <a:gd name="connsiteY9" fmla="*/ 1108883 h 1431173"/>
              <a:gd name="connsiteX10" fmla="*/ 1055795 w 1224136"/>
              <a:gd name="connsiteY10" fmla="*/ 1431173 h 1431173"/>
              <a:gd name="connsiteX11" fmla="*/ 644466 w 1224136"/>
              <a:gd name="connsiteY11" fmla="*/ 1121421 h 1431173"/>
              <a:gd name="connsiteX12" fmla="*/ 0 w 1224136"/>
              <a:gd name="connsiteY12" fmla="*/ 1108883 h 1431173"/>
              <a:gd name="connsiteX13" fmla="*/ 0 w 1224136"/>
              <a:gd name="connsiteY13" fmla="*/ 924069 h 1431173"/>
              <a:gd name="connsiteX14" fmla="*/ 0 w 1224136"/>
              <a:gd name="connsiteY14" fmla="*/ 646848 h 1431173"/>
              <a:gd name="connsiteX15" fmla="*/ 0 w 1224136"/>
              <a:gd name="connsiteY15" fmla="*/ 646848 h 1431173"/>
              <a:gd name="connsiteX16" fmla="*/ 0 w 1224136"/>
              <a:gd name="connsiteY16" fmla="*/ 0 h 1431173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916848 w 1224136"/>
              <a:gd name="connsiteY9" fmla="*/ 1108883 h 1323929"/>
              <a:gd name="connsiteX10" fmla="*/ 323570 w 1224136"/>
              <a:gd name="connsiteY10" fmla="*/ 1323929 h 1323929"/>
              <a:gd name="connsiteX11" fmla="*/ 644466 w 1224136"/>
              <a:gd name="connsiteY11" fmla="*/ 1121421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916848 w 1224136"/>
              <a:gd name="connsiteY9" fmla="*/ 1108883 h 1323929"/>
              <a:gd name="connsiteX10" fmla="*/ 323570 w 1224136"/>
              <a:gd name="connsiteY10" fmla="*/ 1323929 h 1323929"/>
              <a:gd name="connsiteX11" fmla="*/ 375987 w 1224136"/>
              <a:gd name="connsiteY11" fmla="*/ 1129081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916848 w 1224136"/>
              <a:gd name="connsiteY9" fmla="*/ 1108883 h 1323929"/>
              <a:gd name="connsiteX10" fmla="*/ 323570 w 1224136"/>
              <a:gd name="connsiteY10" fmla="*/ 1323929 h 1323929"/>
              <a:gd name="connsiteX11" fmla="*/ 392261 w 1224136"/>
              <a:gd name="connsiteY11" fmla="*/ 1106100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615825 w 1224136"/>
              <a:gd name="connsiteY9" fmla="*/ 1124203 h 1323929"/>
              <a:gd name="connsiteX10" fmla="*/ 323570 w 1224136"/>
              <a:gd name="connsiteY10" fmla="*/ 1323929 h 1323929"/>
              <a:gd name="connsiteX11" fmla="*/ 392261 w 1224136"/>
              <a:gd name="connsiteY11" fmla="*/ 1106100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  <a:gd name="connsiteX0" fmla="*/ 0 w 1224136"/>
              <a:gd name="connsiteY0" fmla="*/ 0 h 1323929"/>
              <a:gd name="connsiteX1" fmla="*/ 204023 w 1224136"/>
              <a:gd name="connsiteY1" fmla="*/ 0 h 1323929"/>
              <a:gd name="connsiteX2" fmla="*/ 204023 w 1224136"/>
              <a:gd name="connsiteY2" fmla="*/ 0 h 1323929"/>
              <a:gd name="connsiteX3" fmla="*/ 510057 w 1224136"/>
              <a:gd name="connsiteY3" fmla="*/ 0 h 1323929"/>
              <a:gd name="connsiteX4" fmla="*/ 1224136 w 1224136"/>
              <a:gd name="connsiteY4" fmla="*/ 0 h 1323929"/>
              <a:gd name="connsiteX5" fmla="*/ 1224136 w 1224136"/>
              <a:gd name="connsiteY5" fmla="*/ 646848 h 1323929"/>
              <a:gd name="connsiteX6" fmla="*/ 1224136 w 1224136"/>
              <a:gd name="connsiteY6" fmla="*/ 646848 h 1323929"/>
              <a:gd name="connsiteX7" fmla="*/ 1224136 w 1224136"/>
              <a:gd name="connsiteY7" fmla="*/ 924069 h 1323929"/>
              <a:gd name="connsiteX8" fmla="*/ 1224136 w 1224136"/>
              <a:gd name="connsiteY8" fmla="*/ 1108883 h 1323929"/>
              <a:gd name="connsiteX9" fmla="*/ 615825 w 1224136"/>
              <a:gd name="connsiteY9" fmla="*/ 1124203 h 1323929"/>
              <a:gd name="connsiteX10" fmla="*/ 323570 w 1224136"/>
              <a:gd name="connsiteY10" fmla="*/ 1323929 h 1323929"/>
              <a:gd name="connsiteX11" fmla="*/ 351585 w 1224136"/>
              <a:gd name="connsiteY11" fmla="*/ 1113760 h 1323929"/>
              <a:gd name="connsiteX12" fmla="*/ 0 w 1224136"/>
              <a:gd name="connsiteY12" fmla="*/ 1108883 h 1323929"/>
              <a:gd name="connsiteX13" fmla="*/ 0 w 1224136"/>
              <a:gd name="connsiteY13" fmla="*/ 924069 h 1323929"/>
              <a:gd name="connsiteX14" fmla="*/ 0 w 1224136"/>
              <a:gd name="connsiteY14" fmla="*/ 646848 h 1323929"/>
              <a:gd name="connsiteX15" fmla="*/ 0 w 1224136"/>
              <a:gd name="connsiteY15" fmla="*/ 646848 h 1323929"/>
              <a:gd name="connsiteX16" fmla="*/ 0 w 1224136"/>
              <a:gd name="connsiteY16" fmla="*/ 0 h 13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4136" h="1323929">
                <a:moveTo>
                  <a:pt x="0" y="0"/>
                </a:moveTo>
                <a:lnTo>
                  <a:pt x="204023" y="0"/>
                </a:lnTo>
                <a:lnTo>
                  <a:pt x="204023" y="0"/>
                </a:lnTo>
                <a:lnTo>
                  <a:pt x="510057" y="0"/>
                </a:lnTo>
                <a:lnTo>
                  <a:pt x="1224136" y="0"/>
                </a:lnTo>
                <a:lnTo>
                  <a:pt x="1224136" y="646848"/>
                </a:lnTo>
                <a:lnTo>
                  <a:pt x="1224136" y="646848"/>
                </a:lnTo>
                <a:lnTo>
                  <a:pt x="1224136" y="924069"/>
                </a:lnTo>
                <a:lnTo>
                  <a:pt x="1224136" y="1108883"/>
                </a:lnTo>
                <a:lnTo>
                  <a:pt x="615825" y="1124203"/>
                </a:lnTo>
                <a:lnTo>
                  <a:pt x="323570" y="1323929"/>
                </a:lnTo>
                <a:lnTo>
                  <a:pt x="351585" y="1113760"/>
                </a:lnTo>
                <a:lnTo>
                  <a:pt x="0" y="1108883"/>
                </a:lnTo>
                <a:lnTo>
                  <a:pt x="0" y="924069"/>
                </a:lnTo>
                <a:lnTo>
                  <a:pt x="0" y="646848"/>
                </a:lnTo>
                <a:lnTo>
                  <a:pt x="0" y="646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6196" y="941012"/>
            <a:ext cx="1681043" cy="172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I want to know that my </a:t>
            </a:r>
            <a:r>
              <a:rPr lang="en-GB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GP is experienced</a:t>
            </a:r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 in caring for children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GB" sz="1600" dirty="0">
              <a:solidFill>
                <a:srgbClr val="3F3F3F"/>
              </a:solidFill>
            </a:endParaRPr>
          </a:p>
        </p:txBody>
      </p:sp>
      <p:sp>
        <p:nvSpPr>
          <p:cNvPr id="49" name="Rectangular Callout 31"/>
          <p:cNvSpPr/>
          <p:nvPr/>
        </p:nvSpPr>
        <p:spPr>
          <a:xfrm>
            <a:off x="4008357" y="1399609"/>
            <a:ext cx="1985515" cy="1957389"/>
          </a:xfrm>
          <a:custGeom>
            <a:avLst/>
            <a:gdLst>
              <a:gd name="connsiteX0" fmla="*/ 0 w 1366763"/>
              <a:gd name="connsiteY0" fmla="*/ 0 h 1504172"/>
              <a:gd name="connsiteX1" fmla="*/ 227794 w 1366763"/>
              <a:gd name="connsiteY1" fmla="*/ 0 h 1504172"/>
              <a:gd name="connsiteX2" fmla="*/ 227794 w 1366763"/>
              <a:gd name="connsiteY2" fmla="*/ 0 h 1504172"/>
              <a:gd name="connsiteX3" fmla="*/ 569485 w 1366763"/>
              <a:gd name="connsiteY3" fmla="*/ 0 h 1504172"/>
              <a:gd name="connsiteX4" fmla="*/ 1366763 w 1366763"/>
              <a:gd name="connsiteY4" fmla="*/ 0 h 1504172"/>
              <a:gd name="connsiteX5" fmla="*/ 1366763 w 1366763"/>
              <a:gd name="connsiteY5" fmla="*/ 877434 h 1504172"/>
              <a:gd name="connsiteX6" fmla="*/ 1366763 w 1366763"/>
              <a:gd name="connsiteY6" fmla="*/ 877434 h 1504172"/>
              <a:gd name="connsiteX7" fmla="*/ 1366763 w 1366763"/>
              <a:gd name="connsiteY7" fmla="*/ 1253477 h 1504172"/>
              <a:gd name="connsiteX8" fmla="*/ 1366763 w 1366763"/>
              <a:gd name="connsiteY8" fmla="*/ 1504172 h 1504172"/>
              <a:gd name="connsiteX9" fmla="*/ 569485 w 1366763"/>
              <a:gd name="connsiteY9" fmla="*/ 1504172 h 1504172"/>
              <a:gd name="connsiteX10" fmla="*/ 227794 w 1366763"/>
              <a:gd name="connsiteY10" fmla="*/ 1504172 h 1504172"/>
              <a:gd name="connsiteX11" fmla="*/ 227794 w 1366763"/>
              <a:gd name="connsiteY11" fmla="*/ 1504172 h 1504172"/>
              <a:gd name="connsiteX12" fmla="*/ 0 w 1366763"/>
              <a:gd name="connsiteY12" fmla="*/ 1504172 h 1504172"/>
              <a:gd name="connsiteX13" fmla="*/ 0 w 1366763"/>
              <a:gd name="connsiteY13" fmla="*/ 1253477 h 1504172"/>
              <a:gd name="connsiteX14" fmla="*/ -92598 w 1366763"/>
              <a:gd name="connsiteY14" fmla="*/ 1305952 h 1504172"/>
              <a:gd name="connsiteX15" fmla="*/ 0 w 1366763"/>
              <a:gd name="connsiteY15" fmla="*/ 877434 h 1504172"/>
              <a:gd name="connsiteX16" fmla="*/ 0 w 1366763"/>
              <a:gd name="connsiteY16" fmla="*/ 0 h 1504172"/>
              <a:gd name="connsiteX0" fmla="*/ 92598 w 1459361"/>
              <a:gd name="connsiteY0" fmla="*/ 0 h 1504172"/>
              <a:gd name="connsiteX1" fmla="*/ 320392 w 1459361"/>
              <a:gd name="connsiteY1" fmla="*/ 0 h 1504172"/>
              <a:gd name="connsiteX2" fmla="*/ 320392 w 1459361"/>
              <a:gd name="connsiteY2" fmla="*/ 0 h 1504172"/>
              <a:gd name="connsiteX3" fmla="*/ 662083 w 1459361"/>
              <a:gd name="connsiteY3" fmla="*/ 0 h 1504172"/>
              <a:gd name="connsiteX4" fmla="*/ 1459361 w 1459361"/>
              <a:gd name="connsiteY4" fmla="*/ 0 h 1504172"/>
              <a:gd name="connsiteX5" fmla="*/ 1459361 w 1459361"/>
              <a:gd name="connsiteY5" fmla="*/ 877434 h 1504172"/>
              <a:gd name="connsiteX6" fmla="*/ 1459361 w 1459361"/>
              <a:gd name="connsiteY6" fmla="*/ 877434 h 1504172"/>
              <a:gd name="connsiteX7" fmla="*/ 1459361 w 1459361"/>
              <a:gd name="connsiteY7" fmla="*/ 1253477 h 1504172"/>
              <a:gd name="connsiteX8" fmla="*/ 1459361 w 1459361"/>
              <a:gd name="connsiteY8" fmla="*/ 1504172 h 1504172"/>
              <a:gd name="connsiteX9" fmla="*/ 662083 w 1459361"/>
              <a:gd name="connsiteY9" fmla="*/ 1504172 h 1504172"/>
              <a:gd name="connsiteX10" fmla="*/ 320392 w 1459361"/>
              <a:gd name="connsiteY10" fmla="*/ 1504172 h 1504172"/>
              <a:gd name="connsiteX11" fmla="*/ 320392 w 1459361"/>
              <a:gd name="connsiteY11" fmla="*/ 1504172 h 1504172"/>
              <a:gd name="connsiteX12" fmla="*/ 92598 w 1459361"/>
              <a:gd name="connsiteY12" fmla="*/ 1504172 h 1504172"/>
              <a:gd name="connsiteX13" fmla="*/ 92598 w 1459361"/>
              <a:gd name="connsiteY13" fmla="*/ 1340941 h 1504172"/>
              <a:gd name="connsiteX14" fmla="*/ 0 w 1459361"/>
              <a:gd name="connsiteY14" fmla="*/ 1305952 h 1504172"/>
              <a:gd name="connsiteX15" fmla="*/ 92598 w 1459361"/>
              <a:gd name="connsiteY15" fmla="*/ 877434 h 1504172"/>
              <a:gd name="connsiteX16" fmla="*/ 92598 w 1459361"/>
              <a:gd name="connsiteY16" fmla="*/ 0 h 1504172"/>
              <a:gd name="connsiteX0" fmla="*/ 156208 w 1522971"/>
              <a:gd name="connsiteY0" fmla="*/ 0 h 1504172"/>
              <a:gd name="connsiteX1" fmla="*/ 384002 w 1522971"/>
              <a:gd name="connsiteY1" fmla="*/ 0 h 1504172"/>
              <a:gd name="connsiteX2" fmla="*/ 384002 w 1522971"/>
              <a:gd name="connsiteY2" fmla="*/ 0 h 1504172"/>
              <a:gd name="connsiteX3" fmla="*/ 725693 w 1522971"/>
              <a:gd name="connsiteY3" fmla="*/ 0 h 1504172"/>
              <a:gd name="connsiteX4" fmla="*/ 1522971 w 1522971"/>
              <a:gd name="connsiteY4" fmla="*/ 0 h 1504172"/>
              <a:gd name="connsiteX5" fmla="*/ 1522971 w 1522971"/>
              <a:gd name="connsiteY5" fmla="*/ 877434 h 1504172"/>
              <a:gd name="connsiteX6" fmla="*/ 1522971 w 1522971"/>
              <a:gd name="connsiteY6" fmla="*/ 877434 h 1504172"/>
              <a:gd name="connsiteX7" fmla="*/ 1522971 w 1522971"/>
              <a:gd name="connsiteY7" fmla="*/ 1253477 h 1504172"/>
              <a:gd name="connsiteX8" fmla="*/ 1522971 w 1522971"/>
              <a:gd name="connsiteY8" fmla="*/ 1504172 h 1504172"/>
              <a:gd name="connsiteX9" fmla="*/ 725693 w 1522971"/>
              <a:gd name="connsiteY9" fmla="*/ 1504172 h 1504172"/>
              <a:gd name="connsiteX10" fmla="*/ 384002 w 1522971"/>
              <a:gd name="connsiteY10" fmla="*/ 1504172 h 1504172"/>
              <a:gd name="connsiteX11" fmla="*/ 384002 w 1522971"/>
              <a:gd name="connsiteY11" fmla="*/ 1504172 h 1504172"/>
              <a:gd name="connsiteX12" fmla="*/ 156208 w 1522971"/>
              <a:gd name="connsiteY12" fmla="*/ 1504172 h 1504172"/>
              <a:gd name="connsiteX13" fmla="*/ 156208 w 1522971"/>
              <a:gd name="connsiteY13" fmla="*/ 1340941 h 1504172"/>
              <a:gd name="connsiteX14" fmla="*/ 0 w 1522971"/>
              <a:gd name="connsiteY14" fmla="*/ 1496783 h 1504172"/>
              <a:gd name="connsiteX15" fmla="*/ 156208 w 1522971"/>
              <a:gd name="connsiteY15" fmla="*/ 877434 h 1504172"/>
              <a:gd name="connsiteX16" fmla="*/ 156208 w 1522971"/>
              <a:gd name="connsiteY16" fmla="*/ 0 h 1504172"/>
              <a:gd name="connsiteX0" fmla="*/ 569675 w 1936438"/>
              <a:gd name="connsiteY0" fmla="*/ 0 h 1504172"/>
              <a:gd name="connsiteX1" fmla="*/ 797469 w 1936438"/>
              <a:gd name="connsiteY1" fmla="*/ 0 h 1504172"/>
              <a:gd name="connsiteX2" fmla="*/ 797469 w 1936438"/>
              <a:gd name="connsiteY2" fmla="*/ 0 h 1504172"/>
              <a:gd name="connsiteX3" fmla="*/ 1139160 w 1936438"/>
              <a:gd name="connsiteY3" fmla="*/ 0 h 1504172"/>
              <a:gd name="connsiteX4" fmla="*/ 1936438 w 1936438"/>
              <a:gd name="connsiteY4" fmla="*/ 0 h 1504172"/>
              <a:gd name="connsiteX5" fmla="*/ 1936438 w 1936438"/>
              <a:gd name="connsiteY5" fmla="*/ 877434 h 1504172"/>
              <a:gd name="connsiteX6" fmla="*/ 1936438 w 1936438"/>
              <a:gd name="connsiteY6" fmla="*/ 877434 h 1504172"/>
              <a:gd name="connsiteX7" fmla="*/ 1936438 w 1936438"/>
              <a:gd name="connsiteY7" fmla="*/ 1253477 h 1504172"/>
              <a:gd name="connsiteX8" fmla="*/ 1936438 w 1936438"/>
              <a:gd name="connsiteY8" fmla="*/ 1504172 h 1504172"/>
              <a:gd name="connsiteX9" fmla="*/ 1139160 w 1936438"/>
              <a:gd name="connsiteY9" fmla="*/ 1504172 h 1504172"/>
              <a:gd name="connsiteX10" fmla="*/ 797469 w 1936438"/>
              <a:gd name="connsiteY10" fmla="*/ 1504172 h 1504172"/>
              <a:gd name="connsiteX11" fmla="*/ 797469 w 1936438"/>
              <a:gd name="connsiteY11" fmla="*/ 1504172 h 1504172"/>
              <a:gd name="connsiteX12" fmla="*/ 569675 w 1936438"/>
              <a:gd name="connsiteY12" fmla="*/ 1504172 h 1504172"/>
              <a:gd name="connsiteX13" fmla="*/ 569675 w 1936438"/>
              <a:gd name="connsiteY13" fmla="*/ 1340941 h 1504172"/>
              <a:gd name="connsiteX14" fmla="*/ 0 w 1936438"/>
              <a:gd name="connsiteY14" fmla="*/ 1138975 h 1504172"/>
              <a:gd name="connsiteX15" fmla="*/ 569675 w 1936438"/>
              <a:gd name="connsiteY15" fmla="*/ 877434 h 1504172"/>
              <a:gd name="connsiteX16" fmla="*/ 569675 w 1936438"/>
              <a:gd name="connsiteY16" fmla="*/ 0 h 1504172"/>
              <a:gd name="connsiteX0" fmla="*/ 569675 w 1936438"/>
              <a:gd name="connsiteY0" fmla="*/ 0 h 1504172"/>
              <a:gd name="connsiteX1" fmla="*/ 797469 w 1936438"/>
              <a:gd name="connsiteY1" fmla="*/ 0 h 1504172"/>
              <a:gd name="connsiteX2" fmla="*/ 797469 w 1936438"/>
              <a:gd name="connsiteY2" fmla="*/ 0 h 1504172"/>
              <a:gd name="connsiteX3" fmla="*/ 1139160 w 1936438"/>
              <a:gd name="connsiteY3" fmla="*/ 0 h 1504172"/>
              <a:gd name="connsiteX4" fmla="*/ 1936438 w 1936438"/>
              <a:gd name="connsiteY4" fmla="*/ 0 h 1504172"/>
              <a:gd name="connsiteX5" fmla="*/ 1936438 w 1936438"/>
              <a:gd name="connsiteY5" fmla="*/ 877434 h 1504172"/>
              <a:gd name="connsiteX6" fmla="*/ 1936438 w 1936438"/>
              <a:gd name="connsiteY6" fmla="*/ 877434 h 1504172"/>
              <a:gd name="connsiteX7" fmla="*/ 1936438 w 1936438"/>
              <a:gd name="connsiteY7" fmla="*/ 1253477 h 1504172"/>
              <a:gd name="connsiteX8" fmla="*/ 1936438 w 1936438"/>
              <a:gd name="connsiteY8" fmla="*/ 1504172 h 1504172"/>
              <a:gd name="connsiteX9" fmla="*/ 1139160 w 1936438"/>
              <a:gd name="connsiteY9" fmla="*/ 1504172 h 1504172"/>
              <a:gd name="connsiteX10" fmla="*/ 797469 w 1936438"/>
              <a:gd name="connsiteY10" fmla="*/ 1504172 h 1504172"/>
              <a:gd name="connsiteX11" fmla="*/ 797469 w 1936438"/>
              <a:gd name="connsiteY11" fmla="*/ 1504172 h 1504172"/>
              <a:gd name="connsiteX12" fmla="*/ 569675 w 1936438"/>
              <a:gd name="connsiteY12" fmla="*/ 1504172 h 1504172"/>
              <a:gd name="connsiteX13" fmla="*/ 569675 w 1936438"/>
              <a:gd name="connsiteY13" fmla="*/ 1340941 h 1504172"/>
              <a:gd name="connsiteX14" fmla="*/ 0 w 1936438"/>
              <a:gd name="connsiteY14" fmla="*/ 1138975 h 1504172"/>
              <a:gd name="connsiteX15" fmla="*/ 561723 w 1936438"/>
              <a:gd name="connsiteY15" fmla="*/ 1108022 h 1504172"/>
              <a:gd name="connsiteX16" fmla="*/ 569675 w 1936438"/>
              <a:gd name="connsiteY16" fmla="*/ 0 h 1504172"/>
              <a:gd name="connsiteX0" fmla="*/ 235720 w 1602483"/>
              <a:gd name="connsiteY0" fmla="*/ 0 h 1504172"/>
              <a:gd name="connsiteX1" fmla="*/ 463514 w 1602483"/>
              <a:gd name="connsiteY1" fmla="*/ 0 h 1504172"/>
              <a:gd name="connsiteX2" fmla="*/ 463514 w 1602483"/>
              <a:gd name="connsiteY2" fmla="*/ 0 h 1504172"/>
              <a:gd name="connsiteX3" fmla="*/ 805205 w 1602483"/>
              <a:gd name="connsiteY3" fmla="*/ 0 h 1504172"/>
              <a:gd name="connsiteX4" fmla="*/ 1602483 w 1602483"/>
              <a:gd name="connsiteY4" fmla="*/ 0 h 1504172"/>
              <a:gd name="connsiteX5" fmla="*/ 1602483 w 1602483"/>
              <a:gd name="connsiteY5" fmla="*/ 877434 h 1504172"/>
              <a:gd name="connsiteX6" fmla="*/ 1602483 w 1602483"/>
              <a:gd name="connsiteY6" fmla="*/ 877434 h 1504172"/>
              <a:gd name="connsiteX7" fmla="*/ 1602483 w 1602483"/>
              <a:gd name="connsiteY7" fmla="*/ 1253477 h 1504172"/>
              <a:gd name="connsiteX8" fmla="*/ 1602483 w 1602483"/>
              <a:gd name="connsiteY8" fmla="*/ 1504172 h 1504172"/>
              <a:gd name="connsiteX9" fmla="*/ 805205 w 1602483"/>
              <a:gd name="connsiteY9" fmla="*/ 1504172 h 1504172"/>
              <a:gd name="connsiteX10" fmla="*/ 463514 w 1602483"/>
              <a:gd name="connsiteY10" fmla="*/ 1504172 h 1504172"/>
              <a:gd name="connsiteX11" fmla="*/ 463514 w 1602483"/>
              <a:gd name="connsiteY11" fmla="*/ 1504172 h 1504172"/>
              <a:gd name="connsiteX12" fmla="*/ 235720 w 1602483"/>
              <a:gd name="connsiteY12" fmla="*/ 1504172 h 1504172"/>
              <a:gd name="connsiteX13" fmla="*/ 235720 w 1602483"/>
              <a:gd name="connsiteY13" fmla="*/ 1340941 h 1504172"/>
              <a:gd name="connsiteX14" fmla="*/ 0 w 1602483"/>
              <a:gd name="connsiteY14" fmla="*/ 1178732 h 1504172"/>
              <a:gd name="connsiteX15" fmla="*/ 227768 w 1602483"/>
              <a:gd name="connsiteY15" fmla="*/ 1108022 h 1504172"/>
              <a:gd name="connsiteX16" fmla="*/ 235720 w 1602483"/>
              <a:gd name="connsiteY16" fmla="*/ 0 h 1504172"/>
              <a:gd name="connsiteX0" fmla="*/ 203914 w 1570677"/>
              <a:gd name="connsiteY0" fmla="*/ 0 h 1504172"/>
              <a:gd name="connsiteX1" fmla="*/ 431708 w 1570677"/>
              <a:gd name="connsiteY1" fmla="*/ 0 h 1504172"/>
              <a:gd name="connsiteX2" fmla="*/ 431708 w 1570677"/>
              <a:gd name="connsiteY2" fmla="*/ 0 h 1504172"/>
              <a:gd name="connsiteX3" fmla="*/ 773399 w 1570677"/>
              <a:gd name="connsiteY3" fmla="*/ 0 h 1504172"/>
              <a:gd name="connsiteX4" fmla="*/ 1570677 w 1570677"/>
              <a:gd name="connsiteY4" fmla="*/ 0 h 1504172"/>
              <a:gd name="connsiteX5" fmla="*/ 1570677 w 1570677"/>
              <a:gd name="connsiteY5" fmla="*/ 877434 h 1504172"/>
              <a:gd name="connsiteX6" fmla="*/ 1570677 w 1570677"/>
              <a:gd name="connsiteY6" fmla="*/ 877434 h 1504172"/>
              <a:gd name="connsiteX7" fmla="*/ 1570677 w 1570677"/>
              <a:gd name="connsiteY7" fmla="*/ 1253477 h 1504172"/>
              <a:gd name="connsiteX8" fmla="*/ 1570677 w 1570677"/>
              <a:gd name="connsiteY8" fmla="*/ 1504172 h 1504172"/>
              <a:gd name="connsiteX9" fmla="*/ 773399 w 1570677"/>
              <a:gd name="connsiteY9" fmla="*/ 1504172 h 1504172"/>
              <a:gd name="connsiteX10" fmla="*/ 431708 w 1570677"/>
              <a:gd name="connsiteY10" fmla="*/ 1504172 h 1504172"/>
              <a:gd name="connsiteX11" fmla="*/ 431708 w 1570677"/>
              <a:gd name="connsiteY11" fmla="*/ 1504172 h 1504172"/>
              <a:gd name="connsiteX12" fmla="*/ 203914 w 1570677"/>
              <a:gd name="connsiteY12" fmla="*/ 1504172 h 1504172"/>
              <a:gd name="connsiteX13" fmla="*/ 203914 w 1570677"/>
              <a:gd name="connsiteY13" fmla="*/ 1340941 h 1504172"/>
              <a:gd name="connsiteX14" fmla="*/ 0 w 1570677"/>
              <a:gd name="connsiteY14" fmla="*/ 1123073 h 1504172"/>
              <a:gd name="connsiteX15" fmla="*/ 195962 w 1570677"/>
              <a:gd name="connsiteY15" fmla="*/ 1108022 h 1504172"/>
              <a:gd name="connsiteX16" fmla="*/ 203914 w 1570677"/>
              <a:gd name="connsiteY16" fmla="*/ 0 h 1504172"/>
              <a:gd name="connsiteX0" fmla="*/ 396356 w 1763119"/>
              <a:gd name="connsiteY0" fmla="*/ 0 h 1504172"/>
              <a:gd name="connsiteX1" fmla="*/ 624150 w 1763119"/>
              <a:gd name="connsiteY1" fmla="*/ 0 h 1504172"/>
              <a:gd name="connsiteX2" fmla="*/ 624150 w 1763119"/>
              <a:gd name="connsiteY2" fmla="*/ 0 h 1504172"/>
              <a:gd name="connsiteX3" fmla="*/ 965841 w 1763119"/>
              <a:gd name="connsiteY3" fmla="*/ 0 h 1504172"/>
              <a:gd name="connsiteX4" fmla="*/ 1763119 w 1763119"/>
              <a:gd name="connsiteY4" fmla="*/ 0 h 1504172"/>
              <a:gd name="connsiteX5" fmla="*/ 1763119 w 1763119"/>
              <a:gd name="connsiteY5" fmla="*/ 877434 h 1504172"/>
              <a:gd name="connsiteX6" fmla="*/ 1763119 w 1763119"/>
              <a:gd name="connsiteY6" fmla="*/ 877434 h 1504172"/>
              <a:gd name="connsiteX7" fmla="*/ 1763119 w 1763119"/>
              <a:gd name="connsiteY7" fmla="*/ 1253477 h 1504172"/>
              <a:gd name="connsiteX8" fmla="*/ 1763119 w 1763119"/>
              <a:gd name="connsiteY8" fmla="*/ 1504172 h 1504172"/>
              <a:gd name="connsiteX9" fmla="*/ 965841 w 1763119"/>
              <a:gd name="connsiteY9" fmla="*/ 1504172 h 1504172"/>
              <a:gd name="connsiteX10" fmla="*/ 624150 w 1763119"/>
              <a:gd name="connsiteY10" fmla="*/ 1504172 h 1504172"/>
              <a:gd name="connsiteX11" fmla="*/ 624150 w 1763119"/>
              <a:gd name="connsiteY11" fmla="*/ 1504172 h 1504172"/>
              <a:gd name="connsiteX12" fmla="*/ 396356 w 1763119"/>
              <a:gd name="connsiteY12" fmla="*/ 1504172 h 1504172"/>
              <a:gd name="connsiteX13" fmla="*/ 396356 w 1763119"/>
              <a:gd name="connsiteY13" fmla="*/ 1340941 h 1504172"/>
              <a:gd name="connsiteX14" fmla="*/ 0 w 1763119"/>
              <a:gd name="connsiteY14" fmla="*/ 1081233 h 1504172"/>
              <a:gd name="connsiteX15" fmla="*/ 388404 w 1763119"/>
              <a:gd name="connsiteY15" fmla="*/ 1108022 h 1504172"/>
              <a:gd name="connsiteX16" fmla="*/ 396356 w 1763119"/>
              <a:gd name="connsiteY16" fmla="*/ 0 h 1504172"/>
              <a:gd name="connsiteX0" fmla="*/ 396356 w 1763119"/>
              <a:gd name="connsiteY0" fmla="*/ 0 h 1504172"/>
              <a:gd name="connsiteX1" fmla="*/ 624150 w 1763119"/>
              <a:gd name="connsiteY1" fmla="*/ 0 h 1504172"/>
              <a:gd name="connsiteX2" fmla="*/ 624150 w 1763119"/>
              <a:gd name="connsiteY2" fmla="*/ 0 h 1504172"/>
              <a:gd name="connsiteX3" fmla="*/ 965841 w 1763119"/>
              <a:gd name="connsiteY3" fmla="*/ 0 h 1504172"/>
              <a:gd name="connsiteX4" fmla="*/ 1763119 w 1763119"/>
              <a:gd name="connsiteY4" fmla="*/ 0 h 1504172"/>
              <a:gd name="connsiteX5" fmla="*/ 1763119 w 1763119"/>
              <a:gd name="connsiteY5" fmla="*/ 877434 h 1504172"/>
              <a:gd name="connsiteX6" fmla="*/ 1763119 w 1763119"/>
              <a:gd name="connsiteY6" fmla="*/ 877434 h 1504172"/>
              <a:gd name="connsiteX7" fmla="*/ 1763119 w 1763119"/>
              <a:gd name="connsiteY7" fmla="*/ 1253477 h 1504172"/>
              <a:gd name="connsiteX8" fmla="*/ 1763119 w 1763119"/>
              <a:gd name="connsiteY8" fmla="*/ 1504172 h 1504172"/>
              <a:gd name="connsiteX9" fmla="*/ 965841 w 1763119"/>
              <a:gd name="connsiteY9" fmla="*/ 1504172 h 1504172"/>
              <a:gd name="connsiteX10" fmla="*/ 624150 w 1763119"/>
              <a:gd name="connsiteY10" fmla="*/ 1504172 h 1504172"/>
              <a:gd name="connsiteX11" fmla="*/ 624150 w 1763119"/>
              <a:gd name="connsiteY11" fmla="*/ 1504172 h 1504172"/>
              <a:gd name="connsiteX12" fmla="*/ 396356 w 1763119"/>
              <a:gd name="connsiteY12" fmla="*/ 1504172 h 1504172"/>
              <a:gd name="connsiteX13" fmla="*/ 396356 w 1763119"/>
              <a:gd name="connsiteY13" fmla="*/ 1340941 h 1504172"/>
              <a:gd name="connsiteX14" fmla="*/ 0 w 1763119"/>
              <a:gd name="connsiteY14" fmla="*/ 1081233 h 1504172"/>
              <a:gd name="connsiteX15" fmla="*/ 388404 w 1763119"/>
              <a:gd name="connsiteY15" fmla="*/ 386292 h 1504172"/>
              <a:gd name="connsiteX16" fmla="*/ 396356 w 1763119"/>
              <a:gd name="connsiteY16" fmla="*/ 0 h 1504172"/>
              <a:gd name="connsiteX0" fmla="*/ 295989 w 1662752"/>
              <a:gd name="connsiteY0" fmla="*/ 0 h 1504172"/>
              <a:gd name="connsiteX1" fmla="*/ 523783 w 1662752"/>
              <a:gd name="connsiteY1" fmla="*/ 0 h 1504172"/>
              <a:gd name="connsiteX2" fmla="*/ 523783 w 1662752"/>
              <a:gd name="connsiteY2" fmla="*/ 0 h 1504172"/>
              <a:gd name="connsiteX3" fmla="*/ 865474 w 1662752"/>
              <a:gd name="connsiteY3" fmla="*/ 0 h 1504172"/>
              <a:gd name="connsiteX4" fmla="*/ 1662752 w 1662752"/>
              <a:gd name="connsiteY4" fmla="*/ 0 h 1504172"/>
              <a:gd name="connsiteX5" fmla="*/ 1662752 w 1662752"/>
              <a:gd name="connsiteY5" fmla="*/ 877434 h 1504172"/>
              <a:gd name="connsiteX6" fmla="*/ 1662752 w 1662752"/>
              <a:gd name="connsiteY6" fmla="*/ 877434 h 1504172"/>
              <a:gd name="connsiteX7" fmla="*/ 1662752 w 1662752"/>
              <a:gd name="connsiteY7" fmla="*/ 1253477 h 1504172"/>
              <a:gd name="connsiteX8" fmla="*/ 1662752 w 1662752"/>
              <a:gd name="connsiteY8" fmla="*/ 1504172 h 1504172"/>
              <a:gd name="connsiteX9" fmla="*/ 865474 w 1662752"/>
              <a:gd name="connsiteY9" fmla="*/ 1504172 h 1504172"/>
              <a:gd name="connsiteX10" fmla="*/ 523783 w 1662752"/>
              <a:gd name="connsiteY10" fmla="*/ 1504172 h 1504172"/>
              <a:gd name="connsiteX11" fmla="*/ 523783 w 1662752"/>
              <a:gd name="connsiteY11" fmla="*/ 1504172 h 1504172"/>
              <a:gd name="connsiteX12" fmla="*/ 295989 w 1662752"/>
              <a:gd name="connsiteY12" fmla="*/ 1504172 h 1504172"/>
              <a:gd name="connsiteX13" fmla="*/ 295989 w 1662752"/>
              <a:gd name="connsiteY13" fmla="*/ 1340941 h 1504172"/>
              <a:gd name="connsiteX14" fmla="*/ 0 w 1662752"/>
              <a:gd name="connsiteY14" fmla="*/ 382415 h 1504172"/>
              <a:gd name="connsiteX15" fmla="*/ 288037 w 1662752"/>
              <a:gd name="connsiteY15" fmla="*/ 386292 h 1504172"/>
              <a:gd name="connsiteX16" fmla="*/ 295989 w 1662752"/>
              <a:gd name="connsiteY16" fmla="*/ 0 h 1504172"/>
              <a:gd name="connsiteX0" fmla="*/ 295989 w 1662752"/>
              <a:gd name="connsiteY0" fmla="*/ 0 h 1504172"/>
              <a:gd name="connsiteX1" fmla="*/ 523783 w 1662752"/>
              <a:gd name="connsiteY1" fmla="*/ 0 h 1504172"/>
              <a:gd name="connsiteX2" fmla="*/ 523783 w 1662752"/>
              <a:gd name="connsiteY2" fmla="*/ 0 h 1504172"/>
              <a:gd name="connsiteX3" fmla="*/ 865474 w 1662752"/>
              <a:gd name="connsiteY3" fmla="*/ 0 h 1504172"/>
              <a:gd name="connsiteX4" fmla="*/ 1662752 w 1662752"/>
              <a:gd name="connsiteY4" fmla="*/ 0 h 1504172"/>
              <a:gd name="connsiteX5" fmla="*/ 1662752 w 1662752"/>
              <a:gd name="connsiteY5" fmla="*/ 877434 h 1504172"/>
              <a:gd name="connsiteX6" fmla="*/ 1662752 w 1662752"/>
              <a:gd name="connsiteY6" fmla="*/ 877434 h 1504172"/>
              <a:gd name="connsiteX7" fmla="*/ 1662752 w 1662752"/>
              <a:gd name="connsiteY7" fmla="*/ 1253477 h 1504172"/>
              <a:gd name="connsiteX8" fmla="*/ 1662752 w 1662752"/>
              <a:gd name="connsiteY8" fmla="*/ 1504172 h 1504172"/>
              <a:gd name="connsiteX9" fmla="*/ 865474 w 1662752"/>
              <a:gd name="connsiteY9" fmla="*/ 1504172 h 1504172"/>
              <a:gd name="connsiteX10" fmla="*/ 523783 w 1662752"/>
              <a:gd name="connsiteY10" fmla="*/ 1504172 h 1504172"/>
              <a:gd name="connsiteX11" fmla="*/ 523783 w 1662752"/>
              <a:gd name="connsiteY11" fmla="*/ 1504172 h 1504172"/>
              <a:gd name="connsiteX12" fmla="*/ 295989 w 1662752"/>
              <a:gd name="connsiteY12" fmla="*/ 1504172 h 1504172"/>
              <a:gd name="connsiteX13" fmla="*/ 270898 w 1662752"/>
              <a:gd name="connsiteY13" fmla="*/ 619212 h 1504172"/>
              <a:gd name="connsiteX14" fmla="*/ 0 w 1662752"/>
              <a:gd name="connsiteY14" fmla="*/ 382415 h 1504172"/>
              <a:gd name="connsiteX15" fmla="*/ 288037 w 1662752"/>
              <a:gd name="connsiteY15" fmla="*/ 386292 h 1504172"/>
              <a:gd name="connsiteX16" fmla="*/ 295989 w 1662752"/>
              <a:gd name="connsiteY16" fmla="*/ 0 h 15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2752" h="1504172">
                <a:moveTo>
                  <a:pt x="295989" y="0"/>
                </a:moveTo>
                <a:lnTo>
                  <a:pt x="523783" y="0"/>
                </a:lnTo>
                <a:lnTo>
                  <a:pt x="523783" y="0"/>
                </a:lnTo>
                <a:lnTo>
                  <a:pt x="865474" y="0"/>
                </a:lnTo>
                <a:lnTo>
                  <a:pt x="1662752" y="0"/>
                </a:lnTo>
                <a:lnTo>
                  <a:pt x="1662752" y="877434"/>
                </a:lnTo>
                <a:lnTo>
                  <a:pt x="1662752" y="877434"/>
                </a:lnTo>
                <a:lnTo>
                  <a:pt x="1662752" y="1253477"/>
                </a:lnTo>
                <a:lnTo>
                  <a:pt x="1662752" y="1504172"/>
                </a:lnTo>
                <a:lnTo>
                  <a:pt x="865474" y="1504172"/>
                </a:lnTo>
                <a:lnTo>
                  <a:pt x="523783" y="1504172"/>
                </a:lnTo>
                <a:lnTo>
                  <a:pt x="523783" y="1504172"/>
                </a:lnTo>
                <a:lnTo>
                  <a:pt x="295989" y="1504172"/>
                </a:lnTo>
                <a:lnTo>
                  <a:pt x="270898" y="619212"/>
                </a:lnTo>
                <a:lnTo>
                  <a:pt x="0" y="382415"/>
                </a:lnTo>
                <a:cubicBezTo>
                  <a:pt x="129468" y="391345"/>
                  <a:pt x="158569" y="377362"/>
                  <a:pt x="288037" y="386292"/>
                </a:cubicBezTo>
                <a:cubicBezTo>
                  <a:pt x="290688" y="16951"/>
                  <a:pt x="293338" y="369341"/>
                  <a:pt x="295989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42016" y="1337280"/>
            <a:ext cx="15421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Make sure the </a:t>
            </a:r>
            <a:r>
              <a:rPr lang="en-GB" b="1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school can look after my son </a:t>
            </a:r>
            <a:r>
              <a:rPr lang="en-GB" dirty="0">
                <a:solidFill>
                  <a:srgbClr val="3F3F3F"/>
                </a:solidFill>
                <a:ea typeface="Arial Unicode MS" pitchFamily="34" charset="-128"/>
                <a:cs typeface="Arial Unicode MS" pitchFamily="34" charset="-128"/>
              </a:rPr>
              <a:t>when he has an asthma attack</a:t>
            </a:r>
            <a:endParaRPr lang="en-GB" b="1" dirty="0">
              <a:solidFill>
                <a:srgbClr val="3F3F3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GB" sz="1600" b="1" dirty="0">
              <a:solidFill>
                <a:srgbClr val="3F3F3F"/>
              </a:solidFill>
            </a:endParaRPr>
          </a:p>
          <a:p>
            <a:pPr algn="ctr"/>
            <a:endParaRPr lang="en-GB" sz="1600" dirty="0">
              <a:solidFill>
                <a:srgbClr val="3F3F3F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46" y="416956"/>
            <a:ext cx="1471875" cy="325576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5" y="2682196"/>
            <a:ext cx="1712290" cy="3149039"/>
          </a:xfrm>
          <a:prstGeom prst="rect">
            <a:avLst/>
          </a:prstGeom>
        </p:spPr>
      </p:pic>
      <p:pic>
        <p:nvPicPr>
          <p:cNvPr id="19458" name="Picture 2" descr="C:\Users\TParr1\AppData\Local\Microsoft\Windows\Temporary Internet Files\Content.Outlook\J94ACBRM\black-teen-bo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88" y="3426159"/>
            <a:ext cx="2032328" cy="30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TParr1\AppData\Local\Microsoft\Windows\Temporary Internet Files\Content.Outlook\J94ACBRM\white-teen-brunette-girl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91" y="3858433"/>
            <a:ext cx="2290526" cy="30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TParr1\AppData\Local\Microsoft\Windows\Temporary Internet Files\Content.Outlook\J94ACBRM\white-woman-w-pram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53" y="4343615"/>
            <a:ext cx="3434317" cy="25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TParr1\AppData\Local\Microsoft\Windows\Temporary Internet Files\Content.Outlook\J94ACBRM\white-teen-boy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67" y="426656"/>
            <a:ext cx="1771650" cy="27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TParr1\AppData\Local\Microsoft\Windows\Temporary Internet Files\Content.Outlook\J94ACBRM\black-woman-w-chil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65" y="1036533"/>
            <a:ext cx="2876462" cy="261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75" y="3728863"/>
            <a:ext cx="1885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F3F3F"/>
                </a:solidFill>
              </a:rPr>
              <a:t>I am worried about what will happen next year when I am </a:t>
            </a:r>
            <a:r>
              <a:rPr lang="en-GB" b="1" dirty="0">
                <a:solidFill>
                  <a:srgbClr val="3F3F3F"/>
                </a:solidFill>
              </a:rPr>
              <a:t>too old for the children’s clinic</a:t>
            </a:r>
          </a:p>
        </p:txBody>
      </p:sp>
    </p:spTree>
    <p:extLst>
      <p:ext uri="{BB962C8B-B14F-4D97-AF65-F5344CB8AC3E}">
        <p14:creationId xmlns:p14="http://schemas.microsoft.com/office/powerpoint/2010/main" val="27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983" y="188640"/>
            <a:ext cx="8916515" cy="540000"/>
          </a:xfrm>
          <a:solidFill>
            <a:srgbClr val="0070C0"/>
          </a:solidFill>
          <a:ln>
            <a:solidFill>
              <a:srgbClr val="E32486"/>
            </a:solidFill>
          </a:ln>
        </p:spPr>
        <p:txBody>
          <a:bodyPr/>
          <a:lstStyle/>
          <a:p>
            <a:r>
              <a:rPr lang="en-GB" dirty="0" smtClean="0"/>
              <a:t>London Health Commission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" y="951302"/>
            <a:ext cx="2483767" cy="3549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06" y="1556793"/>
            <a:ext cx="2501922" cy="354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35" y="1988842"/>
            <a:ext cx="2220849" cy="354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78" y="2420889"/>
            <a:ext cx="2510218" cy="354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6" y="5858688"/>
            <a:ext cx="74765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800000"/>
              </a:buClr>
            </a:pP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Healthy London Partnership – </a:t>
            </a:r>
          </a:p>
          <a:p>
            <a:pPr>
              <a:buClr>
                <a:srgbClr val="800000"/>
              </a:buClr>
            </a:pP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The delivery arm of the London Health Commission</a:t>
            </a:r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403226" y="341320"/>
            <a:ext cx="8642350" cy="5037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87624" y="260648"/>
            <a:ext cx="6696744" cy="6264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95736" y="1196752"/>
            <a:ext cx="4680520" cy="4392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75656" y="6309320"/>
            <a:ext cx="6378440" cy="21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E32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Workforce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79151" y="4504812"/>
            <a:ext cx="2160000" cy="1106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CDOP</a:t>
            </a:r>
            <a:endParaRPr lang="en-GB" sz="1050" dirty="0">
              <a:solidFill>
                <a:srgbClr val="002060"/>
              </a:solidFill>
            </a:endParaRP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Baseline audit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Suicide prevention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Bereavement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Sharing data and learning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Cluster level working</a:t>
            </a:r>
          </a:p>
          <a:p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881" y="3717032"/>
            <a:ext cx="2367880" cy="9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Urgent and Emergency Care</a:t>
            </a:r>
          </a:p>
          <a:p>
            <a:r>
              <a:rPr lang="en-GB" sz="1050" dirty="0">
                <a:solidFill>
                  <a:srgbClr val="002060"/>
                </a:solidFill>
              </a:rPr>
              <a:t>Acute care standards</a:t>
            </a:r>
          </a:p>
          <a:p>
            <a:r>
              <a:rPr lang="en-GB" sz="1050" dirty="0">
                <a:solidFill>
                  <a:srgbClr val="002060"/>
                </a:solidFill>
              </a:rPr>
              <a:t>Peer review</a:t>
            </a:r>
          </a:p>
          <a:p>
            <a:r>
              <a:rPr lang="en-GB" sz="1050" dirty="0">
                <a:solidFill>
                  <a:srgbClr val="002060"/>
                </a:solidFill>
              </a:rPr>
              <a:t>PAU standards</a:t>
            </a:r>
          </a:p>
          <a:p>
            <a:r>
              <a:rPr lang="en-GB" sz="1050" dirty="0">
                <a:solidFill>
                  <a:srgbClr val="002060"/>
                </a:solidFill>
              </a:rPr>
              <a:t>L1 and 2 PCC standards and education</a:t>
            </a:r>
          </a:p>
          <a:p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75661" y="6615837"/>
            <a:ext cx="6378439" cy="2421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E32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Commissioning development programme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75656" y="5983480"/>
            <a:ext cx="6378440" cy="2538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E32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Place based care and planning (data packs, support for networks)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73960" y="1916833"/>
            <a:ext cx="2160000" cy="14627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Mental health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LTP refresh support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Guidance for mental health crisis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Models of liaison psychiatry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Benchmarking/KPIs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Eating disorders </a:t>
            </a:r>
            <a:r>
              <a:rPr lang="en-GB" sz="1050" dirty="0" err="1">
                <a:solidFill>
                  <a:srgbClr val="002060"/>
                </a:solidFill>
              </a:rPr>
              <a:t>CoP</a:t>
            </a:r>
            <a:endParaRPr lang="en-GB" sz="1050" dirty="0">
              <a:solidFill>
                <a:srgbClr val="002060"/>
              </a:solidFill>
            </a:endParaRP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Thrive (Mayor)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Learning disability (theatres)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602" y="4689240"/>
            <a:ext cx="2160000" cy="9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Schools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Models of school nursing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Guidance for management CYP asthma  and diabetes</a:t>
            </a:r>
          </a:p>
          <a:p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116632"/>
            <a:ext cx="8272536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Whole System Approach to Transformation for Children and Young People’s Health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907704" y="548683"/>
            <a:ext cx="5652486" cy="3419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System Leadership (CYP Board  and clinical leadership group)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41692" y="980728"/>
            <a:ext cx="2268274" cy="9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Primary Care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GP federation pilot model care CYP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Population based data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Toolkit for GP federations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1606" y="2030736"/>
            <a:ext cx="2344851" cy="1596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Prevention and self care</a:t>
            </a:r>
          </a:p>
          <a:p>
            <a:pPr algn="ctr"/>
            <a:r>
              <a:rPr lang="en-GB" sz="1050" dirty="0" err="1">
                <a:solidFill>
                  <a:srgbClr val="002060"/>
                </a:solidFill>
              </a:rPr>
              <a:t>NHSGo</a:t>
            </a:r>
            <a:endParaRPr lang="en-GB" sz="1050" dirty="0">
              <a:solidFill>
                <a:srgbClr val="002060"/>
              </a:solidFill>
            </a:endParaRP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Marketing campaign</a:t>
            </a:r>
          </a:p>
          <a:p>
            <a:pPr algn="ctr"/>
            <a:r>
              <a:rPr lang="en-GB" sz="1050" b="1" u="sng" dirty="0">
                <a:solidFill>
                  <a:srgbClr val="002060"/>
                </a:solidFill>
              </a:rPr>
              <a:t>Community Pharmacies 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Audit of CYP with asthma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Online learning hub for MURs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Audit CYP with dental pain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Role of pharmacists CYP health</a:t>
            </a:r>
          </a:p>
          <a:p>
            <a:endParaRPr lang="en-GB" sz="1050" dirty="0">
              <a:solidFill>
                <a:srgbClr val="002060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50" y="1794375"/>
            <a:ext cx="1601866" cy="414415"/>
          </a:xfrm>
          <a:prstGeom prst="rect">
            <a:avLst/>
          </a:prstGeom>
        </p:spPr>
      </p:pic>
      <p:pic>
        <p:nvPicPr>
          <p:cNvPr id="1033" name="Picture 9" descr="Image result for 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4" y="1852680"/>
            <a:ext cx="890240" cy="3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73960" y="3501008"/>
            <a:ext cx="2160000" cy="9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Out of Hospital care</a:t>
            </a:r>
          </a:p>
          <a:p>
            <a:r>
              <a:rPr lang="en-GB" sz="1050" dirty="0">
                <a:solidFill>
                  <a:srgbClr val="002060"/>
                </a:solidFill>
              </a:rPr>
              <a:t>Compendium models of care</a:t>
            </a:r>
          </a:p>
          <a:p>
            <a:r>
              <a:rPr lang="en-GB" sz="1050" dirty="0">
                <a:solidFill>
                  <a:srgbClr val="002060"/>
                </a:solidFill>
              </a:rPr>
              <a:t>Standards for OOH care</a:t>
            </a:r>
          </a:p>
          <a:p>
            <a:r>
              <a:rPr lang="en-GB" sz="1050" dirty="0">
                <a:solidFill>
                  <a:srgbClr val="002060"/>
                </a:solidFill>
              </a:rPr>
              <a:t>Modelling impact different models</a:t>
            </a:r>
          </a:p>
          <a:p>
            <a:pPr algn="ctr"/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964760" y="5661265"/>
            <a:ext cx="927720" cy="11967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System wide enablers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96" y="2752346"/>
            <a:ext cx="761662" cy="1684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62" y="2902730"/>
            <a:ext cx="1337709" cy="1518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88" y="2851065"/>
            <a:ext cx="789979" cy="150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10" y="2831695"/>
            <a:ext cx="651566" cy="1526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84" y="2913789"/>
            <a:ext cx="621020" cy="1419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77" y="2902724"/>
            <a:ext cx="526737" cy="14514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99592" y="978596"/>
            <a:ext cx="2160000" cy="10102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Long Term Conditions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Asthma standards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Asthma toolkit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Asthma baseline audit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</a:rPr>
              <a:t>Epilepsy standards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475658" y="5661265"/>
            <a:ext cx="6366537" cy="2615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E32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Improved integration of care across the system for CYP 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609" y="6525361"/>
            <a:ext cx="117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40"/>
            <a:r>
              <a:rPr lang="en-GB" sz="1400" dirty="0">
                <a:solidFill>
                  <a:prstClr val="black"/>
                </a:solidFill>
              </a:rPr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33621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Publications and products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" y="3319663"/>
            <a:ext cx="2546597" cy="352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2721916" cy="372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2618735" cy="349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85" y="848783"/>
            <a:ext cx="2570431" cy="352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71" y="3794947"/>
            <a:ext cx="2201374" cy="310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pbs.twimg.com/media/CnUBjkKXEAA5-zx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" b="9015"/>
          <a:stretch/>
        </p:blipFill>
        <p:spPr bwMode="auto">
          <a:xfrm>
            <a:off x="7092280" y="2981852"/>
            <a:ext cx="1929776" cy="30437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642350" cy="50405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Background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9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23528" y="764704"/>
            <a:ext cx="8640960" cy="5976664"/>
          </a:xfrm>
        </p:spPr>
        <p:txBody>
          <a:bodyPr>
            <a:normAutofit fontScale="77500" lnSpcReduction="20000"/>
          </a:bodyPr>
          <a:lstStyle/>
          <a:p>
            <a:endParaRPr lang="en-GB" b="1" dirty="0" smtClean="0">
              <a:solidFill>
                <a:schemeClr val="accent4"/>
              </a:solidFill>
            </a:endParaRPr>
          </a:p>
          <a:p>
            <a:r>
              <a:rPr lang="en-GB" sz="2900" dirty="0" smtClean="0"/>
              <a:t>Important </a:t>
            </a:r>
            <a:r>
              <a:rPr lang="en-GB" sz="2900" dirty="0"/>
              <a:t>to avoid admitting children to hospital unless absolutely </a:t>
            </a:r>
            <a:r>
              <a:rPr lang="en-GB" sz="2900" dirty="0" smtClean="0"/>
              <a:t>necessary </a:t>
            </a:r>
          </a:p>
          <a:p>
            <a:endParaRPr lang="en-GB" sz="800" dirty="0" smtClean="0"/>
          </a:p>
          <a:p>
            <a:r>
              <a:rPr lang="en-GB" sz="2900" dirty="0" smtClean="0"/>
              <a:t>Whole </a:t>
            </a:r>
            <a:r>
              <a:rPr lang="en-GB" sz="2900" dirty="0"/>
              <a:t>system approach </a:t>
            </a:r>
            <a:r>
              <a:rPr lang="en-GB" sz="2900" dirty="0" smtClean="0"/>
              <a:t>needed </a:t>
            </a:r>
            <a:r>
              <a:rPr lang="en-GB" sz="2900" dirty="0"/>
              <a:t>to move health care out of hospitals. </a:t>
            </a:r>
            <a:r>
              <a:rPr lang="en-GB" sz="2900" dirty="0" smtClean="0"/>
              <a:t>Need </a:t>
            </a:r>
            <a:r>
              <a:rPr lang="en-GB" sz="2900" dirty="0"/>
              <a:t>to </a:t>
            </a:r>
            <a:r>
              <a:rPr lang="en-GB" sz="2900" dirty="0" smtClean="0"/>
              <a:t>redesign services to </a:t>
            </a:r>
            <a:r>
              <a:rPr lang="en-GB" sz="2900" dirty="0"/>
              <a:t>allow caring for children within community settings </a:t>
            </a:r>
            <a:r>
              <a:rPr lang="en-GB" sz="2900" dirty="0" smtClean="0"/>
              <a:t>– FYFV vanguards</a:t>
            </a:r>
          </a:p>
          <a:p>
            <a:endParaRPr lang="en-GB" sz="800" dirty="0" smtClean="0"/>
          </a:p>
          <a:p>
            <a:r>
              <a:rPr lang="en-GB" sz="2900" dirty="0" smtClean="0"/>
              <a:t>Today is about raising </a:t>
            </a:r>
            <a:r>
              <a:rPr lang="en-GB" sz="2900" dirty="0"/>
              <a:t>awareness of out of hospital healthcare services for </a:t>
            </a:r>
            <a:r>
              <a:rPr lang="en-GB" sz="2900" dirty="0" smtClean="0"/>
              <a:t>CYP</a:t>
            </a:r>
          </a:p>
          <a:p>
            <a:endParaRPr lang="en-GB" sz="800" dirty="0"/>
          </a:p>
          <a:p>
            <a:r>
              <a:rPr lang="en-GB" sz="2900" dirty="0" smtClean="0"/>
              <a:t>HLP has </a:t>
            </a:r>
            <a:r>
              <a:rPr lang="en-GB" sz="2900" dirty="0"/>
              <a:t>supported the development of </a:t>
            </a:r>
            <a:r>
              <a:rPr lang="en-GB" sz="2900" i="1" dirty="0"/>
              <a:t>standards</a:t>
            </a:r>
            <a:r>
              <a:rPr lang="en-GB" sz="2900" dirty="0"/>
              <a:t> for </a:t>
            </a:r>
            <a:r>
              <a:rPr lang="en-GB" sz="2900" dirty="0" smtClean="0"/>
              <a:t>out of hospital </a:t>
            </a:r>
            <a:r>
              <a:rPr lang="en-GB" sz="2900" dirty="0"/>
              <a:t>care of </a:t>
            </a:r>
            <a:r>
              <a:rPr lang="en-GB" sz="2900" dirty="0" smtClean="0"/>
              <a:t>CYP – aimed </a:t>
            </a:r>
            <a:r>
              <a:rPr lang="en-GB" sz="2900" dirty="0"/>
              <a:t>at commissioners and providers </a:t>
            </a:r>
            <a:endParaRPr lang="en-GB" sz="2900" dirty="0" smtClean="0"/>
          </a:p>
          <a:p>
            <a:endParaRPr lang="en-GB" sz="800" dirty="0" smtClean="0"/>
          </a:p>
          <a:p>
            <a:r>
              <a:rPr lang="en-GB" sz="2900" dirty="0" smtClean="0"/>
              <a:t>Today will support dissemination </a:t>
            </a:r>
            <a:r>
              <a:rPr lang="en-GB" sz="2900" dirty="0"/>
              <a:t>of learning from </a:t>
            </a:r>
            <a:r>
              <a:rPr lang="en-GB" sz="2900" dirty="0" smtClean="0"/>
              <a:t>HLP’s</a:t>
            </a:r>
            <a:r>
              <a:rPr lang="en-GB" sz="2900" dirty="0"/>
              <a:t> </a:t>
            </a:r>
            <a:r>
              <a:rPr lang="en-GB" sz="2900" i="1" dirty="0"/>
              <a:t>Compendium: New models of care for acutely unwell </a:t>
            </a:r>
            <a:r>
              <a:rPr lang="en-GB" sz="2900" i="1" dirty="0" smtClean="0"/>
              <a:t>CYP </a:t>
            </a:r>
            <a:r>
              <a:rPr lang="en-GB" sz="2900" dirty="0" smtClean="0"/>
              <a:t>and </a:t>
            </a:r>
            <a:r>
              <a:rPr lang="en-GB" sz="2900" dirty="0"/>
              <a:t>to raise awareness in relation to new models of care for children and young people more </a:t>
            </a:r>
            <a:r>
              <a:rPr lang="en-GB" sz="2900" dirty="0" smtClean="0"/>
              <a:t>widely </a:t>
            </a:r>
            <a:r>
              <a:rPr lang="en-GB" sz="2900" dirty="0"/>
              <a:t> </a:t>
            </a:r>
            <a:endParaRPr lang="en-GB" sz="2900" dirty="0" smtClean="0"/>
          </a:p>
          <a:p>
            <a:endParaRPr lang="en-GB" sz="800" dirty="0"/>
          </a:p>
          <a:p>
            <a:r>
              <a:rPr lang="en-GB" sz="2900" dirty="0" smtClean="0"/>
              <a:t>Marketplace </a:t>
            </a:r>
            <a:r>
              <a:rPr lang="en-GB" sz="2900" dirty="0"/>
              <a:t>exhibition of the organisations that were showcased in the compendium, allowing you an opportunity to understand how the services were developed and explore the learning and possible </a:t>
            </a:r>
            <a:r>
              <a:rPr lang="en-GB" sz="2900" dirty="0" smtClean="0"/>
              <a:t>pitfalls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1087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Healthy London_Powerpoint template v1">
  <a:themeElements>
    <a:clrScheme name="London Health Partnership">
      <a:dk1>
        <a:srgbClr val="0072C6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ealthy London_Powerpoint template v2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Healthy London_Powerpoint template v1">
  <a:themeElements>
    <a:clrScheme name="London Health Partnership">
      <a:dk1>
        <a:srgbClr val="0072C6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547</Words>
  <Application>Microsoft Office PowerPoint</Application>
  <PresentationFormat>On-screen Show (4:3)</PresentationFormat>
  <Paragraphs>144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Office Theme</vt:lpstr>
      <vt:lpstr>14_Office Theme</vt:lpstr>
      <vt:lpstr>23_Office Theme</vt:lpstr>
      <vt:lpstr>9_Office Theme</vt:lpstr>
      <vt:lpstr>Healthy London_Powerpoint template v2</vt:lpstr>
      <vt:lpstr>10_Office Theme</vt:lpstr>
      <vt:lpstr>8_Healthy London_Powerpoint template v1</vt:lpstr>
      <vt:lpstr>Custom Design</vt:lpstr>
      <vt:lpstr>7_Office Theme</vt:lpstr>
      <vt:lpstr>13_Office Theme</vt:lpstr>
      <vt:lpstr>15_Office Theme</vt:lpstr>
      <vt:lpstr>10_Healthy London_Powerpoint template v1</vt:lpstr>
      <vt:lpstr>   Healthy London Partnership  Children &amp; Young People’s Programme  </vt:lpstr>
      <vt:lpstr>PowerPoint Presentation</vt:lpstr>
      <vt:lpstr>Welcome</vt:lpstr>
      <vt:lpstr>PowerPoint Presentation</vt:lpstr>
      <vt:lpstr>What do children, young people and families think? </vt:lpstr>
      <vt:lpstr>London Health Commission</vt:lpstr>
      <vt:lpstr>PowerPoint Presentation</vt:lpstr>
      <vt:lpstr>Publications and products</vt:lpstr>
      <vt:lpstr> Background </vt:lpstr>
      <vt:lpstr>You told us…. we listened</vt:lpstr>
    </vt:vector>
  </TitlesOfParts>
  <Company>NWLCCCG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Georgie Herskovits</dc:creator>
  <cp:lastModifiedBy>Christine  Kirkpatrick</cp:lastModifiedBy>
  <cp:revision>91</cp:revision>
  <dcterms:created xsi:type="dcterms:W3CDTF">2017-04-19T12:56:14Z</dcterms:created>
  <dcterms:modified xsi:type="dcterms:W3CDTF">2017-06-29T15:47:47Z</dcterms:modified>
</cp:coreProperties>
</file>