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25"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906000" cy="6858000" type="A4"/>
  <p:notesSz cx="6858000" cy="9144000"/>
  <p:custDataLst>
    <p:tags r:id="rId35"/>
  </p:custDataLst>
  <p:defaultTextStyle>
    <a:defPPr>
      <a:defRPr lang="en-US"/>
    </a:defPPr>
    <a:lvl1pPr marL="0" algn="l" defTabSz="996088" rtl="0" eaLnBrk="1" latinLnBrk="0" hangingPunct="1">
      <a:defRPr sz="2000" kern="1200">
        <a:solidFill>
          <a:schemeClr val="tx1"/>
        </a:solidFill>
        <a:latin typeface="+mn-lt"/>
        <a:ea typeface="+mn-ea"/>
        <a:cs typeface="+mn-cs"/>
      </a:defRPr>
    </a:lvl1pPr>
    <a:lvl2pPr marL="498045" algn="l" defTabSz="996088" rtl="0" eaLnBrk="1" latinLnBrk="0" hangingPunct="1">
      <a:defRPr sz="2000" kern="1200">
        <a:solidFill>
          <a:schemeClr val="tx1"/>
        </a:solidFill>
        <a:latin typeface="+mn-lt"/>
        <a:ea typeface="+mn-ea"/>
        <a:cs typeface="+mn-cs"/>
      </a:defRPr>
    </a:lvl2pPr>
    <a:lvl3pPr marL="996088" algn="l" defTabSz="996088" rtl="0" eaLnBrk="1" latinLnBrk="0" hangingPunct="1">
      <a:defRPr sz="2000" kern="1200">
        <a:solidFill>
          <a:schemeClr val="tx1"/>
        </a:solidFill>
        <a:latin typeface="+mn-lt"/>
        <a:ea typeface="+mn-ea"/>
        <a:cs typeface="+mn-cs"/>
      </a:defRPr>
    </a:lvl3pPr>
    <a:lvl4pPr marL="1494133" algn="l" defTabSz="996088" rtl="0" eaLnBrk="1" latinLnBrk="0" hangingPunct="1">
      <a:defRPr sz="2000" kern="1200">
        <a:solidFill>
          <a:schemeClr val="tx1"/>
        </a:solidFill>
        <a:latin typeface="+mn-lt"/>
        <a:ea typeface="+mn-ea"/>
        <a:cs typeface="+mn-cs"/>
      </a:defRPr>
    </a:lvl4pPr>
    <a:lvl5pPr marL="1992178" algn="l" defTabSz="996088" rtl="0" eaLnBrk="1" latinLnBrk="0" hangingPunct="1">
      <a:defRPr sz="2000" kern="1200">
        <a:solidFill>
          <a:schemeClr val="tx1"/>
        </a:solidFill>
        <a:latin typeface="+mn-lt"/>
        <a:ea typeface="+mn-ea"/>
        <a:cs typeface="+mn-cs"/>
      </a:defRPr>
    </a:lvl5pPr>
    <a:lvl6pPr marL="2490221" algn="l" defTabSz="996088" rtl="0" eaLnBrk="1" latinLnBrk="0" hangingPunct="1">
      <a:defRPr sz="2000" kern="1200">
        <a:solidFill>
          <a:schemeClr val="tx1"/>
        </a:solidFill>
        <a:latin typeface="+mn-lt"/>
        <a:ea typeface="+mn-ea"/>
        <a:cs typeface="+mn-cs"/>
      </a:defRPr>
    </a:lvl6pPr>
    <a:lvl7pPr marL="2988267" algn="l" defTabSz="996088" rtl="0" eaLnBrk="1" latinLnBrk="0" hangingPunct="1">
      <a:defRPr sz="2000" kern="1200">
        <a:solidFill>
          <a:schemeClr val="tx1"/>
        </a:solidFill>
        <a:latin typeface="+mn-lt"/>
        <a:ea typeface="+mn-ea"/>
        <a:cs typeface="+mn-cs"/>
      </a:defRPr>
    </a:lvl7pPr>
    <a:lvl8pPr marL="3486311" algn="l" defTabSz="996088" rtl="0" eaLnBrk="1" latinLnBrk="0" hangingPunct="1">
      <a:defRPr sz="2000" kern="1200">
        <a:solidFill>
          <a:schemeClr val="tx1"/>
        </a:solidFill>
        <a:latin typeface="+mn-lt"/>
        <a:ea typeface="+mn-ea"/>
        <a:cs typeface="+mn-cs"/>
      </a:defRPr>
    </a:lvl8pPr>
    <a:lvl9pPr marL="3984354" algn="l" defTabSz="99608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FBC9"/>
    <a:srgbClr val="FBDDF0"/>
    <a:srgbClr val="F8C4E5"/>
    <a:srgbClr val="A7E8FF"/>
    <a:srgbClr val="FFFFCC"/>
    <a:srgbClr val="FFFF99"/>
    <a:srgbClr val="94F49D"/>
    <a:srgbClr val="F395D1"/>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34" autoAdjust="0"/>
    <p:restoredTop sz="94633" autoAdjust="0"/>
  </p:normalViewPr>
  <p:slideViewPr>
    <p:cSldViewPr>
      <p:cViewPr>
        <p:scale>
          <a:sx n="92" d="100"/>
          <a:sy n="92" d="100"/>
        </p:scale>
        <p:origin x="-1339" y="-3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5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79"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2B4610-9FC7-2147-A9C6-54F9AC5C33B5}" type="datetimeFigureOut">
              <a:rPr lang="en-GB" smtClean="0"/>
              <a:t>21/05/2019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C319A1-6504-4148-A5BC-DF98E2289BE2}" type="slidenum">
              <a:rPr lang="en-GB" smtClean="0"/>
              <a:t>‹#›</a:t>
            </a:fld>
            <a:endParaRPr lang="en-GB"/>
          </a:p>
        </p:txBody>
      </p:sp>
    </p:spTree>
    <p:extLst>
      <p:ext uri="{BB962C8B-B14F-4D97-AF65-F5344CB8AC3E}">
        <p14:creationId xmlns:p14="http://schemas.microsoft.com/office/powerpoint/2010/main" val="1671511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338F-8407-40AB-B73F-D6DB0A0244C9}" type="datetimeFigureOut">
              <a:rPr lang="en-GB" smtClean="0"/>
              <a:t>21/05/2019</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539D0-B740-4C4A-BCAA-3082792169F3}" type="slidenum">
              <a:rPr lang="en-GB" smtClean="0"/>
              <a:t>‹#›</a:t>
            </a:fld>
            <a:endParaRPr lang="en-GB"/>
          </a:p>
        </p:txBody>
      </p:sp>
    </p:spTree>
    <p:extLst>
      <p:ext uri="{BB962C8B-B14F-4D97-AF65-F5344CB8AC3E}">
        <p14:creationId xmlns:p14="http://schemas.microsoft.com/office/powerpoint/2010/main" val="4166011894"/>
      </p:ext>
    </p:extLst>
  </p:cSld>
  <p:clrMap bg1="lt1" tx1="dk1" bg2="lt2" tx2="dk2" accent1="accent1" accent2="accent2" accent3="accent3" accent4="accent4" accent5="accent5" accent6="accent6" hlink="hlink" folHlink="folHlink"/>
  <p:notesStyle>
    <a:lvl1pPr marL="0" algn="l" defTabSz="996088" rtl="0" eaLnBrk="1" latinLnBrk="0" hangingPunct="1">
      <a:defRPr sz="1300" kern="1200">
        <a:solidFill>
          <a:schemeClr val="tx1"/>
        </a:solidFill>
        <a:latin typeface="+mn-lt"/>
        <a:ea typeface="+mn-ea"/>
        <a:cs typeface="+mn-cs"/>
      </a:defRPr>
    </a:lvl1pPr>
    <a:lvl2pPr marL="498045" algn="l" defTabSz="996088" rtl="0" eaLnBrk="1" latinLnBrk="0" hangingPunct="1">
      <a:defRPr sz="1300" kern="1200">
        <a:solidFill>
          <a:schemeClr val="tx1"/>
        </a:solidFill>
        <a:latin typeface="+mn-lt"/>
        <a:ea typeface="+mn-ea"/>
        <a:cs typeface="+mn-cs"/>
      </a:defRPr>
    </a:lvl2pPr>
    <a:lvl3pPr marL="996088" algn="l" defTabSz="996088" rtl="0" eaLnBrk="1" latinLnBrk="0" hangingPunct="1">
      <a:defRPr sz="1300" kern="1200">
        <a:solidFill>
          <a:schemeClr val="tx1"/>
        </a:solidFill>
        <a:latin typeface="+mn-lt"/>
        <a:ea typeface="+mn-ea"/>
        <a:cs typeface="+mn-cs"/>
      </a:defRPr>
    </a:lvl3pPr>
    <a:lvl4pPr marL="1494133" algn="l" defTabSz="996088" rtl="0" eaLnBrk="1" latinLnBrk="0" hangingPunct="1">
      <a:defRPr sz="1300" kern="1200">
        <a:solidFill>
          <a:schemeClr val="tx1"/>
        </a:solidFill>
        <a:latin typeface="+mn-lt"/>
        <a:ea typeface="+mn-ea"/>
        <a:cs typeface="+mn-cs"/>
      </a:defRPr>
    </a:lvl4pPr>
    <a:lvl5pPr marL="1992178" algn="l" defTabSz="996088" rtl="0" eaLnBrk="1" latinLnBrk="0" hangingPunct="1">
      <a:defRPr sz="1300" kern="1200">
        <a:solidFill>
          <a:schemeClr val="tx1"/>
        </a:solidFill>
        <a:latin typeface="+mn-lt"/>
        <a:ea typeface="+mn-ea"/>
        <a:cs typeface="+mn-cs"/>
      </a:defRPr>
    </a:lvl5pPr>
    <a:lvl6pPr marL="2490221" algn="l" defTabSz="996088" rtl="0" eaLnBrk="1" latinLnBrk="0" hangingPunct="1">
      <a:defRPr sz="1300" kern="1200">
        <a:solidFill>
          <a:schemeClr val="tx1"/>
        </a:solidFill>
        <a:latin typeface="+mn-lt"/>
        <a:ea typeface="+mn-ea"/>
        <a:cs typeface="+mn-cs"/>
      </a:defRPr>
    </a:lvl6pPr>
    <a:lvl7pPr marL="2988267" algn="l" defTabSz="996088" rtl="0" eaLnBrk="1" latinLnBrk="0" hangingPunct="1">
      <a:defRPr sz="1300" kern="1200">
        <a:solidFill>
          <a:schemeClr val="tx1"/>
        </a:solidFill>
        <a:latin typeface="+mn-lt"/>
        <a:ea typeface="+mn-ea"/>
        <a:cs typeface="+mn-cs"/>
      </a:defRPr>
    </a:lvl7pPr>
    <a:lvl8pPr marL="3486311" algn="l" defTabSz="996088" rtl="0" eaLnBrk="1" latinLnBrk="0" hangingPunct="1">
      <a:defRPr sz="1300" kern="1200">
        <a:solidFill>
          <a:schemeClr val="tx1"/>
        </a:solidFill>
        <a:latin typeface="+mn-lt"/>
        <a:ea typeface="+mn-ea"/>
        <a:cs typeface="+mn-cs"/>
      </a:defRPr>
    </a:lvl8pPr>
    <a:lvl9pPr marL="3984354" algn="l" defTabSz="99608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1</a:t>
            </a:fld>
            <a:endParaRPr lang="en-GB"/>
          </a:p>
        </p:txBody>
      </p:sp>
    </p:spTree>
    <p:extLst>
      <p:ext uri="{BB962C8B-B14F-4D97-AF65-F5344CB8AC3E}">
        <p14:creationId xmlns:p14="http://schemas.microsoft.com/office/powerpoint/2010/main" val="1436922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10</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11</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12</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13</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14</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15</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16</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17</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18</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19</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2</a:t>
            </a:fld>
            <a:endParaRPr lang="en-GB"/>
          </a:p>
        </p:txBody>
      </p:sp>
    </p:spTree>
    <p:extLst>
      <p:ext uri="{BB962C8B-B14F-4D97-AF65-F5344CB8AC3E}">
        <p14:creationId xmlns:p14="http://schemas.microsoft.com/office/powerpoint/2010/main" val="153092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20</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21</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22</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23</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24</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25</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26</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27</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28</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29</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3</a:t>
            </a:fld>
            <a:endParaRPr lang="en-GB"/>
          </a:p>
        </p:txBody>
      </p:sp>
    </p:spTree>
    <p:extLst>
      <p:ext uri="{BB962C8B-B14F-4D97-AF65-F5344CB8AC3E}">
        <p14:creationId xmlns:p14="http://schemas.microsoft.com/office/powerpoint/2010/main" val="4045577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30</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31</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4</a:t>
            </a:fld>
            <a:endParaRPr lang="en-GB"/>
          </a:p>
        </p:txBody>
      </p:sp>
    </p:spTree>
    <p:extLst>
      <p:ext uri="{BB962C8B-B14F-4D97-AF65-F5344CB8AC3E}">
        <p14:creationId xmlns:p14="http://schemas.microsoft.com/office/powerpoint/2010/main" val="141523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5</a:t>
            </a:fld>
            <a:endParaRPr lang="en-GB"/>
          </a:p>
        </p:txBody>
      </p:sp>
    </p:spTree>
    <p:extLst>
      <p:ext uri="{BB962C8B-B14F-4D97-AF65-F5344CB8AC3E}">
        <p14:creationId xmlns:p14="http://schemas.microsoft.com/office/powerpoint/2010/main" val="1449337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6</a:t>
            </a:fld>
            <a:endParaRPr lang="en-GB"/>
          </a:p>
        </p:txBody>
      </p:sp>
    </p:spTree>
    <p:extLst>
      <p:ext uri="{BB962C8B-B14F-4D97-AF65-F5344CB8AC3E}">
        <p14:creationId xmlns:p14="http://schemas.microsoft.com/office/powerpoint/2010/main" val="1120954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D539D0-B740-4C4A-BCAA-3082792169F3}" type="slidenum">
              <a:rPr lang="en-GB" smtClean="0"/>
              <a:t>7</a:t>
            </a:fld>
            <a:endParaRPr lang="en-GB"/>
          </a:p>
        </p:txBody>
      </p:sp>
    </p:spTree>
    <p:extLst>
      <p:ext uri="{BB962C8B-B14F-4D97-AF65-F5344CB8AC3E}">
        <p14:creationId xmlns:p14="http://schemas.microsoft.com/office/powerpoint/2010/main" val="992712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8</a:t>
            </a:fld>
            <a:endParaRPr lang="en-GB"/>
          </a:p>
        </p:txBody>
      </p:sp>
    </p:spTree>
    <p:extLst>
      <p:ext uri="{BB962C8B-B14F-4D97-AF65-F5344CB8AC3E}">
        <p14:creationId xmlns:p14="http://schemas.microsoft.com/office/powerpoint/2010/main" val="977124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539D0-B740-4C4A-BCAA-3082792169F3}" type="slidenum">
              <a:rPr lang="en-GB" smtClean="0"/>
              <a:t>9</a:t>
            </a:fld>
            <a:endParaRPr lang="en-GB"/>
          </a:p>
        </p:txBody>
      </p:sp>
    </p:spTree>
    <p:extLst>
      <p:ext uri="{BB962C8B-B14F-4D97-AF65-F5344CB8AC3E}">
        <p14:creationId xmlns:p14="http://schemas.microsoft.com/office/powerpoint/2010/main" val="977124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essexahsn.org.uk/contact-us"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slide" Target="../slides/sl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98045" indent="0" algn="ctr">
              <a:buNone/>
              <a:defRPr>
                <a:solidFill>
                  <a:schemeClr val="tx1">
                    <a:tint val="75000"/>
                  </a:schemeClr>
                </a:solidFill>
              </a:defRPr>
            </a:lvl2pPr>
            <a:lvl3pPr marL="996088" indent="0" algn="ctr">
              <a:buNone/>
              <a:defRPr>
                <a:solidFill>
                  <a:schemeClr val="tx1">
                    <a:tint val="75000"/>
                  </a:schemeClr>
                </a:solidFill>
              </a:defRPr>
            </a:lvl3pPr>
            <a:lvl4pPr marL="1494133" indent="0" algn="ctr">
              <a:buNone/>
              <a:defRPr>
                <a:solidFill>
                  <a:schemeClr val="tx1">
                    <a:tint val="75000"/>
                  </a:schemeClr>
                </a:solidFill>
              </a:defRPr>
            </a:lvl4pPr>
            <a:lvl5pPr marL="1992178" indent="0" algn="ctr">
              <a:buNone/>
              <a:defRPr>
                <a:solidFill>
                  <a:schemeClr val="tx1">
                    <a:tint val="75000"/>
                  </a:schemeClr>
                </a:solidFill>
              </a:defRPr>
            </a:lvl5pPr>
            <a:lvl6pPr marL="2490221" indent="0" algn="ctr">
              <a:buNone/>
              <a:defRPr>
                <a:solidFill>
                  <a:schemeClr val="tx1">
                    <a:tint val="75000"/>
                  </a:schemeClr>
                </a:solidFill>
              </a:defRPr>
            </a:lvl6pPr>
            <a:lvl7pPr marL="2988267" indent="0" algn="ctr">
              <a:buNone/>
              <a:defRPr>
                <a:solidFill>
                  <a:schemeClr val="tx1">
                    <a:tint val="75000"/>
                  </a:schemeClr>
                </a:solidFill>
              </a:defRPr>
            </a:lvl7pPr>
            <a:lvl8pPr marL="3486311" indent="0" algn="ctr">
              <a:buNone/>
              <a:defRPr>
                <a:solidFill>
                  <a:schemeClr val="tx1">
                    <a:tint val="75000"/>
                  </a:schemeClr>
                </a:solidFill>
              </a:defRPr>
            </a:lvl8pPr>
            <a:lvl9pPr marL="3984354"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DBE0776-008C-4E70-8115-C5A7533BF35C}"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36240327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BE0776-008C-4E70-8115-C5A7533BF35C}"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4788684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BE0776-008C-4E70-8115-C5A7533BF35C}"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29553985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456" y="6475681"/>
            <a:ext cx="1033895" cy="337698"/>
          </a:xfrm>
          <a:prstGeom prst="rect">
            <a:avLst/>
          </a:prstGeom>
        </p:spPr>
      </p:pic>
      <p:sp>
        <p:nvSpPr>
          <p:cNvPr id="3" name="Rectangle 2"/>
          <p:cNvSpPr/>
          <p:nvPr userDrawn="1"/>
        </p:nvSpPr>
        <p:spPr>
          <a:xfrm>
            <a:off x="1076569" y="6567158"/>
            <a:ext cx="8829431" cy="285247"/>
          </a:xfrm>
          <a:prstGeom prst="rect">
            <a:avLst/>
          </a:prstGeom>
        </p:spPr>
        <p:txBody>
          <a:bodyPr wrap="square" lIns="99610" tIns="49804" rIns="99610" bIns="49804">
            <a:spAutoFit/>
          </a:bodyPr>
          <a:lstStyle/>
          <a:p>
            <a:r>
              <a:rPr lang="en-GB" sz="1200" b="1" kern="1200" dirty="0">
                <a:solidFill>
                  <a:schemeClr val="tx1"/>
                </a:solidFill>
                <a:effectLst/>
                <a:latin typeface="+mn-lt"/>
                <a:ea typeface="+mn-ea"/>
                <a:cs typeface="+mn-cs"/>
              </a:rPr>
              <a:t>We run a free funding support service to help you find the right opportunity and guide your application. </a:t>
            </a:r>
            <a:r>
              <a:rPr lang="en-GB" sz="1200" b="1" kern="1200" dirty="0">
                <a:solidFill>
                  <a:schemeClr val="tx1"/>
                </a:solidFill>
                <a:effectLst/>
                <a:latin typeface="+mn-lt"/>
                <a:ea typeface="+mn-ea"/>
                <a:cs typeface="+mn-cs"/>
                <a:hlinkClick r:id="rId3"/>
              </a:rPr>
              <a:t>Contact us</a:t>
            </a:r>
            <a:r>
              <a:rPr lang="en-GB" sz="1200" b="1" kern="1200" baseline="0" dirty="0">
                <a:solidFill>
                  <a:schemeClr val="tx1"/>
                </a:solidFill>
                <a:effectLst/>
                <a:latin typeface="+mn-lt"/>
                <a:ea typeface="+mn-ea"/>
                <a:cs typeface="+mn-cs"/>
                <a:hlinkClick r:id="rId3"/>
              </a:rPr>
              <a:t> </a:t>
            </a:r>
            <a:r>
              <a:rPr lang="en-GB" sz="1200" b="1" kern="1200" dirty="0">
                <a:solidFill>
                  <a:schemeClr val="tx1"/>
                </a:solidFill>
                <a:effectLst/>
                <a:latin typeface="+mn-lt"/>
                <a:ea typeface="+mn-ea"/>
                <a:cs typeface="+mn-cs"/>
              </a:rPr>
              <a:t>if that sounds useful</a:t>
            </a:r>
            <a:endParaRPr lang="en-GB" sz="700" b="1" dirty="0"/>
          </a:p>
        </p:txBody>
      </p:sp>
      <p:sp>
        <p:nvSpPr>
          <p:cNvPr id="12" name="Oval 11">
            <a:hlinkClick r:id="" action="ppaction://noaction"/>
          </p:cNvPr>
          <p:cNvSpPr/>
          <p:nvPr userDrawn="1"/>
        </p:nvSpPr>
        <p:spPr>
          <a:xfrm>
            <a:off x="56456" y="332656"/>
            <a:ext cx="144000" cy="144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hlinkClick r:id="" action="ppaction://noaction"/>
          </p:cNvPr>
          <p:cNvSpPr/>
          <p:nvPr userDrawn="1"/>
        </p:nvSpPr>
        <p:spPr>
          <a:xfrm>
            <a:off x="56456" y="980728"/>
            <a:ext cx="144000" cy="144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hlinkClick r:id="" action="ppaction://noaction"/>
          </p:cNvPr>
          <p:cNvSpPr/>
          <p:nvPr userDrawn="1"/>
        </p:nvSpPr>
        <p:spPr>
          <a:xfrm>
            <a:off x="56456" y="548680"/>
            <a:ext cx="144000" cy="144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hlinkClick r:id="" action="ppaction://noaction"/>
          </p:cNvPr>
          <p:cNvSpPr/>
          <p:nvPr userDrawn="1"/>
        </p:nvSpPr>
        <p:spPr>
          <a:xfrm>
            <a:off x="56456" y="764704"/>
            <a:ext cx="144000" cy="144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 action="ppaction://noaction"/>
          </p:cNvPr>
          <p:cNvSpPr/>
          <p:nvPr userDrawn="1"/>
        </p:nvSpPr>
        <p:spPr>
          <a:xfrm>
            <a:off x="240431" y="302459"/>
            <a:ext cx="752129" cy="246221"/>
          </a:xfrm>
          <a:prstGeom prst="rect">
            <a:avLst/>
          </a:prstGeom>
        </p:spPr>
        <p:txBody>
          <a:bodyPr wrap="none">
            <a:spAutoFit/>
          </a:bodyPr>
          <a:lstStyle/>
          <a:p>
            <a:r>
              <a:rPr lang="en-GB" sz="1000" dirty="0">
                <a:latin typeface="Arial" panose="020B0604020202020204" pitchFamily="34" charset="0"/>
                <a:cs typeface="Arial" panose="020B0604020202020204" pitchFamily="34" charset="0"/>
              </a:rPr>
              <a:t>Academia</a:t>
            </a:r>
          </a:p>
        </p:txBody>
      </p:sp>
      <p:sp>
        <p:nvSpPr>
          <p:cNvPr id="17" name="Rectangle 16">
            <a:hlinkClick r:id="" action="ppaction://noaction"/>
          </p:cNvPr>
          <p:cNvSpPr/>
          <p:nvPr userDrawn="1"/>
        </p:nvSpPr>
        <p:spPr>
          <a:xfrm>
            <a:off x="210228" y="950531"/>
            <a:ext cx="638316" cy="246221"/>
          </a:xfrm>
          <a:prstGeom prst="rect">
            <a:avLst/>
          </a:prstGeom>
        </p:spPr>
        <p:txBody>
          <a:bodyPr wrap="none">
            <a:spAutoFit/>
          </a:bodyPr>
          <a:lstStyle/>
          <a:p>
            <a:r>
              <a:rPr lang="en-GB" sz="1000" dirty="0">
                <a:latin typeface="Arial" panose="020B0604020202020204" pitchFamily="34" charset="0"/>
                <a:cs typeface="Arial" panose="020B0604020202020204" pitchFamily="34" charset="0"/>
              </a:rPr>
              <a:t>Industry</a:t>
            </a:r>
          </a:p>
        </p:txBody>
      </p:sp>
      <p:sp>
        <p:nvSpPr>
          <p:cNvPr id="18" name="Rectangle 17">
            <a:hlinkClick r:id="" action="ppaction://noaction"/>
          </p:cNvPr>
          <p:cNvSpPr/>
          <p:nvPr userDrawn="1"/>
        </p:nvSpPr>
        <p:spPr>
          <a:xfrm>
            <a:off x="200472" y="518483"/>
            <a:ext cx="455574" cy="246221"/>
          </a:xfrm>
          <a:prstGeom prst="rect">
            <a:avLst/>
          </a:prstGeom>
        </p:spPr>
        <p:txBody>
          <a:bodyPr wrap="none">
            <a:spAutoFit/>
          </a:bodyPr>
          <a:lstStyle/>
          <a:p>
            <a:r>
              <a:rPr lang="en-GB" sz="1000" dirty="0">
                <a:latin typeface="Arial" panose="020B0604020202020204" pitchFamily="34" charset="0"/>
                <a:cs typeface="Arial" panose="020B0604020202020204" pitchFamily="34" charset="0"/>
              </a:rPr>
              <a:t>NHS</a:t>
            </a:r>
          </a:p>
        </p:txBody>
      </p:sp>
      <p:sp>
        <p:nvSpPr>
          <p:cNvPr id="19" name="Rectangle 18">
            <a:hlinkClick r:id="" action="ppaction://noaction"/>
          </p:cNvPr>
          <p:cNvSpPr/>
          <p:nvPr userDrawn="1"/>
        </p:nvSpPr>
        <p:spPr>
          <a:xfrm>
            <a:off x="205419" y="734507"/>
            <a:ext cx="461986" cy="246221"/>
          </a:xfrm>
          <a:prstGeom prst="rect">
            <a:avLst/>
          </a:prstGeom>
        </p:spPr>
        <p:txBody>
          <a:bodyPr wrap="none">
            <a:spAutoFit/>
          </a:bodyPr>
          <a:lstStyle/>
          <a:p>
            <a:r>
              <a:rPr lang="en-GB" sz="1000" dirty="0">
                <a:latin typeface="Arial" panose="020B0604020202020204" pitchFamily="34" charset="0"/>
                <a:cs typeface="Arial" panose="020B0604020202020204" pitchFamily="34" charset="0"/>
              </a:rPr>
              <a:t>SME</a:t>
            </a:r>
          </a:p>
        </p:txBody>
      </p:sp>
      <p:sp>
        <p:nvSpPr>
          <p:cNvPr id="20" name="Rectangle 19">
            <a:hlinkClick r:id="rId4" action="ppaction://hlinksldjump" highlightClick="1"/>
          </p:cNvPr>
          <p:cNvSpPr/>
          <p:nvPr userDrawn="1"/>
        </p:nvSpPr>
        <p:spPr>
          <a:xfrm>
            <a:off x="200472" y="44624"/>
            <a:ext cx="880369" cy="246221"/>
          </a:xfrm>
          <a:prstGeom prst="rect">
            <a:avLst/>
          </a:prstGeom>
        </p:spPr>
        <p:txBody>
          <a:bodyPr wrap="none">
            <a:spAutoFit/>
          </a:bodyPr>
          <a:lstStyle/>
          <a:p>
            <a:r>
              <a:rPr lang="en-GB" sz="1000" b="1" baseline="0" dirty="0">
                <a:latin typeface="Arial" panose="020B0604020202020204" pitchFamily="34" charset="0"/>
                <a:cs typeface="Arial" panose="020B0604020202020204" pitchFamily="34" charset="0"/>
              </a:rPr>
              <a:t>Home Page</a:t>
            </a:r>
            <a:endParaRPr lang="en-GB" sz="1000" b="1" dirty="0">
              <a:latin typeface="Arial" panose="020B0604020202020204" pitchFamily="34" charset="0"/>
              <a:cs typeface="Arial" panose="020B0604020202020204" pitchFamily="34" charset="0"/>
            </a:endParaRPr>
          </a:p>
        </p:txBody>
      </p:sp>
      <p:sp>
        <p:nvSpPr>
          <p:cNvPr id="21" name="Right Arrow 20">
            <a:hlinkClick r:id="rId4" action="ppaction://hlinksldjump" highlightClick="1"/>
          </p:cNvPr>
          <p:cNvSpPr/>
          <p:nvPr userDrawn="1"/>
        </p:nvSpPr>
        <p:spPr>
          <a:xfrm rot="10800000">
            <a:off x="56456" y="116648"/>
            <a:ext cx="180000" cy="144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08959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7" y="4406901"/>
            <a:ext cx="8420100" cy="1362075"/>
          </a:xfrm>
        </p:spPr>
        <p:txBody>
          <a:bodyPr anchor="t"/>
          <a:lstStyle>
            <a:lvl1pPr algn="l">
              <a:defRPr sz="4300" b="1" cap="all"/>
            </a:lvl1pPr>
          </a:lstStyle>
          <a:p>
            <a:r>
              <a:rPr lang="en-US"/>
              <a:t>Click to edit Master title style</a:t>
            </a:r>
            <a:endParaRPr lang="en-GB"/>
          </a:p>
        </p:txBody>
      </p:sp>
      <p:sp>
        <p:nvSpPr>
          <p:cNvPr id="3" name="Text Placeholder 2"/>
          <p:cNvSpPr>
            <a:spLocks noGrp="1"/>
          </p:cNvSpPr>
          <p:nvPr>
            <p:ph type="body" idx="1"/>
          </p:nvPr>
        </p:nvSpPr>
        <p:spPr>
          <a:xfrm>
            <a:off x="782507" y="2906715"/>
            <a:ext cx="8420100" cy="1500187"/>
          </a:xfrm>
        </p:spPr>
        <p:txBody>
          <a:bodyPr anchor="b"/>
          <a:lstStyle>
            <a:lvl1pPr marL="0" indent="0">
              <a:buNone/>
              <a:defRPr sz="2100">
                <a:solidFill>
                  <a:schemeClr val="tx1">
                    <a:tint val="75000"/>
                  </a:schemeClr>
                </a:solidFill>
              </a:defRPr>
            </a:lvl1pPr>
            <a:lvl2pPr marL="498045" indent="0">
              <a:buNone/>
              <a:defRPr sz="2000">
                <a:solidFill>
                  <a:schemeClr val="tx1">
                    <a:tint val="75000"/>
                  </a:schemeClr>
                </a:solidFill>
              </a:defRPr>
            </a:lvl2pPr>
            <a:lvl3pPr marL="996088" indent="0">
              <a:buNone/>
              <a:defRPr sz="1800">
                <a:solidFill>
                  <a:schemeClr val="tx1">
                    <a:tint val="75000"/>
                  </a:schemeClr>
                </a:solidFill>
              </a:defRPr>
            </a:lvl3pPr>
            <a:lvl4pPr marL="1494133" indent="0">
              <a:buNone/>
              <a:defRPr sz="1500">
                <a:solidFill>
                  <a:schemeClr val="tx1">
                    <a:tint val="75000"/>
                  </a:schemeClr>
                </a:solidFill>
              </a:defRPr>
            </a:lvl4pPr>
            <a:lvl5pPr marL="1992178" indent="0">
              <a:buNone/>
              <a:defRPr sz="1500">
                <a:solidFill>
                  <a:schemeClr val="tx1">
                    <a:tint val="75000"/>
                  </a:schemeClr>
                </a:solidFill>
              </a:defRPr>
            </a:lvl5pPr>
            <a:lvl6pPr marL="2490221" indent="0">
              <a:buNone/>
              <a:defRPr sz="1500">
                <a:solidFill>
                  <a:schemeClr val="tx1">
                    <a:tint val="75000"/>
                  </a:schemeClr>
                </a:solidFill>
              </a:defRPr>
            </a:lvl6pPr>
            <a:lvl7pPr marL="2988267" indent="0">
              <a:buNone/>
              <a:defRPr sz="1500">
                <a:solidFill>
                  <a:schemeClr val="tx1">
                    <a:tint val="75000"/>
                  </a:schemeClr>
                </a:solidFill>
              </a:defRPr>
            </a:lvl7pPr>
            <a:lvl8pPr marL="3486311" indent="0">
              <a:buNone/>
              <a:defRPr sz="1500">
                <a:solidFill>
                  <a:schemeClr val="tx1">
                    <a:tint val="75000"/>
                  </a:schemeClr>
                </a:solidFill>
              </a:defRPr>
            </a:lvl8pPr>
            <a:lvl9pPr marL="3984354"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E0776-008C-4E70-8115-C5A7533BF35C}"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77925805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1" y="1600203"/>
            <a:ext cx="4375150" cy="4525963"/>
          </a:xfrm>
        </p:spPr>
        <p:txBody>
          <a:bodyPr/>
          <a:lstStyle>
            <a:lvl1pPr>
              <a:defRPr sz="3100"/>
            </a:lvl1pPr>
            <a:lvl2pPr>
              <a:defRPr sz="2600"/>
            </a:lvl2pPr>
            <a:lvl3pPr>
              <a:defRPr sz="21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3"/>
            <a:ext cx="4375150" cy="4525963"/>
          </a:xfrm>
        </p:spPr>
        <p:txBody>
          <a:bodyPr/>
          <a:lstStyle>
            <a:lvl1pPr>
              <a:defRPr sz="3100"/>
            </a:lvl1pPr>
            <a:lvl2pPr>
              <a:defRPr sz="2600"/>
            </a:lvl2pPr>
            <a:lvl3pPr>
              <a:defRPr sz="21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BE0776-008C-4E70-8115-C5A7533BF35C}"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25769213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3"/>
          </a:xfrm>
        </p:spPr>
        <p:txBody>
          <a:bodyPr anchor="b"/>
          <a:lstStyle>
            <a:lvl1pPr marL="0" indent="0">
              <a:buNone/>
              <a:defRPr sz="2600" b="1"/>
            </a:lvl1pPr>
            <a:lvl2pPr marL="498045" indent="0">
              <a:buNone/>
              <a:defRPr sz="2100" b="1"/>
            </a:lvl2pPr>
            <a:lvl3pPr marL="996088" indent="0">
              <a:buNone/>
              <a:defRPr sz="2000" b="1"/>
            </a:lvl3pPr>
            <a:lvl4pPr marL="1494133" indent="0">
              <a:buNone/>
              <a:defRPr sz="1800" b="1"/>
            </a:lvl4pPr>
            <a:lvl5pPr marL="1992178" indent="0">
              <a:buNone/>
              <a:defRPr sz="1800" b="1"/>
            </a:lvl5pPr>
            <a:lvl6pPr marL="2490221" indent="0">
              <a:buNone/>
              <a:defRPr sz="1800" b="1"/>
            </a:lvl6pPr>
            <a:lvl7pPr marL="2988267" indent="0">
              <a:buNone/>
              <a:defRPr sz="1800" b="1"/>
            </a:lvl7pPr>
            <a:lvl8pPr marL="3486311" indent="0">
              <a:buNone/>
              <a:defRPr sz="1800" b="1"/>
            </a:lvl8pPr>
            <a:lvl9pPr marL="3984354" indent="0">
              <a:buNone/>
              <a:defRPr sz="18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600"/>
            </a:lvl1pPr>
            <a:lvl2pPr>
              <a:defRPr sz="21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4" y="1535113"/>
            <a:ext cx="4378590" cy="639763"/>
          </a:xfrm>
        </p:spPr>
        <p:txBody>
          <a:bodyPr anchor="b"/>
          <a:lstStyle>
            <a:lvl1pPr marL="0" indent="0">
              <a:buNone/>
              <a:defRPr sz="2600" b="1"/>
            </a:lvl1pPr>
            <a:lvl2pPr marL="498045" indent="0">
              <a:buNone/>
              <a:defRPr sz="2100" b="1"/>
            </a:lvl2pPr>
            <a:lvl3pPr marL="996088" indent="0">
              <a:buNone/>
              <a:defRPr sz="2000" b="1"/>
            </a:lvl3pPr>
            <a:lvl4pPr marL="1494133" indent="0">
              <a:buNone/>
              <a:defRPr sz="1800" b="1"/>
            </a:lvl4pPr>
            <a:lvl5pPr marL="1992178" indent="0">
              <a:buNone/>
              <a:defRPr sz="1800" b="1"/>
            </a:lvl5pPr>
            <a:lvl6pPr marL="2490221" indent="0">
              <a:buNone/>
              <a:defRPr sz="1800" b="1"/>
            </a:lvl6pPr>
            <a:lvl7pPr marL="2988267" indent="0">
              <a:buNone/>
              <a:defRPr sz="1800" b="1"/>
            </a:lvl7pPr>
            <a:lvl8pPr marL="3486311" indent="0">
              <a:buNone/>
              <a:defRPr sz="1800" b="1"/>
            </a:lvl8pPr>
            <a:lvl9pPr marL="398435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600"/>
            </a:lvl1pPr>
            <a:lvl2pPr>
              <a:defRPr sz="21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DBE0776-008C-4E70-8115-C5A7533BF35C}" type="datetimeFigureOut">
              <a:rPr lang="en-GB" smtClean="0"/>
              <a:t>21/05/2019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2544425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DBE0776-008C-4E70-8115-C5A7533BF35C}" type="datetimeFigureOut">
              <a:rPr lang="en-GB" smtClean="0"/>
              <a:t>21/05/2019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13387400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E0776-008C-4E70-8115-C5A7533BF35C}" type="datetimeFigureOut">
              <a:rPr lang="en-GB" smtClean="0"/>
              <a:t>21/05/2019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15837060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1"/>
          </a:xfrm>
        </p:spPr>
        <p:txBody>
          <a:bodyPr anchor="b"/>
          <a:lstStyle>
            <a:lvl1pPr algn="l">
              <a:defRPr sz="2100" b="1"/>
            </a:lvl1pPr>
          </a:lstStyle>
          <a:p>
            <a:r>
              <a:rPr lang="en-US"/>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500"/>
            </a:lvl1pPr>
            <a:lvl2pPr>
              <a:defRPr sz="31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500"/>
            </a:lvl1pPr>
            <a:lvl2pPr marL="498045" indent="0">
              <a:buNone/>
              <a:defRPr sz="1300"/>
            </a:lvl2pPr>
            <a:lvl3pPr marL="996088" indent="0">
              <a:buNone/>
              <a:defRPr sz="1200"/>
            </a:lvl3pPr>
            <a:lvl4pPr marL="1494133" indent="0">
              <a:buNone/>
              <a:defRPr sz="900"/>
            </a:lvl4pPr>
            <a:lvl5pPr marL="1992178" indent="0">
              <a:buNone/>
              <a:defRPr sz="900"/>
            </a:lvl5pPr>
            <a:lvl6pPr marL="2490221" indent="0">
              <a:buNone/>
              <a:defRPr sz="900"/>
            </a:lvl6pPr>
            <a:lvl7pPr marL="2988267" indent="0">
              <a:buNone/>
              <a:defRPr sz="900"/>
            </a:lvl7pPr>
            <a:lvl8pPr marL="3486311" indent="0">
              <a:buNone/>
              <a:defRPr sz="900"/>
            </a:lvl8pPr>
            <a:lvl9pPr marL="39843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E0776-008C-4E70-8115-C5A7533BF35C}"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33499030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7"/>
          </a:xfrm>
        </p:spPr>
        <p:txBody>
          <a:bodyPr anchor="b"/>
          <a:lstStyle>
            <a:lvl1pPr algn="l">
              <a:defRPr sz="21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500"/>
            </a:lvl1pPr>
            <a:lvl2pPr marL="498045" indent="0">
              <a:buNone/>
              <a:defRPr sz="3100"/>
            </a:lvl2pPr>
            <a:lvl3pPr marL="996088" indent="0">
              <a:buNone/>
              <a:defRPr sz="2600"/>
            </a:lvl3pPr>
            <a:lvl4pPr marL="1494133" indent="0">
              <a:buNone/>
              <a:defRPr sz="2100"/>
            </a:lvl4pPr>
            <a:lvl5pPr marL="1992178" indent="0">
              <a:buNone/>
              <a:defRPr sz="2100"/>
            </a:lvl5pPr>
            <a:lvl6pPr marL="2490221" indent="0">
              <a:buNone/>
              <a:defRPr sz="2100"/>
            </a:lvl6pPr>
            <a:lvl7pPr marL="2988267" indent="0">
              <a:buNone/>
              <a:defRPr sz="2100"/>
            </a:lvl7pPr>
            <a:lvl8pPr marL="3486311" indent="0">
              <a:buNone/>
              <a:defRPr sz="2100"/>
            </a:lvl8pPr>
            <a:lvl9pPr marL="3984354" indent="0">
              <a:buNone/>
              <a:defRPr sz="2100"/>
            </a:lvl9pPr>
          </a:lstStyle>
          <a:p>
            <a:endParaRPr lang="en-GB"/>
          </a:p>
        </p:txBody>
      </p:sp>
      <p:sp>
        <p:nvSpPr>
          <p:cNvPr id="4" name="Text Placeholder 3"/>
          <p:cNvSpPr>
            <a:spLocks noGrp="1"/>
          </p:cNvSpPr>
          <p:nvPr>
            <p:ph type="body" sz="half" idx="2"/>
          </p:nvPr>
        </p:nvSpPr>
        <p:spPr>
          <a:xfrm>
            <a:off x="1941645" y="5367339"/>
            <a:ext cx="5943600" cy="804861"/>
          </a:xfrm>
        </p:spPr>
        <p:txBody>
          <a:bodyPr/>
          <a:lstStyle>
            <a:lvl1pPr marL="0" indent="0">
              <a:buNone/>
              <a:defRPr sz="1500"/>
            </a:lvl1pPr>
            <a:lvl2pPr marL="498045" indent="0">
              <a:buNone/>
              <a:defRPr sz="1300"/>
            </a:lvl2pPr>
            <a:lvl3pPr marL="996088" indent="0">
              <a:buNone/>
              <a:defRPr sz="1200"/>
            </a:lvl3pPr>
            <a:lvl4pPr marL="1494133" indent="0">
              <a:buNone/>
              <a:defRPr sz="900"/>
            </a:lvl4pPr>
            <a:lvl5pPr marL="1992178" indent="0">
              <a:buNone/>
              <a:defRPr sz="900"/>
            </a:lvl5pPr>
            <a:lvl6pPr marL="2490221" indent="0">
              <a:buNone/>
              <a:defRPr sz="900"/>
            </a:lvl6pPr>
            <a:lvl7pPr marL="2988267" indent="0">
              <a:buNone/>
              <a:defRPr sz="900"/>
            </a:lvl7pPr>
            <a:lvl8pPr marL="3486311" indent="0">
              <a:buNone/>
              <a:defRPr sz="900"/>
            </a:lvl8pPr>
            <a:lvl9pPr marL="39843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E0776-008C-4E70-8115-C5A7533BF35C}"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2E1841-4AA9-461F-8F12-76CAB45FAD19}" type="slidenum">
              <a:rPr lang="en-GB" smtClean="0"/>
              <a:t>‹#›</a:t>
            </a:fld>
            <a:endParaRPr lang="en-GB"/>
          </a:p>
        </p:txBody>
      </p:sp>
    </p:spTree>
    <p:extLst>
      <p:ext uri="{BB962C8B-B14F-4D97-AF65-F5344CB8AC3E}">
        <p14:creationId xmlns:p14="http://schemas.microsoft.com/office/powerpoint/2010/main" val="4752552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9"/>
            <a:ext cx="8915400" cy="1143000"/>
          </a:xfrm>
          <a:prstGeom prst="rect">
            <a:avLst/>
          </a:prstGeom>
        </p:spPr>
        <p:txBody>
          <a:bodyPr vert="horz" lIns="99610" tIns="49804" rIns="99610" bIns="4980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3"/>
            <a:ext cx="8915400" cy="4525963"/>
          </a:xfrm>
          <a:prstGeom prst="rect">
            <a:avLst/>
          </a:prstGeom>
        </p:spPr>
        <p:txBody>
          <a:bodyPr vert="horz" lIns="99610" tIns="49804" rIns="99610" bIns="498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1" y="6356352"/>
            <a:ext cx="2311400" cy="365125"/>
          </a:xfrm>
          <a:prstGeom prst="rect">
            <a:avLst/>
          </a:prstGeom>
        </p:spPr>
        <p:txBody>
          <a:bodyPr vert="horz" lIns="99610" tIns="49804" rIns="99610" bIns="49804" rtlCol="0" anchor="ctr"/>
          <a:lstStyle>
            <a:lvl1pPr algn="l">
              <a:defRPr sz="1300">
                <a:solidFill>
                  <a:schemeClr val="tx1">
                    <a:tint val="75000"/>
                  </a:schemeClr>
                </a:solidFill>
              </a:defRPr>
            </a:lvl1pPr>
          </a:lstStyle>
          <a:p>
            <a:fld id="{5DBE0776-008C-4E70-8115-C5A7533BF35C}" type="datetimeFigureOut">
              <a:rPr lang="en-GB" smtClean="0"/>
              <a:t>21/05/2019</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9610" tIns="49804" rIns="99610" bIns="49804" rtlCol="0" anchor="ctr"/>
          <a:lstStyle>
            <a:lvl1pPr algn="ctr">
              <a:defRPr sz="13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9610" tIns="49804" rIns="99610" bIns="49804" rtlCol="0" anchor="ctr"/>
          <a:lstStyle>
            <a:lvl1pPr algn="r">
              <a:defRPr sz="1300">
                <a:solidFill>
                  <a:schemeClr val="tx1">
                    <a:tint val="75000"/>
                  </a:schemeClr>
                </a:solidFill>
              </a:defRPr>
            </a:lvl1pPr>
          </a:lstStyle>
          <a:p>
            <a:fld id="{A82E1841-4AA9-461F-8F12-76CAB45FAD19}" type="slidenum">
              <a:rPr lang="en-GB" smtClean="0"/>
              <a:t>‹#›</a:t>
            </a:fld>
            <a:endParaRPr lang="en-GB"/>
          </a:p>
        </p:txBody>
      </p:sp>
    </p:spTree>
    <p:extLst>
      <p:ext uri="{BB962C8B-B14F-4D97-AF65-F5344CB8AC3E}">
        <p14:creationId xmlns:p14="http://schemas.microsoft.com/office/powerpoint/2010/main" val="2814049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96088" rtl="0" eaLnBrk="1" latinLnBrk="0" hangingPunct="1">
        <a:spcBef>
          <a:spcPct val="0"/>
        </a:spcBef>
        <a:buNone/>
        <a:defRPr sz="4800" kern="1200">
          <a:solidFill>
            <a:schemeClr val="tx1"/>
          </a:solidFill>
          <a:latin typeface="+mj-lt"/>
          <a:ea typeface="+mj-ea"/>
          <a:cs typeface="+mj-cs"/>
        </a:defRPr>
      </a:lvl1pPr>
    </p:titleStyle>
    <p:bodyStyle>
      <a:lvl1pPr marL="373534" indent="-373534" algn="l" defTabSz="996088"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9322" indent="-311278" algn="l" defTabSz="996088"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45111" indent="-249022" algn="l" defTabSz="996088"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3154"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241200"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739245"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237288"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735333"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233378" indent="-249022" algn="l" defTabSz="9960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96088" rtl="0" eaLnBrk="1" latinLnBrk="0" hangingPunct="1">
        <a:defRPr sz="2000" kern="1200">
          <a:solidFill>
            <a:schemeClr val="tx1"/>
          </a:solidFill>
          <a:latin typeface="+mn-lt"/>
          <a:ea typeface="+mn-ea"/>
          <a:cs typeface="+mn-cs"/>
        </a:defRPr>
      </a:lvl1pPr>
      <a:lvl2pPr marL="498045" algn="l" defTabSz="996088" rtl="0" eaLnBrk="1" latinLnBrk="0" hangingPunct="1">
        <a:defRPr sz="2000" kern="1200">
          <a:solidFill>
            <a:schemeClr val="tx1"/>
          </a:solidFill>
          <a:latin typeface="+mn-lt"/>
          <a:ea typeface="+mn-ea"/>
          <a:cs typeface="+mn-cs"/>
        </a:defRPr>
      </a:lvl2pPr>
      <a:lvl3pPr marL="996088" algn="l" defTabSz="996088" rtl="0" eaLnBrk="1" latinLnBrk="0" hangingPunct="1">
        <a:defRPr sz="2000" kern="1200">
          <a:solidFill>
            <a:schemeClr val="tx1"/>
          </a:solidFill>
          <a:latin typeface="+mn-lt"/>
          <a:ea typeface="+mn-ea"/>
          <a:cs typeface="+mn-cs"/>
        </a:defRPr>
      </a:lvl3pPr>
      <a:lvl4pPr marL="1494133" algn="l" defTabSz="996088" rtl="0" eaLnBrk="1" latinLnBrk="0" hangingPunct="1">
        <a:defRPr sz="2000" kern="1200">
          <a:solidFill>
            <a:schemeClr val="tx1"/>
          </a:solidFill>
          <a:latin typeface="+mn-lt"/>
          <a:ea typeface="+mn-ea"/>
          <a:cs typeface="+mn-cs"/>
        </a:defRPr>
      </a:lvl4pPr>
      <a:lvl5pPr marL="1992178" algn="l" defTabSz="996088" rtl="0" eaLnBrk="1" latinLnBrk="0" hangingPunct="1">
        <a:defRPr sz="2000" kern="1200">
          <a:solidFill>
            <a:schemeClr val="tx1"/>
          </a:solidFill>
          <a:latin typeface="+mn-lt"/>
          <a:ea typeface="+mn-ea"/>
          <a:cs typeface="+mn-cs"/>
        </a:defRPr>
      </a:lvl5pPr>
      <a:lvl6pPr marL="2490221" algn="l" defTabSz="996088" rtl="0" eaLnBrk="1" latinLnBrk="0" hangingPunct="1">
        <a:defRPr sz="2000" kern="1200">
          <a:solidFill>
            <a:schemeClr val="tx1"/>
          </a:solidFill>
          <a:latin typeface="+mn-lt"/>
          <a:ea typeface="+mn-ea"/>
          <a:cs typeface="+mn-cs"/>
        </a:defRPr>
      </a:lvl6pPr>
      <a:lvl7pPr marL="2988267" algn="l" defTabSz="996088" rtl="0" eaLnBrk="1" latinLnBrk="0" hangingPunct="1">
        <a:defRPr sz="2000" kern="1200">
          <a:solidFill>
            <a:schemeClr val="tx1"/>
          </a:solidFill>
          <a:latin typeface="+mn-lt"/>
          <a:ea typeface="+mn-ea"/>
          <a:cs typeface="+mn-cs"/>
        </a:defRPr>
      </a:lvl7pPr>
      <a:lvl8pPr marL="3486311" algn="l" defTabSz="996088" rtl="0" eaLnBrk="1" latinLnBrk="0" hangingPunct="1">
        <a:defRPr sz="2000" kern="1200">
          <a:solidFill>
            <a:schemeClr val="tx1"/>
          </a:solidFill>
          <a:latin typeface="+mn-lt"/>
          <a:ea typeface="+mn-ea"/>
          <a:cs typeface="+mn-cs"/>
        </a:defRPr>
      </a:lvl8pPr>
      <a:lvl9pPr marL="3984354" algn="l" defTabSz="99608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26.xml"/><Relationship Id="rId26" Type="http://schemas.openxmlformats.org/officeDocument/2006/relationships/slide" Target="slide30.xml"/><Relationship Id="rId3" Type="http://schemas.openxmlformats.org/officeDocument/2006/relationships/notesSlide" Target="../notesSlides/notesSlide1.xml"/><Relationship Id="rId21" Type="http://schemas.openxmlformats.org/officeDocument/2006/relationships/slide" Target="slide17.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9.xml"/><Relationship Id="rId33" Type="http://schemas.openxmlformats.org/officeDocument/2006/relationships/slide" Target="slide25.xml"/><Relationship Id="rId2" Type="http://schemas.openxmlformats.org/officeDocument/2006/relationships/slideLayout" Target="../slideLayouts/slideLayout2.xml"/><Relationship Id="rId16" Type="http://schemas.openxmlformats.org/officeDocument/2006/relationships/slide" Target="slide14.xml"/><Relationship Id="rId20" Type="http://schemas.openxmlformats.org/officeDocument/2006/relationships/slide" Target="slide16.xml"/><Relationship Id="rId29" Type="http://schemas.openxmlformats.org/officeDocument/2006/relationships/slide" Target="slide21.xml"/><Relationship Id="rId1" Type="http://schemas.openxmlformats.org/officeDocument/2006/relationships/tags" Target="../tags/tag2.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8.xml"/><Relationship Id="rId32" Type="http://schemas.openxmlformats.org/officeDocument/2006/relationships/slide" Target="slide24.xml"/><Relationship Id="rId5" Type="http://schemas.openxmlformats.org/officeDocument/2006/relationships/slide" Target="slide3.xml"/><Relationship Id="rId15" Type="http://schemas.openxmlformats.org/officeDocument/2006/relationships/slide" Target="slide13.xml"/><Relationship Id="rId23" Type="http://schemas.openxmlformats.org/officeDocument/2006/relationships/slide" Target="slide19.xml"/><Relationship Id="rId28" Type="http://schemas.openxmlformats.org/officeDocument/2006/relationships/slide" Target="slide20.xml"/><Relationship Id="rId10" Type="http://schemas.openxmlformats.org/officeDocument/2006/relationships/slide" Target="slide8.xml"/><Relationship Id="rId19" Type="http://schemas.openxmlformats.org/officeDocument/2006/relationships/slide" Target="slide27.xml"/><Relationship Id="rId31" Type="http://schemas.openxmlformats.org/officeDocument/2006/relationships/slide" Target="slide23.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18.xml"/><Relationship Id="rId27" Type="http://schemas.openxmlformats.org/officeDocument/2006/relationships/slide" Target="slide31.xml"/><Relationship Id="rId30" Type="http://schemas.openxmlformats.org/officeDocument/2006/relationships/slide" Target="slide22.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Block Arc 73"/>
          <p:cNvSpPr/>
          <p:nvPr/>
        </p:nvSpPr>
        <p:spPr>
          <a:xfrm>
            <a:off x="781448" y="1011843"/>
            <a:ext cx="3787078" cy="3387463"/>
          </a:xfrm>
          <a:prstGeom prst="blockArc">
            <a:avLst>
              <a:gd name="adj1" fmla="val 14657143"/>
              <a:gd name="adj2" fmla="val 16200000"/>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5" name="Block Arc 74"/>
          <p:cNvSpPr/>
          <p:nvPr/>
        </p:nvSpPr>
        <p:spPr>
          <a:xfrm>
            <a:off x="781448" y="1011843"/>
            <a:ext cx="3787078" cy="3387463"/>
          </a:xfrm>
          <a:prstGeom prst="blockArc">
            <a:avLst>
              <a:gd name="adj1" fmla="val 13114286"/>
              <a:gd name="adj2" fmla="val 14657143"/>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6" name="Block Arc 75"/>
          <p:cNvSpPr/>
          <p:nvPr/>
        </p:nvSpPr>
        <p:spPr>
          <a:xfrm>
            <a:off x="781448" y="1011843"/>
            <a:ext cx="3787078" cy="3387463"/>
          </a:xfrm>
          <a:prstGeom prst="blockArc">
            <a:avLst>
              <a:gd name="adj1" fmla="val 11571429"/>
              <a:gd name="adj2" fmla="val 13114286"/>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7" name="Block Arc 76"/>
          <p:cNvSpPr/>
          <p:nvPr/>
        </p:nvSpPr>
        <p:spPr>
          <a:xfrm>
            <a:off x="781448" y="1011843"/>
            <a:ext cx="3787078" cy="3387463"/>
          </a:xfrm>
          <a:prstGeom prst="blockArc">
            <a:avLst>
              <a:gd name="adj1" fmla="val 10028571"/>
              <a:gd name="adj2" fmla="val 11571429"/>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8" name="Block Arc 77"/>
          <p:cNvSpPr/>
          <p:nvPr/>
        </p:nvSpPr>
        <p:spPr>
          <a:xfrm>
            <a:off x="781448" y="1011843"/>
            <a:ext cx="3787078" cy="3387463"/>
          </a:xfrm>
          <a:prstGeom prst="blockArc">
            <a:avLst>
              <a:gd name="adj1" fmla="val 8485714"/>
              <a:gd name="adj2" fmla="val 10028571"/>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9" name="Block Arc 78"/>
          <p:cNvSpPr/>
          <p:nvPr/>
        </p:nvSpPr>
        <p:spPr>
          <a:xfrm>
            <a:off x="781448" y="1011843"/>
            <a:ext cx="3787078" cy="3387463"/>
          </a:xfrm>
          <a:prstGeom prst="blockArc">
            <a:avLst>
              <a:gd name="adj1" fmla="val 6942857"/>
              <a:gd name="adj2" fmla="val 8485714"/>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0" name="Block Arc 79"/>
          <p:cNvSpPr/>
          <p:nvPr/>
        </p:nvSpPr>
        <p:spPr>
          <a:xfrm>
            <a:off x="781448" y="1011843"/>
            <a:ext cx="3787078" cy="3387463"/>
          </a:xfrm>
          <a:prstGeom prst="blockArc">
            <a:avLst>
              <a:gd name="adj1" fmla="val 5400000"/>
              <a:gd name="adj2" fmla="val 6942857"/>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1" name="Block Arc 80"/>
          <p:cNvSpPr/>
          <p:nvPr/>
        </p:nvSpPr>
        <p:spPr>
          <a:xfrm>
            <a:off x="781448" y="1011843"/>
            <a:ext cx="3787078" cy="3387463"/>
          </a:xfrm>
          <a:prstGeom prst="blockArc">
            <a:avLst>
              <a:gd name="adj1" fmla="val 3857143"/>
              <a:gd name="adj2" fmla="val 5400000"/>
              <a:gd name="adj3" fmla="val 1974"/>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2" name="Block Arc 81"/>
          <p:cNvSpPr/>
          <p:nvPr/>
        </p:nvSpPr>
        <p:spPr>
          <a:xfrm>
            <a:off x="781448" y="1011843"/>
            <a:ext cx="3787078" cy="3387463"/>
          </a:xfrm>
          <a:prstGeom prst="blockArc">
            <a:avLst>
              <a:gd name="adj1" fmla="val 12600000"/>
              <a:gd name="adj2" fmla="val 162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3" name="Block Arc 82"/>
          <p:cNvSpPr/>
          <p:nvPr/>
        </p:nvSpPr>
        <p:spPr>
          <a:xfrm>
            <a:off x="781448" y="1011843"/>
            <a:ext cx="3787078" cy="3387463"/>
          </a:xfrm>
          <a:prstGeom prst="blockArc">
            <a:avLst>
              <a:gd name="adj1" fmla="val 9000000"/>
              <a:gd name="adj2" fmla="val 126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4" name="Block Arc 83"/>
          <p:cNvSpPr/>
          <p:nvPr/>
        </p:nvSpPr>
        <p:spPr>
          <a:xfrm>
            <a:off x="781448" y="1011843"/>
            <a:ext cx="3787078" cy="3387463"/>
          </a:xfrm>
          <a:prstGeom prst="blockArc">
            <a:avLst>
              <a:gd name="adj1" fmla="val 5400000"/>
              <a:gd name="adj2" fmla="val 90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5" name="Block Arc 84"/>
          <p:cNvSpPr/>
          <p:nvPr/>
        </p:nvSpPr>
        <p:spPr>
          <a:xfrm>
            <a:off x="781448" y="1011843"/>
            <a:ext cx="3787078" cy="3387463"/>
          </a:xfrm>
          <a:prstGeom prst="blockArc">
            <a:avLst>
              <a:gd name="adj1" fmla="val 1800000"/>
              <a:gd name="adj2" fmla="val 54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6" name="Block Arc 85"/>
          <p:cNvSpPr/>
          <p:nvPr/>
        </p:nvSpPr>
        <p:spPr>
          <a:xfrm>
            <a:off x="817996" y="1011843"/>
            <a:ext cx="3713986" cy="3387463"/>
          </a:xfrm>
          <a:prstGeom prst="blockArc">
            <a:avLst>
              <a:gd name="adj1" fmla="val 19800000"/>
              <a:gd name="adj2" fmla="val 18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7" name="Block Arc 86"/>
          <p:cNvSpPr/>
          <p:nvPr/>
        </p:nvSpPr>
        <p:spPr>
          <a:xfrm>
            <a:off x="1124326" y="1011843"/>
            <a:ext cx="3444199" cy="3065229"/>
          </a:xfrm>
          <a:prstGeom prst="blockArc">
            <a:avLst>
              <a:gd name="adj1" fmla="val 16200000"/>
              <a:gd name="adj2" fmla="val 19800000"/>
              <a:gd name="adj3" fmla="val 450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8" name="Freeform 87">
            <a:hlinkClick r:id="rId4" action="ppaction://hlinksldjump" highlightClick="1"/>
          </p:cNvPr>
          <p:cNvSpPr/>
          <p:nvPr/>
        </p:nvSpPr>
        <p:spPr>
          <a:xfrm>
            <a:off x="2016110" y="2041637"/>
            <a:ext cx="1296000" cy="1152000"/>
          </a:xfrm>
          <a:custGeom>
            <a:avLst/>
            <a:gdLst>
              <a:gd name="connsiteX0" fmla="*/ 0 w 2068509"/>
              <a:gd name="connsiteY0" fmla="*/ 1034141 h 2068281"/>
              <a:gd name="connsiteX1" fmla="*/ 1034255 w 2068509"/>
              <a:gd name="connsiteY1" fmla="*/ 0 h 2068281"/>
              <a:gd name="connsiteX2" fmla="*/ 2068510 w 2068509"/>
              <a:gd name="connsiteY2" fmla="*/ 1034141 h 2068281"/>
              <a:gd name="connsiteX3" fmla="*/ 1034255 w 2068509"/>
              <a:gd name="connsiteY3" fmla="*/ 2068282 h 2068281"/>
              <a:gd name="connsiteX4" fmla="*/ 0 w 2068509"/>
              <a:gd name="connsiteY4" fmla="*/ 1034141 h 2068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8509" h="2068281">
                <a:moveTo>
                  <a:pt x="0" y="1034141"/>
                </a:moveTo>
                <a:cubicBezTo>
                  <a:pt x="0" y="463001"/>
                  <a:pt x="463052" y="0"/>
                  <a:pt x="1034255" y="0"/>
                </a:cubicBezTo>
                <a:cubicBezTo>
                  <a:pt x="1605458" y="0"/>
                  <a:pt x="2068510" y="463001"/>
                  <a:pt x="2068510" y="1034141"/>
                </a:cubicBezTo>
                <a:cubicBezTo>
                  <a:pt x="2068510" y="1605281"/>
                  <a:pt x="1605458" y="2068282"/>
                  <a:pt x="1034255" y="2068282"/>
                </a:cubicBezTo>
                <a:cubicBezTo>
                  <a:pt x="463052" y="2068282"/>
                  <a:pt x="0" y="1605281"/>
                  <a:pt x="0" y="1034141"/>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418" tIns="210396" rIns="210418" bIns="210396" numCol="1" spcCol="833" anchor="ctr" anchorCtr="0">
            <a:noAutofit/>
          </a:bodyPr>
          <a:lstStyle/>
          <a:p>
            <a:pPr algn="ctr" defTabSz="677894">
              <a:lnSpc>
                <a:spcPct val="90000"/>
              </a:lnSpc>
              <a:spcBef>
                <a:spcPct val="0"/>
              </a:spcBef>
              <a:spcAft>
                <a:spcPct val="35000"/>
              </a:spcAft>
            </a:pPr>
            <a:r>
              <a:rPr lang="en-US" sz="1200" dirty="0">
                <a:latin typeface="Calibri" panose="020F0502020204030204"/>
              </a:rPr>
              <a:t>R&amp;D Funding - Research and Design</a:t>
            </a:r>
          </a:p>
        </p:txBody>
      </p:sp>
      <p:sp>
        <p:nvSpPr>
          <p:cNvPr id="89" name="Freeform 88">
            <a:hlinkClick r:id="rId4" action="ppaction://hlinksldjump" highlightClick="1"/>
          </p:cNvPr>
          <p:cNvSpPr/>
          <p:nvPr/>
        </p:nvSpPr>
        <p:spPr>
          <a:xfrm>
            <a:off x="2301671" y="548680"/>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Innovative Medicines Initiative (IMI2)</a:t>
            </a:r>
          </a:p>
        </p:txBody>
      </p:sp>
      <p:sp>
        <p:nvSpPr>
          <p:cNvPr id="90" name="Freeform 89">
            <a:hlinkClick r:id="rId5" action="ppaction://hlinksldjump" highlightClick="1"/>
          </p:cNvPr>
          <p:cNvSpPr/>
          <p:nvPr/>
        </p:nvSpPr>
        <p:spPr>
          <a:xfrm>
            <a:off x="3200310" y="764704"/>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Innovate UK funding challenges</a:t>
            </a:r>
          </a:p>
        </p:txBody>
      </p:sp>
      <p:sp>
        <p:nvSpPr>
          <p:cNvPr id="91" name="Freeform 90">
            <a:hlinkClick r:id="rId6" action="ppaction://hlinksldjump" highlightClick="1"/>
          </p:cNvPr>
          <p:cNvSpPr/>
          <p:nvPr/>
        </p:nvSpPr>
        <p:spPr>
          <a:xfrm>
            <a:off x="3920390" y="1268760"/>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R&amp;D Tax Credits</a:t>
            </a:r>
          </a:p>
        </p:txBody>
      </p:sp>
      <p:sp>
        <p:nvSpPr>
          <p:cNvPr id="92" name="Freeform 91">
            <a:hlinkClick r:id="rId7" action="ppaction://hlinksldjump" highlightClick="1"/>
          </p:cNvPr>
          <p:cNvSpPr/>
          <p:nvPr/>
        </p:nvSpPr>
        <p:spPr>
          <a:xfrm>
            <a:off x="4220671" y="1988840"/>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Horizon 2020</a:t>
            </a:r>
          </a:p>
        </p:txBody>
      </p:sp>
      <p:sp>
        <p:nvSpPr>
          <p:cNvPr id="93" name="Freeform 92">
            <a:hlinkClick r:id="rId8" action="ppaction://hlinksldjump" highlightClick="1"/>
          </p:cNvPr>
          <p:cNvSpPr/>
          <p:nvPr/>
        </p:nvSpPr>
        <p:spPr>
          <a:xfrm>
            <a:off x="4208422" y="2744819"/>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Small Business Research Initiative (Healthcare)</a:t>
            </a:r>
          </a:p>
        </p:txBody>
      </p:sp>
      <p:sp>
        <p:nvSpPr>
          <p:cNvPr id="94" name="Freeform 93">
            <a:hlinkClick r:id="rId9" action="ppaction://hlinksldjump" highlightClick="1"/>
          </p:cNvPr>
          <p:cNvSpPr/>
          <p:nvPr/>
        </p:nvSpPr>
        <p:spPr>
          <a:xfrm>
            <a:off x="3848382" y="3484027"/>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err="1">
                <a:latin typeface="Calibri" panose="020F0502020204030204"/>
              </a:rPr>
              <a:t>Eurostars</a:t>
            </a:r>
            <a:endParaRPr lang="en-US" sz="700" dirty="0">
              <a:latin typeface="Calibri" panose="020F0502020204030204"/>
            </a:endParaRPr>
          </a:p>
        </p:txBody>
      </p:sp>
      <p:sp>
        <p:nvSpPr>
          <p:cNvPr id="95" name="Freeform 94">
            <a:hlinkClick r:id="rId10" action="ppaction://hlinksldjump" highlightClick="1"/>
          </p:cNvPr>
          <p:cNvSpPr/>
          <p:nvPr/>
        </p:nvSpPr>
        <p:spPr>
          <a:xfrm>
            <a:off x="3128302" y="3933056"/>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GB" sz="700" dirty="0">
                <a:latin typeface="Calibri" panose="020F0502020204030204"/>
              </a:rPr>
              <a:t>National Institute Health Research (NIHR)</a:t>
            </a:r>
            <a:endParaRPr lang="en-US" sz="700" dirty="0">
              <a:latin typeface="Calibri" panose="020F0502020204030204"/>
            </a:endParaRPr>
          </a:p>
        </p:txBody>
      </p:sp>
      <p:sp>
        <p:nvSpPr>
          <p:cNvPr id="96" name="Freeform 95">
            <a:hlinkClick r:id="rId11" action="ppaction://hlinksldjump" highlightClick="1"/>
          </p:cNvPr>
          <p:cNvSpPr/>
          <p:nvPr/>
        </p:nvSpPr>
        <p:spPr>
          <a:xfrm>
            <a:off x="2204447" y="4060091"/>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Innovation Partnership Scheme - Standard IPS</a:t>
            </a:r>
          </a:p>
        </p:txBody>
      </p:sp>
      <p:sp>
        <p:nvSpPr>
          <p:cNvPr id="97" name="Freeform 96">
            <a:hlinkClick r:id="rId12" action="ppaction://hlinksldjump" highlightClick="1"/>
          </p:cNvPr>
          <p:cNvSpPr/>
          <p:nvPr/>
        </p:nvSpPr>
        <p:spPr>
          <a:xfrm>
            <a:off x="1328102" y="3933056"/>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Stand-alone Link</a:t>
            </a:r>
          </a:p>
        </p:txBody>
      </p:sp>
      <p:sp>
        <p:nvSpPr>
          <p:cNvPr id="98" name="Freeform 97">
            <a:hlinkClick r:id="rId13" action="ppaction://hlinksldjump" highlightClick="1"/>
          </p:cNvPr>
          <p:cNvSpPr/>
          <p:nvPr/>
        </p:nvSpPr>
        <p:spPr>
          <a:xfrm>
            <a:off x="620271" y="3484027"/>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DSTL - DASA Open Call</a:t>
            </a:r>
          </a:p>
        </p:txBody>
      </p:sp>
      <p:sp>
        <p:nvSpPr>
          <p:cNvPr id="99" name="Freeform 98">
            <a:hlinkClick r:id="rId14" action="ppaction://hlinksldjump" highlightClick="1"/>
          </p:cNvPr>
          <p:cNvSpPr/>
          <p:nvPr/>
        </p:nvSpPr>
        <p:spPr>
          <a:xfrm>
            <a:off x="319990" y="2780928"/>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Industrial Partnership Awards</a:t>
            </a:r>
          </a:p>
        </p:txBody>
      </p:sp>
      <p:sp>
        <p:nvSpPr>
          <p:cNvPr id="100" name="Freeform 99">
            <a:hlinkClick r:id="rId15" action="ppaction://hlinksldjump" highlightClick="1"/>
          </p:cNvPr>
          <p:cNvSpPr/>
          <p:nvPr/>
        </p:nvSpPr>
        <p:spPr>
          <a:xfrm>
            <a:off x="319990" y="1998478"/>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Innovation Partnership Scheme  - Mini IPS</a:t>
            </a:r>
          </a:p>
        </p:txBody>
      </p:sp>
      <p:sp>
        <p:nvSpPr>
          <p:cNvPr id="101" name="Freeform 100">
            <a:hlinkClick r:id="rId16" action="ppaction://hlinksldjump" highlightClick="1"/>
          </p:cNvPr>
          <p:cNvSpPr/>
          <p:nvPr/>
        </p:nvSpPr>
        <p:spPr>
          <a:xfrm>
            <a:off x="692279" y="1268760"/>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BBSRC</a:t>
            </a:r>
          </a:p>
        </p:txBody>
      </p:sp>
      <p:sp>
        <p:nvSpPr>
          <p:cNvPr id="102" name="Freeform 101">
            <a:hlinkClick r:id="rId17" action="ppaction://hlinksldjump"/>
          </p:cNvPr>
          <p:cNvSpPr/>
          <p:nvPr/>
        </p:nvSpPr>
        <p:spPr>
          <a:xfrm>
            <a:off x="1412359" y="764704"/>
            <a:ext cx="804337" cy="737061"/>
          </a:xfrm>
          <a:custGeom>
            <a:avLst/>
            <a:gdLst>
              <a:gd name="connsiteX0" fmla="*/ 0 w 764599"/>
              <a:gd name="connsiteY0" fmla="*/ 382300 h 764599"/>
              <a:gd name="connsiteX1" fmla="*/ 382300 w 764599"/>
              <a:gd name="connsiteY1" fmla="*/ 0 h 764599"/>
              <a:gd name="connsiteX2" fmla="*/ 764600 w 764599"/>
              <a:gd name="connsiteY2" fmla="*/ 382300 h 764599"/>
              <a:gd name="connsiteX3" fmla="*/ 382300 w 764599"/>
              <a:gd name="connsiteY3" fmla="*/ 764600 h 764599"/>
              <a:gd name="connsiteX4" fmla="*/ 0 w 764599"/>
              <a:gd name="connsiteY4" fmla="*/ 382300 h 764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9" h="764599">
                <a:moveTo>
                  <a:pt x="0" y="382300"/>
                </a:moveTo>
                <a:cubicBezTo>
                  <a:pt x="0" y="171162"/>
                  <a:pt x="171162" y="0"/>
                  <a:pt x="382300" y="0"/>
                </a:cubicBezTo>
                <a:cubicBezTo>
                  <a:pt x="593438" y="0"/>
                  <a:pt x="764600" y="171162"/>
                  <a:pt x="764600" y="382300"/>
                </a:cubicBezTo>
                <a:cubicBezTo>
                  <a:pt x="764600" y="593438"/>
                  <a:pt x="593438" y="764600"/>
                  <a:pt x="382300" y="764600"/>
                </a:cubicBezTo>
                <a:cubicBezTo>
                  <a:pt x="171162" y="764600"/>
                  <a:pt x="0" y="593438"/>
                  <a:pt x="0" y="3823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0" tIns="79300" rIns="79300" bIns="79300" numCol="1" spcCol="833" anchor="ctr" anchorCtr="0">
            <a:noAutofit/>
          </a:bodyPr>
          <a:lstStyle/>
          <a:p>
            <a:pPr algn="ctr" defTabSz="338946">
              <a:lnSpc>
                <a:spcPct val="90000"/>
              </a:lnSpc>
              <a:spcBef>
                <a:spcPct val="0"/>
              </a:spcBef>
              <a:spcAft>
                <a:spcPct val="35000"/>
              </a:spcAft>
            </a:pPr>
            <a:r>
              <a:rPr lang="en-US" sz="700" dirty="0">
                <a:latin typeface="Calibri" panose="020F0502020204030204"/>
              </a:rPr>
              <a:t>Medical Research Council</a:t>
            </a:r>
          </a:p>
        </p:txBody>
      </p:sp>
      <p:sp>
        <p:nvSpPr>
          <p:cNvPr id="71" name="Block Arc 70"/>
          <p:cNvSpPr/>
          <p:nvPr/>
        </p:nvSpPr>
        <p:spPr>
          <a:xfrm rot="13569691">
            <a:off x="1686859" y="4068110"/>
            <a:ext cx="1862338" cy="1659667"/>
          </a:xfrm>
          <a:prstGeom prst="blockArc">
            <a:avLst>
              <a:gd name="adj1" fmla="val 10800000"/>
              <a:gd name="adj2" fmla="val 16200000"/>
              <a:gd name="adj3" fmla="val 4639"/>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72" name="Block Arc 71"/>
          <p:cNvSpPr/>
          <p:nvPr/>
        </p:nvSpPr>
        <p:spPr>
          <a:xfrm rot="8316695">
            <a:off x="289663" y="4081469"/>
            <a:ext cx="1862339" cy="1659667"/>
          </a:xfrm>
          <a:prstGeom prst="blockArc">
            <a:avLst>
              <a:gd name="adj1" fmla="val 16200000"/>
              <a:gd name="adj2" fmla="val 0"/>
              <a:gd name="adj3" fmla="val 4639"/>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73" name="Freeform 72">
            <a:hlinkClick r:id="rId8" action="ppaction://hlinksldjump" highlightClick="1"/>
          </p:cNvPr>
          <p:cNvSpPr/>
          <p:nvPr/>
        </p:nvSpPr>
        <p:spPr>
          <a:xfrm>
            <a:off x="1202489" y="5001728"/>
            <a:ext cx="1296000" cy="1152000"/>
          </a:xfrm>
          <a:custGeom>
            <a:avLst/>
            <a:gdLst>
              <a:gd name="connsiteX0" fmla="*/ 0 w 1148399"/>
              <a:gd name="connsiteY0" fmla="*/ 574200 h 1148399"/>
              <a:gd name="connsiteX1" fmla="*/ 574200 w 1148399"/>
              <a:gd name="connsiteY1" fmla="*/ 0 h 1148399"/>
              <a:gd name="connsiteX2" fmla="*/ 1148400 w 1148399"/>
              <a:gd name="connsiteY2" fmla="*/ 574200 h 1148399"/>
              <a:gd name="connsiteX3" fmla="*/ 574200 w 1148399"/>
              <a:gd name="connsiteY3" fmla="*/ 1148400 h 1148399"/>
              <a:gd name="connsiteX4" fmla="*/ 0 w 1148399"/>
              <a:gd name="connsiteY4" fmla="*/ 574200 h 1148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399" h="1148399">
                <a:moveTo>
                  <a:pt x="0" y="574200"/>
                </a:moveTo>
                <a:cubicBezTo>
                  <a:pt x="0" y="257078"/>
                  <a:pt x="257078" y="0"/>
                  <a:pt x="574200" y="0"/>
                </a:cubicBezTo>
                <a:cubicBezTo>
                  <a:pt x="891322" y="0"/>
                  <a:pt x="1148400" y="257078"/>
                  <a:pt x="1148400" y="574200"/>
                </a:cubicBezTo>
                <a:cubicBezTo>
                  <a:pt x="1148400" y="891322"/>
                  <a:pt x="891322" y="1148400"/>
                  <a:pt x="574200" y="1148400"/>
                </a:cubicBezTo>
                <a:cubicBezTo>
                  <a:pt x="257078" y="1148400"/>
                  <a:pt x="0" y="891322"/>
                  <a:pt x="0" y="574200"/>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22009" tIns="122009" rIns="122009" bIns="122009" numCol="1" spcCol="833" anchor="ctr" anchorCtr="0">
            <a:noAutofit/>
          </a:bodyPr>
          <a:lstStyle/>
          <a:p>
            <a:pPr algn="ctr" defTabSz="677894">
              <a:lnSpc>
                <a:spcPct val="90000"/>
              </a:lnSpc>
              <a:spcBef>
                <a:spcPct val="0"/>
              </a:spcBef>
              <a:spcAft>
                <a:spcPct val="35000"/>
              </a:spcAft>
            </a:pPr>
            <a:r>
              <a:rPr lang="en-US" sz="1200" dirty="0">
                <a:latin typeface="Calibri" panose="020F0502020204030204"/>
              </a:rPr>
              <a:t>Scale &amp; Spread</a:t>
            </a:r>
          </a:p>
        </p:txBody>
      </p:sp>
      <p:sp>
        <p:nvSpPr>
          <p:cNvPr id="103" name="Freeform 102">
            <a:hlinkClick r:id="rId18" action="ppaction://hlinksldjump" highlightClick="1"/>
          </p:cNvPr>
          <p:cNvSpPr/>
          <p:nvPr/>
        </p:nvSpPr>
        <p:spPr>
          <a:xfrm>
            <a:off x="2618028" y="5301208"/>
            <a:ext cx="720000" cy="720000"/>
          </a:xfrm>
          <a:custGeom>
            <a:avLst/>
            <a:gdLst>
              <a:gd name="connsiteX0" fmla="*/ 0 w 684002"/>
              <a:gd name="connsiteY0" fmla="*/ 342001 h 684002"/>
              <a:gd name="connsiteX1" fmla="*/ 342001 w 684002"/>
              <a:gd name="connsiteY1" fmla="*/ 0 h 684002"/>
              <a:gd name="connsiteX2" fmla="*/ 684002 w 684002"/>
              <a:gd name="connsiteY2" fmla="*/ 342001 h 684002"/>
              <a:gd name="connsiteX3" fmla="*/ 342001 w 684002"/>
              <a:gd name="connsiteY3" fmla="*/ 684002 h 684002"/>
              <a:gd name="connsiteX4" fmla="*/ 0 w 684002"/>
              <a:gd name="connsiteY4" fmla="*/ 342001 h 684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002" h="684002">
                <a:moveTo>
                  <a:pt x="0" y="342001"/>
                </a:moveTo>
                <a:cubicBezTo>
                  <a:pt x="0" y="153119"/>
                  <a:pt x="153119" y="0"/>
                  <a:pt x="342001" y="0"/>
                </a:cubicBezTo>
                <a:cubicBezTo>
                  <a:pt x="530883" y="0"/>
                  <a:pt x="684002" y="153119"/>
                  <a:pt x="684002" y="342001"/>
                </a:cubicBezTo>
                <a:cubicBezTo>
                  <a:pt x="684002" y="530883"/>
                  <a:pt x="530883" y="684002"/>
                  <a:pt x="342001" y="684002"/>
                </a:cubicBezTo>
                <a:cubicBezTo>
                  <a:pt x="153119" y="684002"/>
                  <a:pt x="0" y="530883"/>
                  <a:pt x="0" y="342001"/>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1555" tIns="71555" rIns="71555" bIns="71555"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NIHR i4i</a:t>
            </a:r>
          </a:p>
        </p:txBody>
      </p:sp>
      <p:sp>
        <p:nvSpPr>
          <p:cNvPr id="113" name="Freeform 112">
            <a:hlinkClick r:id="rId19" action="ppaction://hlinksldjump" highlightClick="1"/>
          </p:cNvPr>
          <p:cNvSpPr/>
          <p:nvPr/>
        </p:nvSpPr>
        <p:spPr>
          <a:xfrm>
            <a:off x="385700" y="5301208"/>
            <a:ext cx="720000" cy="720000"/>
          </a:xfrm>
          <a:custGeom>
            <a:avLst/>
            <a:gdLst>
              <a:gd name="connsiteX0" fmla="*/ 0 w 684002"/>
              <a:gd name="connsiteY0" fmla="*/ 342001 h 684002"/>
              <a:gd name="connsiteX1" fmla="*/ 342001 w 684002"/>
              <a:gd name="connsiteY1" fmla="*/ 0 h 684002"/>
              <a:gd name="connsiteX2" fmla="*/ 684002 w 684002"/>
              <a:gd name="connsiteY2" fmla="*/ 342001 h 684002"/>
              <a:gd name="connsiteX3" fmla="*/ 342001 w 684002"/>
              <a:gd name="connsiteY3" fmla="*/ 684002 h 684002"/>
              <a:gd name="connsiteX4" fmla="*/ 0 w 684002"/>
              <a:gd name="connsiteY4" fmla="*/ 342001 h 684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002" h="684002">
                <a:moveTo>
                  <a:pt x="0" y="342001"/>
                </a:moveTo>
                <a:cubicBezTo>
                  <a:pt x="0" y="153119"/>
                  <a:pt x="153119" y="0"/>
                  <a:pt x="342001" y="0"/>
                </a:cubicBezTo>
                <a:cubicBezTo>
                  <a:pt x="530883" y="0"/>
                  <a:pt x="684002" y="153119"/>
                  <a:pt x="684002" y="342001"/>
                </a:cubicBezTo>
                <a:cubicBezTo>
                  <a:pt x="684002" y="530883"/>
                  <a:pt x="530883" y="684002"/>
                  <a:pt x="342001" y="684002"/>
                </a:cubicBezTo>
                <a:cubicBezTo>
                  <a:pt x="153119" y="684002"/>
                  <a:pt x="0" y="530883"/>
                  <a:pt x="0" y="342001"/>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1555" tIns="71555" rIns="71555" bIns="71555" numCol="1" spcCol="833" anchor="t" anchorCtr="0">
            <a:noAutofit/>
          </a:bodyPr>
          <a:lstStyle/>
          <a:p>
            <a:pPr algn="ctr" defTabSz="338946">
              <a:lnSpc>
                <a:spcPct val="90000"/>
              </a:lnSpc>
              <a:spcBef>
                <a:spcPct val="0"/>
              </a:spcBef>
              <a:spcAft>
                <a:spcPct val="35000"/>
              </a:spcAft>
            </a:pPr>
            <a:r>
              <a:rPr lang="en-US" sz="800" b="1" dirty="0">
                <a:latin typeface="Calibri" panose="020F0502020204030204"/>
              </a:rPr>
              <a:t>NHS Innovation Accelerator</a:t>
            </a:r>
          </a:p>
        </p:txBody>
      </p:sp>
      <p:sp>
        <p:nvSpPr>
          <p:cNvPr id="119" name="Block Arc 118"/>
          <p:cNvSpPr/>
          <p:nvPr/>
        </p:nvSpPr>
        <p:spPr>
          <a:xfrm>
            <a:off x="5817096" y="835392"/>
            <a:ext cx="2067094" cy="1916236"/>
          </a:xfrm>
          <a:prstGeom prst="blockArc">
            <a:avLst>
              <a:gd name="adj1" fmla="val 10800000"/>
              <a:gd name="adj2" fmla="val 16200000"/>
              <a:gd name="adj3" fmla="val 4639"/>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sp>
      <p:sp>
        <p:nvSpPr>
          <p:cNvPr id="129" name="Block Arc 128"/>
          <p:cNvSpPr/>
          <p:nvPr/>
        </p:nvSpPr>
        <p:spPr>
          <a:xfrm>
            <a:off x="5817096" y="835392"/>
            <a:ext cx="2067094" cy="1916236"/>
          </a:xfrm>
          <a:prstGeom prst="blockArc">
            <a:avLst>
              <a:gd name="adj1" fmla="val 5400000"/>
              <a:gd name="adj2" fmla="val 10800000"/>
              <a:gd name="adj3" fmla="val 4639"/>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sp>
      <p:sp>
        <p:nvSpPr>
          <p:cNvPr id="143" name="Block Arc 142"/>
          <p:cNvSpPr/>
          <p:nvPr/>
        </p:nvSpPr>
        <p:spPr>
          <a:xfrm>
            <a:off x="5817096" y="835392"/>
            <a:ext cx="2067094" cy="1916236"/>
          </a:xfrm>
          <a:prstGeom prst="blockArc">
            <a:avLst>
              <a:gd name="adj1" fmla="val 0"/>
              <a:gd name="adj2" fmla="val 5400000"/>
              <a:gd name="adj3" fmla="val 4639"/>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sp>
      <p:sp>
        <p:nvSpPr>
          <p:cNvPr id="144" name="Block Arc 143"/>
          <p:cNvSpPr/>
          <p:nvPr/>
        </p:nvSpPr>
        <p:spPr>
          <a:xfrm>
            <a:off x="5817096" y="835392"/>
            <a:ext cx="2067094" cy="1916236"/>
          </a:xfrm>
          <a:prstGeom prst="blockArc">
            <a:avLst>
              <a:gd name="adj1" fmla="val 16200000"/>
              <a:gd name="adj2" fmla="val 0"/>
              <a:gd name="adj3" fmla="val 4639"/>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sp>
      <p:sp>
        <p:nvSpPr>
          <p:cNvPr id="145" name="Freeform 144">
            <a:hlinkClick r:id="rId5" action="ppaction://hlinksldjump" highlightClick="1"/>
          </p:cNvPr>
          <p:cNvSpPr/>
          <p:nvPr/>
        </p:nvSpPr>
        <p:spPr>
          <a:xfrm>
            <a:off x="6173789" y="1204238"/>
            <a:ext cx="1299491" cy="1183306"/>
          </a:xfrm>
          <a:custGeom>
            <a:avLst/>
            <a:gdLst>
              <a:gd name="connsiteX0" fmla="*/ 0 w 1331925"/>
              <a:gd name="connsiteY0" fmla="*/ 666528 h 1333056"/>
              <a:gd name="connsiteX1" fmla="*/ 665963 w 1331925"/>
              <a:gd name="connsiteY1" fmla="*/ 0 h 1333056"/>
              <a:gd name="connsiteX2" fmla="*/ 1331926 w 1331925"/>
              <a:gd name="connsiteY2" fmla="*/ 666528 h 1333056"/>
              <a:gd name="connsiteX3" fmla="*/ 665963 w 1331925"/>
              <a:gd name="connsiteY3" fmla="*/ 1333056 h 1333056"/>
              <a:gd name="connsiteX4" fmla="*/ 0 w 1331925"/>
              <a:gd name="connsiteY4" fmla="*/ 666528 h 1333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925" h="1333056">
                <a:moveTo>
                  <a:pt x="0" y="666528"/>
                </a:moveTo>
                <a:cubicBezTo>
                  <a:pt x="0" y="298415"/>
                  <a:pt x="298162" y="0"/>
                  <a:pt x="665963" y="0"/>
                </a:cubicBezTo>
                <a:cubicBezTo>
                  <a:pt x="1033764" y="0"/>
                  <a:pt x="1331926" y="298415"/>
                  <a:pt x="1331926" y="666528"/>
                </a:cubicBezTo>
                <a:cubicBezTo>
                  <a:pt x="1331926" y="1034641"/>
                  <a:pt x="1033764" y="1333056"/>
                  <a:pt x="665963" y="1333056"/>
                </a:cubicBezTo>
                <a:cubicBezTo>
                  <a:pt x="298162" y="1333056"/>
                  <a:pt x="0" y="1034641"/>
                  <a:pt x="0" y="666528"/>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8811" tIns="138920" rIns="138811" bIns="138920" numCol="1" spcCol="833" anchor="ctr" anchorCtr="0">
            <a:noAutofit/>
          </a:bodyPr>
          <a:lstStyle/>
          <a:p>
            <a:pPr algn="ctr" defTabSz="629474">
              <a:lnSpc>
                <a:spcPct val="90000"/>
              </a:lnSpc>
              <a:spcBef>
                <a:spcPct val="0"/>
              </a:spcBef>
              <a:spcAft>
                <a:spcPct val="35000"/>
              </a:spcAft>
            </a:pPr>
            <a:r>
              <a:rPr lang="en-US" sz="1200" dirty="0">
                <a:latin typeface="Calibri" panose="020F0502020204030204"/>
              </a:rPr>
              <a:t>International  Funding</a:t>
            </a:r>
          </a:p>
        </p:txBody>
      </p:sp>
      <p:sp>
        <p:nvSpPr>
          <p:cNvPr id="146" name="Freeform 145">
            <a:hlinkClick r:id="rId20" action="ppaction://hlinksldjump" highlightClick="1"/>
          </p:cNvPr>
          <p:cNvSpPr/>
          <p:nvPr/>
        </p:nvSpPr>
        <p:spPr>
          <a:xfrm>
            <a:off x="6394638" y="406143"/>
            <a:ext cx="756000" cy="720000"/>
          </a:xfrm>
          <a:custGeom>
            <a:avLst/>
            <a:gdLst>
              <a:gd name="connsiteX0" fmla="*/ 0 w 739741"/>
              <a:gd name="connsiteY0" fmla="*/ 369871 h 739741"/>
              <a:gd name="connsiteX1" fmla="*/ 369871 w 739741"/>
              <a:gd name="connsiteY1" fmla="*/ 0 h 739741"/>
              <a:gd name="connsiteX2" fmla="*/ 739742 w 739741"/>
              <a:gd name="connsiteY2" fmla="*/ 369871 h 739741"/>
              <a:gd name="connsiteX3" fmla="*/ 369871 w 739741"/>
              <a:gd name="connsiteY3" fmla="*/ 739742 h 739741"/>
              <a:gd name="connsiteX4" fmla="*/ 0 w 739741"/>
              <a:gd name="connsiteY4" fmla="*/ 369871 h 73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741" h="739741">
                <a:moveTo>
                  <a:pt x="0" y="369871"/>
                </a:moveTo>
                <a:cubicBezTo>
                  <a:pt x="0" y="165597"/>
                  <a:pt x="165597" y="0"/>
                  <a:pt x="369871" y="0"/>
                </a:cubicBezTo>
                <a:cubicBezTo>
                  <a:pt x="574145" y="0"/>
                  <a:pt x="739742" y="165597"/>
                  <a:pt x="739742" y="369871"/>
                </a:cubicBezTo>
                <a:cubicBezTo>
                  <a:pt x="739742" y="574145"/>
                  <a:pt x="574145" y="739742"/>
                  <a:pt x="369871" y="739742"/>
                </a:cubicBezTo>
                <a:cubicBezTo>
                  <a:pt x="165597" y="739742"/>
                  <a:pt x="0" y="574145"/>
                  <a:pt x="0" y="369871"/>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911" tIns="76911" rIns="76911" bIns="76911"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UK Export Finance</a:t>
            </a:r>
          </a:p>
        </p:txBody>
      </p:sp>
      <p:sp>
        <p:nvSpPr>
          <p:cNvPr id="147" name="Freeform 146">
            <a:hlinkClick r:id="rId21" action="ppaction://hlinksldjump" highlightClick="1"/>
          </p:cNvPr>
          <p:cNvSpPr/>
          <p:nvPr/>
        </p:nvSpPr>
        <p:spPr>
          <a:xfrm>
            <a:off x="7509368" y="1485058"/>
            <a:ext cx="756000" cy="720000"/>
          </a:xfrm>
          <a:custGeom>
            <a:avLst/>
            <a:gdLst>
              <a:gd name="connsiteX0" fmla="*/ 0 w 739741"/>
              <a:gd name="connsiteY0" fmla="*/ 369871 h 739741"/>
              <a:gd name="connsiteX1" fmla="*/ 369871 w 739741"/>
              <a:gd name="connsiteY1" fmla="*/ 0 h 739741"/>
              <a:gd name="connsiteX2" fmla="*/ 739742 w 739741"/>
              <a:gd name="connsiteY2" fmla="*/ 369871 h 739741"/>
              <a:gd name="connsiteX3" fmla="*/ 369871 w 739741"/>
              <a:gd name="connsiteY3" fmla="*/ 739742 h 739741"/>
              <a:gd name="connsiteX4" fmla="*/ 0 w 739741"/>
              <a:gd name="connsiteY4" fmla="*/ 369871 h 73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741" h="739741">
                <a:moveTo>
                  <a:pt x="0" y="369871"/>
                </a:moveTo>
                <a:cubicBezTo>
                  <a:pt x="0" y="165597"/>
                  <a:pt x="165597" y="0"/>
                  <a:pt x="369871" y="0"/>
                </a:cubicBezTo>
                <a:cubicBezTo>
                  <a:pt x="574145" y="0"/>
                  <a:pt x="739742" y="165597"/>
                  <a:pt x="739742" y="369871"/>
                </a:cubicBezTo>
                <a:cubicBezTo>
                  <a:pt x="739742" y="574145"/>
                  <a:pt x="574145" y="739742"/>
                  <a:pt x="369871" y="739742"/>
                </a:cubicBezTo>
                <a:cubicBezTo>
                  <a:pt x="165597" y="739742"/>
                  <a:pt x="0" y="574145"/>
                  <a:pt x="0" y="369871"/>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911" tIns="76911" rIns="76911" bIns="76911"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Prosperity Fund</a:t>
            </a:r>
          </a:p>
        </p:txBody>
      </p:sp>
      <p:sp>
        <p:nvSpPr>
          <p:cNvPr id="148" name="Freeform 147">
            <a:hlinkClick r:id="rId22" action="ppaction://hlinksldjump" highlightClick="1"/>
          </p:cNvPr>
          <p:cNvSpPr/>
          <p:nvPr/>
        </p:nvSpPr>
        <p:spPr>
          <a:xfrm>
            <a:off x="6486396" y="2420968"/>
            <a:ext cx="756000" cy="720000"/>
          </a:xfrm>
          <a:custGeom>
            <a:avLst/>
            <a:gdLst>
              <a:gd name="connsiteX0" fmla="*/ 0 w 739741"/>
              <a:gd name="connsiteY0" fmla="*/ 369871 h 739741"/>
              <a:gd name="connsiteX1" fmla="*/ 369871 w 739741"/>
              <a:gd name="connsiteY1" fmla="*/ 0 h 739741"/>
              <a:gd name="connsiteX2" fmla="*/ 739742 w 739741"/>
              <a:gd name="connsiteY2" fmla="*/ 369871 h 739741"/>
              <a:gd name="connsiteX3" fmla="*/ 369871 w 739741"/>
              <a:gd name="connsiteY3" fmla="*/ 739742 h 739741"/>
              <a:gd name="connsiteX4" fmla="*/ 0 w 739741"/>
              <a:gd name="connsiteY4" fmla="*/ 369871 h 73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741" h="739741">
                <a:moveTo>
                  <a:pt x="0" y="369871"/>
                </a:moveTo>
                <a:cubicBezTo>
                  <a:pt x="0" y="165597"/>
                  <a:pt x="165597" y="0"/>
                  <a:pt x="369871" y="0"/>
                </a:cubicBezTo>
                <a:cubicBezTo>
                  <a:pt x="574145" y="0"/>
                  <a:pt x="739742" y="165597"/>
                  <a:pt x="739742" y="369871"/>
                </a:cubicBezTo>
                <a:cubicBezTo>
                  <a:pt x="739742" y="574145"/>
                  <a:pt x="574145" y="739742"/>
                  <a:pt x="369871" y="739742"/>
                </a:cubicBezTo>
                <a:cubicBezTo>
                  <a:pt x="165597" y="739742"/>
                  <a:pt x="0" y="574145"/>
                  <a:pt x="0" y="369871"/>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911" tIns="76911" rIns="76911" bIns="76911"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Newton Fund</a:t>
            </a:r>
          </a:p>
        </p:txBody>
      </p:sp>
      <p:sp>
        <p:nvSpPr>
          <p:cNvPr id="149" name="Freeform 148">
            <a:hlinkClick r:id="rId23" action="ppaction://hlinksldjump" highlightClick="1"/>
          </p:cNvPr>
          <p:cNvSpPr/>
          <p:nvPr/>
        </p:nvSpPr>
        <p:spPr>
          <a:xfrm>
            <a:off x="5385048" y="1485058"/>
            <a:ext cx="756000" cy="720000"/>
          </a:xfrm>
          <a:custGeom>
            <a:avLst/>
            <a:gdLst>
              <a:gd name="connsiteX0" fmla="*/ 0 w 739741"/>
              <a:gd name="connsiteY0" fmla="*/ 369871 h 739741"/>
              <a:gd name="connsiteX1" fmla="*/ 369871 w 739741"/>
              <a:gd name="connsiteY1" fmla="*/ 0 h 739741"/>
              <a:gd name="connsiteX2" fmla="*/ 739742 w 739741"/>
              <a:gd name="connsiteY2" fmla="*/ 369871 h 739741"/>
              <a:gd name="connsiteX3" fmla="*/ 369871 w 739741"/>
              <a:gd name="connsiteY3" fmla="*/ 739742 h 739741"/>
              <a:gd name="connsiteX4" fmla="*/ 0 w 739741"/>
              <a:gd name="connsiteY4" fmla="*/ 369871 h 7397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741" h="739741">
                <a:moveTo>
                  <a:pt x="0" y="369871"/>
                </a:moveTo>
                <a:cubicBezTo>
                  <a:pt x="0" y="165597"/>
                  <a:pt x="165597" y="0"/>
                  <a:pt x="369871" y="0"/>
                </a:cubicBezTo>
                <a:cubicBezTo>
                  <a:pt x="574145" y="0"/>
                  <a:pt x="739742" y="165597"/>
                  <a:pt x="739742" y="369871"/>
                </a:cubicBezTo>
                <a:cubicBezTo>
                  <a:pt x="739742" y="574145"/>
                  <a:pt x="574145" y="739742"/>
                  <a:pt x="369871" y="739742"/>
                </a:cubicBezTo>
                <a:cubicBezTo>
                  <a:pt x="165597" y="739742"/>
                  <a:pt x="0" y="574145"/>
                  <a:pt x="0" y="369871"/>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911" tIns="76911" rIns="76911" bIns="76911"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European Commission</a:t>
            </a:r>
          </a:p>
        </p:txBody>
      </p:sp>
      <p:sp>
        <p:nvSpPr>
          <p:cNvPr id="151" name="Block Arc 150"/>
          <p:cNvSpPr/>
          <p:nvPr/>
        </p:nvSpPr>
        <p:spPr>
          <a:xfrm>
            <a:off x="4790132" y="4253411"/>
            <a:ext cx="1708364" cy="1583684"/>
          </a:xfrm>
          <a:prstGeom prst="blockArc">
            <a:avLst>
              <a:gd name="adj1" fmla="val 10800000"/>
              <a:gd name="adj2" fmla="val 16200000"/>
              <a:gd name="adj3" fmla="val 4639"/>
            </a:avLst>
          </a:prstGeom>
          <a:solidFill>
            <a:schemeClr val="bg1">
              <a:lumMod val="65000"/>
            </a:schemeClr>
          </a:solidFill>
        </p:spPr>
        <p:style>
          <a:lnRef idx="0">
            <a:schemeClr val="accent3">
              <a:tint val="60000"/>
              <a:hueOff val="0"/>
              <a:satOff val="0"/>
              <a:lumOff val="0"/>
              <a:alphaOff val="0"/>
            </a:schemeClr>
          </a:lnRef>
          <a:fillRef idx="1">
            <a:scrgbClr r="0" g="0" b="0"/>
          </a:fillRef>
          <a:effectRef idx="0">
            <a:schemeClr val="accent3">
              <a:tint val="60000"/>
              <a:hueOff val="0"/>
              <a:satOff val="0"/>
              <a:lumOff val="0"/>
              <a:alphaOff val="0"/>
            </a:schemeClr>
          </a:effectRef>
          <a:fontRef idx="minor">
            <a:schemeClr val="lt1"/>
          </a:fontRef>
        </p:style>
      </p:sp>
      <p:sp>
        <p:nvSpPr>
          <p:cNvPr id="152" name="Block Arc 151"/>
          <p:cNvSpPr/>
          <p:nvPr/>
        </p:nvSpPr>
        <p:spPr>
          <a:xfrm>
            <a:off x="4737519" y="4469591"/>
            <a:ext cx="1708364" cy="1583684"/>
          </a:xfrm>
          <a:prstGeom prst="blockArc">
            <a:avLst>
              <a:gd name="adj1" fmla="val 5400000"/>
              <a:gd name="adj2" fmla="val 10800000"/>
              <a:gd name="adj3" fmla="val 4639"/>
            </a:avLst>
          </a:prstGeom>
          <a:solidFill>
            <a:schemeClr val="bg1">
              <a:lumMod val="65000"/>
            </a:schemeClr>
          </a:solidFill>
        </p:spPr>
        <p:style>
          <a:lnRef idx="0">
            <a:schemeClr val="accent3">
              <a:tint val="60000"/>
              <a:hueOff val="0"/>
              <a:satOff val="0"/>
              <a:lumOff val="0"/>
              <a:alphaOff val="0"/>
            </a:schemeClr>
          </a:lnRef>
          <a:fillRef idx="1">
            <a:scrgbClr r="0" g="0" b="0"/>
          </a:fillRef>
          <a:effectRef idx="0">
            <a:schemeClr val="accent3">
              <a:tint val="60000"/>
              <a:hueOff val="0"/>
              <a:satOff val="0"/>
              <a:lumOff val="0"/>
              <a:alphaOff val="0"/>
            </a:schemeClr>
          </a:effectRef>
          <a:fontRef idx="minor">
            <a:schemeClr val="lt1"/>
          </a:fontRef>
        </p:style>
      </p:sp>
      <p:sp>
        <p:nvSpPr>
          <p:cNvPr id="153" name="Block Arc 152"/>
          <p:cNvSpPr/>
          <p:nvPr/>
        </p:nvSpPr>
        <p:spPr>
          <a:xfrm>
            <a:off x="4986328" y="4469591"/>
            <a:ext cx="1708364" cy="1583684"/>
          </a:xfrm>
          <a:prstGeom prst="blockArc">
            <a:avLst>
              <a:gd name="adj1" fmla="val 0"/>
              <a:gd name="adj2" fmla="val 5400000"/>
              <a:gd name="adj3" fmla="val 4639"/>
            </a:avLst>
          </a:prstGeom>
          <a:solidFill>
            <a:schemeClr val="bg1">
              <a:lumMod val="65000"/>
            </a:schemeClr>
          </a:solidFill>
        </p:spPr>
        <p:style>
          <a:lnRef idx="0">
            <a:schemeClr val="accent3">
              <a:tint val="60000"/>
              <a:hueOff val="0"/>
              <a:satOff val="0"/>
              <a:lumOff val="0"/>
              <a:alphaOff val="0"/>
            </a:schemeClr>
          </a:lnRef>
          <a:fillRef idx="1">
            <a:scrgbClr r="0" g="0" b="0"/>
          </a:fillRef>
          <a:effectRef idx="0">
            <a:schemeClr val="accent3">
              <a:tint val="60000"/>
              <a:hueOff val="0"/>
              <a:satOff val="0"/>
              <a:lumOff val="0"/>
              <a:alphaOff val="0"/>
            </a:schemeClr>
          </a:effectRef>
          <a:fontRef idx="minor">
            <a:schemeClr val="lt1"/>
          </a:fontRef>
        </p:style>
      </p:sp>
      <p:sp>
        <p:nvSpPr>
          <p:cNvPr id="154" name="Block Arc 153"/>
          <p:cNvSpPr/>
          <p:nvPr/>
        </p:nvSpPr>
        <p:spPr>
          <a:xfrm>
            <a:off x="4986328" y="4253411"/>
            <a:ext cx="1708364" cy="1583684"/>
          </a:xfrm>
          <a:prstGeom prst="blockArc">
            <a:avLst>
              <a:gd name="adj1" fmla="val 16200000"/>
              <a:gd name="adj2" fmla="val 0"/>
              <a:gd name="adj3" fmla="val 4639"/>
            </a:avLst>
          </a:prstGeom>
          <a:solidFill>
            <a:schemeClr val="bg1">
              <a:lumMod val="65000"/>
            </a:schemeClr>
          </a:solidFill>
        </p:spPr>
        <p:style>
          <a:lnRef idx="0">
            <a:schemeClr val="accent3">
              <a:tint val="60000"/>
              <a:hueOff val="0"/>
              <a:satOff val="0"/>
              <a:lumOff val="0"/>
              <a:alphaOff val="0"/>
            </a:schemeClr>
          </a:lnRef>
          <a:fillRef idx="1">
            <a:scrgbClr r="0" g="0" b="0"/>
          </a:fillRef>
          <a:effectRef idx="0">
            <a:schemeClr val="accent3">
              <a:tint val="60000"/>
              <a:hueOff val="0"/>
              <a:satOff val="0"/>
              <a:lumOff val="0"/>
              <a:alphaOff val="0"/>
            </a:schemeClr>
          </a:effectRef>
          <a:fontRef idx="minor">
            <a:schemeClr val="lt1"/>
          </a:fontRef>
        </p:style>
      </p:sp>
      <p:sp>
        <p:nvSpPr>
          <p:cNvPr id="155" name="Freeform 154">
            <a:hlinkClick r:id="rId7" action="ppaction://hlinksldjump" highlightClick="1"/>
          </p:cNvPr>
          <p:cNvSpPr/>
          <p:nvPr/>
        </p:nvSpPr>
        <p:spPr>
          <a:xfrm>
            <a:off x="5075289" y="4566531"/>
            <a:ext cx="1296000" cy="1152000"/>
          </a:xfrm>
          <a:custGeom>
            <a:avLst/>
            <a:gdLst>
              <a:gd name="connsiteX0" fmla="*/ 0 w 1148088"/>
              <a:gd name="connsiteY0" fmla="*/ 574044 h 1148088"/>
              <a:gd name="connsiteX1" fmla="*/ 574044 w 1148088"/>
              <a:gd name="connsiteY1" fmla="*/ 0 h 1148088"/>
              <a:gd name="connsiteX2" fmla="*/ 1148088 w 1148088"/>
              <a:gd name="connsiteY2" fmla="*/ 574044 h 1148088"/>
              <a:gd name="connsiteX3" fmla="*/ 574044 w 1148088"/>
              <a:gd name="connsiteY3" fmla="*/ 1148088 h 1148088"/>
              <a:gd name="connsiteX4" fmla="*/ 0 w 1148088"/>
              <a:gd name="connsiteY4" fmla="*/ 574044 h 1148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088" h="1148088">
                <a:moveTo>
                  <a:pt x="0" y="574044"/>
                </a:moveTo>
                <a:cubicBezTo>
                  <a:pt x="0" y="257008"/>
                  <a:pt x="257008" y="0"/>
                  <a:pt x="574044" y="0"/>
                </a:cubicBezTo>
                <a:cubicBezTo>
                  <a:pt x="891080" y="0"/>
                  <a:pt x="1148088" y="257008"/>
                  <a:pt x="1148088" y="574044"/>
                </a:cubicBezTo>
                <a:cubicBezTo>
                  <a:pt x="1148088" y="891080"/>
                  <a:pt x="891080" y="1148088"/>
                  <a:pt x="574044" y="1148088"/>
                </a:cubicBezTo>
                <a:cubicBezTo>
                  <a:pt x="257008" y="1148088"/>
                  <a:pt x="0" y="891080"/>
                  <a:pt x="0" y="574044"/>
                </a:cubicBez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980" tIns="121980" rIns="121980" bIns="121980" numCol="1" spcCol="833" anchor="ctr" anchorCtr="0">
            <a:noAutofit/>
          </a:bodyPr>
          <a:lstStyle/>
          <a:p>
            <a:pPr algn="ctr" defTabSz="677894">
              <a:lnSpc>
                <a:spcPct val="90000"/>
              </a:lnSpc>
              <a:spcBef>
                <a:spcPct val="0"/>
              </a:spcBef>
              <a:spcAft>
                <a:spcPct val="35000"/>
              </a:spcAft>
            </a:pPr>
            <a:r>
              <a:rPr lang="en-US" sz="1200" dirty="0">
                <a:latin typeface="Calibri" panose="020F0502020204030204"/>
              </a:rPr>
              <a:t>Charity Funders</a:t>
            </a:r>
          </a:p>
        </p:txBody>
      </p:sp>
      <p:sp>
        <p:nvSpPr>
          <p:cNvPr id="156" name="Freeform 155">
            <a:hlinkClick r:id="rId24" action="ppaction://hlinksldjump" highlightClick="1"/>
          </p:cNvPr>
          <p:cNvSpPr/>
          <p:nvPr/>
        </p:nvSpPr>
        <p:spPr>
          <a:xfrm>
            <a:off x="5310448" y="3821107"/>
            <a:ext cx="756000" cy="720000"/>
          </a:xfrm>
          <a:custGeom>
            <a:avLst/>
            <a:gdLst>
              <a:gd name="connsiteX0" fmla="*/ 0 w 611512"/>
              <a:gd name="connsiteY0" fmla="*/ 305756 h 611512"/>
              <a:gd name="connsiteX1" fmla="*/ 305756 w 611512"/>
              <a:gd name="connsiteY1" fmla="*/ 0 h 611512"/>
              <a:gd name="connsiteX2" fmla="*/ 611512 w 611512"/>
              <a:gd name="connsiteY2" fmla="*/ 305756 h 611512"/>
              <a:gd name="connsiteX3" fmla="*/ 305756 w 611512"/>
              <a:gd name="connsiteY3" fmla="*/ 611512 h 611512"/>
              <a:gd name="connsiteX4" fmla="*/ 0 w 611512"/>
              <a:gd name="connsiteY4" fmla="*/ 305756 h 6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12" h="611512">
                <a:moveTo>
                  <a:pt x="0" y="305756"/>
                </a:moveTo>
                <a:cubicBezTo>
                  <a:pt x="0" y="136892"/>
                  <a:pt x="136892" y="0"/>
                  <a:pt x="305756" y="0"/>
                </a:cubicBezTo>
                <a:cubicBezTo>
                  <a:pt x="474620" y="0"/>
                  <a:pt x="611512" y="136892"/>
                  <a:pt x="611512" y="305756"/>
                </a:cubicBezTo>
                <a:cubicBezTo>
                  <a:pt x="611512" y="474620"/>
                  <a:pt x="474620" y="611512"/>
                  <a:pt x="305756" y="611512"/>
                </a:cubicBezTo>
                <a:cubicBezTo>
                  <a:pt x="136892" y="611512"/>
                  <a:pt x="0" y="474620"/>
                  <a:pt x="0" y="305756"/>
                </a:cubicBez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4590" tIns="64590" rIns="64590" bIns="64590"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Cancer Research UK</a:t>
            </a:r>
          </a:p>
        </p:txBody>
      </p:sp>
      <p:sp>
        <p:nvSpPr>
          <p:cNvPr id="157" name="Freeform 156">
            <a:hlinkClick r:id="rId25" action="ppaction://hlinksldjump" highlightClick="1"/>
          </p:cNvPr>
          <p:cNvSpPr/>
          <p:nvPr/>
        </p:nvSpPr>
        <p:spPr>
          <a:xfrm>
            <a:off x="6426488" y="4790268"/>
            <a:ext cx="756000" cy="720000"/>
          </a:xfrm>
          <a:custGeom>
            <a:avLst/>
            <a:gdLst>
              <a:gd name="connsiteX0" fmla="*/ 0 w 611512"/>
              <a:gd name="connsiteY0" fmla="*/ 305756 h 611512"/>
              <a:gd name="connsiteX1" fmla="*/ 305756 w 611512"/>
              <a:gd name="connsiteY1" fmla="*/ 0 h 611512"/>
              <a:gd name="connsiteX2" fmla="*/ 611512 w 611512"/>
              <a:gd name="connsiteY2" fmla="*/ 305756 h 611512"/>
              <a:gd name="connsiteX3" fmla="*/ 305756 w 611512"/>
              <a:gd name="connsiteY3" fmla="*/ 611512 h 611512"/>
              <a:gd name="connsiteX4" fmla="*/ 0 w 611512"/>
              <a:gd name="connsiteY4" fmla="*/ 305756 h 6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12" h="611512">
                <a:moveTo>
                  <a:pt x="0" y="305756"/>
                </a:moveTo>
                <a:cubicBezTo>
                  <a:pt x="0" y="136892"/>
                  <a:pt x="136892" y="0"/>
                  <a:pt x="305756" y="0"/>
                </a:cubicBezTo>
                <a:cubicBezTo>
                  <a:pt x="474620" y="0"/>
                  <a:pt x="611512" y="136892"/>
                  <a:pt x="611512" y="305756"/>
                </a:cubicBezTo>
                <a:cubicBezTo>
                  <a:pt x="611512" y="474620"/>
                  <a:pt x="474620" y="611512"/>
                  <a:pt x="305756" y="611512"/>
                </a:cubicBezTo>
                <a:cubicBezTo>
                  <a:pt x="136892" y="611512"/>
                  <a:pt x="0" y="474620"/>
                  <a:pt x="0" y="305756"/>
                </a:cubicBez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4590" tIns="64590" rIns="64590" bIns="64590" numCol="1" spcCol="833" anchor="ctr" anchorCtr="0">
            <a:noAutofit/>
          </a:bodyPr>
          <a:lstStyle/>
          <a:p>
            <a:pPr algn="ctr" defTabSz="338946">
              <a:lnSpc>
                <a:spcPct val="90000"/>
              </a:lnSpc>
              <a:spcBef>
                <a:spcPct val="0"/>
              </a:spcBef>
              <a:spcAft>
                <a:spcPct val="35000"/>
              </a:spcAft>
            </a:pPr>
            <a:r>
              <a:rPr lang="en-US" sz="800" b="1">
                <a:latin typeface="Calibri" panose="020F0502020204030204"/>
              </a:rPr>
              <a:t>Asthma UK</a:t>
            </a:r>
          </a:p>
        </p:txBody>
      </p:sp>
      <p:sp>
        <p:nvSpPr>
          <p:cNvPr id="158" name="Freeform 157">
            <a:hlinkClick r:id="rId26" action="ppaction://hlinksldjump" highlightClick="1"/>
          </p:cNvPr>
          <p:cNvSpPr/>
          <p:nvPr/>
        </p:nvSpPr>
        <p:spPr>
          <a:xfrm>
            <a:off x="5310448" y="5765323"/>
            <a:ext cx="756000" cy="720000"/>
          </a:xfrm>
          <a:custGeom>
            <a:avLst/>
            <a:gdLst>
              <a:gd name="connsiteX0" fmla="*/ 0 w 648074"/>
              <a:gd name="connsiteY0" fmla="*/ 305756 h 611512"/>
              <a:gd name="connsiteX1" fmla="*/ 324037 w 648074"/>
              <a:gd name="connsiteY1" fmla="*/ 0 h 611512"/>
              <a:gd name="connsiteX2" fmla="*/ 648074 w 648074"/>
              <a:gd name="connsiteY2" fmla="*/ 305756 h 611512"/>
              <a:gd name="connsiteX3" fmla="*/ 324037 w 648074"/>
              <a:gd name="connsiteY3" fmla="*/ 611512 h 611512"/>
              <a:gd name="connsiteX4" fmla="*/ 0 w 648074"/>
              <a:gd name="connsiteY4" fmla="*/ 305756 h 6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74" h="611512">
                <a:moveTo>
                  <a:pt x="0" y="305756"/>
                </a:moveTo>
                <a:cubicBezTo>
                  <a:pt x="0" y="136892"/>
                  <a:pt x="145076" y="0"/>
                  <a:pt x="324037" y="0"/>
                </a:cubicBezTo>
                <a:cubicBezTo>
                  <a:pt x="502998" y="0"/>
                  <a:pt x="648074" y="136892"/>
                  <a:pt x="648074" y="305756"/>
                </a:cubicBezTo>
                <a:cubicBezTo>
                  <a:pt x="648074" y="474620"/>
                  <a:pt x="502998" y="611512"/>
                  <a:pt x="324037" y="611512"/>
                </a:cubicBezTo>
                <a:cubicBezTo>
                  <a:pt x="145076" y="611512"/>
                  <a:pt x="0" y="474620"/>
                  <a:pt x="0" y="305756"/>
                </a:cubicBez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8103" tIns="64590" rIns="68103" bIns="64590"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Arthritis Research UK</a:t>
            </a:r>
          </a:p>
        </p:txBody>
      </p:sp>
      <p:sp>
        <p:nvSpPr>
          <p:cNvPr id="159" name="Freeform 158">
            <a:hlinkClick r:id="rId27" action="ppaction://hlinksldjump" highlightClick="1"/>
          </p:cNvPr>
          <p:cNvSpPr/>
          <p:nvPr/>
        </p:nvSpPr>
        <p:spPr>
          <a:xfrm>
            <a:off x="4230328" y="4790268"/>
            <a:ext cx="756000" cy="720000"/>
          </a:xfrm>
          <a:custGeom>
            <a:avLst/>
            <a:gdLst>
              <a:gd name="connsiteX0" fmla="*/ 0 w 611512"/>
              <a:gd name="connsiteY0" fmla="*/ 305756 h 611512"/>
              <a:gd name="connsiteX1" fmla="*/ 305756 w 611512"/>
              <a:gd name="connsiteY1" fmla="*/ 0 h 611512"/>
              <a:gd name="connsiteX2" fmla="*/ 611512 w 611512"/>
              <a:gd name="connsiteY2" fmla="*/ 305756 h 611512"/>
              <a:gd name="connsiteX3" fmla="*/ 305756 w 611512"/>
              <a:gd name="connsiteY3" fmla="*/ 611512 h 611512"/>
              <a:gd name="connsiteX4" fmla="*/ 0 w 611512"/>
              <a:gd name="connsiteY4" fmla="*/ 305756 h 6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12" h="611512">
                <a:moveTo>
                  <a:pt x="0" y="305756"/>
                </a:moveTo>
                <a:cubicBezTo>
                  <a:pt x="0" y="136892"/>
                  <a:pt x="136892" y="0"/>
                  <a:pt x="305756" y="0"/>
                </a:cubicBezTo>
                <a:cubicBezTo>
                  <a:pt x="474620" y="0"/>
                  <a:pt x="611512" y="136892"/>
                  <a:pt x="611512" y="305756"/>
                </a:cubicBezTo>
                <a:cubicBezTo>
                  <a:pt x="611512" y="474620"/>
                  <a:pt x="474620" y="611512"/>
                  <a:pt x="305756" y="611512"/>
                </a:cubicBezTo>
                <a:cubicBezTo>
                  <a:pt x="136892" y="611512"/>
                  <a:pt x="0" y="474620"/>
                  <a:pt x="0" y="305756"/>
                </a:cubicBez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4590" tIns="64590" rIns="64590" bIns="64590"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Diabetes UK</a:t>
            </a:r>
          </a:p>
        </p:txBody>
      </p:sp>
      <p:sp>
        <p:nvSpPr>
          <p:cNvPr id="167" name="Block Arc 166"/>
          <p:cNvSpPr/>
          <p:nvPr/>
        </p:nvSpPr>
        <p:spPr>
          <a:xfrm>
            <a:off x="7451243" y="3000720"/>
            <a:ext cx="2140402" cy="1984193"/>
          </a:xfrm>
          <a:prstGeom prst="blockArc">
            <a:avLst>
              <a:gd name="adj1" fmla="val 12600000"/>
              <a:gd name="adj2" fmla="val 162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68" name="Block Arc 167"/>
          <p:cNvSpPr/>
          <p:nvPr/>
        </p:nvSpPr>
        <p:spPr>
          <a:xfrm>
            <a:off x="7451243" y="3000720"/>
            <a:ext cx="2140402" cy="1984193"/>
          </a:xfrm>
          <a:prstGeom prst="blockArc">
            <a:avLst>
              <a:gd name="adj1" fmla="val 9000000"/>
              <a:gd name="adj2" fmla="val 126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69" name="Block Arc 168"/>
          <p:cNvSpPr/>
          <p:nvPr/>
        </p:nvSpPr>
        <p:spPr>
          <a:xfrm>
            <a:off x="7451243" y="3000720"/>
            <a:ext cx="2140402" cy="1984193"/>
          </a:xfrm>
          <a:prstGeom prst="blockArc">
            <a:avLst>
              <a:gd name="adj1" fmla="val 5400000"/>
              <a:gd name="adj2" fmla="val 90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70" name="Block Arc 169"/>
          <p:cNvSpPr/>
          <p:nvPr/>
        </p:nvSpPr>
        <p:spPr>
          <a:xfrm>
            <a:off x="7451243" y="3000720"/>
            <a:ext cx="2140402" cy="1984193"/>
          </a:xfrm>
          <a:prstGeom prst="blockArc">
            <a:avLst>
              <a:gd name="adj1" fmla="val 1800000"/>
              <a:gd name="adj2" fmla="val 54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71" name="Block Arc 170"/>
          <p:cNvSpPr/>
          <p:nvPr/>
        </p:nvSpPr>
        <p:spPr>
          <a:xfrm>
            <a:off x="7451243" y="3000720"/>
            <a:ext cx="2140402" cy="1984193"/>
          </a:xfrm>
          <a:prstGeom prst="blockArc">
            <a:avLst>
              <a:gd name="adj1" fmla="val 19800000"/>
              <a:gd name="adj2" fmla="val 18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72" name="Block Arc 171"/>
          <p:cNvSpPr/>
          <p:nvPr/>
        </p:nvSpPr>
        <p:spPr>
          <a:xfrm>
            <a:off x="7451243" y="3000720"/>
            <a:ext cx="2140402" cy="1984193"/>
          </a:xfrm>
          <a:prstGeom prst="blockArc">
            <a:avLst>
              <a:gd name="adj1" fmla="val 16200000"/>
              <a:gd name="adj2" fmla="val 19800000"/>
              <a:gd name="adj3" fmla="val 4505"/>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0">
            <a:schemeClr val="accent6">
              <a:tint val="60000"/>
              <a:hueOff val="0"/>
              <a:satOff val="0"/>
              <a:lumOff val="0"/>
              <a:alphaOff val="0"/>
            </a:schemeClr>
          </a:effectRef>
          <a:fontRef idx="minor">
            <a:schemeClr val="lt1"/>
          </a:fontRef>
        </p:style>
      </p:sp>
      <p:sp>
        <p:nvSpPr>
          <p:cNvPr id="173" name="Freeform 172">
            <a:hlinkClick r:id="rId6" action="ppaction://hlinksldjump" highlightClick="1"/>
          </p:cNvPr>
          <p:cNvSpPr/>
          <p:nvPr/>
        </p:nvSpPr>
        <p:spPr>
          <a:xfrm>
            <a:off x="7880823" y="3440464"/>
            <a:ext cx="1262350" cy="1104707"/>
          </a:xfrm>
          <a:custGeom>
            <a:avLst/>
            <a:gdLst>
              <a:gd name="connsiteX0" fmla="*/ 0 w 1324674"/>
              <a:gd name="connsiteY0" fmla="*/ 662337 h 1324674"/>
              <a:gd name="connsiteX1" fmla="*/ 662337 w 1324674"/>
              <a:gd name="connsiteY1" fmla="*/ 0 h 1324674"/>
              <a:gd name="connsiteX2" fmla="*/ 1324674 w 1324674"/>
              <a:gd name="connsiteY2" fmla="*/ 662337 h 1324674"/>
              <a:gd name="connsiteX3" fmla="*/ 662337 w 1324674"/>
              <a:gd name="connsiteY3" fmla="*/ 1324674 h 1324674"/>
              <a:gd name="connsiteX4" fmla="*/ 0 w 1324674"/>
              <a:gd name="connsiteY4" fmla="*/ 662337 h 1324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4674" h="1324674">
                <a:moveTo>
                  <a:pt x="0" y="662337"/>
                </a:moveTo>
                <a:cubicBezTo>
                  <a:pt x="0" y="296538"/>
                  <a:pt x="296538" y="0"/>
                  <a:pt x="662337" y="0"/>
                </a:cubicBezTo>
                <a:cubicBezTo>
                  <a:pt x="1028136" y="0"/>
                  <a:pt x="1324674" y="296538"/>
                  <a:pt x="1324674" y="662337"/>
                </a:cubicBezTo>
                <a:cubicBezTo>
                  <a:pt x="1324674" y="1028136"/>
                  <a:pt x="1028136" y="1324674"/>
                  <a:pt x="662337" y="1324674"/>
                </a:cubicBezTo>
                <a:cubicBezTo>
                  <a:pt x="296538" y="1324674"/>
                  <a:pt x="0" y="1028136"/>
                  <a:pt x="0" y="662337"/>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37281" tIns="137281" rIns="137281" bIns="137281" numCol="1" spcCol="833" anchor="ctr" anchorCtr="0">
            <a:noAutofit/>
          </a:bodyPr>
          <a:lstStyle/>
          <a:p>
            <a:pPr algn="ctr" defTabSz="581051">
              <a:lnSpc>
                <a:spcPct val="90000"/>
              </a:lnSpc>
              <a:spcBef>
                <a:spcPct val="0"/>
              </a:spcBef>
              <a:spcAft>
                <a:spcPct val="35000"/>
              </a:spcAft>
            </a:pPr>
            <a:r>
              <a:rPr lang="en-US" sz="1200" dirty="0">
                <a:latin typeface="Calibri" panose="020F0502020204030204"/>
              </a:rPr>
              <a:t>Business Development /Investment Funding</a:t>
            </a:r>
          </a:p>
        </p:txBody>
      </p:sp>
      <p:sp>
        <p:nvSpPr>
          <p:cNvPr id="174" name="Freeform 173">
            <a:hlinkClick r:id="rId28" action="ppaction://hlinksldjump" highlightClick="1"/>
          </p:cNvPr>
          <p:cNvSpPr/>
          <p:nvPr/>
        </p:nvSpPr>
        <p:spPr>
          <a:xfrm>
            <a:off x="8187668" y="2713579"/>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SME financing schemes</a:t>
            </a:r>
          </a:p>
        </p:txBody>
      </p:sp>
      <p:sp>
        <p:nvSpPr>
          <p:cNvPr id="175" name="Freeform 174">
            <a:hlinkClick r:id="rId29" action="ppaction://hlinksldjump" highlightClick="1"/>
          </p:cNvPr>
          <p:cNvSpPr/>
          <p:nvPr/>
        </p:nvSpPr>
        <p:spPr>
          <a:xfrm>
            <a:off x="9100858" y="3132039"/>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Start Up Loans</a:t>
            </a:r>
          </a:p>
        </p:txBody>
      </p:sp>
      <p:sp>
        <p:nvSpPr>
          <p:cNvPr id="176" name="Freeform 175">
            <a:hlinkClick r:id="rId30" action="ppaction://hlinksldjump" highlightClick="1"/>
          </p:cNvPr>
          <p:cNvSpPr/>
          <p:nvPr/>
        </p:nvSpPr>
        <p:spPr>
          <a:xfrm>
            <a:off x="9093677" y="4168308"/>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UK Export Finance</a:t>
            </a:r>
          </a:p>
        </p:txBody>
      </p:sp>
      <p:sp>
        <p:nvSpPr>
          <p:cNvPr id="177" name="Freeform 176">
            <a:hlinkClick r:id="rId31" action="ppaction://hlinksldjump" highlightClick="1"/>
          </p:cNvPr>
          <p:cNvSpPr/>
          <p:nvPr/>
        </p:nvSpPr>
        <p:spPr>
          <a:xfrm>
            <a:off x="8187668" y="4653216"/>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Assisted Asset Purchase Scheme</a:t>
            </a:r>
          </a:p>
        </p:txBody>
      </p:sp>
      <p:sp>
        <p:nvSpPr>
          <p:cNvPr id="178" name="Freeform 177">
            <a:hlinkClick r:id="rId32" action="ppaction://hlinksldjump" highlightClick="1"/>
          </p:cNvPr>
          <p:cNvSpPr/>
          <p:nvPr/>
        </p:nvSpPr>
        <p:spPr>
          <a:xfrm>
            <a:off x="7228570" y="4212239"/>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800" b="1" dirty="0">
                <a:latin typeface="Calibri" panose="020F0502020204030204"/>
              </a:rPr>
              <a:t>Enterprise Investment Scheme</a:t>
            </a:r>
          </a:p>
        </p:txBody>
      </p:sp>
      <p:sp>
        <p:nvSpPr>
          <p:cNvPr id="179" name="Freeform 178">
            <a:hlinkClick r:id="rId33" action="ppaction://hlinksldjump" highlightClick="1"/>
          </p:cNvPr>
          <p:cNvSpPr/>
          <p:nvPr/>
        </p:nvSpPr>
        <p:spPr>
          <a:xfrm>
            <a:off x="7156562" y="3132039"/>
            <a:ext cx="720000" cy="720000"/>
          </a:xfrm>
          <a:custGeom>
            <a:avLst/>
            <a:gdLst>
              <a:gd name="connsiteX0" fmla="*/ 0 w 742055"/>
              <a:gd name="connsiteY0" fmla="*/ 371028 h 742055"/>
              <a:gd name="connsiteX1" fmla="*/ 371028 w 742055"/>
              <a:gd name="connsiteY1" fmla="*/ 0 h 742055"/>
              <a:gd name="connsiteX2" fmla="*/ 742056 w 742055"/>
              <a:gd name="connsiteY2" fmla="*/ 371028 h 742055"/>
              <a:gd name="connsiteX3" fmla="*/ 371028 w 742055"/>
              <a:gd name="connsiteY3" fmla="*/ 742056 h 742055"/>
              <a:gd name="connsiteX4" fmla="*/ 0 w 742055"/>
              <a:gd name="connsiteY4" fmla="*/ 371028 h 742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55" h="742055">
                <a:moveTo>
                  <a:pt x="0" y="371028"/>
                </a:moveTo>
                <a:cubicBezTo>
                  <a:pt x="0" y="166115"/>
                  <a:pt x="166115" y="0"/>
                  <a:pt x="371028" y="0"/>
                </a:cubicBezTo>
                <a:cubicBezTo>
                  <a:pt x="575941" y="0"/>
                  <a:pt x="742056" y="166115"/>
                  <a:pt x="742056" y="371028"/>
                </a:cubicBezTo>
                <a:cubicBezTo>
                  <a:pt x="742056" y="575941"/>
                  <a:pt x="575941" y="742056"/>
                  <a:pt x="371028" y="742056"/>
                </a:cubicBezTo>
                <a:cubicBezTo>
                  <a:pt x="166115" y="742056"/>
                  <a:pt x="0" y="575941"/>
                  <a:pt x="0" y="371028"/>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7133" tIns="77133" rIns="77133" bIns="77133" numCol="1" spcCol="833" anchor="ctr" anchorCtr="0">
            <a:noAutofit/>
          </a:bodyPr>
          <a:lstStyle/>
          <a:p>
            <a:pPr algn="ctr" defTabSz="338946">
              <a:lnSpc>
                <a:spcPct val="90000"/>
              </a:lnSpc>
              <a:spcBef>
                <a:spcPct val="0"/>
              </a:spcBef>
              <a:spcAft>
                <a:spcPct val="35000"/>
              </a:spcAft>
            </a:pPr>
            <a:r>
              <a:rPr lang="en-US" sz="700" b="1" dirty="0">
                <a:latin typeface="Calibri" panose="020F0502020204030204"/>
              </a:rPr>
              <a:t>Seed Enterprise Investment Scheme</a:t>
            </a:r>
          </a:p>
        </p:txBody>
      </p:sp>
      <p:sp>
        <p:nvSpPr>
          <p:cNvPr id="132" name="Oval 131"/>
          <p:cNvSpPr/>
          <p:nvPr/>
        </p:nvSpPr>
        <p:spPr>
          <a:xfrm>
            <a:off x="2510028" y="1104135"/>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Oval 132"/>
          <p:cNvSpPr/>
          <p:nvPr/>
        </p:nvSpPr>
        <p:spPr>
          <a:xfrm>
            <a:off x="2654044" y="1104135"/>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Oval 133"/>
          <p:cNvSpPr/>
          <p:nvPr/>
        </p:nvSpPr>
        <p:spPr>
          <a:xfrm>
            <a:off x="2798060" y="1104135"/>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Oval 134"/>
          <p:cNvSpPr/>
          <p:nvPr/>
        </p:nvSpPr>
        <p:spPr>
          <a:xfrm>
            <a:off x="3422470" y="129066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Oval 135"/>
          <p:cNvSpPr/>
          <p:nvPr/>
        </p:nvSpPr>
        <p:spPr>
          <a:xfrm>
            <a:off x="3566486" y="129066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Oval 136"/>
          <p:cNvSpPr/>
          <p:nvPr/>
        </p:nvSpPr>
        <p:spPr>
          <a:xfrm>
            <a:off x="3710502" y="129066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8" name="Oval 137"/>
          <p:cNvSpPr/>
          <p:nvPr/>
        </p:nvSpPr>
        <p:spPr>
          <a:xfrm>
            <a:off x="4142550" y="179692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Oval 138"/>
          <p:cNvSpPr/>
          <p:nvPr/>
        </p:nvSpPr>
        <p:spPr>
          <a:xfrm>
            <a:off x="4286566" y="179692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Oval 139"/>
          <p:cNvSpPr/>
          <p:nvPr/>
        </p:nvSpPr>
        <p:spPr>
          <a:xfrm>
            <a:off x="4430582" y="179692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Oval 140"/>
          <p:cNvSpPr/>
          <p:nvPr/>
        </p:nvSpPr>
        <p:spPr>
          <a:xfrm>
            <a:off x="4454703" y="2490457"/>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Oval 141"/>
          <p:cNvSpPr/>
          <p:nvPr/>
        </p:nvSpPr>
        <p:spPr>
          <a:xfrm>
            <a:off x="4598719" y="2490457"/>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Oval 149"/>
          <p:cNvSpPr/>
          <p:nvPr/>
        </p:nvSpPr>
        <p:spPr>
          <a:xfrm>
            <a:off x="4742735" y="2490457"/>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Oval 159"/>
          <p:cNvSpPr/>
          <p:nvPr/>
        </p:nvSpPr>
        <p:spPr>
          <a:xfrm>
            <a:off x="4400703" y="3321938"/>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Oval 160"/>
          <p:cNvSpPr/>
          <p:nvPr/>
        </p:nvSpPr>
        <p:spPr>
          <a:xfrm>
            <a:off x="4544719" y="3321938"/>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Oval 161"/>
          <p:cNvSpPr/>
          <p:nvPr/>
        </p:nvSpPr>
        <p:spPr>
          <a:xfrm>
            <a:off x="4688735" y="3321938"/>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Oval 162"/>
          <p:cNvSpPr/>
          <p:nvPr/>
        </p:nvSpPr>
        <p:spPr>
          <a:xfrm>
            <a:off x="4190258" y="3970228"/>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Oval 163"/>
          <p:cNvSpPr/>
          <p:nvPr/>
        </p:nvSpPr>
        <p:spPr>
          <a:xfrm>
            <a:off x="3332454" y="4491171"/>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Oval 164"/>
          <p:cNvSpPr/>
          <p:nvPr/>
        </p:nvSpPr>
        <p:spPr>
          <a:xfrm>
            <a:off x="3476470" y="4491171"/>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Oval 165"/>
          <p:cNvSpPr/>
          <p:nvPr/>
        </p:nvSpPr>
        <p:spPr>
          <a:xfrm>
            <a:off x="3620486" y="4491171"/>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Oval 179"/>
          <p:cNvSpPr/>
          <p:nvPr/>
        </p:nvSpPr>
        <p:spPr>
          <a:xfrm>
            <a:off x="2420012" y="4616117"/>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Oval 180"/>
          <p:cNvSpPr/>
          <p:nvPr/>
        </p:nvSpPr>
        <p:spPr>
          <a:xfrm>
            <a:off x="2564028" y="4616117"/>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Oval 181"/>
          <p:cNvSpPr/>
          <p:nvPr/>
        </p:nvSpPr>
        <p:spPr>
          <a:xfrm>
            <a:off x="2708044" y="4616117"/>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Oval 182"/>
          <p:cNvSpPr/>
          <p:nvPr/>
        </p:nvSpPr>
        <p:spPr>
          <a:xfrm>
            <a:off x="1532254" y="4469591"/>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Oval 183"/>
          <p:cNvSpPr/>
          <p:nvPr/>
        </p:nvSpPr>
        <p:spPr>
          <a:xfrm>
            <a:off x="1676270" y="4469591"/>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Oval 184"/>
          <p:cNvSpPr/>
          <p:nvPr/>
        </p:nvSpPr>
        <p:spPr>
          <a:xfrm>
            <a:off x="1820286" y="4469591"/>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Oval 185"/>
          <p:cNvSpPr/>
          <p:nvPr/>
        </p:nvSpPr>
        <p:spPr>
          <a:xfrm>
            <a:off x="935536" y="3992816"/>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Oval 186"/>
          <p:cNvSpPr/>
          <p:nvPr/>
        </p:nvSpPr>
        <p:spPr>
          <a:xfrm>
            <a:off x="512271" y="3322584"/>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Oval 187"/>
          <p:cNvSpPr/>
          <p:nvPr/>
        </p:nvSpPr>
        <p:spPr>
          <a:xfrm>
            <a:off x="656287" y="3322584"/>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Oval 188"/>
          <p:cNvSpPr/>
          <p:nvPr/>
        </p:nvSpPr>
        <p:spPr>
          <a:xfrm>
            <a:off x="800303" y="3322584"/>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Oval 189"/>
          <p:cNvSpPr/>
          <p:nvPr/>
        </p:nvSpPr>
        <p:spPr>
          <a:xfrm>
            <a:off x="512271" y="2563637"/>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Oval 190"/>
          <p:cNvSpPr/>
          <p:nvPr/>
        </p:nvSpPr>
        <p:spPr>
          <a:xfrm>
            <a:off x="656287" y="2563637"/>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Oval 191"/>
          <p:cNvSpPr/>
          <p:nvPr/>
        </p:nvSpPr>
        <p:spPr>
          <a:xfrm>
            <a:off x="800303" y="2563637"/>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Oval 192"/>
          <p:cNvSpPr/>
          <p:nvPr/>
        </p:nvSpPr>
        <p:spPr>
          <a:xfrm>
            <a:off x="1022439" y="1737058"/>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Oval 193"/>
          <p:cNvSpPr/>
          <p:nvPr/>
        </p:nvSpPr>
        <p:spPr>
          <a:xfrm>
            <a:off x="1640254" y="1291689"/>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Oval 194"/>
          <p:cNvSpPr/>
          <p:nvPr/>
        </p:nvSpPr>
        <p:spPr>
          <a:xfrm>
            <a:off x="1784270" y="1291689"/>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Oval 195"/>
          <p:cNvSpPr/>
          <p:nvPr/>
        </p:nvSpPr>
        <p:spPr>
          <a:xfrm>
            <a:off x="1928286" y="1291689"/>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Oval 196"/>
          <p:cNvSpPr/>
          <p:nvPr/>
        </p:nvSpPr>
        <p:spPr>
          <a:xfrm>
            <a:off x="6717220" y="91721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Oval 197"/>
          <p:cNvSpPr/>
          <p:nvPr/>
        </p:nvSpPr>
        <p:spPr>
          <a:xfrm>
            <a:off x="7696554" y="1987637"/>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Oval 198"/>
          <p:cNvSpPr/>
          <p:nvPr/>
        </p:nvSpPr>
        <p:spPr>
          <a:xfrm>
            <a:off x="7840570" y="1987637"/>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Oval 199"/>
          <p:cNvSpPr/>
          <p:nvPr/>
        </p:nvSpPr>
        <p:spPr>
          <a:xfrm>
            <a:off x="7984586" y="1987637"/>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Oval 200"/>
          <p:cNvSpPr/>
          <p:nvPr/>
        </p:nvSpPr>
        <p:spPr>
          <a:xfrm>
            <a:off x="6681204" y="2888053"/>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Oval 201"/>
          <p:cNvSpPr/>
          <p:nvPr/>
        </p:nvSpPr>
        <p:spPr>
          <a:xfrm>
            <a:off x="6825220" y="2888053"/>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Oval 202"/>
          <p:cNvSpPr/>
          <p:nvPr/>
        </p:nvSpPr>
        <p:spPr>
          <a:xfrm>
            <a:off x="6969236" y="2888053"/>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Oval 203"/>
          <p:cNvSpPr/>
          <p:nvPr/>
        </p:nvSpPr>
        <p:spPr>
          <a:xfrm>
            <a:off x="5580448" y="1987637"/>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Oval 204"/>
          <p:cNvSpPr/>
          <p:nvPr/>
        </p:nvSpPr>
        <p:spPr>
          <a:xfrm>
            <a:off x="5724464" y="1987637"/>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Oval 205"/>
          <p:cNvSpPr/>
          <p:nvPr/>
        </p:nvSpPr>
        <p:spPr>
          <a:xfrm>
            <a:off x="5868480" y="1987637"/>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Oval 206"/>
          <p:cNvSpPr/>
          <p:nvPr/>
        </p:nvSpPr>
        <p:spPr>
          <a:xfrm>
            <a:off x="5483701" y="4298591"/>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Oval 207"/>
          <p:cNvSpPr/>
          <p:nvPr/>
        </p:nvSpPr>
        <p:spPr>
          <a:xfrm>
            <a:off x="5627717" y="4298591"/>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Oval 208"/>
          <p:cNvSpPr/>
          <p:nvPr/>
        </p:nvSpPr>
        <p:spPr>
          <a:xfrm>
            <a:off x="5771733" y="4298591"/>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Oval 209"/>
          <p:cNvSpPr/>
          <p:nvPr/>
        </p:nvSpPr>
        <p:spPr>
          <a:xfrm>
            <a:off x="6591188" y="5261433"/>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Oval 210"/>
          <p:cNvSpPr/>
          <p:nvPr/>
        </p:nvSpPr>
        <p:spPr>
          <a:xfrm>
            <a:off x="6735204" y="5261433"/>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Oval 211"/>
          <p:cNvSpPr/>
          <p:nvPr/>
        </p:nvSpPr>
        <p:spPr>
          <a:xfrm>
            <a:off x="6879220" y="5261433"/>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Oval 212"/>
          <p:cNvSpPr/>
          <p:nvPr/>
        </p:nvSpPr>
        <p:spPr>
          <a:xfrm>
            <a:off x="5483701" y="623731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Oval 213"/>
          <p:cNvSpPr/>
          <p:nvPr/>
        </p:nvSpPr>
        <p:spPr>
          <a:xfrm>
            <a:off x="5627717" y="6237312"/>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Oval 214"/>
          <p:cNvSpPr/>
          <p:nvPr/>
        </p:nvSpPr>
        <p:spPr>
          <a:xfrm>
            <a:off x="5771733" y="623731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Oval 215"/>
          <p:cNvSpPr/>
          <p:nvPr/>
        </p:nvSpPr>
        <p:spPr>
          <a:xfrm>
            <a:off x="4473371" y="5265216"/>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p:cNvSpPr/>
          <p:nvPr/>
        </p:nvSpPr>
        <p:spPr>
          <a:xfrm>
            <a:off x="4608328" y="5265216"/>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Oval 218"/>
          <p:cNvSpPr/>
          <p:nvPr/>
        </p:nvSpPr>
        <p:spPr>
          <a:xfrm>
            <a:off x="8481392" y="3246246"/>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Oval 219"/>
          <p:cNvSpPr/>
          <p:nvPr/>
        </p:nvSpPr>
        <p:spPr>
          <a:xfrm>
            <a:off x="9417496" y="3641413"/>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Oval 220"/>
          <p:cNvSpPr/>
          <p:nvPr/>
        </p:nvSpPr>
        <p:spPr>
          <a:xfrm>
            <a:off x="7455368" y="3713107"/>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p:cNvSpPr/>
          <p:nvPr/>
        </p:nvSpPr>
        <p:spPr>
          <a:xfrm>
            <a:off x="7509368" y="4743152"/>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p:cNvSpPr/>
          <p:nvPr/>
        </p:nvSpPr>
        <p:spPr>
          <a:xfrm>
            <a:off x="8517408" y="522920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p:cNvSpPr/>
          <p:nvPr/>
        </p:nvSpPr>
        <p:spPr>
          <a:xfrm>
            <a:off x="9399677" y="4689152"/>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p:cNvSpPr/>
          <p:nvPr/>
        </p:nvSpPr>
        <p:spPr>
          <a:xfrm>
            <a:off x="560512" y="5805264"/>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Oval 225"/>
          <p:cNvSpPr/>
          <p:nvPr/>
        </p:nvSpPr>
        <p:spPr>
          <a:xfrm>
            <a:off x="704528" y="5805264"/>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p:cNvSpPr/>
          <p:nvPr/>
        </p:nvSpPr>
        <p:spPr>
          <a:xfrm>
            <a:off x="848544" y="5805264"/>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Oval 227"/>
          <p:cNvSpPr/>
          <p:nvPr/>
        </p:nvSpPr>
        <p:spPr>
          <a:xfrm>
            <a:off x="2780012" y="5783095"/>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Oval 228"/>
          <p:cNvSpPr/>
          <p:nvPr/>
        </p:nvSpPr>
        <p:spPr>
          <a:xfrm>
            <a:off x="2924028" y="5783095"/>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Oval 229"/>
          <p:cNvSpPr/>
          <p:nvPr/>
        </p:nvSpPr>
        <p:spPr>
          <a:xfrm>
            <a:off x="3068044" y="5783095"/>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406871513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2"/>
            <a:ext cx="5382598" cy="2439683"/>
          </a:xfrm>
          <a:prstGeom prst="rect">
            <a:avLst/>
          </a:prstGeom>
        </p:spPr>
        <p:txBody>
          <a:bodyPr wrap="square" lIns="99610" tIns="49804" rIns="99610" bIns="49804">
            <a:spAutoFit/>
          </a:bodyPr>
          <a:lstStyle/>
          <a:p>
            <a:pPr algn="ctr"/>
            <a:r>
              <a:rPr lang="en-GB" sz="2400" b="1" dirty="0">
                <a:solidFill>
                  <a:schemeClr val="bg1"/>
                </a:solidFill>
              </a:rPr>
              <a:t>Stand-alone LINK</a:t>
            </a:r>
          </a:p>
          <a:p>
            <a:pPr algn="ctr"/>
            <a:endParaRPr lang="en-GB" sz="1800" dirty="0">
              <a:solidFill>
                <a:schemeClr val="bg1"/>
              </a:solidFill>
            </a:endParaRPr>
          </a:p>
          <a:p>
            <a:pPr algn="ctr"/>
            <a:r>
              <a:rPr lang="en-GB" sz="1600" dirty="0">
                <a:solidFill>
                  <a:schemeClr val="bg1"/>
                </a:solidFill>
              </a:rPr>
              <a:t>The LINK scheme is designed to support collaborations in new areas of exploratory science where there is no defined industrial use but where the results of the science may have future application.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up to £2,000,000 </a:t>
            </a:r>
          </a:p>
        </p:txBody>
      </p:sp>
      <p:sp>
        <p:nvSpPr>
          <p:cNvPr id="10" name="Oval 9"/>
          <p:cNvSpPr/>
          <p:nvPr/>
        </p:nvSpPr>
        <p:spPr>
          <a:xfrm>
            <a:off x="4583971" y="4293096"/>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727987" y="4293096"/>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872003" y="4293096"/>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1377423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908720"/>
            <a:ext cx="5382598" cy="4563341"/>
          </a:xfrm>
          <a:prstGeom prst="rect">
            <a:avLst/>
          </a:prstGeom>
        </p:spPr>
        <p:txBody>
          <a:bodyPr wrap="square" lIns="99610" tIns="49804" rIns="99610" bIns="49804">
            <a:spAutoFit/>
          </a:bodyPr>
          <a:lstStyle/>
          <a:p>
            <a:pPr algn="ctr"/>
            <a:r>
              <a:rPr lang="en-GB" sz="2400" b="1" dirty="0">
                <a:solidFill>
                  <a:schemeClr val="bg1"/>
                </a:solidFill>
              </a:rPr>
              <a:t>DSTL - DASA </a:t>
            </a:r>
          </a:p>
          <a:p>
            <a:pPr algn="ctr"/>
            <a:r>
              <a:rPr lang="en-GB" sz="2400" b="1" dirty="0">
                <a:solidFill>
                  <a:schemeClr val="bg1"/>
                </a:solidFill>
              </a:rPr>
              <a:t>Open Call for Innovation</a:t>
            </a:r>
          </a:p>
          <a:p>
            <a:pPr algn="ctr"/>
            <a:endParaRPr lang="en-GB" sz="1800" dirty="0">
              <a:solidFill>
                <a:schemeClr val="bg1"/>
              </a:solidFill>
            </a:endParaRPr>
          </a:p>
          <a:p>
            <a:pPr algn="ctr"/>
            <a:r>
              <a:rPr lang="en-GB" sz="1600" dirty="0">
                <a:solidFill>
                  <a:schemeClr val="bg1"/>
                </a:solidFill>
              </a:rPr>
              <a:t>DSTL want your innovative ideas on how we can improve defence and security. That could be a concept, product or service, at any stage of development. They can provide funding and advice on how to submit your proposal to develop your idea at any level of technology readiness.</a:t>
            </a:r>
          </a:p>
          <a:p>
            <a:pPr algn="ctr"/>
            <a:r>
              <a:rPr lang="en-GB" sz="1600" dirty="0">
                <a:solidFill>
                  <a:schemeClr val="bg1"/>
                </a:solidFill>
              </a:rPr>
              <a:t>They are interested in:</a:t>
            </a:r>
          </a:p>
          <a:p>
            <a:pPr marL="783795" lvl="1" indent="-285750">
              <a:buFont typeface="Arial" panose="020B0604020202020204" pitchFamily="34" charset="0"/>
              <a:buChar char="•"/>
            </a:pPr>
            <a:r>
              <a:rPr lang="en-GB" sz="1600" dirty="0">
                <a:solidFill>
                  <a:schemeClr val="bg1"/>
                </a:solidFill>
              </a:rPr>
              <a:t>ideas, products and services at any level of maturity from anywhere in the UK or abroad</a:t>
            </a:r>
          </a:p>
          <a:p>
            <a:pPr marL="783795" lvl="1" indent="-285750">
              <a:buFont typeface="Arial" panose="020B0604020202020204" pitchFamily="34" charset="0"/>
              <a:buChar char="•"/>
            </a:pPr>
            <a:r>
              <a:rPr lang="en-GB" sz="1600" dirty="0">
                <a:solidFill>
                  <a:schemeClr val="bg1"/>
                </a:solidFill>
              </a:rPr>
              <a:t>science and technology, behavioural science, social science or anything else that might be useful to defence and/or security</a:t>
            </a:r>
          </a:p>
          <a:p>
            <a:pPr marL="783795" lvl="1" indent="-285750">
              <a:buFont typeface="Arial" panose="020B0604020202020204" pitchFamily="34" charset="0"/>
              <a:buChar char="•"/>
            </a:pPr>
            <a:r>
              <a:rPr lang="en-GB" sz="1600" dirty="0">
                <a:solidFill>
                  <a:schemeClr val="bg1"/>
                </a:solidFill>
              </a:rPr>
              <a:t>submissions from people, researchers, and companies who are new to defence and security</a:t>
            </a:r>
          </a:p>
          <a:p>
            <a:pPr marL="783795" lvl="1" indent="-285750">
              <a:buFont typeface="Arial" panose="020B0604020202020204" pitchFamily="34" charset="0"/>
              <a:buChar char="•"/>
            </a:pPr>
            <a:r>
              <a:rPr lang="en-GB" sz="1600" dirty="0">
                <a:solidFill>
                  <a:schemeClr val="bg1"/>
                </a:solidFill>
              </a:rPr>
              <a:t>quick wins and longer-term improvements</a:t>
            </a:r>
            <a:endParaRPr lang="en-GB" sz="1400" dirty="0">
              <a:solidFill>
                <a:schemeClr val="bg1"/>
              </a:solidFill>
            </a:endParaRPr>
          </a:p>
        </p:txBody>
      </p:sp>
      <p:sp>
        <p:nvSpPr>
          <p:cNvPr id="13" name="Oval 12"/>
          <p:cNvSpPr/>
          <p:nvPr/>
        </p:nvSpPr>
        <p:spPr>
          <a:xfrm>
            <a:off x="4847077" y="5733256"/>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0577796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0"/>
            <a:ext cx="5382598" cy="1978018"/>
          </a:xfrm>
          <a:prstGeom prst="rect">
            <a:avLst/>
          </a:prstGeom>
        </p:spPr>
        <p:txBody>
          <a:bodyPr wrap="square" lIns="99610" tIns="49804" rIns="99610" bIns="49804">
            <a:spAutoFit/>
          </a:bodyPr>
          <a:lstStyle/>
          <a:p>
            <a:pPr algn="ctr"/>
            <a:r>
              <a:rPr lang="en-GB" sz="2400" b="1" dirty="0">
                <a:solidFill>
                  <a:schemeClr val="bg1"/>
                </a:solidFill>
              </a:rPr>
              <a:t>Industrial Partnership Awards</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scheme supports academic-led science projects where an industry partner has an interest in the potential application of the science.</a:t>
            </a:r>
          </a:p>
          <a:p>
            <a:pPr algn="ctr"/>
            <a:endParaRPr lang="en-GB" sz="1600" dirty="0">
              <a:solidFill>
                <a:schemeClr val="bg1"/>
              </a:solidFill>
            </a:endParaRPr>
          </a:p>
          <a:p>
            <a:pPr algn="ctr"/>
            <a:r>
              <a:rPr lang="en-GB" sz="1400" dirty="0">
                <a:solidFill>
                  <a:schemeClr val="bg1"/>
                </a:solidFill>
              </a:rPr>
              <a:t>Funding: various depending on project.</a:t>
            </a:r>
          </a:p>
        </p:txBody>
      </p:sp>
      <p:sp>
        <p:nvSpPr>
          <p:cNvPr id="10" name="Oval 9"/>
          <p:cNvSpPr/>
          <p:nvPr/>
        </p:nvSpPr>
        <p:spPr>
          <a:xfrm>
            <a:off x="4637973" y="414908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781989" y="414908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26005" y="414908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9028088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2"/>
            <a:ext cx="5382598" cy="3055236"/>
          </a:xfrm>
          <a:prstGeom prst="rect">
            <a:avLst/>
          </a:prstGeom>
        </p:spPr>
        <p:txBody>
          <a:bodyPr wrap="square" lIns="99610" tIns="49804" rIns="99610" bIns="49804">
            <a:spAutoFit/>
          </a:bodyPr>
          <a:lstStyle/>
          <a:p>
            <a:pPr algn="ctr"/>
            <a:r>
              <a:rPr lang="en-GB" sz="2400" b="1" dirty="0">
                <a:solidFill>
                  <a:schemeClr val="bg1"/>
                </a:solidFill>
              </a:rPr>
              <a:t>Innovation Partnership Scheme – Mini IPS</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This grant supports the transfer of technology and expertise, developed through Science &amp; Technology Facilities Council (STFC) funded activity, to the marketplace in partnership with industry and other academic disciplines through a project lasting up to 12 months.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up to £250,000 </a:t>
            </a:r>
          </a:p>
        </p:txBody>
      </p:sp>
      <p:sp>
        <p:nvSpPr>
          <p:cNvPr id="10" name="Oval 9"/>
          <p:cNvSpPr/>
          <p:nvPr/>
        </p:nvSpPr>
        <p:spPr>
          <a:xfrm>
            <a:off x="4664968" y="486916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08984" y="486916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53000" y="486916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2944589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44628" y="332656"/>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3"/>
            <a:ext cx="5382598" cy="3424568"/>
          </a:xfrm>
          <a:prstGeom prst="rect">
            <a:avLst/>
          </a:prstGeom>
        </p:spPr>
        <p:txBody>
          <a:bodyPr wrap="square" lIns="99610" tIns="49804" rIns="99610" bIns="49804">
            <a:spAutoFit/>
          </a:bodyPr>
          <a:lstStyle/>
          <a:p>
            <a:pPr algn="ctr"/>
            <a:r>
              <a:rPr lang="en-GB" sz="2400" b="1" dirty="0">
                <a:solidFill>
                  <a:schemeClr val="bg1"/>
                </a:solidFill>
              </a:rPr>
              <a:t>BBSRC</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Biotechnology and Biological Sciences Research Council (BBSRC) are one of seven Research Councils that work together as Research Councils UK (RCUK). They invested £469 million in world-class bioscience in 2016-17. We support around 1600 scientists and 2000 research students in universities and institutes across the </a:t>
            </a:r>
            <a:r>
              <a:rPr lang="en-GB" sz="1600" dirty="0" err="1">
                <a:solidFill>
                  <a:schemeClr val="bg1"/>
                </a:solidFill>
              </a:rPr>
              <a:t>UK.They</a:t>
            </a:r>
            <a:r>
              <a:rPr lang="en-GB" sz="1600" dirty="0">
                <a:solidFill>
                  <a:schemeClr val="bg1"/>
                </a:solidFill>
              </a:rPr>
              <a:t> support around 1600 scientists and 2000 research students in universities and institutes across the UK.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£2,000,000 or less</a:t>
            </a:r>
          </a:p>
        </p:txBody>
      </p:sp>
      <p:sp>
        <p:nvSpPr>
          <p:cNvPr id="10" name="Oval 9"/>
          <p:cNvSpPr/>
          <p:nvPr/>
        </p:nvSpPr>
        <p:spPr>
          <a:xfrm>
            <a:off x="4781987" y="486916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0107590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5328"/>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340768"/>
            <a:ext cx="5382598" cy="4409453"/>
          </a:xfrm>
          <a:prstGeom prst="rect">
            <a:avLst/>
          </a:prstGeom>
        </p:spPr>
        <p:txBody>
          <a:bodyPr wrap="square" lIns="99610" tIns="49804" rIns="99610" bIns="49804">
            <a:spAutoFit/>
          </a:bodyPr>
          <a:lstStyle/>
          <a:p>
            <a:pPr algn="ctr"/>
            <a:r>
              <a:rPr lang="en-GB" sz="2400" b="1" dirty="0">
                <a:solidFill>
                  <a:schemeClr val="bg1"/>
                </a:solidFill>
              </a:rPr>
              <a:t>Medical Research Council</a:t>
            </a:r>
            <a:endParaRPr lang="en-GB" sz="1800" dirty="0">
              <a:solidFill>
                <a:schemeClr val="bg1"/>
              </a:solidFill>
            </a:endParaRPr>
          </a:p>
          <a:p>
            <a:pPr algn="ctr"/>
            <a:endParaRPr lang="en-GB" sz="1800" dirty="0">
              <a:solidFill>
                <a:schemeClr val="bg1"/>
              </a:solidFill>
            </a:endParaRPr>
          </a:p>
          <a:p>
            <a:pPr lvl="0" algn="ctr"/>
            <a:r>
              <a:rPr lang="en-GB" sz="1600" dirty="0">
                <a:solidFill>
                  <a:schemeClr val="bg1"/>
                </a:solidFill>
              </a:rPr>
              <a:t>The Medical Research Council is a publicly funded government agency responsible for co-ordinating and funding medical research in the United Kingdom. It is one of seven Research Councils in the UK and is answerable to, although politically independent from, the Department for Business, Innovation and Skills. The Confidence in Concept scheme is a key part of MRC’s translational research strategy and provides annual awards of £250k-£1.2m to institutions, to be used flexibly to support the earliest stages of multiple translational research projects.</a:t>
            </a:r>
            <a:r>
              <a:rPr lang="en-GB" sz="1600" dirty="0">
                <a:solidFill>
                  <a:prstClr val="white"/>
                </a:solidFill>
              </a:rPr>
              <a:t> This may including funding that has been shaped by/provided through the UK’s Industrial Strategy. </a:t>
            </a:r>
          </a:p>
          <a:p>
            <a:pPr algn="ctr"/>
            <a:endParaRPr lang="en-GB" sz="1600" dirty="0">
              <a:solidFill>
                <a:schemeClr val="bg1"/>
              </a:solidFill>
            </a:endParaRPr>
          </a:p>
          <a:p>
            <a:pPr algn="ctr"/>
            <a:endParaRPr lang="en-GB" sz="1600" dirty="0">
              <a:solidFill>
                <a:schemeClr val="bg1"/>
              </a:solidFill>
            </a:endParaRPr>
          </a:p>
          <a:p>
            <a:pPr algn="ctr"/>
            <a:r>
              <a:rPr lang="en-GB" sz="1400" dirty="0">
                <a:solidFill>
                  <a:schemeClr val="bg1"/>
                </a:solidFill>
              </a:rPr>
              <a:t>Funding: £250,000 - £1,200,000</a:t>
            </a:r>
          </a:p>
          <a:p>
            <a:pPr algn="ctr"/>
            <a:endParaRPr lang="en-GB" sz="1600" dirty="0">
              <a:solidFill>
                <a:schemeClr val="bg1"/>
              </a:solidFill>
            </a:endParaRPr>
          </a:p>
        </p:txBody>
      </p:sp>
      <p:sp>
        <p:nvSpPr>
          <p:cNvPr id="10" name="Oval 9"/>
          <p:cNvSpPr/>
          <p:nvPr/>
        </p:nvSpPr>
        <p:spPr>
          <a:xfrm>
            <a:off x="4691971" y="551723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35987" y="5517232"/>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80003" y="551723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0997962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3"/>
            <a:ext cx="5382598" cy="2716682"/>
          </a:xfrm>
          <a:prstGeom prst="rect">
            <a:avLst/>
          </a:prstGeom>
        </p:spPr>
        <p:txBody>
          <a:bodyPr wrap="square" lIns="99610" tIns="49804" rIns="99610" bIns="49804">
            <a:spAutoFit/>
          </a:bodyPr>
          <a:lstStyle/>
          <a:p>
            <a:pPr algn="ctr"/>
            <a:r>
              <a:rPr lang="en-GB" sz="2400" b="1" dirty="0">
                <a:solidFill>
                  <a:schemeClr val="bg1"/>
                </a:solidFill>
              </a:rPr>
              <a:t>UK Export Finance</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They are the UK’s export credit agency. They help UK exporters by providing insurance to exporters and guarantees to banks to share the risks of providing export finance. In addition, they can make loans to overseas buyers of goods and services from the UK. UK Export Finance is the operating name of the Export Credits Guarantee Department (ECGD).</a:t>
            </a:r>
          </a:p>
          <a:p>
            <a:pPr algn="ctr"/>
            <a:endParaRPr lang="en-GB" sz="1600" dirty="0">
              <a:solidFill>
                <a:schemeClr val="bg1"/>
              </a:solidFill>
            </a:endParaRPr>
          </a:p>
          <a:p>
            <a:pPr algn="ctr"/>
            <a:r>
              <a:rPr lang="en-GB" sz="1400" dirty="0">
                <a:solidFill>
                  <a:schemeClr val="bg1"/>
                </a:solidFill>
              </a:rPr>
              <a:t>Access to: credit guarantees or insurance </a:t>
            </a:r>
          </a:p>
        </p:txBody>
      </p:sp>
      <p:sp>
        <p:nvSpPr>
          <p:cNvPr id="10" name="Oval 9"/>
          <p:cNvSpPr/>
          <p:nvPr/>
        </p:nvSpPr>
        <p:spPr>
          <a:xfrm>
            <a:off x="4847077" y="5013176"/>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4755554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0"/>
            <a:ext cx="5382598" cy="3424568"/>
          </a:xfrm>
          <a:prstGeom prst="rect">
            <a:avLst/>
          </a:prstGeom>
        </p:spPr>
        <p:txBody>
          <a:bodyPr wrap="square" lIns="99610" tIns="49804" rIns="99610" bIns="49804">
            <a:spAutoFit/>
          </a:bodyPr>
          <a:lstStyle/>
          <a:p>
            <a:pPr algn="ctr"/>
            <a:r>
              <a:rPr lang="en-GB" sz="2400" b="1" dirty="0">
                <a:solidFill>
                  <a:schemeClr val="bg1"/>
                </a:solidFill>
              </a:rPr>
              <a:t>Prosperity Fund</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Prosperity Fund is dedicated annual fund supporting prosperity work overseas. Through targeted projects, it aimed to support the conditions for global and UK growth: Openness, Sustainability, Opportunity and Reputation. For example: Promoting UK science and innovation as solutions to global challenges. In 2017, there will be a new Prosperity Fund, which also includes a focus on health.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to be confirmed</a:t>
            </a:r>
          </a:p>
        </p:txBody>
      </p:sp>
      <p:sp>
        <p:nvSpPr>
          <p:cNvPr id="10" name="Oval 9"/>
          <p:cNvSpPr/>
          <p:nvPr/>
        </p:nvSpPr>
        <p:spPr>
          <a:xfrm>
            <a:off x="4727987" y="4941168"/>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72003" y="4941168"/>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5016019" y="4941168"/>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8837016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778636"/>
            <a:ext cx="5382598" cy="4901895"/>
          </a:xfrm>
          <a:prstGeom prst="rect">
            <a:avLst/>
          </a:prstGeom>
        </p:spPr>
        <p:txBody>
          <a:bodyPr wrap="square" lIns="99610" tIns="49804" rIns="99610" bIns="49804">
            <a:spAutoFit/>
          </a:bodyPr>
          <a:lstStyle/>
          <a:p>
            <a:pPr algn="ctr"/>
            <a:r>
              <a:rPr lang="en-GB" sz="2400" b="1" dirty="0">
                <a:solidFill>
                  <a:schemeClr val="bg1"/>
                </a:solidFill>
              </a:rPr>
              <a:t>Newton Fund</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Newton Fund aims to promote the economic development and social welfare of either the partner countries or, through working with the partner country, to address the well-being of communities. It will do so through strengthening partner country science and innovation capacity and unlocking further funding to support this work. It is part of the UK’s official development assistance (ODA). The Newton Fund covers three broad activities: a) People: increasing capacity in science and innovation, individually and institutionally in partner countries, b) Research: research collaborations on development topics, c) Translation: creating collaborative solutions to development challenges and strengthening </a:t>
            </a:r>
          </a:p>
          <a:p>
            <a:pPr algn="ctr"/>
            <a:r>
              <a:rPr lang="en-GB" sz="1600" dirty="0">
                <a:solidFill>
                  <a:schemeClr val="bg1"/>
                </a:solidFill>
              </a:rPr>
              <a:t>innovation systems.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on project basis</a:t>
            </a:r>
          </a:p>
        </p:txBody>
      </p:sp>
      <p:sp>
        <p:nvSpPr>
          <p:cNvPr id="5" name="Oval 4"/>
          <p:cNvSpPr/>
          <p:nvPr/>
        </p:nvSpPr>
        <p:spPr>
          <a:xfrm>
            <a:off x="4664968" y="5805264"/>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808984" y="5805264"/>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53000" y="5805264"/>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874496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2470460"/>
          </a:xfrm>
          <a:prstGeom prst="rect">
            <a:avLst/>
          </a:prstGeom>
        </p:spPr>
        <p:txBody>
          <a:bodyPr wrap="square" lIns="99610" tIns="49804" rIns="99610" bIns="49804">
            <a:spAutoFit/>
          </a:bodyPr>
          <a:lstStyle/>
          <a:p>
            <a:pPr algn="ctr"/>
            <a:r>
              <a:rPr lang="en-GB" sz="2400" b="1" dirty="0">
                <a:solidFill>
                  <a:schemeClr val="bg1"/>
                </a:solidFill>
              </a:rPr>
              <a:t>European Commission</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Commission makes direct financial contributions in the form of grants in support of projects or organisations which further the interests of the EU or contribute to the implementation of an EU programme or policy. Interested parties can apply by responding to calls for proposals.</a:t>
            </a:r>
          </a:p>
          <a:p>
            <a:pPr algn="ctr"/>
            <a:endParaRPr lang="en-GB" sz="1600" dirty="0">
              <a:solidFill>
                <a:schemeClr val="bg1"/>
              </a:solidFill>
            </a:endParaRPr>
          </a:p>
          <a:p>
            <a:pPr algn="ctr"/>
            <a:r>
              <a:rPr lang="en-GB" sz="1400" dirty="0">
                <a:solidFill>
                  <a:schemeClr val="bg1"/>
                </a:solidFill>
              </a:rPr>
              <a:t>Funding: Fund and Project Basis</a:t>
            </a:r>
          </a:p>
        </p:txBody>
      </p:sp>
      <p:sp>
        <p:nvSpPr>
          <p:cNvPr id="5" name="Oval 4"/>
          <p:cNvSpPr/>
          <p:nvPr/>
        </p:nvSpPr>
        <p:spPr>
          <a:xfrm>
            <a:off x="4637971" y="486916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781987" y="486916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26003" y="486916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6688816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3"/>
            <a:ext cx="5382598" cy="3178346"/>
          </a:xfrm>
          <a:prstGeom prst="rect">
            <a:avLst/>
          </a:prstGeom>
        </p:spPr>
        <p:txBody>
          <a:bodyPr wrap="square" lIns="99610" tIns="49804" rIns="99610" bIns="49804">
            <a:spAutoFit/>
          </a:bodyPr>
          <a:lstStyle/>
          <a:p>
            <a:pPr algn="ctr"/>
            <a:r>
              <a:rPr lang="en-GB" sz="2400" b="1" dirty="0">
                <a:solidFill>
                  <a:schemeClr val="bg1"/>
                </a:solidFill>
              </a:rPr>
              <a:t>Innovative Medicines Initiative (IMI2)</a:t>
            </a:r>
            <a:endParaRPr lang="en-GB" sz="2400" dirty="0">
              <a:solidFill>
                <a:schemeClr val="bg1"/>
              </a:solidFill>
            </a:endParaRPr>
          </a:p>
          <a:p>
            <a:endParaRPr lang="en-GB" sz="1800" dirty="0">
              <a:solidFill>
                <a:schemeClr val="bg1"/>
              </a:solidFill>
            </a:endParaRPr>
          </a:p>
          <a:p>
            <a:pPr algn="ctr"/>
            <a:r>
              <a:rPr lang="en-GB" sz="1600" dirty="0">
                <a:solidFill>
                  <a:schemeClr val="bg1"/>
                </a:solidFill>
              </a:rPr>
              <a:t>This funding programme focuses on supporting work to improve health outcomes by speeding up the development of, and patient access to, innovative medicines, particularly in areas where there is an unmet medical or social need. The programme supports collaboration between key players in healthcare research, including universities, pharmaceutical and other industries, small and medium-sized enterprises (SMEs), patient organisations, and medicines regulators</a:t>
            </a:r>
            <a:r>
              <a:rPr lang="en-GB" sz="1800" dirty="0">
                <a:solidFill>
                  <a:schemeClr val="bg1"/>
                </a:solidFill>
              </a:rPr>
              <a:t>.</a:t>
            </a:r>
          </a:p>
          <a:p>
            <a:pPr algn="ctr"/>
            <a:endParaRPr lang="en-GB" sz="1400" dirty="0">
              <a:solidFill>
                <a:schemeClr val="bg1"/>
              </a:solidFill>
            </a:endParaRPr>
          </a:p>
          <a:p>
            <a:pPr algn="ctr"/>
            <a:r>
              <a:rPr lang="en-GB" sz="1400" dirty="0">
                <a:solidFill>
                  <a:schemeClr val="bg1"/>
                </a:solidFill>
              </a:rPr>
              <a:t>Funding: Over £2,000,000</a:t>
            </a:r>
          </a:p>
        </p:txBody>
      </p:sp>
      <p:sp>
        <p:nvSpPr>
          <p:cNvPr id="10" name="Oval 9"/>
          <p:cNvSpPr/>
          <p:nvPr/>
        </p:nvSpPr>
        <p:spPr>
          <a:xfrm>
            <a:off x="4727987" y="551723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72003" y="5517232"/>
            <a:ext cx="108000" cy="108000"/>
          </a:xfrm>
          <a:prstGeom prst="ellipse">
            <a:avLst/>
          </a:prstGeom>
          <a:solidFill>
            <a:srgbClr val="F395D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5016019" y="551723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1713723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2470460"/>
          </a:xfrm>
          <a:prstGeom prst="rect">
            <a:avLst/>
          </a:prstGeom>
        </p:spPr>
        <p:txBody>
          <a:bodyPr wrap="square" lIns="99610" tIns="49804" rIns="99610" bIns="49804">
            <a:spAutoFit/>
          </a:bodyPr>
          <a:lstStyle/>
          <a:p>
            <a:pPr algn="ctr"/>
            <a:r>
              <a:rPr lang="en-GB" sz="2400" b="1" dirty="0">
                <a:solidFill>
                  <a:schemeClr val="bg1"/>
                </a:solidFill>
              </a:rPr>
              <a:t>SME Financing Schemes</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British Business Bank brings expertise and Government money to the smaller business finance markets by designing programmes to make finance markets work better for these businesses. The British Business Bank website includes a guide to a range of funding solutions.</a:t>
            </a:r>
          </a:p>
          <a:p>
            <a:pPr algn="ctr"/>
            <a:endParaRPr lang="en-GB" sz="1600" dirty="0">
              <a:solidFill>
                <a:schemeClr val="bg1"/>
              </a:solidFill>
            </a:endParaRPr>
          </a:p>
          <a:p>
            <a:pPr algn="ctr"/>
            <a:r>
              <a:rPr lang="en-GB" sz="1600" dirty="0">
                <a:solidFill>
                  <a:schemeClr val="bg1"/>
                </a:solidFill>
              </a:rPr>
              <a:t>Funding: Project basis</a:t>
            </a:r>
          </a:p>
        </p:txBody>
      </p:sp>
      <p:sp>
        <p:nvSpPr>
          <p:cNvPr id="9" name="Oval 8"/>
          <p:cNvSpPr/>
          <p:nvPr/>
        </p:nvSpPr>
        <p:spPr>
          <a:xfrm>
            <a:off x="4833571" y="486916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6347746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2470460"/>
          </a:xfrm>
          <a:prstGeom prst="rect">
            <a:avLst/>
          </a:prstGeom>
        </p:spPr>
        <p:txBody>
          <a:bodyPr wrap="square" lIns="99610" tIns="49804" rIns="99610" bIns="49804">
            <a:spAutoFit/>
          </a:bodyPr>
          <a:lstStyle/>
          <a:p>
            <a:pPr algn="ctr"/>
            <a:r>
              <a:rPr lang="en-GB" sz="2400" b="1" dirty="0">
                <a:solidFill>
                  <a:schemeClr val="bg1"/>
                </a:solidFill>
              </a:rPr>
              <a:t>Start Up Loans</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A Start Up Loan is a personal loan for business purposes, it aims to help individuals start a new venture which is either still in the planning stages or has been trading for up to 12 months, although in certain circumstances this may be extended to those who have been trading for up to 24 months.</a:t>
            </a:r>
          </a:p>
          <a:p>
            <a:pPr algn="ctr"/>
            <a:endParaRPr lang="en-GB" sz="1600" dirty="0">
              <a:solidFill>
                <a:schemeClr val="bg1"/>
              </a:solidFill>
            </a:endParaRPr>
          </a:p>
          <a:p>
            <a:pPr algn="ctr"/>
            <a:r>
              <a:rPr lang="en-GB" sz="1600" dirty="0">
                <a:solidFill>
                  <a:schemeClr val="bg1"/>
                </a:solidFill>
              </a:rPr>
              <a:t>Funding:  up to £50,000</a:t>
            </a:r>
          </a:p>
        </p:txBody>
      </p:sp>
      <p:sp>
        <p:nvSpPr>
          <p:cNvPr id="5" name="Oval 4"/>
          <p:cNvSpPr/>
          <p:nvPr/>
        </p:nvSpPr>
        <p:spPr>
          <a:xfrm>
            <a:off x="4781987" y="486916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3670545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50"/>
            <a:ext cx="5382598" cy="2716682"/>
          </a:xfrm>
          <a:prstGeom prst="rect">
            <a:avLst/>
          </a:prstGeom>
        </p:spPr>
        <p:txBody>
          <a:bodyPr wrap="square" lIns="99610" tIns="49804" rIns="99610" bIns="49804">
            <a:spAutoFit/>
          </a:bodyPr>
          <a:lstStyle/>
          <a:p>
            <a:pPr algn="ctr"/>
            <a:r>
              <a:rPr lang="en-GB" sz="2400" b="1" dirty="0">
                <a:solidFill>
                  <a:schemeClr val="bg1"/>
                </a:solidFill>
              </a:rPr>
              <a:t>UK Export Finance</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They are the UK’s export credit agency. They help UK exporters by providing insurance to exporters and guarantees to banks to share the risks of providing export finance. In addition, they can make loans to overseas buyers of goods and services from the UK. UK Export Finance is the operating name of the Export Credits Guarantee Department (ECGD).</a:t>
            </a:r>
          </a:p>
          <a:p>
            <a:pPr algn="ctr"/>
            <a:endParaRPr lang="en-GB" sz="1600" dirty="0">
              <a:solidFill>
                <a:schemeClr val="bg1"/>
              </a:solidFill>
            </a:endParaRPr>
          </a:p>
          <a:p>
            <a:pPr algn="ctr"/>
            <a:r>
              <a:rPr lang="en-GB" sz="1400" dirty="0">
                <a:solidFill>
                  <a:schemeClr val="bg1"/>
                </a:solidFill>
              </a:rPr>
              <a:t>Access to: credit guarantees or insurance</a:t>
            </a:r>
          </a:p>
        </p:txBody>
      </p:sp>
      <p:sp>
        <p:nvSpPr>
          <p:cNvPr id="5" name="Oval 4"/>
          <p:cNvSpPr/>
          <p:nvPr/>
        </p:nvSpPr>
        <p:spPr>
          <a:xfrm>
            <a:off x="4781989" y="5157192"/>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1483531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2224239"/>
          </a:xfrm>
          <a:prstGeom prst="rect">
            <a:avLst/>
          </a:prstGeom>
        </p:spPr>
        <p:txBody>
          <a:bodyPr wrap="square" lIns="99610" tIns="49804" rIns="99610" bIns="49804">
            <a:spAutoFit/>
          </a:bodyPr>
          <a:lstStyle/>
          <a:p>
            <a:pPr algn="ctr"/>
            <a:r>
              <a:rPr lang="en-GB" sz="2400" b="1" dirty="0">
                <a:solidFill>
                  <a:schemeClr val="bg1"/>
                </a:solidFill>
              </a:rPr>
              <a:t>Assisted Asset Purchase Scheme</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Grants are made available to SMEs in selected areas to support investment in capital equipment. To qualify for support an SME must commit to either recruiting new employees or safeguarding existing jobs.</a:t>
            </a:r>
          </a:p>
          <a:p>
            <a:pPr algn="ctr"/>
            <a:endParaRPr lang="en-GB" sz="1600" dirty="0">
              <a:solidFill>
                <a:schemeClr val="bg1"/>
              </a:solidFill>
            </a:endParaRPr>
          </a:p>
          <a:p>
            <a:pPr algn="ctr"/>
            <a:r>
              <a:rPr lang="en-GB" sz="1400" dirty="0">
                <a:solidFill>
                  <a:schemeClr val="bg1"/>
                </a:solidFill>
              </a:rPr>
              <a:t>Funding: no maximum limit stipulated – “as required”.</a:t>
            </a:r>
          </a:p>
        </p:txBody>
      </p:sp>
      <p:sp>
        <p:nvSpPr>
          <p:cNvPr id="5" name="Oval 4"/>
          <p:cNvSpPr/>
          <p:nvPr/>
        </p:nvSpPr>
        <p:spPr>
          <a:xfrm>
            <a:off x="4781987" y="522920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0925818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2224239"/>
          </a:xfrm>
          <a:prstGeom prst="rect">
            <a:avLst/>
          </a:prstGeom>
        </p:spPr>
        <p:txBody>
          <a:bodyPr wrap="square" lIns="99610" tIns="49804" rIns="99610" bIns="49804">
            <a:spAutoFit/>
          </a:bodyPr>
          <a:lstStyle/>
          <a:p>
            <a:pPr algn="ctr"/>
            <a:r>
              <a:rPr lang="en-GB" sz="2400" b="1" dirty="0">
                <a:solidFill>
                  <a:schemeClr val="bg1"/>
                </a:solidFill>
              </a:rPr>
              <a:t>Enterprise Investment Scheme</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Enterprise Investment Scheme (EIS) is designed to help smaller, higher-risk trading companies to raise finance by offering a range of tax reliefs to investors who purchase new shares in those companies.</a:t>
            </a:r>
          </a:p>
          <a:p>
            <a:pPr algn="ctr"/>
            <a:endParaRPr lang="en-GB" sz="1600" dirty="0">
              <a:solidFill>
                <a:schemeClr val="bg1"/>
              </a:solidFill>
            </a:endParaRPr>
          </a:p>
          <a:p>
            <a:pPr algn="ctr"/>
            <a:r>
              <a:rPr lang="en-GB" sz="1600" dirty="0">
                <a:solidFill>
                  <a:schemeClr val="bg1"/>
                </a:solidFill>
              </a:rPr>
              <a:t>Access to tax relief</a:t>
            </a:r>
          </a:p>
        </p:txBody>
      </p:sp>
      <p:sp>
        <p:nvSpPr>
          <p:cNvPr id="5" name="Oval 4"/>
          <p:cNvSpPr/>
          <p:nvPr/>
        </p:nvSpPr>
        <p:spPr>
          <a:xfrm>
            <a:off x="4708209" y="450912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730957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3209124"/>
          </a:xfrm>
          <a:prstGeom prst="rect">
            <a:avLst/>
          </a:prstGeom>
        </p:spPr>
        <p:txBody>
          <a:bodyPr wrap="square" lIns="99610" tIns="49804" rIns="99610" bIns="49804">
            <a:spAutoFit/>
          </a:bodyPr>
          <a:lstStyle/>
          <a:p>
            <a:pPr algn="ctr"/>
            <a:r>
              <a:rPr lang="en-GB" sz="2400" b="1" dirty="0">
                <a:solidFill>
                  <a:schemeClr val="bg1"/>
                </a:solidFill>
              </a:rPr>
              <a:t>Seed Enterprise Investment Scheme</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Seed Enterprise Investment Scheme (SEIS) is designed to help small, early-stage companies to raise equity finance by offering a range of tax reliefs to individual investors who purchase new shares in those companies. SEIS is intended to recognise the particular difficulties which very early stage companies face in attracting investment, by offering tax relief at a higher rate than that offered by the existing Enterprise Investment Scheme.</a:t>
            </a:r>
          </a:p>
          <a:p>
            <a:pPr algn="ctr"/>
            <a:endParaRPr lang="en-GB" sz="1600" dirty="0">
              <a:solidFill>
                <a:schemeClr val="bg1"/>
              </a:solidFill>
            </a:endParaRPr>
          </a:p>
          <a:p>
            <a:pPr algn="ctr"/>
            <a:r>
              <a:rPr lang="en-GB" sz="1400" dirty="0">
                <a:solidFill>
                  <a:schemeClr val="bg1"/>
                </a:solidFill>
              </a:rPr>
              <a:t>Access to tax relief</a:t>
            </a:r>
          </a:p>
        </p:txBody>
      </p:sp>
      <p:sp>
        <p:nvSpPr>
          <p:cNvPr id="5" name="Oval 4"/>
          <p:cNvSpPr/>
          <p:nvPr/>
        </p:nvSpPr>
        <p:spPr>
          <a:xfrm>
            <a:off x="4781987" y="5589240"/>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2728714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027669" y="1052736"/>
            <a:ext cx="5382598" cy="4932673"/>
          </a:xfrm>
          <a:prstGeom prst="rect">
            <a:avLst/>
          </a:prstGeom>
        </p:spPr>
        <p:txBody>
          <a:bodyPr wrap="square" lIns="99610" tIns="49804" rIns="99610" bIns="49804">
            <a:spAutoFit/>
          </a:bodyPr>
          <a:lstStyle/>
          <a:p>
            <a:pPr algn="ctr"/>
            <a:r>
              <a:rPr lang="en-GB" sz="2400" b="1" dirty="0">
                <a:solidFill>
                  <a:schemeClr val="bg1"/>
                </a:solidFill>
              </a:rPr>
              <a:t>NIHR i4i </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This in an example of National Institute for Health Research funding. i4i Connect is aimed at small to medium-sized enterprises (SMEs) in need of a funding boost to reach the next stage in the development pathway. Offering between £50,000-£150,000 over a 6-12 month period, its primary aim is to help SMEs get to a point where they can apply for further funding, in particular for a full i4i Product Development Award (PDA), or to support projects at any stage of the translational research and development pathway to further de-risk them for follow on investment. To be eligible for the other i4i grants projects must have progressed beyond basic research and have demonstrated proof-of-concept. The expected output is an advanced or clinically validated prototype medical device, technology or intervention. Lead applicants may be from academia, industry or an NHS organisation.</a:t>
            </a:r>
          </a:p>
          <a:p>
            <a:pPr algn="ctr"/>
            <a:r>
              <a:rPr lang="en-GB" sz="1600" dirty="0">
                <a:solidFill>
                  <a:schemeClr val="bg1"/>
                </a:solidFill>
              </a:rPr>
              <a:t> </a:t>
            </a:r>
          </a:p>
          <a:p>
            <a:pPr algn="ctr"/>
            <a:r>
              <a:rPr lang="en-GB" sz="1600" dirty="0">
                <a:solidFill>
                  <a:schemeClr val="bg1"/>
                </a:solidFill>
              </a:rPr>
              <a:t>Funding: Project dependent</a:t>
            </a:r>
          </a:p>
        </p:txBody>
      </p:sp>
      <p:sp>
        <p:nvSpPr>
          <p:cNvPr id="5" name="Oval 4"/>
          <p:cNvSpPr/>
          <p:nvPr/>
        </p:nvSpPr>
        <p:spPr>
          <a:xfrm>
            <a:off x="4664968" y="5261433"/>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808984" y="5261433"/>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53000" y="5261433"/>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6842755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17685" y="1788102"/>
            <a:ext cx="5382598" cy="3209124"/>
          </a:xfrm>
          <a:prstGeom prst="rect">
            <a:avLst/>
          </a:prstGeom>
        </p:spPr>
        <p:txBody>
          <a:bodyPr wrap="square" lIns="99610" tIns="49804" rIns="99610" bIns="49804">
            <a:spAutoFit/>
          </a:bodyPr>
          <a:lstStyle/>
          <a:p>
            <a:pPr algn="ctr"/>
            <a:r>
              <a:rPr lang="en-GB" sz="2400" b="1" dirty="0">
                <a:solidFill>
                  <a:schemeClr val="bg1"/>
                </a:solidFill>
              </a:rPr>
              <a:t>NHS Innovation Accelerator</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The aim of the NIA is to deliver on the commitment detailed within the NHS Five Year Forward View – creating the conditions and cultural change necessary for proven innovations to be adopted faster and more systematically through the NHS, and to deliver examples into practice for demonstrable patient and population benefit. Each year, the NIA looks for the best national and international evidence-based healthcare innovators. </a:t>
            </a:r>
          </a:p>
          <a:p>
            <a:pPr algn="ctr"/>
            <a:endParaRPr lang="en-GB" sz="1600" dirty="0">
              <a:solidFill>
                <a:schemeClr val="bg1"/>
              </a:solidFill>
            </a:endParaRPr>
          </a:p>
          <a:p>
            <a:pPr algn="ctr"/>
            <a:r>
              <a:rPr lang="en-GB" sz="1400" dirty="0">
                <a:solidFill>
                  <a:schemeClr val="bg1"/>
                </a:solidFill>
              </a:rPr>
              <a:t>Access to NHS partners &amp; up to £30,000</a:t>
            </a:r>
          </a:p>
        </p:txBody>
      </p:sp>
      <p:sp>
        <p:nvSpPr>
          <p:cNvPr id="5" name="Oval 4"/>
          <p:cNvSpPr/>
          <p:nvPr/>
        </p:nvSpPr>
        <p:spPr>
          <a:xfrm>
            <a:off x="4520952" y="548124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664968" y="548124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808984" y="548124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814270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964448"/>
            <a:ext cx="5382598" cy="3209124"/>
          </a:xfrm>
          <a:prstGeom prst="rect">
            <a:avLst/>
          </a:prstGeom>
        </p:spPr>
        <p:txBody>
          <a:bodyPr wrap="square" lIns="99610" tIns="49804" rIns="99610" bIns="49804">
            <a:spAutoFit/>
          </a:bodyPr>
          <a:lstStyle/>
          <a:p>
            <a:pPr algn="ctr"/>
            <a:r>
              <a:rPr lang="en-GB" sz="2400" b="1" dirty="0">
                <a:solidFill>
                  <a:schemeClr val="bg1"/>
                </a:solidFill>
              </a:rPr>
              <a:t>Cancer Research UK</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Cancer Research UK is a cancer research and awareness charity in the United Kingdom. Its aim is to reduce the number of deaths from cancer. As the world's largest independent cancer research charity it conducts research into the prevention, diagnosis and treatment of the disease. Research activities are carried out in institutes, universities and hospitals across the UK, both by the charity's own employees and by its grant-funded researchers.</a:t>
            </a:r>
          </a:p>
          <a:p>
            <a:pPr algn="ctr"/>
            <a:endParaRPr lang="en-GB" sz="1600" dirty="0">
              <a:solidFill>
                <a:schemeClr val="bg1"/>
              </a:solidFill>
            </a:endParaRPr>
          </a:p>
          <a:p>
            <a:pPr algn="ctr"/>
            <a:r>
              <a:rPr lang="en-GB" sz="1400" dirty="0">
                <a:solidFill>
                  <a:schemeClr val="bg1"/>
                </a:solidFill>
              </a:rPr>
              <a:t>Funding: Project dependent</a:t>
            </a:r>
          </a:p>
        </p:txBody>
      </p:sp>
      <p:sp>
        <p:nvSpPr>
          <p:cNvPr id="5" name="Oval 4"/>
          <p:cNvSpPr/>
          <p:nvPr/>
        </p:nvSpPr>
        <p:spPr>
          <a:xfrm>
            <a:off x="4592960" y="540923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736976" y="5409232"/>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880992" y="540923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5618626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90" y="1844824"/>
            <a:ext cx="5382598" cy="3209124"/>
          </a:xfrm>
          <a:prstGeom prst="rect">
            <a:avLst/>
          </a:prstGeom>
        </p:spPr>
        <p:txBody>
          <a:bodyPr wrap="square" lIns="99610" tIns="49804" rIns="99610" bIns="49804">
            <a:spAutoFit/>
          </a:bodyPr>
          <a:lstStyle/>
          <a:p>
            <a:pPr algn="ctr"/>
            <a:r>
              <a:rPr lang="en-GB" sz="2400" b="1" dirty="0">
                <a:solidFill>
                  <a:schemeClr val="bg1"/>
                </a:solidFill>
              </a:rPr>
              <a:t>Asthma UK</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Asthma UK are the UK’s leading asthma research charity. The research they support helps us understand the causes of asthma, reduce asthma attacks, find new treatments for severe asthma, turn discoveries in the lab into new treatments and ultimately find a cure. They therefore fund cutting-edge asthma research to understand the biology of asthma, work towards better treatments and a cure, and improve diagnosis and care.</a:t>
            </a:r>
          </a:p>
          <a:p>
            <a:pPr algn="ctr"/>
            <a:endParaRPr lang="en-GB" sz="1600" dirty="0">
              <a:solidFill>
                <a:schemeClr val="bg1"/>
              </a:solidFill>
            </a:endParaRPr>
          </a:p>
          <a:p>
            <a:pPr algn="ctr"/>
            <a:r>
              <a:rPr lang="en-GB" sz="1400" dirty="0">
                <a:solidFill>
                  <a:schemeClr val="bg1"/>
                </a:solidFill>
              </a:rPr>
              <a:t>Funding: up to £250,000</a:t>
            </a:r>
          </a:p>
        </p:txBody>
      </p:sp>
      <p:sp>
        <p:nvSpPr>
          <p:cNvPr id="5" name="Oval 4"/>
          <p:cNvSpPr/>
          <p:nvPr/>
        </p:nvSpPr>
        <p:spPr>
          <a:xfrm>
            <a:off x="4664968" y="5261433"/>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808984" y="5261433"/>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53000" y="5261433"/>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6125601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643633"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53677" y="1444592"/>
            <a:ext cx="5382598" cy="3424568"/>
          </a:xfrm>
          <a:prstGeom prst="rect">
            <a:avLst/>
          </a:prstGeom>
        </p:spPr>
        <p:txBody>
          <a:bodyPr wrap="square" lIns="99610" tIns="49804" rIns="99610" bIns="49804">
            <a:spAutoFit/>
          </a:bodyPr>
          <a:lstStyle/>
          <a:p>
            <a:pPr algn="ctr"/>
            <a:r>
              <a:rPr lang="en-GB" sz="2400" b="1" dirty="0">
                <a:solidFill>
                  <a:schemeClr val="bg1"/>
                </a:solidFill>
              </a:rPr>
              <a:t>Innovate UK funding challenges</a:t>
            </a:r>
          </a:p>
          <a:p>
            <a:endParaRPr lang="en-GB" sz="1800" dirty="0">
              <a:solidFill>
                <a:schemeClr val="bg1"/>
              </a:solidFill>
            </a:endParaRPr>
          </a:p>
          <a:p>
            <a:pPr algn="ctr"/>
            <a:r>
              <a:rPr lang="en-GB" sz="1600" dirty="0">
                <a:solidFill>
                  <a:schemeClr val="bg1"/>
                </a:solidFill>
              </a:rPr>
              <a:t>You can apply for funding to test the feasibility of your idea, research and develop it and demonstrate it in a prototype. Innovate UK funding competitions cover the following industry sectors: a) digital healthcare b)emerging and enabling technologies c) infrastructure systems d) health and life sciences and e) manufacturing and materials. They also have an open programme that is not sector based.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typical award up to £500K</a:t>
            </a:r>
          </a:p>
        </p:txBody>
      </p:sp>
      <p:sp>
        <p:nvSpPr>
          <p:cNvPr id="10" name="Oval 9"/>
          <p:cNvSpPr/>
          <p:nvPr/>
        </p:nvSpPr>
        <p:spPr>
          <a:xfrm>
            <a:off x="4736976" y="486916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80992" y="486916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5025008" y="486916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655469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896549" y="44625"/>
            <a:ext cx="7800867" cy="5832647"/>
          </a:xfrm>
          <a:prstGeom prst="ellips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1445598" y="620688"/>
            <a:ext cx="6942771" cy="4655674"/>
          </a:xfrm>
          <a:prstGeom prst="rect">
            <a:avLst/>
          </a:prstGeom>
        </p:spPr>
        <p:txBody>
          <a:bodyPr wrap="square" lIns="99610" tIns="49804" rIns="99610" bIns="49804">
            <a:spAutoFit/>
          </a:bodyPr>
          <a:lstStyle/>
          <a:p>
            <a:pPr algn="ctr"/>
            <a:r>
              <a:rPr lang="en-GB" sz="2400" b="1" dirty="0">
                <a:solidFill>
                  <a:schemeClr val="bg1"/>
                </a:solidFill>
              </a:rPr>
              <a:t>Arthritis Research UK</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Arthritis Research UK aims to transform the lives of people with </a:t>
            </a:r>
          </a:p>
          <a:p>
            <a:pPr algn="ctr"/>
            <a:r>
              <a:rPr lang="en-GB" sz="1600" dirty="0">
                <a:solidFill>
                  <a:schemeClr val="bg1"/>
                </a:solidFill>
              </a:rPr>
              <a:t>arthritis whilst continuing to fund ground breaking research aimed at preventing the onset of arthritis and developing a cure for arthritis. Three initiatives for funding are: Health Services Research - the focus of this initiative is on research that covers four themes – health and care service improvement, health promotion / prevention, health economic evaluation, and health intelligence and data linkage. Pain Challenge - the focus of this pain challenge is on fundamental biomedical discovery pain research, to increase our understanding of the fundamental biological mechanisms and pathways which underlie musculoskeletal pain and/or lead to the prevention of musculoskeletal pain, or identification and development of new treatments for pain. Medical Technologies Proof of Concept – this funding is intended to develop or evaluate innovative technologies that help support individuals suffering with musculoskeletal conditions.</a:t>
            </a:r>
          </a:p>
          <a:p>
            <a:pPr algn="ctr"/>
            <a:endParaRPr lang="en-GB" sz="1600" dirty="0">
              <a:solidFill>
                <a:schemeClr val="bg1"/>
              </a:solidFill>
            </a:endParaRPr>
          </a:p>
          <a:p>
            <a:pPr algn="ctr"/>
            <a:r>
              <a:rPr lang="en-GB" sz="1400" dirty="0">
                <a:solidFill>
                  <a:schemeClr val="bg1"/>
                </a:solidFill>
              </a:rPr>
              <a:t>Funding: up to £1,500,000</a:t>
            </a:r>
          </a:p>
        </p:txBody>
      </p:sp>
      <p:sp>
        <p:nvSpPr>
          <p:cNvPr id="5" name="Oval 4"/>
          <p:cNvSpPr/>
          <p:nvPr/>
        </p:nvSpPr>
        <p:spPr>
          <a:xfrm>
            <a:off x="4664968" y="522920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Oval 6"/>
          <p:cNvSpPr/>
          <p:nvPr/>
        </p:nvSpPr>
        <p:spPr>
          <a:xfrm>
            <a:off x="4808984" y="522920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53000" y="522920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3860657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286593" y="72008"/>
            <a:ext cx="7332815" cy="5949280"/>
          </a:xfrm>
          <a:prstGeom prst="ellips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315701" y="568638"/>
            <a:ext cx="5382598" cy="4655674"/>
          </a:xfrm>
          <a:prstGeom prst="rect">
            <a:avLst/>
          </a:prstGeom>
        </p:spPr>
        <p:txBody>
          <a:bodyPr wrap="square" lIns="99610" tIns="49804" rIns="99610" bIns="49804">
            <a:spAutoFit/>
          </a:bodyPr>
          <a:lstStyle/>
          <a:p>
            <a:pPr algn="ctr"/>
            <a:r>
              <a:rPr lang="en-GB" sz="2400" b="1" dirty="0">
                <a:solidFill>
                  <a:schemeClr val="bg1"/>
                </a:solidFill>
              </a:rPr>
              <a:t>Diabetes UK</a:t>
            </a:r>
            <a:endParaRPr lang="en-GB" sz="1800" dirty="0">
              <a:solidFill>
                <a:schemeClr val="bg1"/>
              </a:solidFill>
            </a:endParaRPr>
          </a:p>
          <a:p>
            <a:pPr algn="ctr"/>
            <a:endParaRPr lang="en-GB" sz="1800" dirty="0">
              <a:solidFill>
                <a:schemeClr val="bg1"/>
              </a:solidFill>
            </a:endParaRPr>
          </a:p>
          <a:p>
            <a:pPr algn="ctr"/>
            <a:r>
              <a:rPr lang="en-GB" sz="1600" dirty="0">
                <a:solidFill>
                  <a:schemeClr val="bg1"/>
                </a:solidFill>
              </a:rPr>
              <a:t>Diabetes UK are the UK’s largest charitable funder of diabetes research, funding pioneering research into care, cure and prevention for all types of diabetes. From time to time, Diabetes UK makes calls for research in a specific area of diabetes research. Details of these calls will be posted online, and advertised in Diabetes UK publications and scientific and medical press, as they arise. The types of grants are, e.g.: Project grants - to provide support for diabetes research projects for up to five years. Small grants - to enable researchers to undertake small research projects or pilot studies for a maximum of 12 months and £15,000. Equipment grants - to enable the purchase of a specific large item of multi-user equipment necessary for diabetes-related research projects.</a:t>
            </a:r>
          </a:p>
          <a:p>
            <a:pPr algn="ctr"/>
            <a:endParaRPr lang="en-GB" sz="1600" dirty="0">
              <a:solidFill>
                <a:schemeClr val="bg1"/>
              </a:solidFill>
            </a:endParaRPr>
          </a:p>
          <a:p>
            <a:pPr algn="ctr"/>
            <a:r>
              <a:rPr lang="en-GB" sz="1400" dirty="0">
                <a:solidFill>
                  <a:schemeClr val="bg1"/>
                </a:solidFill>
              </a:rPr>
              <a:t>Funding: up to £500,000 +</a:t>
            </a:r>
          </a:p>
        </p:txBody>
      </p:sp>
      <p:sp>
        <p:nvSpPr>
          <p:cNvPr id="5" name="Oval 4"/>
          <p:cNvSpPr/>
          <p:nvPr/>
        </p:nvSpPr>
        <p:spPr>
          <a:xfrm>
            <a:off x="4808984" y="522920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Oval 7"/>
          <p:cNvSpPr/>
          <p:nvPr/>
        </p:nvSpPr>
        <p:spPr>
          <a:xfrm>
            <a:off x="4953000" y="522920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12523663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1"/>
            <a:ext cx="5382598" cy="2624349"/>
          </a:xfrm>
          <a:prstGeom prst="rect">
            <a:avLst/>
          </a:prstGeom>
        </p:spPr>
        <p:txBody>
          <a:bodyPr wrap="square" lIns="99610" tIns="49804" rIns="99610" bIns="49804">
            <a:spAutoFit/>
          </a:bodyPr>
          <a:lstStyle/>
          <a:p>
            <a:pPr algn="ctr"/>
            <a:r>
              <a:rPr lang="en-GB" sz="2400" b="1" dirty="0">
                <a:solidFill>
                  <a:schemeClr val="bg1"/>
                </a:solidFill>
              </a:rPr>
              <a:t>R&amp;D Tax Credits</a:t>
            </a:r>
          </a:p>
          <a:p>
            <a:endParaRPr lang="en-GB" sz="1800" dirty="0">
              <a:solidFill>
                <a:schemeClr val="bg1"/>
              </a:solidFill>
            </a:endParaRPr>
          </a:p>
          <a:p>
            <a:pPr algn="ctr"/>
            <a:r>
              <a:rPr lang="en-GB" sz="1600" dirty="0">
                <a:solidFill>
                  <a:schemeClr val="bg1"/>
                </a:solidFill>
              </a:rPr>
              <a:t>Research and Development (R&amp;D) Tax Credits are a tax incentive designed to encourage industry to invest in R&amp;D. Companies can reduce their tax bill or claim payable cash credits as a proportion of their R&amp;D expenditure.</a:t>
            </a:r>
          </a:p>
          <a:p>
            <a:pPr algn="ctr"/>
            <a:endParaRPr lang="en-GB" sz="1600" dirty="0">
              <a:solidFill>
                <a:schemeClr val="bg1"/>
              </a:solidFill>
            </a:endParaRPr>
          </a:p>
          <a:p>
            <a:pPr algn="ctr"/>
            <a:r>
              <a:rPr lang="en-GB" sz="1400" dirty="0">
                <a:solidFill>
                  <a:schemeClr val="bg1"/>
                </a:solidFill>
              </a:rPr>
              <a:t>Funding:  This will vary depending on the size of your company and R&amp;D spend. Some accountancy websites estimate that R&amp;DTC might be worth up to 33.35% of a company’s R&amp;D spend. </a:t>
            </a:r>
          </a:p>
        </p:txBody>
      </p:sp>
      <p:sp>
        <p:nvSpPr>
          <p:cNvPr id="10" name="Oval 9"/>
          <p:cNvSpPr/>
          <p:nvPr/>
        </p:nvSpPr>
        <p:spPr>
          <a:xfrm>
            <a:off x="4691973" y="4509120"/>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35989" y="4509120"/>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80005" y="4509120"/>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05067048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2"/>
            <a:ext cx="5382598" cy="2716682"/>
          </a:xfrm>
          <a:prstGeom prst="rect">
            <a:avLst/>
          </a:prstGeom>
        </p:spPr>
        <p:txBody>
          <a:bodyPr wrap="square" lIns="99610" tIns="49804" rIns="99610" bIns="49804">
            <a:spAutoFit/>
          </a:bodyPr>
          <a:lstStyle/>
          <a:p>
            <a:pPr algn="ctr"/>
            <a:r>
              <a:rPr lang="en-GB" sz="2400" b="1" dirty="0">
                <a:solidFill>
                  <a:schemeClr val="bg1"/>
                </a:solidFill>
              </a:rPr>
              <a:t>Horizon 2020</a:t>
            </a:r>
          </a:p>
          <a:p>
            <a:endParaRPr lang="en-GB" sz="1800" dirty="0">
              <a:solidFill>
                <a:schemeClr val="bg1"/>
              </a:solidFill>
            </a:endParaRPr>
          </a:p>
          <a:p>
            <a:pPr algn="ctr"/>
            <a:r>
              <a:rPr lang="en-GB" sz="1600" dirty="0">
                <a:solidFill>
                  <a:schemeClr val="bg1"/>
                </a:solidFill>
              </a:rPr>
              <a:t>Horizon 2020 is the biggest EU Research and Innovation programme ever with nearly €80 billion of funding available over 7 years (2014 to 2020) – in addition to the private investment that this money will attract. It promises more breakthroughs, discoveries and world-firsts by taking great ideas from the lab to the market.  </a:t>
            </a:r>
          </a:p>
          <a:p>
            <a:pPr algn="ctr"/>
            <a:endParaRPr lang="en-GB" sz="1600" dirty="0">
              <a:solidFill>
                <a:schemeClr val="bg1"/>
              </a:solidFill>
            </a:endParaRPr>
          </a:p>
          <a:p>
            <a:pPr algn="ctr"/>
            <a:r>
              <a:rPr lang="en-GB" sz="1400" dirty="0">
                <a:solidFill>
                  <a:schemeClr val="bg1"/>
                </a:solidFill>
              </a:rPr>
              <a:t>Funding: € 50,000 grant (</a:t>
            </a:r>
            <a:r>
              <a:rPr lang="en-GB" sz="1400" dirty="0" err="1">
                <a:solidFill>
                  <a:schemeClr val="bg1"/>
                </a:solidFill>
              </a:rPr>
              <a:t>i.e</a:t>
            </a:r>
            <a:r>
              <a:rPr lang="en-GB" sz="1400" dirty="0">
                <a:solidFill>
                  <a:schemeClr val="bg1"/>
                </a:solidFill>
              </a:rPr>
              <a:t>, SME Instrument, </a:t>
            </a:r>
            <a:r>
              <a:rPr lang="en-GB" sz="1400" dirty="0" err="1">
                <a:solidFill>
                  <a:schemeClr val="bg1"/>
                </a:solidFill>
              </a:rPr>
              <a:t>etc</a:t>
            </a:r>
            <a:r>
              <a:rPr lang="en-GB" sz="1400" dirty="0">
                <a:solidFill>
                  <a:schemeClr val="bg1"/>
                </a:solidFill>
              </a:rPr>
              <a:t>) - €6M+.</a:t>
            </a:r>
          </a:p>
        </p:txBody>
      </p:sp>
      <p:sp>
        <p:nvSpPr>
          <p:cNvPr id="10" name="Oval 9"/>
          <p:cNvSpPr/>
          <p:nvPr/>
        </p:nvSpPr>
        <p:spPr>
          <a:xfrm>
            <a:off x="4691973" y="479715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35989" y="4797152"/>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80005" y="479715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7816800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0"/>
            <a:ext cx="5382598" cy="2593571"/>
          </a:xfrm>
          <a:prstGeom prst="rect">
            <a:avLst/>
          </a:prstGeom>
        </p:spPr>
        <p:txBody>
          <a:bodyPr wrap="square" lIns="99610" tIns="49804" rIns="99610" bIns="49804">
            <a:spAutoFit/>
          </a:bodyPr>
          <a:lstStyle/>
          <a:p>
            <a:pPr algn="ctr"/>
            <a:r>
              <a:rPr lang="en-GB" sz="2400" b="1" dirty="0">
                <a:solidFill>
                  <a:schemeClr val="bg1"/>
                </a:solidFill>
              </a:rPr>
              <a:t>Small Business Research Initiative (Healthcare)</a:t>
            </a:r>
          </a:p>
          <a:p>
            <a:endParaRPr lang="en-GB" sz="1800" dirty="0">
              <a:solidFill>
                <a:schemeClr val="bg1"/>
              </a:solidFill>
            </a:endParaRPr>
          </a:p>
          <a:p>
            <a:pPr algn="ctr"/>
            <a:r>
              <a:rPr lang="en-GB" sz="1600" dirty="0">
                <a:solidFill>
                  <a:schemeClr val="bg1"/>
                </a:solidFill>
              </a:rPr>
              <a:t>The initiative supports a programme of competitions across Academic Health Science Networks inviting companies to come forward with their ideas and new technologies for known NHS challenges.</a:t>
            </a:r>
          </a:p>
          <a:p>
            <a:pPr algn="ctr"/>
            <a:endParaRPr lang="en-GB" sz="1600" dirty="0">
              <a:solidFill>
                <a:schemeClr val="bg1"/>
              </a:solidFill>
            </a:endParaRPr>
          </a:p>
          <a:p>
            <a:pPr algn="ctr"/>
            <a:r>
              <a:rPr lang="en-GB" sz="1400" dirty="0">
                <a:solidFill>
                  <a:schemeClr val="bg1"/>
                </a:solidFill>
              </a:rPr>
              <a:t>Funding: Phase 1 – up to £100K &amp; Phase 2: up to £1M</a:t>
            </a:r>
          </a:p>
        </p:txBody>
      </p:sp>
      <p:sp>
        <p:nvSpPr>
          <p:cNvPr id="10" name="Oval 9"/>
          <p:cNvSpPr/>
          <p:nvPr/>
        </p:nvSpPr>
        <p:spPr>
          <a:xfrm>
            <a:off x="4691973" y="4581128"/>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35989" y="4581128"/>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80005" y="4581128"/>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7544496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1"/>
            <a:ext cx="5382598" cy="2470460"/>
          </a:xfrm>
          <a:prstGeom prst="rect">
            <a:avLst/>
          </a:prstGeom>
        </p:spPr>
        <p:txBody>
          <a:bodyPr wrap="square" lIns="99610" tIns="49804" rIns="99610" bIns="49804">
            <a:spAutoFit/>
          </a:bodyPr>
          <a:lstStyle/>
          <a:p>
            <a:pPr algn="ctr"/>
            <a:r>
              <a:rPr lang="en-GB" sz="2400" b="1" dirty="0" err="1">
                <a:solidFill>
                  <a:schemeClr val="bg1"/>
                </a:solidFill>
              </a:rPr>
              <a:t>Eurostars</a:t>
            </a:r>
            <a:endParaRPr lang="en-GB" sz="1800" dirty="0">
              <a:solidFill>
                <a:schemeClr val="bg1"/>
              </a:solidFill>
            </a:endParaRPr>
          </a:p>
          <a:p>
            <a:pPr algn="ctr"/>
            <a:endParaRPr lang="en-GB" sz="1800" dirty="0">
              <a:solidFill>
                <a:schemeClr val="bg1"/>
              </a:solidFill>
            </a:endParaRPr>
          </a:p>
          <a:p>
            <a:pPr algn="ctr"/>
            <a:r>
              <a:rPr lang="en-GB" sz="1600" dirty="0" err="1">
                <a:solidFill>
                  <a:schemeClr val="bg1"/>
                </a:solidFill>
              </a:rPr>
              <a:t>Eurostars</a:t>
            </a:r>
            <a:r>
              <a:rPr lang="en-GB" sz="1600" dirty="0">
                <a:solidFill>
                  <a:schemeClr val="bg1"/>
                </a:solidFill>
              </a:rPr>
              <a:t> provides funding and support to research-performing companies, especially SMEs. In a </a:t>
            </a:r>
            <a:r>
              <a:rPr lang="en-GB" sz="1600" dirty="0" err="1">
                <a:solidFill>
                  <a:schemeClr val="bg1"/>
                </a:solidFill>
              </a:rPr>
              <a:t>Eurostars</a:t>
            </a:r>
            <a:r>
              <a:rPr lang="en-GB" sz="1600" dirty="0">
                <a:solidFill>
                  <a:schemeClr val="bg1"/>
                </a:solidFill>
              </a:rPr>
              <a:t> project, the R&amp;D-performing SME takes a leading position in a transnational consortium. Projects last for up to 36 months.</a:t>
            </a:r>
          </a:p>
          <a:p>
            <a:pPr algn="ctr"/>
            <a:endParaRPr lang="en-GB" sz="1600" dirty="0">
              <a:solidFill>
                <a:schemeClr val="bg1"/>
              </a:solidFill>
            </a:endParaRPr>
          </a:p>
          <a:p>
            <a:pPr algn="ctr"/>
            <a:r>
              <a:rPr lang="en-GB" sz="1400" dirty="0">
                <a:solidFill>
                  <a:schemeClr val="bg1"/>
                </a:solidFill>
              </a:rPr>
              <a:t>Funding: Maximum project size: Over £1,000,000 </a:t>
            </a:r>
          </a:p>
          <a:p>
            <a:pPr algn="ctr"/>
            <a:endParaRPr lang="en-GB" sz="1400" dirty="0">
              <a:solidFill>
                <a:schemeClr val="bg1"/>
              </a:solidFill>
            </a:endParaRPr>
          </a:p>
        </p:txBody>
      </p:sp>
      <p:sp>
        <p:nvSpPr>
          <p:cNvPr id="9" name="Oval 8"/>
          <p:cNvSpPr/>
          <p:nvPr/>
        </p:nvSpPr>
        <p:spPr>
          <a:xfrm>
            <a:off x="4835989" y="4437112"/>
            <a:ext cx="108000" cy="108000"/>
          </a:xfrm>
          <a:prstGeom prst="ellipse">
            <a:avLst/>
          </a:prstGeom>
          <a:solidFill>
            <a:srgbClr val="C1FBC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3222319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2"/>
            <a:ext cx="5382598" cy="3763122"/>
          </a:xfrm>
          <a:prstGeom prst="rect">
            <a:avLst/>
          </a:prstGeom>
        </p:spPr>
        <p:txBody>
          <a:bodyPr wrap="square" lIns="99610" tIns="49804" rIns="99610" bIns="49804">
            <a:spAutoFit/>
          </a:bodyPr>
          <a:lstStyle/>
          <a:p>
            <a:pPr algn="ctr"/>
            <a:r>
              <a:rPr lang="en-GB" sz="2400" b="1" dirty="0">
                <a:solidFill>
                  <a:schemeClr val="bg1"/>
                </a:solidFill>
              </a:rPr>
              <a:t>National Institute for Health Research </a:t>
            </a:r>
          </a:p>
          <a:p>
            <a:pPr algn="ctr"/>
            <a:endParaRPr lang="en-GB" sz="2400" b="1" dirty="0">
              <a:solidFill>
                <a:schemeClr val="bg1"/>
              </a:solidFill>
            </a:endParaRPr>
          </a:p>
          <a:p>
            <a:pPr algn="ctr"/>
            <a:r>
              <a:rPr lang="en-GB" sz="1600" dirty="0">
                <a:solidFill>
                  <a:schemeClr val="bg1"/>
                </a:solidFill>
              </a:rPr>
              <a:t>NIHR commission and fund health, public health and social care research that is essential for improving the health and wealth of the nation. They also fund training and career development for researchers whose work focuses on people and patient-based applied health research. They welcome applications for our research funding and career development opportunities from researchers based in the NHS, universities, industry and other organisations concerned with health, public health and social care. This may including funding that has been shaped by/provided through the UK’s Industrial Strategy. </a:t>
            </a:r>
          </a:p>
          <a:p>
            <a:pPr algn="ctr"/>
            <a:endParaRPr lang="en-GB" sz="1600" dirty="0">
              <a:solidFill>
                <a:schemeClr val="bg1"/>
              </a:solidFill>
            </a:endParaRPr>
          </a:p>
          <a:p>
            <a:pPr algn="ctr"/>
            <a:r>
              <a:rPr lang="en-GB" sz="1400" dirty="0">
                <a:solidFill>
                  <a:schemeClr val="bg1"/>
                </a:solidFill>
              </a:rPr>
              <a:t>Funding: (various) £1,000,000 + </a:t>
            </a:r>
          </a:p>
        </p:txBody>
      </p:sp>
      <p:sp>
        <p:nvSpPr>
          <p:cNvPr id="10" name="Oval 9"/>
          <p:cNvSpPr/>
          <p:nvPr/>
        </p:nvSpPr>
        <p:spPr>
          <a:xfrm>
            <a:off x="4691973" y="5517232"/>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Oval 10"/>
          <p:cNvSpPr/>
          <p:nvPr/>
        </p:nvSpPr>
        <p:spPr>
          <a:xfrm>
            <a:off x="4835989" y="5517232"/>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p:nvSpPr>
        <p:spPr>
          <a:xfrm>
            <a:off x="4980005" y="5517232"/>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8121790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3" action="ppaction://hlinksldjump" highlightClick="1"/>
          </p:cNvPr>
          <p:cNvSpPr/>
          <p:nvPr/>
        </p:nvSpPr>
        <p:spPr>
          <a:xfrm>
            <a:off x="1598630" y="404664"/>
            <a:ext cx="6474718" cy="5976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a:hlinkClick r:id="rId3" action="ppaction://hlinksldjump" highlightClick="1"/>
          </p:cNvPr>
          <p:cNvSpPr/>
          <p:nvPr/>
        </p:nvSpPr>
        <p:spPr>
          <a:xfrm>
            <a:off x="2144688" y="1628802"/>
            <a:ext cx="5382598" cy="3178346"/>
          </a:xfrm>
          <a:prstGeom prst="rect">
            <a:avLst/>
          </a:prstGeom>
        </p:spPr>
        <p:txBody>
          <a:bodyPr wrap="square" lIns="99610" tIns="49804" rIns="99610" bIns="49804">
            <a:spAutoFit/>
          </a:bodyPr>
          <a:lstStyle/>
          <a:p>
            <a:pPr algn="ctr"/>
            <a:r>
              <a:rPr lang="en-GB" sz="2400" b="1" dirty="0">
                <a:solidFill>
                  <a:schemeClr val="bg1"/>
                </a:solidFill>
              </a:rPr>
              <a:t>Innovation Partnership Scheme – Standard IPS </a:t>
            </a:r>
          </a:p>
          <a:p>
            <a:pPr algn="ctr"/>
            <a:endParaRPr lang="en-GB" sz="2400" b="1" dirty="0">
              <a:solidFill>
                <a:schemeClr val="bg1"/>
              </a:solidFill>
            </a:endParaRPr>
          </a:p>
          <a:p>
            <a:pPr algn="ctr"/>
            <a:r>
              <a:rPr lang="en-GB" sz="1600" dirty="0">
                <a:solidFill>
                  <a:schemeClr val="bg1"/>
                </a:solidFill>
              </a:rPr>
              <a:t>This grant supports the transfer of technology and expertise, developed through Science &amp; Technology Facilities Council (STFC) funded activity, to the marketplace in partnership with industry and other academic disciplines through a project lasting up to 36 months</a:t>
            </a:r>
          </a:p>
          <a:p>
            <a:pPr algn="ctr"/>
            <a:endParaRPr lang="en-GB" sz="1600" dirty="0">
              <a:solidFill>
                <a:schemeClr val="bg1"/>
              </a:solidFill>
            </a:endParaRPr>
          </a:p>
          <a:p>
            <a:pPr algn="ctr"/>
            <a:r>
              <a:rPr lang="en-GB" sz="1400" dirty="0">
                <a:solidFill>
                  <a:schemeClr val="bg1"/>
                </a:solidFill>
              </a:rPr>
              <a:t>Funding: £500,000 or less</a:t>
            </a:r>
          </a:p>
          <a:p>
            <a:pPr algn="ctr"/>
            <a:endParaRPr lang="en-GB" sz="1600" dirty="0">
              <a:solidFill>
                <a:schemeClr val="bg1"/>
              </a:solidFill>
            </a:endParaRPr>
          </a:p>
        </p:txBody>
      </p:sp>
      <p:sp>
        <p:nvSpPr>
          <p:cNvPr id="14" name="Oval 13"/>
          <p:cNvSpPr/>
          <p:nvPr/>
        </p:nvSpPr>
        <p:spPr>
          <a:xfrm>
            <a:off x="4637973" y="5013176"/>
            <a:ext cx="108000" cy="108000"/>
          </a:xfrm>
          <a:prstGeom prst="ellipse">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Oval 14"/>
          <p:cNvSpPr/>
          <p:nvPr/>
        </p:nvSpPr>
        <p:spPr>
          <a:xfrm>
            <a:off x="4781989" y="5013176"/>
            <a:ext cx="108000" cy="108000"/>
          </a:xfrm>
          <a:prstGeom prst="ellipse">
            <a:avLst/>
          </a:prstGeom>
          <a:solidFill>
            <a:srgbClr val="FBDD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6" name="Oval 15"/>
          <p:cNvSpPr/>
          <p:nvPr/>
        </p:nvSpPr>
        <p:spPr>
          <a:xfrm>
            <a:off x="4926005" y="5013176"/>
            <a:ext cx="108000" cy="108000"/>
          </a:xfrm>
          <a:prstGeom prst="ellipse">
            <a:avLst/>
          </a:prstGeom>
          <a:solidFill>
            <a:srgbClr val="A7E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177234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UID" val="{C6668A24-210F-4382-8E37-C55A1F21DE7E}"/>
  <p:tag name="ISPRING_PROJECT_FOLDER_UPDATED" val="1"/>
  <p:tag name="ISPRING_SCORM_RATE_SLIDES" val="0"/>
  <p:tag name="ISPRING_SCORM_PASSING_SCORE" val="0.000000"/>
  <p:tag name="ISPRING_ULTRA_SCORM_COURSE_ID" val="781187A1-F566-4370-A540-DDDFBFF84174"/>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SCREEN_RECS_UPDATED" val="C:\Users\C\Desktop\FundingSourcesV6"/>
  <p:tag name="ISPRING_RESOURCE_FOLDER" val="C:\Users\C\Desktop\FundingSourcesV6"/>
  <p:tag name="ISPRING_PRESENTATION_PATH" val="C:\Users\C\Desktop\FundingSourcesV6.pptx"/>
  <p:tag name="ISPRING_PRESENTATION_TITLE" val="FundingSourcesV8a"/>
  <p:tag name="ISPRING_PLAYERS_CUSTOMIZATION" val="UEsDBBQAAgAIAAmFNkm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LOdPUmLhOzRzQQAAF8SAAAdAAAAdW5pdmVyc2FsL2NvbW1vbl9tZXNzYWdlcy5sbmetWOtu2zYU/l+g70AIKLABXdoOaDAMiQNaYhwhMuVKdC4bBoGRGJuIJLq6OM1+7Wn2YHuSHVKyY/cCSUmAODApn+8cnst3DnV08iVL0VoUpVT5sfXh4L2FRB6rROaLY2vOTn/5zUJlxfOEpyoXx1auLHQyev3qKOX5ouYLAd9fv0LoKBNlCctypFePaySTY2s2jmx/OsP0OvL8iR+N3Yk1slW24vkD8tRC/fTr4eGXDx8Pfz5618r1gQmn2PP2gZBB+vi+BxBlge9FgEa8iJIrZo30/2Fy/px5LiXWqP0yTHoWkAtrpP93ys2DgFAWhZ7rkMgNI+oz4wuPMOJYo2tVoyVfC1QptJbiHlVLAXGsZCFQmcrEPIgVbOS16FLm+FPs0iggIQtcm7k+tUahKoqHtwaW19VSFaCuRIks+U0qEqMTMsY8XxWiBNW8goxC8FctJfxSZVzmB92qL6nnYyfCs1k0JWGIJ+Bctj0UIO3B38tqCc8Sod6Civs8VTxBt4UAQD9EfLVKZdz8UoarQls4S/lDpxUBvnTpJGK+74URoc5mxxqRPEFOwfVhB6IEOCQBABS8FMUTZCOT60Yc4TQdhnDmTs48+DBtwplcLFP4VEPtmBHIhJnIu6QgU0kAOR6Gl37gaKeBKsTRipflvSqSvSzdjWcXsEttHwrBZjvgTGNsgCE/JLBXUYi46gLz8JzaZ9GYUfg6JuBcj9d5vOwpBxXy3STdTckaYrWbeJ3536JFY/8KShwYyR8i4Z8DEZ0PkbgmIZAHCbtkKL5wJ1hTgSafDTNsmCfmutDTB8TjGOR0SNdS1SXsaJcAPxgOKg+GqQnJpzmkkou9HxBcgwoRN6uFXAuwo0hE0akIONcmjs7sT3P3j+gUux5xIkh1IKCImWagNWb8AeWqQjxZ8zwW6EbEXMf0AZ4lMjHPdO4Z/Z9r+TfiVcu3b1qqpg65ejPUnj12/45ZdQk2VZXIVlWXau2w1vynWKHr7Icm9Dn60/SHNqE4cP2XiUwpszpt2sCz47O1bGiMOo14pqf6R+ulLQkbvh+7QFhjqfpLEJgzdE+D0SDtL+XSU1A0a9oG9BU3vx2gk/otAFXoqRgX4Ko9Ey403feXvyTj0GXQMy7FTSmrzoHMVGMToO+HNoYJOBWVeCzGG3GrYPZLBV83cxl0RhPpzoDujH17rYK5zAOTKQAu2pGqRKnMwP6kB+Z8SjYeaAh+7ySXqk4TU7ypvDMkD76tM/HtQHlbqMzsprzcJG/TZE6eY0VzuKBROhswkmzrr3d8dsrv6VEKCQ5gCLExtfXkYutaTXsKQQloV3gs3Aw+UAsZr+IlNNNbVedJT6DmFuOQUwxg7ZlDwYt4+d8///bE+MqSZhe1u78PAtEjGbAg2YL9SVUlyr+6QBge78uZRR+p9ta3ket5CWQuZOGL3K5401oylcHWQbdeSPI2aJgxbJ9NoQ5Ck/aqLmB0G4IwxcE5cJm5GVijKS/ugAiZUukgFONqnYDVMO2PF++6SmUuhsg+r5XoAzN3FmHHMW8hoPjgknnX9MwEbjlx+zoiVYveYPYZpsCzX+GJRFZDAQNCtm8Z9E3a3Fo9uBZDAvWoStPaNiwGRNGsH2li/W2n265K8yro6N3Om6H/AVBLAwQUAAIACACznT1JbPWz1SUDAABGDAAAJwAAAHVuaXZlcnNhbC9mbGFzaF9wdWJsaXNoaW5nX3NldHRpbmdzLnhtbNVW3W7aMBS+5ymsTL0saTu6diihqgpoaC2gwrT1qjLxgVh17Cx2oPRqT7MH25PsOAYKatelP0ibEAIfn/OdX392cHKbCDKFTHMlQ2+/uucRkJFiXE5C78uwvXvsEW2oZFQoCaEnlUdOGpUgzUeC63gAxqCqJggjdT01oRcbk9Z9fzabVblOM7urRG4QX1cjlfhpBhqkgcxPBZ3jj5mnoL0FQgkA/CZKLswalQohgUO6UCwXQDjDyCW3SVHRFlTHnu/URjS6mWQql+xMCZWRbDIKvXfHp/az1HFQTZ6AtDXRDRRasalTxriNgooBvwMSA5/EGO5RzSMzzkwcegc1i4La/kOUAtulTi3KmcIaSLOAT8BQRg11S+fPwK3RS4ETsbmkCY+GuENs/qHXHF5/uuq3Ls873c/Xw17vfNjpuyAKG38TJ/A3HQUYkMqzCFZ+AmoMjWKMG23GVGgI/HXRUm2s5EZwdk1GSmDtCysco2QErEsTWOvG4IbLNmrue2SMiYh56PVSkGRAJU4AN1TwaAWg85E23BSdby+0TzNOBUE8HFEgFwPvPgRXoSimmYb10JY72tY9anxVuWBkrnIi+A0QowjWIE/wXwxkvUFknKmkkOIIGaIFR49TDjNgJ0VdF4B/cnSFLpIcLXFeUwHGefie8zsygrHKEBfoFKcb5Vw7/OqzgFOq9T0oXca4MzjvNFvXnW6z9W3HJkjZlMromeDYdEhSsxV8OidSmaUdliOiuYaiKYyzYq9MbtWXt0HzJBeuzW/djDXoLbZkO16e05i/RlDabUynxUG0h6uAxiPIsSUOEzcipAwucygLGFFJlBRzQiOkNm2P9ZSrXKPEHWAHrV8eobMnXBarCdIbeswYZKUg9/YP3tcOPxwdf6xX/V8/fu4+abQg/b6g1p1j/bMnaX9F/Q/ZMPAtUz9O3CbL/13evmoNypS22yuj1ftcRuvSXQz9tUuhVAhIJBN3MJBKBE+4AfaWY/GC1r76TnazsZ3WbjHv1470f5O2W62eeRvvusB/9OFpdxIueYLFsHS2eq02Dmt7+FJ8dKtSQbTNt3+j8htQSwMEFAACAAgAs509SbXVhJ/SAgAAfwoAACEAAAB1bml2ZXJzYWwvZmxhc2hfc2tpbl9zZXR0aW5ncy54bWyVVttu2zAMfe9XBNl73V2zAWqANk2BAtlarF3fZZuxhciSIdHp8veTLDmWkrjxTASwyHNEiqToEL1hYn4xmZCsUQoEvkBVc4owSamGh/x6ev9ntZomDiK5VM+AyEShrabTTZgBpg2iFJeZFGj2uRRSVZRP5x/u24ckLfIcS25BjeWsaQa9m1n7jKF4H19nVoYImaxqKnYrWcjLlGabQslG5GdDK3c1KM7ExiCvfswWy0EHnGl8QKiimJbfrYyj1Aq0BhvSt6WVsyxOU+Cdp6v2GcnpXb1/+gPalmmGLe3mo5UhWk0LiJP8/cbKMF6Y3eOqzKy8T0D4iwb6+ZOVQSinO1Dx5ndfrAwyZN3U/9MjtZKFTWjMeb+Iew6XNDfXz0Z1ZeUswR7IOjpbBZ+e9qx3Aci/hvee2OuqJH+yeT0YCLboKYc5qgZI0q2cTZfy7bFBcz9gvqZcG0Co6kFPJugn2ugI1it74G94YyIPUV7TQ14lbypYuIhDZGzoCYvFbTstQuxeF8SoYHsMDLQ99JdJ7TE00PbQZ85yeBR85y0ujacsjtPV+Zb6igYl8L6iGhgzCGqW+6R1y85sfa3s/dVhsF7TgSqZw1zbiF5YBbZ6JGl1LqrkKCwi6JYVFJkUPy0u3T0j1JokB3rfcKfbiyBDDqe6rg3RzOooZLu+OJsR4r4N/dnceoJmlF9PKSLNysp8m/R04nnmrpiquI/iMcMOSwMH9SDWciSnomoD6kVKPtaLkAghtj3ZEFi6CzYEJ0mQApKcTjLxm5zKvmiqFNTSFI3BvmtipQOWrCi5+eErgzfIDxgDVkfF0uwnKOvbMtD4JgCqsnLfAm7lTFXDkXHYwn4CBJr21EPHI9o0+VDL3eAK1hg2ndeM6ko/L/puORgkgeEE4dXEJYP5cGAY0fhIU92eLLr73TTud47mczfSbP8FGLf27RRtbOzHGTRK+8fzH1BLAwQUAAIACACznT1JtCd2YREDAADXCwAAJgAAAHVuaXZlcnNhbC9odG1sX3B1Ymxpc2hpbmdfc2V0dGluZ3MueG1s3VbNbhoxEL7zFJarHMMmadqkaJcoCkRBTQAFqjanyLs2rBWvvV3bEHLq0/TB+iQdr4GAQtNNFFSpQgg8nvnm5xuPHZ7cZwJNWKG5khHer+9hxGSiKJfjCH8Znu8eY6QNkZQIJVmEpcLopFkLcxsLrtMBMwZUNQIYqRu5iXBqTN4Igul0Wuc6L9yuEtYAvq4nKgvygmkmDSuCXJAZ/JhZzjSeI1QAgG+m5NysWashFHqkK0WtYIhTiFxylxQRFyYTOPBaMUnuxoWykp4poQpUjOMIvzs+dZ+Fjkdq8YxJVxLdBKETmwahlLsgiBjwB4ZSxscpRHt0iNGUU5NG+ODQoYB28BSlxPaZE4dypqAE0szhM2YIJYb4pfdn2L3RC4EX0ZkkGU+GsINc+hFuDW8vbvrt68tO9/PtsNe7HHb6PojSJljHCYN1RyEEpGyRsKWfkBhDkhTiBpsREZqFwapooTZSci04t0axElD60gq6KIsZ7ZIMguyfS4xGELmYRbiXM4kGRALj3BDBk6WFtrE23JRMn8+1TwtOBAI2oSUZuhrgR5++JElKCs1WY1nsaFfopPlVWUHRTFkk+B1DRiFI2mbwL2VolRE0KlRWSgXRBmnBweOEsymjJ2Uh54B/cnQDLjILltCfuWDGe/hu+QOK2UgVgMvIBLoZ5Fx7/PqLgHOi9SMoWcS4M7jstNq3nW6r/W3HJUjohMjkheDAMstysxV8MkNSmYUdlCMhVrOSFMppuVclt/rradA8s8LT/NZkrEBvkZLteHkJMX+NoLLblEzKg+gOVwkNR5ADJR4TNhKYJlxaVhUwIRIpKWaIJDDLtDvWE66sBok/wB5avz5Cb4+4LFdjuFzAY0FZUQlyb//g/eGHj0fHnxr14NePn7vPGs2nfF8Q586P+bNn5/xy1j+dhmHgRvPmSW0K+2RQx/9uUt+0B1WK2e1V0ep9rqJ17a+C/so1UCkEGB1jfxRgeAieccPoWzbCK8jceO3yZ9n0/G+HzC1murFt/5NM/Wr5XFt7n4XBxgdkDeTrj/Fm7TdQSwMEFAACAAgAs509SdmOUIqhAQAAOQYAAB8AAAB1bml2ZXJzYWwvaHRtbF9za2luX3NldHRpbmdzLmpzjZTJbsIwEIbvPAVyrxWiK7Q3VKiExKFSuVU9mDCECMdj2YZCEe/ejNlixyl4LvH48z9L5Nk2msViCWu+Nrfu2+0//L3zAflmXBi49Q9E3UFOB8yIbArjLAeRSWABsjrdPfl3ZyQqzaSTnWw+LShTEmQYo1XMqWNOE3O6BK1eln0/MXAdc/4ebzdKle2rKnV7srQWZStBaUHalkSdc8ewm3e3ykUGMK5AX0BnPAFPtONWHXlWfOqQlbkEc8XlZoQptiY8WaQal3JaF3++UaCLv77YA+2XztvAkxOZsUMLeRh40CWrJ5UGY+AQ93lAFoUFn4Ao6bbd+gf1hKsFBfQqM5k90r07sjKteAqVLnV7ZD4mC61KNztkVc7C2u6Jh3syjxB8A7oi1X8k80BUS3XFD1QaU+pIBa32/IQK5NNMpofQbbIoR8mSbF33zoW69PvMe0IYPKF57PXltdPjqqdv/dl0DG2C0KPY3frBFcwSjPhU7SCqZmPDWUL7rybj1vJknhcjohiR1HYwxTfooZwhOXKuF6DHiKKo5/tS5mHwxu4PUEsDBBQAAgAIALOdPUkIqAN4cQMAANIcAAAXAAAAdW5pdmVyc2FsL3VuaXZlcnNhbC5wbmfrDPBz5+WS4mJgYOD19HAJYmBg2czAwLyPgw0o8n93uBGQYiwOcndiWHdO5iWQw5Lu6OvIwLCxn/tPIiuQz1ngEVnMwCCmCsKMnkEqHxgYZNI9XRxDKuLe3rXNE/GWcLh403ShM8dJnbCETl6BCu4WFRU1xjmOaQb2r76fMkhY6JT0oWLGajtV2d63etenx5d+z5kW/frVq6zKv7++FhUWFj4+2i0OtImhIOC2manV1Reh26/3z/j67e3tl/bMQOED+012XS27e2RN+ft7vuZMIBFDib+v1NJi4+P9zRnAfEnZbON5tnNiWYC8hmQjq2vPnp6efrkbbKqP2/FbZ/Qg6oQ2g+gTAqPUKDVKjVKj1Cg1So1So9QoNUqNUqPUKDVKjVKj1Cg1So1So9QoNUqNUnSkbtT8+JDICJrHYDLkBlE8VKF69ndFvr+/P36ebfW2OfPm6fHL28XI2VQUqD/uKbxmUTzHdjYnyHrr42tOnz799MmTFKml3xLn2KadSQPNwWzIA0ps3rw5s+XWcsNkM2mQiaW3LdPuPo+NjE4+lmMG0vt6W/GZWUeX/zaYzQuabNn1VjXtb55t7a+SXf/9YcZ8F9v8TmhT280ckIZrb+OSrv38+bPkvl7aZpCXI7ZXd0aGh4effny8f3n1/yswc6/P+Prn5+f39rXcUeU/nx2G6s7NN8z+3bfm487Y/Ht7fr5eYIpk769N3z92PNxh/FqvX/oc1G6g2cbKSXef7o3cfBNkwJrbe4+umeneL+f7384YqldWJ613+uHzctZ/7t6NhilzTLo2Wd1/336hf7e3y+QxX/shs///rvoZZ0FzaAl3+crSr73Nt5RhzP5jZ3d81tv5MPFf54BaX3+b9XYuTERqc9vnz5/fc75+PuvtbITgtvcnfpWe/QZzJ3t35H7uyOSz387DBOrPfPA/i4iIyZMnZ9agRsTcuXN9ma/Y9UrC3HzO8PWnT5/i3p+TSu9HEsyu+PrqalFVlVVvYLnhOZn082ngCbX4ozogFT/Ej4BpI3yUmbx93Zw4BvhM2+Xl/kgzbTV/f5VWCYK4fSdfRMx++v/pO7C2vpsvwpPvHlmz0a7+n81dDpDQ/0svwm5/VU7r/fr09PSnv35V/fIHG+OxOLg37mux7ul6YRVF1Xu3XWtAwp6ufi7rnBKaAFBLAQIAABQAAgAIAAmFNkmpAcR2+wIAALAIAAAUAAAAAAAAAAEAAAAAAAAAAAB1bml2ZXJzYWwvcGxheWVyLnhtbFBLAQIAABQAAgAIALOdPUmLhOzRzQQAAF8SAAAdAAAAAAAAAAEAAAAAAC0DAAB1bml2ZXJzYWwvY29tbW9uX21lc3NhZ2VzLmxuZ1BLAQIAABQAAgAIALOdPUls9bPVJQMAAEYMAAAnAAAAAAAAAAEAAAAAADUIAAB1bml2ZXJzYWwvZmxhc2hfcHVibGlzaGluZ19zZXR0aW5ncy54bWxQSwECAAAUAAIACACznT1JtdWEn9ICAAB/CgAAIQAAAAAAAAABAAAAAACfCwAAdW5pdmVyc2FsL2ZsYXNoX3NraW5fc2V0dGluZ3MueG1sUEsBAgAAFAACAAgAs509SbQndmERAwAA1wsAACYAAAAAAAAAAQAAAAAAsA4AAHVuaXZlcnNhbC9odG1sX3B1Ymxpc2hpbmdfc2V0dGluZ3MueG1sUEsBAgAAFAACAAgAs509SdmOUIqhAQAAOQYAAB8AAAAAAAAAAQAAAAAABRIAAHVuaXZlcnNhbC9odG1sX3NraW5fc2V0dGluZ3MuanNQSwECAAAUAAIACACznT1JCKgDeHEDAADSHAAAFwAAAAAAAAAAAAAAAADjEwAAdW5pdmVyc2FsL3VuaXZlcnNhbC5wbmdQSwUGAAAAAAcABwAXAgAAiRcAAAAA"/>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PLAYER_LAYOUT_TYPE" val="NoSidebar"/>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2797</TotalTime>
  <Words>2679</Words>
  <Application>Microsoft Office PowerPoint</Application>
  <PresentationFormat>A4 Paper (210x297 mm)</PresentationFormat>
  <Paragraphs>223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FundingSourcesV8a</dc:title>
  <dc:creator>C Soltvedt</dc:creator>
  <cp:lastModifiedBy>Cerrie Baines</cp:lastModifiedBy>
  <cp:revision>218</cp:revision>
  <dcterms:created xsi:type="dcterms:W3CDTF">2016-09-28T07:35:34Z</dcterms:created>
  <dcterms:modified xsi:type="dcterms:W3CDTF">2019-05-21T16:31:33Z</dcterms:modified>
</cp:coreProperties>
</file>